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2"/>
  </p:notesMasterIdLst>
  <p:sldIdLst>
    <p:sldId id="353" r:id="rId2"/>
    <p:sldId id="403" r:id="rId3"/>
    <p:sldId id="389" r:id="rId4"/>
    <p:sldId id="386" r:id="rId5"/>
    <p:sldId id="391" r:id="rId6"/>
    <p:sldId id="400" r:id="rId7"/>
    <p:sldId id="395" r:id="rId8"/>
    <p:sldId id="397" r:id="rId9"/>
    <p:sldId id="398" r:id="rId10"/>
    <p:sldId id="402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6" d="100"/>
          <a:sy n="86" d="100"/>
        </p:scale>
        <p:origin x="-648" y="5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6281D-DA5E-4FFD-8282-E25003C98A9B}" type="datetimeFigureOut">
              <a:rPr lang="ru-RU" smtClean="0"/>
              <a:t>17.01.2021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187E60-1EAA-4FB4-BB34-63D39609B9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8597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5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16.png"/><Relationship Id="rId9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0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4.png"/><Relationship Id="rId5" Type="http://schemas.openxmlformats.org/officeDocument/2006/relationships/image" Target="../media/image3.png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2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6021388"/>
            <a:ext cx="9144000" cy="836612"/>
          </a:xfrm>
          <a:prstGeom prst="rect">
            <a:avLst/>
          </a:prstGeom>
          <a:gradFill flip="none" rotWithShape="1">
            <a:lin ang="16200000" scaled="0"/>
            <a:tileRect/>
          </a:gra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6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138363"/>
            <a:ext cx="1871663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021388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 descr="C:\Documents and Settings\kia\Рабочий стол\Безимени-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338138"/>
            <a:ext cx="22669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915816" y="1844824"/>
            <a:ext cx="5904656" cy="1584176"/>
          </a:xfrm>
        </p:spPr>
        <p:txBody>
          <a:bodyPr/>
          <a:lstStyle>
            <a:lvl1pPr algn="l">
              <a:defRPr sz="3800" b="1">
                <a:solidFill>
                  <a:srgbClr val="1F50A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15816" y="3600599"/>
            <a:ext cx="5904656" cy="692497"/>
          </a:xfrm>
        </p:spPr>
        <p:txBody>
          <a:bodyPr/>
          <a:lstStyle>
            <a:lvl1pPr marL="0" indent="0" algn="l">
              <a:buNone/>
              <a:defRPr b="1" i="1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32" name="Текст 31"/>
          <p:cNvSpPr>
            <a:spLocks noGrp="1"/>
          </p:cNvSpPr>
          <p:nvPr>
            <p:ph type="body" sz="quarter" idx="13"/>
          </p:nvPr>
        </p:nvSpPr>
        <p:spPr>
          <a:xfrm>
            <a:off x="4572000" y="4581525"/>
            <a:ext cx="4248472" cy="576263"/>
          </a:xfrm>
        </p:spPr>
        <p:txBody>
          <a:bodyPr/>
          <a:lstStyle>
            <a:lvl1pPr algn="r">
              <a:buFontTx/>
              <a:buNone/>
              <a:tabLst>
                <a:tab pos="3676650" algn="l"/>
              </a:tabLst>
              <a:defRPr sz="3000" b="1">
                <a:solidFill>
                  <a:srgbClr val="1F50A1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="" xmlns:a16="http://schemas.microsoft.com/office/drawing/2014/main" id="{20730CF7-F40A-438E-8F22-589434FE3FCB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352" y="6165304"/>
            <a:ext cx="1426346" cy="53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849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_с объектом_без_низа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 descr="D:\test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2" descr="D:\test\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3" descr="D:\test\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4" descr="D:\test\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Содержимое 2"/>
          <p:cNvSpPr>
            <a:spLocks noGrp="1"/>
          </p:cNvSpPr>
          <p:nvPr>
            <p:ph idx="1"/>
          </p:nvPr>
        </p:nvSpPr>
        <p:spPr>
          <a:xfrm>
            <a:off x="457200" y="433822"/>
            <a:ext cx="8229600" cy="5852698"/>
          </a:xfrm>
        </p:spPr>
        <p:txBody>
          <a:bodyPr/>
          <a:lstStyle>
            <a:lvl1pPr marL="447675" indent="-447675">
              <a:spcBef>
                <a:spcPts val="0"/>
              </a:spcBef>
              <a:spcAft>
                <a:spcPts val="1200"/>
              </a:spcAft>
              <a:buFontTx/>
              <a:buBlip>
                <a:blip r:embed="rId7"/>
              </a:buBlip>
              <a:defRPr/>
            </a:lvl1pPr>
            <a:lvl2pPr marL="808038" indent="-350838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8"/>
              </a:buBlip>
              <a:defRPr/>
            </a:lvl2pPr>
            <a:lvl3pPr marL="1254125" indent="-339725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9"/>
              </a:buBlip>
              <a:defRPr/>
            </a:lvl3pPr>
            <a:lvl4pPr>
              <a:spcBef>
                <a:spcPts val="0"/>
              </a:spcBef>
              <a:spcAft>
                <a:spcPts val="600"/>
              </a:spcAft>
              <a:buSzPct val="85000"/>
              <a:buFontTx/>
              <a:buBlip>
                <a:blip r:embed="rId10"/>
              </a:buBlip>
              <a:tabLst>
                <a:tab pos="1701800" algn="l"/>
              </a:tabLst>
              <a:defRPr/>
            </a:lvl4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042702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4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23160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7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Скругленный прямоугольник 8"/>
          <p:cNvSpPr/>
          <p:nvPr/>
        </p:nvSpPr>
        <p:spPr>
          <a:xfrm>
            <a:off x="468313" y="260350"/>
            <a:ext cx="3024187" cy="1081088"/>
          </a:xfrm>
          <a:prstGeom prst="roundRect">
            <a:avLst/>
          </a:prstGeom>
          <a:solidFill>
            <a:srgbClr val="88AD3D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10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buFontTx/>
              <a:buBlip>
                <a:blip r:embed="rId8"/>
              </a:buBlip>
              <a:defRPr sz="3200"/>
            </a:lvl1pPr>
            <a:lvl2pPr>
              <a:buSzPct val="90000"/>
              <a:buFontTx/>
              <a:buBlip>
                <a:blip r:embed="rId9"/>
              </a:buBlip>
              <a:defRPr sz="2800"/>
            </a:lvl2pPr>
            <a:lvl3pPr>
              <a:buSzPct val="90000"/>
              <a:buFontTx/>
              <a:buBlip>
                <a:blip r:embed="rId10"/>
              </a:buBlip>
              <a:defRPr sz="2400"/>
            </a:lvl3pPr>
            <a:lvl4pPr>
              <a:buSzPct val="90000"/>
              <a:buFontTx/>
              <a:buBlip>
                <a:blip r:embed="rId11"/>
              </a:buBlip>
              <a:defRPr sz="2000"/>
            </a:lvl4pPr>
            <a:lvl5pPr>
              <a:buSzPct val="80000"/>
              <a:buFontTx/>
              <a:buBlip>
                <a:blip r:embed="rId9"/>
              </a:buBlip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Текст 2"/>
          <p:cNvSpPr>
            <a:spLocks noGrp="1"/>
          </p:cNvSpPr>
          <p:nvPr>
            <p:ph type="body" idx="13"/>
          </p:nvPr>
        </p:nvSpPr>
        <p:spPr>
          <a:xfrm>
            <a:off x="539552" y="310976"/>
            <a:ext cx="2880320" cy="957783"/>
          </a:xfr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7413962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7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1F50A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 b="1" i="1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362687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вертикальный текст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9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Freeform 7"/>
          <p:cNvSpPr/>
          <p:nvPr/>
        </p:nvSpPr>
        <p:spPr bwMode="gray">
          <a:xfrm>
            <a:off x="0" y="0"/>
            <a:ext cx="9150350" cy="1281113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Freeform 8"/>
          <p:cNvSpPr/>
          <p:nvPr/>
        </p:nvSpPr>
        <p:spPr bwMode="invGray">
          <a:xfrm>
            <a:off x="0" y="-1588"/>
            <a:ext cx="9144000" cy="1093788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FontTx/>
              <a:buBlip>
                <a:blip r:embed="rId9"/>
              </a:buBlip>
              <a:defRPr/>
            </a:lvl1pPr>
            <a:lvl2pPr>
              <a:buSzPct val="90000"/>
              <a:buFontTx/>
              <a:buBlip>
                <a:blip r:embed="rId10"/>
              </a:buBlip>
              <a:defRPr/>
            </a:lvl2pPr>
            <a:lvl3pPr>
              <a:buSzPct val="90000"/>
              <a:buFontTx/>
              <a:buBlip>
                <a:blip r:embed="rId11"/>
              </a:buBlip>
              <a:defRPr/>
            </a:lvl3pPr>
            <a:lvl4pPr>
              <a:buSzPct val="90000"/>
              <a:buFontTx/>
              <a:buBlip>
                <a:blip r:embed="rId12"/>
              </a:buBlip>
              <a:defRPr/>
            </a:lvl4pPr>
            <a:lvl5pPr>
              <a:buSzPct val="80000"/>
              <a:buFontTx/>
              <a:buBlip>
                <a:blip r:embed="rId10"/>
              </a:buBlip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6995120" cy="1070992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4080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ертикальный заголовок и текст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 rot="5400000">
            <a:off x="-3321843" y="3321843"/>
            <a:ext cx="6858000" cy="214313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 rot="5400000">
            <a:off x="-1437481" y="5069681"/>
            <a:ext cx="3101975" cy="27781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6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60" r="46507"/>
          <a:stretch>
            <a:fillRect/>
          </a:stretch>
        </p:blipFill>
        <p:spPr bwMode="auto">
          <a:xfrm>
            <a:off x="-1588" y="250825"/>
            <a:ext cx="215901" cy="201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 rot="5400000">
            <a:off x="5004594" y="2709068"/>
            <a:ext cx="6884988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rot="5400000">
            <a:off x="4298156" y="3415506"/>
            <a:ext cx="6884988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900" y="5373688"/>
            <a:ext cx="1222375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Заголовок 1"/>
          <p:cNvSpPr txBox="1">
            <a:spLocks/>
          </p:cNvSpPr>
          <p:nvPr/>
        </p:nvSpPr>
        <p:spPr bwMode="auto">
          <a:xfrm rot="5400000">
            <a:off x="5984876" y="2330450"/>
            <a:ext cx="487045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eaLnBrk="0" hangingPunct="0">
              <a:defRPr/>
            </a:pPr>
            <a:r>
              <a:rPr lang="ru-RU" dirty="0">
                <a:latin typeface="+mj-lt"/>
                <a:ea typeface="+mj-ea"/>
                <a:cs typeface="+mj-cs"/>
              </a:rPr>
              <a:t>Образец заголовка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rot="5400000">
            <a:off x="-3222625" y="3429000"/>
            <a:ext cx="6886576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buFontTx/>
              <a:buBlip>
                <a:blip r:embed="rId9"/>
              </a:buBlip>
              <a:defRPr/>
            </a:lvl1pPr>
            <a:lvl2pPr>
              <a:buSzPct val="90000"/>
              <a:buFontTx/>
              <a:buBlip>
                <a:blip r:embed="rId10"/>
              </a:buBlip>
              <a:defRPr/>
            </a:lvl2pPr>
            <a:lvl3pPr>
              <a:buFontTx/>
              <a:buBlip>
                <a:blip r:embed="rId11"/>
              </a:buBlip>
              <a:defRPr/>
            </a:lvl3pPr>
            <a:lvl4pPr>
              <a:buSzPct val="90000"/>
              <a:buFontTx/>
              <a:buBlip>
                <a:blip r:embed="rId12"/>
              </a:buBlip>
              <a:defRPr/>
            </a:lvl4pPr>
            <a:lvl5pPr>
              <a:buSzPct val="80000"/>
              <a:buFontTx/>
              <a:buBlip>
                <a:blip r:embed="rId10"/>
              </a:buBlip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6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17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1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D4863-080A-4F87-95DB-9A6F55DC6560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849201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1_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9A463E-F88B-4BFC-A3F0-92258F41AD1B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3454494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6"/>
          <p:cNvSpPr>
            <a:spLocks/>
          </p:cNvSpPr>
          <p:nvPr/>
        </p:nvSpPr>
        <p:spPr bwMode="auto">
          <a:xfrm>
            <a:off x="-11113" y="-7938"/>
            <a:ext cx="9166226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4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grpSp>
        <p:nvGrpSpPr>
          <p:cNvPr id="5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6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381000"/>
            <a:ext cx="8229600" cy="5715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14A624-8A82-4438-BAF3-9D34A0192E9C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0890669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Заголовок и текст над объек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49657C-E66F-4E15-BD52-D781C04D44A4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2212319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6341D5-3CB1-4854-A208-04CA5E4DC377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560349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роткий список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pic>
        <p:nvPicPr>
          <p:cNvPr id="8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Прямая соединительная линия 8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6995120" cy="1070992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/>
          <a:lstStyle>
            <a:lvl1pPr marL="447675" indent="-447675">
              <a:spcBef>
                <a:spcPts val="0"/>
              </a:spcBef>
              <a:spcAft>
                <a:spcPts val="1200"/>
              </a:spcAft>
              <a:buFontTx/>
              <a:buBlip>
                <a:blip r:embed="rId9"/>
              </a:buBlip>
              <a:defRPr/>
            </a:lvl1pPr>
            <a:lvl2pPr marL="808038" indent="-350838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10"/>
              </a:buBlip>
              <a:defRPr/>
            </a:lvl2pPr>
            <a:lvl3pPr marL="1254125" indent="-339725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11"/>
              </a:buBlip>
              <a:defRPr/>
            </a:lvl3pPr>
            <a:lvl4pPr>
              <a:spcBef>
                <a:spcPts val="0"/>
              </a:spcBef>
              <a:spcAft>
                <a:spcPts val="600"/>
              </a:spcAft>
              <a:buSzPct val="85000"/>
              <a:buFontTx/>
              <a:buBlip>
                <a:blip r:embed="rId12"/>
              </a:buBlip>
              <a:tabLst>
                <a:tab pos="1701800" algn="l"/>
              </a:tabLst>
              <a:defRPr/>
            </a:lvl4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3580668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Заголовок и 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B1A21-2167-49A3-AA6C-928EEF24B284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4963285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Заголовок, 1 большой объект и 2 маленьки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E603EB-B508-494D-8C7A-8B996B500221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1915839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7E7C4-169F-4C11-8950-86A07714BD88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618285256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975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>
          <a:xfrm>
            <a:off x="457200" y="6453188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>
          <a:xfrm>
            <a:off x="2879725" y="6453188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8640763" y="6453188"/>
            <a:ext cx="53975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BC941-648D-4DD2-B606-2F9CF8CD30E2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079687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Заголовок и короткий список_без низа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6995120" cy="1070992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/>
          <a:lstStyle>
            <a:lvl1pPr marL="447675" indent="-447675">
              <a:spcBef>
                <a:spcPts val="0"/>
              </a:spcBef>
              <a:spcAft>
                <a:spcPts val="1200"/>
              </a:spcAft>
              <a:buFontTx/>
              <a:buBlip>
                <a:blip r:embed="rId8"/>
              </a:buBlip>
              <a:defRPr/>
            </a:lvl1pPr>
            <a:lvl2pPr marL="808038" indent="-350838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9"/>
              </a:buBlip>
              <a:defRPr/>
            </a:lvl2pPr>
            <a:lvl3pPr marL="1254125" indent="-339725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10"/>
              </a:buBlip>
              <a:defRPr/>
            </a:lvl3pPr>
            <a:lvl4pPr>
              <a:spcBef>
                <a:spcPts val="0"/>
              </a:spcBef>
              <a:spcAft>
                <a:spcPts val="600"/>
              </a:spcAft>
              <a:buSzPct val="85000"/>
              <a:buFontTx/>
              <a:buBlip>
                <a:blip r:embed="rId11"/>
              </a:buBlip>
              <a:tabLst>
                <a:tab pos="1701800" algn="l"/>
              </a:tabLst>
              <a:defRPr/>
            </a:lvl4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022426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длинный список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pic>
        <p:nvPicPr>
          <p:cNvPr id="8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Прямая соединительная линия 8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6995120" cy="1070992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/>
          <a:lstStyle>
            <a:lvl1pPr marL="447675" indent="-447675">
              <a:spcBef>
                <a:spcPts val="0"/>
              </a:spcBef>
              <a:spcAft>
                <a:spcPts val="1200"/>
              </a:spcAft>
              <a:buSzPct val="90000"/>
              <a:buFontTx/>
              <a:buBlip>
                <a:blip r:embed="rId9"/>
              </a:buBlip>
              <a:defRPr/>
            </a:lvl1pPr>
            <a:lvl2pPr marL="808038" indent="-350838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10"/>
              </a:buBlip>
              <a:defRPr/>
            </a:lvl2pPr>
            <a:lvl3pPr marL="1254125" indent="-339725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11"/>
              </a:buBlip>
              <a:defRPr/>
            </a:lvl3pPr>
            <a:lvl4pPr>
              <a:spcBef>
                <a:spcPts val="0"/>
              </a:spcBef>
              <a:spcAft>
                <a:spcPts val="600"/>
              </a:spcAft>
              <a:buSzPct val="85000"/>
              <a:buFontTx/>
              <a:buBlip>
                <a:blip r:embed="rId9"/>
              </a:buBlip>
              <a:tabLst>
                <a:tab pos="1701800" algn="l"/>
              </a:tabLst>
              <a:defRPr/>
            </a:lvl4pPr>
            <a:lvl5pPr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132587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пасибо за внимание!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pic>
        <p:nvPicPr>
          <p:cNvPr id="7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6"/>
          <p:cNvSpPr txBox="1">
            <a:spLocks noChangeArrowheads="1"/>
          </p:cNvSpPr>
          <p:nvPr/>
        </p:nvSpPr>
        <p:spPr bwMode="auto">
          <a:xfrm>
            <a:off x="5508625" y="6602413"/>
            <a:ext cx="3041650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1074440" y="2893504"/>
            <a:ext cx="6995120" cy="1070992"/>
          </a:xfrm>
        </p:spPr>
        <p:txBody>
          <a:bodyPr/>
          <a:lstStyle>
            <a:lvl1pPr algn="ctr">
              <a:defRPr sz="4400" b="1" i="1" u="none">
                <a:solidFill>
                  <a:srgbClr val="1F50A1"/>
                </a:solidFill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98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пасибо за внимание_без шапки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508625" y="6602413"/>
            <a:ext cx="3041650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5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1074440" y="2643760"/>
            <a:ext cx="6995120" cy="1070992"/>
          </a:xfrm>
        </p:spPr>
        <p:txBody>
          <a:bodyPr/>
          <a:lstStyle>
            <a:lvl1pPr algn="ctr">
              <a:defRPr sz="4400" b="1" i="1" u="none">
                <a:solidFill>
                  <a:srgbClr val="1F50A1"/>
                </a:solidFill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5907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pic>
        <p:nvPicPr>
          <p:cNvPr id="9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buFontTx/>
              <a:buBlip>
                <a:blip r:embed="rId9"/>
              </a:buBlip>
              <a:defRPr sz="2800"/>
            </a:lvl1pPr>
            <a:lvl2pPr>
              <a:buSzPct val="90000"/>
              <a:buFontTx/>
              <a:buBlip>
                <a:blip r:embed="rId10"/>
              </a:buBlip>
              <a:defRPr sz="2400"/>
            </a:lvl2pPr>
            <a:lvl3pPr>
              <a:buSzPct val="90000"/>
              <a:buFontTx/>
              <a:buBlip>
                <a:blip r:embed="rId11"/>
              </a:buBlip>
              <a:defRPr sz="2000"/>
            </a:lvl3pPr>
            <a:lvl4pPr>
              <a:buSzPct val="90000"/>
              <a:buFontTx/>
              <a:buBlip>
                <a:blip r:embed="rId12"/>
              </a:buBlip>
              <a:defRPr sz="1800"/>
            </a:lvl4pPr>
            <a:lvl5pPr>
              <a:buSzPct val="80000"/>
              <a:buFontTx/>
              <a:buBlip>
                <a:blip r:embed="rId10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buFontTx/>
              <a:buBlip>
                <a:blip r:embed="rId9"/>
              </a:buBlip>
              <a:defRPr sz="2800"/>
            </a:lvl1pPr>
            <a:lvl2pPr>
              <a:buSzPct val="90000"/>
              <a:buFontTx/>
              <a:buBlip>
                <a:blip r:embed="rId10"/>
              </a:buBlip>
              <a:defRPr sz="2400"/>
            </a:lvl2pPr>
            <a:lvl3pPr>
              <a:buSzPct val="90000"/>
              <a:buFontTx/>
              <a:buBlip>
                <a:blip r:embed="rId11"/>
              </a:buBlip>
              <a:defRPr sz="2000"/>
            </a:lvl3pPr>
            <a:lvl4pPr>
              <a:buSzPct val="90000"/>
              <a:buFontTx/>
              <a:buBlip>
                <a:blip r:embed="rId12"/>
              </a:buBlip>
              <a:defRPr sz="1800"/>
            </a:lvl4pPr>
            <a:lvl5pPr>
              <a:buSzPct val="80000"/>
              <a:buFontTx/>
              <a:buBlip>
                <a:blip r:embed="rId10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6995120" cy="1070992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516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12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Прямая соединительная линия 15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Скругленный прямоугольник 16"/>
          <p:cNvSpPr/>
          <p:nvPr/>
        </p:nvSpPr>
        <p:spPr>
          <a:xfrm>
            <a:off x="468313" y="1484313"/>
            <a:ext cx="4032250" cy="720725"/>
          </a:xfrm>
          <a:prstGeom prst="roundRect">
            <a:avLst/>
          </a:prstGeom>
          <a:solidFill>
            <a:srgbClr val="88AD3D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4643438" y="1484313"/>
            <a:ext cx="4032250" cy="720725"/>
          </a:xfrm>
          <a:prstGeom prst="roundRect">
            <a:avLst/>
          </a:prstGeom>
          <a:solidFill>
            <a:srgbClr val="88AD3D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19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Заголовок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6995120" cy="1070992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4" name="Содержимое 2"/>
          <p:cNvSpPr>
            <a:spLocks noGrp="1"/>
          </p:cNvSpPr>
          <p:nvPr>
            <p:ph sz="half" idx="13"/>
          </p:nvPr>
        </p:nvSpPr>
        <p:spPr>
          <a:xfrm>
            <a:off x="457200" y="2420888"/>
            <a:ext cx="4038600" cy="3705275"/>
          </a:xfrm>
        </p:spPr>
        <p:txBody>
          <a:bodyPr/>
          <a:lstStyle>
            <a:lvl1pPr>
              <a:buFontTx/>
              <a:buBlip>
                <a:blip r:embed="rId9"/>
              </a:buBlip>
              <a:defRPr sz="2800"/>
            </a:lvl1pPr>
            <a:lvl2pPr>
              <a:buSzPct val="90000"/>
              <a:buFontTx/>
              <a:buBlip>
                <a:blip r:embed="rId10"/>
              </a:buBlip>
              <a:defRPr sz="2400"/>
            </a:lvl2pPr>
            <a:lvl3pPr>
              <a:buSzPct val="90000"/>
              <a:buFontTx/>
              <a:buBlip>
                <a:blip r:embed="rId11"/>
              </a:buBlip>
              <a:defRPr sz="2000"/>
            </a:lvl3pPr>
            <a:lvl4pPr>
              <a:buSzPct val="90000"/>
              <a:buFontTx/>
              <a:buBlip>
                <a:blip r:embed="rId12"/>
              </a:buBlip>
              <a:defRPr sz="1800"/>
            </a:lvl4pPr>
            <a:lvl5pPr>
              <a:buSzPct val="80000"/>
              <a:buFontTx/>
              <a:buBlip>
                <a:blip r:embed="rId10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5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420888"/>
            <a:ext cx="4038600" cy="3705275"/>
          </a:xfrm>
        </p:spPr>
        <p:txBody>
          <a:bodyPr/>
          <a:lstStyle>
            <a:lvl1pPr>
              <a:buFontTx/>
              <a:buBlip>
                <a:blip r:embed="rId9"/>
              </a:buBlip>
              <a:defRPr sz="2800"/>
            </a:lvl1pPr>
            <a:lvl2pPr>
              <a:buSzPct val="90000"/>
              <a:buFontTx/>
              <a:buBlip>
                <a:blip r:embed="rId10"/>
              </a:buBlip>
              <a:defRPr sz="2400"/>
            </a:lvl2pPr>
            <a:lvl3pPr>
              <a:buSzPct val="90000"/>
              <a:buFontTx/>
              <a:buBlip>
                <a:blip r:embed="rId11"/>
              </a:buBlip>
              <a:defRPr sz="2000"/>
            </a:lvl3pPr>
            <a:lvl4pPr>
              <a:buSzPct val="90000"/>
              <a:buFontTx/>
              <a:buBlip>
                <a:blip r:embed="rId12"/>
              </a:buBlip>
              <a:defRPr sz="1800"/>
            </a:lvl4pPr>
            <a:lvl5pPr>
              <a:buSzPct val="80000"/>
              <a:buFontTx/>
              <a:buBlip>
                <a:blip r:embed="rId10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9552" y="1535113"/>
            <a:ext cx="3888432" cy="639762"/>
          </a:xfr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Текст 2"/>
          <p:cNvSpPr>
            <a:spLocks noGrp="1"/>
          </p:cNvSpPr>
          <p:nvPr>
            <p:ph type="body" idx="14"/>
          </p:nvPr>
        </p:nvSpPr>
        <p:spPr>
          <a:xfrm>
            <a:off x="4705672" y="1535113"/>
            <a:ext cx="3898776" cy="639762"/>
          </a:xfr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Дата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25" name="Нижний колонтитул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26" name="Номер слайда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25F959-0018-43E5-B82D-668E650456EA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773728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_с объектом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5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Содержимое 2"/>
          <p:cNvSpPr>
            <a:spLocks noGrp="1"/>
          </p:cNvSpPr>
          <p:nvPr>
            <p:ph idx="1"/>
          </p:nvPr>
        </p:nvSpPr>
        <p:spPr>
          <a:xfrm>
            <a:off x="457200" y="433822"/>
            <a:ext cx="8229600" cy="5852698"/>
          </a:xfrm>
        </p:spPr>
        <p:txBody>
          <a:bodyPr/>
          <a:lstStyle>
            <a:lvl1pPr marL="447675" indent="-447675">
              <a:spcBef>
                <a:spcPts val="0"/>
              </a:spcBef>
              <a:spcAft>
                <a:spcPts val="1200"/>
              </a:spcAft>
              <a:buFontTx/>
              <a:buBlip>
                <a:blip r:embed="rId8"/>
              </a:buBlip>
              <a:defRPr/>
            </a:lvl1pPr>
            <a:lvl2pPr marL="808038" indent="-350838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9"/>
              </a:buBlip>
              <a:defRPr/>
            </a:lvl2pPr>
            <a:lvl3pPr marL="1254125" indent="-339725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10"/>
              </a:buBlip>
              <a:defRPr/>
            </a:lvl3pPr>
            <a:lvl4pPr>
              <a:spcBef>
                <a:spcPts val="0"/>
              </a:spcBef>
              <a:spcAft>
                <a:spcPts val="600"/>
              </a:spcAft>
              <a:buSzPct val="85000"/>
              <a:buFontTx/>
              <a:buBlip>
                <a:blip r:embed="rId11"/>
              </a:buBlip>
              <a:tabLst>
                <a:tab pos="1701800" algn="l"/>
              </a:tabLst>
              <a:defRPr/>
            </a:lvl4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40306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54B2265-591B-44AC-BD85-254EC674A77C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  <p:sldLayoutId id="2147484042" r:id="rId12"/>
    <p:sldLayoutId id="2147484043" r:id="rId13"/>
    <p:sldLayoutId id="2147484044" r:id="rId14"/>
    <p:sldLayoutId id="2147484045" r:id="rId15"/>
    <p:sldLayoutId id="2147484025" r:id="rId16"/>
    <p:sldLayoutId id="2147484046" r:id="rId17"/>
    <p:sldLayoutId id="2147484026" r:id="rId18"/>
    <p:sldLayoutId id="2147484027" r:id="rId19"/>
    <p:sldLayoutId id="2147484028" r:id="rId20"/>
    <p:sldLayoutId id="2147484029" r:id="rId21"/>
    <p:sldLayoutId id="2147484047" r:id="rId22"/>
    <p:sldLayoutId id="2147484049" r:id="rId2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22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26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7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Text Box 5"/>
          <p:cNvSpPr txBox="1">
            <a:spLocks noChangeArrowheads="1"/>
          </p:cNvSpPr>
          <p:nvPr/>
        </p:nvSpPr>
        <p:spPr bwMode="auto">
          <a:xfrm>
            <a:off x="354721" y="620688"/>
            <a:ext cx="82804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lvl="0"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ru-RU" sz="2000" dirty="0"/>
              <a:t>Область допустимых решений задачи представлена ниже на рисунке. Как </a:t>
            </a:r>
            <a:r>
              <a:rPr lang="ru-RU" sz="2000" dirty="0" smtClean="0"/>
              <a:t>будут записаны ограничения </a:t>
            </a:r>
            <a:r>
              <a:rPr lang="ru-RU" sz="2000" dirty="0"/>
              <a:t>(1) и </a:t>
            </a:r>
            <a:r>
              <a:rPr lang="ru-RU" sz="2000" dirty="0" smtClean="0"/>
              <a:t>(2)</a:t>
            </a:r>
            <a:r>
              <a:rPr lang="en-US" sz="2000" dirty="0" smtClean="0"/>
              <a:t>?</a:t>
            </a:r>
            <a:endParaRPr lang="ru-RU" altLang="ru-RU" sz="20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4" name="Прямая со стрелкой 3"/>
          <p:cNvCxnSpPr/>
          <p:nvPr/>
        </p:nvCxnSpPr>
        <p:spPr>
          <a:xfrm flipV="1">
            <a:off x="953698" y="2251763"/>
            <a:ext cx="8901" cy="33723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 flipV="1">
            <a:off x="107504" y="5589240"/>
            <a:ext cx="5400600" cy="40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017675" y="5741640"/>
                <a:ext cx="3235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7675" y="5741640"/>
                <a:ext cx="323527" cy="369332"/>
              </a:xfrm>
              <a:prstGeom prst="rect">
                <a:avLst/>
              </a:prstGeom>
              <a:blipFill rotWithShape="1">
                <a:blip r:embed="rId2"/>
                <a:stretch>
                  <a:fillRect r="-22642"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67784" y="2277009"/>
                <a:ext cx="3235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84" y="2277009"/>
                <a:ext cx="323527" cy="369332"/>
              </a:xfrm>
              <a:prstGeom prst="rect">
                <a:avLst/>
              </a:prstGeom>
              <a:blipFill rotWithShape="1">
                <a:blip r:embed="rId3"/>
                <a:stretch>
                  <a:fillRect r="-22642"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Прямая соединительная линия 9"/>
          <p:cNvCxnSpPr/>
          <p:nvPr/>
        </p:nvCxnSpPr>
        <p:spPr>
          <a:xfrm>
            <a:off x="971599" y="3431754"/>
            <a:ext cx="43569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962698" y="2708920"/>
            <a:ext cx="43569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962696" y="4869160"/>
            <a:ext cx="43569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962697" y="4149080"/>
            <a:ext cx="43569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1691680" y="2564904"/>
            <a:ext cx="0" cy="3024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2411760" y="2564904"/>
            <a:ext cx="0" cy="3024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3141505" y="2564904"/>
            <a:ext cx="0" cy="3024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3851920" y="2564904"/>
            <a:ext cx="0" cy="3024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4608513" y="2564904"/>
            <a:ext cx="0" cy="3024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5316608" y="2564904"/>
            <a:ext cx="0" cy="3024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30076" y="5589240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1512814" y="5589272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2240998" y="5591124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2970430" y="5592191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3681158" y="5589272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4437751" y="5593258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1520918" y="5600273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621078" y="4684494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621077" y="3964414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625625" y="3247088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621076" y="2576988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 flipV="1">
            <a:off x="791839" y="2576988"/>
            <a:ext cx="3230842" cy="32079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017" name="Прямая со стрелкой 43016"/>
          <p:cNvCxnSpPr/>
          <p:nvPr/>
        </p:nvCxnSpPr>
        <p:spPr>
          <a:xfrm flipH="1">
            <a:off x="2056395" y="4559343"/>
            <a:ext cx="355365" cy="3098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021" name="Прямая со стрелкой 43020"/>
          <p:cNvCxnSpPr/>
          <p:nvPr/>
        </p:nvCxnSpPr>
        <p:spPr>
          <a:xfrm>
            <a:off x="3038188" y="3564338"/>
            <a:ext cx="381684" cy="3736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9739" y="5624159"/>
            <a:ext cx="483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</a:t>
            </a:r>
            <a:endParaRPr lang="ru-RU" dirty="0"/>
          </a:p>
        </p:txBody>
      </p:sp>
      <p:cxnSp>
        <p:nvCxnSpPr>
          <p:cNvPr id="50" name="Прямая соединительная линия 49"/>
          <p:cNvCxnSpPr>
            <a:endCxn id="29" idx="3"/>
          </p:cNvCxnSpPr>
          <p:nvPr/>
        </p:nvCxnSpPr>
        <p:spPr>
          <a:xfrm>
            <a:off x="800837" y="2461675"/>
            <a:ext cx="2511116" cy="33151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009" name="TextBox 43008"/>
          <p:cNvSpPr txBox="1"/>
          <p:nvPr/>
        </p:nvSpPr>
        <p:spPr>
          <a:xfrm>
            <a:off x="1645540" y="489998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(1)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3393126" y="356433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(2)</a:t>
            </a:r>
            <a:endParaRPr lang="ru-RU" dirty="0"/>
          </a:p>
        </p:txBody>
      </p:sp>
      <p:sp>
        <p:nvSpPr>
          <p:cNvPr id="43012" name="TextBox 43011"/>
          <p:cNvSpPr txBox="1"/>
          <p:nvPr/>
        </p:nvSpPr>
        <p:spPr>
          <a:xfrm>
            <a:off x="7092280" y="5517232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Билет 2, вопрос 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01940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3256" y="260648"/>
            <a:ext cx="8229600" cy="1143000"/>
          </a:xfrm>
        </p:spPr>
        <p:txBody>
          <a:bodyPr/>
          <a:lstStyle/>
          <a:p>
            <a:r>
              <a:rPr lang="ru-RU" sz="4000" dirty="0"/>
              <a:t>Метод анализа </a:t>
            </a:r>
            <a:r>
              <a:rPr lang="ru-RU" sz="4000" dirty="0" smtClean="0"/>
              <a:t>иерархий. </a:t>
            </a:r>
            <a:endParaRPr lang="ru-RU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5130270"/>
                  </p:ext>
                </p:extLst>
              </p:nvPr>
            </p:nvGraphicFramePr>
            <p:xfrm>
              <a:off x="683568" y="2492896"/>
              <a:ext cx="8064896" cy="3112970"/>
            </p:xfrm>
            <a:graphic>
              <a:graphicData uri="http://schemas.openxmlformats.org/drawingml/2006/table">
                <a:tbl>
                  <a:tblPr firstRow="1" firstCol="1" lastRow="1" lastCol="1" bandRow="1" bandCol="1">
                    <a:tableStyleId>{5940675A-B579-460E-94D1-54222C63F5DA}</a:tableStyleId>
                  </a:tblPr>
                  <a:tblGrid>
                    <a:gridCol w="2230716"/>
                    <a:gridCol w="1115358"/>
                    <a:gridCol w="1029561"/>
                    <a:gridCol w="1201155"/>
                    <a:gridCol w="1029561"/>
                    <a:gridCol w="1458545"/>
                  </a:tblGrid>
                  <a:tr h="900898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</a:rPr>
                            <a:t>Критерии</a:t>
                          </a:r>
                          <a:r>
                            <a:rPr lang="ru-RU" sz="1600" b="1" dirty="0">
                              <a:effectLst/>
                            </a:rPr>
                            <a:t> 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</a:rPr>
                            <a:t>Критерий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6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ru-RU" sz="16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</a:rPr>
                            <a:t>Критерий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6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</a:rPr>
                            <a:t>Критерий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6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latin typeface="Cambria Math"/>
                                    </a:rPr>
                                    <m:t>𝟑</m:t>
                                  </m:r>
                                </m:sub>
                              </m:sSub>
                            </m:oMath>
                          </a14:m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 smtClean="0"/>
                            <a:t>Коэффициент</a:t>
                          </a:r>
                        </a:p>
                        <a:p>
                          <a:pPr algn="ctr"/>
                          <a:r>
                            <a:rPr lang="ru-RU" sz="16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значимости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51799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</a:rPr>
                            <a:t>Критерий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6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ru-RU" sz="16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>
                              <a:effectLst/>
                            </a:rPr>
                            <a:t>1/1</a:t>
                          </a:r>
                          <a:endParaRPr lang="ru-RU" sz="16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>
                              <a:effectLst/>
                            </a:rPr>
                            <a:t>1/2</a:t>
                          </a:r>
                          <a:endParaRPr lang="ru-RU" sz="16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</a:rPr>
                            <a:t>1/</a:t>
                          </a:r>
                          <a:r>
                            <a:rPr lang="en-US" sz="1600" b="1" dirty="0" smtClean="0">
                              <a:effectLst/>
                            </a:rPr>
                            <a:t>4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sz="1600" b="1" i="1">
                                        <a:latin typeface="Cambria Math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ru-RU" sz="16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ru-RU" sz="1600" b="1" i="1" smtClean="0">
                                    <a:latin typeface="Cambria Math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597329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</a:rPr>
                            <a:t>Критерий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6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>
                              <a:effectLst/>
                            </a:rPr>
                            <a:t>1/1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>
                              <a:effectLst/>
                            </a:rPr>
                            <a:t>4/1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sz="1600" b="1" i="1">
                                        <a:latin typeface="Cambria Math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ru-RU" sz="16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ru-RU" sz="1600" b="1" i="1" smtClean="0">
                                    <a:latin typeface="Cambria Math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548373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</a:rPr>
                            <a:t>Критерий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6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latin typeface="Cambria Math"/>
                                    </a:rPr>
                                    <m:t>𝟑</m:t>
                                  </m:r>
                                </m:sub>
                              </m:sSub>
                            </m:oMath>
                          </a14:m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>
                              <a:effectLst/>
                            </a:rPr>
                            <a:t>1/1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sz="1600" b="1" i="1">
                                        <a:latin typeface="Cambria Math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ru-RU" sz="1600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  <m:r>
                                      <a:rPr lang="ru-RU" sz="1600" b="1" i="1" smtClean="0">
                                        <a:latin typeface="Cambria Math"/>
                                      </a:rPr>
                                      <m:t>=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548373">
                    <a:tc gridSpan="4">
                      <a:txBody>
                        <a:bodyPr/>
                        <a:lstStyle/>
                        <a:p>
                          <a:pPr algn="ctr"/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endParaRPr lang="ru-RU" sz="18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endParaRPr lang="ru-RU" sz="18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endParaRPr lang="ru-RU" sz="18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5130270"/>
                  </p:ext>
                </p:extLst>
              </p:nvPr>
            </p:nvGraphicFramePr>
            <p:xfrm>
              <a:off x="683568" y="2492896"/>
              <a:ext cx="8064896" cy="3112970"/>
            </p:xfrm>
            <a:graphic>
              <a:graphicData uri="http://schemas.openxmlformats.org/drawingml/2006/table">
                <a:tbl>
                  <a:tblPr firstRow="1" firstCol="1" lastRow="1" lastCol="1" bandRow="1" bandCol="1">
                    <a:tableStyleId>{5940675A-B579-460E-94D1-54222C63F5DA}</a:tableStyleId>
                  </a:tblPr>
                  <a:tblGrid>
                    <a:gridCol w="2230716"/>
                    <a:gridCol w="1115358"/>
                    <a:gridCol w="1029561"/>
                    <a:gridCol w="1201155"/>
                    <a:gridCol w="1029561"/>
                    <a:gridCol w="1458545"/>
                  </a:tblGrid>
                  <a:tr h="900898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</a:rPr>
                            <a:t>Критерии</a:t>
                          </a:r>
                          <a:r>
                            <a:rPr lang="ru-RU" sz="1600" b="1" dirty="0">
                              <a:effectLst/>
                            </a:rPr>
                            <a:t> 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200000" t="-676" r="-423497" b="-2452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324852" t="-676" r="-358580" b="-2452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364467" t="-676" r="-207614" b="-2452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 smtClean="0"/>
                            <a:t>Коэффициент</a:t>
                          </a:r>
                        </a:p>
                        <a:p>
                          <a:pPr algn="ctr"/>
                          <a:r>
                            <a:rPr lang="ru-RU" sz="16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значимости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517997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t="-175294" r="-261749" b="-327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>
                              <a:effectLst/>
                            </a:rPr>
                            <a:t>1/1</a:t>
                          </a:r>
                          <a:endParaRPr lang="ru-RU" sz="16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>
                              <a:effectLst/>
                            </a:rPr>
                            <a:t>1/2</a:t>
                          </a:r>
                          <a:endParaRPr lang="ru-RU" sz="16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</a:rPr>
                            <a:t>1/</a:t>
                          </a:r>
                          <a:r>
                            <a:rPr lang="en-US" sz="1600" b="1" dirty="0" smtClean="0">
                              <a:effectLst/>
                            </a:rPr>
                            <a:t>4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453556" t="-175294" r="-418" b="-327059"/>
                          </a:stretch>
                        </a:blipFill>
                      </a:tcPr>
                    </a:tc>
                  </a:tr>
                  <a:tr h="59732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t="-238776" r="-261749" b="-1836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>
                              <a:effectLst/>
                            </a:rPr>
                            <a:t>1/1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>
                              <a:effectLst/>
                            </a:rPr>
                            <a:t>4/1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453556" t="-238776" r="-418" b="-183673"/>
                          </a:stretch>
                        </a:blipFill>
                      </a:tcPr>
                    </a:tc>
                  </a:tr>
                  <a:tr h="548373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t="-368889" r="-261749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>
                              <a:effectLst/>
                            </a:rPr>
                            <a:t>1/1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453556" t="-368889" r="-418" b="-100000"/>
                          </a:stretch>
                        </a:blipFill>
                      </a:tcPr>
                    </a:tc>
                  </a:tr>
                  <a:tr h="548373">
                    <a:tc gridSpan="4">
                      <a:txBody>
                        <a:bodyPr/>
                        <a:lstStyle/>
                        <a:p>
                          <a:pPr algn="ctr"/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endParaRPr lang="ru-RU" sz="18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endParaRPr lang="ru-RU" sz="18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endParaRPr lang="ru-RU" sz="18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95536" y="1628800"/>
                <a:ext cx="79928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Дополните таблицу </a:t>
                </a:r>
                <a:r>
                  <a:rPr lang="ru-RU" dirty="0"/>
                  <a:t>и определите </a:t>
                </a:r>
                <a:r>
                  <a:rPr lang="ru-RU" dirty="0" smtClean="0"/>
                  <a:t>коэффициент </a:t>
                </a:r>
                <a:r>
                  <a:rPr lang="ru-RU" dirty="0"/>
                  <a:t>значимости </a:t>
                </a:r>
                <a:r>
                  <a:rPr lang="ru-RU" dirty="0" smtClean="0"/>
                  <a:t>критерия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l-GR" b="1" i="1">
                            <a:latin typeface="Cambria Math"/>
                          </a:rPr>
                          <m:t>𝝀</m:t>
                        </m:r>
                      </m:e>
                      <m:sub>
                        <m:r>
                          <a:rPr lang="ru-RU" b="1" i="1" smtClean="0">
                            <a:latin typeface="Cambria Math"/>
                          </a:rPr>
                          <m:t>𝟑</m:t>
                        </m:r>
                      </m:sub>
                    </m:sSub>
                    <m:r>
                      <a:rPr lang="ru-RU" b="1" i="1">
                        <a:latin typeface="Cambria Math"/>
                      </a:rPr>
                      <m:t>=</m:t>
                    </m:r>
                  </m:oMath>
                </a14:m>
                <a:r>
                  <a:rPr lang="ru-RU" dirty="0" smtClean="0"/>
                  <a:t> </a:t>
                </a:r>
                <a:endParaRPr lang="ru-RU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628800"/>
                <a:ext cx="7992888" cy="646331"/>
              </a:xfrm>
              <a:prstGeom prst="rect">
                <a:avLst/>
              </a:prstGeom>
              <a:blipFill rotWithShape="1">
                <a:blip r:embed="rId3"/>
                <a:stretch>
                  <a:fillRect l="-686" t="-47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092280" y="6172361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Билет </a:t>
            </a:r>
            <a:r>
              <a:rPr lang="ru-RU" dirty="0" smtClean="0"/>
              <a:t>2, </a:t>
            </a:r>
            <a:r>
              <a:rPr lang="ru-RU" dirty="0" smtClean="0"/>
              <a:t>вопрос </a:t>
            </a:r>
            <a:r>
              <a:rPr lang="en-US" dirty="0" smtClean="0"/>
              <a:t>10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42121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07504" y="188640"/>
            <a:ext cx="9036496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ru-RU" sz="2000" dirty="0"/>
              <a:t>Строительной организации необходимо выполнить n видов земляных работ, объем которых составляет </a:t>
            </a:r>
            <a:r>
              <a:rPr lang="ru-RU" sz="2000" dirty="0" err="1"/>
              <a:t>Vj</a:t>
            </a:r>
            <a:r>
              <a:rPr lang="ru-RU" sz="2000" dirty="0"/>
              <a:t> куб. м (j=1, n). Для их осуществления можно использовать m механизмов. Производительность i-</a:t>
            </a:r>
            <a:r>
              <a:rPr lang="ru-RU" sz="2000" dirty="0" err="1"/>
              <a:t>го</a:t>
            </a:r>
            <a:r>
              <a:rPr lang="ru-RU" sz="2000" dirty="0"/>
              <a:t>  механизма  при выполнении j-ой работы составляет </a:t>
            </a:r>
            <a:r>
              <a:rPr lang="ru-RU" sz="2000" dirty="0" err="1"/>
              <a:t>Pij</a:t>
            </a:r>
            <a:r>
              <a:rPr lang="ru-RU" sz="2000" dirty="0"/>
              <a:t> куб. м в час.,  а себестоимость одного часа работы </a:t>
            </a:r>
            <a:r>
              <a:rPr lang="ru-RU" sz="2000" dirty="0" err="1"/>
              <a:t>Sij</a:t>
            </a:r>
            <a:r>
              <a:rPr lang="ru-RU" sz="2000" dirty="0"/>
              <a:t> руб. Плановый фонд  рабочего времени i-</a:t>
            </a:r>
            <a:r>
              <a:rPr lang="ru-RU" sz="2000" dirty="0" err="1"/>
              <a:t>го</a:t>
            </a:r>
            <a:r>
              <a:rPr lang="ru-RU" sz="2000" dirty="0"/>
              <a:t> механизма составляет </a:t>
            </a:r>
            <a:r>
              <a:rPr lang="ru-RU" sz="2000" dirty="0" err="1"/>
              <a:t>Ti</a:t>
            </a:r>
            <a:r>
              <a:rPr lang="ru-RU" sz="2000" dirty="0"/>
              <a:t> часов. Составить план организации работ,  обеспечивающий его выполнение с минимальными затратами. Какая из моделей верна?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69411173"/>
                  </p:ext>
                </p:extLst>
              </p:nvPr>
            </p:nvGraphicFramePr>
            <p:xfrm>
              <a:off x="107503" y="2852936"/>
              <a:ext cx="8928994" cy="388843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334096"/>
                    <a:gridCol w="2570561"/>
                    <a:gridCol w="3024337"/>
                  </a:tblGrid>
                  <a:tr h="3888432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800" b="1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  <m:sup/>
                                  <m:e>
                                    <m:nary>
                                      <m:naryPr>
                                        <m:chr m:val="∑"/>
                                        <m:limLoc m:val="undOvr"/>
                                        <m:supHide m:val="on"/>
                                        <m:ctrlP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𝒋</m:t>
                                        </m:r>
                                      </m:sub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ru-RU" sz="1800" b="1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1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  <m:t>𝑺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1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  <m:t>𝒊𝒋</m:t>
                                            </m:r>
                                          </m:sub>
                                        </m:sSub>
                                        <m:r>
                                          <a:rPr lang="en-US" sz="1800" b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∗</m:t>
                                        </m:r>
                                      </m:e>
                                    </m:nary>
                                  </m:e>
                                </m:nary>
                                <m:sSub>
                                  <m:sSubPr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𝒊𝒋</m:t>
                                    </m:r>
                                  </m:sub>
                                </m:sSub>
                                <m:r>
                                  <a:rPr lang="en-US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→</m:t>
                                </m:r>
                                <m:r>
                                  <a:rPr lang="en-US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𝒎𝒊𝒏</m:t>
                                </m:r>
                              </m:oMath>
                            </m:oMathPara>
                          </a14:m>
                          <a:endParaRPr lang="ru-RU" sz="1800" b="1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:endParaRPr lang="ru-RU" sz="1800" b="1" dirty="0" smtClean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𝒋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𝒊𝒋</m:t>
                                        </m:r>
                                      </m:sub>
                                    </m:sSub>
                                    <m:r>
                                      <a:rPr lang="en-US" sz="18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∗</m:t>
                                    </m:r>
                                  </m:e>
                                </m:nary>
                                <m:sSub>
                                  <m:sSubPr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𝒊𝒋</m:t>
                                    </m:r>
                                  </m:sub>
                                </m:sSub>
                                <m:r>
                                  <a:rPr lang="en-US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ru-RU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, ∀ </m:t>
                                </m:r>
                                <m:r>
                                  <a:rPr lang="ru-RU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ru-RU" sz="1800" b="1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𝒊𝒋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≥</m:t>
                                </m:r>
                                <m:sSub>
                                  <m:sSubPr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ru-RU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, ∀ </m:t>
                                </m:r>
                                <m:r>
                                  <a:rPr lang="ru-RU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𝒋</m:t>
                                </m:r>
                              </m:oMath>
                            </m:oMathPara>
                          </a14:m>
                          <a:endParaRPr lang="ru-RU" sz="1800" b="1" dirty="0" smtClean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:endParaRPr lang="ru-RU" sz="1800" b="1" dirty="0" smtClean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800" b="1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1.</a:t>
                          </a:r>
                          <a:endParaRPr lang="ru-RU" sz="18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ru-RU" sz="1800" b="1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  <m:sup/>
                                  <m:e>
                                    <m:nary>
                                      <m:naryPr>
                                        <m:chr m:val="∑"/>
                                        <m:limLoc m:val="undOvr"/>
                                        <m:supHide m:val="on"/>
                                        <m:ctrlP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𝒋</m:t>
                                        </m:r>
                                      </m:sub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ru-RU" sz="1800" b="1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  <m:t>𝑺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1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  <m:t>𝒊𝒋</m:t>
                                            </m:r>
                                          </m:sub>
                                        </m:sSub>
                                        <m:r>
                                          <a:rPr lang="en-US" sz="1800" b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∗</m:t>
                                        </m:r>
                                      </m:e>
                                    </m:nary>
                                  </m:e>
                                </m:nary>
                                <m:sSub>
                                  <m:sSubPr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𝒊𝒋</m:t>
                                    </m:r>
                                  </m:sub>
                                </m:sSub>
                                <m:r>
                                  <a:rPr lang="en-US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→</m:t>
                                </m:r>
                                <m:r>
                                  <a:rPr lang="en-US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𝒎</m:t>
                                </m:r>
                                <m:r>
                                  <a:rPr lang="en-US" sz="1800" b="1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𝒊𝒏</m:t>
                                </m:r>
                              </m:oMath>
                            </m:oMathPara>
                          </a14:m>
                          <a:endParaRPr lang="ru-RU" sz="1800" b="1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:endParaRPr lang="ru-RU" sz="1800" b="1" dirty="0" smtClean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</m:t>
                                    </m:r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𝒋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𝒊𝒋</m:t>
                                        </m:r>
                                      </m:sub>
                                    </m:sSub>
                                    <m:r>
                                      <a:rPr lang="en-US" sz="18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∗</m:t>
                                    </m:r>
                                  </m:e>
                                </m:nary>
                                <m:sSub>
                                  <m:sSubPr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𝒊𝒋</m:t>
                                    </m:r>
                                  </m:sub>
                                </m:sSub>
                                <m:r>
                                  <a:rPr lang="en-US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≥</m:t>
                                </m:r>
                                <m:sSub>
                                  <m:sSubPr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ru-RU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, ∀ </m:t>
                                </m:r>
                                <m:r>
                                  <a:rPr lang="ru-RU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𝒋</m:t>
                                </m:r>
                              </m:oMath>
                            </m:oMathPara>
                          </a14:m>
                          <a:endParaRPr lang="ru-RU" sz="1800" b="1" i="1" dirty="0" smtClean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𝒋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𝒊𝒋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ru-RU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, ∀ </m:t>
                                </m:r>
                                <m:r>
                                  <a:rPr lang="ru-RU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ru-RU" sz="1800" b="1" dirty="0" smtClean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:endParaRPr lang="ru-RU" sz="1800" b="1" dirty="0" smtClean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800" b="1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2</a:t>
                          </a:r>
                          <a:r>
                            <a:rPr lang="ru-RU" sz="18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.</a:t>
                          </a:r>
                          <a:endParaRPr lang="ru-RU" sz="18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800" b="1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  <m:sup/>
                                  <m:e>
                                    <m:nary>
                                      <m:naryPr>
                                        <m:chr m:val="∑"/>
                                        <m:limLoc m:val="undOvr"/>
                                        <m:supHide m:val="on"/>
                                        <m:ctrlP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𝒋</m:t>
                                        </m:r>
                                      </m:sub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ru-RU" sz="1800" b="1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1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  <m:t>𝑺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1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  <m:t>𝒊𝒋</m:t>
                                            </m:r>
                                          </m:sub>
                                        </m:sSub>
                                        <m:r>
                                          <a:rPr lang="en-US" sz="1800" b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∗</m:t>
                                        </m:r>
                                      </m:e>
                                    </m:nary>
                                  </m:e>
                                </m:nary>
                                <m:sSub>
                                  <m:sSubPr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𝒊𝒋</m:t>
                                    </m:r>
                                  </m:sub>
                                </m:sSub>
                                <m:r>
                                  <a:rPr lang="en-US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→</m:t>
                                </m:r>
                                <m:r>
                                  <a:rPr lang="en-US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𝒎𝒊𝒏</m:t>
                                </m:r>
                              </m:oMath>
                            </m:oMathPara>
                          </a14:m>
                          <a:endParaRPr lang="ru-RU" sz="1800" b="1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:endParaRPr lang="ru-RU" sz="1800" b="1" dirty="0" smtClean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𝒊𝒋</m:t>
                                        </m:r>
                                      </m:sub>
                                    </m:sSub>
                                    <m:r>
                                      <a:rPr lang="en-US" sz="18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∗</m:t>
                                    </m:r>
                                  </m:e>
                                </m:nary>
                                <m:sSub>
                                  <m:sSubPr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𝒊𝒋</m:t>
                                    </m:r>
                                  </m:sub>
                                </m:sSub>
                                <m:r>
                                  <a:rPr lang="en-US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≥</m:t>
                                </m:r>
                                <m:sSub>
                                  <m:sSubPr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ru-RU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, ∀ </m:t>
                                </m:r>
                                <m:r>
                                  <a:rPr lang="ru-RU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𝒋</m:t>
                                </m:r>
                              </m:oMath>
                            </m:oMathPara>
                          </a14:m>
                          <a:endParaRPr lang="ru-RU" sz="1800" b="1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𝒋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𝒊𝒋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ru-RU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, ∀ </m:t>
                                </m:r>
                                <m:r>
                                  <a:rPr lang="ru-RU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ru-RU" sz="1800" b="1" dirty="0" smtClean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:endParaRPr lang="ru-RU" sz="1800" b="1" dirty="0" smtClean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800" b="1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3</a:t>
                          </a:r>
                          <a:r>
                            <a:rPr lang="ru-RU" sz="18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.</a:t>
                          </a:r>
                          <a:endParaRPr lang="ru-RU" sz="18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69411173"/>
                  </p:ext>
                </p:extLst>
              </p:nvPr>
            </p:nvGraphicFramePr>
            <p:xfrm>
              <a:off x="107503" y="2852936"/>
              <a:ext cx="8928994" cy="388843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334096"/>
                    <a:gridCol w="2570561"/>
                    <a:gridCol w="3024337"/>
                  </a:tblGrid>
                  <a:tr h="388843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83" r="-167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30166" r="-1180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95363" r="-20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TextBox 3"/>
          <p:cNvSpPr txBox="1"/>
          <p:nvPr/>
        </p:nvSpPr>
        <p:spPr>
          <a:xfrm>
            <a:off x="7308304" y="6093296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Билет 2, вопрос 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537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764704"/>
            <a:ext cx="84249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ru-RU" sz="2000" b="1" dirty="0"/>
              <a:t>Каким из трех алгоритмов следует начать решение исходной задачи?</a:t>
            </a:r>
            <a:endParaRPr lang="ru-RU" sz="2000" dirty="0"/>
          </a:p>
          <a:p>
            <a:r>
              <a:rPr lang="ru-RU" sz="2000" dirty="0"/>
              <a:t>а) прямым симплекс-алгоритмом</a:t>
            </a:r>
          </a:p>
          <a:p>
            <a:r>
              <a:rPr lang="ru-RU" sz="2000" dirty="0"/>
              <a:t>б) двойственным симплекс-алгоритмом</a:t>
            </a:r>
          </a:p>
          <a:p>
            <a:r>
              <a:rPr lang="ru-RU" sz="2000" dirty="0"/>
              <a:t>в) двухэтапным </a:t>
            </a:r>
            <a:r>
              <a:rPr lang="ru-RU" sz="2000" dirty="0" smtClean="0"/>
              <a:t>симплекс-алгоритмом</a:t>
            </a:r>
            <a:endParaRPr lang="ru-RU" sz="2000" dirty="0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8979166"/>
              </p:ext>
            </p:extLst>
          </p:nvPr>
        </p:nvGraphicFramePr>
        <p:xfrm>
          <a:off x="3877299" y="3222034"/>
          <a:ext cx="1414781" cy="406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" name="Формула" r:id="rId3" imgW="698197" imgH="203112" progId="Equation.3">
                  <p:embed/>
                </p:oleObj>
              </mc:Choice>
              <mc:Fallback>
                <p:oleObj name="Формула" r:id="rId3" imgW="698197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7299" y="3222034"/>
                        <a:ext cx="1414781" cy="4069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5655946"/>
              </p:ext>
            </p:extLst>
          </p:nvPr>
        </p:nvGraphicFramePr>
        <p:xfrm>
          <a:off x="4310063" y="4254486"/>
          <a:ext cx="1414065" cy="4699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" name="Формула" r:id="rId5" imgW="634680" imgH="215640" progId="Equation.3">
                  <p:embed/>
                </p:oleObj>
              </mc:Choice>
              <mc:Fallback>
                <p:oleObj name="Формула" r:id="rId5" imgW="6346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0063" y="4254486"/>
                        <a:ext cx="1414065" cy="4699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9028269"/>
              </p:ext>
            </p:extLst>
          </p:nvPr>
        </p:nvGraphicFramePr>
        <p:xfrm>
          <a:off x="4288916" y="3717032"/>
          <a:ext cx="1327394" cy="416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" name="Формула" r:id="rId7" imgW="634725" imgH="203112" progId="Equation.3">
                  <p:embed/>
                </p:oleObj>
              </mc:Choice>
              <mc:Fallback>
                <p:oleObj name="Формула" r:id="rId7" imgW="634725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8916" y="3717032"/>
                        <a:ext cx="1327394" cy="4160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9023778"/>
              </p:ext>
            </p:extLst>
          </p:nvPr>
        </p:nvGraphicFramePr>
        <p:xfrm>
          <a:off x="4788024" y="5301208"/>
          <a:ext cx="1080120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" name="Формула" r:id="rId9" imgW="596641" imgH="203112" progId="Equation.3">
                  <p:embed/>
                </p:oleObj>
              </mc:Choice>
              <mc:Fallback>
                <p:oleObj name="Формула" r:id="rId9" imgW="596641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5301208"/>
                        <a:ext cx="1080120" cy="3600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3003588"/>
              </p:ext>
            </p:extLst>
          </p:nvPr>
        </p:nvGraphicFramePr>
        <p:xfrm>
          <a:off x="4574646" y="4725144"/>
          <a:ext cx="1426454" cy="416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" name="Формула" r:id="rId11" imgW="685800" imgH="203200" progId="Equation.3">
                  <p:embed/>
                </p:oleObj>
              </mc:Choice>
              <mc:Fallback>
                <p:oleObj name="Формула" r:id="rId11" imgW="6858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4646" y="4725144"/>
                        <a:ext cx="1426454" cy="4160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3648766"/>
              </p:ext>
            </p:extLst>
          </p:nvPr>
        </p:nvGraphicFramePr>
        <p:xfrm>
          <a:off x="4788024" y="5805264"/>
          <a:ext cx="1296144" cy="4775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" name="Формула" r:id="rId13" imgW="545626" imgH="203024" progId="Equation.3">
                  <p:embed/>
                </p:oleObj>
              </mc:Choice>
              <mc:Fallback>
                <p:oleObj name="Формула" r:id="rId13" imgW="545626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5805264"/>
                        <a:ext cx="1296144" cy="4775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164288" y="6021288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Билет </a:t>
            </a:r>
            <a:r>
              <a:rPr lang="en-US" dirty="0" smtClean="0"/>
              <a:t>2</a:t>
            </a:r>
            <a:r>
              <a:rPr lang="ru-RU" dirty="0" smtClean="0"/>
              <a:t>, вопрос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7245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07504" y="372963"/>
            <a:ext cx="903649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ru-RU" sz="2000" dirty="0"/>
              <a:t>Дана начальная симплекс-таблица прямой (исходной) задачи линейного программирования, в которой х-основные переменные, </a:t>
            </a:r>
            <a:r>
              <a:rPr lang="en-US" sz="2000" dirty="0"/>
              <a:t>s</a:t>
            </a:r>
            <a:r>
              <a:rPr lang="ru-RU" sz="2000" dirty="0"/>
              <a:t>- дополнительные</a:t>
            </a:r>
            <a:r>
              <a:rPr lang="ru-RU" sz="2000" dirty="0" smtClean="0"/>
              <a:t>, </a:t>
            </a:r>
            <a:r>
              <a:rPr lang="en-US" sz="2000" dirty="0"/>
              <a:t>Q</a:t>
            </a:r>
            <a:r>
              <a:rPr lang="ru-RU" sz="2000" dirty="0"/>
              <a:t> </a:t>
            </a:r>
            <a:r>
              <a:rPr lang="ru-RU" sz="2000" dirty="0" smtClean="0"/>
              <a:t>–целевая функция</a:t>
            </a:r>
            <a:endParaRPr lang="ru-RU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9260026"/>
                  </p:ext>
                </p:extLst>
              </p:nvPr>
            </p:nvGraphicFramePr>
            <p:xfrm>
              <a:off x="755576" y="1510797"/>
              <a:ext cx="7200797" cy="167607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976811"/>
                    <a:gridCol w="915079"/>
                    <a:gridCol w="915079"/>
                    <a:gridCol w="904184"/>
                    <a:gridCol w="904184"/>
                    <a:gridCol w="904184"/>
                    <a:gridCol w="1681276"/>
                  </a:tblGrid>
                  <a:tr h="33521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БП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</a:rPr>
                            <a:t>x</a:t>
                          </a:r>
                          <a:r>
                            <a:rPr lang="en-US" sz="1800" b="1" baseline="-25000" dirty="0">
                              <a:effectLst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</a:rPr>
                            <a:t>x</a:t>
                          </a:r>
                          <a:r>
                            <a:rPr lang="en-US" sz="1800" b="1" baseline="-25000">
                              <a:effectLst/>
                            </a:rPr>
                            <a:t>2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1" i="1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effectLst/>
                                        <a:latin typeface="Cambria Math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effectLst/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1" i="1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effectLst/>
                                        <a:latin typeface="Cambria Math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effectLst/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1" i="1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effectLst/>
                                        <a:latin typeface="Cambria Math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effectLst/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Решение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3521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1" i="1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effectLst/>
                                        <a:latin typeface="Cambria Math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effectLst/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4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3521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1" i="1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effectLst/>
                                        <a:latin typeface="Cambria Math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effectLst/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</a:rPr>
                            <a:t>-</a:t>
                          </a:r>
                          <a:r>
                            <a:rPr lang="ru-RU" sz="1800" b="1" dirty="0" smtClean="0">
                              <a:effectLst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3521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1" i="1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effectLst/>
                                        <a:latin typeface="Cambria Math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effectLst/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-5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-4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-20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3521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</a:rPr>
                            <a:t>Q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2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9260026"/>
                  </p:ext>
                </p:extLst>
              </p:nvPr>
            </p:nvGraphicFramePr>
            <p:xfrm>
              <a:off x="755576" y="1510797"/>
              <a:ext cx="7200797" cy="167607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976811"/>
                    <a:gridCol w="915079"/>
                    <a:gridCol w="915079"/>
                    <a:gridCol w="904184"/>
                    <a:gridCol w="904184"/>
                    <a:gridCol w="904184"/>
                    <a:gridCol w="1681276"/>
                  </a:tblGrid>
                  <a:tr h="33521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БП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</a:rPr>
                            <a:t>x</a:t>
                          </a:r>
                          <a:r>
                            <a:rPr lang="en-US" sz="1800" b="1" baseline="-25000" dirty="0">
                              <a:effectLst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</a:rPr>
                            <a:t>x</a:t>
                          </a:r>
                          <a:r>
                            <a:rPr lang="en-US" sz="1800" b="1" baseline="-25000">
                              <a:effectLst/>
                            </a:rPr>
                            <a:t>2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309396" t="-12727" r="-384564" b="-43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412162" t="-12727" r="-287162" b="-43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512162" t="-12727" r="-187162" b="-43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Решение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3521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625" t="-112727" r="-638750" b="-33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4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3521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625" t="-212727" r="-638750" b="-23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</a:rPr>
                            <a:t>-</a:t>
                          </a:r>
                          <a:r>
                            <a:rPr lang="ru-RU" sz="1800" b="1" dirty="0" smtClean="0">
                              <a:effectLst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3521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625" t="-312727" r="-638750" b="-13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-5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-4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-20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3521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</a:rPr>
                            <a:t>Q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2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TextBox 3"/>
          <p:cNvSpPr txBox="1"/>
          <p:nvPr/>
        </p:nvSpPr>
        <p:spPr>
          <a:xfrm>
            <a:off x="377280" y="3648799"/>
            <a:ext cx="8496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Запишите постановку двойственной ЗЛП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1" name="Rectangle 5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2" name="Rectangle 58"/>
          <p:cNvSpPr>
            <a:spLocks noChangeArrowheads="1"/>
          </p:cNvSpPr>
          <p:nvPr/>
        </p:nvSpPr>
        <p:spPr bwMode="auto">
          <a:xfrm>
            <a:off x="0" y="6762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9" name="Rectangle 65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0" name="Rectangle 66"/>
          <p:cNvSpPr>
            <a:spLocks noChangeArrowheads="1"/>
          </p:cNvSpPr>
          <p:nvPr/>
        </p:nvSpPr>
        <p:spPr bwMode="auto">
          <a:xfrm>
            <a:off x="152400" y="8286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7" name="Rectangle 7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8" name="Rectangle 74"/>
          <p:cNvSpPr>
            <a:spLocks noChangeArrowheads="1"/>
          </p:cNvSpPr>
          <p:nvPr/>
        </p:nvSpPr>
        <p:spPr bwMode="auto">
          <a:xfrm>
            <a:off x="0" y="6762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0" name="Rectangle 76"/>
          <p:cNvSpPr>
            <a:spLocks noChangeArrowheads="1"/>
          </p:cNvSpPr>
          <p:nvPr/>
        </p:nvSpPr>
        <p:spPr bwMode="auto">
          <a:xfrm>
            <a:off x="0" y="2028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7092280" y="6172361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Билет </a:t>
            </a:r>
            <a:r>
              <a:rPr lang="en-US" dirty="0" smtClean="0"/>
              <a:t>2</a:t>
            </a:r>
            <a:r>
              <a:rPr lang="ru-RU" dirty="0" smtClean="0"/>
              <a:t>, </a:t>
            </a:r>
            <a:r>
              <a:rPr lang="ru-RU" dirty="0" smtClean="0"/>
              <a:t>вопрос 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2830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Составить уравнения </a:t>
            </a:r>
            <a:r>
              <a:rPr lang="ru-RU" i="1" dirty="0" smtClean="0">
                <a:effectLst/>
              </a:rPr>
              <a:t> Беллмана 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47455" y="4149080"/>
                <a:ext cx="4536504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</a:rPr>
                      <m:t>𝒁</m:t>
                    </m:r>
                    <m:d>
                      <m:dPr>
                        <m:ctrlPr>
                          <a:rPr lang="en-US" sz="24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sz="2400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latin typeface="Cambria Math"/>
                      </a:rPr>
                      <m:t>+</m:t>
                    </m:r>
                  </m:oMath>
                </a14:m>
                <a:r>
                  <a:rPr lang="en-US" sz="2400" b="1" dirty="0" smtClean="0"/>
                  <a:t> 2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400" b="1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400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n-US" sz="2400" b="1" i="1" smtClean="0">
                            <a:latin typeface="Cambria Math"/>
                          </a:rPr>
                          <m:t>𝟐</m:t>
                        </m:r>
                      </m:sup>
                    </m:sSubSup>
                    <m:r>
                      <a:rPr lang="en-US" sz="2400" b="1" i="1" smtClean="0">
                        <a:latin typeface="Cambria Math"/>
                      </a:rPr>
                      <m:t>⇒</m:t>
                    </m:r>
                    <m:r>
                      <a:rPr lang="en-US" sz="2400" b="1" i="1" smtClean="0">
                        <a:latin typeface="Cambria Math"/>
                      </a:rPr>
                      <m:t>𝒎𝒂𝒙</m:t>
                    </m:r>
                  </m:oMath>
                </a14:m>
                <a:endParaRPr lang="en-US" sz="2400" b="1" dirty="0" smtClean="0"/>
              </a:p>
              <a:p>
                <a:endParaRPr lang="en-US" sz="2400" b="1" dirty="0" smtClean="0"/>
              </a:p>
              <a:p>
                <a:r>
                  <a:rPr lang="en-US" sz="2400" b="1" dirty="0" smtClean="0"/>
                  <a:t>2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sz="2400" b="1" i="1" smtClean="0">
                            <a:latin typeface="Cambria Math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2400" b="1" i="1" smtClean="0">
                            <a:latin typeface="Cambria Math"/>
                          </a:rPr>
                          <m:t>𝟐</m:t>
                        </m:r>
                      </m:deg>
                      <m:e>
                        <m:sSub>
                          <m:sSubPr>
                            <m:ctrlPr>
                              <a:rPr lang="en-US" sz="24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rad>
                    <m:r>
                      <a:rPr lang="en-US" sz="2400" b="1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𝟖</m:t>
                    </m:r>
                  </m:oMath>
                </a14:m>
                <a:endParaRPr lang="en-US" sz="2400" b="1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≥</m:t>
                      </m:r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𝟎</m:t>
                      </m:r>
                    </m:oMath>
                  </m:oMathPara>
                </a14:m>
                <a:endParaRPr lang="ru-RU" sz="24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7455" y="4149080"/>
                <a:ext cx="4536504" cy="1600438"/>
              </a:xfrm>
              <a:prstGeom prst="rect">
                <a:avLst/>
              </a:prstGeom>
              <a:blipFill rotWithShape="1">
                <a:blip r:embed="rId2"/>
                <a:stretch>
                  <a:fillRect l="-2151" t="-15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11560" y="1772816"/>
            <a:ext cx="7272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Эффективность состояния системы на </a:t>
            </a:r>
            <a:r>
              <a:rPr lang="ru-RU" sz="2400" dirty="0" smtClean="0"/>
              <a:t>втором </a:t>
            </a:r>
            <a:r>
              <a:rPr lang="ru-RU" sz="2400" dirty="0" smtClean="0"/>
              <a:t>этапе определяется ….(продолжить)…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092280" y="6172361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Билет </a:t>
            </a:r>
            <a:r>
              <a:rPr lang="en-US" dirty="0" smtClean="0"/>
              <a:t>2</a:t>
            </a:r>
            <a:r>
              <a:rPr lang="ru-RU" dirty="0" smtClean="0"/>
              <a:t>, </a:t>
            </a:r>
            <a:r>
              <a:rPr lang="ru-RU" dirty="0" smtClean="0"/>
              <a:t>вопрос </a:t>
            </a:r>
            <a:r>
              <a:rPr lang="en-US" dirty="0" smtClean="0"/>
              <a:t>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691974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Сетевое планирование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1772816"/>
            <a:ext cx="7272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Табличным способом рассчитайте параметры сетевого графика </a:t>
            </a:r>
            <a:endParaRPr lang="ru-RU" sz="24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680960"/>
              </p:ext>
            </p:extLst>
          </p:nvPr>
        </p:nvGraphicFramePr>
        <p:xfrm>
          <a:off x="1331640" y="3068960"/>
          <a:ext cx="60960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2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3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4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5</a:t>
                      </a:r>
                      <a:endParaRPr lang="ru-R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 dirty="0" smtClean="0"/>
                        <a:t>4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 dirty="0" smtClean="0"/>
                        <a:t>5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 dirty="0" smtClean="0"/>
                        <a:t>7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2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 dirty="0" smtClean="0"/>
                        <a:t>2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 dirty="0" smtClean="0"/>
                        <a:t>10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 dirty="0" smtClean="0"/>
                        <a:t>3</a:t>
                      </a:r>
                      <a:endParaRPr lang="ru-R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3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4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 dirty="0" smtClean="0"/>
                        <a:t>4</a:t>
                      </a:r>
                      <a:endParaRPr lang="ru-R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5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092280" y="6172361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Билет </a:t>
            </a:r>
            <a:r>
              <a:rPr lang="ru-RU" dirty="0" smtClean="0"/>
              <a:t>2, </a:t>
            </a:r>
            <a:r>
              <a:rPr lang="ru-RU" dirty="0" smtClean="0"/>
              <a:t>вопрос </a:t>
            </a:r>
            <a:r>
              <a:rPr lang="en-US" dirty="0" smtClean="0"/>
              <a:t>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433835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0" y="790"/>
                <a:ext cx="9144000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 smtClean="0"/>
                  <a:t>Предлагается построить аэропорт недалеко от города в одном из трех возможных мест расположения: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𝒙</m:t>
                    </m:r>
                  </m:oMath>
                </a14:m>
                <a:r>
                  <a:rPr lang="ru-RU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</a:rPr>
                      <m:t>𝒚</m:t>
                    </m:r>
                  </m:oMath>
                </a14:m>
                <a:r>
                  <a:rPr lang="ru-RU" sz="2400" dirty="0"/>
                  <a:t> и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</a:rPr>
                      <m:t>𝒛</m:t>
                    </m:r>
                  </m:oMath>
                </a14:m>
                <a:r>
                  <a:rPr lang="ru-RU" sz="2400" dirty="0"/>
                  <a:t>. Оценка вариантов постройки аэропорта производилась по трем критериям: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sz="2400" b="1" i="1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ru-RU" sz="2400" dirty="0"/>
                  <a:t> – стоимость постройки;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ru-RU" sz="2400" dirty="0"/>
                  <a:t> – время в пути до центра города;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sz="2400" b="1" i="1"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ru-RU" sz="2400" dirty="0"/>
                  <a:t> – количество людей, подвергающихся шумовым </a:t>
                </a:r>
                <a:r>
                  <a:rPr lang="ru-RU" sz="2400" dirty="0" smtClean="0"/>
                  <a:t>воздействиям. </a:t>
                </a:r>
              </a:p>
              <a:p>
                <a:r>
                  <a:rPr lang="ru-RU" sz="2400" dirty="0" smtClean="0"/>
                  <a:t>Оценки альтернатив по критериям приведены в таблице. Установите Мажоритарное отношение</a:t>
                </a:r>
                <a:r>
                  <a:rPr lang="en-US" sz="2400" dirty="0" smtClean="0"/>
                  <a:t> </a:t>
                </a:r>
                <a:r>
                  <a:rPr lang="ru-RU" sz="2400" dirty="0" smtClean="0"/>
                  <a:t>между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𝒛</m:t>
                    </m:r>
                  </m:oMath>
                </a14:m>
                <a:r>
                  <a:rPr lang="ru-RU" sz="2400" b="1" dirty="0" smtClean="0">
                    <a:latin typeface="Times New Roman"/>
                    <a:ea typeface="Times New Roman"/>
                  </a:rPr>
                  <a:t> </a:t>
                </a:r>
                <a:r>
                  <a:rPr lang="ru-RU" sz="2400" dirty="0" smtClean="0">
                    <a:latin typeface="Times New Roman"/>
                    <a:ea typeface="Times New Roman"/>
                  </a:rPr>
                  <a:t>и</a:t>
                </a:r>
                <a:r>
                  <a:rPr lang="ru-RU" sz="2400" b="1" dirty="0" smtClean="0">
                    <a:latin typeface="Times New Roman"/>
                    <a:ea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</a:rPr>
                      <m:t>𝒚</m:t>
                    </m:r>
                  </m:oMath>
                </a14:m>
                <a:endParaRPr lang="ru-RU" sz="2400" b="1" dirty="0">
                  <a:latin typeface="Times New Roman"/>
                  <a:ea typeface="Times New Roman"/>
                </a:endParaRPr>
              </a:p>
              <a:p>
                <a:endParaRPr lang="ru-RU" sz="2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90"/>
                <a:ext cx="9144000" cy="3785652"/>
              </a:xfrm>
              <a:prstGeom prst="rect">
                <a:avLst/>
              </a:prstGeom>
              <a:blipFill rotWithShape="1">
                <a:blip r:embed="rId2"/>
                <a:stretch>
                  <a:fillRect l="-1000" t="-1127" r="-18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8464593"/>
                  </p:ext>
                </p:extLst>
              </p:nvPr>
            </p:nvGraphicFramePr>
            <p:xfrm>
              <a:off x="1043608" y="3937371"/>
              <a:ext cx="4788023" cy="2013467"/>
            </p:xfrm>
            <a:graphic>
              <a:graphicData uri="http://schemas.openxmlformats.org/drawingml/2006/table">
                <a:tbl>
                  <a:tblPr firstRow="1" firstCol="1" lastRow="1" lastCol="1" bandRow="1" bandCol="1">
                    <a:tableStyleId>{5940675A-B579-460E-94D1-54222C63F5DA}</a:tableStyleId>
                  </a:tblPr>
                  <a:tblGrid>
                    <a:gridCol w="1186701"/>
                    <a:gridCol w="1287111"/>
                    <a:gridCol w="1063914"/>
                    <a:gridCol w="1250297"/>
                  </a:tblGrid>
                  <a:tr h="1006733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800" b="1" dirty="0" err="1" smtClean="0">
                              <a:effectLst/>
                            </a:rPr>
                            <a:t>Площад-ки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8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1800" b="1" i="1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800" b="1" dirty="0">
                              <a:effectLst/>
                            </a:rPr>
                            <a:t> (</a:t>
                          </a:r>
                          <a:r>
                            <a:rPr lang="ru-RU" sz="1800" b="1" dirty="0" err="1">
                              <a:effectLst/>
                            </a:rPr>
                            <a:t>млн.руб</a:t>
                          </a:r>
                          <a:r>
                            <a:rPr lang="ru-RU" sz="1800" b="1" dirty="0">
                              <a:effectLst/>
                            </a:rPr>
                            <a:t>.)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dirty="0" smtClean="0">
                            <a:effectLst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(мин.)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dirty="0" smtClean="0">
                            <a:effectLst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(</a:t>
                          </a:r>
                          <a:r>
                            <a:rPr lang="ru-RU" sz="1800" b="1" dirty="0" err="1">
                              <a:effectLst/>
                            </a:rPr>
                            <a:t>тыс.чел</a:t>
                          </a:r>
                          <a:r>
                            <a:rPr lang="ru-RU" sz="1800" b="1" dirty="0">
                              <a:effectLst/>
                            </a:rPr>
                            <a:t>.)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35578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170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40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20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35578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170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50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10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35578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190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45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10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8464593"/>
                  </p:ext>
                </p:extLst>
              </p:nvPr>
            </p:nvGraphicFramePr>
            <p:xfrm>
              <a:off x="1043608" y="3937371"/>
              <a:ext cx="4788023" cy="2013467"/>
            </p:xfrm>
            <a:graphic>
              <a:graphicData uri="http://schemas.openxmlformats.org/drawingml/2006/table">
                <a:tbl>
                  <a:tblPr firstRow="1" firstCol="1" lastRow="1" lastCol="1" bandRow="1" bandCol="1">
                    <a:tableStyleId>{5940675A-B579-460E-94D1-54222C63F5DA}</a:tableStyleId>
                  </a:tblPr>
                  <a:tblGrid>
                    <a:gridCol w="1186701"/>
                    <a:gridCol w="1287111"/>
                    <a:gridCol w="1063914"/>
                    <a:gridCol w="1250297"/>
                  </a:tblGrid>
                  <a:tr h="1006733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800" b="1" dirty="0" err="1" smtClean="0">
                              <a:effectLst/>
                            </a:rPr>
                            <a:t>Площад-ки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92417" t="-606" r="-180095" b="-1115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232000" t="-606" r="-117143" b="-1115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283415" t="-606" b="-111515"/>
                          </a:stretch>
                        </a:blipFill>
                      </a:tcPr>
                    </a:tc>
                  </a:tr>
                  <a:tr h="33557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t="-301818" r="-303077" b="-2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170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40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20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3557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t="-401818" r="-303077" b="-1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170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50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10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3557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t="-501818" r="-303077" b="-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190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45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10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TextBox 5"/>
          <p:cNvSpPr txBox="1"/>
          <p:nvPr/>
        </p:nvSpPr>
        <p:spPr>
          <a:xfrm>
            <a:off x="7092280" y="6172361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Билет </a:t>
            </a:r>
            <a:r>
              <a:rPr lang="en-US" dirty="0" smtClean="0"/>
              <a:t>2</a:t>
            </a:r>
            <a:r>
              <a:rPr lang="ru-RU" dirty="0" smtClean="0"/>
              <a:t>, </a:t>
            </a:r>
            <a:r>
              <a:rPr lang="ru-RU" dirty="0" smtClean="0"/>
              <a:t>вопрос </a:t>
            </a:r>
            <a:r>
              <a:rPr lang="en-US" dirty="0" smtClean="0"/>
              <a:t>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24683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8760238"/>
                  </p:ext>
                </p:extLst>
              </p:nvPr>
            </p:nvGraphicFramePr>
            <p:xfrm>
              <a:off x="1259632" y="2564904"/>
              <a:ext cx="5760639" cy="216031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52723"/>
                    <a:gridCol w="1055927"/>
                    <a:gridCol w="868818"/>
                    <a:gridCol w="1038803"/>
                    <a:gridCol w="944368"/>
                  </a:tblGrid>
                  <a:tr h="43197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ru-RU" b="1" i="1" dirty="0" smtClean="0"/>
                            <a:t>Альтернативы </a:t>
                          </a:r>
                          <a:r>
                            <a:rPr lang="en-US" b="1" i="1" dirty="0" smtClean="0"/>
                            <a:t>X</a:t>
                          </a:r>
                          <a:endParaRPr lang="ru-RU" b="1" i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ru-RU" b="1" i="1" dirty="0" smtClean="0"/>
                            <a:t>Ситуации</a:t>
                          </a:r>
                          <a:r>
                            <a:rPr lang="en-US" b="1" i="1" dirty="0" smtClean="0"/>
                            <a:t> E</a:t>
                          </a:r>
                          <a:endParaRPr lang="ru-RU" b="1" i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</a:tr>
                  <a:tr h="432436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</a:tr>
                  <a:tr h="43197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i="1" dirty="0" smtClean="0">
                              <a:effectLst/>
                            </a:rPr>
                            <a:t>6</a:t>
                          </a:r>
                          <a:endParaRPr lang="ru-RU" sz="1800" b="1" i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i="1" dirty="0" smtClean="0">
                              <a:effectLst/>
                            </a:rPr>
                            <a:t>4</a:t>
                          </a:r>
                          <a:endParaRPr lang="ru-RU" sz="1800" b="1" i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i="1" dirty="0" smtClean="0">
                              <a:effectLst/>
                            </a:rPr>
                            <a:t>3</a:t>
                          </a:r>
                          <a:endParaRPr lang="ru-RU" sz="1800" b="1" i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i="1" dirty="0" smtClean="0">
                              <a:effectLst/>
                            </a:rPr>
                            <a:t>2</a:t>
                          </a:r>
                          <a:endParaRPr lang="ru-RU" sz="1800" b="1" i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</a:tr>
                  <a:tr h="43197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i="1" dirty="0" smtClean="0">
                              <a:effectLst/>
                            </a:rPr>
                            <a:t>3</a:t>
                          </a:r>
                          <a:endParaRPr lang="ru-RU" sz="1800" b="1" i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i="1" dirty="0" smtClean="0">
                              <a:effectLst/>
                            </a:rPr>
                            <a:t>3</a:t>
                          </a:r>
                          <a:endParaRPr lang="ru-RU" sz="1800" b="1" i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i="1" dirty="0" smtClean="0">
                              <a:effectLst/>
                            </a:rPr>
                            <a:t>4</a:t>
                          </a:r>
                          <a:endParaRPr lang="ru-RU" sz="1800" b="1" i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i="1" dirty="0" smtClean="0">
                              <a:effectLst/>
                            </a:rPr>
                            <a:t>5</a:t>
                          </a:r>
                          <a:endParaRPr lang="ru-RU" sz="1800" b="1" i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</a:tr>
                  <a:tr h="43197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i="1" dirty="0" smtClean="0">
                              <a:effectLst/>
                            </a:rPr>
                            <a:t>3</a:t>
                          </a:r>
                          <a:endParaRPr lang="ru-RU" sz="1800" b="1" i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i="1" dirty="0" smtClean="0">
                              <a:effectLst/>
                            </a:rPr>
                            <a:t>4</a:t>
                          </a:r>
                          <a:endParaRPr lang="ru-RU" sz="1800" b="1" i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i="1" dirty="0" smtClean="0">
                              <a:effectLst/>
                            </a:rPr>
                            <a:t>4</a:t>
                          </a:r>
                          <a:endParaRPr lang="ru-RU" sz="1800" b="1" i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i="1" dirty="0" smtClean="0">
                              <a:effectLst/>
                            </a:rPr>
                            <a:t>2</a:t>
                          </a:r>
                          <a:endParaRPr lang="ru-RU" sz="1800" b="1" i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8760238"/>
                  </p:ext>
                </p:extLst>
              </p:nvPr>
            </p:nvGraphicFramePr>
            <p:xfrm>
              <a:off x="1259632" y="2564904"/>
              <a:ext cx="5760639" cy="216031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52723"/>
                    <a:gridCol w="1055927"/>
                    <a:gridCol w="868818"/>
                    <a:gridCol w="1038803"/>
                    <a:gridCol w="944368"/>
                  </a:tblGrid>
                  <a:tr h="43197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ru-RU" b="1" i="1" dirty="0" smtClean="0"/>
                            <a:t>Альтернативы </a:t>
                          </a:r>
                          <a:r>
                            <a:rPr lang="en-US" b="1" i="1" dirty="0" smtClean="0"/>
                            <a:t>X</a:t>
                          </a:r>
                          <a:endParaRPr lang="ru-RU" b="1" i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ru-RU" b="1" i="1" dirty="0" smtClean="0"/>
                            <a:t>Ситуации</a:t>
                          </a:r>
                          <a:r>
                            <a:rPr lang="en-US" b="1" i="1" dirty="0" smtClean="0"/>
                            <a:t> E</a:t>
                          </a:r>
                          <a:endParaRPr lang="ru-RU" b="1" i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</a:tr>
                  <a:tr h="432436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76301" t="-107042" r="-270520" b="-3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34266" t="-107042" r="-227273" b="-3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65294" t="-107042" r="-91176" b="-3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10323" t="-107042" b="-314085"/>
                          </a:stretch>
                        </a:blipFill>
                      </a:tcPr>
                    </a:tc>
                  </a:tr>
                  <a:tr h="43197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29" t="-210000" r="-210855" b="-21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i="1" dirty="0" smtClean="0">
                              <a:effectLst/>
                            </a:rPr>
                            <a:t>6</a:t>
                          </a:r>
                          <a:endParaRPr lang="ru-RU" sz="1800" b="1" i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i="1" dirty="0" smtClean="0">
                              <a:effectLst/>
                            </a:rPr>
                            <a:t>4</a:t>
                          </a:r>
                          <a:endParaRPr lang="ru-RU" sz="1800" b="1" i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i="1" dirty="0" smtClean="0">
                              <a:effectLst/>
                            </a:rPr>
                            <a:t>3</a:t>
                          </a:r>
                          <a:endParaRPr lang="ru-RU" sz="1800" b="1" i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i="1" dirty="0" smtClean="0">
                              <a:effectLst/>
                            </a:rPr>
                            <a:t>2</a:t>
                          </a:r>
                          <a:endParaRPr lang="ru-RU" sz="1800" b="1" i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</a:tr>
                  <a:tr h="43197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29" t="-305634" r="-210855" b="-115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i="1" dirty="0" smtClean="0">
                              <a:effectLst/>
                            </a:rPr>
                            <a:t>3</a:t>
                          </a:r>
                          <a:endParaRPr lang="ru-RU" sz="1800" b="1" i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i="1" dirty="0" smtClean="0">
                              <a:effectLst/>
                            </a:rPr>
                            <a:t>3</a:t>
                          </a:r>
                          <a:endParaRPr lang="ru-RU" sz="1800" b="1" i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i="1" dirty="0" smtClean="0">
                              <a:effectLst/>
                            </a:rPr>
                            <a:t>4</a:t>
                          </a:r>
                          <a:endParaRPr lang="ru-RU" sz="1800" b="1" i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i="1" dirty="0" smtClean="0">
                              <a:effectLst/>
                            </a:rPr>
                            <a:t>5</a:t>
                          </a:r>
                          <a:endParaRPr lang="ru-RU" sz="1800" b="1" i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</a:tr>
                  <a:tr h="43197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29" t="-405634" r="-210855" b="-15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i="1" dirty="0" smtClean="0">
                              <a:effectLst/>
                            </a:rPr>
                            <a:t>3</a:t>
                          </a:r>
                          <a:endParaRPr lang="ru-RU" sz="1800" b="1" i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i="1" dirty="0" smtClean="0">
                              <a:effectLst/>
                            </a:rPr>
                            <a:t>4</a:t>
                          </a:r>
                          <a:endParaRPr lang="ru-RU" sz="1800" b="1" i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i="1" dirty="0" smtClean="0">
                              <a:effectLst/>
                            </a:rPr>
                            <a:t>4</a:t>
                          </a:r>
                          <a:endParaRPr lang="ru-RU" sz="1800" b="1" i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i="1" dirty="0" smtClean="0">
                              <a:effectLst/>
                            </a:rPr>
                            <a:t>2</a:t>
                          </a:r>
                          <a:endParaRPr lang="ru-RU" sz="1800" b="1" i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395536" y="692696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Задана матрица </a:t>
            </a:r>
            <a:r>
              <a:rPr lang="en-US" sz="2400" dirty="0" smtClean="0"/>
              <a:t>Y  </a:t>
            </a:r>
            <a:r>
              <a:rPr lang="ru-RU" sz="2400" dirty="0" smtClean="0"/>
              <a:t>исходов в терминах </a:t>
            </a:r>
            <a:r>
              <a:rPr lang="ru-RU" sz="2400" dirty="0" smtClean="0"/>
              <a:t>затрат</a:t>
            </a:r>
            <a:r>
              <a:rPr lang="ru-RU" sz="2400" dirty="0" smtClean="0"/>
              <a:t> </a:t>
            </a:r>
            <a:r>
              <a:rPr lang="ru-RU" sz="2400" dirty="0" smtClean="0"/>
              <a:t>.По критерию </a:t>
            </a:r>
            <a:r>
              <a:rPr lang="ru-RU" sz="2400" dirty="0" err="1" smtClean="0"/>
              <a:t>Вальда</a:t>
            </a:r>
            <a:r>
              <a:rPr lang="ru-RU" sz="2400" dirty="0" smtClean="0"/>
              <a:t> определите лучшую альтернативу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164288" y="6021288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Билет </a:t>
            </a:r>
            <a:r>
              <a:rPr lang="ru-RU" dirty="0" smtClean="0"/>
              <a:t>2, </a:t>
            </a:r>
            <a:r>
              <a:rPr lang="ru-RU" dirty="0" smtClean="0"/>
              <a:t>вопрос </a:t>
            </a:r>
            <a:r>
              <a:rPr lang="en-US" dirty="0" smtClean="0"/>
              <a:t>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450567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7504" y="260648"/>
                <a:ext cx="892899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 smtClean="0"/>
                  <a:t>Пусть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ru-RU" sz="2400" dirty="0" smtClean="0"/>
                  <a:t>— </a:t>
                </a:r>
                <a:r>
                  <a:rPr lang="ru-RU" sz="2400" dirty="0"/>
                  <a:t>множество альтернатив,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400" b="1" i="1" smtClean="0">
                            <a:latin typeface="Cambria Math"/>
                            <a:ea typeface="Cambria Math"/>
                          </a:rPr>
                          <m:t>𝝁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ru-RU" sz="2400" dirty="0" smtClean="0"/>
                  <a:t>— </a:t>
                </a:r>
                <a:r>
                  <a:rPr lang="ru-RU" sz="2400" dirty="0"/>
                  <a:t>заданное на нем нечеткое отношение предпочтения</a:t>
                </a:r>
                <a:r>
                  <a:rPr lang="ru-RU" sz="2400" dirty="0" smtClean="0"/>
                  <a:t>.</a:t>
                </a:r>
                <a:endParaRPr lang="en-US" sz="2400" dirty="0" smtClean="0"/>
              </a:p>
              <a:p>
                <a:r>
                  <a:rPr lang="ru-RU" sz="2400" dirty="0" smtClean="0"/>
                  <a:t> </a:t>
                </a:r>
                <a:r>
                  <a:rPr lang="ru-RU" sz="2400" dirty="0"/>
                  <a:t>Нечеткое подмножество </a:t>
                </a:r>
                <a:r>
                  <a:rPr lang="ru-RU" sz="2400" dirty="0" err="1" smtClean="0"/>
                  <a:t>недоминируемых</a:t>
                </a:r>
                <a:r>
                  <a:rPr lang="ru-RU" sz="2400" dirty="0" smtClean="0"/>
                  <a:t> </a:t>
                </a:r>
                <a:r>
                  <a:rPr lang="ru-RU" sz="2400" dirty="0"/>
                  <a:t>альтернатив множества</a:t>
                </a:r>
                <a:r>
                  <a:rPr lang="ru-RU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</a:rPr>
                      <m:t>(</m:t>
                    </m:r>
                    <m:r>
                      <a:rPr lang="en-US" sz="2400" b="1" i="1" smtClean="0">
                        <a:latin typeface="Cambria Math"/>
                      </a:rPr>
                      <m:t>𝑿</m:t>
                    </m:r>
                    <m:r>
                      <a:rPr lang="en-US" sz="2400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/>
                            <a:ea typeface="Cambria Math"/>
                          </a:rPr>
                          <m:t>𝝁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𝑹</m:t>
                        </m:r>
                      </m:sub>
                    </m:sSub>
                    <m:r>
                      <a:rPr lang="en-US" sz="24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ru-RU" sz="2400" b="1" dirty="0" smtClean="0"/>
                  <a:t> </a:t>
                </a:r>
                <a:r>
                  <a:rPr lang="ru-RU" sz="2400" dirty="0"/>
                  <a:t>описывается функцией </a:t>
                </a:r>
                <a:r>
                  <a:rPr lang="ru-RU" sz="2400" dirty="0" smtClean="0"/>
                  <a:t>принадлежности</a:t>
                </a:r>
                <a:endParaRPr lang="ru-RU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260648"/>
                <a:ext cx="8928992" cy="1569660"/>
              </a:xfrm>
              <a:prstGeom prst="rect">
                <a:avLst/>
              </a:prstGeom>
              <a:blipFill rotWithShape="1">
                <a:blip r:embed="rId2"/>
                <a:stretch>
                  <a:fillRect l="-1093" t="-3113" b="-81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37068" y="1988840"/>
                <a:ext cx="7627502" cy="629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400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ru-RU" sz="2400" b="1" i="1" smtClean="0"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</a:rPr>
                            <m:t>𝑸</m:t>
                          </m:r>
                        </m:sub>
                        <m:sup>
                          <m:r>
                            <a:rPr lang="ru-RU" sz="2400" b="1" i="1" smtClean="0">
                              <a:latin typeface="Cambria Math"/>
                            </a:rPr>
                            <m:t>нд</m:t>
                          </m:r>
                        </m:sup>
                      </m:sSubSup>
                      <m:d>
                        <m:dPr>
                          <m:ctrlPr>
                            <a:rPr lang="ru-RU" sz="24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2400" b="1" i="1" smtClean="0">
                          <a:latin typeface="Cambria Math"/>
                        </a:rPr>
                        <m:t>=</m:t>
                      </m:r>
                      <m:r>
                        <a:rPr lang="en-US" sz="2400" b="1" i="1" smtClean="0">
                          <a:latin typeface="Cambria Math"/>
                        </a:rPr>
                        <m:t>𝟏</m:t>
                      </m:r>
                      <m:r>
                        <a:rPr lang="en-US" sz="2400" b="1" i="1" smtClean="0">
                          <a:latin typeface="Cambria Math"/>
                        </a:rPr>
                        <m:t>−</m:t>
                      </m:r>
                      <m:func>
                        <m:func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1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a:rPr lang="en-US" sz="2400" b="1" i="0" smtClean="0">
                                  <a:latin typeface="Cambria Math"/>
                                </a:rPr>
                                <m:t>𝐒𝐔𝐏</m:t>
                              </m:r>
                            </m:e>
                            <m:lim>
                              <m:r>
                                <a:rPr lang="en-US" sz="2400" b="1" i="1" smtClean="0">
                                  <a:latin typeface="Cambria Math"/>
                                </a:rPr>
                                <m:t>𝒚</m:t>
                              </m:r>
                              <m:r>
                                <a:rPr lang="en-US" sz="2400" b="1" i="1" smtClean="0">
                                  <a:latin typeface="Cambria Math"/>
                                </a:rPr>
                                <m:t>∊</m:t>
                              </m:r>
                              <m:r>
                                <a:rPr lang="en-US" sz="2400" b="1" i="1" smtClean="0">
                                  <a:latin typeface="Cambria Math"/>
                                </a:rPr>
                                <m:t>𝑿</m:t>
                              </m:r>
                            </m:lim>
                          </m:limLow>
                        </m:fName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[</m:t>
                          </m:r>
                        </m:e>
                      </m:func>
                      <m:sSub>
                        <m:sSub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</a:rPr>
                            <m:t>𝑹</m:t>
                          </m:r>
                        </m:sub>
                      </m:sSub>
                      <m:d>
                        <m:d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𝒚</m:t>
                          </m:r>
                          <m:r>
                            <a:rPr lang="en-US" sz="2400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2400" b="1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</a:rPr>
                            <m:t>𝑹</m:t>
                          </m:r>
                        </m:sub>
                      </m:sSub>
                      <m:r>
                        <a:rPr lang="en-US" sz="2400" b="1" i="1" smtClean="0">
                          <a:latin typeface="Cambria Math"/>
                        </a:rPr>
                        <m:t>(</m:t>
                      </m:r>
                      <m:r>
                        <a:rPr lang="en-US" sz="2400" b="1" i="1" smtClean="0">
                          <a:latin typeface="Cambria Math"/>
                        </a:rPr>
                        <m:t>𝒙</m:t>
                      </m:r>
                      <m:r>
                        <a:rPr lang="en-US" sz="2400" b="1" i="1" smtClean="0">
                          <a:latin typeface="Cambria Math"/>
                        </a:rPr>
                        <m:t>,</m:t>
                      </m:r>
                      <m:r>
                        <a:rPr lang="en-US" sz="2400" b="1" i="1" smtClean="0">
                          <a:latin typeface="Cambria Math"/>
                        </a:rPr>
                        <m:t>𝒚</m:t>
                      </m:r>
                      <m:r>
                        <a:rPr lang="en-US" sz="2400" b="1" i="1" smtClean="0">
                          <a:latin typeface="Cambria Math"/>
                        </a:rPr>
                        <m:t>)] ,  </m:t>
                      </m:r>
                      <m:r>
                        <a:rPr lang="en-US" sz="2400" b="1" i="1" smtClean="0">
                          <a:latin typeface="Cambria Math"/>
                        </a:rPr>
                        <m:t>𝒙</m:t>
                      </m:r>
                      <m:r>
                        <a:rPr lang="en-US" sz="2400" b="1" i="1" smtClean="0">
                          <a:latin typeface="Cambria Math"/>
                        </a:rPr>
                        <m:t>∊</m:t>
                      </m:r>
                      <m:r>
                        <a:rPr lang="en-US" sz="2400" b="1" i="1" smtClean="0">
                          <a:latin typeface="Cambria Math"/>
                        </a:rPr>
                        <m:t>𝑿</m:t>
                      </m:r>
                      <m:r>
                        <a:rPr lang="en-US" sz="2400" b="1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ru-RU" sz="24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68" y="1988840"/>
                <a:ext cx="7627502" cy="629596"/>
              </a:xfrm>
              <a:prstGeom prst="rect">
                <a:avLst/>
              </a:prstGeom>
              <a:blipFill rotWithShape="1">
                <a:blip r:embed="rId3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257146"/>
                  </p:ext>
                </p:extLst>
              </p:nvPr>
            </p:nvGraphicFramePr>
            <p:xfrm>
              <a:off x="4067944" y="3470338"/>
              <a:ext cx="2291648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2912"/>
                    <a:gridCol w="507208"/>
                    <a:gridCol w="638616"/>
                    <a:gridCol w="572912"/>
                  </a:tblGrid>
                  <a:tr h="385710">
                    <a:tc>
                      <a:txBody>
                        <a:bodyPr/>
                        <a:lstStyle/>
                        <a:p>
                          <a:pPr algn="ctr"/>
                          <a:endParaRPr lang="ru-RU" b="1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ru-RU" sz="24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ru-RU" sz="24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ru-RU" sz="2400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  <a:tr h="38571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ru-RU" sz="24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 smtClean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-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0,4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0,7</a:t>
                          </a:r>
                          <a:endParaRPr lang="ru-RU" b="1" dirty="0"/>
                        </a:p>
                      </a:txBody>
                      <a:tcPr/>
                    </a:tc>
                  </a:tr>
                  <a:tr h="38571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ru-RU" sz="24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0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-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0,5</a:t>
                          </a:r>
                          <a:endParaRPr lang="ru-RU" b="1" dirty="0"/>
                        </a:p>
                      </a:txBody>
                      <a:tcPr/>
                    </a:tc>
                  </a:tr>
                  <a:tr h="38571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ru-RU" sz="2400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0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0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-</a:t>
                          </a:r>
                          <a:endParaRPr lang="ru-RU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4418971"/>
                  </p:ext>
                </p:extLst>
              </p:nvPr>
            </p:nvGraphicFramePr>
            <p:xfrm>
              <a:off x="4067944" y="3470338"/>
              <a:ext cx="2291648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2912"/>
                    <a:gridCol w="507208"/>
                    <a:gridCol w="638616"/>
                    <a:gridCol w="572912"/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ru-RU" b="1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13253" r="-240964" b="-3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68571" r="-90476" b="-3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0000" r="-1064" b="-302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100000" r="-301064" b="-2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-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0,4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0,7</a:t>
                          </a:r>
                          <a:endParaRPr lang="ru-RU" b="1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200000" r="-301064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0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-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0,5</a:t>
                          </a:r>
                          <a:endParaRPr lang="ru-RU" b="1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300000" r="-301064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0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0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-</a:t>
                          </a:r>
                          <a:endParaRPr lang="ru-RU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630362" y="3888928"/>
                <a:ext cx="2221558" cy="496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>
                              <a:latin typeface="Cambria Math"/>
                            </a:rPr>
                            <m:t>𝑹</m:t>
                          </m:r>
                        </m:sub>
                      </m:sSub>
                      <m:r>
                        <a:rPr lang="en-US" sz="2400" b="1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sz="2400" b="1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>
                              <a:latin typeface="Cambria Math"/>
                            </a:rPr>
                            <m:t>𝒋</m:t>
                          </m:r>
                        </m:sub>
                      </m:sSub>
                      <m:r>
                        <a:rPr lang="en-US" sz="2400" b="1" i="1">
                          <a:latin typeface="Cambria Math"/>
                        </a:rPr>
                        <m:t>)</m:t>
                      </m:r>
                      <m:r>
                        <a:rPr lang="ru-RU" sz="2400" b="1" i="1" smtClean="0"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362" y="3888928"/>
                <a:ext cx="2221558" cy="496674"/>
              </a:xfrm>
              <a:prstGeom prst="rect">
                <a:avLst/>
              </a:prstGeom>
              <a:blipFill rotWithShape="1">
                <a:blip r:embed="rId5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23528" y="3488818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Пусть:</a:t>
            </a:r>
            <a:endParaRPr lang="ru-RU" sz="2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Прямоугольник 8"/>
              <p:cNvSpPr/>
              <p:nvPr/>
            </p:nvSpPr>
            <p:spPr>
              <a:xfrm>
                <a:off x="107504" y="5517232"/>
                <a:ext cx="9036496" cy="4537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ru-RU" sz="2000" b="1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ru-RU" sz="2000" b="1" i="1" smtClean="0">
                            <a:latin typeface="Cambria Math"/>
                          </a:rPr>
                          <m:t> </m:t>
                        </m:r>
                        <m:r>
                          <a:rPr lang="ru-RU" sz="2000" b="0" i="1" smtClean="0">
                            <a:latin typeface="Cambria Math"/>
                          </a:rPr>
                          <m:t>Определите функцию принадлежности  недоминирования для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ru-RU" sz="20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ru-RU" sz="2000" b="1" i="1" smtClean="0">
                            <a:latin typeface="Cambria Math"/>
                          </a:rPr>
                          <m:t>: </m:t>
                        </m:r>
                        <m:r>
                          <a:rPr lang="ru-RU" sz="2000" b="1" i="1">
                            <a:latin typeface="Cambria Math"/>
                            <a:ea typeface="Cambria Math"/>
                          </a:rPr>
                          <m:t>𝝁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𝑸</m:t>
                        </m:r>
                      </m:sub>
                      <m:sup>
                        <m:r>
                          <a:rPr lang="ru-RU" sz="2000" b="1" i="1">
                            <a:latin typeface="Cambria Math"/>
                          </a:rPr>
                          <m:t>нд</m:t>
                        </m:r>
                      </m:sup>
                    </m:sSubSup>
                  </m:oMath>
                </a14:m>
                <a:r>
                  <a:rPr lang="ru-RU" sz="2000" b="1" i="0" dirty="0" smtClean="0">
                    <a:latin typeface="+mj-lt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ru-RU" sz="2000" b="1" i="1" dirty="0" smtClean="0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b="1" i="0" dirty="0">
                    <a:latin typeface="+mj-lt"/>
                  </a:rPr>
                  <a:t>)</a:t>
                </a:r>
                <a:endParaRPr lang="en-US" sz="2000" b="1" i="1" dirty="0" smtClean="0">
                  <a:latin typeface="Cambria Math"/>
                </a:endParaRPr>
              </a:p>
            </p:txBody>
          </p:sp>
        </mc:Choice>
        <mc:Fallback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517232"/>
                <a:ext cx="9036496" cy="453779"/>
              </a:xfrm>
              <a:prstGeom prst="rect">
                <a:avLst/>
              </a:prstGeom>
              <a:blipFill rotWithShape="1">
                <a:blip r:embed="rId6"/>
                <a:stretch>
                  <a:fillRect t="-4054" b="-148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23528" y="2762452"/>
                <a:ext cx="871296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𝑺</m:t>
                    </m:r>
                    <m:r>
                      <a:rPr lang="en-US" sz="2000" b="1" i="1">
                        <a:latin typeface="Cambria Math"/>
                      </a:rPr>
                      <m:t>𝑼𝑷</m:t>
                    </m:r>
                    <m:r>
                      <a:rPr lang="en-US" sz="2000" b="1" i="1" smtClean="0">
                        <a:latin typeface="Cambria Math"/>
                      </a:rPr>
                      <m:t>−</m:t>
                    </m:r>
                  </m:oMath>
                </a14:m>
                <a:r>
                  <a:rPr lang="ru-RU" sz="2000" dirty="0" smtClean="0"/>
                  <a:t>наибольшее положительное число (на сколько  другие </a:t>
                </a:r>
                <a:r>
                  <a:rPr lang="ru-RU" sz="2000" dirty="0"/>
                  <a:t>по </a:t>
                </a:r>
                <a:r>
                  <a:rPr lang="ru-RU" sz="2000" dirty="0" smtClean="0"/>
                  <a:t>максимуму доминируют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𝒙</m:t>
                    </m:r>
                  </m:oMath>
                </a14:m>
                <a:r>
                  <a:rPr lang="ru-RU" sz="2000" dirty="0" smtClean="0"/>
                  <a:t>)</a:t>
                </a:r>
                <a:endParaRPr lang="ru-RU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762452"/>
                <a:ext cx="8712968" cy="707886"/>
              </a:xfrm>
              <a:prstGeom prst="rect">
                <a:avLst/>
              </a:prstGeom>
              <a:blipFill rotWithShape="1">
                <a:blip r:embed="rId7"/>
                <a:stretch>
                  <a:fillRect l="-700" t="-3448" b="-155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7092280" y="6172361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Билет </a:t>
            </a:r>
            <a:r>
              <a:rPr lang="ru-RU" dirty="0" smtClean="0"/>
              <a:t>2, </a:t>
            </a:r>
            <a:r>
              <a:rPr lang="ru-RU" dirty="0" smtClean="0"/>
              <a:t>вопрос </a:t>
            </a:r>
            <a:r>
              <a:rPr lang="en-US" dirty="0" smtClean="0"/>
              <a:t>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841091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ТемаФДО2016">
  <a:themeElements>
    <a:clrScheme name="Другая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4F81B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ТемаФДО2016</Template>
  <TotalTime>1945</TotalTime>
  <Words>797</Words>
  <Application>Microsoft Office PowerPoint</Application>
  <PresentationFormat>Экран (4:3)</PresentationFormat>
  <Paragraphs>200</Paragraphs>
  <Slides>10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2" baseType="lpstr">
      <vt:lpstr>ТемаФДО2016</vt:lpstr>
      <vt:lpstr>Формула</vt:lpstr>
      <vt:lpstr>Презентация PowerPoint</vt:lpstr>
      <vt:lpstr>Презентация PowerPoint</vt:lpstr>
      <vt:lpstr>Презентация PowerPoint</vt:lpstr>
      <vt:lpstr>Презентация PowerPoint</vt:lpstr>
      <vt:lpstr>Составить уравнения  Беллмана </vt:lpstr>
      <vt:lpstr>Сетевое планирование</vt:lpstr>
      <vt:lpstr>Презентация PowerPoint</vt:lpstr>
      <vt:lpstr>Презентация PowerPoint</vt:lpstr>
      <vt:lpstr>Презентация PowerPoint</vt:lpstr>
      <vt:lpstr>Метод анализа иерархий.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kia</dc:creator>
  <cp:lastModifiedBy>Leonid</cp:lastModifiedBy>
  <cp:revision>200</cp:revision>
  <dcterms:created xsi:type="dcterms:W3CDTF">2017-01-25T04:02:20Z</dcterms:created>
  <dcterms:modified xsi:type="dcterms:W3CDTF">2021-01-17T08:55:38Z</dcterms:modified>
</cp:coreProperties>
</file>