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353" r:id="rId2"/>
    <p:sldId id="403" r:id="rId3"/>
    <p:sldId id="404" r:id="rId4"/>
    <p:sldId id="386" r:id="rId5"/>
    <p:sldId id="391" r:id="rId6"/>
    <p:sldId id="400" r:id="rId7"/>
    <p:sldId id="405" r:id="rId8"/>
    <p:sldId id="406" r:id="rId9"/>
    <p:sldId id="398" r:id="rId10"/>
    <p:sldId id="402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96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6281D-DA5E-4FFD-8282-E25003C98A9B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87E60-1EAA-4FB4-BB34-63D39609B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59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21388"/>
            <a:ext cx="9144000" cy="836612"/>
          </a:xfrm>
          <a:prstGeom prst="rect">
            <a:avLst/>
          </a:prstGeom>
          <a:gradFill flip="none" rotWithShape="1">
            <a:lin ang="16200000" scaled="0"/>
            <a:tileRect/>
          </a:gra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8363"/>
            <a:ext cx="18716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021388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Documents and Settings\kia\Рабочий стол\Безимени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38138"/>
            <a:ext cx="2266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844824"/>
            <a:ext cx="5904656" cy="1584176"/>
          </a:xfrm>
        </p:spPr>
        <p:txBody>
          <a:bodyPr/>
          <a:lstStyle>
            <a:lvl1pPr algn="l">
              <a:defRPr sz="38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600599"/>
            <a:ext cx="5904656" cy="692497"/>
          </a:xfrm>
        </p:spPr>
        <p:txBody>
          <a:bodyPr/>
          <a:lstStyle>
            <a:lvl1pPr marL="0" indent="0" algn="l">
              <a:buNone/>
              <a:defRPr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3"/>
          </p:nvPr>
        </p:nvSpPr>
        <p:spPr>
          <a:xfrm>
            <a:off x="4572000" y="4581525"/>
            <a:ext cx="4248472" cy="576263"/>
          </a:xfrm>
        </p:spPr>
        <p:txBody>
          <a:bodyPr/>
          <a:lstStyle>
            <a:lvl1pPr algn="r">
              <a:buFontTx/>
              <a:buNone/>
              <a:tabLst>
                <a:tab pos="3676650" algn="l"/>
              </a:tabLst>
              <a:defRPr sz="3000" b="1">
                <a:solidFill>
                  <a:srgbClr val="1F50A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20730CF7-F40A-438E-8F22-589434FE3FC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52" y="6165304"/>
            <a:ext cx="1426346" cy="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_с объектом_без_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D:\test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D:\test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D:\test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D:\test\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7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8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0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4270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4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31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468313" y="260350"/>
            <a:ext cx="3024187" cy="1081088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Tx/>
              <a:buBlip>
                <a:blip r:embed="rId8"/>
              </a:buBlip>
              <a:defRPr sz="3200"/>
            </a:lvl1pPr>
            <a:lvl2pPr>
              <a:buSzPct val="90000"/>
              <a:buFontTx/>
              <a:buBlip>
                <a:blip r:embed="rId9"/>
              </a:buBlip>
              <a:defRPr sz="2800"/>
            </a:lvl2pPr>
            <a:lvl3pPr>
              <a:buSzPct val="90000"/>
              <a:buFontTx/>
              <a:buBlip>
                <a:blip r:embed="rId10"/>
              </a:buBlip>
              <a:defRPr sz="2400"/>
            </a:lvl3pPr>
            <a:lvl4pPr>
              <a:buSzPct val="90000"/>
              <a:buFontTx/>
              <a:buBlip>
                <a:blip r:embed="rId11"/>
              </a:buBlip>
              <a:defRPr sz="2000"/>
            </a:lvl4pPr>
            <a:lvl5pPr>
              <a:buSzPct val="80000"/>
              <a:buFontTx/>
              <a:buBlip>
                <a:blip r:embed="rId9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3"/>
          </p:nvPr>
        </p:nvSpPr>
        <p:spPr>
          <a:xfrm>
            <a:off x="539552" y="310976"/>
            <a:ext cx="2880320" cy="957783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4139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6268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вертикальный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7"/>
          <p:cNvSpPr/>
          <p:nvPr/>
        </p:nvSpPr>
        <p:spPr bwMode="gray">
          <a:xfrm>
            <a:off x="0" y="0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Freeform 8"/>
          <p:cNvSpPr/>
          <p:nvPr/>
        </p:nvSpPr>
        <p:spPr bwMode="invGray">
          <a:xfrm>
            <a:off x="0" y="-1588"/>
            <a:ext cx="9144000" cy="109378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SzPct val="90000"/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080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ертикальный заголовок и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5400000">
            <a:off x="-3321843" y="3321843"/>
            <a:ext cx="6858000" cy="214313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 rot="5400000">
            <a:off x="-1437481" y="5069681"/>
            <a:ext cx="3101975" cy="2778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0" r="46507"/>
          <a:stretch>
            <a:fillRect/>
          </a:stretch>
        </p:blipFill>
        <p:spPr bwMode="auto">
          <a:xfrm>
            <a:off x="-1588" y="250825"/>
            <a:ext cx="215901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 rot="5400000">
            <a:off x="5004594" y="2709068"/>
            <a:ext cx="6884988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5400000">
            <a:off x="4298156" y="3415506"/>
            <a:ext cx="6884988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5373688"/>
            <a:ext cx="12223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 bwMode="auto">
          <a:xfrm rot="5400000">
            <a:off x="5984876" y="2330450"/>
            <a:ext cx="48704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r>
              <a:rPr lang="ru-RU" dirty="0">
                <a:latin typeface="+mj-lt"/>
                <a:ea typeface="+mj-ea"/>
                <a:cs typeface="+mj-cs"/>
              </a:rPr>
              <a:t>Образец заголовка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5400000">
            <a:off x="-3222625" y="3429000"/>
            <a:ext cx="6886576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D4863-080A-4F87-95DB-9A6F55DC656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4920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463E-F88B-4BFC-A3F0-92258F41AD1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45449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>
            <a:spLocks/>
          </p:cNvSpPr>
          <p:nvPr/>
        </p:nvSpPr>
        <p:spPr bwMode="auto">
          <a:xfrm>
            <a:off x="-11113" y="-7938"/>
            <a:ext cx="9166226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4A624-8A82-4438-BAF3-9D34A0192E9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89066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9657C-E66F-4E15-BD52-D781C04D44A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21231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341D5-3CB1-4854-A208-04CA5E4DC37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6034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ротки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2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58066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1A21-2167-49A3-AA6C-928EEF24B2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96328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603EB-B508-494D-8C7A-8B996B50022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91583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7E7C4-169F-4C11-8950-86A07714BD8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1828525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879725" y="64531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640763" y="6453188"/>
            <a:ext cx="5397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BC941-648D-4DD2-B606-2F9CF8CD30E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7968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короткий список_без 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2242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длинны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SzPct val="90000"/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9"/>
              </a:buBlip>
              <a:tabLst>
                <a:tab pos="1701800" algn="l"/>
              </a:tabLst>
              <a:defRPr/>
            </a:lvl4pPr>
            <a:lvl5pPr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325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!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893504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8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_без шапки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643760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16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12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68313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643438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Содержимое 2"/>
          <p:cNvSpPr>
            <a:spLocks noGrp="1"/>
          </p:cNvSpPr>
          <p:nvPr>
            <p:ph sz="half" idx="13"/>
          </p:nvPr>
        </p:nvSpPr>
        <p:spPr>
          <a:xfrm>
            <a:off x="457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535113"/>
            <a:ext cx="3888432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Текст 2"/>
          <p:cNvSpPr>
            <a:spLocks noGrp="1"/>
          </p:cNvSpPr>
          <p:nvPr>
            <p:ph type="body" idx="14"/>
          </p:nvPr>
        </p:nvSpPr>
        <p:spPr>
          <a:xfrm>
            <a:off x="4705672" y="1535113"/>
            <a:ext cx="3898776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Дата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6" name="Номер слайда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5F959-0018-43E5-B82D-668E650456E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7372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_с объектом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03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4B2265-591B-44AC-BD85-254EC674A77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25" r:id="rId16"/>
    <p:sldLayoutId id="2147484046" r:id="rId17"/>
    <p:sldLayoutId id="2147484026" r:id="rId18"/>
    <p:sldLayoutId id="2147484027" r:id="rId19"/>
    <p:sldLayoutId id="2147484028" r:id="rId20"/>
    <p:sldLayoutId id="2147484029" r:id="rId21"/>
    <p:sldLayoutId id="2147484047" r:id="rId22"/>
    <p:sldLayoutId id="2147484049" r:id="rId2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26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7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354721" y="620688"/>
            <a:ext cx="8280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lvl="0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ru-RU" sz="2000" dirty="0"/>
              <a:t>Область допустимых решений задачи представлена ниже на рисунке. Как </a:t>
            </a:r>
            <a:r>
              <a:rPr lang="ru-RU" sz="2000" dirty="0" smtClean="0"/>
              <a:t>будут записаны ограничения </a:t>
            </a:r>
            <a:r>
              <a:rPr lang="ru-RU" sz="2000" dirty="0"/>
              <a:t>(1) и </a:t>
            </a:r>
            <a:r>
              <a:rPr lang="ru-RU" sz="2000" dirty="0" smtClean="0"/>
              <a:t>(2)</a:t>
            </a:r>
            <a:r>
              <a:rPr lang="en-US" sz="2000" dirty="0" smtClean="0"/>
              <a:t>?</a:t>
            </a:r>
            <a:endParaRPr lang="ru-RU" altLang="ru-RU" sz="2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953698" y="2251763"/>
            <a:ext cx="8901" cy="3372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107504" y="5589240"/>
            <a:ext cx="5400600" cy="4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17675" y="5741640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675" y="5741640"/>
                <a:ext cx="323527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22642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7784" y="2277009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4" y="2277009"/>
                <a:ext cx="323527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22642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/>
          <p:cNvCxnSpPr/>
          <p:nvPr/>
        </p:nvCxnSpPr>
        <p:spPr>
          <a:xfrm>
            <a:off x="971599" y="3431754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962698" y="2708920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962696" y="4869160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62697" y="4149080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69168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41176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3141505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85192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608513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316608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076" y="5589240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1512814" y="558927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240998" y="559112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970430" y="5592191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681158" y="558927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4437751" y="559325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1520918" y="5600273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621078" y="468449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621077" y="396441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25625" y="324708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21076" y="257698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791839" y="2576988"/>
            <a:ext cx="3230842" cy="32079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17" name="Прямая со стрелкой 43016"/>
          <p:cNvCxnSpPr/>
          <p:nvPr/>
        </p:nvCxnSpPr>
        <p:spPr>
          <a:xfrm flipH="1" flipV="1">
            <a:off x="4253147" y="3431754"/>
            <a:ext cx="355366" cy="316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21" name="Прямая со стрелкой 43020"/>
          <p:cNvCxnSpPr/>
          <p:nvPr/>
        </p:nvCxnSpPr>
        <p:spPr>
          <a:xfrm>
            <a:off x="3038188" y="3564338"/>
            <a:ext cx="381684" cy="373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739" y="5624159"/>
            <a:ext cx="48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ru-RU" dirty="0"/>
          </a:p>
        </p:txBody>
      </p:sp>
      <p:cxnSp>
        <p:nvCxnSpPr>
          <p:cNvPr id="50" name="Прямая соединительная линия 49"/>
          <p:cNvCxnSpPr>
            <a:endCxn id="70" idx="2"/>
          </p:cNvCxnSpPr>
          <p:nvPr/>
        </p:nvCxnSpPr>
        <p:spPr>
          <a:xfrm flipH="1">
            <a:off x="251520" y="3616420"/>
            <a:ext cx="4608512" cy="23770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009" name="TextBox 43008"/>
          <p:cNvSpPr txBox="1"/>
          <p:nvPr/>
        </p:nvSpPr>
        <p:spPr>
          <a:xfrm>
            <a:off x="4203210" y="29463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(1)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3393126" y="356433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(2)</a:t>
            </a:r>
            <a:endParaRPr lang="ru-RU" dirty="0"/>
          </a:p>
        </p:txBody>
      </p:sp>
      <p:sp>
        <p:nvSpPr>
          <p:cNvPr id="43012" name="TextBox 43011"/>
          <p:cNvSpPr txBox="1"/>
          <p:nvPr/>
        </p:nvSpPr>
        <p:spPr>
          <a:xfrm>
            <a:off x="7092280" y="551723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3, вопрос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194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3256" y="260648"/>
            <a:ext cx="8229600" cy="1143000"/>
          </a:xfrm>
        </p:spPr>
        <p:txBody>
          <a:bodyPr/>
          <a:lstStyle/>
          <a:p>
            <a:r>
              <a:rPr lang="ru-RU" sz="4000" dirty="0"/>
              <a:t>Метод анализа </a:t>
            </a:r>
            <a:r>
              <a:rPr lang="ru-RU" sz="4000" dirty="0" smtClean="0"/>
              <a:t>иерархий. 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5130270"/>
                  </p:ext>
                </p:extLst>
              </p:nvPr>
            </p:nvGraphicFramePr>
            <p:xfrm>
              <a:off x="683568" y="2492896"/>
              <a:ext cx="8064896" cy="3112970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2230716"/>
                    <a:gridCol w="1115358"/>
                    <a:gridCol w="1029561"/>
                    <a:gridCol w="1201155"/>
                    <a:gridCol w="1029561"/>
                    <a:gridCol w="1458545"/>
                  </a:tblGrid>
                  <a:tr h="90089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Критерии</a:t>
                          </a:r>
                          <a:r>
                            <a:rPr lang="ru-RU" sz="1600" b="1" dirty="0">
                              <a:effectLst/>
                            </a:rPr>
                            <a:t> 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Коэффициент</a:t>
                          </a:r>
                        </a:p>
                        <a:p>
                          <a:pPr algn="ctr"/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значимости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1799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>
                              <a:effectLst/>
                            </a:rPr>
                            <a:t>1/1</a:t>
                          </a:r>
                          <a:endParaRPr lang="ru-RU" sz="16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>
                              <a:effectLst/>
                            </a:rPr>
                            <a:t>1/2</a:t>
                          </a:r>
                          <a:endParaRPr lang="ru-RU" sz="16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1/</a:t>
                          </a:r>
                          <a:r>
                            <a:rPr lang="en-US" sz="1600" b="1" dirty="0" smtClean="0">
                              <a:effectLst/>
                            </a:rPr>
                            <a:t>4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600" b="1" i="1">
                                        <a:latin typeface="Cambria Math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ru-RU" sz="1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9732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4/1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600" b="1" i="1">
                                        <a:latin typeface="Cambria Math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ru-RU" sz="16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4837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600" b="1" i="1">
                                        <a:latin typeface="Cambria Math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ru-RU" sz="16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  <m:r>
                                      <a:rPr lang="ru-RU" sz="1600" b="1" i="1" smtClean="0">
                                        <a:latin typeface="Cambria Math"/>
                                      </a:rPr>
                                      <m:t>=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48373">
                    <a:tc gridSpan="4">
                      <a:txBody>
                        <a:bodyPr/>
                        <a:lstStyle/>
                        <a:p>
                          <a:pPr algn="ctr"/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5130270"/>
                  </p:ext>
                </p:extLst>
              </p:nvPr>
            </p:nvGraphicFramePr>
            <p:xfrm>
              <a:off x="683568" y="2492896"/>
              <a:ext cx="8064896" cy="3112970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2230716"/>
                    <a:gridCol w="1115358"/>
                    <a:gridCol w="1029561"/>
                    <a:gridCol w="1201155"/>
                    <a:gridCol w="1029561"/>
                    <a:gridCol w="1458545"/>
                  </a:tblGrid>
                  <a:tr h="90089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Критерии</a:t>
                          </a:r>
                          <a:r>
                            <a:rPr lang="ru-RU" sz="1600" b="1" dirty="0">
                              <a:effectLst/>
                            </a:rPr>
                            <a:t> 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200000" t="-676" r="-423497" b="-245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24852" t="-676" r="-358580" b="-245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64467" t="-676" r="-207614" b="-245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Коэффициент</a:t>
                          </a:r>
                        </a:p>
                        <a:p>
                          <a:pPr algn="ctr"/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значимости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1799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t="-175294" r="-261749" b="-32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>
                              <a:effectLst/>
                            </a:rPr>
                            <a:t>1/1</a:t>
                          </a:r>
                          <a:endParaRPr lang="ru-RU" sz="16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>
                              <a:effectLst/>
                            </a:rPr>
                            <a:t>1/2</a:t>
                          </a:r>
                          <a:endParaRPr lang="ru-RU" sz="16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1/</a:t>
                          </a:r>
                          <a:r>
                            <a:rPr lang="en-US" sz="1600" b="1" dirty="0" smtClean="0">
                              <a:effectLst/>
                            </a:rPr>
                            <a:t>4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53556" t="-175294" r="-418" b="-327059"/>
                          </a:stretch>
                        </a:blipFill>
                      </a:tcPr>
                    </a:tc>
                  </a:tr>
                  <a:tr h="59732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t="-238776" r="-261749" b="-183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4/1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53556" t="-238776" r="-418" b="-183673"/>
                          </a:stretch>
                        </a:blipFill>
                      </a:tcPr>
                    </a:tc>
                  </a:tr>
                  <a:tr h="54837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t="-368889" r="-26174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53556" t="-368889" r="-418" b="-100000"/>
                          </a:stretch>
                        </a:blipFill>
                      </a:tcPr>
                    </a:tc>
                  </a:tr>
                  <a:tr h="548373">
                    <a:tc gridSpan="4">
                      <a:txBody>
                        <a:bodyPr/>
                        <a:lstStyle/>
                        <a:p>
                          <a:pPr algn="ctr"/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536" y="1628800"/>
                <a:ext cx="79928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Дополните таблицу </a:t>
                </a:r>
                <a:r>
                  <a:rPr lang="ru-RU" dirty="0"/>
                  <a:t>и определите </a:t>
                </a:r>
                <a:r>
                  <a:rPr lang="ru-RU" dirty="0" smtClean="0"/>
                  <a:t>коэффициент </a:t>
                </a:r>
                <a:r>
                  <a:rPr lang="ru-RU" dirty="0"/>
                  <a:t>значимости </a:t>
                </a:r>
                <a:r>
                  <a:rPr lang="ru-RU" dirty="0" smtClean="0"/>
                  <a:t>критерия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ru-RU" b="1" i="1">
                        <a:latin typeface="Cambria Math"/>
                      </a:rPr>
                      <m:t>=</m:t>
                    </m:r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628800"/>
                <a:ext cx="7992888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686" t="-4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092280" y="617236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3, </a:t>
            </a:r>
            <a:r>
              <a:rPr lang="ru-RU" dirty="0" smtClean="0"/>
              <a:t>вопрос </a:t>
            </a:r>
            <a:r>
              <a:rPr lang="en-US" dirty="0" smtClean="0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212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7504" y="188640"/>
            <a:ext cx="903649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sz="2000" dirty="0"/>
              <a:t>Строительной организации необходимо выполнить n видов земляных работ, объем которых составляет </a:t>
            </a:r>
            <a:r>
              <a:rPr lang="ru-RU" sz="2000" dirty="0" err="1"/>
              <a:t>Vj</a:t>
            </a:r>
            <a:r>
              <a:rPr lang="ru-RU" sz="2000" dirty="0"/>
              <a:t> куб. м (j=1, n). Для их осуществления можно использовать m механизмов. Производительность i-</a:t>
            </a:r>
            <a:r>
              <a:rPr lang="ru-RU" sz="2000" dirty="0" err="1"/>
              <a:t>го</a:t>
            </a:r>
            <a:r>
              <a:rPr lang="ru-RU" sz="2000" dirty="0"/>
              <a:t>  механизма  при выполнении j-ой работы составляет </a:t>
            </a:r>
            <a:r>
              <a:rPr lang="ru-RU" sz="2000" dirty="0" err="1"/>
              <a:t>Pij</a:t>
            </a:r>
            <a:r>
              <a:rPr lang="ru-RU" sz="2000" dirty="0"/>
              <a:t> куб. м в час.,  а себестоимость одного часа работы </a:t>
            </a:r>
            <a:r>
              <a:rPr lang="ru-RU" sz="2000" dirty="0" err="1"/>
              <a:t>Sij</a:t>
            </a:r>
            <a:r>
              <a:rPr lang="ru-RU" sz="2000" dirty="0"/>
              <a:t> руб. Плановый фонд  рабочего времени i-</a:t>
            </a:r>
            <a:r>
              <a:rPr lang="ru-RU" sz="2000" dirty="0" err="1"/>
              <a:t>го</a:t>
            </a:r>
            <a:r>
              <a:rPr lang="ru-RU" sz="2000" dirty="0"/>
              <a:t> механизма составляет </a:t>
            </a:r>
            <a:r>
              <a:rPr lang="ru-RU" sz="2000" dirty="0" err="1"/>
              <a:t>Ti</a:t>
            </a:r>
            <a:r>
              <a:rPr lang="ru-RU" sz="2000" dirty="0"/>
              <a:t> часов. Составить план организации работ,  обеспечивающий его выполнение с минимальными затратами. </a:t>
            </a:r>
            <a:r>
              <a:rPr lang="ru-RU" sz="2000" dirty="0" smtClean="0"/>
              <a:t>Какие </a:t>
            </a:r>
            <a:r>
              <a:rPr lang="ru-RU" sz="2000" dirty="0"/>
              <a:t>из моделей </a:t>
            </a:r>
            <a:r>
              <a:rPr lang="ru-RU" sz="2000" dirty="0" smtClean="0"/>
              <a:t>верны?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4870279"/>
                  </p:ext>
                </p:extLst>
              </p:nvPr>
            </p:nvGraphicFramePr>
            <p:xfrm>
              <a:off x="107503" y="2852936"/>
              <a:ext cx="8928994" cy="38884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334096"/>
                    <a:gridCol w="2570561"/>
                    <a:gridCol w="3024337"/>
                  </a:tblGrid>
                  <a:tr h="388843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𝑺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∗</m:t>
                                        </m:r>
                                      </m:e>
                                    </m:nary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𝒎𝒊𝒏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/</m:t>
                                    </m:r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1.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𝑺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∗</m:t>
                                        </m:r>
                                      </m:e>
                                    </m:nary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𝒎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𝒊𝒏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ru-RU" sz="1800" b="1" i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r>
                            <a:rPr lang="ru-RU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.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𝑺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∗</m:t>
                                        </m:r>
                                      </m:e>
                                    </m:nary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𝒎𝒊𝒏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r>
                            <a:rPr lang="ru-RU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.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4870279"/>
                  </p:ext>
                </p:extLst>
              </p:nvPr>
            </p:nvGraphicFramePr>
            <p:xfrm>
              <a:off x="107503" y="2852936"/>
              <a:ext cx="8928994" cy="38884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334096"/>
                    <a:gridCol w="2570561"/>
                    <a:gridCol w="3024337"/>
                  </a:tblGrid>
                  <a:tr h="388843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83" r="-167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30166" r="-1180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95363" r="-20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308304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3</a:t>
            </a:r>
            <a:r>
              <a:rPr lang="ru-RU" dirty="0" smtClean="0"/>
              <a:t>, вопрос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3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107504" y="372963"/>
                <a:ext cx="9036496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ru-RU" sz="2000" dirty="0" smtClean="0"/>
                  <a:t>Дана начальная симплекс-таблица прямой (исходной) задачи линейного программирования, в которой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000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 smtClean="0"/>
                  <a:t>-</a:t>
                </a:r>
                <a:r>
                  <a:rPr lang="ru-RU" sz="2000" dirty="0"/>
                  <a:t>основные переменные,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 smtClean="0"/>
                  <a:t>- </a:t>
                </a:r>
                <a:r>
                  <a:rPr lang="ru-RU" sz="2000" dirty="0"/>
                  <a:t>дополнительные</a:t>
                </a:r>
                <a:r>
                  <a:rPr lang="ru-RU" sz="2000" dirty="0" smtClean="0"/>
                  <a:t>, </a:t>
                </a:r>
                <a:r>
                  <a:rPr lang="en-US" sz="2000" dirty="0" smtClean="0"/>
                  <a:t>Z</a:t>
                </a:r>
                <a:r>
                  <a:rPr lang="ru-RU" sz="2000" dirty="0" smtClean="0"/>
                  <a:t> –целевая функция</a:t>
                </a:r>
                <a:endParaRPr lang="ru-RU" sz="2000" dirty="0"/>
              </a:p>
            </p:txBody>
          </p:sp>
        </mc:Choice>
        <mc:Fallback xmlns="">
          <p:sp>
            <p:nvSpPr>
              <p:cNvPr id="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372963"/>
                <a:ext cx="9036496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742" t="-1796" b="-107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" name="Rectangle 58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3" name="Rectangle 59"/>
          <p:cNvSpPr>
            <a:spLocks noChangeArrowheads="1"/>
          </p:cNvSpPr>
          <p:nvPr/>
        </p:nvSpPr>
        <p:spPr bwMode="auto">
          <a:xfrm>
            <a:off x="0" y="1352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4" name="Rectangle 60"/>
          <p:cNvSpPr>
            <a:spLocks noChangeArrowheads="1"/>
          </p:cNvSpPr>
          <p:nvPr/>
        </p:nvSpPr>
        <p:spPr bwMode="auto">
          <a:xfrm>
            <a:off x="0" y="2028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9" name="Rectangle 6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0" name="Rectangle 66"/>
          <p:cNvSpPr>
            <a:spLocks noChangeArrowheads="1"/>
          </p:cNvSpPr>
          <p:nvPr/>
        </p:nvSpPr>
        <p:spPr bwMode="auto">
          <a:xfrm>
            <a:off x="152400" y="828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2" name="Rectangle 68"/>
          <p:cNvSpPr>
            <a:spLocks noChangeArrowheads="1"/>
          </p:cNvSpPr>
          <p:nvPr/>
        </p:nvSpPr>
        <p:spPr bwMode="auto">
          <a:xfrm>
            <a:off x="152400" y="2181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7" name="Rectangle 7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" name="Rectangle 74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9" name="Rectangle 75"/>
          <p:cNvSpPr>
            <a:spLocks noChangeArrowheads="1"/>
          </p:cNvSpPr>
          <p:nvPr/>
        </p:nvSpPr>
        <p:spPr bwMode="auto">
          <a:xfrm>
            <a:off x="0" y="1352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" name="Rectangle 76"/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0" name="Таблица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8971089"/>
                  </p:ext>
                </p:extLst>
              </p:nvPr>
            </p:nvGraphicFramePr>
            <p:xfrm>
              <a:off x="467544" y="1449705"/>
              <a:ext cx="8064897" cy="2195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5830"/>
                    <a:gridCol w="845513"/>
                    <a:gridCol w="1300790"/>
                    <a:gridCol w="910553"/>
                    <a:gridCol w="910553"/>
                    <a:gridCol w="910553"/>
                    <a:gridCol w="829253"/>
                    <a:gridCol w="991852"/>
                  </a:tblGrid>
                  <a:tr h="92878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Итерация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Базис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Значение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smtClean="0"/>
                                    </m:ctrlPr>
                                  </m:sSubPr>
                                  <m:e>
                                    <m:r>
                                      <a:rPr lang="en-US" sz="1800" b="1" i="1" smtClean="0"/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1800" b="1" smtClean="0"/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smtClean="0"/>
                                    </m:ctrlPr>
                                  </m:sSubPr>
                                  <m:e>
                                    <m:r>
                                      <a:rPr lang="en-US" sz="1800" b="1" i="1" smtClean="0"/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800" b="1" smtClean="0"/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smtClean="0"/>
                                    </m:ctrlPr>
                                  </m:sSubPr>
                                  <m:e>
                                    <m:r>
                                      <a:rPr lang="en-US" sz="1800" b="1" i="1" smtClean="0"/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800" b="1" smtClean="0"/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smtClean="0"/>
                                    </m:ctrlPr>
                                  </m:sSubPr>
                                  <m:e>
                                    <m:r>
                                      <a:rPr lang="en-US" sz="1800" b="1" i="1" smtClean="0"/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800" b="1" smtClean="0"/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 smtClean="0">
                              <a:effectLst/>
                            </a:rPr>
                            <a:t>Строка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 err="1" smtClean="0">
                              <a:effectLst/>
                            </a:rPr>
                            <a:t>Zmin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22177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1800" b="1" dirty="0" smtClean="0"/>
                        </a:p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1" smtClean="0"/>
                                  <m:t>−</m:t>
                                </m:r>
                                <m:r>
                                  <a:rPr lang="en-US" sz="1800" b="1" i="1" smtClean="0"/>
                                  <m:t>𝐙</m:t>
                                </m:r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-2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-</a:t>
                          </a:r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</a:tr>
                  <a:tr h="42217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smtClean="0"/>
                                    </m:ctrlPr>
                                  </m:sSubPr>
                                  <m:e>
                                    <m:r>
                                      <a:rPr lang="en-US" sz="1800" b="1" i="1"/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800" b="1"/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-</a:t>
                          </a:r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</a:tr>
                  <a:tr h="42217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smtClean="0"/>
                                    </m:ctrlPr>
                                  </m:sSubPr>
                                  <m:e>
                                    <m:r>
                                      <a:rPr lang="en-US" sz="1800" b="1" i="1"/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800" b="1" smtClean="0"/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0" name="Таблица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8971089"/>
                  </p:ext>
                </p:extLst>
              </p:nvPr>
            </p:nvGraphicFramePr>
            <p:xfrm>
              <a:off x="467544" y="1449705"/>
              <a:ext cx="8064897" cy="2195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5830"/>
                    <a:gridCol w="845513"/>
                    <a:gridCol w="1300790"/>
                    <a:gridCol w="910553"/>
                    <a:gridCol w="910553"/>
                    <a:gridCol w="910553"/>
                    <a:gridCol w="829253"/>
                    <a:gridCol w="991852"/>
                  </a:tblGrid>
                  <a:tr h="92878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Итерация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Базис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Значение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84667" t="-658" r="-398000" b="-141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487919" t="-658" r="-300671" b="-141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587919" t="-658" r="-200671" b="-141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753676" t="-658" r="-119853" b="-141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 smtClean="0">
                              <a:effectLst/>
                            </a:rPr>
                            <a:t>Строка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 err="1" smtClean="0">
                              <a:effectLst/>
                            </a:rPr>
                            <a:t>Zmin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22177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1800" b="1" dirty="0" smtClean="0"/>
                        </a:p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871" t="-218571" r="-690647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-2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-</a:t>
                          </a:r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</a:tr>
                  <a:tr h="42217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871" t="-323188" r="-690647" b="-1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-</a:t>
                          </a:r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</a:tr>
                  <a:tr h="42217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871" t="-423188" r="-690647" b="-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251520" y="400506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Каким алгоритмом решать задачу ? (прямой, двойственный, 2-х этапный)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7308304" y="577013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3</a:t>
            </a:r>
            <a:r>
              <a:rPr lang="ru-RU" dirty="0" smtClean="0"/>
              <a:t>, вопрос </a:t>
            </a:r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765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7504" y="372963"/>
            <a:ext cx="903649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sz="2000" dirty="0"/>
              <a:t>Дана начальная симплекс-таблица прямой (исходной) задачи линейного программирования, в которой х-основные переменные, </a:t>
            </a:r>
            <a:r>
              <a:rPr lang="en-US" sz="2000" dirty="0"/>
              <a:t>s</a:t>
            </a:r>
            <a:r>
              <a:rPr lang="ru-RU" sz="2000" dirty="0"/>
              <a:t>- дополнительные</a:t>
            </a:r>
            <a:r>
              <a:rPr lang="ru-RU" sz="2000" dirty="0" smtClean="0"/>
              <a:t>, </a:t>
            </a:r>
            <a:r>
              <a:rPr lang="en-US" sz="2000" dirty="0"/>
              <a:t>Q</a:t>
            </a:r>
            <a:r>
              <a:rPr lang="ru-RU" sz="2000" dirty="0"/>
              <a:t> </a:t>
            </a:r>
            <a:r>
              <a:rPr lang="ru-RU" sz="2000" dirty="0" smtClean="0"/>
              <a:t>–целевая функция</a:t>
            </a:r>
            <a:endParaRPr lang="ru-R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3149778"/>
                  </p:ext>
                </p:extLst>
              </p:nvPr>
            </p:nvGraphicFramePr>
            <p:xfrm>
              <a:off x="755576" y="1510797"/>
              <a:ext cx="7200797" cy="167607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76811"/>
                    <a:gridCol w="915079"/>
                    <a:gridCol w="915079"/>
                    <a:gridCol w="904184"/>
                    <a:gridCol w="904184"/>
                    <a:gridCol w="904184"/>
                    <a:gridCol w="1681276"/>
                  </a:tblGrid>
                  <a:tr h="3352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БП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x</a:t>
                          </a:r>
                          <a:r>
                            <a:rPr lang="en-US" sz="1800" b="1" baseline="-250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x</a:t>
                          </a:r>
                          <a:r>
                            <a:rPr lang="en-US" sz="1800" b="1" baseline="-25000">
                              <a:effectLst/>
                            </a:rPr>
                            <a:t>2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Решение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-1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-4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</a:rPr>
                            <a:t>-</a:t>
                          </a:r>
                          <a:r>
                            <a:rPr lang="ru-RU" sz="1800" b="1" dirty="0" smtClean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-4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-20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Q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3149778"/>
                  </p:ext>
                </p:extLst>
              </p:nvPr>
            </p:nvGraphicFramePr>
            <p:xfrm>
              <a:off x="755576" y="1510797"/>
              <a:ext cx="7200797" cy="167607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76811"/>
                    <a:gridCol w="915079"/>
                    <a:gridCol w="915079"/>
                    <a:gridCol w="904184"/>
                    <a:gridCol w="904184"/>
                    <a:gridCol w="904184"/>
                    <a:gridCol w="1681276"/>
                  </a:tblGrid>
                  <a:tr h="3352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БП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x</a:t>
                          </a:r>
                          <a:r>
                            <a:rPr lang="en-US" sz="1800" b="1" baseline="-250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x</a:t>
                          </a:r>
                          <a:r>
                            <a:rPr lang="en-US" sz="1800" b="1" baseline="-25000">
                              <a:effectLst/>
                            </a:rPr>
                            <a:t>2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09396" t="-12727" r="-384564" b="-4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12162" t="-12727" r="-287162" b="-4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12162" t="-12727" r="-187162" b="-4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Решение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625" t="-112727" r="-638750" b="-3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-1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-4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625" t="-212727" r="-638750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</a:rPr>
                            <a:t>-</a:t>
                          </a:r>
                          <a:r>
                            <a:rPr lang="ru-RU" sz="1800" b="1" dirty="0" smtClean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625" t="-312727" r="-638750" b="-1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-4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-20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Q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77280" y="3648799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Запишите постановку двойственной ЗЛП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" name="Rectangle 58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9" name="Rectangle 6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0" name="Rectangle 66"/>
          <p:cNvSpPr>
            <a:spLocks noChangeArrowheads="1"/>
          </p:cNvSpPr>
          <p:nvPr/>
        </p:nvSpPr>
        <p:spPr bwMode="auto">
          <a:xfrm>
            <a:off x="152400" y="828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7" name="Rectangle 7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" name="Rectangle 74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" name="Rectangle 76"/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7092280" y="617236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3, </a:t>
            </a:r>
            <a:r>
              <a:rPr lang="ru-RU" dirty="0" smtClean="0"/>
              <a:t>вопрос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83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Составить уравнения </a:t>
            </a:r>
            <a:r>
              <a:rPr lang="ru-RU" i="1" dirty="0" smtClean="0">
                <a:effectLst/>
              </a:rPr>
              <a:t> Беллмана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47455" y="4149080"/>
                <a:ext cx="4536504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𝒁</m:t>
                    </m:r>
                    <m:d>
                      <m: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sz="2400" b="1" dirty="0" smtClean="0"/>
                  <a:t> 2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400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sz="2400" b="1" i="1" smtClean="0">
                        <a:latin typeface="Cambria Math"/>
                      </a:rPr>
                      <m:t>⇒</m:t>
                    </m:r>
                    <m:r>
                      <a:rPr lang="en-US" sz="2400" b="1" i="1" smtClean="0">
                        <a:latin typeface="Cambria Math"/>
                      </a:rPr>
                      <m:t>𝒎𝒂𝒙</m:t>
                    </m:r>
                  </m:oMath>
                </a14:m>
                <a:endParaRPr lang="en-US" sz="2400" b="1" dirty="0" smtClean="0"/>
              </a:p>
              <a:p>
                <a:endParaRPr lang="en-US" sz="2400" b="1" dirty="0" smtClean="0"/>
              </a:p>
              <a:p>
                <a:r>
                  <a:rPr lang="en-US" sz="2400" b="1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deg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rad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𝟖</m:t>
                    </m:r>
                  </m:oMath>
                </a14:m>
                <a:endParaRPr lang="en-US" sz="2400" b="1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455" y="4149080"/>
                <a:ext cx="4536504" cy="1600438"/>
              </a:xfrm>
              <a:prstGeom prst="rect">
                <a:avLst/>
              </a:prstGeom>
              <a:blipFill rotWithShape="1">
                <a:blip r:embed="rId2"/>
                <a:stretch>
                  <a:fillRect l="-2151" t="-1527" b="-7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11560" y="1772816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Эффективность состояния системы на втором этапе определяется ….(продолжить)…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092280" y="617236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3, </a:t>
            </a:r>
            <a:r>
              <a:rPr lang="ru-RU" dirty="0" smtClean="0"/>
              <a:t>вопрос </a:t>
            </a:r>
            <a:r>
              <a:rPr lang="en-US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91974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Сетевое планирование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11560" y="1772816"/>
                <a:ext cx="7272808" cy="494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Укажите значение параметра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ru-RU" sz="2400" b="1" i="1" smtClean="0">
                            <a:latin typeface="Cambria Math"/>
                          </a:rPr>
                          <m:t>рн</m:t>
                        </m:r>
                      </m:sub>
                    </m:sSub>
                    <m:r>
                      <a:rPr lang="ru-RU" sz="2400" b="1" i="1" smtClean="0">
                        <a:latin typeface="Cambria Math"/>
                      </a:rPr>
                      <m:t>(</m:t>
                    </m:r>
                    <m:r>
                      <a:rPr lang="ru-RU" sz="2400" b="1" i="1" smtClean="0">
                        <a:latin typeface="Cambria Math"/>
                      </a:rPr>
                      <m:t>𝟑</m:t>
                    </m:r>
                    <m:r>
                      <a:rPr lang="ru-RU" sz="2400" b="1" i="1" smtClean="0">
                        <a:latin typeface="Cambria Math"/>
                      </a:rPr>
                      <m:t>,</m:t>
                    </m:r>
                    <m:r>
                      <a:rPr lang="ru-RU" sz="2400" b="1" i="1" smtClean="0">
                        <a:latin typeface="Cambria Math"/>
                      </a:rPr>
                      <m:t>𝟒</m:t>
                    </m:r>
                    <m:r>
                      <a:rPr lang="ru-RU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ru-RU" sz="24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72816"/>
                <a:ext cx="7272808" cy="494815"/>
              </a:xfrm>
              <a:prstGeom prst="rect">
                <a:avLst/>
              </a:prstGeom>
              <a:blipFill rotWithShape="1">
                <a:blip r:embed="rId2"/>
                <a:stretch>
                  <a:fillRect l="-1257" t="-9877" b="-20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405630"/>
              </p:ext>
            </p:extLst>
          </p:nvPr>
        </p:nvGraphicFramePr>
        <p:xfrm>
          <a:off x="1331640" y="3068960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10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92280" y="617236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3, </a:t>
            </a:r>
            <a:r>
              <a:rPr lang="ru-RU" dirty="0" smtClean="0"/>
              <a:t>вопрос </a:t>
            </a:r>
            <a:r>
              <a:rPr lang="en-US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33835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7240794"/>
                  </p:ext>
                </p:extLst>
              </p:nvPr>
            </p:nvGraphicFramePr>
            <p:xfrm>
              <a:off x="235643" y="1916832"/>
              <a:ext cx="8728844" cy="187221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297235"/>
                    <a:gridCol w="2297235"/>
                    <a:gridCol w="2067187"/>
                    <a:gridCol w="2067187"/>
                  </a:tblGrid>
                  <a:tr h="374442"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Абитуриенты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Дисциплина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374442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Математика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Физика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Литература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</a:rPr>
                            <a:t>3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3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3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5652134"/>
                  </p:ext>
                </p:extLst>
              </p:nvPr>
            </p:nvGraphicFramePr>
            <p:xfrm>
              <a:off x="235643" y="1916832"/>
              <a:ext cx="8728844" cy="187221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297235"/>
                    <a:gridCol w="2297235"/>
                    <a:gridCol w="2067187"/>
                    <a:gridCol w="2067187"/>
                  </a:tblGrid>
                  <a:tr h="374442"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Абитуриенты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Дисциплина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374442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Математика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Физика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Литература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5" t="-204839" r="-279841" b="-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</a:rPr>
                            <a:t>3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5" t="-309836" r="-279841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3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5" t="-403226" r="-279841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3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235643" y="188640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Пусть </a:t>
            </a:r>
            <a:r>
              <a:rPr lang="ru-RU" sz="2400" i="1" dirty="0"/>
              <a:t>Х</a:t>
            </a:r>
            <a:r>
              <a:rPr lang="ru-RU" sz="2400" dirty="0"/>
              <a:t> представляет собой множество абитуриентов, принимающих участие в конкурсных экзаменах при поступлении в технический </a:t>
            </a:r>
            <a:r>
              <a:rPr lang="ru-RU" sz="2400" dirty="0" smtClean="0"/>
              <a:t>вуз, </a:t>
            </a:r>
            <a:r>
              <a:rPr lang="ru-RU" altLang="ru-RU" sz="2400" dirty="0" smtClean="0">
                <a:ea typeface="Times New Roman" pitchFamily="18" charset="0"/>
              </a:rPr>
              <a:t>оценки которых по </a:t>
            </a:r>
            <a:r>
              <a:rPr lang="ru-RU" altLang="ru-RU" sz="2400" dirty="0">
                <a:ea typeface="Times New Roman" pitchFamily="18" charset="0"/>
              </a:rPr>
              <a:t>трем дисциплинам в пятибалльной </a:t>
            </a:r>
            <a:r>
              <a:rPr lang="ru-RU" altLang="ru-RU" sz="2400" dirty="0" smtClean="0">
                <a:ea typeface="Times New Roman" pitchFamily="18" charset="0"/>
              </a:rPr>
              <a:t>шкале приведены в таблице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4777" y="4005064"/>
                <a:ext cx="853981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Пусть веса критериев  (дисциплин)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𝟓</m:t>
                    </m:r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𝟑</m:t>
                    </m:r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𝟐</m:t>
                    </m:r>
                    <m:r>
                      <a:rPr lang="en-US" sz="2400" b="0" i="1" smtClean="0">
                        <a:latin typeface="Cambria Math"/>
                      </a:rPr>
                      <m:t>.</m:t>
                    </m:r>
                  </m:oMath>
                </a14:m>
                <a:endParaRPr lang="ru-RU" sz="2400" dirty="0"/>
              </a:p>
              <a:p>
                <a:pPr>
                  <a:spcAft>
                    <a:spcPts val="0"/>
                  </a:spcAft>
                  <a:tabLst>
                    <a:tab pos="450215" algn="l"/>
                  </a:tabLst>
                </a:pPr>
                <a:endParaRPr lang="en-US" sz="2400" dirty="0" smtClean="0"/>
              </a:p>
              <a:p>
                <a:pPr>
                  <a:spcAft>
                    <a:spcPts val="0"/>
                  </a:spcAft>
                  <a:tabLst>
                    <a:tab pos="450215" algn="l"/>
                  </a:tabLst>
                </a:pPr>
                <a:r>
                  <a:rPr lang="ru-RU" sz="2400" dirty="0" smtClean="0"/>
                  <a:t>По методу ЭЛЕКТРА определит</a:t>
                </a:r>
                <a:r>
                  <a:rPr lang="ru-RU" sz="2400" dirty="0"/>
                  <a:t>е</a:t>
                </a:r>
                <a:r>
                  <a:rPr lang="ru-RU" sz="2400" dirty="0" smtClean="0"/>
                  <a:t>  индекс согласия превосходства (доминирования)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ru-RU" sz="2400" b="1" dirty="0" smtClean="0">
                    <a:effectLst/>
                    <a:latin typeface="Times New Roman"/>
                    <a:ea typeface="Times New Roman"/>
                  </a:rPr>
                  <a:t> </a:t>
                </a:r>
                <a:r>
                  <a:rPr lang="ru-RU" sz="2400" dirty="0" smtClean="0"/>
                  <a:t> над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effectLst/>
                        <a:latin typeface="Cambria Math"/>
                        <a:ea typeface="Times New Roman"/>
                      </a:rPr>
                      <m:t>𝒚</m:t>
                    </m:r>
                  </m:oMath>
                </a14:m>
                <a:endParaRPr lang="ru-RU" sz="2400" b="1" dirty="0">
                  <a:effectLst/>
                  <a:latin typeface="Times New Roman"/>
                  <a:ea typeface="Times New Roman"/>
                </a:endParaRPr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77" y="4005064"/>
                <a:ext cx="8539817" cy="1938992"/>
              </a:xfrm>
              <a:prstGeom prst="rect">
                <a:avLst/>
              </a:prstGeom>
              <a:blipFill rotWithShape="1">
                <a:blip r:embed="rId3"/>
                <a:stretch>
                  <a:fillRect l="-1071" t="-2516" r="-16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092280" y="617236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3, </a:t>
            </a:r>
            <a:r>
              <a:rPr lang="ru-RU" dirty="0" smtClean="0"/>
              <a:t>вопрос </a:t>
            </a:r>
            <a:r>
              <a:rPr lang="en-US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0151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5120430"/>
                  </p:ext>
                </p:extLst>
              </p:nvPr>
            </p:nvGraphicFramePr>
            <p:xfrm>
              <a:off x="1619672" y="3212976"/>
              <a:ext cx="5184576" cy="25922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7451"/>
                    <a:gridCol w="950335"/>
                    <a:gridCol w="781936"/>
                    <a:gridCol w="934923"/>
                    <a:gridCol w="849931"/>
                  </a:tblGrid>
                  <a:tr h="43197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Альтернативы </a:t>
                          </a:r>
                          <a:r>
                            <a:rPr lang="en-US" dirty="0" smtClean="0"/>
                            <a:t>X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Ситуации</a:t>
                          </a:r>
                          <a:r>
                            <a:rPr lang="en-US" dirty="0" smtClean="0"/>
                            <a:t> E</a:t>
                          </a:r>
                          <a:endParaRPr lang="ru-RU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32436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0,1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8212453"/>
                  </p:ext>
                </p:extLst>
              </p:nvPr>
            </p:nvGraphicFramePr>
            <p:xfrm>
              <a:off x="1619672" y="3212976"/>
              <a:ext cx="5184576" cy="25922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7451"/>
                    <a:gridCol w="950335"/>
                    <a:gridCol w="781936"/>
                    <a:gridCol w="934923"/>
                    <a:gridCol w="849931"/>
                  </a:tblGrid>
                  <a:tr h="43197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Альтернативы </a:t>
                          </a:r>
                          <a:r>
                            <a:rPr lang="en-US" dirty="0" smtClean="0"/>
                            <a:t>X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Ситуации</a:t>
                          </a:r>
                          <a:r>
                            <a:rPr lang="en-US" dirty="0" smtClean="0"/>
                            <a:t> E</a:t>
                          </a:r>
                          <a:endParaRPr lang="ru-RU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32436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5641" t="-107042" r="-270513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35938" t="-107042" r="-229688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2338" t="-107042" r="-90909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12230" t="-107042" r="-719" b="-414085"/>
                          </a:stretch>
                        </a:blip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207042" r="-211722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311429" r="-211722" b="-21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405634" r="-211722" b="-1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505634" r="-211722" b="-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0,1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536" y="692696"/>
                <a:ext cx="83529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Задана матрица </a:t>
                </a:r>
                <a:r>
                  <a:rPr lang="en-US" sz="2400" dirty="0" smtClean="0"/>
                  <a:t>Y  </a:t>
                </a:r>
                <a:r>
                  <a:rPr lang="ru-RU" sz="2400" dirty="0" smtClean="0"/>
                  <a:t>исходов в терминах затрат .По критерию максимума уверенности в получении заданного результата оцените альтернативу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 smtClean="0"/>
                  <a:t> при пороге </a:t>
                </a:r>
                <a:r>
                  <a:rPr lang="ru-RU" sz="2400" dirty="0" smtClean="0">
                    <a:latin typeface="Cambria Math"/>
                    <a:ea typeface="Cambria Math"/>
                  </a:rPr>
                  <a:t>𝛼≤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4</a:t>
                </a:r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92696"/>
                <a:ext cx="8352928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168" t="-4061" b="-10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691680" y="2276872"/>
                <a:ext cx="4608512" cy="439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│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276872"/>
                <a:ext cx="4608512" cy="439929"/>
              </a:xfrm>
              <a:prstGeom prst="rect">
                <a:avLst/>
              </a:prstGeom>
              <a:blipFill rotWithShape="1">
                <a:blip r:embed="rId4"/>
                <a:stretch>
                  <a:fillRect t="-1389"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164288" y="602128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3, </a:t>
            </a:r>
            <a:r>
              <a:rPr lang="ru-RU" dirty="0" smtClean="0"/>
              <a:t>вопрос </a:t>
            </a:r>
            <a:r>
              <a:rPr lang="en-US" dirty="0" smtClean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937960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7504" y="260648"/>
                <a:ext cx="89289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Пусть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ru-RU" sz="2400" dirty="0" smtClean="0"/>
                  <a:t>— </a:t>
                </a:r>
                <a:r>
                  <a:rPr lang="ru-RU" sz="2400" dirty="0"/>
                  <a:t>множество альтернатив,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b="1" i="1" smtClean="0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ru-RU" sz="2400" dirty="0" smtClean="0"/>
                  <a:t>— </a:t>
                </a:r>
                <a:r>
                  <a:rPr lang="ru-RU" sz="2400" dirty="0"/>
                  <a:t>заданное на нем нечеткое отношение предпочтения</a:t>
                </a:r>
                <a:r>
                  <a:rPr lang="ru-RU" sz="2400" dirty="0" smtClean="0"/>
                  <a:t>.</a:t>
                </a:r>
                <a:endParaRPr lang="en-US" sz="2400" dirty="0" smtClean="0"/>
              </a:p>
              <a:p>
                <a:r>
                  <a:rPr lang="ru-RU" sz="2400" dirty="0" smtClean="0"/>
                  <a:t> </a:t>
                </a:r>
                <a:r>
                  <a:rPr lang="ru-RU" sz="2400" dirty="0"/>
                  <a:t>Нечеткое подмножество </a:t>
                </a:r>
                <a:r>
                  <a:rPr lang="ru-RU" sz="2400" dirty="0" err="1" smtClean="0"/>
                  <a:t>недоминируемых</a:t>
                </a:r>
                <a:r>
                  <a:rPr lang="ru-RU" sz="2400" dirty="0" smtClean="0"/>
                  <a:t> </a:t>
                </a:r>
                <a:r>
                  <a:rPr lang="ru-RU" sz="2400" dirty="0"/>
                  <a:t>альтернатив множества</a:t>
                </a:r>
                <a:r>
                  <a:rPr lang="ru-RU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(</m:t>
                    </m:r>
                    <m:r>
                      <a:rPr lang="en-US" sz="2400" b="1" i="1" smtClean="0">
                        <a:latin typeface="Cambria Math"/>
                      </a:rPr>
                      <m:t>𝑿</m:t>
                    </m:r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400" b="1" dirty="0" smtClean="0"/>
                  <a:t> </a:t>
                </a:r>
                <a:r>
                  <a:rPr lang="ru-RU" sz="2400" dirty="0"/>
                  <a:t>описывается функцией </a:t>
                </a:r>
                <a:r>
                  <a:rPr lang="ru-RU" sz="2400" dirty="0" smtClean="0"/>
                  <a:t>принадлежности</a:t>
                </a:r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60648"/>
                <a:ext cx="8928992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1093" t="-3113" b="-81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7068" y="1988840"/>
                <a:ext cx="7627502" cy="629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u-RU" sz="24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𝑸</m:t>
                          </m:r>
                        </m:sub>
                        <m:sup>
                          <m:r>
                            <a:rPr lang="ru-RU" sz="2400" b="1" i="1" smtClean="0">
                              <a:latin typeface="Cambria Math"/>
                            </a:rPr>
                            <m:t>нд</m:t>
                          </m:r>
                        </m:sup>
                      </m:sSubSup>
                      <m:d>
                        <m:dPr>
                          <m:ctrlPr>
                            <a:rPr lang="ru-RU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𝟏</m:t>
                      </m:r>
                      <m:r>
                        <a:rPr lang="en-US" sz="2400" b="1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sz="2400" b="1" i="0" smtClean="0">
                                  <a:latin typeface="Cambria Math"/>
                                </a:rPr>
                                <m:t>𝐒𝐔𝐏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/>
                                </a:rPr>
                                <m:t>𝒚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∊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𝑿</m:t>
                              </m:r>
                            </m:lim>
                          </m:limLow>
                        </m:fName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[</m:t>
                          </m:r>
                        </m:e>
                      </m:func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(</m:t>
                      </m:r>
                      <m:r>
                        <a:rPr lang="en-US" sz="2400" b="1" i="1" smtClean="0">
                          <a:latin typeface="Cambria Math"/>
                        </a:rPr>
                        <m:t>𝒙</m:t>
                      </m:r>
                      <m:r>
                        <a:rPr lang="en-US" sz="2400" b="1" i="1" smtClean="0">
                          <a:latin typeface="Cambria Math"/>
                        </a:rPr>
                        <m:t>,</m:t>
                      </m:r>
                      <m:r>
                        <a:rPr lang="en-US" sz="2400" b="1" i="1" smtClean="0">
                          <a:latin typeface="Cambria Math"/>
                        </a:rPr>
                        <m:t>𝒚</m:t>
                      </m:r>
                      <m:r>
                        <a:rPr lang="en-US" sz="2400" b="1" i="1" smtClean="0">
                          <a:latin typeface="Cambria Math"/>
                        </a:rPr>
                        <m:t>)] ,  </m:t>
                      </m:r>
                      <m:r>
                        <a:rPr lang="en-US" sz="2400" b="1" i="1" smtClean="0">
                          <a:latin typeface="Cambria Math"/>
                        </a:rPr>
                        <m:t>𝒙</m:t>
                      </m:r>
                      <m:r>
                        <a:rPr lang="en-US" sz="2400" b="1" i="1" smtClean="0">
                          <a:latin typeface="Cambria Math"/>
                        </a:rPr>
                        <m:t>∊</m:t>
                      </m:r>
                      <m:r>
                        <a:rPr lang="en-US" sz="2400" b="1" i="1" smtClean="0">
                          <a:latin typeface="Cambria Math"/>
                        </a:rPr>
                        <m:t>𝑿</m:t>
                      </m:r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68" y="1988840"/>
                <a:ext cx="7627502" cy="629596"/>
              </a:xfrm>
              <a:prstGeom prst="rect">
                <a:avLst/>
              </a:prstGeom>
              <a:blipFill rotWithShape="1">
                <a:blip r:embed="rId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257146"/>
                  </p:ext>
                </p:extLst>
              </p:nvPr>
            </p:nvGraphicFramePr>
            <p:xfrm>
              <a:off x="4067944" y="3470338"/>
              <a:ext cx="2291648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2912"/>
                    <a:gridCol w="507208"/>
                    <a:gridCol w="638616"/>
                    <a:gridCol w="572912"/>
                  </a:tblGrid>
                  <a:tr h="385710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857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 smtClean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0,4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0,7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857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0,5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857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4418971"/>
                  </p:ext>
                </p:extLst>
              </p:nvPr>
            </p:nvGraphicFramePr>
            <p:xfrm>
              <a:off x="4067944" y="3470338"/>
              <a:ext cx="2291648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2912"/>
                    <a:gridCol w="507208"/>
                    <a:gridCol w="638616"/>
                    <a:gridCol w="572912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13253" r="-240964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8571" r="-90476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r="-1064" b="-302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00000" r="-301064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0,4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0,7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00000" r="-301064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0,5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00000" r="-301064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30362" y="3888928"/>
                <a:ext cx="2221558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)</m:t>
                      </m:r>
                      <m:r>
                        <a:rPr lang="ru-RU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362" y="3888928"/>
                <a:ext cx="2221558" cy="496674"/>
              </a:xfrm>
              <a:prstGeom prst="rect">
                <a:avLst/>
              </a:prstGeom>
              <a:blipFill rotWithShape="1"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23528" y="3488818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Пусть:</a:t>
            </a:r>
            <a:endParaRPr lang="ru-R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07504" y="5517232"/>
                <a:ext cx="9036496" cy="453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2000" b="1" i="1" smtClean="0">
                            <a:latin typeface="Cambria Math"/>
                          </a:rPr>
                          <m:t> </m:t>
                        </m:r>
                        <m:r>
                          <a:rPr lang="ru-RU" sz="2000" b="0" i="1" smtClean="0">
                            <a:latin typeface="Cambria Math"/>
                          </a:rPr>
                          <m:t>Определите функцию принадлежности  недоминирования для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ru-RU" sz="2000" b="1" i="1" smtClean="0">
                            <a:latin typeface="Cambria Math"/>
                          </a:rPr>
                          <m:t>: </m:t>
                        </m:r>
                        <m:r>
                          <a:rPr lang="ru-RU" sz="2000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𝑸</m:t>
                        </m:r>
                      </m:sub>
                      <m:sup>
                        <m:r>
                          <a:rPr lang="ru-RU" sz="2000" b="1" i="1">
                            <a:latin typeface="Cambria Math"/>
                          </a:rPr>
                          <m:t>нд</m:t>
                        </m:r>
                      </m:sup>
                    </m:sSubSup>
                  </m:oMath>
                </a14:m>
                <a:r>
                  <a:rPr lang="ru-RU" sz="2000" b="1" i="0" dirty="0" smtClean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i="0" dirty="0">
                    <a:latin typeface="+mj-lt"/>
                  </a:rPr>
                  <a:t>)</a:t>
                </a:r>
                <a:endParaRPr lang="en-US" sz="2000" b="1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517232"/>
                <a:ext cx="9036496" cy="453779"/>
              </a:xfrm>
              <a:prstGeom prst="rect">
                <a:avLst/>
              </a:prstGeom>
              <a:blipFill rotWithShape="1">
                <a:blip r:embed="rId6"/>
                <a:stretch>
                  <a:fillRect t="-4054" b="-148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3528" y="2762452"/>
                <a:ext cx="87129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𝑺</m:t>
                    </m:r>
                    <m:r>
                      <a:rPr lang="en-US" sz="2000" b="1" i="1">
                        <a:latin typeface="Cambria Math"/>
                      </a:rPr>
                      <m:t>𝑼𝑷</m:t>
                    </m:r>
                    <m:r>
                      <a:rPr lang="en-US" sz="2000" b="1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ru-RU" sz="2000" dirty="0" smtClean="0"/>
                  <a:t>наибольшее положительное число (на сколько  другие </a:t>
                </a:r>
                <a:r>
                  <a:rPr lang="ru-RU" sz="2000" dirty="0"/>
                  <a:t>по </a:t>
                </a:r>
                <a:r>
                  <a:rPr lang="ru-RU" sz="2000" dirty="0" smtClean="0"/>
                  <a:t>максимуму доминируют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</m:oMath>
                </a14:m>
                <a:r>
                  <a:rPr lang="ru-RU" sz="2000" dirty="0" smtClean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62452"/>
                <a:ext cx="8712968" cy="707886"/>
              </a:xfrm>
              <a:prstGeom prst="rect">
                <a:avLst/>
              </a:prstGeom>
              <a:blipFill rotWithShape="1">
                <a:blip r:embed="rId7"/>
                <a:stretch>
                  <a:fillRect l="-700" t="-3448" b="-155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092280" y="617236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3, </a:t>
            </a:r>
            <a:r>
              <a:rPr lang="ru-RU" dirty="0" smtClean="0"/>
              <a:t>вопрос </a:t>
            </a:r>
            <a:r>
              <a:rPr lang="en-US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841091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ТемаФДО2016">
  <a:themeElements>
    <a:clrScheme name="Другая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ТемаФДО2016</Template>
  <TotalTime>1989</TotalTime>
  <Words>904</Words>
  <Application>Microsoft Office PowerPoint</Application>
  <PresentationFormat>Экран (4:3)</PresentationFormat>
  <Paragraphs>236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ТемаФДО2016</vt:lpstr>
      <vt:lpstr>Презентация PowerPoint</vt:lpstr>
      <vt:lpstr>Презентация PowerPoint</vt:lpstr>
      <vt:lpstr>Презентация PowerPoint</vt:lpstr>
      <vt:lpstr>Презентация PowerPoint</vt:lpstr>
      <vt:lpstr>Составить уравнения  Беллмана </vt:lpstr>
      <vt:lpstr>Сетевое планирование</vt:lpstr>
      <vt:lpstr>Презентация PowerPoint</vt:lpstr>
      <vt:lpstr>Презентация PowerPoint</vt:lpstr>
      <vt:lpstr>Презентация PowerPoint</vt:lpstr>
      <vt:lpstr>Метод анализа иерархий.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kia</dc:creator>
  <cp:lastModifiedBy>Leonid</cp:lastModifiedBy>
  <cp:revision>205</cp:revision>
  <dcterms:created xsi:type="dcterms:W3CDTF">2017-01-25T04:02:20Z</dcterms:created>
  <dcterms:modified xsi:type="dcterms:W3CDTF">2021-01-23T04:01:22Z</dcterms:modified>
</cp:coreProperties>
</file>