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403" r:id="rId2"/>
    <p:sldId id="405" r:id="rId3"/>
    <p:sldId id="389" r:id="rId4"/>
    <p:sldId id="407" r:id="rId5"/>
    <p:sldId id="406" r:id="rId6"/>
    <p:sldId id="390" r:id="rId7"/>
    <p:sldId id="400" r:id="rId8"/>
    <p:sldId id="394" r:id="rId9"/>
    <p:sldId id="397" r:id="rId10"/>
    <p:sldId id="39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8.png"/><Relationship Id="rId7" Type="http://schemas.openxmlformats.org/officeDocument/2006/relationships/image" Target="../media/image1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11" Type="http://schemas.openxmlformats.org/officeDocument/2006/relationships/image" Target="../media/image50.png"/><Relationship Id="rId5" Type="http://schemas.openxmlformats.org/officeDocument/2006/relationships/image" Target="../media/image11.png"/><Relationship Id="rId10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33264"/>
            <a:ext cx="90364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ru-RU" sz="2400" dirty="0" smtClean="0"/>
              <a:t>Область </a:t>
            </a:r>
            <a:r>
              <a:rPr lang="ru-RU" sz="2400" dirty="0"/>
              <a:t>допустимых решений задачи представлена ниже на рисунке. Как будет записано ограничение (</a:t>
            </a:r>
            <a:r>
              <a:rPr lang="ru-RU" sz="2400" dirty="0" err="1"/>
              <a:t>аг</a:t>
            </a:r>
            <a:r>
              <a:rPr lang="ru-RU" sz="2400" dirty="0"/>
              <a:t>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 descr="4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050704" cy="352839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1645402"/>
                  </p:ext>
                </p:extLst>
              </p:nvPr>
            </p:nvGraphicFramePr>
            <p:xfrm>
              <a:off x="5364088" y="2132856"/>
              <a:ext cx="2520280" cy="2738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0280"/>
                  </a:tblGrid>
                  <a:tr h="12649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1)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≥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2) </a:t>
                          </a:r>
                          <a14:m>
                            <m:oMath xmlns:m="http://schemas.openxmlformats.org/officeDocument/2006/math"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≥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𝟑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𝟏𝟐</m:t>
                              </m:r>
                            </m:oMath>
                          </a14:m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4)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𝟑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0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≤−</m:t>
                              </m:r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𝟏𝟐</m:t>
                              </m:r>
                            </m:oMath>
                          </a14:m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0220919"/>
                  </p:ext>
                </p:extLst>
              </p:nvPr>
            </p:nvGraphicFramePr>
            <p:xfrm>
              <a:off x="5364088" y="2132856"/>
              <a:ext cx="2520280" cy="27175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0280"/>
                  </a:tblGrid>
                  <a:tr h="271754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42" t="-224" r="-2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7308304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Билет4, </a:t>
            </a:r>
            <a:r>
              <a:rPr lang="ru-RU" dirty="0" smtClean="0"/>
              <a:t>вопрос 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41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множество альтернатив,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заданное на нем нечеткое отношение предпочтения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r>
                  <a:rPr lang="ru-RU" sz="2400" dirty="0" smtClean="0"/>
                  <a:t> </a:t>
                </a:r>
                <a:r>
                  <a:rPr lang="ru-RU" sz="2400" dirty="0"/>
                  <a:t>Нечеткое подмножество </a:t>
                </a:r>
                <a:r>
                  <a:rPr lang="ru-RU" sz="2400" dirty="0" err="1" smtClean="0"/>
                  <a:t>недоминируемых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альтернатив множества</a:t>
                </a:r>
                <a:r>
                  <a:rPr lang="ru-RU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𝑿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b="1" dirty="0" smtClean="0"/>
                  <a:t> </a:t>
                </a:r>
                <a:r>
                  <a:rPr lang="ru-RU" sz="2400" dirty="0"/>
                  <a:t>описывается функцией </a:t>
                </a:r>
                <a:r>
                  <a:rPr lang="ru-RU" sz="2400" dirty="0" smtClean="0"/>
                  <a:t>принадлежности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93" t="-3113" b="-8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𝑸</m:t>
                          </m:r>
                        </m:sub>
                        <m:sup>
                          <m:r>
                            <a:rPr lang="ru-RU" sz="2400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∊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)] ,  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∊</m:t>
                      </m:r>
                      <m:r>
                        <a:rPr lang="en-US" sz="2400" b="1" i="1" smtClean="0">
                          <a:latin typeface="Cambria Math"/>
                        </a:rPr>
                        <m:t>𝑿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blipFill rotWithShape="1"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57146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38571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 smtClean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418971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3253" r="-240964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8571" r="-90476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r="-1064" b="-302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0000" r="-301064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0000" r="-30106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0000" r="-30106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)</m:t>
                      </m:r>
                      <m:r>
                        <a:rPr lang="ru-RU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528" y="348881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Пусть:</a:t>
            </a:r>
            <a:endParaRPr lang="ru-R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000" b="1" i="1" smtClean="0">
                            <a:latin typeface="Cambria Math"/>
                          </a:rPr>
                          <m:t> </m:t>
                        </m:r>
                        <m:r>
                          <a:rPr lang="ru-RU" sz="2000" b="0" i="1" smtClean="0">
                            <a:latin typeface="Cambria Math"/>
                          </a:rPr>
                          <m:t>Определите функцию принадлежности  недоминирования для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/>
                          </a:rPr>
                          <m:t>: </m:t>
                        </m:r>
                        <m:r>
                          <a:rPr lang="ru-RU" sz="2000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𝑸</m:t>
                        </m:r>
                      </m:sub>
                      <m:sup>
                        <m:r>
                          <a:rPr lang="ru-RU" sz="2000" b="1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ru-RU" sz="2000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b="1" i="0" dirty="0">
                    <a:latin typeface="+mj-lt"/>
                  </a:rPr>
                  <a:t>)</a:t>
                </a:r>
                <a:endParaRPr lang="en-US" sz="2000" b="1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  <a:blipFill rotWithShape="1">
                <a:blip r:embed="rId6"/>
                <a:stretch>
                  <a:fillRect t="-4054" b="-14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𝑺</m:t>
                    </m:r>
                    <m:r>
                      <a:rPr lang="en-US" sz="2000" b="1" i="1">
                        <a:latin typeface="Cambria Math"/>
                      </a:rPr>
                      <m:t>𝑼𝑷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sz="2000" dirty="0" smtClean="0"/>
                  <a:t>наибольшее положительное число (на сколько  другие </a:t>
                </a:r>
                <a:r>
                  <a:rPr lang="ru-RU" sz="2000" dirty="0"/>
                  <a:t>по </a:t>
                </a:r>
                <a:r>
                  <a:rPr lang="ru-RU" sz="2000" dirty="0" smtClean="0"/>
                  <a:t>максимуму доминируют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700" t="-3448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4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ru-RU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4109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480772"/>
                <a:ext cx="9036496" cy="1970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В </a:t>
                </a:r>
                <a:r>
                  <a:rPr lang="ru-RU" sz="2000" dirty="0"/>
                  <a:t>плановом году в городе будут сооружаться дома m типов. Количество r-комнатных квартир в доме i-</a:t>
                </a:r>
                <a:r>
                  <a:rPr lang="ru-RU" sz="2000" dirty="0" err="1"/>
                  <a:t>го</a:t>
                </a:r>
                <a:r>
                  <a:rPr lang="ru-RU" sz="2000" dirty="0"/>
                  <a:t> типа равно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𝒓𝒊</m:t>
                        </m:r>
                      </m:sub>
                    </m:sSub>
                  </m:oMath>
                </a14:m>
                <a:r>
                  <a:rPr lang="ru-RU" sz="2000" dirty="0"/>
                  <a:t>. Стоимость строительства одного дома i-</a:t>
                </a:r>
                <a:r>
                  <a:rPr lang="ru-RU" sz="2000" dirty="0" err="1"/>
                  <a:t>го</a:t>
                </a:r>
                <a:r>
                  <a:rPr lang="ru-RU" sz="2000" dirty="0"/>
                  <a:t> типа составляет </a:t>
                </a:r>
                <a:r>
                  <a:rPr lang="ru-RU" sz="2000" dirty="0" err="1"/>
                  <a:t>Ri</a:t>
                </a:r>
                <a:r>
                  <a:rPr lang="ru-RU" sz="2000" dirty="0"/>
                  <a:t> тыс. руб. За год необходимо сдать в эксплуатацию не менее  </a:t>
                </a:r>
                <a:r>
                  <a:rPr lang="ru-RU" sz="2000" dirty="0" err="1"/>
                  <a:t>Qr</a:t>
                </a:r>
                <a:r>
                  <a:rPr lang="ru-RU" sz="2000" dirty="0"/>
                  <a:t>  r-комнатных квартир.   Рассчитать  план  строительства  жилых  домов, обеспечивающий минимальные затраты на строительство. Какая из моделей верна?</a:t>
                </a: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480772"/>
                <a:ext cx="9036496" cy="1970283"/>
              </a:xfrm>
              <a:prstGeom prst="rect">
                <a:avLst/>
              </a:prstGeom>
              <a:blipFill rotWithShape="1">
                <a:blip r:embed="rId2"/>
                <a:stretch>
                  <a:fillRect l="-742" t="-929" r="-607" b="-5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849514"/>
                  </p:ext>
                </p:extLst>
              </p:nvPr>
            </p:nvGraphicFramePr>
            <p:xfrm>
              <a:off x="251522" y="2708920"/>
              <a:ext cx="8892479" cy="3240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63850"/>
                    <a:gridCol w="2963850"/>
                    <a:gridCol w="2964779"/>
                  </a:tblGrid>
                  <a:tr h="3240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20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20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0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 , 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целые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1.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</m:t>
                                        </m:r>
                                        <m:r>
                                          <a:rPr lang="en-US" sz="20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20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  <m:r>
                                                  <a:rPr lang="en-US" sz="20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sz="20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𝒓𝒊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20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20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𝒓𝒊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 , 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целые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2.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0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20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20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𝒓𝒊</m:t>
                                  </m:r>
                                  <m:r>
                                    <a:rPr lang="en-US" sz="20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 , 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целые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849514"/>
                  </p:ext>
                </p:extLst>
              </p:nvPr>
            </p:nvGraphicFramePr>
            <p:xfrm>
              <a:off x="251522" y="2708920"/>
              <a:ext cx="8892479" cy="3240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63850"/>
                    <a:gridCol w="2963850"/>
                    <a:gridCol w="2964779"/>
                  </a:tblGrid>
                  <a:tr h="32403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r="-200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99795" r="-99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2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308304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4, </a:t>
            </a:r>
            <a:r>
              <a:rPr lang="ru-RU" dirty="0" smtClean="0"/>
              <a:t>вопрос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29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764704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/>
              <a:t>Каким из трех алгоритмов следует начать решение исходной задачи?</a:t>
            </a:r>
            <a:endParaRPr lang="ru-RU" sz="2000" dirty="0"/>
          </a:p>
          <a:p>
            <a:r>
              <a:rPr lang="ru-RU" sz="2000" dirty="0"/>
              <a:t>а) прямым симплекс-алгоритмом</a:t>
            </a:r>
          </a:p>
          <a:p>
            <a:r>
              <a:rPr lang="ru-RU" sz="2000" dirty="0"/>
              <a:t>б) двойственным симплекс-алгоритмом</a:t>
            </a:r>
          </a:p>
          <a:p>
            <a:r>
              <a:rPr lang="ru-RU" sz="2000" dirty="0"/>
              <a:t>в) двухэтапным </a:t>
            </a:r>
            <a:r>
              <a:rPr lang="ru-RU" sz="2000" dirty="0" smtClean="0"/>
              <a:t>симплекс-алгоритмом</a:t>
            </a:r>
            <a:endParaRPr lang="ru-RU" sz="2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804952"/>
              </p:ext>
            </p:extLst>
          </p:nvPr>
        </p:nvGraphicFramePr>
        <p:xfrm>
          <a:off x="3516313" y="2768600"/>
          <a:ext cx="2182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Формула" r:id="rId3" imgW="1079280" imgH="215640" progId="Equation.3">
                  <p:embed/>
                </p:oleObj>
              </mc:Choice>
              <mc:Fallback>
                <p:oleObj name="Формула" r:id="rId3" imgW="1079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2768600"/>
                        <a:ext cx="2182812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93259"/>
              </p:ext>
            </p:extLst>
          </p:nvPr>
        </p:nvGraphicFramePr>
        <p:xfrm>
          <a:off x="4355976" y="4221088"/>
          <a:ext cx="1464171" cy="48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Формула" r:id="rId5" imgW="596641" imgH="203112" progId="Equation.3">
                  <p:embed/>
                </p:oleObj>
              </mc:Choice>
              <mc:Fallback>
                <p:oleObj name="Формула" r:id="rId5" imgW="59664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221088"/>
                        <a:ext cx="1464171" cy="488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733570"/>
              </p:ext>
            </p:extLst>
          </p:nvPr>
        </p:nvGraphicFramePr>
        <p:xfrm>
          <a:off x="4249738" y="3455988"/>
          <a:ext cx="14065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Формула" r:id="rId7" imgW="672840" imgH="457200" progId="Equation.3">
                  <p:embed/>
                </p:oleObj>
              </mc:Choice>
              <mc:Fallback>
                <p:oleObj name="Формула" r:id="rId7" imgW="672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3455988"/>
                        <a:ext cx="1406525" cy="941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023778"/>
              </p:ext>
            </p:extLst>
          </p:nvPr>
        </p:nvGraphicFramePr>
        <p:xfrm>
          <a:off x="4788024" y="5301208"/>
          <a:ext cx="108012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Формула" r:id="rId9" imgW="596641" imgH="203112" progId="Equation.3">
                  <p:embed/>
                </p:oleObj>
              </mc:Choice>
              <mc:Fallback>
                <p:oleObj name="Формула" r:id="rId9" imgW="59664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301208"/>
                        <a:ext cx="108012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003588"/>
              </p:ext>
            </p:extLst>
          </p:nvPr>
        </p:nvGraphicFramePr>
        <p:xfrm>
          <a:off x="4574646" y="4725144"/>
          <a:ext cx="1426454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Формула" r:id="rId11" imgW="685800" imgH="203200" progId="Equation.3">
                  <p:embed/>
                </p:oleObj>
              </mc:Choice>
              <mc:Fallback>
                <p:oleObj name="Формула" r:id="rId11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646" y="4725144"/>
                        <a:ext cx="1426454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648766"/>
              </p:ext>
            </p:extLst>
          </p:nvPr>
        </p:nvGraphicFramePr>
        <p:xfrm>
          <a:off x="4788024" y="5805264"/>
          <a:ext cx="1296144" cy="47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Формула" r:id="rId13" imgW="545626" imgH="203024" progId="Equation.3">
                  <p:embed/>
                </p:oleObj>
              </mc:Choice>
              <mc:Fallback>
                <p:oleObj name="Формула" r:id="rId13" imgW="54562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805264"/>
                        <a:ext cx="1296144" cy="477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4</a:t>
            </a:r>
            <a:r>
              <a:rPr lang="ru-RU" dirty="0" smtClean="0"/>
              <a:t>, </a:t>
            </a:r>
            <a:r>
              <a:rPr lang="ru-RU" dirty="0" smtClean="0"/>
              <a:t>вопрос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24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начальная симплекс-таблица прямой (исходной) задачи линейного программирования, 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 </a:t>
                </a:r>
                <a:r>
                  <a:rPr lang="ru-RU" sz="2000" dirty="0"/>
                  <a:t>дополнительные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3356992"/>
                <a:ext cx="84969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Укажите постановку двойственной ЗЛП, в которой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двойственные оценки ограничений исходной задачи.</a:t>
                </a: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56992"/>
                <a:ext cx="849694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717" t="-2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" name="Rectangle 68"/>
          <p:cNvSpPr>
            <a:spLocks noChangeArrowheads="1"/>
          </p:cNvSpPr>
          <p:nvPr/>
        </p:nvSpPr>
        <p:spPr bwMode="auto">
          <a:xfrm>
            <a:off x="152400" y="2181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4908401"/>
                  </p:ext>
                </p:extLst>
              </p:nvPr>
            </p:nvGraphicFramePr>
            <p:xfrm>
              <a:off x="467544" y="1449705"/>
              <a:ext cx="7920879" cy="1907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440"/>
                    <a:gridCol w="830414"/>
                    <a:gridCol w="1277561"/>
                    <a:gridCol w="894293"/>
                    <a:gridCol w="894293"/>
                    <a:gridCol w="894293"/>
                    <a:gridCol w="814445"/>
                    <a:gridCol w="974140"/>
                  </a:tblGrid>
                  <a:tr h="8069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Итерация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Базис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Значение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smtClean="0"/>
                                    </m:ctrlPr>
                                  </m:sSubPr>
                                  <m:e>
                                    <m:r>
                                      <a:rPr lang="en-US" sz="1600" b="1" i="1" smtClean="0"/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600" b="1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smtClean="0"/>
                                    </m:ctrlPr>
                                  </m:sSubPr>
                                  <m:e>
                                    <m:r>
                                      <a:rPr lang="en-US" sz="1600" b="1" i="1" smtClean="0"/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smtClean="0"/>
                                    </m:ctrlPr>
                                  </m:sSubPr>
                                  <m:e>
                                    <m:r>
                                      <a:rPr lang="en-US" sz="1600" b="1" i="1" smtClean="0"/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 smtClean="0"/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smtClean="0"/>
                                    </m:ctrlPr>
                                  </m:sSubPr>
                                  <m:e>
                                    <m:r>
                                      <a:rPr lang="en-US" sz="1600" b="1" i="1" smtClean="0"/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 smtClean="0"/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1" dirty="0" err="1" smtClean="0">
                              <a:effectLst/>
                            </a:rPr>
                            <a:t>Zmin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6786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600" b="1" dirty="0" smtClean="0"/>
                        </a:p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1" smtClean="0"/>
                                  <m:t>−</m:t>
                                </m:r>
                                <m:r>
                                  <a:rPr lang="en-US" sz="1600" b="1" i="1" smtClean="0"/>
                                  <m:t>𝐙</m:t>
                                </m:r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</a:t>
                          </a:r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/>
                        </a:p>
                      </a:txBody>
                      <a:tcPr/>
                    </a:tc>
                  </a:tr>
                  <a:tr h="36678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smtClean="0"/>
                                    </m:ctrlPr>
                                  </m:sSubPr>
                                  <m:e>
                                    <m:r>
                                      <a:rPr lang="en-US" sz="1600" b="1" i="1"/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/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</a:t>
                          </a:r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</a:tr>
                  <a:tr h="36678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smtClean="0"/>
                                    </m:ctrlPr>
                                  </m:sSubPr>
                                  <m:e>
                                    <m:r>
                                      <a:rPr lang="en-US" sz="1600" b="1" i="1"/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 smtClean="0"/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4908401"/>
                  </p:ext>
                </p:extLst>
              </p:nvPr>
            </p:nvGraphicFramePr>
            <p:xfrm>
              <a:off x="467544" y="1449705"/>
              <a:ext cx="7920879" cy="1907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440"/>
                    <a:gridCol w="830414"/>
                    <a:gridCol w="1277561"/>
                    <a:gridCol w="894293"/>
                    <a:gridCol w="894293"/>
                    <a:gridCol w="894293"/>
                    <a:gridCol w="814445"/>
                    <a:gridCol w="974140"/>
                  </a:tblGrid>
                  <a:tr h="8069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Итерация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Базис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Значение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88356" t="-758" r="-402740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85034" t="-758" r="-300000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585034" t="-758" r="-200000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757143" t="-758" r="-121053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1" dirty="0" err="1" smtClean="0">
                              <a:effectLst/>
                            </a:rPr>
                            <a:t>Zmin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6786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600" b="1" dirty="0" smtClean="0"/>
                        </a:p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2500" t="-218033" r="-694118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</a:t>
                          </a:r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/>
                        </a:p>
                      </a:txBody>
                      <a:tcPr/>
                    </a:tc>
                  </a:tr>
                  <a:tr h="36678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2500" t="-323333" r="-69411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</a:t>
                          </a:r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</a:tr>
                  <a:tr h="36678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2500" t="-423333" r="-694118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/>
              <p:cNvSpPr txBox="1">
                <a:spLocks noChangeArrowheads="1"/>
              </p:cNvSpPr>
              <p:nvPr/>
            </p:nvSpPr>
            <p:spPr bwMode="auto">
              <a:xfrm>
                <a:off x="-180528" y="4123153"/>
                <a:ext cx="3419872" cy="2186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5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6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7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8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𝒀</m:t>
                          </m:r>
                        </m:e>
                      </m:d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ru-RU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ru-RU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𝒎𝒊𝒏</m:t>
                      </m:r>
                    </m:oMath>
                  </m:oMathPara>
                </a14:m>
                <a:endParaRPr lang="ru-RU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7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7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700" b="1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7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ru-RU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7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700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ru-RU" altLang="ru-RU" sz="17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sSub>
                      <m:sSubPr>
                        <m:ctrlPr>
                          <a:rPr lang="en-US" altLang="ru-RU" sz="17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7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700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ru-RU" altLang="ru-RU" sz="17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𝟏</m:t>
                    </m:r>
                    <m:r>
                      <a:rPr lang="en-US" altLang="ru-RU" sz="17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e>
                    </m:d>
                  </m:oMath>
                </a14:m>
                <a:endParaRPr lang="ru-RU" altLang="ru-RU" sz="1700" b="1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7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</m:t>
                          </m:r>
                          <m:r>
                            <a:rPr lang="ru-RU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7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700" b="1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ru-RU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7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7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700" b="1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ru-RU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7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7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7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</m:t>
                    </m:r>
                    <m:r>
                      <a:rPr lang="en-US" altLang="ru-RU" sz="17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𝟎</m:t>
                    </m:r>
                  </m:oMath>
                </a14:m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700" b="1" dirty="0" smtClean="0">
                    <a:latin typeface="Arial" charset="0"/>
                    <a:cs typeface="Arial" charset="0"/>
                  </a:rPr>
                  <a:t>1</a:t>
                </a:r>
                <a:r>
                  <a:rPr lang="ru-RU" altLang="ru-RU" sz="1700" b="1" dirty="0" smtClean="0">
                    <a:latin typeface="Arial" charset="0"/>
                    <a:cs typeface="Arial" charset="0"/>
                  </a:rPr>
                  <a:t>.</a:t>
                </a:r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80528" y="4123153"/>
                <a:ext cx="3419872" cy="218616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>
                <a:off x="2771800" y="4120500"/>
                <a:ext cx="3310909" cy="2186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5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6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7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8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𝒀</m:t>
                          </m:r>
                        </m:e>
                      </m:d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ru-RU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𝟐</m:t>
                      </m:r>
                      <m:sSub>
                        <m:sSub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𝟐</m:t>
                      </m:r>
                      <m:sSub>
                        <m:sSub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𝒎𝒂𝒙</m:t>
                      </m:r>
                    </m:oMath>
                  </m:oMathPara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b="1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−</m:t>
                        </m:r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−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≤−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e>
                    </m:d>
                  </m:oMath>
                </a14:m>
                <a:endParaRPr lang="ru-RU" altLang="ru-RU" sz="1800" b="1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−</m:t>
                          </m:r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≤−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𝟎</m:t>
                    </m:r>
                  </m:oMath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b="1" dirty="0" smtClean="0">
                    <a:latin typeface="Arial" charset="0"/>
                    <a:cs typeface="Arial" charset="0"/>
                  </a:rPr>
                  <a:t>2.</a:t>
                </a:r>
                <a:endParaRPr lang="en-US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4120500"/>
                <a:ext cx="3310909" cy="218616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"/>
              <p:cNvSpPr txBox="1">
                <a:spLocks noChangeArrowheads="1"/>
              </p:cNvSpPr>
              <p:nvPr/>
            </p:nvSpPr>
            <p:spPr bwMode="auto">
              <a:xfrm>
                <a:off x="5509563" y="4120501"/>
                <a:ext cx="3310909" cy="2186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5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6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7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8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𝒀</m:t>
                          </m:r>
                        </m:e>
                      </m:d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=−</m:t>
                      </m:r>
                      <m:r>
                        <a:rPr lang="ru-RU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𝟐</m:t>
                      </m:r>
                      <m:sSub>
                        <m:sSubPr>
                          <m:ctrlP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𝟐</m:t>
                      </m:r>
                      <m:sSub>
                        <m:sSubPr>
                          <m:ctrlP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b="1" i="1">
                          <a:latin typeface="Cambria Math"/>
                          <a:ea typeface="Cambria Math"/>
                          <a:cs typeface="Arial" charset="0"/>
                        </a:rPr>
                        <m:t>𝒎𝒊𝒏</m:t>
                      </m:r>
                    </m:oMath>
                  </m:oMathPara>
                </a14:m>
                <a:endParaRPr lang="ru-RU" altLang="ru-RU" sz="1800" b="1" dirty="0"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Ограничения: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b="1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800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800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−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e>
                    </m:d>
                  </m:oMath>
                </a14:m>
                <a:endParaRPr lang="ru-RU" altLang="ru-RU" sz="1800" b="1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</m:t>
                          </m:r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800" b="1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800" b="1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𝟎</m:t>
                    </m:r>
                  </m:oMath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>
                    <a:latin typeface="Arial" charset="0"/>
                    <a:cs typeface="Arial" charset="0"/>
                  </a:rPr>
                  <a:t>3</a:t>
                </a:r>
                <a:r>
                  <a:rPr lang="ru-RU" altLang="ru-RU" sz="1800" b="1" dirty="0" smtClean="0">
                    <a:latin typeface="Arial" charset="0"/>
                    <a:cs typeface="Arial" charset="0"/>
                  </a:rPr>
                  <a:t>.</a:t>
                </a:r>
                <a:endParaRPr lang="en-US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9563" y="4120501"/>
                <a:ext cx="3310909" cy="218616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4</a:t>
            </a:r>
            <a:r>
              <a:rPr lang="ru-RU" dirty="0" smtClean="0"/>
              <a:t>, </a:t>
            </a:r>
            <a:r>
              <a:rPr lang="ru-RU" dirty="0" smtClean="0"/>
              <a:t>вопрос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77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оптимальная симплекс-таблица задачи линейного программирования, 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6433" y="501317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сделать анализ на ресурс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13649"/>
              </p:ext>
            </p:extLst>
          </p:nvPr>
        </p:nvGraphicFramePr>
        <p:xfrm>
          <a:off x="300105" y="1467612"/>
          <a:ext cx="8229600" cy="27843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Базис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B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4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5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6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14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2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-5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4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6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2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Z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28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5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4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680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5157192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ea typeface="Arial Unicode MS" panose="020B0604020202020204" pitchFamily="34" charset="-128"/>
              </a:rPr>
              <a:t>Проверить на оптимальность </a:t>
            </a:r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методом </a:t>
            </a:r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потенциалов</a:t>
            </a:r>
            <a:endParaRPr lang="ru-RU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718536"/>
            <a:ext cx="84969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Дана транспортная задача линейного </a:t>
            </a:r>
            <a:r>
              <a:rPr lang="ru-RU" altLang="ru-RU" sz="2000" dirty="0">
                <a:ea typeface="Times New Roman" pitchFamily="18" charset="0"/>
              </a:rPr>
              <a:t>программирования в терминах </a:t>
            </a:r>
            <a:r>
              <a:rPr lang="ru-RU" altLang="ru-RU" sz="2000" dirty="0" smtClean="0">
                <a:ea typeface="Times New Roman" pitchFamily="18" charset="0"/>
              </a:rPr>
              <a:t>полезности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(возможности поставщиков и потребности потребителей заданы справа и вверху матрицы)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4049276"/>
                  </p:ext>
                </p:extLst>
              </p:nvPr>
            </p:nvGraphicFramePr>
            <p:xfrm>
              <a:off x="899592" y="2060848"/>
              <a:ext cx="3408040" cy="2682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2010"/>
                    <a:gridCol w="852010"/>
                    <a:gridCol w="852010"/>
                    <a:gridCol w="852010"/>
                  </a:tblGrid>
                  <a:tr h="31289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ru-RU" sz="16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b="1" i="1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sz="1600" b="1" dirty="0" smtClean="0"/>
                            <a:t>          </a:t>
                          </a:r>
                          <a:endParaRPr lang="ru-RU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0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600" b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1600" dirty="0"/>
                        </a:p>
                      </a:txBody>
                      <a:tcPr/>
                    </a:tc>
                  </a:tr>
                  <a:tr h="312890"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6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en-US" sz="2400" b="1" dirty="0" smtClean="0"/>
                            <a:t>1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  <a:endParaRPr lang="en-US" sz="1600" b="1" dirty="0" smtClean="0"/>
                        </a:p>
                        <a:p>
                          <a:pPr algn="ctr"/>
                          <a:r>
                            <a:rPr lang="en-US" sz="2400" b="1" dirty="0" smtClean="0"/>
                            <a:t>-</a:t>
                          </a:r>
                          <a:endParaRPr lang="ru-RU" sz="2400" b="1" dirty="0"/>
                        </a:p>
                      </a:txBody>
                      <a:tcPr/>
                    </a:tc>
                  </a:tr>
                  <a:tr h="31289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b="1" i="0" smtClean="0">
                                  <a:latin typeface="Cambria Math"/>
                                </a:rPr>
                                <m:t>𝟒</m:t>
                              </m:r>
                            </m:oMath>
                          </a14:m>
                          <a:r>
                            <a:rPr lang="ru-RU" sz="1600" b="1" dirty="0" smtClean="0"/>
                            <a:t>        </a:t>
                          </a:r>
                          <a:endParaRPr lang="ru-RU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  <a:endParaRPr lang="en-US" sz="1600" b="1" dirty="0" smtClean="0"/>
                        </a:p>
                        <a:p>
                          <a:pPr algn="ctr"/>
                          <a:r>
                            <a:rPr lang="en-US" sz="2400" b="1" dirty="0" smtClean="0"/>
                            <a:t>-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6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4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2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0</a:t>
                          </a:r>
                          <a:endParaRPr lang="ru-RU" sz="2400" b="1" dirty="0"/>
                        </a:p>
                      </a:txBody>
                      <a:tcPr/>
                    </a:tc>
                  </a:tr>
                  <a:tr h="494888">
                    <a:tc>
                      <a:txBody>
                        <a:bodyPr/>
                        <a:lstStyle/>
                        <a:p>
                          <a:endParaRPr lang="ru-RU" sz="1600" b="1" i="1" dirty="0" smtClean="0">
                            <a:latin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0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  <a:endParaRPr lang="en-US" sz="1600" b="1" dirty="0" smtClean="0"/>
                        </a:p>
                        <a:p>
                          <a:pPr algn="ctr"/>
                          <a:r>
                            <a:rPr lang="en-US" sz="2400" b="1" dirty="0" smtClean="0"/>
                            <a:t>-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  <a:endParaRPr lang="en-US" sz="16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-</a:t>
                          </a:r>
                          <a:endParaRPr lang="ru-RU" sz="20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4</a:t>
                          </a:r>
                          <a:endParaRPr lang="ru-RU" sz="2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4049276"/>
                  </p:ext>
                </p:extLst>
              </p:nvPr>
            </p:nvGraphicFramePr>
            <p:xfrm>
              <a:off x="899592" y="2060848"/>
              <a:ext cx="3408040" cy="2682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2010"/>
                    <a:gridCol w="852010"/>
                    <a:gridCol w="852010"/>
                    <a:gridCol w="85201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714" r="-199286" b="-38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2158" r="-100719" b="-38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b="-387368"/>
                          </a:stretch>
                        </a:blipFill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14" t="-82609" r="-29928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6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en-US" sz="2400" b="1" dirty="0" smtClean="0"/>
                            <a:t>1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  <a:endParaRPr lang="en-US" sz="1600" b="1" dirty="0" smtClean="0"/>
                        </a:p>
                        <a:p>
                          <a:pPr algn="ctr"/>
                          <a:r>
                            <a:rPr lang="en-US" sz="2400" b="1" dirty="0" smtClean="0"/>
                            <a:t>-</a:t>
                          </a:r>
                          <a:endParaRPr lang="ru-RU" sz="2400" b="1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14" t="-182609" r="-29928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  <a:endParaRPr lang="en-US" sz="1600" b="1" dirty="0" smtClean="0"/>
                        </a:p>
                        <a:p>
                          <a:pPr algn="ctr"/>
                          <a:r>
                            <a:rPr lang="en-US" sz="2400" b="1" dirty="0" smtClean="0"/>
                            <a:t>-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6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4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2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0</a:t>
                          </a:r>
                          <a:endParaRPr lang="ru-RU" sz="2400" b="1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14" t="-282609" r="-29928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  <a:endParaRPr lang="en-US" sz="1600" b="1" dirty="0" smtClean="0"/>
                        </a:p>
                        <a:p>
                          <a:pPr algn="ctr"/>
                          <a:r>
                            <a:rPr lang="en-US" sz="2400" b="1" dirty="0" smtClean="0"/>
                            <a:t>-</a:t>
                          </a:r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  <a:endParaRPr lang="en-US" sz="16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-</a:t>
                          </a:r>
                          <a:endParaRPr lang="ru-RU" sz="20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  <a:endParaRPr lang="en-US" sz="1600" b="1" dirty="0" smtClean="0"/>
                        </a:p>
                        <a:p>
                          <a:pPr algn="l"/>
                          <a:r>
                            <a:rPr lang="en-US" sz="2400" b="1" dirty="0" smtClean="0"/>
                            <a:t>4</a:t>
                          </a:r>
                          <a:endParaRPr lang="ru-RU" sz="2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4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0763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планирование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52484"/>
              </p:ext>
            </p:extLst>
          </p:nvPr>
        </p:nvGraphicFramePr>
        <p:xfrm>
          <a:off x="1331640" y="3068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1560" y="1772816"/>
                <a:ext cx="7272808" cy="494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Укажите значение параметра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400" b="1" i="1" smtClean="0">
                            <a:latin typeface="Cambria Math"/>
                          </a:rPr>
                          <m:t>рн</m:t>
                        </m:r>
                      </m:sub>
                    </m:sSub>
                    <m:r>
                      <a:rPr lang="ru-RU" sz="2400" b="1" i="1" smtClean="0">
                        <a:latin typeface="Cambria Math"/>
                      </a:rPr>
                      <m:t>(</m:t>
                    </m:r>
                    <m:r>
                      <a:rPr lang="ru-RU" sz="2400" b="1" i="1" smtClean="0">
                        <a:latin typeface="Cambria Math"/>
                      </a:rPr>
                      <m:t>𝟑</m:t>
                    </m:r>
                    <m:r>
                      <a:rPr lang="ru-RU" sz="2400" b="1" i="1" smtClean="0">
                        <a:latin typeface="Cambria Math"/>
                      </a:rPr>
                      <m:t>,</m:t>
                    </m:r>
                    <m:r>
                      <a:rPr lang="ru-RU" sz="2400" b="1" i="1" smtClean="0">
                        <a:latin typeface="Cambria Math"/>
                      </a:rPr>
                      <m:t>𝟓</m:t>
                    </m:r>
                    <m:r>
                      <a:rPr lang="ru-RU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ru-RU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272808" cy="494815"/>
              </a:xfrm>
              <a:prstGeom prst="rect">
                <a:avLst/>
              </a:prstGeom>
              <a:blipFill rotWithShape="1">
                <a:blip r:embed="rId2"/>
                <a:stretch>
                  <a:fillRect l="-1257" t="-9877" b="-20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4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3383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82104"/>
              </p:ext>
            </p:extLst>
          </p:nvPr>
        </p:nvGraphicFramePr>
        <p:xfrm>
          <a:off x="608701" y="3645024"/>
          <a:ext cx="7272807" cy="2194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854542"/>
                <a:gridCol w="1856887"/>
                <a:gridCol w="1847509"/>
                <a:gridCol w="1713869"/>
              </a:tblGrid>
              <a:tr h="70555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Игроки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Мор-волевая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баллах)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Вес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кг)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Бег 100м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сек.)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Х1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15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Х2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5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14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Х3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8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90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35913"/>
            <a:ext cx="878497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Оценка игроков спортивной команды (альтернатив) производится на основании пяти критериев: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К1 - морально-волевая подготовка; К2 – вес игрока; К3 – бег 100м.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Тренер отдает предпочтение игрокам с высокими оценками по всем критериям (для бега – оценки имеют обратное направление шкалы). По принципу взвешенной суммы равнозначных критериев определите лучшего (лучших) спортсменов.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4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ru-RU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1010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726792"/>
                  </p:ext>
                </p:extLst>
              </p:nvPr>
            </p:nvGraphicFramePr>
            <p:xfrm>
              <a:off x="1619672" y="2492896"/>
              <a:ext cx="5184576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Альтернативы </a:t>
                          </a:r>
                          <a:r>
                            <a:rPr lang="en-US" sz="2400" dirty="0" smtClean="0"/>
                            <a:t>X</a:t>
                          </a:r>
                          <a:endParaRPr lang="ru-RU" sz="2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Ситуации</a:t>
                          </a:r>
                          <a:r>
                            <a:rPr lang="en-US" sz="2400" dirty="0" smtClean="0"/>
                            <a:t> E</a:t>
                          </a:r>
                          <a:endParaRPr lang="ru-RU" sz="2400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6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5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726792"/>
                  </p:ext>
                </p:extLst>
              </p:nvPr>
            </p:nvGraphicFramePr>
            <p:xfrm>
              <a:off x="1619672" y="2492896"/>
              <a:ext cx="5184576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572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Альтернативы </a:t>
                          </a:r>
                          <a:r>
                            <a:rPr lang="en-US" sz="2400" dirty="0" smtClean="0"/>
                            <a:t>X</a:t>
                          </a:r>
                          <a:endParaRPr lang="ru-RU" sz="2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Ситуации</a:t>
                          </a:r>
                          <a:r>
                            <a:rPr lang="en-US" sz="2400" dirty="0" smtClean="0"/>
                            <a:t> E</a:t>
                          </a:r>
                          <a:endParaRPr lang="ru-RU" sz="2400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641" t="-110667" r="-27051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938" t="-110667" r="-229688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2338" t="-110667" r="-9090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2230" t="-110667" r="-719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210667" r="-211722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6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310667" r="-21172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5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410667" r="-211722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95536" y="69269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матрица </a:t>
            </a:r>
            <a:r>
              <a:rPr lang="en-US" sz="2400" dirty="0" smtClean="0"/>
              <a:t>Y  </a:t>
            </a:r>
            <a:r>
              <a:rPr lang="ru-RU" sz="2400" dirty="0" smtClean="0"/>
              <a:t>исходов в терминах полезности .По критерию </a:t>
            </a:r>
            <a:r>
              <a:rPr lang="ru-RU" sz="2400" dirty="0" err="1" smtClean="0"/>
              <a:t>Вальда</a:t>
            </a:r>
            <a:r>
              <a:rPr lang="ru-RU" sz="2400" dirty="0" smtClean="0"/>
              <a:t> определите лучшую альтернативу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4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056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1989</TotalTime>
  <Words>864</Words>
  <Application>Microsoft Office PowerPoint</Application>
  <PresentationFormat>Экран (4:3)</PresentationFormat>
  <Paragraphs>253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ТемаФДО2016</vt:lpstr>
      <vt:lpstr>Microsoft Equation 3.0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Сетевое планирование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Leonid</cp:lastModifiedBy>
  <cp:revision>202</cp:revision>
  <dcterms:created xsi:type="dcterms:W3CDTF">2017-01-25T04:02:20Z</dcterms:created>
  <dcterms:modified xsi:type="dcterms:W3CDTF">2021-01-23T05:38:19Z</dcterms:modified>
</cp:coreProperties>
</file>