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3" r:id="rId3"/>
    <p:sldId id="404" r:id="rId4"/>
    <p:sldId id="386" r:id="rId5"/>
    <p:sldId id="390" r:id="rId6"/>
    <p:sldId id="400" r:id="rId7"/>
    <p:sldId id="392" r:id="rId8"/>
    <p:sldId id="394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630076" y="2576989"/>
            <a:ext cx="3392605" cy="3349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V="1">
            <a:off x="1610086" y="3680182"/>
            <a:ext cx="412653" cy="30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45226" y="3555445"/>
            <a:ext cx="266727" cy="30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800837" y="2461675"/>
            <a:ext cx="1781684" cy="3531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1574409" y="3235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23629" y="35235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522884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950702"/>
                  </p:ext>
                </p:extLst>
              </p:nvPr>
            </p:nvGraphicFramePr>
            <p:xfrm>
              <a:off x="1619672" y="3212976"/>
              <a:ext cx="5184576" cy="21603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7451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Альтернативы </a:t>
                          </a:r>
                          <a:r>
                            <a:rPr lang="en-US" dirty="0" smtClean="0"/>
                            <a:t>X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Ситуации</a:t>
                          </a:r>
                          <a:r>
                            <a:rPr lang="en-US" dirty="0" smtClean="0"/>
                            <a:t> E</a:t>
                          </a:r>
                          <a:endParaRPr lang="ru-RU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641" t="-107042" r="-270513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938" t="-107042" r="-229688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2338" t="-107042" r="-90909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2230" t="-107042" r="-719" b="-314085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210000" r="-211722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305634" r="-211722" b="-1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6" t="-405634" r="-211722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err="1" smtClean="0"/>
              <a:t>Вальда</a:t>
            </a:r>
            <a:r>
              <a:rPr lang="ru-RU" sz="2400" dirty="0" smtClean="0"/>
              <a:t> определите лучшую альтернативу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</a:t>
            </a:r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481895"/>
                <a:ext cx="9036496" cy="1968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Стальные </a:t>
                </a:r>
                <a:r>
                  <a:rPr lang="ru-RU" sz="2000" dirty="0"/>
                  <a:t>прутья длиной 110 см необходимо разрезать на заготовки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/>
                  <a:t> длиной 45, 35 и 50 см. Требуемое количество заготовок данного вида составляет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b="1" dirty="0"/>
                  <a:t>  </a:t>
                </a:r>
                <a:r>
                  <a:rPr lang="ru-RU" sz="2000" dirty="0"/>
                  <a:t>соответственно 40, 30 и 20 шт. Возможные варианты разреза и количество заготовок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, величина отходов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/>
                  <a:t> при каждом из них </a:t>
                </a:r>
                <a:r>
                  <a:rPr lang="ru-RU" sz="2000" dirty="0" smtClean="0"/>
                  <a:t>известны. Найти план раскроя прутьев, обеспечивающий минимизацию отходов. </a:t>
                </a:r>
                <a:r>
                  <a:rPr lang="ru-RU" sz="2000" dirty="0"/>
                  <a:t>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81895"/>
                <a:ext cx="9036496" cy="1968039"/>
              </a:xfrm>
              <a:prstGeom prst="rect">
                <a:avLst/>
              </a:prstGeom>
              <a:blipFill rotWithShape="1">
                <a:blip r:embed="rId2"/>
                <a:stretch>
                  <a:fillRect l="-742" t="-619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67639"/>
                  </p:ext>
                </p:extLst>
              </p:nvPr>
            </p:nvGraphicFramePr>
            <p:xfrm>
              <a:off x="323527" y="2708920"/>
              <a:ext cx="8712968" cy="3528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04019"/>
                    <a:gridCol w="2904019"/>
                    <a:gridCol w="2904930"/>
                  </a:tblGrid>
                  <a:tr h="352839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𝒎𝒂𝒙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,..,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 , 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целые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67639"/>
                  </p:ext>
                </p:extLst>
              </p:nvPr>
            </p:nvGraphicFramePr>
            <p:xfrm>
              <a:off x="323527" y="2708920"/>
              <a:ext cx="8712968" cy="3528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04019"/>
                    <a:gridCol w="2904019"/>
                    <a:gridCol w="2904930"/>
                  </a:tblGrid>
                  <a:tr h="35283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00420" b="-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9790" r="-100000" b="-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10" r="-210" b="-1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</a:t>
                </a:r>
                <a:r>
                  <a:rPr lang="ru-RU" sz="2000" dirty="0" smtClean="0"/>
                  <a:t>промежуточная</a:t>
                </a:r>
                <a:r>
                  <a:rPr lang="ru-RU" sz="2000" dirty="0" smtClean="0"/>
                  <a:t> </a:t>
                </a:r>
                <a:r>
                  <a:rPr lang="ru-RU" sz="2000" dirty="0" smtClean="0"/>
                  <a:t>симплекс-таблица задачи линейного </a:t>
                </a:r>
                <a:r>
                  <a:rPr lang="ru-RU" sz="2000" dirty="0" smtClean="0"/>
                  <a:t>программирования (решается на </a:t>
                </a:r>
                <a:r>
                  <a:rPr lang="en-US" sz="2000" dirty="0" smtClean="0"/>
                  <a:t>min)</a:t>
                </a:r>
                <a:r>
                  <a:rPr lang="ru-RU" sz="2000" dirty="0" smtClean="0"/>
                  <a:t>, </a:t>
                </a:r>
                <a:r>
                  <a:rPr lang="ru-RU" sz="2000" dirty="0" smtClean="0"/>
                  <a:t>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дальше?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046"/>
              </p:ext>
            </p:extLst>
          </p:nvPr>
        </p:nvGraphicFramePr>
        <p:xfrm>
          <a:off x="300105" y="1809750"/>
          <a:ext cx="8229600" cy="27843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Базис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4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28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baseline="30000" dirty="0" smtClean="0">
                          <a:effectLst/>
                        </a:rPr>
                        <a:t>-</a:t>
                      </a:r>
                      <a:r>
                        <a:rPr lang="en-US" sz="2000" b="1" baseline="30000" dirty="0" smtClean="0">
                          <a:effectLst/>
                        </a:rPr>
                        <a:t>1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2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60026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60026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9396" t="-12727" r="-384564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2162" t="-12727" r="-287162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2162" t="-12727" r="-187162" b="-4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112727" r="-638750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212727" r="-638750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312727" r="-63875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77280" y="36487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584919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5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Решить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задачу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методом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минимальных линий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872424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задача </a:t>
            </a:r>
            <a:r>
              <a:rPr lang="ru-RU" altLang="ru-RU" sz="2000" dirty="0" smtClean="0">
                <a:ea typeface="Times New Roman" pitchFamily="18" charset="0"/>
              </a:rPr>
              <a:t>о коммивояжере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0479"/>
              </p:ext>
            </p:extLst>
          </p:nvPr>
        </p:nvGraphicFramePr>
        <p:xfrm>
          <a:off x="899592" y="1844823"/>
          <a:ext cx="4392488" cy="216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567619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7</a:t>
                      </a:r>
                      <a:endParaRPr lang="ru-RU" sz="2800" b="0" dirty="0"/>
                    </a:p>
                  </a:txBody>
                  <a:tcPr/>
                </a:tc>
              </a:tr>
              <a:tr h="520318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6</a:t>
                      </a:r>
                      <a:endParaRPr lang="ru-RU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</a:tr>
              <a:tr h="520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3</a:t>
                      </a:r>
                      <a:endParaRPr lang="ru-RU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4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2</a:t>
                      </a:r>
                      <a:endParaRPr lang="ru-RU" sz="2800" b="0" dirty="0"/>
                    </a:p>
                  </a:txBody>
                  <a:tcPr/>
                </a:tc>
              </a:tr>
              <a:tr h="551986">
                <a:tc>
                  <a:txBody>
                    <a:bodyPr/>
                    <a:lstStyle/>
                    <a:p>
                      <a:pPr algn="ctr"/>
                      <a:r>
                        <a:rPr lang="ru-RU" sz="2800" b="0" i="1" dirty="0" smtClean="0">
                          <a:latin typeface="Cambria Math"/>
                        </a:rPr>
                        <a:t>9</a:t>
                      </a:r>
                      <a:endParaRPr lang="ru-RU" sz="2800" b="0" i="1" dirty="0" smtClean="0">
                        <a:latin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Табличным </a:t>
                </a:r>
                <a:r>
                  <a:rPr lang="ru-RU" sz="2400" dirty="0" smtClean="0"/>
                  <a:t>способом рассчитайте </a:t>
                </a:r>
                <a:r>
                  <a:rPr lang="ru-RU" sz="2400" dirty="0" smtClean="0"/>
                  <a:t>параметр </a:t>
                </a:r>
                <a:r>
                  <a:rPr lang="ru-RU" sz="2400" dirty="0" smtClean="0"/>
                  <a:t>сетевого </a:t>
                </a:r>
                <a:r>
                  <a:rPr lang="ru-RU" sz="2400" dirty="0" smtClean="0"/>
                  <a:t>графика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blipFill rotWithShape="1">
                <a:blip r:embed="rId2"/>
                <a:stretch>
                  <a:fillRect l="-1257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2484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</a:t>
            </a:r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транспортная задача перевозки </a:t>
            </a:r>
            <a:r>
              <a:rPr lang="ru-RU" sz="2400" dirty="0"/>
              <a:t>однородных грузов от поставщиков к потребителям (размерность 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(час.). </a:t>
            </a:r>
          </a:p>
          <a:p>
            <a:r>
              <a:rPr lang="ru-RU" sz="2400" dirty="0"/>
              <a:t>Возможности поставщиков -  </a:t>
            </a:r>
            <a:r>
              <a:rPr lang="en-US" sz="2400" dirty="0"/>
              <a:t>a</a:t>
            </a:r>
            <a:r>
              <a:rPr lang="ru-RU" sz="2400" dirty="0"/>
              <a:t>1 и </a:t>
            </a:r>
            <a:r>
              <a:rPr lang="en-US" sz="2400" dirty="0"/>
              <a:t>a</a:t>
            </a:r>
            <a:r>
              <a:rPr lang="ru-RU" sz="2400" dirty="0"/>
              <a:t>2 , потребности потребителей – </a:t>
            </a:r>
            <a:r>
              <a:rPr lang="en-US" sz="2400" dirty="0"/>
              <a:t>b</a:t>
            </a:r>
            <a:r>
              <a:rPr lang="ru-RU" sz="2400" dirty="0"/>
              <a:t>1 и </a:t>
            </a:r>
            <a:r>
              <a:rPr lang="en-US" sz="2400" dirty="0"/>
              <a:t>b</a:t>
            </a:r>
            <a:r>
              <a:rPr lang="ru-RU" sz="24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19" y="3030512"/>
            <a:ext cx="43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9542" y="3030512"/>
            <a:ext cx="405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6366"/>
              </p:ext>
            </p:extLst>
          </p:nvPr>
        </p:nvGraphicFramePr>
        <p:xfrm>
          <a:off x="5508104" y="4149080"/>
          <a:ext cx="2592288" cy="12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</a:tblGrid>
              <a:tr h="419099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79878"/>
              </p:ext>
            </p:extLst>
          </p:nvPr>
        </p:nvGraphicFramePr>
        <p:xfrm>
          <a:off x="1187624" y="4149080"/>
          <a:ext cx="2520279" cy="11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439" y="555331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каких пределах будет изменяться оценка компромиссных решений по критерию </a:t>
            </a:r>
            <a:r>
              <a:rPr lang="ru-RU" sz="2400" dirty="0" smtClean="0"/>
              <a:t>К2. 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652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54382"/>
              </p:ext>
            </p:extLst>
          </p:nvPr>
        </p:nvGraphicFramePr>
        <p:xfrm>
          <a:off x="683568" y="3452233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принципу взвешенной суммы равнозначных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</a:t>
            </a:r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1165" b="-2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1973" t="-667" r="-179264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333" t="-667" r="-117886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59" t="-667" b="-124000"/>
                          </a:stretch>
                        </a:blipFill>
                      </a:tcPr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9643" r="-303636" b="-2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9643" r="-303636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9643" r="-303636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34721" y="33228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5, </a:t>
            </a:r>
            <a:r>
              <a:rPr lang="ru-RU" dirty="0" smtClean="0"/>
              <a:t>вопрос 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2015</TotalTime>
  <Words>827</Words>
  <Application>Microsoft Office PowerPoint</Application>
  <PresentationFormat>Экран (4:3)</PresentationFormat>
  <Paragraphs>259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200</cp:revision>
  <dcterms:created xsi:type="dcterms:W3CDTF">2017-01-25T04:02:20Z</dcterms:created>
  <dcterms:modified xsi:type="dcterms:W3CDTF">2021-01-23T06:36:39Z</dcterms:modified>
</cp:coreProperties>
</file>