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5" r:id="rId3"/>
    <p:sldId id="404" r:id="rId4"/>
    <p:sldId id="386" r:id="rId5"/>
    <p:sldId id="390" r:id="rId6"/>
    <p:sldId id="400" r:id="rId7"/>
    <p:sldId id="392" r:id="rId8"/>
    <p:sldId id="394" r:id="rId9"/>
    <p:sldId id="396" r:id="rId10"/>
    <p:sldId id="39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3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13974" y="2474421"/>
            <a:ext cx="3392605" cy="3349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V="1">
            <a:off x="1279027" y="3093592"/>
            <a:ext cx="412653" cy="30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 flipH="1" flipV="1">
            <a:off x="2411760" y="2636912"/>
            <a:ext cx="396044" cy="456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800837" y="2461675"/>
            <a:ext cx="1781684" cy="3531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1574409" y="3235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294489" y="21955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1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52515" y="263691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51603"/>
                  </p:ext>
                </p:extLst>
              </p:nvPr>
            </p:nvGraphicFramePr>
            <p:xfrm>
              <a:off x="1259633" y="1988840"/>
              <a:ext cx="5904655" cy="322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9041"/>
                    <a:gridCol w="1082326"/>
                    <a:gridCol w="890538"/>
                    <a:gridCol w="1064773"/>
                    <a:gridCol w="967977"/>
                  </a:tblGrid>
                  <a:tr h="64442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64442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51603"/>
                  </p:ext>
                </p:extLst>
              </p:nvPr>
            </p:nvGraphicFramePr>
            <p:xfrm>
              <a:off x="1259633" y="1988840"/>
              <a:ext cx="5904655" cy="322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9041"/>
                    <a:gridCol w="1082326"/>
                    <a:gridCol w="890538"/>
                    <a:gridCol w="1064773"/>
                    <a:gridCol w="967977"/>
                  </a:tblGrid>
                  <a:tr h="64442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64442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281" t="-107547" r="-269663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616" t="-107547" r="-228767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5517" t="-107547" r="-91954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9434" t="-107547" r="-629" b="-305660"/>
                          </a:stretch>
                        </a:blip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209524" r="-211576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306604" r="-211576" b="-1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406604" r="-211576" b="-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полезности .По критерию </a:t>
            </a:r>
            <a:r>
              <a:rPr lang="ru-RU" sz="2400" dirty="0" err="1" smtClean="0"/>
              <a:t>Сэвиджа</a:t>
            </a:r>
            <a:r>
              <a:rPr lang="ru-RU" sz="2400" dirty="0" smtClean="0"/>
              <a:t> (риска) определите лучшую альтернативу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/>
                  <a:t>На фабрике эксплуатируются два типа ткацких станков, которые могут выпускать три вида тканей. Известны следующие данные о производственном процессе: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производительности станков по каждому виду ткани, м/ч;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себестоимость производства тканей, руб./м; фонды рабочего времени станков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/>
                  <a:t> ч; планируемый объем выпуска тканей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/>
                  <a:t> м.</a:t>
                </a:r>
              </a:p>
              <a:p>
                <a:r>
                  <a:rPr lang="ru-RU" sz="2000" dirty="0"/>
                  <a:t>Требуется распределить выпуск ткани по станкам с целью минимизации общей себестоимости производства ткани. 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blipFill rotWithShape="1">
                <a:blip r:embed="rId2"/>
                <a:stretch>
                  <a:fillRect l="-742" t="-462" r="-945" b="-39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43212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43212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5" t="-159" r="-2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205" t="-159" r="-1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05" t="-159" r="-205" b="-7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762521" y="6211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17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промежуточная симплекс-таблица задачи линейного программирования (решается на </a:t>
                </a:r>
                <a:r>
                  <a:rPr lang="en-US" sz="2000" dirty="0" smtClean="0"/>
                  <a:t>min)</a:t>
                </a:r>
                <a:r>
                  <a:rPr lang="ru-RU" sz="2000" dirty="0" smtClean="0"/>
                  <a:t>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6433" y="501317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дальше?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4186"/>
              </p:ext>
            </p:extLst>
          </p:nvPr>
        </p:nvGraphicFramePr>
        <p:xfrm>
          <a:off x="300105" y="1809750"/>
          <a:ext cx="8229600" cy="2871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Базис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x</a:t>
                      </a:r>
                      <a:r>
                        <a:rPr lang="en-US" sz="2000" b="1" baseline="-25000" dirty="0" smtClean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4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-1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28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baseline="30000" dirty="0" smtClean="0">
                          <a:effectLst/>
                        </a:rPr>
                        <a:t>-</a:t>
                      </a:r>
                      <a:r>
                        <a:rPr lang="en-US" sz="2000" b="1" baseline="30000" dirty="0" smtClean="0">
                          <a:effectLst/>
                        </a:rPr>
                        <a:t>1</a:t>
                      </a:r>
                      <a:r>
                        <a:rPr lang="en-US" sz="2000" b="1" dirty="0" smtClean="0">
                          <a:effectLst/>
                        </a:rPr>
                        <a:t>/</a:t>
                      </a:r>
                      <a:r>
                        <a:rPr lang="en-US" sz="2000" b="1" baseline="-25000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2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</a:t>
            </a:r>
            <a:r>
              <a:rPr lang="ru-RU" sz="2000" dirty="0" smtClean="0"/>
              <a:t>исходной на </a:t>
            </a:r>
            <a:r>
              <a:rPr lang="en-US" sz="2000" dirty="0" smtClean="0"/>
              <a:t>min</a:t>
            </a:r>
            <a:r>
              <a:rPr lang="ru-RU" sz="2000" dirty="0" smtClean="0"/>
              <a:t>) </a:t>
            </a:r>
            <a:r>
              <a:rPr lang="ru-RU" sz="2000" dirty="0"/>
              <a:t>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051240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2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051240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09396" t="-12727" r="-384564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2162" t="-12727" r="-287162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2162" t="-12727" r="-187162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112727" r="-638750" b="-3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212727" r="-63875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2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312727" r="-638750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77280" y="36487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584919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57192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Решить задачу методом 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872424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задача </a:t>
            </a:r>
            <a:r>
              <a:rPr lang="ru-RU" altLang="ru-RU" sz="2000" dirty="0" smtClean="0">
                <a:ea typeface="Times New Roman" pitchFamily="18" charset="0"/>
              </a:rPr>
              <a:t>о коммивояжере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91974"/>
              </p:ext>
            </p:extLst>
          </p:nvPr>
        </p:nvGraphicFramePr>
        <p:xfrm>
          <a:off x="1475655" y="2060848"/>
          <a:ext cx="3582399" cy="1808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133"/>
                <a:gridCol w="1194133"/>
                <a:gridCol w="1194133"/>
              </a:tblGrid>
              <a:tr h="590894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</a:tr>
              <a:tr h="590894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4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2</a:t>
                      </a:r>
                      <a:endParaRPr lang="ru-RU" sz="2800" b="0" dirty="0"/>
                    </a:p>
                  </a:txBody>
                  <a:tcPr/>
                </a:tc>
              </a:tr>
              <a:tr h="626858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763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Табличным способом рассчитайте параметр сетевого графика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рн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𝟐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blipFill rotWithShape="1">
                <a:blip r:embed="rId2"/>
                <a:stretch>
                  <a:fillRect l="-1257" t="-4930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2484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3538" y="116632"/>
            <a:ext cx="8800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Решается транспортная задача перевозки </a:t>
            </a:r>
            <a:r>
              <a:rPr lang="ru-RU" sz="2400" dirty="0"/>
              <a:t>однородных грузов от поставщиков к потребителям (размерность задачи два на два) с учетом двух </a:t>
            </a:r>
            <a:r>
              <a:rPr lang="ru-RU" sz="2400" dirty="0" smtClean="0"/>
              <a:t>критериев: К1 </a:t>
            </a:r>
            <a:r>
              <a:rPr lang="ru-RU" sz="2400" dirty="0"/>
              <a:t>– финансовые затраты (</a:t>
            </a:r>
            <a:r>
              <a:rPr lang="ru-RU" sz="2400" dirty="0" err="1"/>
              <a:t>т.руб</a:t>
            </a:r>
            <a:r>
              <a:rPr lang="ru-RU" sz="2400" dirty="0" smtClean="0"/>
              <a:t>.); К2 </a:t>
            </a:r>
            <a:r>
              <a:rPr lang="ru-RU" sz="2400" dirty="0"/>
              <a:t>– временные затраты (час.). </a:t>
            </a:r>
          </a:p>
          <a:p>
            <a:r>
              <a:rPr lang="ru-RU" sz="2400" dirty="0"/>
              <a:t>Возможности поставщиков -  </a:t>
            </a:r>
            <a:r>
              <a:rPr lang="en-US" sz="2400" dirty="0"/>
              <a:t>a</a:t>
            </a:r>
            <a:r>
              <a:rPr lang="ru-RU" sz="2400" dirty="0"/>
              <a:t>1 и </a:t>
            </a:r>
            <a:r>
              <a:rPr lang="en-US" sz="2400" dirty="0"/>
              <a:t>a</a:t>
            </a:r>
            <a:r>
              <a:rPr lang="ru-RU" sz="2400" dirty="0"/>
              <a:t>2 , потребности потребителей – </a:t>
            </a:r>
            <a:r>
              <a:rPr lang="en-US" sz="2400" dirty="0"/>
              <a:t>b</a:t>
            </a:r>
            <a:r>
              <a:rPr lang="ru-RU" sz="2400" dirty="0"/>
              <a:t>1 и </a:t>
            </a:r>
            <a:r>
              <a:rPr lang="en-US" sz="2400" dirty="0"/>
              <a:t>b</a:t>
            </a:r>
            <a:r>
              <a:rPr lang="ru-RU" sz="2400" dirty="0"/>
              <a:t>2, коэффициенты затрат на одну единицу груза для соответствующих критериев приведены в таблицах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19" y="3030512"/>
            <a:ext cx="431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К1– финансовые затраты (</a:t>
            </a:r>
            <a:r>
              <a:rPr lang="ru-RU" sz="2400" dirty="0" err="1"/>
              <a:t>т.руб</a:t>
            </a:r>
            <a:r>
              <a:rPr lang="ru-RU" sz="2400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9542" y="3030512"/>
            <a:ext cx="405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К2 – временные затраты (час</a:t>
            </a:r>
            <a:r>
              <a:rPr lang="ru-RU" sz="2400" dirty="0" smtClean="0"/>
              <a:t>.).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46366"/>
              </p:ext>
            </p:extLst>
          </p:nvPr>
        </p:nvGraphicFramePr>
        <p:xfrm>
          <a:off x="5508104" y="4149080"/>
          <a:ext cx="2592288" cy="12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</a:tblGrid>
              <a:tr h="419099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79878"/>
              </p:ext>
            </p:extLst>
          </p:nvPr>
        </p:nvGraphicFramePr>
        <p:xfrm>
          <a:off x="1187624" y="4149080"/>
          <a:ext cx="2520279" cy="118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  <a:gridCol w="840093"/>
              </a:tblGrid>
              <a:tr h="395096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0439" y="555331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каких пределах будет изменяться оценка компромиссных решений по критерию </a:t>
            </a:r>
            <a:r>
              <a:rPr lang="ru-RU" sz="2400" dirty="0" smtClean="0"/>
              <a:t>К1. 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6524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54382"/>
              </p:ext>
            </p:extLst>
          </p:nvPr>
        </p:nvGraphicFramePr>
        <p:xfrm>
          <a:off x="683568" y="3452233"/>
          <a:ext cx="7272807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Игроки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баллах)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кг)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сек.)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15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Х2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Х3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8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90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913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пяти критериев: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функции выбора с учетом числа доминирующих критериев определите лучшего (лучших) спортсменов.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6, вопрос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010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2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200" dirty="0"/>
                  <a:t> – количество людей, подвергающихся шумовым воздействиям</a:t>
                </a:r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r>
                  <a:rPr lang="ru-RU" sz="2200" dirty="0" smtClean="0"/>
                  <a:t>Значимость </a:t>
                </a:r>
                <a:r>
                  <a:rPr lang="ru-RU" sz="2200" dirty="0"/>
                  <a:t>критериев представлена соответственно величинами: </a:t>
                </a:r>
                <a:r>
                  <a:rPr lang="ru-RU" sz="2200" b="1" dirty="0"/>
                  <a:t>6; 3; 1</a:t>
                </a:r>
                <a:r>
                  <a:rPr lang="ru-RU" sz="2200" dirty="0"/>
                  <a:t>. Оценки альтернатив по критериям приведены в </a:t>
                </a:r>
                <a:r>
                  <a:rPr lang="ru-RU" sz="2200" dirty="0" smtClean="0"/>
                  <a:t>таблице. Определите индекс </a:t>
                </a:r>
                <a:r>
                  <a:rPr lang="ru-RU" sz="2200" dirty="0"/>
                  <a:t>согласия доминирования </a:t>
                </a:r>
                <a:r>
                  <a:rPr lang="ru-RU" sz="2200" dirty="0" smtClean="0"/>
                  <a:t>альтернативы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 smtClean="0"/>
                  <a:t> над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 smtClean="0"/>
                  <a:t> </a:t>
                </a:r>
              </a:p>
              <a:p>
                <a:r>
                  <a:rPr lang="ru-RU" sz="2200" dirty="0" smtClean="0"/>
                  <a:t>по </a:t>
                </a:r>
                <a:r>
                  <a:rPr lang="ru-RU" sz="2200" dirty="0"/>
                  <a:t>методу «Электра»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800" t="-971" b="-3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1973" t="-667" r="-179264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3333" t="-667" r="-117886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2759" t="-667" b="-124000"/>
                          </a:stretch>
                        </a:blipFill>
                      </a:tcPr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9643" r="-303636" b="-2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9643" r="-303636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69643" r="-303636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334721" y="332280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исходных данных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6</a:t>
            </a:r>
            <a:r>
              <a:rPr lang="ru-RU" dirty="0" smtClean="0"/>
              <a:t>, вопрос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16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2351</TotalTime>
  <Words>839</Words>
  <Application>Microsoft Office PowerPoint</Application>
  <PresentationFormat>Экран (4:3)</PresentationFormat>
  <Paragraphs>253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Сетевое 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204</cp:revision>
  <dcterms:created xsi:type="dcterms:W3CDTF">2017-01-25T04:02:20Z</dcterms:created>
  <dcterms:modified xsi:type="dcterms:W3CDTF">2021-01-25T10:34:52Z</dcterms:modified>
</cp:coreProperties>
</file>