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353" r:id="rId2"/>
    <p:sldId id="403" r:id="rId3"/>
    <p:sldId id="404" r:id="rId4"/>
    <p:sldId id="386" r:id="rId5"/>
    <p:sldId id="407" r:id="rId6"/>
    <p:sldId id="400" r:id="rId7"/>
    <p:sldId id="405" r:id="rId8"/>
    <p:sldId id="406" r:id="rId9"/>
    <p:sldId id="408" r:id="rId10"/>
    <p:sldId id="402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4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6281D-DA5E-4FFD-8282-E25003C98A9B}" type="datetimeFigureOut">
              <a:rPr lang="ru-RU" smtClean="0"/>
              <a:t>24.01.2021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87E60-1EAA-4FB4-BB34-63D39609B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59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187E60-1EAA-4FB4-BB34-63D39609B9D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953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021388"/>
            <a:ext cx="9144000" cy="836612"/>
          </a:xfrm>
          <a:prstGeom prst="rect">
            <a:avLst/>
          </a:prstGeom>
          <a:gradFill flip="none" rotWithShape="1">
            <a:lin ang="16200000" scaled="0"/>
            <a:tileRect/>
          </a:gradFill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38363"/>
            <a:ext cx="187166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6021388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Documents and Settings\kia\Рабочий стол\Безимени-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38138"/>
            <a:ext cx="22669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15816" y="1844824"/>
            <a:ext cx="5904656" cy="1584176"/>
          </a:xfrm>
        </p:spPr>
        <p:txBody>
          <a:bodyPr/>
          <a:lstStyle>
            <a:lvl1pPr algn="l">
              <a:defRPr sz="38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600599"/>
            <a:ext cx="5904656" cy="692497"/>
          </a:xfrm>
        </p:spPr>
        <p:txBody>
          <a:bodyPr/>
          <a:lstStyle>
            <a:lvl1pPr marL="0" indent="0" algn="l">
              <a:buNone/>
              <a:defRPr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32" name="Текст 31"/>
          <p:cNvSpPr>
            <a:spLocks noGrp="1"/>
          </p:cNvSpPr>
          <p:nvPr>
            <p:ph type="body" sz="quarter" idx="13"/>
          </p:nvPr>
        </p:nvSpPr>
        <p:spPr>
          <a:xfrm>
            <a:off x="4572000" y="4581525"/>
            <a:ext cx="4248472" cy="576263"/>
          </a:xfrm>
        </p:spPr>
        <p:txBody>
          <a:bodyPr/>
          <a:lstStyle>
            <a:lvl1pPr algn="r">
              <a:buFontTx/>
              <a:buNone/>
              <a:tabLst>
                <a:tab pos="3676650" algn="l"/>
              </a:tabLst>
              <a:defRPr sz="3000" b="1">
                <a:solidFill>
                  <a:srgbClr val="1F50A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20730CF7-F40A-438E-8F22-589434FE3FC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52" y="6165304"/>
            <a:ext cx="1426346" cy="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4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_с объектом_без_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 descr="D:\test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 descr="D:\test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D:\test\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D:\test\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7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8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0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4270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4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31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468313" y="260350"/>
            <a:ext cx="3024187" cy="1081088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Tx/>
              <a:buBlip>
                <a:blip r:embed="rId8"/>
              </a:buBlip>
              <a:defRPr sz="3200"/>
            </a:lvl1pPr>
            <a:lvl2pPr>
              <a:buSzPct val="90000"/>
              <a:buFontTx/>
              <a:buBlip>
                <a:blip r:embed="rId9"/>
              </a:buBlip>
              <a:defRPr sz="2800"/>
            </a:lvl2pPr>
            <a:lvl3pPr>
              <a:buSzPct val="90000"/>
              <a:buFontTx/>
              <a:buBlip>
                <a:blip r:embed="rId10"/>
              </a:buBlip>
              <a:defRPr sz="2400"/>
            </a:lvl3pPr>
            <a:lvl4pPr>
              <a:buSzPct val="90000"/>
              <a:buFontTx/>
              <a:buBlip>
                <a:blip r:embed="rId11"/>
              </a:buBlip>
              <a:defRPr sz="2000"/>
            </a:lvl4pPr>
            <a:lvl5pPr>
              <a:buSzPct val="80000"/>
              <a:buFontTx/>
              <a:buBlip>
                <a:blip r:embed="rId9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3"/>
          </p:nvPr>
        </p:nvSpPr>
        <p:spPr>
          <a:xfrm>
            <a:off x="539552" y="310976"/>
            <a:ext cx="2880320" cy="957783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41396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F50A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="1" i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62687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вертикальный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reeform 7"/>
          <p:cNvSpPr/>
          <p:nvPr/>
        </p:nvSpPr>
        <p:spPr bwMode="gray">
          <a:xfrm>
            <a:off x="0" y="0"/>
            <a:ext cx="9150350" cy="1281113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Freeform 8"/>
          <p:cNvSpPr/>
          <p:nvPr/>
        </p:nvSpPr>
        <p:spPr bwMode="invGray">
          <a:xfrm>
            <a:off x="0" y="-1588"/>
            <a:ext cx="9144000" cy="1093788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SzPct val="90000"/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4080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ертикальный заголовок и текст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5400000">
            <a:off x="-3321843" y="3321843"/>
            <a:ext cx="6858000" cy="214313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 rot="5400000">
            <a:off x="-1437481" y="5069681"/>
            <a:ext cx="3101975" cy="2778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0" r="46507"/>
          <a:stretch>
            <a:fillRect/>
          </a:stretch>
        </p:blipFill>
        <p:spPr bwMode="auto">
          <a:xfrm>
            <a:off x="-1588" y="250825"/>
            <a:ext cx="215901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 rot="5400000">
            <a:off x="5004594" y="2709068"/>
            <a:ext cx="6884988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5400000">
            <a:off x="4298156" y="3415506"/>
            <a:ext cx="6884988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5373688"/>
            <a:ext cx="12223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 bwMode="auto">
          <a:xfrm rot="5400000">
            <a:off x="5984876" y="2330450"/>
            <a:ext cx="48704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eaLnBrk="0" hangingPunct="0">
              <a:defRPr/>
            </a:pPr>
            <a:r>
              <a:rPr lang="ru-RU" dirty="0">
                <a:latin typeface="+mj-lt"/>
                <a:ea typeface="+mj-ea"/>
                <a:cs typeface="+mj-cs"/>
              </a:rPr>
              <a:t>Образец заголовка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5400000">
            <a:off x="-3222625" y="3429000"/>
            <a:ext cx="6886576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FontTx/>
              <a:buBlip>
                <a:blip r:embed="rId9"/>
              </a:buBlip>
              <a:defRPr/>
            </a:lvl1pPr>
            <a:lvl2pPr>
              <a:buSzPct val="90000"/>
              <a:buFontTx/>
              <a:buBlip>
                <a:blip r:embed="rId10"/>
              </a:buBlip>
              <a:defRPr/>
            </a:lvl2pPr>
            <a:lvl3pPr>
              <a:buFontTx/>
              <a:buBlip>
                <a:blip r:embed="rId11"/>
              </a:buBlip>
              <a:defRPr/>
            </a:lvl3pPr>
            <a:lvl4pPr>
              <a:buSzPct val="90000"/>
              <a:buFontTx/>
              <a:buBlip>
                <a:blip r:embed="rId12"/>
              </a:buBlip>
              <a:defRPr/>
            </a:lvl4pPr>
            <a:lvl5pPr>
              <a:buSzPct val="80000"/>
              <a:buFontTx/>
              <a:buBlip>
                <a:blip r:embed="rId10"/>
              </a:buBlip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D4863-080A-4F87-95DB-9A6F55DC6560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4920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A463E-F88B-4BFC-A3F0-92258F41AD1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345449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/>
          <p:cNvSpPr>
            <a:spLocks/>
          </p:cNvSpPr>
          <p:nvPr/>
        </p:nvSpPr>
        <p:spPr bwMode="auto">
          <a:xfrm>
            <a:off x="-11113" y="-7938"/>
            <a:ext cx="9166226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4A624-8A82-4438-BAF3-9D34A0192E9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089066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9657C-E66F-4E15-BD52-D781C04D44A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21231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341D5-3CB1-4854-A208-04CA5E4DC37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56034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ротки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2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58066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B1A21-2167-49A3-AA6C-928EEF24B2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963285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603EB-B508-494D-8C7A-8B996B500221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91583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7E7C4-169F-4C11-8950-86A07714BD8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61828525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4531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879725" y="645318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640763" y="6453188"/>
            <a:ext cx="53975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BC941-648D-4DD2-B606-2F9CF8CD30E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07968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короткий список_без низ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2242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длинный список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8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SzPct val="90000"/>
              <a:buFontTx/>
              <a:buBlip>
                <a:blip r:embed="rId9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1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9"/>
              </a:buBlip>
              <a:tabLst>
                <a:tab pos="1701800" algn="l"/>
              </a:tabLst>
              <a:defRPr/>
            </a:lvl4pPr>
            <a:lvl5pPr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3258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!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893504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8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 за внимание_без шапки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508625" y="6602413"/>
            <a:ext cx="30416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074440" y="2643760"/>
            <a:ext cx="6995120" cy="1070992"/>
          </a:xfrm>
        </p:spPr>
        <p:txBody>
          <a:bodyPr/>
          <a:lstStyle>
            <a:lvl1pPr algn="ctr">
              <a:defRPr sz="4400" b="1" i="1" u="none">
                <a:solidFill>
                  <a:srgbClr val="1F50A1"/>
                </a:solidFill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0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16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1412875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141287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95250"/>
            <a:ext cx="12239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12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Скругленный прямоугольник 16"/>
          <p:cNvSpPr/>
          <p:nvPr/>
        </p:nvSpPr>
        <p:spPr>
          <a:xfrm>
            <a:off x="468313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4643438" y="1484313"/>
            <a:ext cx="4032250" cy="720725"/>
          </a:xfrm>
          <a:prstGeom prst="roundRect">
            <a:avLst/>
          </a:prstGeom>
          <a:solidFill>
            <a:srgbClr val="88AD3D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19" name="Picture 11" descr="D:\test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2" descr="D:\test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3" descr="D:\test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4" descr="D:\test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6995120" cy="1070992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4" name="Содержимое 2"/>
          <p:cNvSpPr>
            <a:spLocks noGrp="1"/>
          </p:cNvSpPr>
          <p:nvPr>
            <p:ph sz="half" idx="13"/>
          </p:nvPr>
        </p:nvSpPr>
        <p:spPr>
          <a:xfrm>
            <a:off x="457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420888"/>
            <a:ext cx="4038600" cy="3705275"/>
          </a:xfrm>
        </p:spPr>
        <p:txBody>
          <a:bodyPr/>
          <a:lstStyle>
            <a:lvl1pPr>
              <a:buFontTx/>
              <a:buBlip>
                <a:blip r:embed="rId9"/>
              </a:buBlip>
              <a:defRPr sz="2800"/>
            </a:lvl1pPr>
            <a:lvl2pPr>
              <a:buSzPct val="90000"/>
              <a:buFontTx/>
              <a:buBlip>
                <a:blip r:embed="rId10"/>
              </a:buBlip>
              <a:defRPr sz="2400"/>
            </a:lvl2pPr>
            <a:lvl3pPr>
              <a:buSzPct val="90000"/>
              <a:buFontTx/>
              <a:buBlip>
                <a:blip r:embed="rId11"/>
              </a:buBlip>
              <a:defRPr sz="2000"/>
            </a:lvl3pPr>
            <a:lvl4pPr>
              <a:buSzPct val="90000"/>
              <a:buFontTx/>
              <a:buBlip>
                <a:blip r:embed="rId12"/>
              </a:buBlip>
              <a:defRPr sz="1800"/>
            </a:lvl4pPr>
            <a:lvl5pPr>
              <a:buSzPct val="80000"/>
              <a:buFontTx/>
              <a:buBlip>
                <a:blip r:embed="rId10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1535113"/>
            <a:ext cx="3888432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Текст 2"/>
          <p:cNvSpPr>
            <a:spLocks noGrp="1"/>
          </p:cNvSpPr>
          <p:nvPr>
            <p:ph type="body" idx="14"/>
          </p:nvPr>
        </p:nvSpPr>
        <p:spPr>
          <a:xfrm>
            <a:off x="4705672" y="1535113"/>
            <a:ext cx="3898776" cy="639762"/>
          </a:xfr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Дата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5" name="Нижний колонтитул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6" name="Номер слайда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5F959-0018-43E5-B82D-668E650456EA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7372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_с объектом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638925"/>
            <a:ext cx="9144000" cy="219075"/>
          </a:xfrm>
          <a:prstGeom prst="rect">
            <a:avLst/>
          </a:prstGeom>
          <a:solidFill>
            <a:srgbClr val="3188A0"/>
          </a:solidFill>
          <a:ln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5448300" y="6602413"/>
            <a:ext cx="3101975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ru-RU" sz="1200" dirty="0">
                <a:solidFill>
                  <a:schemeClr val="bg1"/>
                </a:solidFill>
                <a:latin typeface="Calibri" pitchFamily="34" charset="0"/>
              </a:rPr>
              <a:t>Факультет дистанционного обучения ТУСУР</a:t>
            </a:r>
          </a:p>
        </p:txBody>
      </p:sp>
      <p:pic>
        <p:nvPicPr>
          <p:cNvPr id="5" name="Picture 2" descr="D:\Claire\Работа_ЛИСМО\Дизайнерское_направление\Реклама\Корпоративный стиль\Презантация\list_ic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07" b="42760"/>
          <a:stretch>
            <a:fillRect/>
          </a:stretch>
        </p:blipFill>
        <p:spPr bwMode="auto">
          <a:xfrm>
            <a:off x="250825" y="6638925"/>
            <a:ext cx="20177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0" y="6638925"/>
            <a:ext cx="9144000" cy="0"/>
          </a:xfrm>
          <a:prstGeom prst="line">
            <a:avLst/>
          </a:prstGeom>
          <a:ln w="12700" cap="rnd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1" descr="D:\test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D:\test\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-317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D:\test\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6724650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D:\test\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7825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Содержимое 2"/>
          <p:cNvSpPr>
            <a:spLocks noGrp="1"/>
          </p:cNvSpPr>
          <p:nvPr>
            <p:ph idx="1"/>
          </p:nvPr>
        </p:nvSpPr>
        <p:spPr>
          <a:xfrm>
            <a:off x="457200" y="433822"/>
            <a:ext cx="8229600" cy="5852698"/>
          </a:xfrm>
        </p:spPr>
        <p:txBody>
          <a:bodyPr/>
          <a:lstStyle>
            <a:lvl1pPr marL="447675" indent="-447675">
              <a:spcBef>
                <a:spcPts val="0"/>
              </a:spcBef>
              <a:spcAft>
                <a:spcPts val="1200"/>
              </a:spcAft>
              <a:buFontTx/>
              <a:buBlip>
                <a:blip r:embed="rId8"/>
              </a:buBlip>
              <a:defRPr/>
            </a:lvl1pPr>
            <a:lvl2pPr marL="808038" indent="-350838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9"/>
              </a:buBlip>
              <a:defRPr/>
            </a:lvl2pPr>
            <a:lvl3pPr marL="1254125" indent="-339725"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10"/>
              </a:buBlip>
              <a:defRPr/>
            </a:lvl3pPr>
            <a:lvl4pPr>
              <a:spcBef>
                <a:spcPts val="0"/>
              </a:spcBef>
              <a:spcAft>
                <a:spcPts val="600"/>
              </a:spcAft>
              <a:buSzPct val="85000"/>
              <a:buFontTx/>
              <a:buBlip>
                <a:blip r:embed="rId11"/>
              </a:buBlip>
              <a:tabLst>
                <a:tab pos="1701800" algn="l"/>
              </a:tabLst>
              <a:defRPr/>
            </a:lvl4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4030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4B2265-591B-44AC-BD85-254EC674A77C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25" r:id="rId16"/>
    <p:sldLayoutId id="2147484046" r:id="rId17"/>
    <p:sldLayoutId id="2147484026" r:id="rId18"/>
    <p:sldLayoutId id="2147484027" r:id="rId19"/>
    <p:sldLayoutId id="2147484028" r:id="rId20"/>
    <p:sldLayoutId id="2147484029" r:id="rId21"/>
    <p:sldLayoutId id="2147484047" r:id="rId22"/>
    <p:sldLayoutId id="2147484049" r:id="rId2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354721" y="620688"/>
            <a:ext cx="8280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200">
                <a:solidFill>
                  <a:srgbClr val="404040"/>
                </a:solidFill>
                <a:latin typeface="Trebuchet MS" pitchFamily="34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2000">
                <a:solidFill>
                  <a:srgbClr val="404040"/>
                </a:solidFill>
                <a:latin typeface="Trebuchet MS" pitchFamily="34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>
                <a:solidFill>
                  <a:srgbClr val="404040"/>
                </a:solidFill>
                <a:latin typeface="Trebuchet MS" pitchFamily="34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600">
                <a:solidFill>
                  <a:srgbClr val="404040"/>
                </a:solidFill>
                <a:latin typeface="Trebuchet MS" pitchFamily="34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300"/>
              </a:spcAft>
              <a:buClr>
                <a:srgbClr val="C3260C"/>
              </a:buClr>
              <a:buSzPct val="130000"/>
              <a:buFont typeface="Georgia" pitchFamily="18" charset="0"/>
              <a:buChar char="*"/>
              <a:defRPr sz="1400">
                <a:solidFill>
                  <a:srgbClr val="404040"/>
                </a:solidFill>
                <a:latin typeface="Trebuchet MS" pitchFamily="34" charset="0"/>
              </a:defRPr>
            </a:lvl9pPr>
          </a:lstStyle>
          <a:p>
            <a:pPr lvl="0"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ru-RU" sz="2000" dirty="0"/>
              <a:t>Область допустимых решений задачи представлена ниже на рисунке. Как </a:t>
            </a:r>
            <a:r>
              <a:rPr lang="ru-RU" sz="2000" dirty="0" smtClean="0"/>
              <a:t>будут записаны ограничения </a:t>
            </a:r>
            <a:r>
              <a:rPr lang="ru-RU" sz="2000" dirty="0"/>
              <a:t>(1) и </a:t>
            </a:r>
            <a:r>
              <a:rPr lang="ru-RU" sz="2000" dirty="0" smtClean="0"/>
              <a:t>(2)</a:t>
            </a:r>
            <a:r>
              <a:rPr lang="en-US" sz="2000" dirty="0" smtClean="0"/>
              <a:t>?</a:t>
            </a:r>
            <a:endParaRPr lang="ru-RU" altLang="ru-RU" sz="2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953698" y="2251763"/>
            <a:ext cx="8901" cy="3372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107504" y="5589240"/>
            <a:ext cx="5400600" cy="4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17675" y="5741640"/>
                <a:ext cx="323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675" y="5741640"/>
                <a:ext cx="323527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22642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7784" y="2277009"/>
                <a:ext cx="323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84" y="2277009"/>
                <a:ext cx="323527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22642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/>
          <p:cNvCxnSpPr/>
          <p:nvPr/>
        </p:nvCxnSpPr>
        <p:spPr>
          <a:xfrm>
            <a:off x="971599" y="3431754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962698" y="2708920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962696" y="4869160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962697" y="4149080"/>
            <a:ext cx="4356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69168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241176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3141505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851920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4537118" y="2599823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316608" y="25649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0076" y="5589240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1512814" y="558927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240998" y="559112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970430" y="5592191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681158" y="5589272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4437751" y="559325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1520918" y="5600273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621078" y="468449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621077" y="3964414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25625" y="324708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21076" y="2576988"/>
            <a:ext cx="34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V="1">
            <a:off x="791839" y="2576988"/>
            <a:ext cx="3230842" cy="32079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17" name="Прямая со стрелкой 43016"/>
          <p:cNvCxnSpPr/>
          <p:nvPr/>
        </p:nvCxnSpPr>
        <p:spPr>
          <a:xfrm flipH="1" flipV="1">
            <a:off x="4065371" y="2930806"/>
            <a:ext cx="355366" cy="50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021" name="Прямая со стрелкой 43020"/>
          <p:cNvCxnSpPr/>
          <p:nvPr/>
        </p:nvCxnSpPr>
        <p:spPr>
          <a:xfrm>
            <a:off x="3038188" y="3564338"/>
            <a:ext cx="381684" cy="373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739" y="5624159"/>
            <a:ext cx="48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ru-RU" dirty="0"/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 flipH="1">
            <a:off x="-113591" y="3077362"/>
            <a:ext cx="5293029" cy="27284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009" name="TextBox 43008"/>
          <p:cNvSpPr txBox="1"/>
          <p:nvPr/>
        </p:nvSpPr>
        <p:spPr>
          <a:xfrm>
            <a:off x="4249086" y="28119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(1)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3340161" y="34299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(2)</a:t>
            </a:r>
            <a:endParaRPr lang="ru-RU" dirty="0"/>
          </a:p>
        </p:txBody>
      </p:sp>
      <p:sp>
        <p:nvSpPr>
          <p:cNvPr id="43012" name="TextBox 43011"/>
          <p:cNvSpPr txBox="1"/>
          <p:nvPr/>
        </p:nvSpPr>
        <p:spPr>
          <a:xfrm>
            <a:off x="7092280" y="551723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7, </a:t>
            </a:r>
            <a:r>
              <a:rPr lang="ru-RU" dirty="0" smtClean="0"/>
              <a:t>вопрос 1</a:t>
            </a:r>
            <a:endParaRPr lang="ru-RU" dirty="0"/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344984" y="2717304"/>
            <a:ext cx="0" cy="3024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194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3256" y="260648"/>
            <a:ext cx="8229600" cy="1143000"/>
          </a:xfrm>
        </p:spPr>
        <p:txBody>
          <a:bodyPr/>
          <a:lstStyle/>
          <a:p>
            <a:r>
              <a:rPr lang="ru-RU" sz="4000" dirty="0"/>
              <a:t>Метод анализа </a:t>
            </a:r>
            <a:r>
              <a:rPr lang="ru-RU" sz="4000" dirty="0" smtClean="0"/>
              <a:t>иерархий. 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5130270"/>
                  </p:ext>
                </p:extLst>
              </p:nvPr>
            </p:nvGraphicFramePr>
            <p:xfrm>
              <a:off x="683568" y="2492896"/>
              <a:ext cx="8064896" cy="3112970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2230716"/>
                    <a:gridCol w="1115358"/>
                    <a:gridCol w="1029561"/>
                    <a:gridCol w="1201155"/>
                    <a:gridCol w="1029561"/>
                    <a:gridCol w="1458545"/>
                  </a:tblGrid>
                  <a:tr h="90089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Критерии</a:t>
                          </a:r>
                          <a:r>
                            <a:rPr lang="ru-RU" sz="1600" b="1" dirty="0">
                              <a:effectLst/>
                            </a:rPr>
                            <a:t> 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Коэффициент</a:t>
                          </a:r>
                        </a:p>
                        <a:p>
                          <a:pPr algn="ctr"/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значимости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1799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ru-RU" sz="16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>
                              <a:effectLst/>
                            </a:rPr>
                            <a:t>1/1</a:t>
                          </a:r>
                          <a:endParaRPr lang="ru-RU" sz="16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>
                              <a:effectLst/>
                            </a:rPr>
                            <a:t>1/2</a:t>
                          </a:r>
                          <a:endParaRPr lang="ru-RU" sz="16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1/</a:t>
                          </a:r>
                          <a:r>
                            <a:rPr lang="en-US" sz="1600" b="1" dirty="0" smtClean="0">
                              <a:effectLst/>
                            </a:rPr>
                            <a:t>4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600" b="1" i="1">
                                        <a:latin typeface="Cambria Math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ru-RU" sz="16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ru-RU" sz="1600" b="1" i="1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9732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4/1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600" b="1" i="1">
                                        <a:latin typeface="Cambria Math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ru-RU" sz="16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ru-RU" sz="1600" b="1" i="1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4837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600" b="1" i="1">
                                        <a:latin typeface="Cambria Math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ru-RU" sz="16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  <m:r>
                                      <a:rPr lang="ru-RU" sz="1600" b="1" i="1" smtClean="0">
                                        <a:latin typeface="Cambria Math"/>
                                      </a:rPr>
                                      <m:t>=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48373">
                    <a:tc gridSpan="4">
                      <a:txBody>
                        <a:bodyPr/>
                        <a:lstStyle/>
                        <a:p>
                          <a:pPr algn="ctr"/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5130270"/>
                  </p:ext>
                </p:extLst>
              </p:nvPr>
            </p:nvGraphicFramePr>
            <p:xfrm>
              <a:off x="683568" y="2492896"/>
              <a:ext cx="8064896" cy="3112970"/>
            </p:xfrm>
            <a:graphic>
              <a:graphicData uri="http://schemas.openxmlformats.org/drawingml/2006/table">
                <a:tbl>
                  <a:tblPr firstRow="1" firstCol="1" lastRow="1" lastCol="1" bandRow="1" bandCol="1">
                    <a:tableStyleId>{5940675A-B579-460E-94D1-54222C63F5DA}</a:tableStyleId>
                  </a:tblPr>
                  <a:tblGrid>
                    <a:gridCol w="2230716"/>
                    <a:gridCol w="1115358"/>
                    <a:gridCol w="1029561"/>
                    <a:gridCol w="1201155"/>
                    <a:gridCol w="1029561"/>
                    <a:gridCol w="1458545"/>
                  </a:tblGrid>
                  <a:tr h="90089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Критерии</a:t>
                          </a:r>
                          <a:r>
                            <a:rPr lang="ru-RU" sz="1600" b="1" dirty="0">
                              <a:effectLst/>
                            </a:rPr>
                            <a:t> 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00000" t="-676" r="-423497" b="-245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24852" t="-676" r="-358580" b="-245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64467" t="-676" r="-207614" b="-245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 smtClean="0"/>
                            <a:t>Коэффициент</a:t>
                          </a:r>
                        </a:p>
                        <a:p>
                          <a:pPr algn="ctr"/>
                          <a:r>
                            <a:rPr lang="ru-RU" sz="16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значимости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1799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175294" r="-261749" b="-32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>
                              <a:effectLst/>
                            </a:rPr>
                            <a:t>1/1</a:t>
                          </a:r>
                          <a:endParaRPr lang="ru-RU" sz="16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>
                              <a:effectLst/>
                            </a:rPr>
                            <a:t>1/2</a:t>
                          </a:r>
                          <a:endParaRPr lang="ru-RU" sz="16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 smtClean="0">
                              <a:effectLst/>
                            </a:rPr>
                            <a:t>1/</a:t>
                          </a:r>
                          <a:r>
                            <a:rPr lang="en-US" sz="1600" b="1" dirty="0" smtClean="0">
                              <a:effectLst/>
                            </a:rPr>
                            <a:t>4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453556" t="-175294" r="-418" b="-327059"/>
                          </a:stretch>
                        </a:blipFill>
                      </a:tcPr>
                    </a:tc>
                  </a:tr>
                  <a:tr h="59732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238776" r="-261749" b="-183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4/1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453556" t="-238776" r="-418" b="-183673"/>
                          </a:stretch>
                        </a:blipFill>
                      </a:tcPr>
                    </a:tc>
                  </a:tr>
                  <a:tr h="54837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t="-368889" r="-26174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600" b="1" dirty="0">
                              <a:effectLst/>
                            </a:rPr>
                            <a:t>1/1</a:t>
                          </a: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453556" t="-368889" r="-418" b="-100000"/>
                          </a:stretch>
                        </a:blipFill>
                      </a:tcPr>
                    </a:tc>
                  </a:tr>
                  <a:tr h="548373">
                    <a:tc gridSpan="4">
                      <a:txBody>
                        <a:bodyPr/>
                        <a:lstStyle/>
                        <a:p>
                          <a:pPr algn="ctr"/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800" b="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endParaRPr lang="ru-RU" sz="16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395536" y="1412776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Упорядочите критерии по важности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092280" y="617236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7, </a:t>
            </a:r>
            <a:r>
              <a:rPr lang="ru-RU" dirty="0" smtClean="0"/>
              <a:t>вопрос </a:t>
            </a:r>
            <a:r>
              <a:rPr lang="en-US" dirty="0" smtClean="0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212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7504" y="188640"/>
            <a:ext cx="903649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sz="2000" dirty="0"/>
              <a:t>Строительной организации необходимо выполнить n видов земляных работ, объем которых составляет </a:t>
            </a:r>
            <a:r>
              <a:rPr lang="ru-RU" sz="2000" dirty="0" err="1"/>
              <a:t>Vj</a:t>
            </a:r>
            <a:r>
              <a:rPr lang="ru-RU" sz="2000" dirty="0"/>
              <a:t> куб. м (j=1, n). Для их осуществления можно использовать m механизмов. Производительность i-</a:t>
            </a:r>
            <a:r>
              <a:rPr lang="ru-RU" sz="2000" dirty="0" err="1"/>
              <a:t>го</a:t>
            </a:r>
            <a:r>
              <a:rPr lang="ru-RU" sz="2000" dirty="0"/>
              <a:t>  механизма  при выполнении j-ой работы составляет </a:t>
            </a:r>
            <a:r>
              <a:rPr lang="ru-RU" sz="2000" dirty="0" err="1"/>
              <a:t>Pij</a:t>
            </a:r>
            <a:r>
              <a:rPr lang="ru-RU" sz="2000" dirty="0"/>
              <a:t> куб. м в час.,  а себестоимость одного часа работы </a:t>
            </a:r>
            <a:r>
              <a:rPr lang="ru-RU" sz="2000" dirty="0" err="1"/>
              <a:t>Sij</a:t>
            </a:r>
            <a:r>
              <a:rPr lang="ru-RU" sz="2000" dirty="0"/>
              <a:t> руб. Плановый фонд  рабочего времени i-</a:t>
            </a:r>
            <a:r>
              <a:rPr lang="ru-RU" sz="2000" dirty="0" err="1"/>
              <a:t>го</a:t>
            </a:r>
            <a:r>
              <a:rPr lang="ru-RU" sz="2000" dirty="0"/>
              <a:t> механизма составляет </a:t>
            </a:r>
            <a:r>
              <a:rPr lang="ru-RU" sz="2000" dirty="0" err="1"/>
              <a:t>Ti</a:t>
            </a:r>
            <a:r>
              <a:rPr lang="ru-RU" sz="2000" dirty="0"/>
              <a:t> часов. Составить план организации работ,  обеспечивающий его выполнение с минимальными затратами. </a:t>
            </a:r>
            <a:r>
              <a:rPr lang="ru-RU" sz="2000" dirty="0" smtClean="0"/>
              <a:t>Какие </a:t>
            </a:r>
            <a:r>
              <a:rPr lang="ru-RU" sz="2000" dirty="0"/>
              <a:t>из моделей </a:t>
            </a:r>
            <a:r>
              <a:rPr lang="ru-RU" sz="2000" dirty="0" smtClean="0"/>
              <a:t>верны?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4870279"/>
                  </p:ext>
                </p:extLst>
              </p:nvPr>
            </p:nvGraphicFramePr>
            <p:xfrm>
              <a:off x="107503" y="2852936"/>
              <a:ext cx="8928994" cy="38884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334096"/>
                    <a:gridCol w="2570561"/>
                    <a:gridCol w="3024337"/>
                  </a:tblGrid>
                  <a:tr h="388843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𝑺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∗</m:t>
                                        </m:r>
                                      </m:e>
                                    </m:nary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𝒎𝒊𝒏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/</m:t>
                                    </m:r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1.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1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𝑺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∗</m:t>
                                        </m:r>
                                      </m:e>
                                    </m:nary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𝒎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𝒊𝒏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ru-RU" sz="1800" b="1" i="1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r>
                            <a:rPr lang="ru-RU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.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𝒋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ru-RU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𝑺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∗</m:t>
                                        </m:r>
                                      </m:e>
                                    </m:nary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𝒎𝒊𝒏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sz="1800" b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∗</m:t>
                                    </m:r>
                                  </m:e>
                                </m:nary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𝒋</m:t>
                                </m:r>
                              </m:oMath>
                            </m:oMathPara>
                          </a14:m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ru-RU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ru-RU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ru-RU" sz="1800" b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, ∀ </m:t>
                                </m:r>
                                <m:r>
                                  <a:rPr lang="ru-RU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800" b="1" dirty="0" smtClean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800" b="1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r>
                            <a:rPr lang="ru-RU" sz="1800" b="1" dirty="0">
                              <a:solidFill>
                                <a:schemeClr val="tx1"/>
                              </a:solidFill>
                              <a:effectLst/>
                            </a:rPr>
                            <a:t>.</a:t>
                          </a:r>
                          <a:endParaRPr lang="ru-RU" sz="1800" b="1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4870279"/>
                  </p:ext>
                </p:extLst>
              </p:nvPr>
            </p:nvGraphicFramePr>
            <p:xfrm>
              <a:off x="107503" y="2852936"/>
              <a:ext cx="8928994" cy="38884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334096"/>
                    <a:gridCol w="2570561"/>
                    <a:gridCol w="3024337"/>
                  </a:tblGrid>
                  <a:tr h="388843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83" r="-167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30166" r="-1180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95363" r="-20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308304" y="60932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7, </a:t>
            </a:r>
            <a:r>
              <a:rPr lang="ru-RU" dirty="0" smtClean="0"/>
              <a:t>вопрос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3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>
                <a:spLocks noChangeArrowheads="1"/>
              </p:cNvSpPr>
              <p:nvPr/>
            </p:nvSpPr>
            <p:spPr bwMode="auto">
              <a:xfrm>
                <a:off x="107504" y="372963"/>
                <a:ext cx="9036496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09575" algn="l"/>
                  </a:tabLs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r>
                  <a:rPr lang="ru-RU" sz="2000" dirty="0" smtClean="0"/>
                  <a:t>Дана начальная симплекс-таблица прямой (исходной) задачи линейного программирования, в которой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2000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ru-RU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 smtClean="0"/>
                  <a:t>-</a:t>
                </a:r>
                <a:r>
                  <a:rPr lang="ru-RU" sz="2000" dirty="0"/>
                  <a:t>основные переменные,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ru-RU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ru-RU" sz="2000" b="1" i="1" smtClean="0"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ru-RU" sz="2000" i="1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 smtClean="0"/>
                  <a:t>- </a:t>
                </a:r>
                <a:r>
                  <a:rPr lang="ru-RU" sz="2000" dirty="0"/>
                  <a:t>дополнительные</a:t>
                </a:r>
                <a:r>
                  <a:rPr lang="ru-RU" sz="2000" dirty="0" smtClean="0"/>
                  <a:t>, </a:t>
                </a:r>
                <a:r>
                  <a:rPr lang="en-US" sz="2000" dirty="0" smtClean="0"/>
                  <a:t>Z</a:t>
                </a:r>
                <a:r>
                  <a:rPr lang="ru-RU" sz="2000" dirty="0" smtClean="0"/>
                  <a:t> –целевая функция</a:t>
                </a:r>
                <a:endParaRPr lang="ru-RU" sz="2000" dirty="0"/>
              </a:p>
            </p:txBody>
          </p:sp>
        </mc:Choice>
        <mc:Fallback xmlns="">
          <p:sp>
            <p:nvSpPr>
              <p:cNvPr id="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372963"/>
                <a:ext cx="9036496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742" t="-1796" b="-107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2" name="Rectangle 58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3" name="Rectangle 59"/>
          <p:cNvSpPr>
            <a:spLocks noChangeArrowheads="1"/>
          </p:cNvSpPr>
          <p:nvPr/>
        </p:nvSpPr>
        <p:spPr bwMode="auto">
          <a:xfrm>
            <a:off x="0" y="1352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4" name="Rectangle 60"/>
          <p:cNvSpPr>
            <a:spLocks noChangeArrowheads="1"/>
          </p:cNvSpPr>
          <p:nvPr/>
        </p:nvSpPr>
        <p:spPr bwMode="auto">
          <a:xfrm>
            <a:off x="0" y="2028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9" name="Rectangle 6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0" name="Rectangle 66"/>
          <p:cNvSpPr>
            <a:spLocks noChangeArrowheads="1"/>
          </p:cNvSpPr>
          <p:nvPr/>
        </p:nvSpPr>
        <p:spPr bwMode="auto">
          <a:xfrm>
            <a:off x="152400" y="828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2" name="Rectangle 68"/>
          <p:cNvSpPr>
            <a:spLocks noChangeArrowheads="1"/>
          </p:cNvSpPr>
          <p:nvPr/>
        </p:nvSpPr>
        <p:spPr bwMode="auto">
          <a:xfrm>
            <a:off x="152400" y="2181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7" name="Rectangle 7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8" name="Rectangle 74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9" name="Rectangle 75"/>
          <p:cNvSpPr>
            <a:spLocks noChangeArrowheads="1"/>
          </p:cNvSpPr>
          <p:nvPr/>
        </p:nvSpPr>
        <p:spPr bwMode="auto">
          <a:xfrm>
            <a:off x="0" y="13525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" name="Rectangle 76"/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Таблица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8971089"/>
                  </p:ext>
                </p:extLst>
              </p:nvPr>
            </p:nvGraphicFramePr>
            <p:xfrm>
              <a:off x="467544" y="1449705"/>
              <a:ext cx="8064897" cy="2195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5830"/>
                    <a:gridCol w="845513"/>
                    <a:gridCol w="1300790"/>
                    <a:gridCol w="910553"/>
                    <a:gridCol w="910553"/>
                    <a:gridCol w="910553"/>
                    <a:gridCol w="829253"/>
                    <a:gridCol w="991852"/>
                  </a:tblGrid>
                  <a:tr h="92878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Итерация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Базис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Значение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1800" b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800" b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800" b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800" b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 smtClean="0">
                              <a:effectLst/>
                            </a:rPr>
                            <a:t>Строка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 dirty="0" err="1" smtClean="0">
                              <a:effectLst/>
                            </a:rPr>
                            <a:t>Zmin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22177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1800" b="1" dirty="0" smtClean="0"/>
                        </a:p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b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𝐙</m:t>
                                </m:r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-2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-</a:t>
                          </a:r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</a:tr>
                  <a:tr h="42217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800" b="1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-</a:t>
                          </a:r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</a:tr>
                  <a:tr h="42217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ru-RU" sz="1800" b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Таблица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8971089"/>
                  </p:ext>
                </p:extLst>
              </p:nvPr>
            </p:nvGraphicFramePr>
            <p:xfrm>
              <a:off x="467544" y="1449705"/>
              <a:ext cx="8064897" cy="2195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5830"/>
                    <a:gridCol w="845513"/>
                    <a:gridCol w="1300790"/>
                    <a:gridCol w="910553"/>
                    <a:gridCol w="910553"/>
                    <a:gridCol w="910553"/>
                    <a:gridCol w="829253"/>
                    <a:gridCol w="991852"/>
                  </a:tblGrid>
                  <a:tr h="92878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Итерация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Базис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Значение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384667" t="-658" r="-398000" b="-141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487919" t="-658" r="-300671" b="-141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587919" t="-658" r="-200671" b="-141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753676" t="-658" r="-119853" b="-141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 smtClean="0">
                              <a:effectLst/>
                            </a:rPr>
                            <a:t>Строка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 dirty="0" err="1" smtClean="0">
                              <a:effectLst/>
                            </a:rPr>
                            <a:t>Zmin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22177">
                    <a:tc rowSpan="3">
                      <a:txBody>
                        <a:bodyPr/>
                        <a:lstStyle/>
                        <a:p>
                          <a:pPr algn="ctr"/>
                          <a:endParaRPr lang="ru-RU" sz="1800" b="1" dirty="0" smtClean="0"/>
                        </a:p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871" t="-218571" r="-690647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-2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-</a:t>
                          </a:r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800" b="1" dirty="0"/>
                        </a:p>
                      </a:txBody>
                      <a:tcPr/>
                    </a:tc>
                  </a:tr>
                  <a:tr h="42217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871" t="-323188" r="-690647" b="-1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-</a:t>
                          </a:r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</a:tr>
                  <a:tr h="422177">
                    <a:tc vMerge="1">
                      <a:txBody>
                        <a:bodyPr/>
                        <a:lstStyle/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61871" t="-423188" r="-690647" b="-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0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1</a:t>
                          </a:r>
                          <a:endParaRPr lang="ru-RU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1" dirty="0" smtClean="0"/>
                            <a:t>2</a:t>
                          </a:r>
                          <a:endParaRPr lang="ru-RU" sz="18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251520" y="400506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Каким </a:t>
            </a:r>
            <a:r>
              <a:rPr lang="ru-RU" dirty="0" smtClean="0"/>
              <a:t>алгоритмом решать задачу ? (прямой, двойственный, 2-х этапный</a:t>
            </a:r>
            <a:r>
              <a:rPr lang="ru-RU" dirty="0" smtClean="0"/>
              <a:t>)</a:t>
            </a:r>
          </a:p>
          <a:p>
            <a:r>
              <a:rPr lang="ru-RU" dirty="0"/>
              <a:t>Есть ли решение у задачи?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7308304" y="577013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7, </a:t>
            </a:r>
            <a:r>
              <a:rPr lang="ru-RU" dirty="0" smtClean="0"/>
              <a:t>вопрос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765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7504" y="372963"/>
            <a:ext cx="903649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957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ru-RU" sz="2000" dirty="0"/>
              <a:t>Дана начальная симплекс-таблица прямой (</a:t>
            </a:r>
            <a:r>
              <a:rPr lang="ru-RU" sz="2000" dirty="0" smtClean="0"/>
              <a:t>исходной на </a:t>
            </a:r>
            <a:r>
              <a:rPr lang="en-US" sz="2000" dirty="0" smtClean="0"/>
              <a:t>min</a:t>
            </a:r>
            <a:r>
              <a:rPr lang="ru-RU" sz="2000" dirty="0" smtClean="0"/>
              <a:t>) </a:t>
            </a:r>
            <a:r>
              <a:rPr lang="ru-RU" sz="2000" dirty="0"/>
              <a:t>задачи линейного программирования, в которой х-основные переменные, </a:t>
            </a:r>
            <a:r>
              <a:rPr lang="en-US" sz="2000" dirty="0"/>
              <a:t>s</a:t>
            </a:r>
            <a:r>
              <a:rPr lang="ru-RU" sz="2000" dirty="0"/>
              <a:t>- дополнительные</a:t>
            </a:r>
            <a:r>
              <a:rPr lang="ru-RU" sz="2000" dirty="0" smtClean="0"/>
              <a:t>, </a:t>
            </a:r>
            <a:r>
              <a:rPr lang="en-US" sz="2000" dirty="0"/>
              <a:t>Q</a:t>
            </a:r>
            <a:r>
              <a:rPr lang="ru-RU" sz="2000" dirty="0"/>
              <a:t> </a:t>
            </a:r>
            <a:r>
              <a:rPr lang="ru-RU" sz="2000" dirty="0" smtClean="0"/>
              <a:t>–целевая функция</a:t>
            </a:r>
            <a:endParaRPr lang="ru-R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2116028"/>
                  </p:ext>
                </p:extLst>
              </p:nvPr>
            </p:nvGraphicFramePr>
            <p:xfrm>
              <a:off x="755576" y="1510797"/>
              <a:ext cx="7704855" cy="235025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45188"/>
                    <a:gridCol w="979135"/>
                    <a:gridCol w="979135"/>
                    <a:gridCol w="967477"/>
                    <a:gridCol w="967477"/>
                    <a:gridCol w="967477"/>
                    <a:gridCol w="1798966"/>
                  </a:tblGrid>
                  <a:tr h="4700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БП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>
                              <a:effectLst/>
                            </a:rPr>
                            <a:t>x</a:t>
                          </a:r>
                          <a:r>
                            <a:rPr lang="en-US" sz="2400" b="1" baseline="-25000" dirty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>
                              <a:effectLst/>
                            </a:rPr>
                            <a:t>x</a:t>
                          </a:r>
                          <a:r>
                            <a:rPr lang="en-US" sz="2400" b="1" baseline="-25000">
                              <a:effectLst/>
                            </a:rPr>
                            <a:t>2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Решение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700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-1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1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-4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700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1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</a:rPr>
                            <a:t>-</a:t>
                          </a:r>
                          <a:r>
                            <a:rPr lang="ru-RU" sz="2400" b="1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0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7005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effectLst/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-5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-4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-20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700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>
                              <a:effectLst/>
                            </a:rPr>
                            <a:t>Q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2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0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2116028"/>
                  </p:ext>
                </p:extLst>
              </p:nvPr>
            </p:nvGraphicFramePr>
            <p:xfrm>
              <a:off x="755576" y="1510797"/>
              <a:ext cx="7704855" cy="235025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45188"/>
                    <a:gridCol w="979135"/>
                    <a:gridCol w="979135"/>
                    <a:gridCol w="967477"/>
                    <a:gridCol w="967477"/>
                    <a:gridCol w="967477"/>
                    <a:gridCol w="1798966"/>
                  </a:tblGrid>
                  <a:tr h="4700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БП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>
                              <a:effectLst/>
                            </a:rPr>
                            <a:t>x</a:t>
                          </a:r>
                          <a:r>
                            <a:rPr lang="en-US" sz="2400" b="1" baseline="-25000" dirty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>
                              <a:effectLst/>
                            </a:rPr>
                            <a:t>x</a:t>
                          </a:r>
                          <a:r>
                            <a:rPr lang="en-US" sz="2400" b="1" baseline="-25000">
                              <a:effectLst/>
                            </a:rPr>
                            <a:t>2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12658" t="-5195" r="-387975" b="-432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410063" t="-5195" r="-285535" b="-432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10063" t="-5195" r="-185535" b="-432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Решение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7005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85" t="-105195" r="-639181" b="-332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-1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1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 smtClean="0">
                              <a:effectLst/>
                            </a:rPr>
                            <a:t>-4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7005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85" t="-205195" r="-639181" b="-232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1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</a:rPr>
                            <a:t>-</a:t>
                          </a:r>
                          <a:r>
                            <a:rPr lang="ru-RU" sz="2400" b="1" dirty="0" smtClean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0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7005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585" t="-305195" r="-639181" b="-132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-5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-4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-20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700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>
                              <a:effectLst/>
                            </a:rPr>
                            <a:t>Q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2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1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>
                              <a:effectLst/>
                            </a:rPr>
                            <a:t>0</a:t>
                          </a:r>
                          <a:endParaRPr lang="ru-RU" sz="24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dirty="0" smtClean="0">
                              <a:effectLst/>
                              <a:latin typeface="Times New Roman"/>
                              <a:ea typeface="Times New Roman"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2400" b="1" dirty="0">
                              <a:effectLst/>
                            </a:rPr>
                            <a:t>0</a:t>
                          </a:r>
                          <a:endParaRPr lang="ru-RU" sz="24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323528" y="4221088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Запишите постановку двойственной ЗЛП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2" name="Rectangle 58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9" name="Rectangle 6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0" name="Rectangle 66"/>
          <p:cNvSpPr>
            <a:spLocks noChangeArrowheads="1"/>
          </p:cNvSpPr>
          <p:nvPr/>
        </p:nvSpPr>
        <p:spPr bwMode="auto">
          <a:xfrm>
            <a:off x="152400" y="8286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7" name="Rectangle 7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8" name="Rectangle 74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0" name="Rectangle 76"/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7092280" y="617236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en-US" dirty="0" smtClean="0"/>
              <a:t>7</a:t>
            </a:r>
            <a:r>
              <a:rPr lang="ru-RU" dirty="0" smtClean="0"/>
              <a:t>, </a:t>
            </a:r>
            <a:r>
              <a:rPr lang="ru-RU" dirty="0" smtClean="0"/>
              <a:t>вопрос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283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Составить уравнения </a:t>
            </a:r>
            <a:r>
              <a:rPr lang="ru-RU" i="1" dirty="0" smtClean="0">
                <a:effectLst/>
              </a:rPr>
              <a:t> Беллмана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53460" y="3068960"/>
                <a:ext cx="4536504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𝒁</m:t>
                    </m:r>
                    <m:d>
                      <m: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ru-RU" sz="2400" b="1" i="1" smtClean="0">
                        <a:latin typeface="Cambria Math"/>
                      </a:rPr>
                      <m:t>𝟒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sz="2400" b="1" dirty="0" smtClean="0"/>
                  <a:t> </a:t>
                </a:r>
                <a:r>
                  <a:rPr lang="ru-RU" sz="2400" b="1" dirty="0" smtClean="0"/>
                  <a:t>1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sz="2400" b="1" i="1" smtClean="0">
                        <a:latin typeface="Cambria Math"/>
                      </a:rPr>
                      <m:t>⇒</m:t>
                    </m:r>
                    <m:r>
                      <a:rPr lang="en-US" sz="2400" b="1" i="1" smtClean="0">
                        <a:latin typeface="Cambria Math"/>
                      </a:rPr>
                      <m:t>𝒎𝒂𝒙</m:t>
                    </m:r>
                  </m:oMath>
                </a14:m>
                <a:endParaRPr lang="en-US" sz="2400" b="1" dirty="0" smtClean="0"/>
              </a:p>
              <a:p>
                <a:endParaRPr lang="en-US" sz="2400" b="1" dirty="0" smtClean="0"/>
              </a:p>
              <a:p>
                <a:r>
                  <a:rPr lang="en-US" sz="2400" b="1" dirty="0" smtClean="0"/>
                  <a:t>2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deg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rad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rad>
                      <m:ra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deg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ru-RU" sz="24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rad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𝟖</m:t>
                    </m:r>
                  </m:oMath>
                </a14:m>
                <a:endParaRPr lang="en-US" sz="2400" b="1" i="1" dirty="0" smtClean="0">
                  <a:latin typeface="Cambria Math"/>
                  <a:ea typeface="Cambria Math"/>
                </a:endParaRPr>
              </a:p>
              <a:p>
                <a:endParaRPr lang="en-US" sz="2400" b="1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460" y="3068960"/>
                <a:ext cx="4536504" cy="1969770"/>
              </a:xfrm>
              <a:prstGeom prst="rect">
                <a:avLst/>
              </a:prstGeom>
              <a:blipFill rotWithShape="1">
                <a:blip r:embed="rId2"/>
                <a:stretch>
                  <a:fillRect l="-2151" t="-1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1560" y="1772816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Эффективность состояния системы на первом этапе определяется ….(продолжить)…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092280" y="614204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en-US" dirty="0" smtClean="0"/>
              <a:t>7</a:t>
            </a:r>
            <a:r>
              <a:rPr lang="ru-RU" dirty="0" smtClean="0"/>
              <a:t>, </a:t>
            </a:r>
            <a:r>
              <a:rPr lang="ru-RU" dirty="0" smtClean="0"/>
              <a:t>вопрос </a:t>
            </a:r>
            <a:r>
              <a:rPr lang="en-US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268634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Сетевое планирование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1560" y="1772816"/>
                <a:ext cx="7272808" cy="494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Укажите значение параметра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ru-RU" sz="2400" b="1" i="1" smtClean="0">
                            <a:latin typeface="Cambria Math"/>
                          </a:rPr>
                          <m:t>рн</m:t>
                        </m:r>
                      </m:sub>
                    </m:sSub>
                    <m:r>
                      <a:rPr lang="ru-RU" sz="2400" b="1" i="1" smtClean="0">
                        <a:latin typeface="Cambria Math"/>
                      </a:rPr>
                      <m:t>(</m:t>
                    </m:r>
                    <m:r>
                      <a:rPr lang="ru-RU" sz="2400" b="1" i="1" smtClean="0">
                        <a:latin typeface="Cambria Math"/>
                      </a:rPr>
                      <m:t>𝟑</m:t>
                    </m:r>
                    <m:r>
                      <a:rPr lang="ru-RU" sz="2400" b="1" i="1" smtClean="0">
                        <a:latin typeface="Cambria Math"/>
                      </a:rPr>
                      <m:t>,</m:t>
                    </m:r>
                    <m:r>
                      <a:rPr lang="ru-RU" sz="2400" b="1" i="1" smtClean="0">
                        <a:latin typeface="Cambria Math"/>
                      </a:rPr>
                      <m:t>𝟒</m:t>
                    </m:r>
                    <m:r>
                      <a:rPr lang="ru-RU" sz="2400" b="1" i="1" smtClean="0">
                        <a:latin typeface="Cambria Math"/>
                      </a:rPr>
                      <m:t>)</m:t>
                    </m:r>
                  </m:oMath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72816"/>
                <a:ext cx="7272808" cy="494815"/>
              </a:xfrm>
              <a:prstGeom prst="rect">
                <a:avLst/>
              </a:prstGeom>
              <a:blipFill rotWithShape="1">
                <a:blip r:embed="rId2"/>
                <a:stretch>
                  <a:fillRect l="-1257" t="-9877" b="-20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062171"/>
              </p:ext>
            </p:extLst>
          </p:nvPr>
        </p:nvGraphicFramePr>
        <p:xfrm>
          <a:off x="1331640" y="3068960"/>
          <a:ext cx="5080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928216"/>
                <a:gridCol w="1103784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5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6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/>
                        <a:t>7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2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3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4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04424" y="602128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en-US" dirty="0" smtClean="0"/>
              <a:t>7</a:t>
            </a:r>
            <a:r>
              <a:rPr lang="ru-RU" dirty="0" smtClean="0"/>
              <a:t>, </a:t>
            </a:r>
            <a:r>
              <a:rPr lang="ru-RU" dirty="0" smtClean="0"/>
              <a:t>вопрос </a:t>
            </a:r>
            <a:r>
              <a:rPr lang="en-US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33835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7240794"/>
                  </p:ext>
                </p:extLst>
              </p:nvPr>
            </p:nvGraphicFramePr>
            <p:xfrm>
              <a:off x="235643" y="1916832"/>
              <a:ext cx="8728844" cy="187221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297235"/>
                    <a:gridCol w="2297235"/>
                    <a:gridCol w="2067187"/>
                    <a:gridCol w="2067187"/>
                  </a:tblGrid>
                  <a:tr h="374442"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Абитуриенты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Дисциплина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374442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Математика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Физика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Литература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</a:rPr>
                            <a:t>3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3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effectLst/>
                                    <a:latin typeface="Cambria Math"/>
                                    <a:ea typeface="Times New Roman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3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5652134"/>
                  </p:ext>
                </p:extLst>
              </p:nvPr>
            </p:nvGraphicFramePr>
            <p:xfrm>
              <a:off x="235643" y="1916832"/>
              <a:ext cx="8728844" cy="187221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297235"/>
                    <a:gridCol w="2297235"/>
                    <a:gridCol w="2067187"/>
                    <a:gridCol w="2067187"/>
                  </a:tblGrid>
                  <a:tr h="374442"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Абитуриенты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Дисциплина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</a:tr>
                  <a:tr h="374442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Математика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Физика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Литература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65" t="-204839" r="-279841" b="-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</a:rPr>
                            <a:t>3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en-US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65" t="-309836" r="-279841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3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744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65" t="-403226" r="-279841" b="-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4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>
                              <a:effectLst/>
                            </a:rPr>
                            <a:t>5</a:t>
                          </a:r>
                          <a:endParaRPr lang="ru-RU" sz="1800" b="1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1800" b="1" dirty="0">
                              <a:effectLst/>
                            </a:rPr>
                            <a:t>3</a:t>
                          </a:r>
                          <a:endParaRPr lang="ru-RU" sz="18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235643" y="188640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Пусть </a:t>
            </a:r>
            <a:r>
              <a:rPr lang="ru-RU" sz="2400" i="1" dirty="0"/>
              <a:t>Х</a:t>
            </a:r>
            <a:r>
              <a:rPr lang="ru-RU" sz="2400" dirty="0"/>
              <a:t> представляет собой множество абитуриентов, принимающих участие в конкурсных экзаменах при поступлении в технический </a:t>
            </a:r>
            <a:r>
              <a:rPr lang="ru-RU" sz="2400" dirty="0" smtClean="0"/>
              <a:t>вуз, </a:t>
            </a:r>
            <a:r>
              <a:rPr lang="ru-RU" altLang="ru-RU" sz="2400" dirty="0" smtClean="0">
                <a:ea typeface="Times New Roman" pitchFamily="18" charset="0"/>
              </a:rPr>
              <a:t>оценки которых по </a:t>
            </a:r>
            <a:r>
              <a:rPr lang="ru-RU" altLang="ru-RU" sz="2400" dirty="0">
                <a:ea typeface="Times New Roman" pitchFamily="18" charset="0"/>
              </a:rPr>
              <a:t>трем дисциплинам в пятибалльной </a:t>
            </a:r>
            <a:r>
              <a:rPr lang="ru-RU" altLang="ru-RU" sz="2400" dirty="0" smtClean="0">
                <a:ea typeface="Times New Roman" pitchFamily="18" charset="0"/>
              </a:rPr>
              <a:t>шкале приведены в таблице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64777" y="4005064"/>
                <a:ext cx="853981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 smtClean="0"/>
                  <a:t>Пусть веса критериев  (дисциплин)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𝟓</m:t>
                    </m:r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𝟑</m:t>
                    </m:r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𝟐</m:t>
                    </m:r>
                    <m:r>
                      <a:rPr lang="en-US" sz="2400" b="0" i="1" smtClean="0">
                        <a:latin typeface="Cambria Math"/>
                      </a:rPr>
                      <m:t>.</m:t>
                    </m:r>
                  </m:oMath>
                </a14:m>
                <a:endParaRPr lang="ru-RU" sz="2400" dirty="0"/>
              </a:p>
              <a:p>
                <a:pPr>
                  <a:spcAft>
                    <a:spcPts val="0"/>
                  </a:spcAft>
                  <a:tabLst>
                    <a:tab pos="450215" algn="l"/>
                  </a:tabLst>
                </a:pPr>
                <a:endParaRPr lang="en-US" sz="2400" dirty="0" smtClean="0"/>
              </a:p>
              <a:p>
                <a:pPr>
                  <a:spcAft>
                    <a:spcPts val="0"/>
                  </a:spcAft>
                  <a:tabLst>
                    <a:tab pos="450215" algn="l"/>
                  </a:tabLst>
                </a:pPr>
                <a:r>
                  <a:rPr lang="ru-RU" sz="2400" dirty="0" smtClean="0"/>
                  <a:t>По методу ЭЛЕКТРА определит</a:t>
                </a:r>
                <a:r>
                  <a:rPr lang="ru-RU" sz="2400" dirty="0"/>
                  <a:t>е</a:t>
                </a:r>
                <a:r>
                  <a:rPr lang="ru-RU" sz="2400" dirty="0" smtClean="0"/>
                  <a:t>  индекс согласия превосходства (доминирования)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𝒛</m:t>
                    </m:r>
                  </m:oMath>
                </a14:m>
                <a:r>
                  <a:rPr lang="ru-RU" sz="2400" b="1" dirty="0" smtClean="0">
                    <a:effectLst/>
                    <a:latin typeface="Times New Roman"/>
                    <a:ea typeface="Times New Roman"/>
                  </a:rPr>
                  <a:t> </a:t>
                </a:r>
                <a:r>
                  <a:rPr lang="ru-RU" sz="2400" dirty="0" smtClean="0"/>
                  <a:t> над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effectLst/>
                        <a:latin typeface="Cambria Math"/>
                        <a:ea typeface="Times New Roman"/>
                      </a:rPr>
                      <m:t>𝒚</m:t>
                    </m:r>
                  </m:oMath>
                </a14:m>
                <a:endParaRPr lang="ru-RU" sz="2400" b="1" dirty="0">
                  <a:effectLst/>
                  <a:latin typeface="Times New Roman"/>
                  <a:ea typeface="Times New Roman"/>
                </a:endParaRPr>
              </a:p>
              <a:p>
                <a:endParaRPr lang="ru-RU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77" y="4005064"/>
                <a:ext cx="8539817" cy="1938992"/>
              </a:xfrm>
              <a:prstGeom prst="rect">
                <a:avLst/>
              </a:prstGeom>
              <a:blipFill rotWithShape="1">
                <a:blip r:embed="rId3"/>
                <a:stretch>
                  <a:fillRect l="-1071" t="-22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092280" y="617236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en-US" dirty="0" smtClean="0"/>
              <a:t>7</a:t>
            </a:r>
            <a:r>
              <a:rPr lang="ru-RU" dirty="0" smtClean="0"/>
              <a:t>, </a:t>
            </a:r>
            <a:r>
              <a:rPr lang="ru-RU" dirty="0" smtClean="0"/>
              <a:t>вопрос </a:t>
            </a:r>
            <a:r>
              <a:rPr lang="en-US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0151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615766"/>
                  </p:ext>
                </p:extLst>
              </p:nvPr>
            </p:nvGraphicFramePr>
            <p:xfrm>
              <a:off x="1259632" y="2564904"/>
              <a:ext cx="5472608" cy="25922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55483"/>
                    <a:gridCol w="950335"/>
                    <a:gridCol w="781936"/>
                    <a:gridCol w="934923"/>
                    <a:gridCol w="849931"/>
                  </a:tblGrid>
                  <a:tr h="43197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b="1" dirty="0" smtClean="0"/>
                            <a:t>Альтернативы </a:t>
                          </a:r>
                          <a:r>
                            <a:rPr lang="en-US" sz="2000" b="1" dirty="0" smtClean="0"/>
                            <a:t>X</a:t>
                          </a:r>
                          <a:endParaRPr lang="ru-RU" sz="20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sz="2000" b="1" dirty="0" smtClean="0"/>
                            <a:t>Ситуации</a:t>
                          </a:r>
                          <a:r>
                            <a:rPr lang="en-US" sz="2000" b="1" dirty="0" smtClean="0"/>
                            <a:t> E</a:t>
                          </a:r>
                          <a:endParaRPr lang="ru-RU" sz="2000" b="1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32436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000" b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000" b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000" b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000" b="1" smtClean="0"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5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4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2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2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4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5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0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4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5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2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/>
                                  </a:rPr>
                                  <m:t>𝐏</m:t>
                                </m:r>
                              </m:oMath>
                            </m:oMathPara>
                          </a14:m>
                          <a:endParaRPr lang="ru-RU" sz="2000" b="1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0,3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>
                              <a:effectLst/>
                            </a:rPr>
                            <a:t>0,3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0,3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0,1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615766"/>
                  </p:ext>
                </p:extLst>
              </p:nvPr>
            </p:nvGraphicFramePr>
            <p:xfrm>
              <a:off x="1259632" y="2564904"/>
              <a:ext cx="5472608" cy="25922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55483"/>
                    <a:gridCol w="950335"/>
                    <a:gridCol w="781936"/>
                    <a:gridCol w="934923"/>
                    <a:gridCol w="849931"/>
                  </a:tblGrid>
                  <a:tr h="43197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2000" b="1" dirty="0" smtClean="0"/>
                            <a:t>Альтернативы </a:t>
                          </a:r>
                          <a:r>
                            <a:rPr lang="en-US" sz="2000" b="1" dirty="0" smtClean="0"/>
                            <a:t>X</a:t>
                          </a:r>
                          <a:endParaRPr lang="ru-RU" sz="2000" b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ru-RU" sz="2000" b="1" dirty="0" smtClean="0"/>
                            <a:t>Ситуации</a:t>
                          </a:r>
                          <a:r>
                            <a:rPr lang="en-US" sz="2000" b="1" dirty="0" smtClean="0"/>
                            <a:t> E</a:t>
                          </a:r>
                          <a:endParaRPr lang="ru-RU" sz="2000" b="1" i="1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</a:tr>
                  <a:tr h="432436">
                    <a:tc v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7742" t="-107042" r="-272258" b="-419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72656" t="-107042" r="-229688" b="-419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92857" t="-107042" r="-90909" b="-419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46043" t="-107042" r="-719" b="-419718"/>
                          </a:stretch>
                        </a:blip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12" t="-207042" r="-179751" b="-319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5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4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2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12" t="-311429" r="-179751" b="-22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2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4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5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12" t="-405634" r="-179751" b="-121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4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5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2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/>
                        </a:solidFill>
                      </a:tcPr>
                    </a:tc>
                  </a:tr>
                  <a:tr h="43197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12" t="-505634" r="-179751" b="-21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0,3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>
                              <a:effectLst/>
                            </a:rPr>
                            <a:t>0,3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0,3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ru-RU" sz="2000" b="1" dirty="0" smtClean="0">
                              <a:effectLst/>
                            </a:rPr>
                            <a:t>0,1</a:t>
                          </a:r>
                          <a:endParaRPr lang="ru-RU" sz="2000" b="1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07504" y="692696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Задана матрица </a:t>
            </a:r>
            <a:r>
              <a:rPr lang="en-US" sz="2400" dirty="0" smtClean="0"/>
              <a:t>Y  </a:t>
            </a:r>
            <a:r>
              <a:rPr lang="ru-RU" sz="2400" dirty="0" smtClean="0"/>
              <a:t>исходов в терминах затрат .По критерию максимума уверенности в получении заданного результата </a:t>
            </a:r>
            <a:r>
              <a:rPr lang="ru-RU" sz="2400" dirty="0" smtClean="0"/>
              <a:t>выберите </a:t>
            </a:r>
            <a:r>
              <a:rPr lang="ru-RU" sz="2400" dirty="0" smtClean="0"/>
              <a:t>альтернативу </a:t>
            </a:r>
            <a:r>
              <a:rPr lang="ru-RU" sz="2400" dirty="0" smtClean="0"/>
              <a:t>при </a:t>
            </a:r>
            <a:r>
              <a:rPr lang="ru-RU" sz="2400" dirty="0" smtClean="0"/>
              <a:t>пороге </a:t>
            </a:r>
            <a:r>
              <a:rPr lang="ru-RU" sz="2400" dirty="0" smtClean="0">
                <a:latin typeface="Cambria Math"/>
                <a:ea typeface="Cambria Math"/>
              </a:rPr>
              <a:t>𝛼</a:t>
            </a:r>
            <a:r>
              <a:rPr lang="ru-RU" sz="2400" dirty="0" smtClean="0">
                <a:latin typeface="Cambria Math"/>
                <a:ea typeface="Cambria Math"/>
              </a:rPr>
              <a:t>≤2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164288" y="602128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7, </a:t>
            </a:r>
            <a:r>
              <a:rPr lang="ru-RU" dirty="0" smtClean="0"/>
              <a:t>вопрос </a:t>
            </a:r>
            <a:r>
              <a:rPr lang="en-US" dirty="0" smtClean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937960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41755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Из трёх претендентов на выборную должность по </a:t>
            </a:r>
            <a:r>
              <a:rPr lang="ru-RU" sz="2400" dirty="0" smtClean="0"/>
              <a:t>трём </a:t>
            </a:r>
            <a:r>
              <a:rPr lang="ru-RU" sz="2400" dirty="0" smtClean="0"/>
              <a:t>критериям необходимо выбрать достойного кандидата (</a:t>
            </a:r>
            <a:r>
              <a:rPr lang="ru-RU" sz="2400" dirty="0" smtClean="0"/>
              <a:t>молодого, опытного, обаятельного ). </a:t>
            </a:r>
            <a:r>
              <a:rPr lang="ru-RU" sz="2400" dirty="0" smtClean="0"/>
              <a:t>Оценка претендентов через функцию принадлежности приведена в таблице. Кому дать предпочтение?</a:t>
            </a:r>
            <a:endParaRPr lang="ru-RU" sz="2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59497"/>
              </p:ext>
            </p:extLst>
          </p:nvPr>
        </p:nvGraphicFramePr>
        <p:xfrm>
          <a:off x="683568" y="2492896"/>
          <a:ext cx="7776864" cy="2304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/>
                <a:gridCol w="1944216"/>
                <a:gridCol w="1944216"/>
                <a:gridCol w="1944216"/>
              </a:tblGrid>
              <a:tr h="822001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Фамилия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Молодой человек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Опыт работы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Обаятельность   </a:t>
                      </a:r>
                      <a:endParaRPr lang="ru-RU" sz="2000" b="1" dirty="0"/>
                    </a:p>
                  </a:txBody>
                  <a:tcPr/>
                </a:tc>
              </a:tr>
              <a:tr h="464609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Иванов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0,8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0,6 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/>
                        <a:t>0,5</a:t>
                      </a:r>
                    </a:p>
                  </a:txBody>
                  <a:tcPr/>
                </a:tc>
              </a:tr>
              <a:tr h="464609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Петров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0,7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0,5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/>
                        <a:t>0,4</a:t>
                      </a:r>
                    </a:p>
                  </a:txBody>
                  <a:tcPr/>
                </a:tc>
              </a:tr>
              <a:tr h="553037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Сидоров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0,5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/>
                        <a:t>0,7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/>
                        <a:t>0,5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92280" y="602128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Билет </a:t>
            </a:r>
            <a:r>
              <a:rPr lang="ru-RU" dirty="0" smtClean="0"/>
              <a:t>7, </a:t>
            </a:r>
            <a:r>
              <a:rPr lang="ru-RU" dirty="0" smtClean="0"/>
              <a:t>вопрос </a:t>
            </a:r>
            <a:r>
              <a:rPr lang="en-US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3605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ТемаФДО2016">
  <a:themeElements>
    <a:clrScheme name="Другая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ТемаФДО2016</Template>
  <TotalTime>2048</TotalTime>
  <Words>769</Words>
  <Application>Microsoft Office PowerPoint</Application>
  <PresentationFormat>Экран (4:3)</PresentationFormat>
  <Paragraphs>228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ТемаФДО2016</vt:lpstr>
      <vt:lpstr>Презентация PowerPoint</vt:lpstr>
      <vt:lpstr>Презентация PowerPoint</vt:lpstr>
      <vt:lpstr>Презентация PowerPoint</vt:lpstr>
      <vt:lpstr>Презентация PowerPoint</vt:lpstr>
      <vt:lpstr>Составить уравнения  Беллмана</vt:lpstr>
      <vt:lpstr>Сетевое планирование</vt:lpstr>
      <vt:lpstr>Презентация PowerPoint</vt:lpstr>
      <vt:lpstr>Презентация PowerPoint</vt:lpstr>
      <vt:lpstr>Презентация PowerPoint</vt:lpstr>
      <vt:lpstr>Метод анализа иерархий.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kia</dc:creator>
  <cp:lastModifiedBy>Leonid</cp:lastModifiedBy>
  <cp:revision>211</cp:revision>
  <dcterms:created xsi:type="dcterms:W3CDTF">2017-01-25T04:02:20Z</dcterms:created>
  <dcterms:modified xsi:type="dcterms:W3CDTF">2021-01-24T10:43:59Z</dcterms:modified>
</cp:coreProperties>
</file>