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353" r:id="rId2"/>
    <p:sldId id="405" r:id="rId3"/>
    <p:sldId id="404" r:id="rId4"/>
    <p:sldId id="386" r:id="rId5"/>
    <p:sldId id="390" r:id="rId6"/>
    <p:sldId id="400" r:id="rId7"/>
    <p:sldId id="392" r:id="rId8"/>
    <p:sldId id="394" r:id="rId9"/>
    <p:sldId id="396" r:id="rId10"/>
    <p:sldId id="39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281D-DA5E-4FFD-8282-E25003C98A9B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7E60-1EAA-4FB4-BB34-63D39609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87E60-1EAA-4FB4-BB34-63D39609B9D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3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_с объектом_без_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:\te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D:\te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D:\test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:\test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7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8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0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27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4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68313" y="260350"/>
            <a:ext cx="3024187" cy="1081088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8"/>
              </a:buBlip>
              <a:defRPr sz="3200"/>
            </a:lvl1pPr>
            <a:lvl2pPr>
              <a:buSzPct val="90000"/>
              <a:buFontTx/>
              <a:buBlip>
                <a:blip r:embed="rId9"/>
              </a:buBlip>
              <a:defRPr sz="2800"/>
            </a:lvl2pPr>
            <a:lvl3pPr>
              <a:buSzPct val="90000"/>
              <a:buFontTx/>
              <a:buBlip>
                <a:blip r:embed="rId10"/>
              </a:buBlip>
              <a:defRPr sz="2400"/>
            </a:lvl3pPr>
            <a:lvl4pPr>
              <a:buSzPct val="90000"/>
              <a:buFontTx/>
              <a:buBlip>
                <a:blip r:embed="rId11"/>
              </a:buBlip>
              <a:defRPr sz="2000"/>
            </a:lvl4pPr>
            <a:lvl5pPr>
              <a:buSzPct val="80000"/>
              <a:buFontTx/>
              <a:buBlip>
                <a:blip r:embed="rId9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539552" y="310976"/>
            <a:ext cx="2880320" cy="957783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13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6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SzPct val="90000"/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0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3321843" y="3321843"/>
            <a:ext cx="6858000" cy="214313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 rot="5400000">
            <a:off x="-1437481" y="5069681"/>
            <a:ext cx="3101975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0" r="46507"/>
          <a:stretch>
            <a:fillRect/>
          </a:stretch>
        </p:blipFill>
        <p:spPr bwMode="auto">
          <a:xfrm>
            <a:off x="-1588" y="250825"/>
            <a:ext cx="215901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 rot="5400000">
            <a:off x="5004594" y="2709068"/>
            <a:ext cx="6884988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298156" y="3415506"/>
            <a:ext cx="6884988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373688"/>
            <a:ext cx="1222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 rot="5400000">
            <a:off x="5984876" y="2330450"/>
            <a:ext cx="48704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-3222625" y="3429000"/>
            <a:ext cx="6886576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4863-080A-4F87-95DB-9A6F55DC656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49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463E-F88B-4BFC-A3F0-92258F41AD1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4544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/>
          </p:cNvSpPr>
          <p:nvPr/>
        </p:nvSpPr>
        <p:spPr bwMode="auto">
          <a:xfrm>
            <a:off x="-11113" y="-7938"/>
            <a:ext cx="9166226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A624-8A82-4438-BAF3-9D34A0192E9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8906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9657C-E66F-4E15-BD52-D781C04D44A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212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41D5-3CB1-4854-A208-04CA5E4DC37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603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ротки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2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5806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1A21-2167-49A3-AA6C-928EEF24B2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963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03EB-B508-494D-8C7A-8B996B50022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91583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E7C4-169F-4C11-8950-86A07714BD8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82852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BC941-648D-4DD2-B606-2F9CF8CD30E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796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короткий список_без 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2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длинны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SzPct val="90000"/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9"/>
              </a:buBlip>
              <a:tabLst>
                <a:tab pos="1701800" algn="l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25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!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893504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_без шапки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643760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12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68313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43438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Содержимое 2"/>
          <p:cNvSpPr>
            <a:spLocks noGrp="1"/>
          </p:cNvSpPr>
          <p:nvPr>
            <p:ph sz="half" idx="13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888432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4"/>
          </p:nvPr>
        </p:nvSpPr>
        <p:spPr>
          <a:xfrm>
            <a:off x="4705672" y="1535113"/>
            <a:ext cx="3898776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Дата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959-0018-43E5-B82D-668E650456E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737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_с объекто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03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B2265-591B-44AC-BD85-254EC674A77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25" r:id="rId16"/>
    <p:sldLayoutId id="2147484046" r:id="rId17"/>
    <p:sldLayoutId id="2147484026" r:id="rId18"/>
    <p:sldLayoutId id="2147484027" r:id="rId19"/>
    <p:sldLayoutId id="2147484028" r:id="rId20"/>
    <p:sldLayoutId id="2147484029" r:id="rId21"/>
    <p:sldLayoutId id="2147484047" r:id="rId22"/>
    <p:sldLayoutId id="2147484049" r:id="rId2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54721" y="620688"/>
            <a:ext cx="8280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lvl="0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ru-RU" sz="2000" dirty="0"/>
              <a:t>Область допустимых решений задачи представлена ниже на рисунке. Как </a:t>
            </a:r>
            <a:r>
              <a:rPr lang="ru-RU" sz="2000" dirty="0" smtClean="0"/>
              <a:t>будут </a:t>
            </a:r>
            <a:r>
              <a:rPr lang="ru-RU" sz="2000" dirty="0" smtClean="0"/>
              <a:t>записана математическая модель задачи, если вектор-градиент целевой функции задачи составляет С=(-1;2) </a:t>
            </a:r>
            <a:r>
              <a:rPr lang="en-US" sz="2000" dirty="0" smtClean="0"/>
              <a:t>?</a:t>
            </a:r>
            <a:endParaRPr lang="ru-RU" altLang="ru-RU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953698" y="2251763"/>
            <a:ext cx="8901" cy="3372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107504" y="5589240"/>
            <a:ext cx="5400600" cy="4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17675" y="5741640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675" y="5741640"/>
                <a:ext cx="323527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971599" y="3431754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962698" y="270892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962696" y="486916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62697" y="414908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69168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41176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141505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5192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608513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316608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76" y="5589240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512814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240998" y="559112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970430" y="5592191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681158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4437751" y="559325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520918" y="5600273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21078" y="468449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21077" y="396441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25625" y="32470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21076" y="25769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13974" y="2474421"/>
            <a:ext cx="3392605" cy="3349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7" name="Прямая со стрелкой 43016"/>
          <p:cNvCxnSpPr/>
          <p:nvPr/>
        </p:nvCxnSpPr>
        <p:spPr>
          <a:xfrm flipH="1">
            <a:off x="2609782" y="4377688"/>
            <a:ext cx="488670" cy="491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21" name="Прямая со стрелкой 43020"/>
          <p:cNvCxnSpPr/>
          <p:nvPr/>
        </p:nvCxnSpPr>
        <p:spPr>
          <a:xfrm flipH="1" flipV="1">
            <a:off x="2411760" y="2636912"/>
            <a:ext cx="396044" cy="456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739" y="5624159"/>
            <a:ext cx="4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>
            <a:stCxn id="36" idx="0"/>
            <a:endCxn id="7" idx="1"/>
          </p:cNvCxnSpPr>
          <p:nvPr/>
        </p:nvCxnSpPr>
        <p:spPr>
          <a:xfrm>
            <a:off x="791838" y="2576988"/>
            <a:ext cx="4225837" cy="3349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009" name="TextBox 43008"/>
          <p:cNvSpPr txBox="1"/>
          <p:nvPr/>
        </p:nvSpPr>
        <p:spPr>
          <a:xfrm>
            <a:off x="2616724" y="491157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(1)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2294489" y="21955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(2)</a:t>
            </a:r>
            <a:endParaRPr lang="ru-RU" dirty="0"/>
          </a:p>
        </p:txBody>
      </p:sp>
      <p:sp>
        <p:nvSpPr>
          <p:cNvPr id="43012" name="TextBox 43011"/>
          <p:cNvSpPr txBox="1"/>
          <p:nvPr/>
        </p:nvSpPr>
        <p:spPr>
          <a:xfrm>
            <a:off x="7092280" y="551723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8, </a:t>
            </a:r>
            <a:r>
              <a:rPr lang="ru-RU" dirty="0" smtClean="0"/>
              <a:t>вопрос 1</a:t>
            </a:r>
            <a:endParaRPr lang="ru-RU" dirty="0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252515" y="2636912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19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751603"/>
                  </p:ext>
                </p:extLst>
              </p:nvPr>
            </p:nvGraphicFramePr>
            <p:xfrm>
              <a:off x="1259633" y="1988840"/>
              <a:ext cx="5904655" cy="322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9041"/>
                    <a:gridCol w="1082326"/>
                    <a:gridCol w="890538"/>
                    <a:gridCol w="1064773"/>
                    <a:gridCol w="967977"/>
                  </a:tblGrid>
                  <a:tr h="64442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Альтернативы </a:t>
                          </a:r>
                          <a:r>
                            <a:rPr lang="en-US" sz="2400" dirty="0" smtClean="0"/>
                            <a:t>X</a:t>
                          </a:r>
                          <a:endParaRPr lang="ru-RU" sz="24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Ситуации</a:t>
                          </a:r>
                          <a:r>
                            <a:rPr lang="en-US" sz="2400" dirty="0" smtClean="0"/>
                            <a:t> E</a:t>
                          </a:r>
                          <a:endParaRPr lang="ru-RU" sz="2400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64442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6444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6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6444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5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6444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751603"/>
                  </p:ext>
                </p:extLst>
              </p:nvPr>
            </p:nvGraphicFramePr>
            <p:xfrm>
              <a:off x="1259633" y="1988840"/>
              <a:ext cx="5904655" cy="322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9041"/>
                    <a:gridCol w="1082326"/>
                    <a:gridCol w="890538"/>
                    <a:gridCol w="1064773"/>
                    <a:gridCol w="967977"/>
                  </a:tblGrid>
                  <a:tr h="64442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Альтернативы </a:t>
                          </a:r>
                          <a:r>
                            <a:rPr lang="en-US" sz="2400" dirty="0" smtClean="0"/>
                            <a:t>X</a:t>
                          </a:r>
                          <a:endParaRPr lang="ru-RU" sz="24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Ситуации</a:t>
                          </a:r>
                          <a:r>
                            <a:rPr lang="en-US" sz="2400" dirty="0" smtClean="0"/>
                            <a:t> E</a:t>
                          </a:r>
                          <a:endParaRPr lang="ru-RU" sz="2400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644421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5281" t="-107547" r="-269663" b="-3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35616" t="-107547" r="-228767" b="-3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65517" t="-107547" r="-91954" b="-3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9434" t="-107547" r="-629" b="-305660"/>
                          </a:stretch>
                        </a:blipFill>
                      </a:tcPr>
                    </a:tc>
                  </a:tr>
                  <a:tr h="6444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2" t="-209524" r="-211576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6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6444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2" t="-306604" r="-211576" b="-10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5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6444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2" t="-406604" r="-211576" b="-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3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4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400" dirty="0" smtClean="0">
                              <a:effectLst/>
                            </a:rPr>
                            <a:t>2</a:t>
                          </a:r>
                          <a:endParaRPr lang="ru-RU" sz="2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395536" y="692696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Задана матрица </a:t>
            </a:r>
            <a:r>
              <a:rPr lang="en-US" sz="2400" dirty="0" smtClean="0"/>
              <a:t>Y  </a:t>
            </a:r>
            <a:r>
              <a:rPr lang="ru-RU" sz="2400" dirty="0" smtClean="0"/>
              <a:t>исходов в терминах полезности .По критерию </a:t>
            </a:r>
            <a:r>
              <a:rPr lang="ru-RU" sz="2400" dirty="0" smtClean="0"/>
              <a:t>Гурвица определите </a:t>
            </a:r>
            <a:r>
              <a:rPr lang="ru-RU" sz="2400" dirty="0" smtClean="0"/>
              <a:t>лучшую </a:t>
            </a:r>
            <a:r>
              <a:rPr lang="ru-RU" sz="2400" dirty="0" smtClean="0"/>
              <a:t>альтернативу. Показатель Гурвица  взять  </a:t>
            </a:r>
            <a:r>
              <a:rPr lang="el-GR" sz="2400" dirty="0" smtClean="0"/>
              <a:t>λ</a:t>
            </a:r>
            <a:r>
              <a:rPr lang="ru-RU" sz="2400" dirty="0" smtClean="0"/>
              <a:t> = 0,5.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8, </a:t>
            </a:r>
            <a:r>
              <a:rPr lang="ru-RU" dirty="0" smtClean="0"/>
              <a:t>вопрос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5056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07504" y="145072"/>
                <a:ext cx="9036496" cy="26416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ru-RU" sz="2000" dirty="0"/>
                  <a:t>На фабрике эксплуатируются два типа ткацких станков, которые могут выпускать три вида тканей. Известны следующие данные о производственном процессе: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2000" dirty="0"/>
                  <a:t> - производительности станков по каждому виду ткани, м/ч;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2000" dirty="0"/>
                  <a:t> - себестоимость производства тканей, руб./м; фонды рабочего времени станков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000" dirty="0"/>
                  <a:t> ч; планируемый объем выпуска тканей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2000" dirty="0"/>
                  <a:t> м.</a:t>
                </a:r>
              </a:p>
              <a:p>
                <a:r>
                  <a:rPr lang="ru-RU" sz="2000" dirty="0"/>
                  <a:t>Требуется распределить выпуск ткани по станкам с целью минимизации общей себестоимости производства ткани. Какая из моделей верна?</a:t>
                </a:r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45072"/>
                <a:ext cx="9036496" cy="2641685"/>
              </a:xfrm>
              <a:prstGeom prst="rect">
                <a:avLst/>
              </a:prstGeom>
              <a:blipFill rotWithShape="1">
                <a:blip r:embed="rId2"/>
                <a:stretch>
                  <a:fillRect l="-742" t="-462" r="-945" b="-39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4643212"/>
                  </p:ext>
                </p:extLst>
              </p:nvPr>
            </p:nvGraphicFramePr>
            <p:xfrm>
              <a:off x="107504" y="2376695"/>
              <a:ext cx="8928993" cy="383497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76020"/>
                    <a:gridCol w="2976020"/>
                    <a:gridCol w="2976953"/>
                  </a:tblGrid>
                  <a:tr h="38349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  <m:r>
                                          <a:rPr lang="ru-RU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𝟑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𝑪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𝒊𝒋</m:t>
                                  </m:r>
                                  <m:r>
                                    <a:rPr lang="en-US" sz="1800" b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≥ 0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1.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  <m:r>
                                          <a:rPr lang="ru-RU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𝟑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𝑪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b="1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𝒊𝒋</m:t>
                                  </m:r>
                                  <m:r>
                                    <a:rPr lang="en-US" sz="1800" b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</a:rPr>
                            <a:t> ≥ 0</a:t>
                          </a:r>
                          <a:endParaRPr lang="ru-RU" sz="1800" b="1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ru-RU" sz="1800" b="1">
                              <a:solidFill>
                                <a:schemeClr val="tx1"/>
                              </a:solidFill>
                              <a:effectLst/>
                            </a:rPr>
                            <a:t>.</a:t>
                          </a:r>
                          <a:endParaRPr lang="ru-RU" sz="1800" b="1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  <m:r>
                                          <a:rPr lang="ru-RU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𝟑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𝑪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𝒊𝒋</m:t>
                                  </m:r>
                                  <m:r>
                                    <a:rPr lang="en-US" sz="1800" b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≥ 0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3.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4643212"/>
                  </p:ext>
                </p:extLst>
              </p:nvPr>
            </p:nvGraphicFramePr>
            <p:xfrm>
              <a:off x="107504" y="2376695"/>
              <a:ext cx="8928993" cy="383497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76020"/>
                    <a:gridCol w="2976020"/>
                    <a:gridCol w="2976953"/>
                  </a:tblGrid>
                  <a:tr h="38349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5" t="-159" r="-200205" b="-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205" t="-159" r="-100205" b="-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0205" t="-159" r="-205" b="-7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762521" y="621166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8, </a:t>
            </a:r>
            <a:r>
              <a:rPr lang="ru-RU" dirty="0" smtClean="0"/>
              <a:t>вопрос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17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ru-RU" sz="2000" dirty="0" smtClean="0"/>
                  <a:t>Дана промежуточная симплекс-таблица задачи линейного программирования (решается на </a:t>
                </a:r>
                <a:r>
                  <a:rPr lang="en-US" sz="2000" dirty="0" smtClean="0"/>
                  <a:t>min)</a:t>
                </a:r>
                <a:r>
                  <a:rPr lang="ru-RU" sz="2000" dirty="0" smtClean="0"/>
                  <a:t>, в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0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-</a:t>
                </a:r>
                <a:r>
                  <a:rPr lang="ru-RU" sz="2000" dirty="0"/>
                  <a:t>основные переменные</a:t>
                </a:r>
                <a:r>
                  <a:rPr lang="ru-RU" sz="2000" dirty="0" smtClean="0"/>
                  <a:t>, </a:t>
                </a:r>
                <a:r>
                  <a:rPr lang="en-US" sz="2000" dirty="0" smtClean="0"/>
                  <a:t>Z</a:t>
                </a:r>
                <a:r>
                  <a:rPr lang="ru-RU" sz="2000" dirty="0" smtClean="0"/>
                  <a:t> –целевая функция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742" t="-1796" b="-10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6433" y="5013176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 дальше?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3" name="Rectangle 59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4" name="Rectangle 60"/>
          <p:cNvSpPr>
            <a:spLocks noChangeArrowheads="1"/>
          </p:cNvSpPr>
          <p:nvPr/>
        </p:nvSpPr>
        <p:spPr bwMode="auto">
          <a:xfrm>
            <a:off x="0" y="2028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52400" y="82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Rectangle 7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9" name="Rectangle 75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7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120736"/>
              </p:ext>
            </p:extLst>
          </p:nvPr>
        </p:nvGraphicFramePr>
        <p:xfrm>
          <a:off x="300105" y="1809750"/>
          <a:ext cx="8229600" cy="28712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Базис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B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2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x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x</a:t>
                      </a:r>
                      <a:r>
                        <a:rPr lang="en-US" sz="2000" b="1" baseline="-25000" dirty="0">
                          <a:effectLst/>
                        </a:rPr>
                        <a:t>4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5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x</a:t>
                      </a:r>
                      <a:r>
                        <a:rPr lang="en-US" sz="2000" b="1" baseline="-25000" dirty="0">
                          <a:effectLst/>
                        </a:rPr>
                        <a:t>6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>
                          <a:effectLst/>
                        </a:rPr>
                        <a:t>14</a:t>
                      </a:r>
                      <a:r>
                        <a:rPr lang="en-US" sz="2000" b="1" dirty="0">
                          <a:effectLst/>
                        </a:rPr>
                        <a:t>/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>
                          <a:effectLst/>
                        </a:rPr>
                        <a:t>2</a:t>
                      </a:r>
                      <a:r>
                        <a:rPr lang="en-US" sz="2000" b="1" dirty="0">
                          <a:effectLst/>
                        </a:rPr>
                        <a:t>/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-5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x</a:t>
                      </a:r>
                      <a:r>
                        <a:rPr lang="en-US" sz="2000" b="1" baseline="-25000" dirty="0" smtClean="0">
                          <a:effectLst/>
                        </a:rPr>
                        <a:t>4</a:t>
                      </a:r>
                      <a:endParaRPr lang="ru-RU" sz="20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>
                          <a:effectLst/>
                        </a:rPr>
                        <a:t>4</a:t>
                      </a:r>
                      <a:r>
                        <a:rPr lang="en-US" sz="2000" b="1" dirty="0">
                          <a:effectLst/>
                        </a:rPr>
                        <a:t>/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>
                          <a:effectLst/>
                        </a:rPr>
                        <a:t>1</a:t>
                      </a:r>
                      <a:r>
                        <a:rPr lang="en-US" sz="2000" b="1" dirty="0">
                          <a:effectLst/>
                        </a:rPr>
                        <a:t>/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-1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4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1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x</a:t>
                      </a:r>
                      <a:r>
                        <a:rPr lang="en-US" sz="2000" b="1" baseline="-25000">
                          <a:effectLst/>
                        </a:rPr>
                        <a:t>6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2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>
                          <a:effectLst/>
                        </a:rPr>
                        <a:t>-1</a:t>
                      </a:r>
                      <a:r>
                        <a:rPr lang="en-US" sz="2000" b="1" dirty="0">
                          <a:effectLst/>
                        </a:rPr>
                        <a:t>/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>
                          <a:effectLst/>
                        </a:rPr>
                        <a:t>1</a:t>
                      </a:r>
                      <a:r>
                        <a:rPr lang="en-US" sz="2000" b="1">
                          <a:effectLst/>
                        </a:rPr>
                        <a:t>/</a:t>
                      </a:r>
                      <a:r>
                        <a:rPr lang="en-US" sz="2000" b="1" baseline="-25000">
                          <a:effectLst/>
                        </a:rPr>
                        <a:t>3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 smtClean="0">
                          <a:effectLst/>
                        </a:rPr>
                        <a:t>Z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>
                          <a:effectLst/>
                        </a:rPr>
                        <a:t>28</a:t>
                      </a:r>
                      <a:r>
                        <a:rPr lang="en-US" sz="2000" b="1" dirty="0">
                          <a:effectLst/>
                        </a:rPr>
                        <a:t>/</a:t>
                      </a:r>
                      <a:r>
                        <a:rPr lang="en-US" sz="2000" b="1" baseline="-25000" dirty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baseline="30000" dirty="0" smtClean="0">
                          <a:effectLst/>
                        </a:rPr>
                        <a:t>1</a:t>
                      </a:r>
                      <a:r>
                        <a:rPr lang="en-US" sz="2000" b="1" dirty="0" smtClean="0">
                          <a:effectLst/>
                        </a:rPr>
                        <a:t>/</a:t>
                      </a:r>
                      <a:r>
                        <a:rPr lang="en-US" sz="2000" b="1" baseline="-25000" dirty="0" smtClean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ru-RU" sz="2000" b="1" baseline="30000" dirty="0" smtClean="0">
                          <a:effectLst/>
                        </a:rPr>
                        <a:t>-</a:t>
                      </a:r>
                      <a:r>
                        <a:rPr lang="en-US" sz="2000" b="1" baseline="30000" dirty="0" smtClean="0">
                          <a:effectLst/>
                        </a:rPr>
                        <a:t>5</a:t>
                      </a:r>
                      <a:r>
                        <a:rPr lang="en-US" sz="2000" b="1" dirty="0" smtClean="0">
                          <a:effectLst/>
                        </a:rPr>
                        <a:t>/</a:t>
                      </a:r>
                      <a:r>
                        <a:rPr lang="en-US" sz="2000" b="1" baseline="-25000" dirty="0" smtClean="0">
                          <a:effectLst/>
                        </a:rPr>
                        <a:t>3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75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64288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8, </a:t>
            </a:r>
            <a:r>
              <a:rPr lang="ru-RU" dirty="0" smtClean="0"/>
              <a:t>вопрос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21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04" y="372963"/>
            <a:ext cx="90364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sz="2000" dirty="0"/>
              <a:t>Дана начальная симплекс-таблица прямой (</a:t>
            </a:r>
            <a:r>
              <a:rPr lang="ru-RU" sz="2000" dirty="0" smtClean="0"/>
              <a:t>исходной на </a:t>
            </a:r>
            <a:r>
              <a:rPr lang="en-US" sz="2000" dirty="0" smtClean="0"/>
              <a:t>min</a:t>
            </a:r>
            <a:r>
              <a:rPr lang="ru-RU" sz="2000" dirty="0" smtClean="0"/>
              <a:t>) </a:t>
            </a:r>
            <a:r>
              <a:rPr lang="ru-RU" sz="2000" dirty="0"/>
              <a:t>задачи линейного программирования, в которой х-основные переменные, </a:t>
            </a:r>
            <a:r>
              <a:rPr lang="en-US" sz="2000" dirty="0"/>
              <a:t>s</a:t>
            </a:r>
            <a:r>
              <a:rPr lang="ru-RU" sz="2000" dirty="0"/>
              <a:t>- дополнительные</a:t>
            </a:r>
            <a:r>
              <a:rPr lang="ru-RU" sz="2000" dirty="0" smtClean="0"/>
              <a:t>, </a:t>
            </a:r>
            <a:r>
              <a:rPr lang="en-US" sz="2000" dirty="0"/>
              <a:t>Q</a:t>
            </a:r>
            <a:r>
              <a:rPr lang="ru-RU" sz="2000" dirty="0"/>
              <a:t> </a:t>
            </a:r>
            <a:r>
              <a:rPr lang="ru-RU" sz="2000" dirty="0" smtClean="0"/>
              <a:t>–целевая функция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051240"/>
                  </p:ext>
                </p:extLst>
              </p:nvPr>
            </p:nvGraphicFramePr>
            <p:xfrm>
              <a:off x="755576" y="1510797"/>
              <a:ext cx="7200797" cy="167607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76811"/>
                    <a:gridCol w="915079"/>
                    <a:gridCol w="915079"/>
                    <a:gridCol w="904184"/>
                    <a:gridCol w="904184"/>
                    <a:gridCol w="904184"/>
                    <a:gridCol w="1681276"/>
                  </a:tblGrid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БП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x</a:t>
                          </a:r>
                          <a:r>
                            <a:rPr lang="en-US" sz="1800" b="1" baseline="-250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x</a:t>
                          </a:r>
                          <a:r>
                            <a:rPr lang="en-US" sz="1800" b="1" baseline="-25000">
                              <a:effectLst/>
                            </a:rPr>
                            <a:t>2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Решение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2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</a:rPr>
                            <a:t>-</a:t>
                          </a:r>
                          <a:r>
                            <a:rPr lang="ru-RU" sz="1800" b="1" dirty="0" smtClean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-20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Q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051240"/>
                  </p:ext>
                </p:extLst>
              </p:nvPr>
            </p:nvGraphicFramePr>
            <p:xfrm>
              <a:off x="755576" y="1510797"/>
              <a:ext cx="7200797" cy="167607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76811"/>
                    <a:gridCol w="915079"/>
                    <a:gridCol w="915079"/>
                    <a:gridCol w="904184"/>
                    <a:gridCol w="904184"/>
                    <a:gridCol w="904184"/>
                    <a:gridCol w="1681276"/>
                  </a:tblGrid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БП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x</a:t>
                          </a:r>
                          <a:r>
                            <a:rPr lang="en-US" sz="1800" b="1" baseline="-250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x</a:t>
                          </a:r>
                          <a:r>
                            <a:rPr lang="en-US" sz="1800" b="1" baseline="-25000">
                              <a:effectLst/>
                            </a:rPr>
                            <a:t>2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09396" t="-12727" r="-384564" b="-4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12162" t="-12727" r="-287162" b="-4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12162" t="-12727" r="-187162" b="-4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Решение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625" t="-112727" r="-638750" b="-3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625" t="-212727" r="-63875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2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</a:rPr>
                            <a:t>-</a:t>
                          </a:r>
                          <a:r>
                            <a:rPr lang="ru-RU" sz="1800" b="1" dirty="0" smtClean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625" t="-312727" r="-638750" b="-1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-4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-20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52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</a:rPr>
                            <a:t>Q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77280" y="3648799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Запишите постановку двойственной ЗЛП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52400" y="82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Rectangle 7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7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092280" y="584919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8, </a:t>
            </a:r>
            <a:r>
              <a:rPr lang="ru-RU" dirty="0" smtClean="0"/>
              <a:t>вопрос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83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5157192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Решить </a:t>
            </a:r>
            <a:r>
              <a:rPr lang="ru-RU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задачу</a:t>
            </a:r>
            <a:endParaRPr lang="ru-RU" sz="20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512" y="872424"/>
            <a:ext cx="84969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/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Дана задача </a:t>
            </a:r>
            <a:r>
              <a:rPr lang="ru-RU" altLang="ru-RU" sz="2000" dirty="0" smtClean="0">
                <a:ea typeface="Times New Roman" pitchFamily="18" charset="0"/>
              </a:rPr>
              <a:t>о коммивояжере 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линейного </a:t>
            </a:r>
            <a:r>
              <a:rPr lang="ru-RU" altLang="ru-RU" sz="2000" dirty="0">
                <a:ea typeface="Times New Roman" pitchFamily="18" charset="0"/>
              </a:rPr>
              <a:t>программирования в терминах </a:t>
            </a:r>
            <a:r>
              <a:rPr lang="ru-RU" altLang="ru-RU" sz="2000" dirty="0" smtClean="0">
                <a:ea typeface="Times New Roman" pitchFamily="18" charset="0"/>
              </a:rPr>
              <a:t>полезности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420479"/>
              </p:ext>
            </p:extLst>
          </p:nvPr>
        </p:nvGraphicFramePr>
        <p:xfrm>
          <a:off x="899592" y="1844823"/>
          <a:ext cx="4392488" cy="21602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8122"/>
                <a:gridCol w="1098122"/>
                <a:gridCol w="1098122"/>
                <a:gridCol w="1098122"/>
              </a:tblGrid>
              <a:tr h="567619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-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7</a:t>
                      </a:r>
                      <a:endParaRPr lang="ru-RU" sz="2800" b="0" dirty="0"/>
                    </a:p>
                  </a:txBody>
                  <a:tcPr/>
                </a:tc>
              </a:tr>
              <a:tr h="520318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-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3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5</a:t>
                      </a:r>
                      <a:endParaRPr lang="ru-RU" sz="2800" b="0" dirty="0"/>
                    </a:p>
                  </a:txBody>
                  <a:tcPr/>
                </a:tc>
              </a:tr>
              <a:tr h="5203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4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-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2</a:t>
                      </a:r>
                      <a:endParaRPr lang="ru-RU" sz="2800" b="0" dirty="0"/>
                    </a:p>
                  </a:txBody>
                  <a:tcPr/>
                </a:tc>
              </a:tr>
              <a:tr h="551986">
                <a:tc>
                  <a:txBody>
                    <a:bodyPr/>
                    <a:lstStyle/>
                    <a:p>
                      <a:pPr algn="ctr"/>
                      <a:r>
                        <a:rPr lang="ru-RU" sz="2800" b="0" i="1" dirty="0" smtClean="0">
                          <a:latin typeface="Cambria Math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5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3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-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8, </a:t>
            </a:r>
            <a:r>
              <a:rPr lang="ru-RU" dirty="0" smtClean="0"/>
              <a:t>вопрос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0763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Сетевое планирование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11560" y="1772816"/>
                <a:ext cx="7272808" cy="86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Табличным способом рассчитайте параметр сетевого графика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ru-RU" sz="2400" b="1" i="1" smtClean="0">
                            <a:latin typeface="Cambria Math"/>
                          </a:rPr>
                          <m:t>р</m:t>
                        </m:r>
                        <m:r>
                          <a:rPr lang="ru-RU" sz="2400" b="1" i="1" smtClean="0">
                            <a:latin typeface="Cambria Math"/>
                          </a:rPr>
                          <m:t>о</m:t>
                        </m:r>
                      </m:sub>
                    </m:sSub>
                    <m:r>
                      <a:rPr lang="ru-RU" sz="2400" b="1" i="1" smtClean="0">
                        <a:latin typeface="Cambria Math"/>
                      </a:rPr>
                      <m:t>(</m:t>
                    </m:r>
                    <m:r>
                      <a:rPr lang="ru-RU" sz="2400" b="1" i="1" smtClean="0">
                        <a:latin typeface="Cambria Math"/>
                      </a:rPr>
                      <m:t>𝟐</m:t>
                    </m:r>
                    <m:r>
                      <a:rPr lang="ru-RU" sz="2400" b="1" i="1" smtClean="0">
                        <a:latin typeface="Cambria Math"/>
                      </a:rPr>
                      <m:t>,</m:t>
                    </m:r>
                    <m:r>
                      <a:rPr lang="ru-RU" sz="2400" b="1" i="1" smtClean="0">
                        <a:latin typeface="Cambria Math"/>
                      </a:rPr>
                      <m:t>𝟑</m:t>
                    </m:r>
                    <m:r>
                      <a:rPr lang="ru-RU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ru-RU" sz="24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7272808" cy="864147"/>
              </a:xfrm>
              <a:prstGeom prst="rect">
                <a:avLst/>
              </a:prstGeom>
              <a:blipFill rotWithShape="1">
                <a:blip r:embed="rId2"/>
                <a:stretch>
                  <a:fillRect l="-1257" t="-4930" b="-112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52484"/>
              </p:ext>
            </p:extLst>
          </p:nvPr>
        </p:nvGraphicFramePr>
        <p:xfrm>
          <a:off x="1331640" y="306896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8, </a:t>
            </a:r>
            <a:r>
              <a:rPr lang="ru-RU" dirty="0" smtClean="0"/>
              <a:t>вопрос 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3383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63538" y="116632"/>
            <a:ext cx="8800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Решается </a:t>
            </a:r>
            <a:r>
              <a:rPr lang="ru-RU" sz="2400" dirty="0" smtClean="0"/>
              <a:t>задача о назначениях (размерность </a:t>
            </a:r>
            <a:r>
              <a:rPr lang="ru-RU" sz="2400" dirty="0"/>
              <a:t>задачи два на два) с учетом двух </a:t>
            </a:r>
            <a:r>
              <a:rPr lang="ru-RU" sz="2400" dirty="0" smtClean="0"/>
              <a:t>критериев: К1 </a:t>
            </a:r>
            <a:r>
              <a:rPr lang="ru-RU" sz="2400" dirty="0"/>
              <a:t>– финансовые затраты (</a:t>
            </a:r>
            <a:r>
              <a:rPr lang="ru-RU" sz="2400" dirty="0" err="1"/>
              <a:t>т.руб</a:t>
            </a:r>
            <a:r>
              <a:rPr lang="ru-RU" sz="2400" dirty="0" smtClean="0"/>
              <a:t>.); К2 </a:t>
            </a:r>
            <a:r>
              <a:rPr lang="ru-RU" sz="2400" dirty="0"/>
              <a:t>– временные затраты (час</a:t>
            </a:r>
            <a:r>
              <a:rPr lang="ru-RU" sz="2400" dirty="0" smtClean="0"/>
              <a:t>.), </a:t>
            </a:r>
            <a:endParaRPr lang="ru-RU" sz="2400" dirty="0"/>
          </a:p>
          <a:p>
            <a:r>
              <a:rPr lang="ru-RU" sz="2400" dirty="0" smtClean="0"/>
              <a:t>коэффициенты </a:t>
            </a:r>
            <a:r>
              <a:rPr lang="ru-RU" sz="2400" dirty="0"/>
              <a:t>затрат </a:t>
            </a:r>
            <a:r>
              <a:rPr lang="ru-RU" sz="2400" dirty="0" smtClean="0"/>
              <a:t>для </a:t>
            </a:r>
            <a:r>
              <a:rPr lang="ru-RU" sz="2400" dirty="0"/>
              <a:t>соответствующих критериев приведены в таблицах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1519" y="2348880"/>
            <a:ext cx="4312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Критерий К1– финансовые затраты (</a:t>
            </a:r>
            <a:r>
              <a:rPr lang="ru-RU" sz="2400" dirty="0" err="1"/>
              <a:t>т.руб</a:t>
            </a:r>
            <a:r>
              <a:rPr lang="ru-RU" sz="2400" dirty="0"/>
              <a:t>.);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2397041"/>
            <a:ext cx="4054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Критерий К2 – временные затраты (час</a:t>
            </a:r>
            <a:r>
              <a:rPr lang="ru-RU" sz="2400" dirty="0" smtClean="0"/>
              <a:t>.).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12289"/>
              </p:ext>
            </p:extLst>
          </p:nvPr>
        </p:nvGraphicFramePr>
        <p:xfrm>
          <a:off x="827584" y="3501008"/>
          <a:ext cx="1680186" cy="790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93"/>
                <a:gridCol w="840093"/>
              </a:tblGrid>
              <a:tr h="395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</a:rPr>
                        <a:t>1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</a:rPr>
                        <a:t>2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5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</a:rPr>
                        <a:t>4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3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5536" y="501317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Какие оценки </a:t>
            </a:r>
            <a:r>
              <a:rPr lang="ru-RU" sz="2400" dirty="0"/>
              <a:t>компромиссных решений </a:t>
            </a:r>
            <a:r>
              <a:rPr lang="ru-RU" sz="2400" dirty="0" smtClean="0"/>
              <a:t>принимает задача о назначениях по </a:t>
            </a:r>
            <a:r>
              <a:rPr lang="ru-RU" sz="2400" dirty="0"/>
              <a:t>критерию </a:t>
            </a:r>
            <a:r>
              <a:rPr lang="ru-RU" sz="2400" dirty="0" smtClean="0"/>
              <a:t>К1. 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8, </a:t>
            </a:r>
            <a:r>
              <a:rPr lang="ru-RU" dirty="0" smtClean="0"/>
              <a:t>вопрос 7</a:t>
            </a:r>
            <a:endParaRPr lang="ru-RU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03656"/>
              </p:ext>
            </p:extLst>
          </p:nvPr>
        </p:nvGraphicFramePr>
        <p:xfrm>
          <a:off x="5796136" y="3501008"/>
          <a:ext cx="1680186" cy="790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93"/>
                <a:gridCol w="840093"/>
              </a:tblGrid>
              <a:tr h="395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</a:rPr>
                        <a:t>5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</a:rPr>
                        <a:t>4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50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</a:rPr>
                        <a:t>2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3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6524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54382"/>
              </p:ext>
            </p:extLst>
          </p:nvPr>
        </p:nvGraphicFramePr>
        <p:xfrm>
          <a:off x="683568" y="3452233"/>
          <a:ext cx="7272807" cy="21945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854542"/>
                <a:gridCol w="1856887"/>
                <a:gridCol w="1847509"/>
                <a:gridCol w="1713869"/>
              </a:tblGrid>
              <a:tr h="70555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Игроки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Мор-волевая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(в баллах)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Вес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(в кг)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Бег 100м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(в сек.)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Х1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100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15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Х2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5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110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14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3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Х3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8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90</a:t>
                      </a:r>
                      <a:endParaRPr lang="ru-RU" sz="2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13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20" y="35913"/>
            <a:ext cx="878497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Оценка игроков спортивной команды (альтернатив) производится на основании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трёх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критериев: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К1 - морально-волевая подготовка; К2 – вес игрока; К3 – бег 100м.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Тренер отдает предпочтение игрокам с высокими оценками по всем критериям (для бега – оценки имеют обратное направление шкалы). По функции выбора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методом идеальной точки определите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лучшего (лучших) спортсменов.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8, </a:t>
            </a:r>
            <a:r>
              <a:rPr lang="ru-RU" dirty="0" smtClean="0"/>
              <a:t>вопрос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1010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183483"/>
                <a:ext cx="91440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dirty="0" smtClean="0"/>
                  <a:t>Предлагается построить аэропорт недалеко от города в одном из трех возможных мест расположения: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sz="2200" dirty="0"/>
                  <a:t>,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ru-RU" sz="2200" dirty="0"/>
                  <a:t> и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ru-RU" sz="2200" dirty="0"/>
                  <a:t>. Оценка вариантов постройки аэропорта производилась по трем критериям: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200" dirty="0"/>
                  <a:t> – стоимость постройки;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2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sz="2200" dirty="0"/>
                  <a:t> – время в пути до центра города;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sz="2200" dirty="0"/>
                  <a:t> – количество людей, подвергающихся шумовым воздействиям</a:t>
                </a:r>
                <a:r>
                  <a:rPr lang="ru-RU" sz="2200" dirty="0" smtClean="0"/>
                  <a:t>.</a:t>
                </a:r>
                <a:r>
                  <a:rPr lang="ru-RU" sz="2200" dirty="0"/>
                  <a:t> </a:t>
                </a:r>
                <a:endParaRPr lang="ru-RU" sz="2200" dirty="0" smtClean="0"/>
              </a:p>
              <a:p>
                <a:r>
                  <a:rPr lang="ru-RU" sz="2200" dirty="0" smtClean="0"/>
                  <a:t>Значимость </a:t>
                </a:r>
                <a:r>
                  <a:rPr lang="ru-RU" sz="2200" dirty="0"/>
                  <a:t>критериев представлена соответственно величинами: </a:t>
                </a:r>
                <a:r>
                  <a:rPr lang="ru-RU" sz="2200" b="1" dirty="0"/>
                  <a:t>6; 3; 1</a:t>
                </a:r>
                <a:r>
                  <a:rPr lang="ru-RU" sz="2200" dirty="0"/>
                  <a:t>. Оценки альтернатив по критериям приведены в </a:t>
                </a:r>
                <a:r>
                  <a:rPr lang="ru-RU" sz="2200" dirty="0" smtClean="0"/>
                  <a:t>таблице. Определите индекс </a:t>
                </a:r>
                <a:r>
                  <a:rPr lang="ru-RU" sz="2200" dirty="0"/>
                  <a:t>согласия доминирования </a:t>
                </a:r>
                <a:r>
                  <a:rPr lang="ru-RU" sz="2200" dirty="0" smtClean="0"/>
                  <a:t>альтернативы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ru-RU" sz="2200" dirty="0" smtClean="0"/>
                  <a:t> над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ru-RU" sz="2200" dirty="0" smtClean="0"/>
                  <a:t> </a:t>
                </a:r>
              </a:p>
              <a:p>
                <a:r>
                  <a:rPr lang="ru-RU" sz="2200" dirty="0" smtClean="0"/>
                  <a:t>по </a:t>
                </a:r>
                <a:r>
                  <a:rPr lang="ru-RU" sz="2200" dirty="0"/>
                  <a:t>методу «Электра»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3483"/>
                <a:ext cx="9144000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800" t="-971" b="-3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694377"/>
                  </p:ext>
                </p:extLst>
              </p:nvPr>
            </p:nvGraphicFramePr>
            <p:xfrm>
              <a:off x="683568" y="3789040"/>
              <a:ext cx="6762721" cy="1944215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676125"/>
                    <a:gridCol w="1817948"/>
                    <a:gridCol w="1502698"/>
                    <a:gridCol w="1765950"/>
                  </a:tblGrid>
                  <a:tr h="9157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Площадки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800" b="1" dirty="0">
                              <a:effectLst/>
                            </a:rPr>
                            <a:t> (</a:t>
                          </a:r>
                          <a:r>
                            <a:rPr lang="ru-RU" sz="1800" b="1" dirty="0" err="1">
                              <a:effectLst/>
                            </a:rPr>
                            <a:t>млн.руб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(мин.)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 smtClean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(</a:t>
                          </a:r>
                          <a:r>
                            <a:rPr lang="ru-RU" sz="1800" b="1" dirty="0" err="1">
                              <a:effectLst/>
                            </a:rPr>
                            <a:t>тыс.чел</a:t>
                          </a:r>
                          <a:r>
                            <a:rPr lang="ru-RU" sz="1800" b="1" dirty="0">
                              <a:effectLst/>
                            </a:rPr>
                            <a:t>.)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45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694377"/>
                  </p:ext>
                </p:extLst>
              </p:nvPr>
            </p:nvGraphicFramePr>
            <p:xfrm>
              <a:off x="683568" y="3789040"/>
              <a:ext cx="6762721" cy="1944215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1676125"/>
                    <a:gridCol w="1817948"/>
                    <a:gridCol w="1502698"/>
                    <a:gridCol w="1765950"/>
                  </a:tblGrid>
                  <a:tr h="9157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effectLst/>
                            </a:rPr>
                            <a:t>Площадки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91973" t="-667" r="-179264" b="-1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3333" t="-667" r="-117886" b="-1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82759" t="-667" b="-124000"/>
                          </a:stretch>
                        </a:blipFill>
                      </a:tcPr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269643" r="-303636" b="-2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40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20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369643" r="-303636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170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50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>
                              <a:effectLst/>
                            </a:rPr>
                            <a:t>10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428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469643" r="-303636" b="-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190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45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effectLst/>
                            </a:rPr>
                            <a:t>10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334721" y="332280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Таблица исходных данных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8</a:t>
            </a:r>
            <a:r>
              <a:rPr lang="ru-RU" dirty="0" smtClean="0"/>
              <a:t>, </a:t>
            </a:r>
            <a:r>
              <a:rPr lang="ru-RU" dirty="0" smtClean="0"/>
              <a:t>вопрос 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16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ФДО2016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ТемаФДО2016</Template>
  <TotalTime>2083</TotalTime>
  <Words>817</Words>
  <Application>Microsoft Office PowerPoint</Application>
  <PresentationFormat>Экран (4:3)</PresentationFormat>
  <Paragraphs>252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ТемаФДО2016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Сетевое планирование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kia</dc:creator>
  <cp:lastModifiedBy>Leonid</cp:lastModifiedBy>
  <cp:revision>207</cp:revision>
  <dcterms:created xsi:type="dcterms:W3CDTF">2017-01-25T04:02:20Z</dcterms:created>
  <dcterms:modified xsi:type="dcterms:W3CDTF">2021-01-24T11:28:13Z</dcterms:modified>
</cp:coreProperties>
</file>