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408" r:id="rId2"/>
    <p:sldId id="405" r:id="rId3"/>
    <p:sldId id="389" r:id="rId4"/>
    <p:sldId id="409" r:id="rId5"/>
    <p:sldId id="406" r:id="rId6"/>
    <p:sldId id="390" r:id="rId7"/>
    <p:sldId id="400" r:id="rId8"/>
    <p:sldId id="394" r:id="rId9"/>
    <p:sldId id="397" r:id="rId10"/>
    <p:sldId id="39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33265"/>
            <a:ext cx="90364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ru-RU" sz="2400" dirty="0" smtClean="0"/>
              <a:t>Какие </a:t>
            </a:r>
            <a:r>
              <a:rPr lang="ru-RU" sz="2400" dirty="0"/>
              <a:t>два ограничения определяют оптимальное решение задачи?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 descr="4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816424" cy="3600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899063"/>
                  </p:ext>
                </p:extLst>
              </p:nvPr>
            </p:nvGraphicFramePr>
            <p:xfrm>
              <a:off x="4183360" y="2478297"/>
              <a:ext cx="4824536" cy="28083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24536"/>
                  </a:tblGrid>
                  <a:tr h="2808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1)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𝟑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 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𝟎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𝟏𝟖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2)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𝟔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 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𝟕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𝟐𝟏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   </a:t>
                          </a: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          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3)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𝟔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𝟒𝟓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𝟕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𝟑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</a:p>
                        <a:p>
                          <a:pPr marL="91440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21384"/>
                  </p:ext>
                </p:extLst>
              </p:nvPr>
            </p:nvGraphicFramePr>
            <p:xfrm>
              <a:off x="4183360" y="2478297"/>
              <a:ext cx="4824536" cy="28083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24536"/>
                  </a:tblGrid>
                  <a:tr h="280831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17" b="-2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9, </a:t>
            </a:r>
            <a:r>
              <a:rPr lang="ru-RU" dirty="0" smtClean="0"/>
              <a:t>вопрос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20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заданное на нем нечеткое отношение предпочтения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 smtClean="0"/>
                  <a:t> </a:t>
                </a:r>
                <a:r>
                  <a:rPr lang="ru-RU" sz="2400" dirty="0"/>
                  <a:t>Нечеткое подмножество </a:t>
                </a:r>
                <a:r>
                  <a:rPr lang="ru-RU" sz="2400" dirty="0" err="1" smtClean="0"/>
                  <a:t>недоминируемых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альтернатив множества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/>
                  <a:t>описывается функцией </a:t>
                </a:r>
                <a:r>
                  <a:rPr lang="ru-RU" sz="2400" dirty="0" smtClean="0"/>
                  <a:t>принадлежности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sz="2400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)] ,  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∊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blipFill rotWithShape="1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57146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38571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 smtClean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18971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3253" r="-240964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8571" r="-9047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r="-1064" b="-3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106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106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106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  <m:r>
                        <a:rPr lang="ru-RU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Пусть: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/>
                          </a:rPr>
                          <m:t>Определите функцию принадлежности  недоминирования для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/>
                          </a:rPr>
                          <m:t>: </m:t>
                        </m:r>
                        <m:r>
                          <a:rPr lang="ru-RU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sz="2000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sz="2000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i="0" dirty="0">
                    <a:latin typeface="+mj-lt"/>
                  </a:rPr>
                  <a:t>)</a:t>
                </a:r>
                <a:endParaRPr lang="en-US" sz="20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  <a:blipFill rotWithShape="1">
                <a:blip r:embed="rId6"/>
                <a:stretch>
                  <a:fillRect t="-4054" b="-1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</a:rPr>
                      <m:t>𝑼𝑷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наибольшее положительное число (на сколько  другие </a:t>
                </a:r>
                <a:r>
                  <a:rPr lang="ru-RU" sz="2000" dirty="0"/>
                  <a:t>по </a:t>
                </a:r>
                <a:r>
                  <a:rPr lang="ru-RU" sz="2000" dirty="0" smtClean="0"/>
                  <a:t>максимуму доминируют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00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109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480772"/>
                <a:ext cx="9036496" cy="1970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В </a:t>
                </a:r>
                <a:r>
                  <a:rPr lang="ru-RU" sz="2000" dirty="0"/>
                  <a:t>плановом году в городе будут сооружаться дома m типов. Количество r-комнатных квартир в доме i-</a:t>
                </a:r>
                <a:r>
                  <a:rPr lang="ru-RU" sz="2000" dirty="0" err="1"/>
                  <a:t>го</a:t>
                </a:r>
                <a:r>
                  <a:rPr lang="ru-RU" sz="2000" dirty="0"/>
                  <a:t> типа равно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𝒓𝒊</m:t>
                        </m:r>
                      </m:sub>
                    </m:sSub>
                  </m:oMath>
                </a14:m>
                <a:r>
                  <a:rPr lang="ru-RU" sz="2000" dirty="0"/>
                  <a:t>. Стоимость строительства одного дома i-</a:t>
                </a:r>
                <a:r>
                  <a:rPr lang="ru-RU" sz="2000" dirty="0" err="1"/>
                  <a:t>го</a:t>
                </a:r>
                <a:r>
                  <a:rPr lang="ru-RU" sz="2000" dirty="0"/>
                  <a:t> типа составляет </a:t>
                </a:r>
                <a:r>
                  <a:rPr lang="ru-RU" sz="2000" dirty="0" err="1"/>
                  <a:t>Ri</a:t>
                </a:r>
                <a:r>
                  <a:rPr lang="ru-RU" sz="2000" dirty="0"/>
                  <a:t> тыс. руб. За год необходимо сдать в эксплуатацию не менее  </a:t>
                </a:r>
                <a:r>
                  <a:rPr lang="ru-RU" sz="2000" dirty="0" err="1"/>
                  <a:t>Qr</a:t>
                </a:r>
                <a:r>
                  <a:rPr lang="ru-RU" sz="2000" dirty="0"/>
                  <a:t>  r-комнатных квартир.   Рассчитать  план  строительства  жилых  домов, обеспечивающий минимальные затраты на строительство. 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80772"/>
                <a:ext cx="9036496" cy="1970283"/>
              </a:xfrm>
              <a:prstGeom prst="rect">
                <a:avLst/>
              </a:prstGeom>
              <a:blipFill rotWithShape="1">
                <a:blip r:embed="rId2"/>
                <a:stretch>
                  <a:fillRect l="-742" t="-929" r="-607" b="-5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849514"/>
                  </p:ext>
                </p:extLst>
              </p:nvPr>
            </p:nvGraphicFramePr>
            <p:xfrm>
              <a:off x="251522" y="2708920"/>
              <a:ext cx="8892479" cy="3240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3850"/>
                    <a:gridCol w="2963850"/>
                    <a:gridCol w="2964779"/>
                  </a:tblGrid>
                  <a:tr h="3240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  <m:r>
                                          <a:rPr lang="en-US" sz="20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𝒓𝒊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𝒓𝒊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𝒓𝒊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849514"/>
                  </p:ext>
                </p:extLst>
              </p:nvPr>
            </p:nvGraphicFramePr>
            <p:xfrm>
              <a:off x="251522" y="2708920"/>
              <a:ext cx="8892479" cy="3240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3850"/>
                    <a:gridCol w="2963850"/>
                    <a:gridCol w="2964779"/>
                  </a:tblGrid>
                  <a:tr h="32403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r="-200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9795" r="-99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29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dirty="0"/>
              <a:t>Укажите </a:t>
            </a:r>
            <a:r>
              <a:rPr lang="ru-RU" sz="2000" dirty="0" smtClean="0"/>
              <a:t>к исходной постановку </a:t>
            </a:r>
            <a:r>
              <a:rPr lang="ru-RU" sz="2000" dirty="0"/>
              <a:t>двойственной </a:t>
            </a:r>
            <a:r>
              <a:rPr lang="ru-RU" sz="2000" dirty="0" smtClean="0"/>
              <a:t>ЗЛП</a:t>
            </a:r>
            <a:endParaRPr lang="ru-RU" sz="2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57083"/>
              </p:ext>
            </p:extLst>
          </p:nvPr>
        </p:nvGraphicFramePr>
        <p:xfrm>
          <a:off x="2267744" y="1772816"/>
          <a:ext cx="2182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Формула" r:id="rId3" imgW="1079280" imgH="215640" progId="Equation.3">
                  <p:embed/>
                </p:oleObj>
              </mc:Choice>
              <mc:Fallback>
                <p:oleObj name="Формула" r:id="rId3" imgW="1079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72816"/>
                        <a:ext cx="2182812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436413"/>
              </p:ext>
            </p:extLst>
          </p:nvPr>
        </p:nvGraphicFramePr>
        <p:xfrm>
          <a:off x="2627784" y="2564904"/>
          <a:ext cx="14065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Формула" r:id="rId5" imgW="672840" imgH="457200" progId="Equation.3">
                  <p:embed/>
                </p:oleObj>
              </mc:Choice>
              <mc:Fallback>
                <p:oleObj name="Формула" r:id="rId5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564904"/>
                        <a:ext cx="1406525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47221"/>
              </p:ext>
            </p:extLst>
          </p:nvPr>
        </p:nvGraphicFramePr>
        <p:xfrm>
          <a:off x="2627784" y="3356992"/>
          <a:ext cx="142645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Формула" r:id="rId7" imgW="685800" imgH="203200" progId="Equation.3">
                  <p:embed/>
                </p:oleObj>
              </mc:Choice>
              <mc:Fallback>
                <p:oleObj name="Формула" r:id="rId7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356992"/>
                        <a:ext cx="142645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0884"/>
              </p:ext>
            </p:extLst>
          </p:nvPr>
        </p:nvGraphicFramePr>
        <p:xfrm>
          <a:off x="2627784" y="4221088"/>
          <a:ext cx="129614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Формула" r:id="rId9" imgW="545626" imgH="203024" progId="Equation.3">
                  <p:embed/>
                </p:oleObj>
              </mc:Choice>
              <mc:Fallback>
                <p:oleObj name="Формула" r:id="rId9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21088"/>
                        <a:ext cx="1296144" cy="47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24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dirty="0" smtClean="0"/>
              <a:t>Каким алгоритмом следует решать задачу?</a:t>
            </a:r>
            <a:endParaRPr lang="ru-RU" sz="2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40525"/>
              </p:ext>
            </p:extLst>
          </p:nvPr>
        </p:nvGraphicFramePr>
        <p:xfrm>
          <a:off x="2267744" y="1772816"/>
          <a:ext cx="2182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Формула" r:id="rId3" imgW="1079280" imgH="215640" progId="Equation.3">
                  <p:embed/>
                </p:oleObj>
              </mc:Choice>
              <mc:Fallback>
                <p:oleObj name="Формула" r:id="rId3" imgW="1079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72816"/>
                        <a:ext cx="2182812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92336"/>
              </p:ext>
            </p:extLst>
          </p:nvPr>
        </p:nvGraphicFramePr>
        <p:xfrm>
          <a:off x="2627784" y="2564904"/>
          <a:ext cx="14065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5" imgW="672840" imgH="457200" progId="Equation.3">
                  <p:embed/>
                </p:oleObj>
              </mc:Choice>
              <mc:Fallback>
                <p:oleObj name="Формула" r:id="rId5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564904"/>
                        <a:ext cx="1406525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01685"/>
              </p:ext>
            </p:extLst>
          </p:nvPr>
        </p:nvGraphicFramePr>
        <p:xfrm>
          <a:off x="2627784" y="3356992"/>
          <a:ext cx="142645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Формула" r:id="rId7" imgW="685800" imgH="203200" progId="Equation.3">
                  <p:embed/>
                </p:oleObj>
              </mc:Choice>
              <mc:Fallback>
                <p:oleObj name="Формула" r:id="rId7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356992"/>
                        <a:ext cx="142645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80028"/>
              </p:ext>
            </p:extLst>
          </p:nvPr>
        </p:nvGraphicFramePr>
        <p:xfrm>
          <a:off x="2627784" y="4221088"/>
          <a:ext cx="129614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Формула" r:id="rId9" imgW="545626" imgH="203024" progId="Equation.3">
                  <p:embed/>
                </p:oleObj>
              </mc:Choice>
              <mc:Fallback>
                <p:oleObj name="Формула" r:id="rId9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21088"/>
                        <a:ext cx="1296144" cy="47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</a:t>
            </a:r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5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оптимальная симплекс-таблица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6433" y="501317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сделать анализ на ресурс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13649"/>
              </p:ext>
            </p:extLst>
          </p:nvPr>
        </p:nvGraphicFramePr>
        <p:xfrm>
          <a:off x="300105" y="1467612"/>
          <a:ext cx="8229600" cy="2871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Базис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28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680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5719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a typeface="Arial Unicode MS" panose="020B0604020202020204" pitchFamily="34" charset="-128"/>
              </a:rPr>
              <a:t>Проверить на оптимальность </a:t>
            </a:r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методом 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718536"/>
            <a:ext cx="8496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транспортная задача 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(возможности поставщиков и потребности потребителей заданы справа и вверху матрицы)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049276"/>
                  </p:ext>
                </p:extLst>
              </p:nvPr>
            </p:nvGraphicFramePr>
            <p:xfrm>
              <a:off x="899592" y="2060848"/>
              <a:ext cx="3408040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10"/>
                    <a:gridCol w="852010"/>
                    <a:gridCol w="852010"/>
                    <a:gridCol w="852010"/>
                  </a:tblGrid>
                  <a:tr h="3128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sz="16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0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6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1600" dirty="0"/>
                        </a:p>
                      </a:txBody>
                      <a:tcPr/>
                    </a:tc>
                  </a:tr>
                  <a:tr h="312890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6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en-US" sz="2400" b="1" dirty="0" smtClean="0"/>
                            <a:t>1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31289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0" smtClean="0">
                                  <a:latin typeface="Cambria Math"/>
                                </a:rPr>
                                <m:t>𝟒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</a:t>
                          </a:r>
                          <a:endParaRPr lang="ru-RU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6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2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0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494888">
                    <a:tc>
                      <a:txBody>
                        <a:bodyPr/>
                        <a:lstStyle/>
                        <a:p>
                          <a:endParaRPr lang="ru-RU" sz="1600" b="1" i="1" dirty="0" smtClean="0"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0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  <a:endParaRPr lang="en-US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-</a:t>
                          </a:r>
                          <a:endParaRPr lang="ru-RU" sz="20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049276"/>
                  </p:ext>
                </p:extLst>
              </p:nvPr>
            </p:nvGraphicFramePr>
            <p:xfrm>
              <a:off x="899592" y="2060848"/>
              <a:ext cx="3408040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10"/>
                    <a:gridCol w="852010"/>
                    <a:gridCol w="852010"/>
                    <a:gridCol w="85201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714" r="-199286" b="-38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2158" r="-100719" b="-38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b="-387368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14" t="-82609" r="-29928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6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en-US" sz="2400" b="1" dirty="0" smtClean="0"/>
                            <a:t>1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14" t="-182609" r="-29928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6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2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0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14" t="-282609" r="-29928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  <a:endParaRPr lang="en-US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-</a:t>
                          </a:r>
                          <a:endParaRPr lang="ru-RU" sz="20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763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3838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Укажите значение параметра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рн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𝟓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blipFill rotWithShape="1">
                <a:blip r:embed="rId2"/>
                <a:stretch>
                  <a:fillRect l="-1257" t="-9877" b="-20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89957"/>
              </p:ext>
            </p:extLst>
          </p:nvPr>
        </p:nvGraphicFramePr>
        <p:xfrm>
          <a:off x="608701" y="3645024"/>
          <a:ext cx="7272807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Игроки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баллах)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кг)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сек.)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12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Х2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Х3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8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90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913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трех равнозначных  критериев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принципу взвешенной суммы равнозначных критериев определите лучшего (лучших) спортсменов.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010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726792"/>
                  </p:ext>
                </p:extLst>
              </p:nvPr>
            </p:nvGraphicFramePr>
            <p:xfrm>
              <a:off x="1619672" y="2492896"/>
              <a:ext cx="5184576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726792"/>
                  </p:ext>
                </p:extLst>
              </p:nvPr>
            </p:nvGraphicFramePr>
            <p:xfrm>
              <a:off x="1619672" y="2492896"/>
              <a:ext cx="5184576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572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10667" r="-27051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10667" r="-229688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10667" r="-9090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10667" r="-719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10667" r="-21172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10667" r="-21172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10667" r="-211722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</a:t>
            </a:r>
            <a:r>
              <a:rPr lang="ru-RU" sz="2400" dirty="0" smtClean="0"/>
              <a:t>затрат </a:t>
            </a:r>
            <a:r>
              <a:rPr lang="ru-RU" sz="2400" dirty="0" smtClean="0"/>
              <a:t>.По критерию </a:t>
            </a:r>
            <a:r>
              <a:rPr lang="ru-RU" sz="2400" dirty="0" err="1" smtClean="0"/>
              <a:t>Вальда</a:t>
            </a:r>
            <a:r>
              <a:rPr lang="ru-RU" sz="2400" dirty="0" smtClean="0"/>
              <a:t> определите лучшую альтернативу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9, </a:t>
            </a:r>
            <a:r>
              <a:rPr lang="ru-RU" dirty="0" smtClean="0"/>
              <a:t>вопрос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2089</TotalTime>
  <Words>658</Words>
  <Application>Microsoft Office PowerPoint</Application>
  <PresentationFormat>Экран (4:3)</PresentationFormat>
  <Paragraphs>200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ТемаФДО2016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Сетевое планирование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205</cp:revision>
  <dcterms:created xsi:type="dcterms:W3CDTF">2017-01-25T04:02:20Z</dcterms:created>
  <dcterms:modified xsi:type="dcterms:W3CDTF">2021-01-25T07:08:15Z</dcterms:modified>
</cp:coreProperties>
</file>