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7" r:id="rId8"/>
    <p:sldId id="268" r:id="rId9"/>
    <p:sldId id="264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59" r:id="rId18"/>
    <p:sldId id="276" r:id="rId19"/>
    <p:sldId id="260" r:id="rId20"/>
    <p:sldId id="277" r:id="rId21"/>
    <p:sldId id="280" r:id="rId22"/>
    <p:sldId id="281" r:id="rId23"/>
    <p:sldId id="279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6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EDA5-FF26-4C08-ABEF-AAAC344650D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A465-756C-4F73-941D-C17EC6514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98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EDA5-FF26-4C08-ABEF-AAAC344650D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A465-756C-4F73-941D-C17EC6514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80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EDA5-FF26-4C08-ABEF-AAAC344650D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A465-756C-4F73-941D-C17EC6514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73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EDA5-FF26-4C08-ABEF-AAAC344650D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A465-756C-4F73-941D-C17EC6514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96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EDA5-FF26-4C08-ABEF-AAAC344650D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A465-756C-4F73-941D-C17EC6514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72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EDA5-FF26-4C08-ABEF-AAAC344650D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A465-756C-4F73-941D-C17EC6514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49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EDA5-FF26-4C08-ABEF-AAAC344650D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A465-756C-4F73-941D-C17EC6514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00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EDA5-FF26-4C08-ABEF-AAAC344650D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A465-756C-4F73-941D-C17EC6514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41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EDA5-FF26-4C08-ABEF-AAAC344650D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A465-756C-4F73-941D-C17EC6514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96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EDA5-FF26-4C08-ABEF-AAAC344650D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A465-756C-4F73-941D-C17EC6514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12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EDA5-FF26-4C08-ABEF-AAAC344650D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A465-756C-4F73-941D-C17EC6514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62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EDA5-FF26-4C08-ABEF-AAAC344650D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8A465-756C-4F73-941D-C17EC6514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14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764704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b="1" dirty="0"/>
              <a:t>Каким из трех алгоритмов следует начать решение исходной задачи?</a:t>
            </a:r>
            <a:endParaRPr lang="ru-RU" sz="2000" dirty="0"/>
          </a:p>
          <a:p>
            <a:r>
              <a:rPr lang="ru-RU" sz="2000" dirty="0"/>
              <a:t>а) прямым симплекс-алгоритмом</a:t>
            </a:r>
          </a:p>
          <a:p>
            <a:r>
              <a:rPr lang="ru-RU" sz="2000" dirty="0"/>
              <a:t>б) двойственным симплекс-алгоритмом</a:t>
            </a:r>
          </a:p>
          <a:p>
            <a:r>
              <a:rPr lang="ru-RU" sz="2000" dirty="0"/>
              <a:t>в) двухэтапным </a:t>
            </a:r>
            <a:r>
              <a:rPr lang="ru-RU" sz="2000" dirty="0" smtClean="0"/>
              <a:t>симплекс-алгоритмом</a:t>
            </a:r>
            <a:endParaRPr lang="ru-RU" sz="2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361220"/>
              </p:ext>
            </p:extLst>
          </p:nvPr>
        </p:nvGraphicFramePr>
        <p:xfrm>
          <a:off x="3877299" y="3222034"/>
          <a:ext cx="1414781" cy="40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Формула" r:id="rId3" imgW="698197" imgH="203112" progId="Equation.3">
                  <p:embed/>
                </p:oleObj>
              </mc:Choice>
              <mc:Fallback>
                <p:oleObj name="Формула" r:id="rId3" imgW="69819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299" y="3222034"/>
                        <a:ext cx="1414781" cy="4069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952714"/>
              </p:ext>
            </p:extLst>
          </p:nvPr>
        </p:nvGraphicFramePr>
        <p:xfrm>
          <a:off x="4355976" y="4221088"/>
          <a:ext cx="1464171" cy="48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Формула" r:id="rId5" imgW="596641" imgH="203112" progId="Equation.3">
                  <p:embed/>
                </p:oleObj>
              </mc:Choice>
              <mc:Fallback>
                <p:oleObj name="Формула" r:id="rId5" imgW="596641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221088"/>
                        <a:ext cx="1464171" cy="488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80108"/>
              </p:ext>
            </p:extLst>
          </p:nvPr>
        </p:nvGraphicFramePr>
        <p:xfrm>
          <a:off x="4288916" y="3717032"/>
          <a:ext cx="1327394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Формула" r:id="rId7" imgW="634725" imgH="203112" progId="Equation.3">
                  <p:embed/>
                </p:oleObj>
              </mc:Choice>
              <mc:Fallback>
                <p:oleObj name="Формула" r:id="rId7" imgW="63472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916" y="3717032"/>
                        <a:ext cx="1327394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933330"/>
              </p:ext>
            </p:extLst>
          </p:nvPr>
        </p:nvGraphicFramePr>
        <p:xfrm>
          <a:off x="4788024" y="5301208"/>
          <a:ext cx="108012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Формула" r:id="rId9" imgW="596641" imgH="203112" progId="Equation.3">
                  <p:embed/>
                </p:oleObj>
              </mc:Choice>
              <mc:Fallback>
                <p:oleObj name="Формула" r:id="rId9" imgW="59664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301208"/>
                        <a:ext cx="108012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39932"/>
              </p:ext>
            </p:extLst>
          </p:nvPr>
        </p:nvGraphicFramePr>
        <p:xfrm>
          <a:off x="4574646" y="4725144"/>
          <a:ext cx="1426454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Формула" r:id="rId11" imgW="685800" imgH="203200" progId="Equation.3">
                  <p:embed/>
                </p:oleObj>
              </mc:Choice>
              <mc:Fallback>
                <p:oleObj name="Формула" r:id="rId11" imgW="6858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646" y="4725144"/>
                        <a:ext cx="1426454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94419"/>
              </p:ext>
            </p:extLst>
          </p:nvPr>
        </p:nvGraphicFramePr>
        <p:xfrm>
          <a:off x="4788024" y="5805264"/>
          <a:ext cx="1296144" cy="47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Формула" r:id="rId13" imgW="545626" imgH="203024" progId="Equation.3">
                  <p:embed/>
                </p:oleObj>
              </mc:Choice>
              <mc:Fallback>
                <p:oleObj name="Формула" r:id="rId13" imgW="545626" imgH="20302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805264"/>
                        <a:ext cx="1296144" cy="4775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59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60648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В задаче линейного программирования о назначениях известны </a:t>
            </a:r>
            <a:r>
              <a:rPr lang="ru-RU" sz="2400" dirty="0">
                <a:solidFill>
                  <a:srgbClr val="C00000"/>
                </a:solidFill>
              </a:rPr>
              <a:t>затраты</a:t>
            </a:r>
            <a:r>
              <a:rPr lang="ru-RU" sz="2400" dirty="0"/>
              <a:t> на выполнение каждым исполнителем соответствующих работ (три исполнителя и три работы).</a:t>
            </a:r>
          </a:p>
          <a:p>
            <a:endParaRPr lang="ru-RU" sz="24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51254"/>
              </p:ext>
            </p:extLst>
          </p:nvPr>
        </p:nvGraphicFramePr>
        <p:xfrm>
          <a:off x="3130598" y="2348880"/>
          <a:ext cx="2089473" cy="1296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491"/>
                <a:gridCol w="696491"/>
                <a:gridCol w="696491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7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10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6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6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9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2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5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18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4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1600" y="393305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Оцените оптимальный план решения задачи, указав </a:t>
            </a:r>
            <a:r>
              <a:rPr lang="ru-RU" sz="2400" dirty="0" smtClean="0"/>
              <a:t>алгоритм решения и суммарные </a:t>
            </a:r>
            <a:r>
              <a:rPr lang="ru-RU" sz="2400" dirty="0"/>
              <a:t>затраты на выполнение всех работ</a:t>
            </a:r>
          </a:p>
        </p:txBody>
      </p:sp>
    </p:spTree>
    <p:extLst>
      <p:ext uri="{BB962C8B-B14F-4D97-AF65-F5344CB8AC3E}">
        <p14:creationId xmlns:p14="http://schemas.microsoft.com/office/powerpoint/2010/main" val="195116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92391" y="476672"/>
            <a:ext cx="871296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</a:t>
            </a:r>
            <a:r>
              <a:rPr lang="ru-RU" sz="2400" dirty="0"/>
              <a:t>Требуется определить тот город, из которого можно отправить коммивояжера для объезда всех городов, не </a:t>
            </a:r>
            <a:r>
              <a:rPr lang="ru-RU" sz="2400" dirty="0" smtClean="0"/>
              <a:t>возвращаясь (найти путь без указания исходного города).</a:t>
            </a:r>
          </a:p>
          <a:p>
            <a:r>
              <a:rPr lang="ru-RU" sz="2400" dirty="0" smtClean="0"/>
              <a:t> </a:t>
            </a:r>
            <a:endParaRPr lang="ru-RU" sz="2400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12291"/>
              </p:ext>
            </p:extLst>
          </p:nvPr>
        </p:nvGraphicFramePr>
        <p:xfrm>
          <a:off x="539552" y="1999931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-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 smtClean="0">
                          <a:effectLst/>
                        </a:rPr>
                        <a:t>2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4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7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3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-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5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4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 smtClean="0">
                          <a:effectLst/>
                        </a:rPr>
                        <a:t>5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-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5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 smtClean="0">
                          <a:effectLst/>
                        </a:rPr>
                        <a:t>5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5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-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3491880" y="2501042"/>
            <a:ext cx="25202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4852" y="1916832"/>
            <a:ext cx="2304256" cy="1631216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Что нужно сделать с исходной матрицей, чтобы решить данную задачу?</a:t>
            </a:r>
            <a:endParaRPr lang="ru-RU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4853" y="3686035"/>
            <a:ext cx="8119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/>
              <a:t>Добавить фиктивный город с нулевыми затратами на въезд и выезд</a:t>
            </a:r>
          </a:p>
          <a:p>
            <a:pPr marL="342900" indent="-342900">
              <a:buAutoNum type="arabicPeriod"/>
            </a:pPr>
            <a:r>
              <a:rPr lang="ru-RU" sz="2400" dirty="0"/>
              <a:t>Добавить фиктивный </a:t>
            </a:r>
            <a:r>
              <a:rPr lang="ru-RU" sz="2400" dirty="0" smtClean="0"/>
              <a:t>город с запретом </a:t>
            </a:r>
            <a:r>
              <a:rPr lang="ru-RU" sz="2400" dirty="0"/>
              <a:t>на въезд и </a:t>
            </a:r>
            <a:r>
              <a:rPr lang="ru-RU" sz="2400" dirty="0" smtClean="0"/>
              <a:t>выезд</a:t>
            </a:r>
          </a:p>
          <a:p>
            <a:pPr marL="342900" indent="-342900">
              <a:buAutoNum type="arabicPeriod"/>
            </a:pPr>
            <a:r>
              <a:rPr lang="ru-RU" sz="2400" dirty="0"/>
              <a:t>Добавить фиктивный город с запретом на </a:t>
            </a:r>
            <a:r>
              <a:rPr lang="ru-RU" sz="2400" dirty="0" smtClean="0"/>
              <a:t>въезд</a:t>
            </a:r>
          </a:p>
          <a:p>
            <a:pPr marL="342900" indent="-342900">
              <a:buFontTx/>
              <a:buAutoNum type="arabicPeriod"/>
            </a:pPr>
            <a:r>
              <a:rPr lang="ru-RU" sz="2400" dirty="0"/>
              <a:t>Добавить фиктивный город с запретом на </a:t>
            </a:r>
            <a:r>
              <a:rPr lang="ru-RU" sz="2400" dirty="0" smtClean="0"/>
              <a:t>выезд</a:t>
            </a:r>
            <a:endParaRPr lang="ru-RU" sz="2400" dirty="0"/>
          </a:p>
          <a:p>
            <a:pPr marL="342900" indent="-342900"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61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92391" y="476672"/>
            <a:ext cx="871296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</a:t>
            </a:r>
            <a:r>
              <a:rPr lang="ru-RU" sz="2400" dirty="0"/>
              <a:t>Требуется определить путь с </a:t>
            </a:r>
            <a:r>
              <a:rPr lang="ru-RU" sz="2400" dirty="0" smtClean="0"/>
              <a:t>указанием </a:t>
            </a:r>
            <a:r>
              <a:rPr lang="ru-RU" sz="2400" dirty="0"/>
              <a:t>исходного </a:t>
            </a:r>
            <a:r>
              <a:rPr lang="ru-RU" sz="2400" dirty="0" smtClean="0"/>
              <a:t>города, </a:t>
            </a:r>
            <a:r>
              <a:rPr lang="ru-RU" sz="2400" dirty="0"/>
              <a:t>из которого можно отправить коммивояжера для объезда всех городов, не </a:t>
            </a:r>
            <a:r>
              <a:rPr lang="ru-RU" sz="2400" dirty="0" smtClean="0"/>
              <a:t>возвращаясь  </a:t>
            </a:r>
            <a:endParaRPr lang="ru-RU" sz="2400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44263"/>
              </p:ext>
            </p:extLst>
          </p:nvPr>
        </p:nvGraphicFramePr>
        <p:xfrm>
          <a:off x="539552" y="1999931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-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 smtClean="0">
                          <a:effectLst/>
                        </a:rPr>
                        <a:t>2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4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7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3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-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5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4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 smtClean="0">
                          <a:effectLst/>
                        </a:rPr>
                        <a:t>5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-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5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 smtClean="0">
                          <a:effectLst/>
                        </a:rPr>
                        <a:t>5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5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1" spc="10" dirty="0">
                          <a:effectLst/>
                        </a:rPr>
                        <a:t>-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3491880" y="2501042"/>
            <a:ext cx="25202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4852" y="1916832"/>
            <a:ext cx="2304256" cy="1631216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Что нужно сделать с исходной матрицей, чтобы решить данную задачу?</a:t>
            </a:r>
            <a:endParaRPr lang="ru-RU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4853" y="3686035"/>
            <a:ext cx="8119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/>
              <a:t>Добавить фиктивный город с нулевыми затратами на въезд и выезд</a:t>
            </a:r>
          </a:p>
          <a:p>
            <a:pPr marL="342900" indent="-342900">
              <a:buAutoNum type="arabicPeriod"/>
            </a:pPr>
            <a:r>
              <a:rPr lang="ru-RU" sz="2400" dirty="0"/>
              <a:t>Добавить фиктивный </a:t>
            </a:r>
            <a:r>
              <a:rPr lang="ru-RU" sz="2400" dirty="0" smtClean="0"/>
              <a:t>город с запретом </a:t>
            </a:r>
            <a:r>
              <a:rPr lang="ru-RU" sz="2400" dirty="0"/>
              <a:t>на въезд и </a:t>
            </a:r>
            <a:r>
              <a:rPr lang="ru-RU" sz="2400" dirty="0" smtClean="0"/>
              <a:t>выезд</a:t>
            </a:r>
          </a:p>
          <a:p>
            <a:pPr marL="342900" indent="-342900">
              <a:buAutoNum type="arabicPeriod"/>
            </a:pPr>
            <a:r>
              <a:rPr lang="ru-RU" sz="2400" dirty="0"/>
              <a:t>Добавить фиктивный город с запретом на </a:t>
            </a:r>
            <a:r>
              <a:rPr lang="ru-RU" sz="2400" dirty="0" smtClean="0"/>
              <a:t>въезд</a:t>
            </a:r>
          </a:p>
          <a:p>
            <a:pPr marL="342900" indent="-342900">
              <a:buFontTx/>
              <a:buAutoNum type="arabicPeriod"/>
            </a:pPr>
            <a:r>
              <a:rPr lang="ru-RU" sz="2400" dirty="0"/>
              <a:t>Добавить фиктивный город с запретом на </a:t>
            </a:r>
            <a:r>
              <a:rPr lang="ru-RU" sz="2400" dirty="0" smtClean="0"/>
              <a:t>выезд</a:t>
            </a:r>
          </a:p>
          <a:p>
            <a:pPr marL="342900" indent="-342900">
              <a:buFontTx/>
              <a:buAutoNum type="arabicPeriod"/>
            </a:pPr>
            <a:r>
              <a:rPr lang="ru-RU" sz="2400" dirty="0" smtClean="0"/>
              <a:t>Иначе </a:t>
            </a:r>
            <a:endParaRPr lang="ru-RU" sz="2400" dirty="0"/>
          </a:p>
          <a:p>
            <a:pPr marL="342900" indent="-342900"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93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733951"/>
                  </p:ext>
                </p:extLst>
              </p:nvPr>
            </p:nvGraphicFramePr>
            <p:xfrm>
              <a:off x="2771800" y="2060848"/>
              <a:ext cx="3312368" cy="252027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62134"/>
                    <a:gridCol w="662134"/>
                    <a:gridCol w="662700"/>
                    <a:gridCol w="662700"/>
                    <a:gridCol w="662700"/>
                  </a:tblGrid>
                  <a:tr h="46943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733951"/>
                  </p:ext>
                </p:extLst>
              </p:nvPr>
            </p:nvGraphicFramePr>
            <p:xfrm>
              <a:off x="2771800" y="2060848"/>
              <a:ext cx="3312368" cy="252027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62134"/>
                    <a:gridCol w="662134"/>
                    <a:gridCol w="662700"/>
                    <a:gridCol w="662700"/>
                    <a:gridCol w="662700"/>
                  </a:tblGrid>
                  <a:tr h="46943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000" t="-109524" r="-200000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852" t="-209524" r="-302778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852" t="-309524" r="-302778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99083" t="-309524" r="-917" b="-108333"/>
                          </a:stretch>
                        </a:blipFill>
                      </a:tcPr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852" t="-409524" r="-30277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000" t="-409524" r="-20000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2778" t="-409524" r="-101852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99592" y="47667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Какой </a:t>
            </a:r>
            <a:r>
              <a:rPr lang="ru-RU" sz="2400" dirty="0"/>
              <a:t>переезд</a:t>
            </a:r>
            <a:r>
              <a:rPr lang="ru-RU" sz="2400" dirty="0" smtClean="0"/>
              <a:t> по приведенной матрице затрат  (по алгоритму </a:t>
            </a:r>
            <a:r>
              <a:rPr lang="ru-RU" sz="2400" dirty="0" err="1" smtClean="0"/>
              <a:t>Литтла</a:t>
            </a:r>
            <a:r>
              <a:rPr lang="ru-RU" sz="2400" dirty="0" smtClean="0"/>
              <a:t>) следует  включить  в маршрут, а какой нет?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244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129605"/>
                  </p:ext>
                </p:extLst>
              </p:nvPr>
            </p:nvGraphicFramePr>
            <p:xfrm>
              <a:off x="2771800" y="2060848"/>
              <a:ext cx="3312368" cy="252027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62134"/>
                    <a:gridCol w="662134"/>
                    <a:gridCol w="662700"/>
                    <a:gridCol w="662700"/>
                    <a:gridCol w="662700"/>
                  </a:tblGrid>
                  <a:tr h="46943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129605"/>
                  </p:ext>
                </p:extLst>
              </p:nvPr>
            </p:nvGraphicFramePr>
            <p:xfrm>
              <a:off x="2771800" y="2060848"/>
              <a:ext cx="3312368" cy="252027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62134"/>
                    <a:gridCol w="662134"/>
                    <a:gridCol w="662700"/>
                    <a:gridCol w="662700"/>
                    <a:gridCol w="662700"/>
                  </a:tblGrid>
                  <a:tr h="46943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000" t="-109524" r="-200000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852" t="-209524" r="-302778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852" t="-309524" r="-302778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99083" t="-309524" r="-917" b="-108333"/>
                          </a:stretch>
                        </a:blipFill>
                      </a:tcPr>
                    </a:tc>
                  </a:tr>
                  <a:tr h="5127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852" t="-409524" r="-30277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000" t="-409524" r="-20000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2778" t="-409524" r="-101852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99592" y="47667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Какой </a:t>
            </a:r>
            <a:r>
              <a:rPr lang="ru-RU" sz="2400" dirty="0"/>
              <a:t>переезд</a:t>
            </a:r>
            <a:r>
              <a:rPr lang="ru-RU" sz="2400" dirty="0" smtClean="0"/>
              <a:t> по приведенной матрице затрат  (по алгоритму </a:t>
            </a:r>
            <a:r>
              <a:rPr lang="ru-RU" sz="2400" dirty="0" err="1" smtClean="0"/>
              <a:t>Литтла</a:t>
            </a:r>
            <a:r>
              <a:rPr lang="ru-RU" sz="2400" dirty="0" smtClean="0"/>
              <a:t>) следует  включить  в маршрут, а какой нет?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523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401072"/>
                  </p:ext>
                </p:extLst>
              </p:nvPr>
            </p:nvGraphicFramePr>
            <p:xfrm>
              <a:off x="2771800" y="2060848"/>
              <a:ext cx="3672408" cy="288031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11720"/>
                    <a:gridCol w="611720"/>
                    <a:gridCol w="553009"/>
                    <a:gridCol w="671475"/>
                    <a:gridCol w="612242"/>
                    <a:gridCol w="612242"/>
                  </a:tblGrid>
                  <a:tr h="45562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5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659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1" i="0" spc="10" dirty="0" smtClean="0">
                                    <a:effectLst/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0" spc="10" dirty="0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762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762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762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0" spc="10" dirty="0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659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5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401072"/>
                  </p:ext>
                </p:extLst>
              </p:nvPr>
            </p:nvGraphicFramePr>
            <p:xfrm>
              <a:off x="2771800" y="2060848"/>
              <a:ext cx="3672408" cy="288031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11720"/>
                    <a:gridCol w="611720"/>
                    <a:gridCol w="553009"/>
                    <a:gridCol w="671475"/>
                    <a:gridCol w="612242"/>
                    <a:gridCol w="612242"/>
                  </a:tblGrid>
                  <a:tr h="45562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5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659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24444" t="-118421" r="-346667" b="-4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3000" t="-118421" r="-1000" b="-442105"/>
                          </a:stretch>
                        </a:blipFill>
                      </a:tcPr>
                    </a:tc>
                  </a:tr>
                  <a:tr h="49762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202439" r="-398020" b="-3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762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302439" r="-398020" b="-2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98020" t="-302439" r="-100000" b="-2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762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407407" r="-398020" b="-1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24444" t="-407407" r="-346667" b="-1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455" t="-407407" r="-183636" b="-1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659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5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533766" r="-39802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24444" t="-533766" r="-346667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455" t="-533766" r="-183636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98020" t="-533766" r="-10000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99592" y="47667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Какой </a:t>
            </a:r>
            <a:r>
              <a:rPr lang="ru-RU" sz="2400" dirty="0"/>
              <a:t>переезд</a:t>
            </a:r>
            <a:r>
              <a:rPr lang="ru-RU" sz="2400" dirty="0" smtClean="0"/>
              <a:t> по приведенной матрице затрат  (по алгоритму </a:t>
            </a:r>
            <a:r>
              <a:rPr lang="ru-RU" sz="2400" dirty="0" err="1" smtClean="0"/>
              <a:t>Литтла</a:t>
            </a:r>
            <a:r>
              <a:rPr lang="ru-RU" sz="2400" dirty="0" smtClean="0"/>
              <a:t>) следует  включить  в маршрут, а какой нет?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563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1537384"/>
                  </p:ext>
                </p:extLst>
              </p:nvPr>
            </p:nvGraphicFramePr>
            <p:xfrm>
              <a:off x="2771800" y="2060848"/>
              <a:ext cx="3672408" cy="288031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11720"/>
                    <a:gridCol w="611720"/>
                    <a:gridCol w="553009"/>
                    <a:gridCol w="671475"/>
                    <a:gridCol w="612242"/>
                    <a:gridCol w="612242"/>
                  </a:tblGrid>
                  <a:tr h="45562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5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659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1" i="0" spc="10" dirty="0" smtClean="0">
                                    <a:effectLst/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0" spc="10" dirty="0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762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762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762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0" spc="10" dirty="0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0" i="0" spc="10" dirty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?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659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5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10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400" b="1" i="1" spc="10" dirty="0" smtClean="0">
                                        <a:effectLst/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1537384"/>
                  </p:ext>
                </p:extLst>
              </p:nvPr>
            </p:nvGraphicFramePr>
            <p:xfrm>
              <a:off x="2771800" y="2060848"/>
              <a:ext cx="3672408" cy="288031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11720"/>
                    <a:gridCol w="611720"/>
                    <a:gridCol w="553009"/>
                    <a:gridCol w="671475"/>
                    <a:gridCol w="612242"/>
                    <a:gridCol w="612242"/>
                  </a:tblGrid>
                  <a:tr h="45562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5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659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24444" t="-118421" r="-346667" b="-4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3000" t="-118421" r="-1000" b="-442105"/>
                          </a:stretch>
                        </a:blipFill>
                      </a:tcPr>
                    </a:tc>
                  </a:tr>
                  <a:tr h="49762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202439" r="-398020" b="-3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2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762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3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302439" r="-398020" b="-2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spc="10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98020" t="-302439" r="-100000" b="-2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9762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4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407407" r="-398020" b="-1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24444" t="-407407" r="-346667" b="-1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455" t="-407407" r="-183636" b="-1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spc="10" dirty="0">
                              <a:effectLst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659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5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533766" r="-39802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24444" t="-533766" r="-346667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455" t="-533766" r="-183636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98020" t="-533766" r="-10000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99592" y="47667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Какой </a:t>
            </a:r>
            <a:r>
              <a:rPr lang="ru-RU" sz="2400" dirty="0"/>
              <a:t>переезд</a:t>
            </a:r>
            <a:r>
              <a:rPr lang="ru-RU" sz="2400" dirty="0" smtClean="0"/>
              <a:t> по приведенной матрице затрат  (по алгоритму </a:t>
            </a:r>
            <a:r>
              <a:rPr lang="ru-RU" sz="2400" dirty="0" err="1" smtClean="0"/>
              <a:t>Литтла</a:t>
            </a:r>
            <a:r>
              <a:rPr lang="ru-RU" sz="2400" dirty="0" smtClean="0"/>
              <a:t>) следует  включить  в маршрут , укажите степень нулевого элемента для (4,3), что она означает?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424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Составить уравнения </a:t>
            </a:r>
            <a:r>
              <a:rPr lang="ru-RU" i="1" dirty="0" smtClean="0">
                <a:effectLst/>
              </a:rPr>
              <a:t> Беллмана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47455" y="4149080"/>
                <a:ext cx="453650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400" b="1" dirty="0" smtClean="0"/>
                  <a:t> 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sz="2400" b="1" i="1" smtClean="0">
                        <a:latin typeface="Cambria Math"/>
                      </a:rPr>
                      <m:t>⇒</m:t>
                    </m:r>
                    <m:r>
                      <a:rPr lang="en-US" sz="2400" b="1" i="1" smtClean="0">
                        <a:latin typeface="Cambria Math"/>
                      </a:rPr>
                      <m:t>𝒎𝒂𝒙</m:t>
                    </m:r>
                  </m:oMath>
                </a14:m>
                <a:endParaRPr lang="en-US" sz="2400" b="1" dirty="0" smtClean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deg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𝟖</m:t>
                    </m:r>
                  </m:oMath>
                </a14:m>
                <a:endParaRPr lang="en-US" sz="2400" b="1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455" y="4149080"/>
                <a:ext cx="4536504" cy="1600438"/>
              </a:xfrm>
              <a:prstGeom prst="rect">
                <a:avLst/>
              </a:prstGeom>
              <a:blipFill rotWithShape="1">
                <a:blip r:embed="rId2"/>
                <a:stretch>
                  <a:fillRect l="-2151" t="-1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1560" y="177281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Эффективность состояния системы на первом этапе определяется ….(продолжить)…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4270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Составить уравнения </a:t>
            </a:r>
            <a:r>
              <a:rPr lang="ru-RU" i="1" dirty="0" smtClean="0">
                <a:effectLst/>
              </a:rPr>
              <a:t> Беллмана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47455" y="4149080"/>
                <a:ext cx="453650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400" b="1" dirty="0" smtClean="0"/>
                  <a:t> 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sz="2400" b="1" i="1" smtClean="0">
                        <a:latin typeface="Cambria Math"/>
                      </a:rPr>
                      <m:t>⇒</m:t>
                    </m:r>
                    <m:r>
                      <a:rPr lang="en-US" sz="2400" b="1" i="1" smtClean="0">
                        <a:latin typeface="Cambria Math"/>
                      </a:rPr>
                      <m:t>𝒎𝒂𝒙</m:t>
                    </m:r>
                  </m:oMath>
                </a14:m>
                <a:endParaRPr lang="en-US" sz="2400" b="1" dirty="0" smtClean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deg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𝟖</m:t>
                    </m:r>
                  </m:oMath>
                </a14:m>
                <a:endParaRPr lang="en-US" sz="2400" b="1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455" y="4149080"/>
                <a:ext cx="4536504" cy="1600438"/>
              </a:xfrm>
              <a:prstGeom prst="rect">
                <a:avLst/>
              </a:prstGeom>
              <a:blipFill rotWithShape="1">
                <a:blip r:embed="rId2"/>
                <a:stretch>
                  <a:fillRect l="-2151" t="-1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1560" y="177281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Эффективность состояния системы на втором этапе определяется ….(продолжить)…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051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Составить уравнения </a:t>
            </a:r>
            <a:r>
              <a:rPr lang="ru-RU" i="1" dirty="0" smtClean="0">
                <a:effectLst/>
              </a:rPr>
              <a:t> Беллмана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3460" y="3068960"/>
                <a:ext cx="453650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ru-RU" sz="2400" b="1" i="1" smtClean="0">
                        <a:latin typeface="Cambria Math"/>
                      </a:rPr>
                      <m:t>𝟒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ru-RU" sz="2400" b="1" dirty="0" smtClean="0"/>
                  <a:t>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sz="2400" b="1" i="1" smtClean="0">
                        <a:latin typeface="Cambria Math"/>
                      </a:rPr>
                      <m:t>⇒</m:t>
                    </m:r>
                    <m:r>
                      <a:rPr lang="en-US" sz="2400" b="1" i="1" smtClean="0">
                        <a:latin typeface="Cambria Math"/>
                      </a:rPr>
                      <m:t>𝒎𝒂𝒙</m:t>
                    </m:r>
                  </m:oMath>
                </a14:m>
                <a:endParaRPr lang="en-US" sz="2400" b="1" dirty="0" smtClean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deg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ad>
                      <m:ra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deg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u-RU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ra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ru-RU" sz="2400" b="1" i="1" smtClean="0">
                        <a:latin typeface="Cambria Math"/>
                        <a:ea typeface="Cambria Math"/>
                      </a:rPr>
                      <m:t>𝟒</m:t>
                    </m:r>
                  </m:oMath>
                </a14:m>
                <a:endParaRPr lang="ru-RU" sz="2400" b="1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60" y="3068960"/>
                <a:ext cx="4536504" cy="1600438"/>
              </a:xfrm>
              <a:prstGeom prst="rect">
                <a:avLst/>
              </a:prstGeom>
              <a:blipFill rotWithShape="1">
                <a:blip r:embed="rId2"/>
                <a:stretch>
                  <a:fillRect l="-2151" t="-1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1560" y="177281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Эффективность состояния системы на первом этапе определяется ….(продолжить)…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9990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764704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b="1" dirty="0"/>
              <a:t>Каким из трех алгоритмов следует начать решение исходной задачи?</a:t>
            </a:r>
            <a:endParaRPr lang="ru-RU" sz="2000" dirty="0"/>
          </a:p>
          <a:p>
            <a:r>
              <a:rPr lang="ru-RU" sz="2000" dirty="0"/>
              <a:t>а) прямым симплекс-алгоритмом</a:t>
            </a:r>
          </a:p>
          <a:p>
            <a:r>
              <a:rPr lang="ru-RU" sz="2000" dirty="0"/>
              <a:t>б) двойственным симплекс-алгоритмом</a:t>
            </a:r>
          </a:p>
          <a:p>
            <a:r>
              <a:rPr lang="ru-RU" sz="2000" dirty="0"/>
              <a:t>в) двухэтапным </a:t>
            </a:r>
            <a:r>
              <a:rPr lang="ru-RU" sz="2000" dirty="0" smtClean="0"/>
              <a:t>симплекс-алгоритмом</a:t>
            </a:r>
            <a:endParaRPr lang="ru-RU" sz="20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963865"/>
              </p:ext>
            </p:extLst>
          </p:nvPr>
        </p:nvGraphicFramePr>
        <p:xfrm>
          <a:off x="4788024" y="5805264"/>
          <a:ext cx="1296144" cy="47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Формула" r:id="rId3" imgW="545626" imgH="203024" progId="Equation.3">
                  <p:embed/>
                </p:oleObj>
              </mc:Choice>
              <mc:Fallback>
                <p:oleObj name="Формула" r:id="rId3" imgW="54562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805264"/>
                        <a:ext cx="1296144" cy="4775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552984"/>
              </p:ext>
            </p:extLst>
          </p:nvPr>
        </p:nvGraphicFramePr>
        <p:xfrm>
          <a:off x="3862208" y="2924944"/>
          <a:ext cx="2300840" cy="48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Формула" r:id="rId5" imgW="939392" imgH="203112" progId="Equation.3">
                  <p:embed/>
                </p:oleObj>
              </mc:Choice>
              <mc:Fallback>
                <p:oleObj name="Формула" r:id="rId5" imgW="939392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208" y="2924944"/>
                        <a:ext cx="2300840" cy="488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920313"/>
              </p:ext>
            </p:extLst>
          </p:nvPr>
        </p:nvGraphicFramePr>
        <p:xfrm>
          <a:off x="3995936" y="3573016"/>
          <a:ext cx="1786874" cy="56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Формула" r:id="rId7" imgW="634725" imgH="203112" progId="Equation.3">
                  <p:embed/>
                </p:oleObj>
              </mc:Choice>
              <mc:Fallback>
                <p:oleObj name="Формула" r:id="rId7" imgW="63472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573016"/>
                        <a:ext cx="1786874" cy="560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862272"/>
              </p:ext>
            </p:extLst>
          </p:nvPr>
        </p:nvGraphicFramePr>
        <p:xfrm>
          <a:off x="4139952" y="4293096"/>
          <a:ext cx="1287771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Формула" r:id="rId9" imgW="622030" imgH="203112" progId="Equation.3">
                  <p:embed/>
                </p:oleObj>
              </mc:Choice>
              <mc:Fallback>
                <p:oleObj name="Формула" r:id="rId9" imgW="622030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293096"/>
                        <a:ext cx="1287771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620908"/>
              </p:ext>
            </p:extLst>
          </p:nvPr>
        </p:nvGraphicFramePr>
        <p:xfrm>
          <a:off x="4608004" y="5373216"/>
          <a:ext cx="731515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Формула" r:id="rId11" imgW="368140" imgH="203112" progId="Equation.3">
                  <p:embed/>
                </p:oleObj>
              </mc:Choice>
              <mc:Fallback>
                <p:oleObj name="Формула" r:id="rId11" imgW="36814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004" y="5373216"/>
                        <a:ext cx="731515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834608"/>
              </p:ext>
            </p:extLst>
          </p:nvPr>
        </p:nvGraphicFramePr>
        <p:xfrm>
          <a:off x="4417504" y="4869160"/>
          <a:ext cx="802568" cy="421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Формула" r:id="rId13" imgW="380835" imgH="203112" progId="Equation.3">
                  <p:embed/>
                </p:oleObj>
              </mc:Choice>
              <mc:Fallback>
                <p:oleObj name="Формула" r:id="rId13" imgW="380835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504" y="4869160"/>
                        <a:ext cx="802568" cy="421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6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Составить уравнения </a:t>
            </a:r>
            <a:r>
              <a:rPr lang="ru-RU" i="1" dirty="0" smtClean="0">
                <a:effectLst/>
              </a:rPr>
              <a:t> Беллмана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3460" y="3068960"/>
                <a:ext cx="453650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ru-RU" sz="2400" b="1" i="1" smtClean="0">
                        <a:latin typeface="Cambria Math"/>
                      </a:rPr>
                      <m:t>𝟒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ru-RU" sz="2400" b="1" dirty="0" smtClean="0"/>
                  <a:t>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sz="2400" b="1" i="1" smtClean="0">
                        <a:latin typeface="Cambria Math"/>
                      </a:rPr>
                      <m:t>⇒</m:t>
                    </m:r>
                    <m:r>
                      <a:rPr lang="en-US" sz="2400" b="1" i="1" smtClean="0">
                        <a:latin typeface="Cambria Math"/>
                      </a:rPr>
                      <m:t>𝒎𝒂𝒙</m:t>
                    </m:r>
                  </m:oMath>
                </a14:m>
                <a:endParaRPr lang="en-US" sz="2400" b="1" dirty="0" smtClean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deg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ad>
                      <m:ra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deg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u-RU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ra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ru-RU" sz="2400" b="1" i="1" smtClean="0">
                        <a:latin typeface="Cambria Math"/>
                        <a:ea typeface="Cambria Math"/>
                      </a:rPr>
                      <m:t>𝟒</m:t>
                    </m:r>
                  </m:oMath>
                </a14:m>
                <a:endParaRPr lang="ru-RU" sz="2400" b="1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60" y="3068960"/>
                <a:ext cx="4536504" cy="1600438"/>
              </a:xfrm>
              <a:prstGeom prst="rect">
                <a:avLst/>
              </a:prstGeom>
              <a:blipFill rotWithShape="1">
                <a:blip r:embed="rId2"/>
                <a:stretch>
                  <a:fillRect l="-2151" t="-1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1560" y="177281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Эффективность состояния системы на втором этапе определяется ….(продолжить)…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105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63538" y="116632"/>
            <a:ext cx="88009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Решается транспортная задача перевозки </a:t>
            </a:r>
            <a:r>
              <a:rPr lang="ru-RU" sz="2400" dirty="0"/>
              <a:t>однородных грузов от поставщиков к потребителям (размерность задачи два на два) с учетом двух </a:t>
            </a:r>
            <a:r>
              <a:rPr lang="ru-RU" sz="2400" dirty="0" smtClean="0"/>
              <a:t>критериев: К1 </a:t>
            </a:r>
            <a:r>
              <a:rPr lang="ru-RU" sz="2400" dirty="0"/>
              <a:t>– финансовые затраты (</a:t>
            </a:r>
            <a:r>
              <a:rPr lang="ru-RU" sz="2400" dirty="0" err="1"/>
              <a:t>т.руб</a:t>
            </a:r>
            <a:r>
              <a:rPr lang="ru-RU" sz="2400" dirty="0" smtClean="0"/>
              <a:t>.); К2 </a:t>
            </a:r>
            <a:r>
              <a:rPr lang="ru-RU" sz="2400" dirty="0"/>
              <a:t>– временные затраты (час.). </a:t>
            </a:r>
          </a:p>
          <a:p>
            <a:r>
              <a:rPr lang="ru-RU" sz="2400" dirty="0"/>
              <a:t>Возможности поставщиков -  </a:t>
            </a:r>
            <a:r>
              <a:rPr lang="en-US" sz="2400" dirty="0"/>
              <a:t>a</a:t>
            </a:r>
            <a:r>
              <a:rPr lang="ru-RU" sz="2400" dirty="0"/>
              <a:t>1 и </a:t>
            </a:r>
            <a:r>
              <a:rPr lang="en-US" sz="2400" dirty="0"/>
              <a:t>a</a:t>
            </a:r>
            <a:r>
              <a:rPr lang="ru-RU" sz="2400" dirty="0"/>
              <a:t>2 , потребности потребителей – </a:t>
            </a:r>
            <a:r>
              <a:rPr lang="en-US" sz="2400" dirty="0"/>
              <a:t>b</a:t>
            </a:r>
            <a:r>
              <a:rPr lang="ru-RU" sz="2400" dirty="0"/>
              <a:t>1 и </a:t>
            </a:r>
            <a:r>
              <a:rPr lang="en-US" sz="2400" dirty="0"/>
              <a:t>b</a:t>
            </a:r>
            <a:r>
              <a:rPr lang="ru-RU" sz="2400" dirty="0"/>
              <a:t>2, коэффициенты затрат на одну единицу груза для соответствующих критериев приведены в таблицах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303051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Критерий К1– финансовые затраты (</a:t>
            </a:r>
            <a:r>
              <a:rPr lang="ru-RU" sz="2400" dirty="0" err="1"/>
              <a:t>т.руб</a:t>
            </a:r>
            <a:r>
              <a:rPr lang="ru-RU" sz="2400" dirty="0"/>
              <a:t>.);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9542" y="3030512"/>
            <a:ext cx="4054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Критерий К2 – временные затраты (час</a:t>
            </a:r>
            <a:r>
              <a:rPr lang="ru-RU" sz="2400" dirty="0" smtClean="0"/>
              <a:t>.).</a:t>
            </a:r>
          </a:p>
          <a:p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48166"/>
              </p:ext>
            </p:extLst>
          </p:nvPr>
        </p:nvGraphicFramePr>
        <p:xfrm>
          <a:off x="5508104" y="4043912"/>
          <a:ext cx="2592288" cy="1257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</a:tblGrid>
              <a:tr h="419099">
                <a:tc>
                  <a:txBody>
                    <a:bodyPr/>
                    <a:lstStyle/>
                    <a:p>
                      <a:endParaRPr lang="ru-RU" b="1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b1=3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b2=7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909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909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2</a:t>
                      </a:r>
                      <a:endParaRPr lang="ru-RU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09740"/>
              </p:ext>
            </p:extLst>
          </p:nvPr>
        </p:nvGraphicFramePr>
        <p:xfrm>
          <a:off x="539552" y="4043912"/>
          <a:ext cx="2520279" cy="1185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93"/>
                <a:gridCol w="840093"/>
                <a:gridCol w="840093"/>
              </a:tblGrid>
              <a:tr h="395096">
                <a:tc>
                  <a:txBody>
                    <a:bodyPr/>
                    <a:lstStyle/>
                    <a:p>
                      <a:endParaRPr lang="ru-RU" b="1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b1=3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b2=7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50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1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2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50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0439" y="555331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</a:t>
            </a:r>
            <a:r>
              <a:rPr lang="ru-RU" sz="2400" dirty="0"/>
              <a:t>каких пределах будет изменяться оценка компромиссных решений по критерию К1. </a:t>
            </a:r>
          </a:p>
        </p:txBody>
      </p:sp>
    </p:spTree>
    <p:extLst>
      <p:ext uri="{BB962C8B-B14F-4D97-AF65-F5344CB8AC3E}">
        <p14:creationId xmlns:p14="http://schemas.microsoft.com/office/powerpoint/2010/main" val="231503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63538" y="116632"/>
            <a:ext cx="88009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Решается транспортная задача перевозки </a:t>
            </a:r>
            <a:r>
              <a:rPr lang="ru-RU" sz="2400" dirty="0"/>
              <a:t>однородных грузов от поставщиков к потребителям (размерность задачи два на два) с учетом двух </a:t>
            </a:r>
            <a:r>
              <a:rPr lang="ru-RU" sz="2400" dirty="0" smtClean="0"/>
              <a:t>критериев: К1 </a:t>
            </a:r>
            <a:r>
              <a:rPr lang="ru-RU" sz="2400" dirty="0"/>
              <a:t>– финансовые затраты (</a:t>
            </a:r>
            <a:r>
              <a:rPr lang="ru-RU" sz="2400" dirty="0" err="1"/>
              <a:t>т.руб</a:t>
            </a:r>
            <a:r>
              <a:rPr lang="ru-RU" sz="2400" dirty="0" smtClean="0"/>
              <a:t>.); К2 </a:t>
            </a:r>
            <a:r>
              <a:rPr lang="ru-RU" sz="2400" dirty="0"/>
              <a:t>– временные затраты (час.). </a:t>
            </a:r>
          </a:p>
          <a:p>
            <a:r>
              <a:rPr lang="ru-RU" sz="2400" dirty="0"/>
              <a:t>Возможности поставщиков -  </a:t>
            </a:r>
            <a:r>
              <a:rPr lang="en-US" sz="2400" dirty="0"/>
              <a:t>a</a:t>
            </a:r>
            <a:r>
              <a:rPr lang="ru-RU" sz="2400" dirty="0"/>
              <a:t>1 и </a:t>
            </a:r>
            <a:r>
              <a:rPr lang="en-US" sz="2400" dirty="0"/>
              <a:t>a</a:t>
            </a:r>
            <a:r>
              <a:rPr lang="ru-RU" sz="2400" dirty="0"/>
              <a:t>2 , потребности потребителей – </a:t>
            </a:r>
            <a:r>
              <a:rPr lang="en-US" sz="2400" dirty="0"/>
              <a:t>b</a:t>
            </a:r>
            <a:r>
              <a:rPr lang="ru-RU" sz="2400" dirty="0"/>
              <a:t>1 и </a:t>
            </a:r>
            <a:r>
              <a:rPr lang="en-US" sz="2400" dirty="0"/>
              <a:t>b</a:t>
            </a:r>
            <a:r>
              <a:rPr lang="ru-RU" sz="2400" dirty="0"/>
              <a:t>2, коэффициенты затрат на одну единицу груза для соответствующих критериев приведены в таблицах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303051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Критерий К1– финансовые затраты (</a:t>
            </a:r>
            <a:r>
              <a:rPr lang="ru-RU" sz="2400" dirty="0" err="1"/>
              <a:t>т.руб</a:t>
            </a:r>
            <a:r>
              <a:rPr lang="ru-RU" sz="2400" dirty="0"/>
              <a:t>.);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9542" y="3030512"/>
            <a:ext cx="4054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Критерий К2 – временные затраты (час</a:t>
            </a:r>
            <a:r>
              <a:rPr lang="ru-RU" sz="2400" dirty="0" smtClean="0"/>
              <a:t>.).</a:t>
            </a:r>
          </a:p>
          <a:p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73154"/>
              </p:ext>
            </p:extLst>
          </p:nvPr>
        </p:nvGraphicFramePr>
        <p:xfrm>
          <a:off x="5508104" y="4043912"/>
          <a:ext cx="2592288" cy="1257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</a:tblGrid>
              <a:tr h="419099">
                <a:tc>
                  <a:txBody>
                    <a:bodyPr/>
                    <a:lstStyle/>
                    <a:p>
                      <a:endParaRPr lang="ru-RU" b="1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b1=3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b2=7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909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909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2</a:t>
                      </a:r>
                      <a:endParaRPr lang="ru-RU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3724"/>
              </p:ext>
            </p:extLst>
          </p:nvPr>
        </p:nvGraphicFramePr>
        <p:xfrm>
          <a:off x="539552" y="4043912"/>
          <a:ext cx="2520279" cy="1185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93"/>
                <a:gridCol w="840093"/>
                <a:gridCol w="840093"/>
              </a:tblGrid>
              <a:tr h="395096">
                <a:tc>
                  <a:txBody>
                    <a:bodyPr/>
                    <a:lstStyle/>
                    <a:p>
                      <a:endParaRPr lang="ru-RU" b="1" dirty="0">
                        <a:ln w="190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b1=3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b2=7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50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a1=5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1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2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50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a2=5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0439" y="555331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</a:t>
            </a:r>
            <a:r>
              <a:rPr lang="ru-RU" sz="2400" dirty="0"/>
              <a:t>каких пределах будет изменяться оценка компромиссных решений по критерию </a:t>
            </a:r>
            <a:r>
              <a:rPr lang="ru-RU" sz="2400" dirty="0" smtClean="0"/>
              <a:t>К2.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9924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51726"/>
              </p:ext>
            </p:extLst>
          </p:nvPr>
        </p:nvGraphicFramePr>
        <p:xfrm>
          <a:off x="755576" y="3861048"/>
          <a:ext cx="7272807" cy="2194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854542"/>
                <a:gridCol w="1856887"/>
                <a:gridCol w="1847509"/>
                <a:gridCol w="1713869"/>
              </a:tblGrid>
              <a:tr h="70555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Игроки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Мор-волевая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баллах)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Вес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кг)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Бег 100м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(в сек.)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Х1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15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Х2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5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110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14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Х3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8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90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35913"/>
            <a:ext cx="878497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Оценка игроков спортивной команды (альтернатив) производится на основании пяти критериев: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К1 - морально-волевая подготовка; К2 – вес игрока; К3 – бег 100м.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Тренер отдает предпочтение игрокам с высокими оценками по всем критериям (для бега – оценки имеют обратное направление шкалы). По принципу взвешенной суммы равнозначных критериев определите лучшего (лучших) спортсменов.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29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11" y="26064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Оценка решений производится по двум критериям в ситуациях е1, е2, е3 . Матрицы </a:t>
            </a:r>
            <a:r>
              <a:rPr lang="ru-RU" sz="2400" dirty="0"/>
              <a:t>исходов по </a:t>
            </a:r>
            <a:r>
              <a:rPr lang="ru-RU" sz="2400" dirty="0" smtClean="0"/>
              <a:t>критериям «Деньги» и «Время</a:t>
            </a:r>
            <a:r>
              <a:rPr lang="ru-RU" sz="2400" dirty="0"/>
              <a:t>» </a:t>
            </a:r>
            <a:r>
              <a:rPr lang="ru-RU" sz="2400" dirty="0" smtClean="0"/>
              <a:t>приведены ниже.</a:t>
            </a:r>
          </a:p>
          <a:p>
            <a:r>
              <a:rPr lang="ru-RU" sz="2400" dirty="0" smtClean="0"/>
              <a:t>Укажите способы получения матрицы исходов в абсолютной шкале измерения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61496"/>
              </p:ext>
            </p:extLst>
          </p:nvPr>
        </p:nvGraphicFramePr>
        <p:xfrm>
          <a:off x="539552" y="2924944"/>
          <a:ext cx="7056782" cy="19945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024645"/>
                <a:gridCol w="1004742"/>
                <a:gridCol w="1005479"/>
                <a:gridCol w="1005479"/>
                <a:gridCol w="1005479"/>
                <a:gridCol w="1005479"/>
                <a:gridCol w="1005479"/>
              </a:tblGrid>
              <a:tr h="45455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Дорога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Критерий «Деньги» </a:t>
                      </a:r>
                      <a:endParaRPr lang="ru-RU" sz="1800" b="1" kern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 smtClean="0">
                          <a:effectLst/>
                        </a:rPr>
                        <a:t>(</a:t>
                      </a:r>
                      <a:r>
                        <a:rPr lang="ru-RU" sz="1800" b="1" kern="1400" dirty="0">
                          <a:effectLst/>
                        </a:rPr>
                        <a:t>в </a:t>
                      </a:r>
                      <a:r>
                        <a:rPr lang="ru-RU" sz="1800" b="1" kern="1400" dirty="0" err="1">
                          <a:effectLst/>
                        </a:rPr>
                        <a:t>т.руб</a:t>
                      </a:r>
                      <a:r>
                        <a:rPr lang="ru-RU" sz="1800" b="1" kern="1400" dirty="0">
                          <a:effectLst/>
                        </a:rPr>
                        <a:t>.)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Критерий «Время» </a:t>
                      </a:r>
                      <a:endParaRPr lang="ru-RU" sz="1800" b="1" kern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 smtClean="0">
                          <a:effectLst/>
                        </a:rPr>
                        <a:t>(</a:t>
                      </a:r>
                      <a:r>
                        <a:rPr lang="ru-RU" sz="1800" b="1" kern="1400" dirty="0">
                          <a:effectLst/>
                        </a:rPr>
                        <a:t>в днях)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545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е1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е2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е3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е1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е2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е3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4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Х1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30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40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50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4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4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5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4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Х2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20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30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70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3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>
                          <a:effectLst/>
                        </a:rPr>
                        <a:t>4</a:t>
                      </a:r>
                      <a:endParaRPr lang="ru-RU" sz="1800" b="1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dirty="0">
                          <a:effectLst/>
                        </a:rPr>
                        <a:t>5</a:t>
                      </a:r>
                      <a:endParaRPr lang="ru-RU" sz="1800" b="1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192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8" y="43911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Оценка научно-технических проектов производится по четырем критериям, измеряемых в шкале наименований (в скобках дана шкала в порядке убывания предпочтения):</a:t>
            </a:r>
          </a:p>
          <a:p>
            <a:r>
              <a:rPr lang="ru-RU" sz="2000" dirty="0"/>
              <a:t>К1 – ожидаемая экономическая эффективность (высокая, средняя, низкая); </a:t>
            </a:r>
          </a:p>
          <a:p>
            <a:r>
              <a:rPr lang="ru-RU" sz="2000" dirty="0"/>
              <a:t>К2 – срок выполнения проекта (менее 3-х лет, от 3-х до 5-ти лет, более 5-ти лет); </a:t>
            </a:r>
          </a:p>
          <a:p>
            <a:r>
              <a:rPr lang="ru-RU" sz="2000" dirty="0"/>
              <a:t>К3 – срок окупаемости проекта (менее 2-х лет, от 2-х до 5-ти лет, более 5-ти лет); </a:t>
            </a:r>
          </a:p>
          <a:p>
            <a:r>
              <a:rPr lang="ru-RU" sz="2000" dirty="0"/>
              <a:t>К4 – масштаб внедрения (за рубежом, в стране, в своём регионе).</a:t>
            </a:r>
          </a:p>
          <a:p>
            <a:r>
              <a:rPr lang="ru-RU" sz="2000" dirty="0"/>
              <a:t>Оценки проектов по критериям приведены в таблице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42712"/>
              </p:ext>
            </p:extLst>
          </p:nvPr>
        </p:nvGraphicFramePr>
        <p:xfrm>
          <a:off x="565966" y="2619772"/>
          <a:ext cx="8025504" cy="3103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182215"/>
                <a:gridCol w="1368658"/>
                <a:gridCol w="1824877"/>
                <a:gridCol w="1824877"/>
                <a:gridCol w="1824877"/>
              </a:tblGrid>
              <a:tr h="124129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Проекты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Ожид.экон.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эффективн.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Срок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выполнения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Срок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окупаемости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Масштаб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внедрения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0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Х1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Высокая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от 3-х до 5-ти лет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от 2-х до 5-ти лет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/>
                        <a:t>в своём регионе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0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Х2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Низкая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менее 3-х лет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более 5-ти лет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за рубежом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0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Х3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Средняя   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от 3-х до 5-ти лет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менее 2-х лет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в стране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5805264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 функции выбора с учетом числа доминирующих критериев определить подмножество наилучших  проектов</a:t>
            </a:r>
          </a:p>
        </p:txBody>
      </p:sp>
    </p:spTree>
    <p:extLst>
      <p:ext uri="{BB962C8B-B14F-4D97-AF65-F5344CB8AC3E}">
        <p14:creationId xmlns:p14="http://schemas.microsoft.com/office/powerpoint/2010/main" val="2718726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8" y="43911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Оценка научно-технических проектов производится по четырем критериям, измеряемых в шкале наименований (в скобках дана шкала в порядке убывания предпочтения):</a:t>
            </a:r>
          </a:p>
          <a:p>
            <a:r>
              <a:rPr lang="ru-RU" sz="2000" dirty="0"/>
              <a:t>К1 – ожидаемая экономическая эффективность (высокая, средняя, низкая); </a:t>
            </a:r>
          </a:p>
          <a:p>
            <a:r>
              <a:rPr lang="ru-RU" sz="2000" dirty="0"/>
              <a:t>К2 – срок выполнения проекта (менее 3-х лет, от 3-х до 5-ти лет, более 5-ти лет); </a:t>
            </a:r>
          </a:p>
          <a:p>
            <a:r>
              <a:rPr lang="ru-RU" sz="2000" dirty="0"/>
              <a:t>К3 – срок окупаемости проекта (менее 2-х лет, от 2-х до 5-ти лет, более 5-ти лет); </a:t>
            </a:r>
          </a:p>
          <a:p>
            <a:r>
              <a:rPr lang="ru-RU" sz="2000" dirty="0"/>
              <a:t>К4 – масштаб внедрения (за рубежом, в стране, в своём регионе).</a:t>
            </a:r>
          </a:p>
          <a:p>
            <a:r>
              <a:rPr lang="ru-RU" sz="2000" dirty="0"/>
              <a:t>Оценки проектов по критериям приведены в таблице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26593"/>
              </p:ext>
            </p:extLst>
          </p:nvPr>
        </p:nvGraphicFramePr>
        <p:xfrm>
          <a:off x="565966" y="2619772"/>
          <a:ext cx="8025504" cy="3103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182215"/>
                <a:gridCol w="1368658"/>
                <a:gridCol w="1824877"/>
                <a:gridCol w="1824877"/>
                <a:gridCol w="1824877"/>
              </a:tblGrid>
              <a:tr h="124129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Проекты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Ожид.экон.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эффективн.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Срок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выполнения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Срок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окупаемости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Масштаб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внедрения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0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Х1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Высокая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от 3-х до 5-ти лет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от 2-х до 5-ти лет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за рубежом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0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Х2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Высокая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менее 3-х лет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более 5-ти лет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в своём регионе</a:t>
                      </a:r>
                      <a:endParaRPr lang="ru-RU" sz="18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0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Х3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Средняя   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от 3-х до 5-ти лет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менее 2-х лет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в стране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5805264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 функции выбора с учетом числа доминирующих критериев определить подмножество наилучших  проектов</a:t>
            </a:r>
          </a:p>
        </p:txBody>
      </p:sp>
    </p:spTree>
    <p:extLst>
      <p:ext uri="{BB962C8B-B14F-4D97-AF65-F5344CB8AC3E}">
        <p14:creationId xmlns:p14="http://schemas.microsoft.com/office/powerpoint/2010/main" val="763932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4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Оценка научно-технических проектов производится по четырем критериям, измеряемых в шкале наименований (в скобках дана шкала в порядке убывания предпочтения):</a:t>
            </a:r>
          </a:p>
          <a:p>
            <a:r>
              <a:rPr lang="ru-RU" sz="2000" dirty="0"/>
              <a:t>К1 – ожидаемая экономическая эффективность (высокая, средняя, низкая); </a:t>
            </a:r>
          </a:p>
          <a:p>
            <a:r>
              <a:rPr lang="ru-RU" sz="2000" dirty="0"/>
              <a:t>К2 – срок выполнения проекта (менее 3-х лет, от 3-х до 5-ти лет, более 5-ти лет); </a:t>
            </a:r>
          </a:p>
          <a:p>
            <a:r>
              <a:rPr lang="ru-RU" sz="2000" dirty="0"/>
              <a:t>К3 – срок окупаемости проекта (менее 2-х лет, от 2-х до 5-ти лет, более 5-ти лет); </a:t>
            </a:r>
          </a:p>
          <a:p>
            <a:r>
              <a:rPr lang="ru-RU" sz="2000" dirty="0"/>
              <a:t>К4 – масштаб внедрения (за рубежом, в стране, в своём регионе).</a:t>
            </a:r>
          </a:p>
          <a:p>
            <a:r>
              <a:rPr lang="ru-RU" sz="2000" dirty="0"/>
              <a:t>Оценки проектов по критериям приведены в таблице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58675"/>
              </p:ext>
            </p:extLst>
          </p:nvPr>
        </p:nvGraphicFramePr>
        <p:xfrm>
          <a:off x="1" y="2556892"/>
          <a:ext cx="9093645" cy="24562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339560"/>
                <a:gridCol w="1550817"/>
                <a:gridCol w="2067756"/>
                <a:gridCol w="2067756"/>
                <a:gridCol w="2067756"/>
              </a:tblGrid>
              <a:tr h="98251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Проекты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Ожид.экон.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эффективн.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Срок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выполнения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Срок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окупаемости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Масштаб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внедрения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Х1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Высокая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от 3-х до 5-ти лет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от 2-х до 5-ти лет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за рубежом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Х2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Низкая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менее 3-х лет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более 5-ти лет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за рубежом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Х3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Средняя   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от 3-х до 5-ти лет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менее 2-х лет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в стране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6662" y="5589240"/>
            <a:ext cx="8856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 функции выбора методом идеальной точки в ранговой шкале измерений определить наилучший  проект (проекты). Веса критериев считать равнозначными</a:t>
            </a:r>
          </a:p>
        </p:txBody>
      </p:sp>
    </p:spTree>
    <p:extLst>
      <p:ext uri="{BB962C8B-B14F-4D97-AF65-F5344CB8AC3E}">
        <p14:creationId xmlns:p14="http://schemas.microsoft.com/office/powerpoint/2010/main" val="322510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4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Оценка научно-технических проектов производится по четырем критериям, измеряемых в шкале наименований (в скобках дана шкала в порядке убывания предпочтения):</a:t>
            </a:r>
          </a:p>
          <a:p>
            <a:r>
              <a:rPr lang="ru-RU" sz="2000" dirty="0"/>
              <a:t>К1 – ожидаемая экономическая эффективность (высокая, средняя, низкая); </a:t>
            </a:r>
          </a:p>
          <a:p>
            <a:r>
              <a:rPr lang="ru-RU" sz="2000" dirty="0"/>
              <a:t>К2 – срок выполнения проекта (менее 3-х лет, от 3-х до 5-ти лет, более 5-ти лет); </a:t>
            </a:r>
          </a:p>
          <a:p>
            <a:r>
              <a:rPr lang="ru-RU" sz="2000" dirty="0"/>
              <a:t>К3 – срок окупаемости проекта (менее 2-х лет, от 2-х до 5-ти лет, более 5-ти лет); </a:t>
            </a:r>
          </a:p>
          <a:p>
            <a:r>
              <a:rPr lang="ru-RU" sz="2000" dirty="0"/>
              <a:t>К4 – масштаб внедрения (за рубежом, в стране, в своём регионе).</a:t>
            </a:r>
          </a:p>
          <a:p>
            <a:r>
              <a:rPr lang="ru-RU" sz="2000" dirty="0"/>
              <a:t>Оценки проектов по критериям приведены в таблице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68162"/>
              </p:ext>
            </p:extLst>
          </p:nvPr>
        </p:nvGraphicFramePr>
        <p:xfrm>
          <a:off x="1" y="2556892"/>
          <a:ext cx="9093645" cy="24562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339560"/>
                <a:gridCol w="1550817"/>
                <a:gridCol w="2067756"/>
                <a:gridCol w="2067756"/>
                <a:gridCol w="2067756"/>
              </a:tblGrid>
              <a:tr h="98251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Проекты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Ожид.экон.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эффективн.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Срок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выполнения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Срок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окупаемости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Масштаб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внедрения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Х1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Высокая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от 3-х до 5-ти лет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от 2-х до 5-ти лет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за рубежом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Х2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Низкая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менее 3-х лет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более 5-ти лет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smtClean="0"/>
                        <a:t>в своём регионе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1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Х3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Средняя   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от 3-х до 5-ти лет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менее 2-х лет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в стране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6662" y="5589240"/>
            <a:ext cx="8856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 функции выбора методом идеальной точки в ранговой шкале измерений определить наилучший  проект (проекты). Веса критериев считать равнозначными</a:t>
            </a:r>
          </a:p>
        </p:txBody>
      </p:sp>
    </p:spTree>
    <p:extLst>
      <p:ext uri="{BB962C8B-B14F-4D97-AF65-F5344CB8AC3E}">
        <p14:creationId xmlns:p14="http://schemas.microsoft.com/office/powerpoint/2010/main" val="218972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764704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b="1" dirty="0"/>
              <a:t>Каким из трех алгоритмов следует начать решение исходной задачи?</a:t>
            </a:r>
            <a:endParaRPr lang="ru-RU" sz="2000" dirty="0"/>
          </a:p>
          <a:p>
            <a:r>
              <a:rPr lang="ru-RU" sz="2000" dirty="0"/>
              <a:t>а) прямым симплекс-алгоритмом</a:t>
            </a:r>
          </a:p>
          <a:p>
            <a:r>
              <a:rPr lang="ru-RU" sz="2000" dirty="0"/>
              <a:t>б) двойственным симплекс-алгоритмом</a:t>
            </a:r>
          </a:p>
          <a:p>
            <a:r>
              <a:rPr lang="ru-RU" sz="2000" dirty="0"/>
              <a:t>в) двухэтапным </a:t>
            </a:r>
            <a:r>
              <a:rPr lang="ru-RU" sz="2000" dirty="0" smtClean="0"/>
              <a:t>симплекс-алгоритмом</a:t>
            </a:r>
            <a:endParaRPr lang="ru-RU" sz="20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475942"/>
              </p:ext>
            </p:extLst>
          </p:nvPr>
        </p:nvGraphicFramePr>
        <p:xfrm>
          <a:off x="4932040" y="5517232"/>
          <a:ext cx="1296144" cy="47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Формула" r:id="rId3" imgW="545626" imgH="203024" progId="Equation.3">
                  <p:embed/>
                </p:oleObj>
              </mc:Choice>
              <mc:Fallback>
                <p:oleObj name="Формула" r:id="rId3" imgW="54562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517232"/>
                        <a:ext cx="1296144" cy="4775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633501"/>
              </p:ext>
            </p:extLst>
          </p:nvPr>
        </p:nvGraphicFramePr>
        <p:xfrm>
          <a:off x="4069841" y="2708920"/>
          <a:ext cx="2491439" cy="507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Формула" r:id="rId5" imgW="1079032" imgH="215806" progId="Equation.3">
                  <p:embed/>
                </p:oleObj>
              </mc:Choice>
              <mc:Fallback>
                <p:oleObj name="Формула" r:id="rId5" imgW="1079032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841" y="2708920"/>
                        <a:ext cx="2491439" cy="507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610370"/>
              </p:ext>
            </p:extLst>
          </p:nvPr>
        </p:nvGraphicFramePr>
        <p:xfrm>
          <a:off x="4716016" y="4941168"/>
          <a:ext cx="1901938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Формула" r:id="rId7" imgW="914400" imgH="203200" progId="Equation.3">
                  <p:embed/>
                </p:oleObj>
              </mc:Choice>
              <mc:Fallback>
                <p:oleObj name="Формула" r:id="rId7" imgW="9144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941168"/>
                        <a:ext cx="1901938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550980"/>
              </p:ext>
            </p:extLst>
          </p:nvPr>
        </p:nvGraphicFramePr>
        <p:xfrm>
          <a:off x="4625662" y="4437112"/>
          <a:ext cx="1426454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Формула" r:id="rId9" imgW="685800" imgH="203200" progId="Equation.3">
                  <p:embed/>
                </p:oleObj>
              </mc:Choice>
              <mc:Fallback>
                <p:oleObj name="Формула" r:id="rId9" imgW="6858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662" y="4437112"/>
                        <a:ext cx="1426454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734701"/>
              </p:ext>
            </p:extLst>
          </p:nvPr>
        </p:nvGraphicFramePr>
        <p:xfrm>
          <a:off x="4427984" y="3933056"/>
          <a:ext cx="1743444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Формула" r:id="rId11" imgW="837836" imgH="203112" progId="Equation.3">
                  <p:embed/>
                </p:oleObj>
              </mc:Choice>
              <mc:Fallback>
                <p:oleObj name="Формула" r:id="rId11" imgW="837836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933056"/>
                        <a:ext cx="1743444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95858"/>
              </p:ext>
            </p:extLst>
          </p:nvPr>
        </p:nvGraphicFramePr>
        <p:xfrm>
          <a:off x="4355976" y="3356992"/>
          <a:ext cx="1664196" cy="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Формула" r:id="rId13" imgW="799753" imgH="203112" progId="Equation.3">
                  <p:embed/>
                </p:oleObj>
              </mc:Choice>
              <mc:Fallback>
                <p:oleObj name="Формула" r:id="rId13" imgW="799753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356992"/>
                        <a:ext cx="1664196" cy="416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1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918592"/>
            <a:ext cx="849694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98475" algn="l"/>
              </a:tabLst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Дана транспортная задача линейного программирования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98475" algn="l"/>
              </a:tabLst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(возможности поставщиков и потребности потребителей заданы справа и внизу матрицы) в терминах затрат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475" algn="l"/>
              </a:tabLst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Оцените план решения задачи методом потенциалов, указав суммарные затраты на перевозку.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8847235"/>
                  </p:ext>
                </p:extLst>
              </p:nvPr>
            </p:nvGraphicFramePr>
            <p:xfrm>
              <a:off x="1763688" y="3068960"/>
              <a:ext cx="3600399" cy="17497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388831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1" i="1" smtClean="0">
                                  <a:latin typeface="Cambria Math"/>
                                </a:rPr>
                                <m:t>𝟒</m:t>
                              </m:r>
                            </m:oMath>
                          </a14:m>
                          <a:r>
                            <a:rPr lang="ru-RU" b="1" dirty="0" smtClean="0"/>
                            <a:t>          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ru-RU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3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ru-RU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b="1" dirty="0" smtClean="0"/>
                            <a:t>3        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4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   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8847235"/>
                  </p:ext>
                </p:extLst>
              </p:nvPr>
            </p:nvGraphicFramePr>
            <p:xfrm>
              <a:off x="1763688" y="3068960"/>
              <a:ext cx="3600399" cy="17497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388831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r="-100000" b="-3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b="-364063"/>
                          </a:stretch>
                        </a:blipFill>
                      </a:tcPr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7658" r="-200000" b="-109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7658" r="-100000" b="-109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57658" b="-109910"/>
                          </a:stretch>
                        </a:blipFill>
                      </a:tcPr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56250" r="-200000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56250" r="-100000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156250" b="-89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118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718536"/>
            <a:ext cx="84969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/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Дана транспортная задача линейного </a:t>
            </a:r>
            <a:r>
              <a:rPr lang="ru-RU" altLang="ru-RU" sz="2000" dirty="0">
                <a:ea typeface="Times New Roman" pitchFamily="18" charset="0"/>
              </a:rPr>
              <a:t>программирования в терминах </a:t>
            </a:r>
            <a:r>
              <a:rPr lang="ru-RU" altLang="ru-RU" sz="2000" dirty="0" smtClean="0">
                <a:ea typeface="Times New Roman" pitchFamily="18" charset="0"/>
              </a:rPr>
              <a:t>полезности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(возможности поставщиков и потребности потребителей заданы справа и вверху матрицы)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4293096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Проверьте на оптимальность решение ТЗЛП методом потенциалов</a:t>
            </a:r>
            <a:endParaRPr lang="ru-RU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071090"/>
                  </p:ext>
                </p:extLst>
              </p:nvPr>
            </p:nvGraphicFramePr>
            <p:xfrm>
              <a:off x="1187624" y="2111308"/>
              <a:ext cx="3600399" cy="17497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388831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ru-RU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1" i="1" smtClean="0"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ru-RU" b="1" dirty="0" smtClean="0"/>
                            <a:t>          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ru-RU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b="1" dirty="0" smtClean="0"/>
                            <a:t>2</a:t>
                          </a:r>
                          <a:endParaRPr lang="ru-RU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3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ru-RU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b="1" dirty="0" smtClean="0"/>
                            <a:t>5</a:t>
                          </a:r>
                          <a:endParaRPr lang="ru-RU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b="1" dirty="0" smtClean="0"/>
                            <a:t>4        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ru-RU" b="1" i="1" smtClean="0">
                                      <a:latin typeface="Cambria Math"/>
                                    </a:rPr>
                                    <m:t>𝟐𝟐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b="1" dirty="0" smtClean="0"/>
                            <a:t>-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071090"/>
                  </p:ext>
                </p:extLst>
              </p:nvPr>
            </p:nvGraphicFramePr>
            <p:xfrm>
              <a:off x="1187624" y="2111308"/>
              <a:ext cx="3600399" cy="17497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388831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20" r="-101020" b="-3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r="-508" b="-364063"/>
                          </a:stretch>
                        </a:blipFill>
                      </a:tcPr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8" t="-57658" r="-200000" b="-109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20" t="-57658" r="-101020" b="-109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57658" r="-508" b="-109910"/>
                          </a:stretch>
                        </a:blipFill>
                      </a:tcPr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8" t="-156250" r="-200000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20" t="-156250" r="-101020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156250" r="-508" b="-89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518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718536"/>
            <a:ext cx="84969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/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Дана транспортная задача линейного </a:t>
            </a:r>
            <a:r>
              <a:rPr lang="ru-RU" altLang="ru-RU" sz="2000" dirty="0">
                <a:ea typeface="Times New Roman" pitchFamily="18" charset="0"/>
              </a:rPr>
              <a:t>программирования в терминах </a:t>
            </a:r>
            <a:r>
              <a:rPr lang="ru-RU" altLang="ru-RU" sz="2000" dirty="0" smtClean="0">
                <a:ea typeface="Times New Roman" pitchFamily="18" charset="0"/>
              </a:rPr>
              <a:t>полезности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(возможности поставщиков и потребности потребителей заданы справа и вверху матрицы)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8507042"/>
                  </p:ext>
                </p:extLst>
              </p:nvPr>
            </p:nvGraphicFramePr>
            <p:xfrm>
              <a:off x="1187624" y="2111308"/>
              <a:ext cx="3600399" cy="17497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388831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ru-RU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1" i="1" smtClean="0">
                                  <a:latin typeface="Cambria Math"/>
                                </a:rPr>
                                <m:t>𝟏𝟎</m:t>
                              </m:r>
                            </m:oMath>
                          </a14:m>
                          <a:r>
                            <a:rPr lang="ru-RU" b="1" dirty="0" smtClean="0"/>
                            <a:t>          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ru-RU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b="1" dirty="0" smtClean="0"/>
                            <a:t>10</a:t>
                          </a:r>
                          <a:endParaRPr lang="ru-RU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3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ru-RU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b="1" dirty="0" smtClean="0"/>
                            <a:t>-</a:t>
                          </a:r>
                          <a:endParaRPr lang="ru-RU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b="1" dirty="0" smtClean="0"/>
                            <a:t>10        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ru-RU" b="1" i="1" smtClean="0">
                                      <a:latin typeface="Cambria Math"/>
                                    </a:rPr>
                                    <m:t>𝟐𝟐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b="1" dirty="0" smtClean="0"/>
                            <a:t>10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8507042"/>
                  </p:ext>
                </p:extLst>
              </p:nvPr>
            </p:nvGraphicFramePr>
            <p:xfrm>
              <a:off x="1187624" y="2111308"/>
              <a:ext cx="3600399" cy="17497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388831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20" r="-101020" b="-3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r="-508" b="-364063"/>
                          </a:stretch>
                        </a:blipFill>
                      </a:tcPr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8" t="-57658" r="-200000" b="-109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20" t="-57658" r="-101020" b="-109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57658" r="-508" b="-109910"/>
                          </a:stretch>
                        </a:blipFill>
                      </a:tcPr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8" t="-156250" r="-200000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20" t="-156250" r="-101020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156250" r="-508" b="-89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899592" y="4293096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Проверьте на оптимальность решение ТЗЛП методом потенциалов</a:t>
            </a:r>
            <a:endParaRPr lang="ru-RU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3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718536"/>
            <a:ext cx="84969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/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Дана транспортная задача линейного </a:t>
            </a:r>
            <a:r>
              <a:rPr lang="ru-RU" altLang="ru-RU" sz="2000" dirty="0">
                <a:ea typeface="Times New Roman" pitchFamily="18" charset="0"/>
              </a:rPr>
              <a:t>программирования в терминах </a:t>
            </a:r>
            <a:r>
              <a:rPr lang="ru-RU" altLang="ru-RU" sz="2000" dirty="0" smtClean="0">
                <a:ea typeface="Times New Roman" pitchFamily="18" charset="0"/>
              </a:rPr>
              <a:t>полезности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(возможности поставщиков и потребности потребителей заданы справа и вверху матрицы)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609471"/>
                  </p:ext>
                </p:extLst>
              </p:nvPr>
            </p:nvGraphicFramePr>
            <p:xfrm>
              <a:off x="1187624" y="2111308"/>
              <a:ext cx="3600399" cy="17497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388831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ru-RU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1" i="1" smtClean="0"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ru-RU" b="1" dirty="0" smtClean="0"/>
                            <a:t>          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pPr algn="ctr"/>
                          <a:endParaRPr lang="ru-RU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1" i="0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1" i="0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3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ru-RU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b="1" dirty="0" smtClean="0"/>
                            <a:t>-</a:t>
                          </a:r>
                          <a:endParaRPr lang="ru-RU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b="1" dirty="0" smtClean="0"/>
                            <a:t>10        </a:t>
                          </a:r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1" i="0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1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1" i="0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609471"/>
                  </p:ext>
                </p:extLst>
              </p:nvPr>
            </p:nvGraphicFramePr>
            <p:xfrm>
              <a:off x="1187624" y="2111308"/>
              <a:ext cx="3600399" cy="17497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133"/>
                    <a:gridCol w="1200133"/>
                    <a:gridCol w="1200133"/>
                  </a:tblGrid>
                  <a:tr h="388831">
                    <a:tc>
                      <a:txBody>
                        <a:bodyPr/>
                        <a:lstStyle/>
                        <a:p>
                          <a:endParaRPr lang="ru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20" r="-101020" b="-3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r="-508" b="-364063"/>
                          </a:stretch>
                        </a:blipFill>
                      </a:tcPr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8" t="-57658" r="-200000" b="-109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20" t="-57658" r="-101020" b="-109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57658" r="-508" b="-109910"/>
                          </a:stretch>
                        </a:blipFill>
                      </a:tcPr>
                    </a:tc>
                  </a:tr>
                  <a:tr h="6804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8" t="-156250" r="-200000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20" t="-156250" r="-101020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156250" r="-508" b="-89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899592" y="4293096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Проверьте на оптимальность решение ТЗЛП методом потенциалов</a:t>
            </a:r>
            <a:endParaRPr lang="ru-RU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2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890136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b="1" dirty="0" smtClean="0"/>
              <a:t>Если в ТЗЛП 100 поставщиков и 10 потребителей, то сколько будет в матрице решения пустых (незаполненных клеток)?</a:t>
            </a:r>
          </a:p>
          <a:p>
            <a:pPr algn="ctr"/>
            <a:r>
              <a:rPr lang="ru-RU" sz="2000" b="1" dirty="0" smtClean="0"/>
              <a:t>а) 109</a:t>
            </a:r>
          </a:p>
          <a:p>
            <a:pPr algn="ctr"/>
            <a:r>
              <a:rPr lang="ru-RU" sz="2000" b="1" dirty="0" smtClean="0"/>
              <a:t>б)  891</a:t>
            </a:r>
          </a:p>
          <a:p>
            <a:pPr algn="ctr"/>
            <a:r>
              <a:rPr lang="ru-RU" sz="2000" b="1" dirty="0" smtClean="0"/>
              <a:t>в)  110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56" y="2766772"/>
            <a:ext cx="88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2. Дана ТЗЛП,     укажите решение по методу минимального элемента   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011652"/>
                  </p:ext>
                </p:extLst>
              </p:nvPr>
            </p:nvGraphicFramePr>
            <p:xfrm>
              <a:off x="89756" y="3475460"/>
              <a:ext cx="2520279" cy="1498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0093"/>
                    <a:gridCol w="840093"/>
                    <a:gridCol w="840093"/>
                  </a:tblGrid>
                  <a:tr h="333756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smtClean="0"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ru-RU" sz="1600" dirty="0" smtClean="0"/>
                            <a:t>          </a:t>
                          </a:r>
                          <a:endParaRPr lang="ru-RU" sz="1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23884"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dirty="0" smtClean="0"/>
                            <a:t>1</a:t>
                          </a:r>
                          <a:endParaRPr lang="ru-RU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dirty="0" smtClean="0"/>
                            <a:t>3</a:t>
                          </a:r>
                          <a:endParaRPr lang="ru-RU" sz="1600" b="1" dirty="0" smtClean="0"/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600" dirty="0" smtClean="0"/>
                            <a:t>5</a:t>
                          </a:r>
                          <a:r>
                            <a:rPr lang="ru-RU" sz="1600" dirty="0" smtClean="0"/>
                            <a:t>        </a:t>
                          </a:r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dirty="0" smtClean="0"/>
                            <a:t>4</a:t>
                          </a:r>
                          <a:endParaRPr lang="ru-RU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dirty="0" smtClean="0"/>
                            <a:t>5</a:t>
                          </a:r>
                          <a:endParaRPr lang="ru-RU" sz="1600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011652"/>
                  </p:ext>
                </p:extLst>
              </p:nvPr>
            </p:nvGraphicFramePr>
            <p:xfrm>
              <a:off x="89756" y="3475460"/>
              <a:ext cx="2520279" cy="14984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0093"/>
                    <a:gridCol w="840093"/>
                    <a:gridCol w="840093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460" r="-101460" b="-3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r="-725" b="-369091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25" t="-57895" r="-200000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dirty="0" smtClean="0"/>
                            <a:t>1</a:t>
                          </a:r>
                          <a:endParaRPr lang="ru-RU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dirty="0" smtClean="0"/>
                            <a:t>3</a:t>
                          </a:r>
                          <a:endParaRPr lang="ru-RU" sz="1600" b="1" dirty="0" smtClean="0"/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25" t="-156250" r="-2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dirty="0" smtClean="0"/>
                            <a:t>4</a:t>
                          </a:r>
                          <a:endParaRPr lang="ru-RU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dirty="0" smtClean="0"/>
                            <a:t>5</a:t>
                          </a:r>
                          <a:endParaRPr lang="ru-RU" sz="1600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553820"/>
                  </p:ext>
                </p:extLst>
              </p:nvPr>
            </p:nvGraphicFramePr>
            <p:xfrm>
              <a:off x="3419872" y="3493215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0093"/>
                    <a:gridCol w="840093"/>
                    <a:gridCol w="840093"/>
                  </a:tblGrid>
                  <a:tr h="333756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smtClean="0"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ru-RU" sz="1600" dirty="0" smtClean="0"/>
                            <a:t>          </a:t>
                          </a:r>
                          <a:endParaRPr lang="ru-RU" sz="1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dirty="0" smtClean="0"/>
                            <a:t>-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600" dirty="0" smtClean="0"/>
                            <a:t>5</a:t>
                          </a:r>
                          <a:r>
                            <a:rPr lang="ru-RU" sz="1600" dirty="0" smtClean="0"/>
                            <a:t>        </a:t>
                          </a:r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dirty="0" smtClean="0"/>
                            <a:t>-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553820"/>
                  </p:ext>
                </p:extLst>
              </p:nvPr>
            </p:nvGraphicFramePr>
            <p:xfrm>
              <a:off x="3419872" y="3493215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0093"/>
                    <a:gridCol w="840093"/>
                    <a:gridCol w="840093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730" r="-101460" b="-37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275" r="-725" b="-370909"/>
                          </a:stretch>
                        </a:blip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7292" r="-200000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dirty="0" smtClean="0"/>
                            <a:t>-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57292" r="-2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dirty="0" smtClean="0"/>
                            <a:t>-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2169794"/>
                  </p:ext>
                </p:extLst>
              </p:nvPr>
            </p:nvGraphicFramePr>
            <p:xfrm>
              <a:off x="6471985" y="3475460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0093"/>
                    <a:gridCol w="840093"/>
                    <a:gridCol w="840093"/>
                  </a:tblGrid>
                  <a:tr h="333756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sz="16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sz="1600" b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b="1" smtClean="0"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ru-RU" sz="1600" b="1" dirty="0" smtClean="0"/>
                            <a:t>          </a:t>
                          </a:r>
                          <a:endParaRPr lang="ru-RU" sz="1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6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0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sz="1600" b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600" b="1" dirty="0" smtClean="0"/>
                            <a:t>5</a:t>
                          </a:r>
                          <a:r>
                            <a:rPr lang="ru-RU" sz="1600" b="1" dirty="0" smtClean="0"/>
                            <a:t>        </a:t>
                          </a:r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0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2169794"/>
                  </p:ext>
                </p:extLst>
              </p:nvPr>
            </p:nvGraphicFramePr>
            <p:xfrm>
              <a:off x="6471985" y="3475460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0093"/>
                    <a:gridCol w="840093"/>
                    <a:gridCol w="840093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460" r="-101460" b="-37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r="-725" b="-370909"/>
                          </a:stretch>
                        </a:blip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25" t="-57292" r="-200000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0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25" t="-157292" r="-2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0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4959229"/>
                  </p:ext>
                </p:extLst>
              </p:nvPr>
            </p:nvGraphicFramePr>
            <p:xfrm>
              <a:off x="3419872" y="5085184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0093"/>
                    <a:gridCol w="840093"/>
                    <a:gridCol w="840093"/>
                  </a:tblGrid>
                  <a:tr h="333756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sz="16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sz="1600" b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b="1" smtClean="0"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ru-RU" sz="1600" b="1" dirty="0" smtClean="0"/>
                            <a:t>          </a:t>
                          </a:r>
                          <a:endParaRPr lang="ru-RU" sz="1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6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0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sz="1600" b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600" b="1" dirty="0" smtClean="0"/>
                            <a:t>5</a:t>
                          </a:r>
                          <a:r>
                            <a:rPr lang="ru-RU" sz="1600" b="1" dirty="0" smtClean="0"/>
                            <a:t>        </a:t>
                          </a:r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-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4959229"/>
                  </p:ext>
                </p:extLst>
              </p:nvPr>
            </p:nvGraphicFramePr>
            <p:xfrm>
              <a:off x="3419872" y="5085184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0093"/>
                    <a:gridCol w="840093"/>
                    <a:gridCol w="840093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730" r="-101460" b="-37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99275" r="-725" b="-370909"/>
                          </a:stretch>
                        </a:blip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57292" r="-200000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0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57292" r="-2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-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2990874" y="3933056"/>
            <a:ext cx="4320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1.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966259" y="3953288"/>
            <a:ext cx="4320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990874" y="5661248"/>
            <a:ext cx="4320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3.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022391"/>
                  </p:ext>
                </p:extLst>
              </p:nvPr>
            </p:nvGraphicFramePr>
            <p:xfrm>
              <a:off x="6455061" y="5094200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0093"/>
                    <a:gridCol w="840093"/>
                    <a:gridCol w="840093"/>
                  </a:tblGrid>
                  <a:tr h="333756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sz="16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sz="1600" b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b="1" smtClean="0"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ru-RU" sz="1600" b="1" dirty="0" smtClean="0"/>
                            <a:t>          </a:t>
                          </a:r>
                          <a:endParaRPr lang="ru-RU" sz="1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6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-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sz="1600" b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600" b="1" dirty="0" smtClean="0"/>
                            <a:t>5</a:t>
                          </a:r>
                          <a:r>
                            <a:rPr lang="ru-RU" sz="1600" b="1" dirty="0" smtClean="0"/>
                            <a:t>        </a:t>
                          </a:r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0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022391"/>
                  </p:ext>
                </p:extLst>
              </p:nvPr>
            </p:nvGraphicFramePr>
            <p:xfrm>
              <a:off x="6455061" y="5094200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0093"/>
                    <a:gridCol w="840093"/>
                    <a:gridCol w="840093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1460" t="-1818" r="-101460" b="-3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t="-1818" r="-725" b="-369091"/>
                          </a:stretch>
                        </a:blip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725" t="-58947" r="-200000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-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725" t="-157292" r="-2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0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6019088" y="5661248"/>
            <a:ext cx="4320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6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60648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В задаче линейного программирования о назначениях известны </a:t>
            </a:r>
            <a:r>
              <a:rPr lang="ru-RU" sz="2400" b="1" dirty="0" smtClean="0">
                <a:solidFill>
                  <a:srgbClr val="C00000"/>
                </a:solidFill>
              </a:rPr>
              <a:t>доходы</a:t>
            </a:r>
            <a:r>
              <a:rPr lang="ru-RU" sz="2400" dirty="0" smtClean="0"/>
              <a:t> </a:t>
            </a:r>
            <a:r>
              <a:rPr lang="ru-RU" sz="2400" dirty="0"/>
              <a:t>на выполнение каждым исполнителем соответствующих работ (три исполнителя и три работы).</a:t>
            </a:r>
          </a:p>
          <a:p>
            <a:endParaRPr lang="ru-RU" sz="24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97844"/>
              </p:ext>
            </p:extLst>
          </p:nvPr>
        </p:nvGraphicFramePr>
        <p:xfrm>
          <a:off x="3130598" y="2348880"/>
          <a:ext cx="2233491" cy="13681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4497"/>
                <a:gridCol w="744497"/>
                <a:gridCol w="744497"/>
              </a:tblGrid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17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10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16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26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9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23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5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14</a:t>
                      </a:r>
                      <a:endParaRPr lang="ru-RU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24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1600" y="393305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Оцените оптимальный план решения задачи, указав </a:t>
            </a:r>
            <a:r>
              <a:rPr lang="ru-RU" sz="2400" dirty="0" smtClean="0"/>
              <a:t>алгоритм решения и суммарные </a:t>
            </a:r>
            <a:r>
              <a:rPr lang="ru-RU" sz="2400" dirty="0"/>
              <a:t>затраты на выполнение всех работ</a:t>
            </a:r>
          </a:p>
        </p:txBody>
      </p:sp>
    </p:spTree>
    <p:extLst>
      <p:ext uri="{BB962C8B-B14F-4D97-AF65-F5344CB8AC3E}">
        <p14:creationId xmlns:p14="http://schemas.microsoft.com/office/powerpoint/2010/main" val="6504176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2485</Words>
  <Application>Microsoft Office PowerPoint</Application>
  <PresentationFormat>Экран (4:3)</PresentationFormat>
  <Paragraphs>581</Paragraphs>
  <Slides>28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Составить уравнения  Беллмана </vt:lpstr>
      <vt:lpstr>Составить уравнения  Беллмана </vt:lpstr>
      <vt:lpstr>Составить уравнения  Беллмана</vt:lpstr>
      <vt:lpstr>Составить уравнения  Беллмана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</dc:creator>
  <cp:lastModifiedBy>Leonid</cp:lastModifiedBy>
  <cp:revision>19</cp:revision>
  <dcterms:created xsi:type="dcterms:W3CDTF">2020-12-19T08:18:50Z</dcterms:created>
  <dcterms:modified xsi:type="dcterms:W3CDTF">2020-12-20T12:22:49Z</dcterms:modified>
</cp:coreProperties>
</file>