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3" r:id="rId17"/>
    <p:sldId id="274" r:id="rId18"/>
    <p:sldId id="275" r:id="rId19"/>
    <p:sldId id="276" r:id="rId20"/>
    <p:sldId id="277" r:id="rId21"/>
    <p:sldId id="278" r:id="rId22"/>
    <p:sldId id="279" r:id="rId23"/>
    <p:sldId id="280" r:id="rId24"/>
    <p:sldId id="281" r:id="rId2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11" Type="http://schemas.openxmlformats.org/officeDocument/2006/relationships/image" Target="../media/image23.wmf"/><Relationship Id="rId5" Type="http://schemas.openxmlformats.org/officeDocument/2006/relationships/image" Target="../media/image17.wmf"/><Relationship Id="rId10" Type="http://schemas.openxmlformats.org/officeDocument/2006/relationships/image" Target="../media/image22.wmf"/><Relationship Id="rId4" Type="http://schemas.openxmlformats.org/officeDocument/2006/relationships/image" Target="../media/image16.wmf"/><Relationship Id="rId9"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4C47B207-666E-4C0C-AA7C-1D64D25926EA}" type="datetimeFigureOut">
              <a:rPr lang="ru-RU" smtClean="0"/>
              <a:t>19.12.2020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FABE1E9-BC79-469D-9972-A7151A5332D9}" type="slidenum">
              <a:rPr lang="ru-RU" smtClean="0"/>
              <a:t>‹#›</a:t>
            </a:fld>
            <a:endParaRPr lang="ru-RU"/>
          </a:p>
        </p:txBody>
      </p:sp>
    </p:spTree>
    <p:extLst>
      <p:ext uri="{BB962C8B-B14F-4D97-AF65-F5344CB8AC3E}">
        <p14:creationId xmlns:p14="http://schemas.microsoft.com/office/powerpoint/2010/main" val="3059787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C47B207-666E-4C0C-AA7C-1D64D25926EA}" type="datetimeFigureOut">
              <a:rPr lang="ru-RU" smtClean="0"/>
              <a:t>19.12.2020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FABE1E9-BC79-469D-9972-A7151A5332D9}" type="slidenum">
              <a:rPr lang="ru-RU" smtClean="0"/>
              <a:t>‹#›</a:t>
            </a:fld>
            <a:endParaRPr lang="ru-RU"/>
          </a:p>
        </p:txBody>
      </p:sp>
    </p:spTree>
    <p:extLst>
      <p:ext uri="{BB962C8B-B14F-4D97-AF65-F5344CB8AC3E}">
        <p14:creationId xmlns:p14="http://schemas.microsoft.com/office/powerpoint/2010/main" val="2303585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C47B207-666E-4C0C-AA7C-1D64D25926EA}" type="datetimeFigureOut">
              <a:rPr lang="ru-RU" smtClean="0"/>
              <a:t>19.12.2020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FABE1E9-BC79-469D-9972-A7151A5332D9}" type="slidenum">
              <a:rPr lang="ru-RU" smtClean="0"/>
              <a:t>‹#›</a:t>
            </a:fld>
            <a:endParaRPr lang="ru-RU"/>
          </a:p>
        </p:txBody>
      </p:sp>
    </p:spTree>
    <p:extLst>
      <p:ext uri="{BB962C8B-B14F-4D97-AF65-F5344CB8AC3E}">
        <p14:creationId xmlns:p14="http://schemas.microsoft.com/office/powerpoint/2010/main" val="128186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C47B207-666E-4C0C-AA7C-1D64D25926EA}" type="datetimeFigureOut">
              <a:rPr lang="ru-RU" smtClean="0"/>
              <a:t>19.12.2020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FABE1E9-BC79-469D-9972-A7151A5332D9}" type="slidenum">
              <a:rPr lang="ru-RU" smtClean="0"/>
              <a:t>‹#›</a:t>
            </a:fld>
            <a:endParaRPr lang="ru-RU"/>
          </a:p>
        </p:txBody>
      </p:sp>
    </p:spTree>
    <p:extLst>
      <p:ext uri="{BB962C8B-B14F-4D97-AF65-F5344CB8AC3E}">
        <p14:creationId xmlns:p14="http://schemas.microsoft.com/office/powerpoint/2010/main" val="102195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4C47B207-666E-4C0C-AA7C-1D64D25926EA}" type="datetimeFigureOut">
              <a:rPr lang="ru-RU" smtClean="0"/>
              <a:t>19.12.2020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FABE1E9-BC79-469D-9972-A7151A5332D9}" type="slidenum">
              <a:rPr lang="ru-RU" smtClean="0"/>
              <a:t>‹#›</a:t>
            </a:fld>
            <a:endParaRPr lang="ru-RU"/>
          </a:p>
        </p:txBody>
      </p:sp>
    </p:spTree>
    <p:extLst>
      <p:ext uri="{BB962C8B-B14F-4D97-AF65-F5344CB8AC3E}">
        <p14:creationId xmlns:p14="http://schemas.microsoft.com/office/powerpoint/2010/main" val="49361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4C47B207-666E-4C0C-AA7C-1D64D25926EA}" type="datetimeFigureOut">
              <a:rPr lang="ru-RU" smtClean="0"/>
              <a:t>19.12.2020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FABE1E9-BC79-469D-9972-A7151A5332D9}" type="slidenum">
              <a:rPr lang="ru-RU" smtClean="0"/>
              <a:t>‹#›</a:t>
            </a:fld>
            <a:endParaRPr lang="ru-RU"/>
          </a:p>
        </p:txBody>
      </p:sp>
    </p:spTree>
    <p:extLst>
      <p:ext uri="{BB962C8B-B14F-4D97-AF65-F5344CB8AC3E}">
        <p14:creationId xmlns:p14="http://schemas.microsoft.com/office/powerpoint/2010/main" val="4006835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4C47B207-666E-4C0C-AA7C-1D64D25926EA}" type="datetimeFigureOut">
              <a:rPr lang="ru-RU" smtClean="0"/>
              <a:t>19.12.2020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5FABE1E9-BC79-469D-9972-A7151A5332D9}" type="slidenum">
              <a:rPr lang="ru-RU" smtClean="0"/>
              <a:t>‹#›</a:t>
            </a:fld>
            <a:endParaRPr lang="ru-RU"/>
          </a:p>
        </p:txBody>
      </p:sp>
    </p:spTree>
    <p:extLst>
      <p:ext uri="{BB962C8B-B14F-4D97-AF65-F5344CB8AC3E}">
        <p14:creationId xmlns:p14="http://schemas.microsoft.com/office/powerpoint/2010/main" val="2833953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4C47B207-666E-4C0C-AA7C-1D64D25926EA}" type="datetimeFigureOut">
              <a:rPr lang="ru-RU" smtClean="0"/>
              <a:t>19.12.2020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5FABE1E9-BC79-469D-9972-A7151A5332D9}" type="slidenum">
              <a:rPr lang="ru-RU" smtClean="0"/>
              <a:t>‹#›</a:t>
            </a:fld>
            <a:endParaRPr lang="ru-RU"/>
          </a:p>
        </p:txBody>
      </p:sp>
    </p:spTree>
    <p:extLst>
      <p:ext uri="{BB962C8B-B14F-4D97-AF65-F5344CB8AC3E}">
        <p14:creationId xmlns:p14="http://schemas.microsoft.com/office/powerpoint/2010/main" val="3032724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C47B207-666E-4C0C-AA7C-1D64D25926EA}" type="datetimeFigureOut">
              <a:rPr lang="ru-RU" smtClean="0"/>
              <a:t>19.12.2020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5FABE1E9-BC79-469D-9972-A7151A5332D9}" type="slidenum">
              <a:rPr lang="ru-RU" smtClean="0"/>
              <a:t>‹#›</a:t>
            </a:fld>
            <a:endParaRPr lang="ru-RU"/>
          </a:p>
        </p:txBody>
      </p:sp>
    </p:spTree>
    <p:extLst>
      <p:ext uri="{BB962C8B-B14F-4D97-AF65-F5344CB8AC3E}">
        <p14:creationId xmlns:p14="http://schemas.microsoft.com/office/powerpoint/2010/main" val="416969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4C47B207-666E-4C0C-AA7C-1D64D25926EA}" type="datetimeFigureOut">
              <a:rPr lang="ru-RU" smtClean="0"/>
              <a:t>19.12.2020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FABE1E9-BC79-469D-9972-A7151A5332D9}" type="slidenum">
              <a:rPr lang="ru-RU" smtClean="0"/>
              <a:t>‹#›</a:t>
            </a:fld>
            <a:endParaRPr lang="ru-RU"/>
          </a:p>
        </p:txBody>
      </p:sp>
    </p:spTree>
    <p:extLst>
      <p:ext uri="{BB962C8B-B14F-4D97-AF65-F5344CB8AC3E}">
        <p14:creationId xmlns:p14="http://schemas.microsoft.com/office/powerpoint/2010/main" val="2034820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4C47B207-666E-4C0C-AA7C-1D64D25926EA}" type="datetimeFigureOut">
              <a:rPr lang="ru-RU" smtClean="0"/>
              <a:t>19.12.2020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FABE1E9-BC79-469D-9972-A7151A5332D9}" type="slidenum">
              <a:rPr lang="ru-RU" smtClean="0"/>
              <a:t>‹#›</a:t>
            </a:fld>
            <a:endParaRPr lang="ru-RU"/>
          </a:p>
        </p:txBody>
      </p:sp>
    </p:spTree>
    <p:extLst>
      <p:ext uri="{BB962C8B-B14F-4D97-AF65-F5344CB8AC3E}">
        <p14:creationId xmlns:p14="http://schemas.microsoft.com/office/powerpoint/2010/main" val="3110690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47B207-666E-4C0C-AA7C-1D64D25926EA}" type="datetimeFigureOut">
              <a:rPr lang="ru-RU" smtClean="0"/>
              <a:t>19.12.2020</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ABE1E9-BC79-469D-9972-A7151A5332D9}" type="slidenum">
              <a:rPr lang="ru-RU" smtClean="0"/>
              <a:t>‹#›</a:t>
            </a:fld>
            <a:endParaRPr lang="ru-RU"/>
          </a:p>
        </p:txBody>
      </p:sp>
    </p:spTree>
    <p:extLst>
      <p:ext uri="{BB962C8B-B14F-4D97-AF65-F5344CB8AC3E}">
        <p14:creationId xmlns:p14="http://schemas.microsoft.com/office/powerpoint/2010/main" val="192742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7.wmf"/><Relationship Id="rId18" Type="http://schemas.openxmlformats.org/officeDocument/2006/relationships/oleObject" Target="../embeddings/oleObject8.bin"/><Relationship Id="rId26" Type="http://schemas.openxmlformats.org/officeDocument/2006/relationships/oleObject" Target="../embeddings/oleObject12.bin"/><Relationship Id="rId3" Type="http://schemas.openxmlformats.org/officeDocument/2006/relationships/image" Target="../media/image36.png"/><Relationship Id="rId21" Type="http://schemas.openxmlformats.org/officeDocument/2006/relationships/image" Target="../media/image21.wmf"/><Relationship Id="rId7" Type="http://schemas.openxmlformats.org/officeDocument/2006/relationships/image" Target="../media/image14.wmf"/><Relationship Id="rId12" Type="http://schemas.openxmlformats.org/officeDocument/2006/relationships/oleObject" Target="../embeddings/oleObject5.bin"/><Relationship Id="rId17" Type="http://schemas.openxmlformats.org/officeDocument/2006/relationships/image" Target="../media/image19.wmf"/><Relationship Id="rId25" Type="http://schemas.openxmlformats.org/officeDocument/2006/relationships/image" Target="../media/image23.wmf"/><Relationship Id="rId2" Type="http://schemas.openxmlformats.org/officeDocument/2006/relationships/slideLayout" Target="../slideLayouts/slideLayout1.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6.wmf"/><Relationship Id="rId24" Type="http://schemas.openxmlformats.org/officeDocument/2006/relationships/oleObject" Target="../embeddings/oleObject11.bin"/><Relationship Id="rId5" Type="http://schemas.openxmlformats.org/officeDocument/2006/relationships/image" Target="../media/image13.wmf"/><Relationship Id="rId15" Type="http://schemas.openxmlformats.org/officeDocument/2006/relationships/image" Target="../media/image18.wmf"/><Relationship Id="rId23" Type="http://schemas.openxmlformats.org/officeDocument/2006/relationships/image" Target="../media/image22.wmf"/><Relationship Id="rId10" Type="http://schemas.openxmlformats.org/officeDocument/2006/relationships/oleObject" Target="../embeddings/oleObject4.bin"/><Relationship Id="rId19" Type="http://schemas.openxmlformats.org/officeDocument/2006/relationships/image" Target="../media/image20.wmf"/><Relationship Id="rId4" Type="http://schemas.openxmlformats.org/officeDocument/2006/relationships/oleObject" Target="../embeddings/oleObject1.bin"/><Relationship Id="rId9" Type="http://schemas.openxmlformats.org/officeDocument/2006/relationships/image" Target="../media/image15.wmf"/><Relationship Id="rId14" Type="http://schemas.openxmlformats.org/officeDocument/2006/relationships/oleObject" Target="../embeddings/oleObject6.bin"/><Relationship Id="rId22" Type="http://schemas.openxmlformats.org/officeDocument/2006/relationships/oleObject" Target="../embeddings/oleObject10.bin"/></Relationships>
</file>

<file path=ppt/slides/_rels/slide1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8.png"/><Relationship Id="rId7" Type="http://schemas.openxmlformats.org/officeDocument/2006/relationships/image" Target="../media/image27.png"/><Relationship Id="rId2"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image" Target="../media/image26.png"/><Relationship Id="rId11" Type="http://schemas.openxmlformats.org/officeDocument/2006/relationships/image" Target="../media/image46.png"/><Relationship Id="rId5" Type="http://schemas.openxmlformats.org/officeDocument/2006/relationships/image" Target="../media/image25.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1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8.png"/><Relationship Id="rId7" Type="http://schemas.openxmlformats.org/officeDocument/2006/relationships/image" Target="../media/image27.png"/><Relationship Id="rId2" Type="http://schemas.openxmlformats.org/officeDocument/2006/relationships/image" Target="../media/image47.png"/><Relationship Id="rId1" Type="http://schemas.openxmlformats.org/officeDocument/2006/relationships/slideLayout" Target="../slideLayouts/slideLayout1.xml"/><Relationship Id="rId6" Type="http://schemas.openxmlformats.org/officeDocument/2006/relationships/image" Target="../media/image26.png"/><Relationship Id="rId11" Type="http://schemas.openxmlformats.org/officeDocument/2006/relationships/image" Target="../media/image50.png"/><Relationship Id="rId5" Type="http://schemas.openxmlformats.org/officeDocument/2006/relationships/image" Target="../media/image25.png"/><Relationship Id="rId10"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44.png"/></Relationships>
</file>

<file path=ppt/slides/_rels/slide1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8.png"/><Relationship Id="rId7" Type="http://schemas.openxmlformats.org/officeDocument/2006/relationships/image" Target="../media/image27.png"/><Relationship Id="rId2" Type="http://schemas.openxmlformats.org/officeDocument/2006/relationships/image" Target="../media/image47.png"/><Relationship Id="rId1" Type="http://schemas.openxmlformats.org/officeDocument/2006/relationships/slideLayout" Target="../slideLayouts/slideLayout1.xml"/><Relationship Id="rId6" Type="http://schemas.openxmlformats.org/officeDocument/2006/relationships/image" Target="../media/image26.png"/><Relationship Id="rId11" Type="http://schemas.openxmlformats.org/officeDocument/2006/relationships/image" Target="../media/image50.png"/><Relationship Id="rId5" Type="http://schemas.openxmlformats.org/officeDocument/2006/relationships/image" Target="../media/image25.png"/><Relationship Id="rId10"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23.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0.wmf"/><Relationship Id="rId11" Type="http://schemas.openxmlformats.org/officeDocument/2006/relationships/image" Target="../media/image33.png"/><Relationship Id="rId5" Type="http://schemas.openxmlformats.org/officeDocument/2006/relationships/oleObject" Target="../embeddings/oleObject14.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16.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40.png"/><Relationship Id="rId7" Type="http://schemas.openxmlformats.org/officeDocument/2006/relationships/image" Target="../media/image36.wmf"/><Relationship Id="rId12"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8.bin"/><Relationship Id="rId11" Type="http://schemas.openxmlformats.org/officeDocument/2006/relationships/image" Target="../media/image32.wmf"/><Relationship Id="rId5" Type="http://schemas.openxmlformats.org/officeDocument/2006/relationships/image" Target="../media/image35.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37.wmf"/></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Таблица 4"/>
              <p:cNvGraphicFramePr>
                <a:graphicFrameLocks noGrp="1"/>
              </p:cNvGraphicFramePr>
              <p:nvPr>
                <p:extLst>
                  <p:ext uri="{D42A27DB-BD31-4B8C-83A1-F6EECF244321}">
                    <p14:modId xmlns:p14="http://schemas.microsoft.com/office/powerpoint/2010/main" val="3926653906"/>
                  </p:ext>
                </p:extLst>
              </p:nvPr>
            </p:nvGraphicFramePr>
            <p:xfrm>
              <a:off x="5148064" y="1916832"/>
              <a:ext cx="3593779" cy="2823718"/>
            </p:xfrm>
            <a:graphic>
              <a:graphicData uri="http://schemas.openxmlformats.org/drawingml/2006/table">
                <a:tbl>
                  <a:tblPr firstRow="1" firstCol="1" bandRow="1">
                    <a:tableStyleId>{5C22544A-7EE6-4342-B048-85BDC9FD1C3A}</a:tableStyleId>
                  </a:tblPr>
                  <a:tblGrid>
                    <a:gridCol w="3593779"/>
                  </a:tblGrid>
                  <a:tr h="2736304">
                    <a:tc>
                      <a:txBody>
                        <a:bodyPr/>
                        <a:lstStyle/>
                        <a:p>
                          <a:pPr>
                            <a:lnSpc>
                              <a:spcPct val="115000"/>
                            </a:lnSpc>
                            <a:spcAft>
                              <a:spcPts val="1000"/>
                            </a:spcAft>
                          </a:pPr>
                          <a:r>
                            <a:rPr lang="ru-RU" sz="2000" b="1" dirty="0" smtClean="0">
                              <a:solidFill>
                                <a:schemeClr val="tx1"/>
                              </a:solidFill>
                              <a:effectLst/>
                            </a:rPr>
                            <a:t> </a:t>
                          </a:r>
                        </a:p>
                        <a:p>
                          <a:pPr>
                            <a:lnSpc>
                              <a:spcPct val="115000"/>
                            </a:lnSpc>
                            <a:spcAft>
                              <a:spcPts val="1000"/>
                            </a:spcAft>
                          </a:pPr>
                          <a:r>
                            <a:rPr lang="ru-RU" sz="2000" b="1" dirty="0">
                              <a:solidFill>
                                <a:schemeClr val="tx1"/>
                              </a:solidFill>
                              <a:effectLst/>
                            </a:rPr>
                            <a:t>1) </a:t>
                          </a:r>
                          <a14:m>
                            <m:oMath xmlns:m="http://schemas.openxmlformats.org/officeDocument/2006/math">
                              <m:r>
                                <a:rPr lang="ru-RU" sz="2000" b="1">
                                  <a:solidFill>
                                    <a:schemeClr val="tx1"/>
                                  </a:solidFill>
                                  <a:effectLst/>
                                  <a:latin typeface="Cambria Math"/>
                                </a:rPr>
                                <m:t>–</m:t>
                              </m:r>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𝟏</m:t>
                                  </m:r>
                                </m:sub>
                              </m:sSub>
                              <m:r>
                                <a:rPr lang="ru-RU" sz="2000" b="1">
                                  <a:solidFill>
                                    <a:schemeClr val="tx1"/>
                                  </a:solidFill>
                                  <a:effectLst/>
                                  <a:latin typeface="Cambria Math"/>
                                </a:rPr>
                                <m:t>+</m:t>
                              </m:r>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𝟐</m:t>
                                  </m:r>
                                </m:sub>
                              </m:sSub>
                              <m:r>
                                <a:rPr lang="ru-RU" sz="2000" b="1">
                                  <a:solidFill>
                                    <a:schemeClr val="tx1"/>
                                  </a:solidFill>
                                  <a:effectLst/>
                                  <a:latin typeface="Cambria Math"/>
                                </a:rPr>
                                <m:t>≤</m:t>
                              </m:r>
                              <m:r>
                                <a:rPr lang="ru-RU" sz="2000" b="1" i="1">
                                  <a:solidFill>
                                    <a:schemeClr val="tx1"/>
                                  </a:solidFill>
                                  <a:effectLst/>
                                  <a:latin typeface="Cambria Math"/>
                                </a:rPr>
                                <m:t>𝟑</m:t>
                              </m:r>
                            </m:oMath>
                          </a14:m>
                          <a:r>
                            <a:rPr lang="en-US" sz="2000" b="1" dirty="0">
                              <a:solidFill>
                                <a:schemeClr val="tx1"/>
                              </a:solidFill>
                              <a:effectLst/>
                            </a:rPr>
                            <a:t>   </a:t>
                          </a:r>
                          <a:endParaRPr lang="ru-RU" sz="2000" b="1" dirty="0">
                            <a:solidFill>
                              <a:schemeClr val="tx1"/>
                            </a:solidFill>
                            <a:effectLst/>
                          </a:endParaRPr>
                        </a:p>
                        <a:p>
                          <a:pPr algn="just">
                            <a:lnSpc>
                              <a:spcPct val="115000"/>
                            </a:lnSpc>
                            <a:spcAft>
                              <a:spcPts val="1000"/>
                            </a:spcAft>
                          </a:pPr>
                          <a:r>
                            <a:rPr lang="ru-RU" sz="2000" b="1" dirty="0">
                              <a:solidFill>
                                <a:schemeClr val="tx1"/>
                              </a:solidFill>
                              <a:effectLst/>
                            </a:rPr>
                            <a:t>2) </a:t>
                          </a:r>
                          <a14:m>
                            <m:oMath xmlns:m="http://schemas.openxmlformats.org/officeDocument/2006/math">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𝟏</m:t>
                                  </m:r>
                                </m:sub>
                              </m:sSub>
                              <m:r>
                                <a:rPr lang="ru-RU" sz="2000" b="1">
                                  <a:solidFill>
                                    <a:schemeClr val="tx1"/>
                                  </a:solidFill>
                                  <a:effectLst/>
                                  <a:latin typeface="Cambria Math"/>
                                </a:rPr>
                                <m:t>+</m:t>
                              </m:r>
                              <m:r>
                                <a:rPr lang="ru-RU" sz="2000" b="1" i="1">
                                  <a:solidFill>
                                    <a:schemeClr val="tx1"/>
                                  </a:solidFill>
                                  <a:effectLst/>
                                  <a:latin typeface="Cambria Math"/>
                                </a:rPr>
                                <m:t>𝟒</m:t>
                              </m:r>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𝟐</m:t>
                                  </m:r>
                                </m:sub>
                              </m:sSub>
                              <m:r>
                                <a:rPr lang="ru-RU" sz="2000" b="1">
                                  <a:solidFill>
                                    <a:schemeClr val="tx1"/>
                                  </a:solidFill>
                                  <a:effectLst/>
                                  <a:latin typeface="Cambria Math"/>
                                </a:rPr>
                                <m:t>≤</m:t>
                              </m:r>
                              <m:r>
                                <a:rPr lang="ru-RU" sz="2000" b="1" i="1">
                                  <a:solidFill>
                                    <a:schemeClr val="tx1"/>
                                  </a:solidFill>
                                  <a:effectLst/>
                                  <a:latin typeface="Cambria Math"/>
                                </a:rPr>
                                <m:t>𝟏</m:t>
                              </m:r>
                            </m:oMath>
                          </a14:m>
                          <a:endParaRPr lang="ru-RU" sz="2000" b="1" dirty="0">
                            <a:solidFill>
                              <a:schemeClr val="tx1"/>
                            </a:solidFill>
                            <a:effectLst/>
                          </a:endParaRPr>
                        </a:p>
                        <a:p>
                          <a:pPr algn="just">
                            <a:lnSpc>
                              <a:spcPct val="115000"/>
                            </a:lnSpc>
                            <a:spcAft>
                              <a:spcPts val="1000"/>
                            </a:spcAft>
                          </a:pPr>
                          <a:r>
                            <a:rPr lang="ru-RU" sz="2000" b="1" dirty="0">
                              <a:solidFill>
                                <a:schemeClr val="tx1"/>
                              </a:solidFill>
                              <a:effectLst/>
                            </a:rPr>
                            <a:t>3) </a:t>
                          </a:r>
                          <a14:m>
                            <m:oMath xmlns:m="http://schemas.openxmlformats.org/officeDocument/2006/math">
                              <m:r>
                                <a:rPr lang="ru-RU" sz="2000" b="1" i="1">
                                  <a:solidFill>
                                    <a:schemeClr val="tx1"/>
                                  </a:solidFill>
                                  <a:effectLst/>
                                  <a:latin typeface="Cambria Math"/>
                                </a:rPr>
                                <m:t>𝟑</m:t>
                              </m:r>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𝟏</m:t>
                                  </m:r>
                                </m:sub>
                              </m:sSub>
                              <m:r>
                                <a:rPr lang="ru-RU" sz="2000" b="1">
                                  <a:solidFill>
                                    <a:schemeClr val="tx1"/>
                                  </a:solidFill>
                                  <a:effectLst/>
                                  <a:latin typeface="Cambria Math"/>
                                </a:rPr>
                                <m:t>+</m:t>
                              </m:r>
                              <m:r>
                                <a:rPr lang="ru-RU" sz="2000" b="1" i="1">
                                  <a:solidFill>
                                    <a:schemeClr val="tx1"/>
                                  </a:solidFill>
                                  <a:effectLst/>
                                  <a:latin typeface="Cambria Math"/>
                                </a:rPr>
                                <m:t>𝟔</m:t>
                              </m:r>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𝟐</m:t>
                                  </m:r>
                                </m:sub>
                              </m:sSub>
                              <m:r>
                                <a:rPr lang="ru-RU" sz="2000" b="1">
                                  <a:solidFill>
                                    <a:schemeClr val="tx1"/>
                                  </a:solidFill>
                                  <a:effectLst/>
                                  <a:latin typeface="Cambria Math"/>
                                </a:rPr>
                                <m:t>≥</m:t>
                              </m:r>
                              <m:r>
                                <a:rPr lang="ru-RU" sz="2000" b="1" i="1">
                                  <a:solidFill>
                                    <a:schemeClr val="tx1"/>
                                  </a:solidFill>
                                  <a:effectLst/>
                                  <a:latin typeface="Cambria Math"/>
                                </a:rPr>
                                <m:t>𝟑</m:t>
                              </m:r>
                            </m:oMath>
                          </a14:m>
                          <a:endParaRPr lang="ru-RU" sz="2000" b="1" dirty="0">
                            <a:solidFill>
                              <a:schemeClr val="tx1"/>
                            </a:solidFill>
                            <a:effectLst/>
                          </a:endParaRPr>
                        </a:p>
                        <a:p>
                          <a:pPr algn="just">
                            <a:lnSpc>
                              <a:spcPct val="115000"/>
                            </a:lnSpc>
                            <a:spcAft>
                              <a:spcPts val="1000"/>
                            </a:spcAft>
                          </a:pPr>
                          <a:r>
                            <a:rPr lang="ru-RU" sz="2000" b="1" dirty="0">
                              <a:solidFill>
                                <a:schemeClr val="tx1"/>
                              </a:solidFill>
                              <a:effectLst/>
                            </a:rPr>
                            <a:t>4) </a:t>
                          </a:r>
                          <a14:m>
                            <m:oMath xmlns:m="http://schemas.openxmlformats.org/officeDocument/2006/math">
                              <m:r>
                                <a:rPr lang="ru-RU" sz="2000" b="1">
                                  <a:solidFill>
                                    <a:schemeClr val="tx1"/>
                                  </a:solidFill>
                                  <a:effectLst/>
                                  <a:latin typeface="Cambria Math"/>
                                </a:rPr>
                                <m:t>–</m:t>
                              </m:r>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𝟏</m:t>
                                  </m:r>
                                </m:sub>
                              </m:sSub>
                              <m:r>
                                <a:rPr lang="ru-RU" sz="2000" b="1">
                                  <a:solidFill>
                                    <a:schemeClr val="tx1"/>
                                  </a:solidFill>
                                  <a:effectLst/>
                                  <a:latin typeface="Cambria Math"/>
                                </a:rPr>
                                <m:t>+</m:t>
                              </m:r>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𝟐</m:t>
                                  </m:r>
                                </m:sub>
                              </m:sSub>
                              <m:r>
                                <a:rPr lang="ru-RU" sz="2000" b="1">
                                  <a:solidFill>
                                    <a:schemeClr val="tx1"/>
                                  </a:solidFill>
                                  <a:effectLst/>
                                  <a:latin typeface="Cambria Math"/>
                                </a:rPr>
                                <m:t>≥</m:t>
                              </m:r>
                              <m:r>
                                <a:rPr lang="ru-RU" sz="2000" b="1" i="1">
                                  <a:solidFill>
                                    <a:schemeClr val="tx1"/>
                                  </a:solidFill>
                                  <a:effectLst/>
                                  <a:latin typeface="Cambria Math"/>
                                </a:rPr>
                                <m:t>𝟑</m:t>
                              </m:r>
                            </m:oMath>
                          </a14:m>
                          <a:endParaRPr lang="ru-RU" sz="2000" b="1" dirty="0">
                            <a:solidFill>
                              <a:schemeClr val="tx1"/>
                            </a:solidFill>
                            <a:effectLst/>
                          </a:endParaRPr>
                        </a:p>
                        <a:p>
                          <a:pPr>
                            <a:lnSpc>
                              <a:spcPct val="115000"/>
                            </a:lnSpc>
                            <a:spcAft>
                              <a:spcPts val="1000"/>
                            </a:spcAft>
                          </a:pPr>
                          <a:r>
                            <a:rPr lang="ru-RU" sz="2000" b="1" dirty="0">
                              <a:solidFill>
                                <a:schemeClr val="tx1"/>
                              </a:solidFill>
                              <a:effectLst/>
                            </a:rPr>
                            <a:t> </a:t>
                          </a:r>
                          <a:endParaRPr lang="ru-RU" sz="2000" b="1" dirty="0">
                            <a:solidFill>
                              <a:schemeClr val="tx1"/>
                            </a:solidFill>
                            <a:effectLst/>
                            <a:latin typeface="Calibri"/>
                            <a:ea typeface="Calibri"/>
                            <a:cs typeface="Times New Roman"/>
                          </a:endParaRPr>
                        </a:p>
                      </a:txBody>
                      <a:tcPr marL="68580" marR="68580" marT="0" marB="0">
                        <a:solidFill>
                          <a:schemeClr val="bg1"/>
                        </a:solidFill>
                      </a:tcPr>
                    </a:tc>
                  </a:tr>
                </a:tbl>
              </a:graphicData>
            </a:graphic>
          </p:graphicFrame>
        </mc:Choice>
        <mc:Fallback xmlns="">
          <p:graphicFrame>
            <p:nvGraphicFramePr>
              <p:cNvPr id="5" name="Таблица 4"/>
              <p:cNvGraphicFramePr>
                <a:graphicFrameLocks noGrp="1"/>
              </p:cNvGraphicFramePr>
              <p:nvPr>
                <p:extLst>
                  <p:ext uri="{D42A27DB-BD31-4B8C-83A1-F6EECF244321}">
                    <p14:modId xmlns:p14="http://schemas.microsoft.com/office/powerpoint/2010/main" val="2644353051"/>
                  </p:ext>
                </p:extLst>
              </p:nvPr>
            </p:nvGraphicFramePr>
            <p:xfrm>
              <a:off x="5148064" y="1916832"/>
              <a:ext cx="3593779" cy="2803144"/>
            </p:xfrm>
            <a:graphic>
              <a:graphicData uri="http://schemas.openxmlformats.org/drawingml/2006/table">
                <a:tbl>
                  <a:tblPr firstRow="1" firstCol="1" bandRow="1">
                    <a:tableStyleId>{5C22544A-7EE6-4342-B048-85BDC9FD1C3A}</a:tableStyleId>
                  </a:tblPr>
                  <a:tblGrid>
                    <a:gridCol w="3593779"/>
                  </a:tblGrid>
                  <a:tr h="2803144">
                    <a:tc>
                      <a:txBody>
                        <a:bodyPr/>
                        <a:lstStyle/>
                        <a:p>
                          <a:endParaRPr lang="ru-RU"/>
                        </a:p>
                      </a:txBody>
                      <a:tcPr marL="68580" marR="68580" marT="0" marB="0">
                        <a:blipFill rotWithShape="1">
                          <a:blip r:embed="rId2"/>
                          <a:stretch>
                            <a:fillRect r="-169" b="-217"/>
                          </a:stretch>
                        </a:blipFill>
                      </a:tcPr>
                    </a:tc>
                  </a:tr>
                </a:tbl>
              </a:graphicData>
            </a:graphic>
          </p:graphicFrame>
        </mc:Fallback>
      </mc:AlternateContent>
      <p:sp>
        <p:nvSpPr>
          <p:cNvPr id="6" name="Rectangle 2"/>
          <p:cNvSpPr>
            <a:spLocks noChangeArrowheads="1"/>
          </p:cNvSpPr>
          <p:nvPr/>
        </p:nvSpPr>
        <p:spPr bwMode="auto">
          <a:xfrm>
            <a:off x="0" y="48598"/>
            <a:ext cx="903649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09575" algn="l"/>
              </a:tabLst>
              <a:defRPr>
                <a:solidFill>
                  <a:schemeClr val="tx1"/>
                </a:solidFill>
                <a:latin typeface="Arial" pitchFamily="34" charset="0"/>
                <a:cs typeface="Arial" pitchFamily="34" charset="0"/>
              </a:defRPr>
            </a:lvl1pPr>
            <a:lvl2pPr fontAlgn="base">
              <a:spcBef>
                <a:spcPct val="0"/>
              </a:spcBef>
              <a:spcAft>
                <a:spcPct val="0"/>
              </a:spcAft>
              <a:tabLst>
                <a:tab pos="409575" algn="l"/>
              </a:tabLst>
              <a:defRPr>
                <a:solidFill>
                  <a:schemeClr val="tx1"/>
                </a:solidFill>
                <a:latin typeface="Arial" pitchFamily="34" charset="0"/>
                <a:cs typeface="Arial" pitchFamily="34" charset="0"/>
              </a:defRPr>
            </a:lvl2pPr>
            <a:lvl3pPr fontAlgn="base">
              <a:spcBef>
                <a:spcPct val="0"/>
              </a:spcBef>
              <a:spcAft>
                <a:spcPct val="0"/>
              </a:spcAft>
              <a:tabLst>
                <a:tab pos="409575" algn="l"/>
              </a:tabLst>
              <a:defRPr>
                <a:solidFill>
                  <a:schemeClr val="tx1"/>
                </a:solidFill>
                <a:latin typeface="Arial" pitchFamily="34" charset="0"/>
                <a:cs typeface="Arial" pitchFamily="34" charset="0"/>
              </a:defRPr>
            </a:lvl3pPr>
            <a:lvl4pPr fontAlgn="base">
              <a:spcBef>
                <a:spcPct val="0"/>
              </a:spcBef>
              <a:spcAft>
                <a:spcPct val="0"/>
              </a:spcAft>
              <a:tabLst>
                <a:tab pos="409575" algn="l"/>
              </a:tabLst>
              <a:defRPr>
                <a:solidFill>
                  <a:schemeClr val="tx1"/>
                </a:solidFill>
                <a:latin typeface="Arial" pitchFamily="34" charset="0"/>
                <a:cs typeface="Arial" pitchFamily="34" charset="0"/>
              </a:defRPr>
            </a:lvl4pPr>
            <a:lvl5pPr fontAlgn="base">
              <a:spcBef>
                <a:spcPct val="0"/>
              </a:spcBef>
              <a:spcAft>
                <a:spcPct val="0"/>
              </a:spcAft>
              <a:tabLst>
                <a:tab pos="409575" algn="l"/>
              </a:tabLst>
              <a:defRPr>
                <a:solidFill>
                  <a:schemeClr val="tx1"/>
                </a:solidFill>
                <a:latin typeface="Arial" pitchFamily="34" charset="0"/>
                <a:cs typeface="Arial" pitchFamily="34" charset="0"/>
              </a:defRPr>
            </a:lvl5pPr>
            <a:lvl6pPr fontAlgn="base">
              <a:spcBef>
                <a:spcPct val="0"/>
              </a:spcBef>
              <a:spcAft>
                <a:spcPct val="0"/>
              </a:spcAft>
              <a:tabLst>
                <a:tab pos="409575" algn="l"/>
              </a:tabLst>
              <a:defRPr>
                <a:solidFill>
                  <a:schemeClr val="tx1"/>
                </a:solidFill>
                <a:latin typeface="Arial" pitchFamily="34" charset="0"/>
                <a:cs typeface="Arial" pitchFamily="34" charset="0"/>
              </a:defRPr>
            </a:lvl6pPr>
            <a:lvl7pPr fontAlgn="base">
              <a:spcBef>
                <a:spcPct val="0"/>
              </a:spcBef>
              <a:spcAft>
                <a:spcPct val="0"/>
              </a:spcAft>
              <a:tabLst>
                <a:tab pos="409575" algn="l"/>
              </a:tabLst>
              <a:defRPr>
                <a:solidFill>
                  <a:schemeClr val="tx1"/>
                </a:solidFill>
                <a:latin typeface="Arial" pitchFamily="34" charset="0"/>
                <a:cs typeface="Arial" pitchFamily="34" charset="0"/>
              </a:defRPr>
            </a:lvl7pPr>
            <a:lvl8pPr fontAlgn="base">
              <a:spcBef>
                <a:spcPct val="0"/>
              </a:spcBef>
              <a:spcAft>
                <a:spcPct val="0"/>
              </a:spcAft>
              <a:tabLst>
                <a:tab pos="409575" algn="l"/>
              </a:tabLst>
              <a:defRPr>
                <a:solidFill>
                  <a:schemeClr val="tx1"/>
                </a:solidFill>
                <a:latin typeface="Arial" pitchFamily="34" charset="0"/>
                <a:cs typeface="Arial" pitchFamily="34" charset="0"/>
              </a:defRPr>
            </a:lvl8pPr>
            <a:lvl9pPr fontAlgn="base">
              <a:spcBef>
                <a:spcPct val="0"/>
              </a:spcBef>
              <a:spcAft>
                <a:spcPct val="0"/>
              </a:spcAft>
              <a:tabLst>
                <a:tab pos="409575"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tabLst>
                <a:tab pos="409575" algn="l"/>
              </a:tabLst>
            </a:pPr>
            <a:r>
              <a:rPr kumimoji="0" lang="ru-RU" altLang="ru-RU"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1.Область</a:t>
            </a:r>
            <a:r>
              <a:rPr kumimoji="0" lang="ru-RU"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ru-RU" altLang="ru-RU"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допустимых решений задачи представлена ниже на рисунке. </a:t>
            </a:r>
          </a:p>
          <a:p>
            <a:pPr marL="0" marR="0" lvl="0" indent="0" algn="l" defTabSz="914400" rtl="0" eaLnBrk="1" fontAlgn="base" latinLnBrk="0" hangingPunct="1">
              <a:lnSpc>
                <a:spcPct val="100000"/>
              </a:lnSpc>
              <a:spcBef>
                <a:spcPct val="0"/>
              </a:spcBef>
              <a:spcAft>
                <a:spcPct val="0"/>
              </a:spcAft>
              <a:buClrTx/>
              <a:buSzTx/>
              <a:tabLst>
                <a:tab pos="409575" algn="l"/>
              </a:tabLst>
            </a:pPr>
            <a:r>
              <a:rPr kumimoji="0" lang="ru-RU" altLang="ru-RU"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Как будет записано ограничение (</a:t>
            </a:r>
            <a:r>
              <a:rPr kumimoji="0" lang="ru-RU" altLang="ru-RU"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аб</a:t>
            </a:r>
            <a:r>
              <a:rPr kumimoji="0" lang="ru-RU" altLang="ru-RU"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ru-RU" altLang="ru-RU" sz="2400" b="0" i="0" u="none" strike="noStrike" cap="none" normalizeH="0" baseline="0" dirty="0" smtClean="0">
              <a:ln>
                <a:noFill/>
              </a:ln>
              <a:solidFill>
                <a:schemeClr val="tx1"/>
              </a:solidFill>
              <a:effectLst/>
            </a:endParaRPr>
          </a:p>
        </p:txBody>
      </p:sp>
      <p:pic>
        <p:nvPicPr>
          <p:cNvPr id="1025" name="Рисунок 7" descr="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1" y="1196752"/>
            <a:ext cx="4166177" cy="388843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p:cNvSpPr>
            <a:spLocks noChangeArrowheads="1"/>
          </p:cNvSpPr>
          <p:nvPr/>
        </p:nvSpPr>
        <p:spPr bwMode="auto">
          <a:xfrm>
            <a:off x="5860892" y="5733256"/>
            <a:ext cx="29158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09575" algn="l"/>
              </a:tabLst>
              <a:defRPr>
                <a:solidFill>
                  <a:schemeClr val="tx1"/>
                </a:solidFill>
                <a:latin typeface="Arial" pitchFamily="34" charset="0"/>
                <a:cs typeface="Arial" pitchFamily="34" charset="0"/>
              </a:defRPr>
            </a:lvl1pPr>
            <a:lvl2pPr fontAlgn="base">
              <a:spcBef>
                <a:spcPct val="0"/>
              </a:spcBef>
              <a:spcAft>
                <a:spcPct val="0"/>
              </a:spcAft>
              <a:tabLst>
                <a:tab pos="409575" algn="l"/>
              </a:tabLst>
              <a:defRPr>
                <a:solidFill>
                  <a:schemeClr val="tx1"/>
                </a:solidFill>
                <a:latin typeface="Arial" pitchFamily="34" charset="0"/>
                <a:cs typeface="Arial" pitchFamily="34" charset="0"/>
              </a:defRPr>
            </a:lvl2pPr>
            <a:lvl3pPr fontAlgn="base">
              <a:spcBef>
                <a:spcPct val="0"/>
              </a:spcBef>
              <a:spcAft>
                <a:spcPct val="0"/>
              </a:spcAft>
              <a:tabLst>
                <a:tab pos="409575" algn="l"/>
              </a:tabLst>
              <a:defRPr>
                <a:solidFill>
                  <a:schemeClr val="tx1"/>
                </a:solidFill>
                <a:latin typeface="Arial" pitchFamily="34" charset="0"/>
                <a:cs typeface="Arial" pitchFamily="34" charset="0"/>
              </a:defRPr>
            </a:lvl3pPr>
            <a:lvl4pPr fontAlgn="base">
              <a:spcBef>
                <a:spcPct val="0"/>
              </a:spcBef>
              <a:spcAft>
                <a:spcPct val="0"/>
              </a:spcAft>
              <a:tabLst>
                <a:tab pos="409575" algn="l"/>
              </a:tabLst>
              <a:defRPr>
                <a:solidFill>
                  <a:schemeClr val="tx1"/>
                </a:solidFill>
                <a:latin typeface="Arial" pitchFamily="34" charset="0"/>
                <a:cs typeface="Arial" pitchFamily="34" charset="0"/>
              </a:defRPr>
            </a:lvl4pPr>
            <a:lvl5pPr fontAlgn="base">
              <a:spcBef>
                <a:spcPct val="0"/>
              </a:spcBef>
              <a:spcAft>
                <a:spcPct val="0"/>
              </a:spcAft>
              <a:tabLst>
                <a:tab pos="409575" algn="l"/>
              </a:tabLst>
              <a:defRPr>
                <a:solidFill>
                  <a:schemeClr val="tx1"/>
                </a:solidFill>
                <a:latin typeface="Arial" pitchFamily="34" charset="0"/>
                <a:cs typeface="Arial" pitchFamily="34" charset="0"/>
              </a:defRPr>
            </a:lvl5pPr>
            <a:lvl6pPr fontAlgn="base">
              <a:spcBef>
                <a:spcPct val="0"/>
              </a:spcBef>
              <a:spcAft>
                <a:spcPct val="0"/>
              </a:spcAft>
              <a:tabLst>
                <a:tab pos="409575" algn="l"/>
              </a:tabLst>
              <a:defRPr>
                <a:solidFill>
                  <a:schemeClr val="tx1"/>
                </a:solidFill>
                <a:latin typeface="Arial" pitchFamily="34" charset="0"/>
                <a:cs typeface="Arial" pitchFamily="34" charset="0"/>
              </a:defRPr>
            </a:lvl6pPr>
            <a:lvl7pPr fontAlgn="base">
              <a:spcBef>
                <a:spcPct val="0"/>
              </a:spcBef>
              <a:spcAft>
                <a:spcPct val="0"/>
              </a:spcAft>
              <a:tabLst>
                <a:tab pos="409575" algn="l"/>
              </a:tabLst>
              <a:defRPr>
                <a:solidFill>
                  <a:schemeClr val="tx1"/>
                </a:solidFill>
                <a:latin typeface="Arial" pitchFamily="34" charset="0"/>
                <a:cs typeface="Arial" pitchFamily="34" charset="0"/>
              </a:defRPr>
            </a:lvl7pPr>
            <a:lvl8pPr fontAlgn="base">
              <a:spcBef>
                <a:spcPct val="0"/>
              </a:spcBef>
              <a:spcAft>
                <a:spcPct val="0"/>
              </a:spcAft>
              <a:tabLst>
                <a:tab pos="409575" algn="l"/>
              </a:tabLst>
              <a:defRPr>
                <a:solidFill>
                  <a:schemeClr val="tx1"/>
                </a:solidFill>
                <a:latin typeface="Arial" pitchFamily="34" charset="0"/>
                <a:cs typeface="Arial" pitchFamily="34" charset="0"/>
              </a:defRPr>
            </a:lvl8pPr>
            <a:lvl9pPr fontAlgn="base">
              <a:spcBef>
                <a:spcPct val="0"/>
              </a:spcBef>
              <a:spcAft>
                <a:spcPct val="0"/>
              </a:spcAft>
              <a:tabLst>
                <a:tab pos="409575"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tabLst>
                <a:tab pos="409575" algn="l"/>
              </a:tabLst>
            </a:pPr>
            <a:r>
              <a:rPr kumimoji="0" lang="ru-RU"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Дисциплина</a:t>
            </a:r>
            <a:r>
              <a:rPr kumimoji="0" lang="ru-RU" altLang="ru-RU"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ru-RU" altLang="ru-RU" sz="12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ИСОиТПР</a:t>
            </a:r>
            <a:r>
              <a:rPr kumimoji="0" lang="ru-RU" altLang="ru-RU"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tabLst>
                <a:tab pos="409575" algn="l"/>
              </a:tabLst>
            </a:pPr>
            <a:r>
              <a:rPr lang="ru-RU" altLang="ru-RU" sz="1600" dirty="0" smtClean="0">
                <a:latin typeface="Times New Roman" pitchFamily="18" charset="0"/>
                <a:cs typeface="Times New Roman" pitchFamily="18" charset="0"/>
              </a:rPr>
              <a:t>Уровень «удовлетворительно»</a:t>
            </a:r>
            <a:endParaRPr kumimoji="0" lang="ru-RU" altLang="ru-RU"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674712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107504" y="342528"/>
            <a:ext cx="903649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09575" algn="l"/>
              </a:tabLst>
              <a:defRPr>
                <a:solidFill>
                  <a:schemeClr val="tx1"/>
                </a:solidFill>
                <a:latin typeface="Arial" pitchFamily="34" charset="0"/>
                <a:cs typeface="Arial" pitchFamily="34" charset="0"/>
              </a:defRPr>
            </a:lvl1pPr>
            <a:lvl2pPr fontAlgn="base">
              <a:spcBef>
                <a:spcPct val="0"/>
              </a:spcBef>
              <a:spcAft>
                <a:spcPct val="0"/>
              </a:spcAft>
              <a:tabLst>
                <a:tab pos="409575" algn="l"/>
              </a:tabLst>
              <a:defRPr>
                <a:solidFill>
                  <a:schemeClr val="tx1"/>
                </a:solidFill>
                <a:latin typeface="Arial" pitchFamily="34" charset="0"/>
                <a:cs typeface="Arial" pitchFamily="34" charset="0"/>
              </a:defRPr>
            </a:lvl2pPr>
            <a:lvl3pPr fontAlgn="base">
              <a:spcBef>
                <a:spcPct val="0"/>
              </a:spcBef>
              <a:spcAft>
                <a:spcPct val="0"/>
              </a:spcAft>
              <a:tabLst>
                <a:tab pos="409575" algn="l"/>
              </a:tabLst>
              <a:defRPr>
                <a:solidFill>
                  <a:schemeClr val="tx1"/>
                </a:solidFill>
                <a:latin typeface="Arial" pitchFamily="34" charset="0"/>
                <a:cs typeface="Arial" pitchFamily="34" charset="0"/>
              </a:defRPr>
            </a:lvl3pPr>
            <a:lvl4pPr fontAlgn="base">
              <a:spcBef>
                <a:spcPct val="0"/>
              </a:spcBef>
              <a:spcAft>
                <a:spcPct val="0"/>
              </a:spcAft>
              <a:tabLst>
                <a:tab pos="409575" algn="l"/>
              </a:tabLst>
              <a:defRPr>
                <a:solidFill>
                  <a:schemeClr val="tx1"/>
                </a:solidFill>
                <a:latin typeface="Arial" pitchFamily="34" charset="0"/>
                <a:cs typeface="Arial" pitchFamily="34" charset="0"/>
              </a:defRPr>
            </a:lvl4pPr>
            <a:lvl5pPr fontAlgn="base">
              <a:spcBef>
                <a:spcPct val="0"/>
              </a:spcBef>
              <a:spcAft>
                <a:spcPct val="0"/>
              </a:spcAft>
              <a:tabLst>
                <a:tab pos="409575" algn="l"/>
              </a:tabLst>
              <a:defRPr>
                <a:solidFill>
                  <a:schemeClr val="tx1"/>
                </a:solidFill>
                <a:latin typeface="Arial" pitchFamily="34" charset="0"/>
                <a:cs typeface="Arial" pitchFamily="34" charset="0"/>
              </a:defRPr>
            </a:lvl5pPr>
            <a:lvl6pPr fontAlgn="base">
              <a:spcBef>
                <a:spcPct val="0"/>
              </a:spcBef>
              <a:spcAft>
                <a:spcPct val="0"/>
              </a:spcAft>
              <a:tabLst>
                <a:tab pos="409575" algn="l"/>
              </a:tabLst>
              <a:defRPr>
                <a:solidFill>
                  <a:schemeClr val="tx1"/>
                </a:solidFill>
                <a:latin typeface="Arial" pitchFamily="34" charset="0"/>
                <a:cs typeface="Arial" pitchFamily="34" charset="0"/>
              </a:defRPr>
            </a:lvl6pPr>
            <a:lvl7pPr fontAlgn="base">
              <a:spcBef>
                <a:spcPct val="0"/>
              </a:spcBef>
              <a:spcAft>
                <a:spcPct val="0"/>
              </a:spcAft>
              <a:tabLst>
                <a:tab pos="409575" algn="l"/>
              </a:tabLst>
              <a:defRPr>
                <a:solidFill>
                  <a:schemeClr val="tx1"/>
                </a:solidFill>
                <a:latin typeface="Arial" pitchFamily="34" charset="0"/>
                <a:cs typeface="Arial" pitchFamily="34" charset="0"/>
              </a:defRPr>
            </a:lvl7pPr>
            <a:lvl8pPr fontAlgn="base">
              <a:spcBef>
                <a:spcPct val="0"/>
              </a:spcBef>
              <a:spcAft>
                <a:spcPct val="0"/>
              </a:spcAft>
              <a:tabLst>
                <a:tab pos="409575" algn="l"/>
              </a:tabLst>
              <a:defRPr>
                <a:solidFill>
                  <a:schemeClr val="tx1"/>
                </a:solidFill>
                <a:latin typeface="Arial" pitchFamily="34" charset="0"/>
                <a:cs typeface="Arial" pitchFamily="34" charset="0"/>
              </a:defRPr>
            </a:lvl8pPr>
            <a:lvl9pPr fontAlgn="base">
              <a:spcBef>
                <a:spcPct val="0"/>
              </a:spcBef>
              <a:spcAft>
                <a:spcPct val="0"/>
              </a:spcAft>
              <a:tabLst>
                <a:tab pos="409575" algn="l"/>
              </a:tabLst>
              <a:defRPr>
                <a:solidFill>
                  <a:schemeClr val="tx1"/>
                </a:solidFill>
                <a:latin typeface="Arial" pitchFamily="34" charset="0"/>
                <a:cs typeface="Arial" pitchFamily="34" charset="0"/>
              </a:defRPr>
            </a:lvl9pPr>
          </a:lstStyle>
          <a:p>
            <a:r>
              <a:rPr lang="ru-RU" sz="2000" dirty="0" smtClean="0"/>
              <a:t>В </a:t>
            </a:r>
            <a:r>
              <a:rPr lang="ru-RU" sz="2000" dirty="0"/>
              <a:t>порту имеется n судов грузоподъемностью </a:t>
            </a:r>
            <a:r>
              <a:rPr lang="ru-RU" sz="2000" dirty="0" err="1"/>
              <a:t>Qi</a:t>
            </a:r>
            <a:r>
              <a:rPr lang="ru-RU" sz="2000" dirty="0"/>
              <a:t> тыс. тонн (i=1,..,n), с помощью которых необходимо доставить грузы в n портов назначения. Расстояние до j-</a:t>
            </a:r>
            <a:r>
              <a:rPr lang="ru-RU" sz="2000" dirty="0" err="1"/>
              <a:t>го</a:t>
            </a:r>
            <a:r>
              <a:rPr lang="ru-RU" sz="2000" dirty="0"/>
              <a:t> порта назначения равно </a:t>
            </a:r>
            <a:r>
              <a:rPr lang="ru-RU" sz="2000" dirty="0" err="1"/>
              <a:t>Sj</a:t>
            </a:r>
            <a:r>
              <a:rPr lang="ru-RU" sz="2000" dirty="0"/>
              <a:t>  км,  и туда необходимо доставить </a:t>
            </a:r>
            <a:r>
              <a:rPr lang="ru-RU" sz="2000" dirty="0" err="1"/>
              <a:t>Rj</a:t>
            </a:r>
            <a:r>
              <a:rPr lang="ru-RU" sz="2000" dirty="0"/>
              <a:t> тыс.  тонн груза. Распределить суда по маршрутам так,  чтобы минимизировать суммарную  величину  неиспользуемой провозной способности (в тонно-километрах).  Грузоподъемность любого судна достаточна для перевозки груза в  любой порт. Какая из моделей верна?</a:t>
            </a:r>
          </a:p>
        </p:txBody>
      </p:sp>
      <mc:AlternateContent xmlns:mc="http://schemas.openxmlformats.org/markup-compatibility/2006" xmlns:a14="http://schemas.microsoft.com/office/drawing/2010/main">
        <mc:Choice Requires="a14">
          <p:graphicFrame>
            <p:nvGraphicFramePr>
              <p:cNvPr id="3" name="Таблица 2"/>
              <p:cNvGraphicFramePr>
                <a:graphicFrameLocks noGrp="1"/>
              </p:cNvGraphicFramePr>
              <p:nvPr>
                <p:extLst>
                  <p:ext uri="{D42A27DB-BD31-4B8C-83A1-F6EECF244321}">
                    <p14:modId xmlns:p14="http://schemas.microsoft.com/office/powerpoint/2010/main" val="2419781810"/>
                  </p:ext>
                </p:extLst>
              </p:nvPr>
            </p:nvGraphicFramePr>
            <p:xfrm>
              <a:off x="0" y="2708920"/>
              <a:ext cx="8964489" cy="3744415"/>
            </p:xfrm>
            <a:graphic>
              <a:graphicData uri="http://schemas.openxmlformats.org/drawingml/2006/table">
                <a:tbl>
                  <a:tblPr firstRow="1" firstCol="1" bandRow="1">
                    <a:tableStyleId>{5C22544A-7EE6-4342-B048-85BDC9FD1C3A}</a:tableStyleId>
                  </a:tblPr>
                  <a:tblGrid>
                    <a:gridCol w="3112548"/>
                    <a:gridCol w="2862315"/>
                    <a:gridCol w="2989626"/>
                  </a:tblGrid>
                  <a:tr h="3744415">
                    <a:tc>
                      <a:txBody>
                        <a:bodyPr/>
                        <a:lstStyle/>
                        <a:p>
                          <a:pPr>
                            <a:spcAft>
                              <a:spcPts val="0"/>
                            </a:spcAft>
                          </a:pPr>
                          <a:r>
                            <a:rPr lang="en-US" sz="1800" b="1" dirty="0" smtClean="0">
                              <a:solidFill>
                                <a:schemeClr val="tx1"/>
                              </a:solidFill>
                              <a:effectLst/>
                            </a:rPr>
                            <a:t> </a:t>
                          </a:r>
                          <a:endParaRPr lang="ru-RU" sz="1800" b="1" dirty="0" smtClean="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1800" b="1" i="1">
                                        <a:solidFill>
                                          <a:schemeClr val="tx1"/>
                                        </a:solidFill>
                                        <a:effectLst/>
                                        <a:latin typeface="Cambria Math"/>
                                      </a:rPr>
                                    </m:ctrlPr>
                                  </m:naryPr>
                                  <m:sub>
                                    <m:r>
                                      <a:rPr lang="en-US" sz="1800" b="1" i="1">
                                        <a:solidFill>
                                          <a:schemeClr val="tx1"/>
                                        </a:solidFill>
                                        <a:effectLst/>
                                        <a:latin typeface="Cambria Math"/>
                                      </a:rPr>
                                      <m:t>𝒊</m:t>
                                    </m:r>
                                  </m:sub>
                                  <m:sup/>
                                  <m:e>
                                    <m:nary>
                                      <m:naryPr>
                                        <m:chr m:val="∑"/>
                                        <m:limLoc m:val="undOvr"/>
                                        <m:supHide m:val="on"/>
                                        <m:ctrlPr>
                                          <a:rPr lang="ru-RU" sz="1800" b="1" i="1">
                                            <a:solidFill>
                                              <a:schemeClr val="tx1"/>
                                            </a:solidFill>
                                            <a:effectLst/>
                                            <a:latin typeface="Cambria Math"/>
                                          </a:rPr>
                                        </m:ctrlPr>
                                      </m:naryPr>
                                      <m:sub>
                                        <m:r>
                                          <a:rPr lang="en-US" sz="1800" b="1" i="1">
                                            <a:solidFill>
                                              <a:schemeClr val="tx1"/>
                                            </a:solidFill>
                                            <a:effectLst/>
                                            <a:latin typeface="Cambria Math"/>
                                          </a:rPr>
                                          <m:t>𝒋</m:t>
                                        </m:r>
                                      </m:sub>
                                      <m:sup/>
                                      <m:e>
                                        <m:r>
                                          <a:rPr lang="en-US" sz="1800" b="1">
                                            <a:solidFill>
                                              <a:schemeClr val="tx1"/>
                                            </a:solidFill>
                                            <a:effectLst/>
                                            <a:latin typeface="Cambria Math"/>
                                          </a:rPr>
                                          <m:t>(</m:t>
                                        </m:r>
                                        <m:sSub>
                                          <m:sSubPr>
                                            <m:ctrlPr>
                                              <a:rPr lang="ru-RU" sz="1800" b="1" i="1">
                                                <a:solidFill>
                                                  <a:schemeClr val="tx1"/>
                                                </a:solidFill>
                                                <a:effectLst/>
                                                <a:latin typeface="Cambria Math"/>
                                              </a:rPr>
                                            </m:ctrlPr>
                                          </m:sSubPr>
                                          <m:e>
                                            <m:r>
                                              <a:rPr lang="en-US" sz="1800" b="1" i="1">
                                                <a:solidFill>
                                                  <a:schemeClr val="tx1"/>
                                                </a:solidFill>
                                                <a:effectLst/>
                                                <a:latin typeface="Cambria Math"/>
                                              </a:rPr>
                                              <m:t>𝑸</m:t>
                                            </m:r>
                                          </m:e>
                                          <m:sub>
                                            <m:r>
                                              <a:rPr lang="en-US" sz="1800" b="1" i="1">
                                                <a:solidFill>
                                                  <a:schemeClr val="tx1"/>
                                                </a:solidFill>
                                                <a:effectLst/>
                                                <a:latin typeface="Cambria Math"/>
                                              </a:rPr>
                                              <m:t>𝒊</m:t>
                                            </m:r>
                                          </m:sub>
                                        </m:sSub>
                                        <m:r>
                                          <a:rPr lang="en-US" sz="1800" b="1">
                                            <a:solidFill>
                                              <a:schemeClr val="tx1"/>
                                            </a:solidFill>
                                            <a:effectLst/>
                                            <a:latin typeface="Cambria Math"/>
                                          </a:rPr>
                                          <m:t>−</m:t>
                                        </m:r>
                                        <m:sSub>
                                          <m:sSubPr>
                                            <m:ctrlPr>
                                              <a:rPr lang="ru-RU" sz="1800" b="1" i="1">
                                                <a:solidFill>
                                                  <a:schemeClr val="tx1"/>
                                                </a:solidFill>
                                                <a:effectLst/>
                                                <a:latin typeface="Cambria Math"/>
                                              </a:rPr>
                                            </m:ctrlPr>
                                          </m:sSubPr>
                                          <m:e>
                                            <m:r>
                                              <a:rPr lang="en-US" sz="1800" b="1" i="1">
                                                <a:solidFill>
                                                  <a:schemeClr val="tx1"/>
                                                </a:solidFill>
                                                <a:effectLst/>
                                                <a:latin typeface="Cambria Math"/>
                                              </a:rPr>
                                              <m:t>𝑹</m:t>
                                            </m:r>
                                          </m:e>
                                          <m:sub>
                                            <m:r>
                                              <a:rPr lang="en-US" sz="1800" b="1" i="1">
                                                <a:solidFill>
                                                  <a:schemeClr val="tx1"/>
                                                </a:solidFill>
                                                <a:effectLst/>
                                                <a:latin typeface="Cambria Math"/>
                                              </a:rPr>
                                              <m:t>𝒋</m:t>
                                            </m:r>
                                          </m:sub>
                                        </m:sSub>
                                        <m:r>
                                          <a:rPr lang="en-US" sz="1800" b="1">
                                            <a:solidFill>
                                              <a:schemeClr val="tx1"/>
                                            </a:solidFill>
                                            <a:effectLst/>
                                            <a:latin typeface="Cambria Math"/>
                                          </a:rPr>
                                          <m:t>)∗</m:t>
                                        </m:r>
                                      </m:e>
                                    </m:nary>
                                  </m:e>
                                </m:nary>
                                <m:sSub>
                                  <m:sSubPr>
                                    <m:ctrlPr>
                                      <a:rPr lang="ru-RU" sz="1800" b="1" i="1">
                                        <a:solidFill>
                                          <a:schemeClr val="tx1"/>
                                        </a:solidFill>
                                        <a:effectLst/>
                                        <a:latin typeface="Cambria Math"/>
                                      </a:rPr>
                                    </m:ctrlPr>
                                  </m:sSubPr>
                                  <m:e>
                                    <m:r>
                                      <a:rPr lang="en-US" sz="1800" b="1" i="1">
                                        <a:solidFill>
                                          <a:schemeClr val="tx1"/>
                                        </a:solidFill>
                                        <a:effectLst/>
                                        <a:latin typeface="Cambria Math"/>
                                      </a:rPr>
                                      <m:t>𝑺</m:t>
                                    </m:r>
                                  </m:e>
                                  <m:sub>
                                    <m:r>
                                      <a:rPr lang="en-US" sz="1800" b="1" i="1">
                                        <a:solidFill>
                                          <a:schemeClr val="tx1"/>
                                        </a:solidFill>
                                        <a:effectLst/>
                                        <a:latin typeface="Cambria Math"/>
                                      </a:rPr>
                                      <m:t>𝒋</m:t>
                                    </m:r>
                                  </m:sub>
                                </m:sSub>
                                <m:r>
                                  <a:rPr lang="en-US" sz="1800" b="1">
                                    <a:solidFill>
                                      <a:schemeClr val="tx1"/>
                                    </a:solidFill>
                                    <a:effectLst/>
                                    <a:latin typeface="Cambria Math"/>
                                  </a:rPr>
                                  <m:t>∗</m:t>
                                </m:r>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𝒊𝒋</m:t>
                                    </m:r>
                                  </m:sub>
                                </m:sSub>
                                <m:r>
                                  <a:rPr lang="en-US" sz="1800" b="1">
                                    <a:solidFill>
                                      <a:schemeClr val="tx1"/>
                                    </a:solidFill>
                                    <a:effectLst/>
                                    <a:latin typeface="Cambria Math"/>
                                  </a:rPr>
                                  <m:t>→</m:t>
                                </m:r>
                                <m:r>
                                  <a:rPr lang="en-US" sz="1800" b="1" i="1">
                                    <a:solidFill>
                                      <a:schemeClr val="tx1"/>
                                    </a:solidFill>
                                    <a:effectLst/>
                                    <a:latin typeface="Cambria Math"/>
                                  </a:rPr>
                                  <m:t>𝒎𝒊𝒏</m:t>
                                </m:r>
                              </m:oMath>
                            </m:oMathPara>
                          </a14:m>
                          <a:endParaRPr lang="ru-RU" sz="1800" b="1" dirty="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1800" b="1" i="1">
                                        <a:solidFill>
                                          <a:schemeClr val="tx1"/>
                                        </a:solidFill>
                                        <a:effectLst/>
                                        <a:latin typeface="Cambria Math"/>
                                      </a:rPr>
                                    </m:ctrlPr>
                                  </m:naryPr>
                                  <m:sub>
                                    <m:r>
                                      <a:rPr lang="en-US" sz="1800" b="1" i="1">
                                        <a:solidFill>
                                          <a:schemeClr val="tx1"/>
                                        </a:solidFill>
                                        <a:effectLst/>
                                        <a:latin typeface="Cambria Math"/>
                                      </a:rPr>
                                      <m:t>𝒋</m:t>
                                    </m:r>
                                  </m:sub>
                                  <m:sup/>
                                  <m:e>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𝒊𝒋</m:t>
                                        </m:r>
                                      </m:sub>
                                    </m:sSub>
                                  </m:e>
                                </m:nary>
                                <m:r>
                                  <a:rPr lang="en-US" sz="1800" b="1">
                                    <a:solidFill>
                                      <a:schemeClr val="tx1"/>
                                    </a:solidFill>
                                    <a:effectLst/>
                                    <a:latin typeface="Cambria Math"/>
                                  </a:rPr>
                                  <m:t>=</m:t>
                                </m:r>
                                <m:r>
                                  <a:rPr lang="en-US" sz="1800" b="1" i="1">
                                    <a:solidFill>
                                      <a:schemeClr val="tx1"/>
                                    </a:solidFill>
                                    <a:effectLst/>
                                    <a:latin typeface="Cambria Math"/>
                                  </a:rPr>
                                  <m:t>𝟏</m:t>
                                </m:r>
                                <m:r>
                                  <a:rPr lang="en-US" sz="1800" b="1">
                                    <a:solidFill>
                                      <a:schemeClr val="tx1"/>
                                    </a:solidFill>
                                    <a:effectLst/>
                                    <a:latin typeface="Cambria Math"/>
                                  </a:rPr>
                                  <m:t> </m:t>
                                </m:r>
                                <m:r>
                                  <a:rPr lang="ru-RU" sz="1800" b="1">
                                    <a:solidFill>
                                      <a:schemeClr val="tx1"/>
                                    </a:solidFill>
                                    <a:effectLst/>
                                    <a:latin typeface="Cambria Math"/>
                                  </a:rPr>
                                  <m:t>, </m:t>
                                </m:r>
                                <m:r>
                                  <a:rPr lang="ru-RU" sz="1800" b="1" i="1">
                                    <a:solidFill>
                                      <a:schemeClr val="tx1"/>
                                    </a:solidFill>
                                    <a:effectLst/>
                                    <a:latin typeface="Cambria Math"/>
                                  </a:rPr>
                                  <m:t>𝒊</m:t>
                                </m:r>
                                <m:r>
                                  <a:rPr lang="ru-RU" sz="1800" b="1">
                                    <a:solidFill>
                                      <a:schemeClr val="tx1"/>
                                    </a:solidFill>
                                    <a:effectLst/>
                                    <a:latin typeface="Cambria Math"/>
                                  </a:rPr>
                                  <m:t>=</m:t>
                                </m:r>
                                <m:r>
                                  <a:rPr lang="ru-RU" sz="1800" b="1" i="1">
                                    <a:solidFill>
                                      <a:schemeClr val="tx1"/>
                                    </a:solidFill>
                                    <a:effectLst/>
                                    <a:latin typeface="Cambria Math"/>
                                  </a:rPr>
                                  <m:t>𝟏</m:t>
                                </m:r>
                                <m:r>
                                  <a:rPr lang="ru-RU" sz="1800" b="1">
                                    <a:solidFill>
                                      <a:schemeClr val="tx1"/>
                                    </a:solidFill>
                                    <a:effectLst/>
                                    <a:latin typeface="Cambria Math"/>
                                  </a:rPr>
                                  <m:t>,..,</m:t>
                                </m:r>
                                <m:r>
                                  <a:rPr lang="ru-RU" sz="1800" b="1" i="1">
                                    <a:solidFill>
                                      <a:schemeClr val="tx1"/>
                                    </a:solidFill>
                                    <a:effectLst/>
                                    <a:latin typeface="Cambria Math"/>
                                  </a:rPr>
                                  <m:t>𝒏</m:t>
                                </m:r>
                              </m:oMath>
                            </m:oMathPara>
                          </a14:m>
                          <a:endParaRPr lang="ru-RU" sz="1800" b="1" dirty="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1800" b="1" i="1">
                                        <a:solidFill>
                                          <a:schemeClr val="tx1"/>
                                        </a:solidFill>
                                        <a:effectLst/>
                                        <a:latin typeface="Cambria Math"/>
                                      </a:rPr>
                                    </m:ctrlPr>
                                  </m:naryPr>
                                  <m:sub>
                                    <m:r>
                                      <a:rPr lang="en-US" sz="1800" b="1" i="1">
                                        <a:solidFill>
                                          <a:schemeClr val="tx1"/>
                                        </a:solidFill>
                                        <a:effectLst/>
                                        <a:latin typeface="Cambria Math"/>
                                      </a:rPr>
                                      <m:t>𝒊</m:t>
                                    </m:r>
                                  </m:sub>
                                  <m:sup/>
                                  <m:e>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𝒊𝒋</m:t>
                                        </m:r>
                                      </m:sub>
                                    </m:sSub>
                                  </m:e>
                                </m:nary>
                                <m:r>
                                  <a:rPr lang="en-US" sz="1800" b="1">
                                    <a:solidFill>
                                      <a:schemeClr val="tx1"/>
                                    </a:solidFill>
                                    <a:effectLst/>
                                    <a:latin typeface="Cambria Math"/>
                                  </a:rPr>
                                  <m:t>=</m:t>
                                </m:r>
                                <m:r>
                                  <a:rPr lang="en-US" sz="1800" b="1" i="1">
                                    <a:solidFill>
                                      <a:schemeClr val="tx1"/>
                                    </a:solidFill>
                                    <a:effectLst/>
                                    <a:latin typeface="Cambria Math"/>
                                  </a:rPr>
                                  <m:t>𝟏</m:t>
                                </m:r>
                                <m:r>
                                  <a:rPr lang="en-US" sz="1800" b="1">
                                    <a:solidFill>
                                      <a:schemeClr val="tx1"/>
                                    </a:solidFill>
                                    <a:effectLst/>
                                    <a:latin typeface="Cambria Math"/>
                                  </a:rPr>
                                  <m:t> </m:t>
                                </m:r>
                                <m:r>
                                  <a:rPr lang="ru-RU" sz="1800" b="1">
                                    <a:solidFill>
                                      <a:schemeClr val="tx1"/>
                                    </a:solidFill>
                                    <a:effectLst/>
                                    <a:latin typeface="Cambria Math"/>
                                  </a:rPr>
                                  <m:t>, </m:t>
                                </m:r>
                                <m:r>
                                  <a:rPr lang="ru-RU" sz="1800" b="1" i="1">
                                    <a:solidFill>
                                      <a:schemeClr val="tx1"/>
                                    </a:solidFill>
                                    <a:effectLst/>
                                    <a:latin typeface="Cambria Math"/>
                                  </a:rPr>
                                  <m:t>𝒋</m:t>
                                </m:r>
                                <m:r>
                                  <a:rPr lang="ru-RU" sz="1800" b="1">
                                    <a:solidFill>
                                      <a:schemeClr val="tx1"/>
                                    </a:solidFill>
                                    <a:effectLst/>
                                    <a:latin typeface="Cambria Math"/>
                                  </a:rPr>
                                  <m:t>=</m:t>
                                </m:r>
                                <m:r>
                                  <a:rPr lang="ru-RU" sz="1800" b="1" i="1">
                                    <a:solidFill>
                                      <a:schemeClr val="tx1"/>
                                    </a:solidFill>
                                    <a:effectLst/>
                                    <a:latin typeface="Cambria Math"/>
                                  </a:rPr>
                                  <m:t>𝟏</m:t>
                                </m:r>
                                <m:r>
                                  <a:rPr lang="ru-RU" sz="1800" b="1">
                                    <a:solidFill>
                                      <a:schemeClr val="tx1"/>
                                    </a:solidFill>
                                    <a:effectLst/>
                                    <a:latin typeface="Cambria Math"/>
                                  </a:rPr>
                                  <m:t>,..,</m:t>
                                </m:r>
                                <m:r>
                                  <a:rPr lang="ru-RU" sz="1800" b="1" i="1">
                                    <a:solidFill>
                                      <a:schemeClr val="tx1"/>
                                    </a:solidFill>
                                    <a:effectLst/>
                                    <a:latin typeface="Cambria Math"/>
                                  </a:rPr>
                                  <m:t>𝒏</m:t>
                                </m:r>
                              </m:oMath>
                            </m:oMathPara>
                          </a14:m>
                          <a:endParaRPr lang="ru-RU" sz="1800" b="1" dirty="0">
                            <a:solidFill>
                              <a:schemeClr val="tx1"/>
                            </a:solidFill>
                            <a:effectLst/>
                          </a:endParaRPr>
                        </a:p>
                        <a:p>
                          <a:pPr algn="ctr">
                            <a:spcAft>
                              <a:spcPts val="0"/>
                            </a:spcAft>
                          </a:pPr>
                          <a14:m>
                            <m:oMath xmlns:m="http://schemas.openxmlformats.org/officeDocument/2006/math">
                              <m:r>
                                <a:rPr lang="en-US" sz="1800" b="1">
                                  <a:solidFill>
                                    <a:schemeClr val="tx1"/>
                                  </a:solidFill>
                                  <a:effectLst/>
                                  <a:latin typeface="Cambria Math"/>
                                </a:rPr>
                                <m:t> </m:t>
                              </m:r>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𝒊𝒋</m:t>
                                  </m:r>
                                </m:sub>
                              </m:sSub>
                            </m:oMath>
                          </a14:m>
                          <a:r>
                            <a:rPr lang="en-US" sz="1800" b="1" dirty="0">
                              <a:solidFill>
                                <a:schemeClr val="tx1"/>
                              </a:solidFill>
                              <a:effectLst/>
                            </a:rPr>
                            <a:t>={0; 1}</a:t>
                          </a:r>
                          <a:endParaRPr lang="ru-RU" sz="1800" b="1" dirty="0">
                            <a:solidFill>
                              <a:schemeClr val="tx1"/>
                            </a:solidFill>
                            <a:effectLst/>
                          </a:endParaRPr>
                        </a:p>
                        <a:p>
                          <a:pPr>
                            <a:lnSpc>
                              <a:spcPct val="115000"/>
                            </a:lnSpc>
                            <a:spcAft>
                              <a:spcPts val="600"/>
                            </a:spcAft>
                          </a:pPr>
                          <a:r>
                            <a:rPr lang="en-US" sz="1800" b="1" dirty="0">
                              <a:solidFill>
                                <a:schemeClr val="tx1"/>
                              </a:solidFill>
                              <a:effectLst/>
                            </a:rPr>
                            <a:t>1</a:t>
                          </a:r>
                          <a:endParaRPr lang="ru-RU" sz="1800" b="1" dirty="0">
                            <a:solidFill>
                              <a:schemeClr val="tx1"/>
                            </a:solidFill>
                            <a:effectLst/>
                            <a:latin typeface="Times New Roman"/>
                            <a:ea typeface="Times New Roman"/>
                          </a:endParaRPr>
                        </a:p>
                      </a:txBody>
                      <a:tcPr marL="68580" marR="68580" marT="0" marB="0">
                        <a:solidFill>
                          <a:schemeClr val="bg1"/>
                        </a:solidFill>
                      </a:tcPr>
                    </a:tc>
                    <a:tc>
                      <a:txBody>
                        <a:bodyPr/>
                        <a:lstStyle/>
                        <a:p>
                          <a:pPr>
                            <a:spcAft>
                              <a:spcPts val="0"/>
                            </a:spcAft>
                          </a:pPr>
                          <a:r>
                            <a:rPr lang="en-US" sz="1800" b="1" dirty="0" smtClean="0">
                              <a:solidFill>
                                <a:schemeClr val="tx1"/>
                              </a:solidFill>
                              <a:effectLst/>
                            </a:rPr>
                            <a:t> </a:t>
                          </a:r>
                          <a:endParaRPr lang="ru-RU" sz="1800" b="1" dirty="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1800" b="1" i="1">
                                        <a:solidFill>
                                          <a:schemeClr val="tx1"/>
                                        </a:solidFill>
                                        <a:effectLst/>
                                        <a:latin typeface="Cambria Math"/>
                                      </a:rPr>
                                    </m:ctrlPr>
                                  </m:naryPr>
                                  <m:sub>
                                    <m:r>
                                      <a:rPr lang="en-US" sz="1800" b="1" i="1">
                                        <a:solidFill>
                                          <a:schemeClr val="tx1"/>
                                        </a:solidFill>
                                        <a:effectLst/>
                                        <a:latin typeface="Cambria Math"/>
                                      </a:rPr>
                                      <m:t>𝒊</m:t>
                                    </m:r>
                                  </m:sub>
                                  <m:sup/>
                                  <m:e>
                                    <m:nary>
                                      <m:naryPr>
                                        <m:chr m:val="∑"/>
                                        <m:limLoc m:val="undOvr"/>
                                        <m:supHide m:val="on"/>
                                        <m:ctrlPr>
                                          <a:rPr lang="ru-RU" sz="1800" b="1" i="1">
                                            <a:solidFill>
                                              <a:schemeClr val="tx1"/>
                                            </a:solidFill>
                                            <a:effectLst/>
                                            <a:latin typeface="Cambria Math"/>
                                          </a:rPr>
                                        </m:ctrlPr>
                                      </m:naryPr>
                                      <m:sub>
                                        <m:r>
                                          <a:rPr lang="en-US" sz="1800" b="1" i="1">
                                            <a:solidFill>
                                              <a:schemeClr val="tx1"/>
                                            </a:solidFill>
                                            <a:effectLst/>
                                            <a:latin typeface="Cambria Math"/>
                                          </a:rPr>
                                          <m:t>𝒋</m:t>
                                        </m:r>
                                      </m:sub>
                                      <m:sup/>
                                      <m:e>
                                        <m:sSub>
                                          <m:sSubPr>
                                            <m:ctrlPr>
                                              <a:rPr lang="ru-RU" sz="1800" b="1" i="1">
                                                <a:solidFill>
                                                  <a:schemeClr val="tx1"/>
                                                </a:solidFill>
                                                <a:effectLst/>
                                                <a:latin typeface="Cambria Math"/>
                                              </a:rPr>
                                            </m:ctrlPr>
                                          </m:sSubPr>
                                          <m:e>
                                            <m:r>
                                              <a:rPr lang="en-US" sz="1800" b="1" i="1">
                                                <a:solidFill>
                                                  <a:schemeClr val="tx1"/>
                                                </a:solidFill>
                                                <a:effectLst/>
                                                <a:latin typeface="Cambria Math"/>
                                              </a:rPr>
                                              <m:t>𝑺</m:t>
                                            </m:r>
                                          </m:e>
                                          <m:sub>
                                            <m:r>
                                              <a:rPr lang="en-US" sz="1800" b="1" i="1">
                                                <a:solidFill>
                                                  <a:schemeClr val="tx1"/>
                                                </a:solidFill>
                                                <a:effectLst/>
                                                <a:latin typeface="Cambria Math"/>
                                              </a:rPr>
                                              <m:t>𝒋</m:t>
                                            </m:r>
                                          </m:sub>
                                        </m:sSub>
                                        <m:r>
                                          <a:rPr lang="en-US" sz="1800" b="1">
                                            <a:solidFill>
                                              <a:schemeClr val="tx1"/>
                                            </a:solidFill>
                                            <a:effectLst/>
                                            <a:latin typeface="Cambria Math"/>
                                          </a:rPr>
                                          <m:t>∗</m:t>
                                        </m:r>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𝒊𝒋</m:t>
                                            </m:r>
                                          </m:sub>
                                        </m:sSub>
                                      </m:e>
                                    </m:nary>
                                  </m:e>
                                </m:nary>
                                <m:r>
                                  <a:rPr lang="en-US" sz="1800" b="1">
                                    <a:solidFill>
                                      <a:schemeClr val="tx1"/>
                                    </a:solidFill>
                                    <a:effectLst/>
                                    <a:latin typeface="Cambria Math"/>
                                  </a:rPr>
                                  <m:t>→</m:t>
                                </m:r>
                                <m:r>
                                  <a:rPr lang="en-US" sz="1800" b="1" i="1">
                                    <a:solidFill>
                                      <a:schemeClr val="tx1"/>
                                    </a:solidFill>
                                    <a:effectLst/>
                                    <a:latin typeface="Cambria Math"/>
                                  </a:rPr>
                                  <m:t>𝒎𝒊𝒏</m:t>
                                </m:r>
                              </m:oMath>
                            </m:oMathPara>
                          </a14:m>
                          <a:endParaRPr lang="ru-RU" sz="1800" b="1" dirty="0" smtClean="0">
                            <a:solidFill>
                              <a:schemeClr val="tx1"/>
                            </a:solidFill>
                            <a:effectLst/>
                          </a:endParaRPr>
                        </a:p>
                        <a:p>
                          <a:pPr>
                            <a:spcAft>
                              <a:spcPts val="0"/>
                            </a:spcAft>
                          </a:pPr>
                          <a:endParaRPr lang="ru-RU" sz="1800" b="1" dirty="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1800" b="1" i="1">
                                        <a:solidFill>
                                          <a:schemeClr val="tx1"/>
                                        </a:solidFill>
                                        <a:effectLst/>
                                        <a:latin typeface="Cambria Math"/>
                                      </a:rPr>
                                    </m:ctrlPr>
                                  </m:naryPr>
                                  <m:sub>
                                    <m:r>
                                      <a:rPr lang="en-US" sz="1800" b="1" i="1">
                                        <a:solidFill>
                                          <a:schemeClr val="tx1"/>
                                        </a:solidFill>
                                        <a:effectLst/>
                                        <a:latin typeface="Cambria Math"/>
                                      </a:rPr>
                                      <m:t>𝒊</m:t>
                                    </m:r>
                                  </m:sub>
                                  <m:sup/>
                                  <m:e>
                                    <m:sSub>
                                      <m:sSubPr>
                                        <m:ctrlPr>
                                          <a:rPr lang="ru-RU" sz="1800" b="1" i="1">
                                            <a:solidFill>
                                              <a:schemeClr val="tx1"/>
                                            </a:solidFill>
                                            <a:effectLst/>
                                            <a:latin typeface="Cambria Math"/>
                                          </a:rPr>
                                        </m:ctrlPr>
                                      </m:sSubPr>
                                      <m:e>
                                        <m:sSub>
                                          <m:sSubPr>
                                            <m:ctrlPr>
                                              <a:rPr lang="ru-RU" sz="1800" b="1" i="1">
                                                <a:solidFill>
                                                  <a:schemeClr val="tx1"/>
                                                </a:solidFill>
                                                <a:effectLst/>
                                                <a:latin typeface="Cambria Math"/>
                                              </a:rPr>
                                            </m:ctrlPr>
                                          </m:sSubPr>
                                          <m:e>
                                            <m:r>
                                              <a:rPr lang="en-US" sz="1800" b="1" i="1">
                                                <a:solidFill>
                                                  <a:schemeClr val="tx1"/>
                                                </a:solidFill>
                                                <a:effectLst/>
                                                <a:latin typeface="Cambria Math"/>
                                              </a:rPr>
                                              <m:t>𝑸</m:t>
                                            </m:r>
                                          </m:e>
                                          <m:sub>
                                            <m:r>
                                              <a:rPr lang="en-US" sz="1800" b="1" i="1">
                                                <a:solidFill>
                                                  <a:schemeClr val="tx1"/>
                                                </a:solidFill>
                                                <a:effectLst/>
                                                <a:latin typeface="Cambria Math"/>
                                              </a:rPr>
                                              <m:t>𝒊</m:t>
                                            </m:r>
                                          </m:sub>
                                        </m:sSub>
                                        <m:r>
                                          <a:rPr lang="en-US" sz="1800" b="1">
                                            <a:solidFill>
                                              <a:schemeClr val="tx1"/>
                                            </a:solidFill>
                                            <a:effectLst/>
                                            <a:latin typeface="Cambria Math"/>
                                          </a:rPr>
                                          <m:t>∗</m:t>
                                        </m:r>
                                        <m:r>
                                          <a:rPr lang="en-US" sz="1800" b="1" i="1">
                                            <a:solidFill>
                                              <a:schemeClr val="tx1"/>
                                            </a:solidFill>
                                            <a:effectLst/>
                                            <a:latin typeface="Cambria Math"/>
                                          </a:rPr>
                                          <m:t>𝒙</m:t>
                                        </m:r>
                                      </m:e>
                                      <m:sub>
                                        <m:r>
                                          <a:rPr lang="en-US" sz="1800" b="1" i="1">
                                            <a:solidFill>
                                              <a:schemeClr val="tx1"/>
                                            </a:solidFill>
                                            <a:effectLst/>
                                            <a:latin typeface="Cambria Math"/>
                                          </a:rPr>
                                          <m:t>𝒊𝒋</m:t>
                                        </m:r>
                                      </m:sub>
                                    </m:sSub>
                                  </m:e>
                                </m:nary>
                                <m:r>
                                  <a:rPr lang="en-US" sz="1800" b="1">
                                    <a:solidFill>
                                      <a:schemeClr val="tx1"/>
                                    </a:solidFill>
                                    <a:effectLst/>
                                    <a:latin typeface="Cambria Math"/>
                                  </a:rPr>
                                  <m:t>≥</m:t>
                                </m:r>
                                <m:sSub>
                                  <m:sSubPr>
                                    <m:ctrlPr>
                                      <a:rPr lang="ru-RU" sz="1800" b="1" i="1">
                                        <a:solidFill>
                                          <a:schemeClr val="tx1"/>
                                        </a:solidFill>
                                        <a:effectLst/>
                                        <a:latin typeface="Cambria Math"/>
                                      </a:rPr>
                                    </m:ctrlPr>
                                  </m:sSubPr>
                                  <m:e>
                                    <m:r>
                                      <a:rPr lang="en-US" sz="1800" b="1" i="1">
                                        <a:solidFill>
                                          <a:schemeClr val="tx1"/>
                                        </a:solidFill>
                                        <a:effectLst/>
                                        <a:latin typeface="Cambria Math"/>
                                      </a:rPr>
                                      <m:t>𝑹</m:t>
                                    </m:r>
                                  </m:e>
                                  <m:sub>
                                    <m:r>
                                      <a:rPr lang="en-US" sz="1800" b="1" i="1">
                                        <a:solidFill>
                                          <a:schemeClr val="tx1"/>
                                        </a:solidFill>
                                        <a:effectLst/>
                                        <a:latin typeface="Cambria Math"/>
                                      </a:rPr>
                                      <m:t>𝒋</m:t>
                                    </m:r>
                                  </m:sub>
                                </m:sSub>
                                <m:r>
                                  <a:rPr lang="en-US" sz="1800" b="1">
                                    <a:solidFill>
                                      <a:schemeClr val="tx1"/>
                                    </a:solidFill>
                                    <a:effectLst/>
                                    <a:latin typeface="Cambria Math"/>
                                  </a:rPr>
                                  <m:t> </m:t>
                                </m:r>
                                <m:r>
                                  <a:rPr lang="ru-RU" sz="1800" b="1">
                                    <a:solidFill>
                                      <a:schemeClr val="tx1"/>
                                    </a:solidFill>
                                    <a:effectLst/>
                                    <a:latin typeface="Cambria Math"/>
                                  </a:rPr>
                                  <m:t> </m:t>
                                </m:r>
                                <m:r>
                                  <a:rPr lang="ru-RU" sz="1800" b="1" i="1">
                                    <a:solidFill>
                                      <a:schemeClr val="tx1"/>
                                    </a:solidFill>
                                    <a:effectLst/>
                                    <a:latin typeface="Cambria Math"/>
                                  </a:rPr>
                                  <m:t>𝒋</m:t>
                                </m:r>
                                <m:r>
                                  <a:rPr lang="ru-RU" sz="1800" b="1">
                                    <a:solidFill>
                                      <a:schemeClr val="tx1"/>
                                    </a:solidFill>
                                    <a:effectLst/>
                                    <a:latin typeface="Cambria Math"/>
                                  </a:rPr>
                                  <m:t>=</m:t>
                                </m:r>
                                <m:r>
                                  <a:rPr lang="ru-RU" sz="1800" b="1" i="1">
                                    <a:solidFill>
                                      <a:schemeClr val="tx1"/>
                                    </a:solidFill>
                                    <a:effectLst/>
                                    <a:latin typeface="Cambria Math"/>
                                  </a:rPr>
                                  <m:t>𝟏</m:t>
                                </m:r>
                                <m:r>
                                  <a:rPr lang="ru-RU" sz="1800" b="1">
                                    <a:solidFill>
                                      <a:schemeClr val="tx1"/>
                                    </a:solidFill>
                                    <a:effectLst/>
                                    <a:latin typeface="Cambria Math"/>
                                  </a:rPr>
                                  <m:t>,..,</m:t>
                                </m:r>
                                <m:r>
                                  <a:rPr lang="ru-RU" sz="1800" b="1" i="1">
                                    <a:solidFill>
                                      <a:schemeClr val="tx1"/>
                                    </a:solidFill>
                                    <a:effectLst/>
                                    <a:latin typeface="Cambria Math"/>
                                  </a:rPr>
                                  <m:t>𝒏</m:t>
                                </m:r>
                              </m:oMath>
                            </m:oMathPara>
                          </a14:m>
                          <a:endParaRPr lang="ru-RU" sz="1800" b="1" dirty="0">
                            <a:solidFill>
                              <a:schemeClr val="tx1"/>
                            </a:solidFill>
                            <a:effectLst/>
                          </a:endParaRPr>
                        </a:p>
                        <a:p>
                          <a:pPr algn="ctr">
                            <a:spcAft>
                              <a:spcPts val="0"/>
                            </a:spcAft>
                          </a:pPr>
                          <a:endParaRPr lang="ru-RU" sz="1800" b="1" dirty="0" smtClean="0">
                            <a:solidFill>
                              <a:schemeClr val="tx1"/>
                            </a:solidFill>
                            <a:effectLst/>
                          </a:endParaRPr>
                        </a:p>
                        <a:p>
                          <a:pPr algn="ctr">
                            <a:spcAft>
                              <a:spcPts val="0"/>
                            </a:spcAft>
                          </a:pPr>
                          <a14:m>
                            <m:oMath xmlns:m="http://schemas.openxmlformats.org/officeDocument/2006/math">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𝒊𝒋</m:t>
                                  </m:r>
                                </m:sub>
                              </m:sSub>
                            </m:oMath>
                          </a14:m>
                          <a:r>
                            <a:rPr lang="en-US" sz="1800" b="1" dirty="0">
                              <a:solidFill>
                                <a:schemeClr val="tx1"/>
                              </a:solidFill>
                              <a:effectLst/>
                            </a:rPr>
                            <a:t>={0; 1}</a:t>
                          </a:r>
                          <a:endParaRPr lang="ru-RU" sz="1800" b="1" dirty="0">
                            <a:solidFill>
                              <a:schemeClr val="tx1"/>
                            </a:solidFill>
                            <a:effectLst/>
                          </a:endParaRPr>
                        </a:p>
                        <a:p>
                          <a:pPr>
                            <a:lnSpc>
                              <a:spcPct val="115000"/>
                            </a:lnSpc>
                            <a:spcAft>
                              <a:spcPts val="600"/>
                            </a:spcAft>
                          </a:pPr>
                          <a:r>
                            <a:rPr lang="en-US" sz="1800" b="1" dirty="0">
                              <a:solidFill>
                                <a:schemeClr val="tx1"/>
                              </a:solidFill>
                              <a:effectLst/>
                            </a:rPr>
                            <a:t> </a:t>
                          </a:r>
                          <a:endParaRPr lang="ru-RU" sz="1800" b="1" dirty="0">
                            <a:solidFill>
                              <a:schemeClr val="tx1"/>
                            </a:solidFill>
                            <a:effectLst/>
                          </a:endParaRPr>
                        </a:p>
                        <a:p>
                          <a:pPr>
                            <a:lnSpc>
                              <a:spcPct val="115000"/>
                            </a:lnSpc>
                            <a:spcAft>
                              <a:spcPts val="600"/>
                            </a:spcAft>
                          </a:pPr>
                          <a:r>
                            <a:rPr lang="ru-RU" sz="1800" b="1" dirty="0">
                              <a:solidFill>
                                <a:schemeClr val="tx1"/>
                              </a:solidFill>
                              <a:effectLst/>
                            </a:rPr>
                            <a:t>2.</a:t>
                          </a:r>
                          <a:endParaRPr lang="ru-RU" sz="1800" b="1" dirty="0">
                            <a:solidFill>
                              <a:schemeClr val="tx1"/>
                            </a:solidFill>
                            <a:effectLst/>
                            <a:latin typeface="Times New Roman"/>
                            <a:ea typeface="Times New Roman"/>
                          </a:endParaRPr>
                        </a:p>
                      </a:txBody>
                      <a:tcPr marL="68580" marR="68580" marT="0" marB="0">
                        <a:solidFill>
                          <a:schemeClr val="bg1"/>
                        </a:solidFill>
                      </a:tcPr>
                    </a:tc>
                    <a:tc>
                      <a:txBody>
                        <a:bodyPr/>
                        <a:lstStyle/>
                        <a:p>
                          <a:pPr>
                            <a:spcAft>
                              <a:spcPts val="0"/>
                            </a:spcAft>
                          </a:pPr>
                          <a:r>
                            <a:rPr lang="en-US" sz="1800" b="1" dirty="0" smtClean="0">
                              <a:solidFill>
                                <a:schemeClr val="tx1"/>
                              </a:solidFill>
                              <a:effectLst/>
                            </a:rPr>
                            <a:t> </a:t>
                          </a:r>
                          <a:endParaRPr lang="ru-RU" sz="1800" b="1" dirty="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1800" b="1" i="1">
                                        <a:solidFill>
                                          <a:schemeClr val="tx1"/>
                                        </a:solidFill>
                                        <a:effectLst/>
                                        <a:latin typeface="Cambria Math"/>
                                      </a:rPr>
                                    </m:ctrlPr>
                                  </m:naryPr>
                                  <m:sub>
                                    <m:r>
                                      <a:rPr lang="en-US" sz="1800" b="1" i="1">
                                        <a:solidFill>
                                          <a:schemeClr val="tx1"/>
                                        </a:solidFill>
                                        <a:effectLst/>
                                        <a:latin typeface="Cambria Math"/>
                                      </a:rPr>
                                      <m:t>𝒊</m:t>
                                    </m:r>
                                  </m:sub>
                                  <m:sup/>
                                  <m:e>
                                    <m:nary>
                                      <m:naryPr>
                                        <m:chr m:val="∑"/>
                                        <m:limLoc m:val="undOvr"/>
                                        <m:supHide m:val="on"/>
                                        <m:ctrlPr>
                                          <a:rPr lang="ru-RU" sz="1800" b="1" i="1">
                                            <a:solidFill>
                                              <a:schemeClr val="tx1"/>
                                            </a:solidFill>
                                            <a:effectLst/>
                                            <a:latin typeface="Cambria Math"/>
                                          </a:rPr>
                                        </m:ctrlPr>
                                      </m:naryPr>
                                      <m:sub>
                                        <m:r>
                                          <a:rPr lang="en-US" sz="1800" b="1" i="1">
                                            <a:solidFill>
                                              <a:schemeClr val="tx1"/>
                                            </a:solidFill>
                                            <a:effectLst/>
                                            <a:latin typeface="Cambria Math"/>
                                          </a:rPr>
                                          <m:t>𝒋</m:t>
                                        </m:r>
                                      </m:sub>
                                      <m:sup/>
                                      <m:e>
                                        <m:r>
                                          <a:rPr lang="en-US" sz="1800" b="1">
                                            <a:solidFill>
                                              <a:schemeClr val="tx1"/>
                                            </a:solidFill>
                                            <a:effectLst/>
                                            <a:latin typeface="Cambria Math"/>
                                          </a:rPr>
                                          <m:t>(</m:t>
                                        </m:r>
                                        <m:sSub>
                                          <m:sSubPr>
                                            <m:ctrlPr>
                                              <a:rPr lang="ru-RU" sz="1800" b="1" i="1">
                                                <a:solidFill>
                                                  <a:schemeClr val="tx1"/>
                                                </a:solidFill>
                                                <a:effectLst/>
                                                <a:latin typeface="Cambria Math"/>
                                              </a:rPr>
                                            </m:ctrlPr>
                                          </m:sSubPr>
                                          <m:e>
                                            <m:r>
                                              <a:rPr lang="en-US" sz="1800" b="1" i="1">
                                                <a:solidFill>
                                                  <a:schemeClr val="tx1"/>
                                                </a:solidFill>
                                                <a:effectLst/>
                                                <a:latin typeface="Cambria Math"/>
                                              </a:rPr>
                                              <m:t>𝑸</m:t>
                                            </m:r>
                                          </m:e>
                                          <m:sub>
                                            <m:r>
                                              <a:rPr lang="en-US" sz="1800" b="1" i="1">
                                                <a:solidFill>
                                                  <a:schemeClr val="tx1"/>
                                                </a:solidFill>
                                                <a:effectLst/>
                                                <a:latin typeface="Cambria Math"/>
                                              </a:rPr>
                                              <m:t>𝒊</m:t>
                                            </m:r>
                                          </m:sub>
                                        </m:sSub>
                                        <m:r>
                                          <a:rPr lang="en-US" sz="1800" b="1">
                                            <a:solidFill>
                                              <a:schemeClr val="tx1"/>
                                            </a:solidFill>
                                            <a:effectLst/>
                                            <a:latin typeface="Cambria Math"/>
                                          </a:rPr>
                                          <m:t>−</m:t>
                                        </m:r>
                                        <m:sSub>
                                          <m:sSubPr>
                                            <m:ctrlPr>
                                              <a:rPr lang="ru-RU" sz="1800" b="1" i="1">
                                                <a:solidFill>
                                                  <a:schemeClr val="tx1"/>
                                                </a:solidFill>
                                                <a:effectLst/>
                                                <a:latin typeface="Cambria Math"/>
                                              </a:rPr>
                                            </m:ctrlPr>
                                          </m:sSubPr>
                                          <m:e>
                                            <m:r>
                                              <a:rPr lang="en-US" sz="1800" b="1" i="1">
                                                <a:solidFill>
                                                  <a:schemeClr val="tx1"/>
                                                </a:solidFill>
                                                <a:effectLst/>
                                                <a:latin typeface="Cambria Math"/>
                                              </a:rPr>
                                              <m:t>𝑹</m:t>
                                            </m:r>
                                          </m:e>
                                          <m:sub>
                                            <m:r>
                                              <a:rPr lang="en-US" sz="1800" b="1" i="1">
                                                <a:solidFill>
                                                  <a:schemeClr val="tx1"/>
                                                </a:solidFill>
                                                <a:effectLst/>
                                                <a:latin typeface="Cambria Math"/>
                                              </a:rPr>
                                              <m:t>𝒋</m:t>
                                            </m:r>
                                          </m:sub>
                                        </m:sSub>
                                        <m:r>
                                          <a:rPr lang="en-US" sz="1800" b="1">
                                            <a:solidFill>
                                              <a:schemeClr val="tx1"/>
                                            </a:solidFill>
                                            <a:effectLst/>
                                            <a:latin typeface="Cambria Math"/>
                                          </a:rPr>
                                          <m:t>)∗</m:t>
                                        </m:r>
                                      </m:e>
                                    </m:nary>
                                  </m:e>
                                </m:nary>
                                <m:sSub>
                                  <m:sSubPr>
                                    <m:ctrlPr>
                                      <a:rPr lang="ru-RU" sz="1800" b="1" i="1">
                                        <a:solidFill>
                                          <a:schemeClr val="tx1"/>
                                        </a:solidFill>
                                        <a:effectLst/>
                                        <a:latin typeface="Cambria Math"/>
                                      </a:rPr>
                                    </m:ctrlPr>
                                  </m:sSubPr>
                                  <m:e>
                                    <m:r>
                                      <a:rPr lang="en-US" sz="1800" b="1" i="1">
                                        <a:solidFill>
                                          <a:schemeClr val="tx1"/>
                                        </a:solidFill>
                                        <a:effectLst/>
                                        <a:latin typeface="Cambria Math"/>
                                      </a:rPr>
                                      <m:t>𝑺</m:t>
                                    </m:r>
                                  </m:e>
                                  <m:sub>
                                    <m:r>
                                      <a:rPr lang="en-US" sz="1800" b="1" i="1">
                                        <a:solidFill>
                                          <a:schemeClr val="tx1"/>
                                        </a:solidFill>
                                        <a:effectLst/>
                                        <a:latin typeface="Cambria Math"/>
                                      </a:rPr>
                                      <m:t>𝒋</m:t>
                                    </m:r>
                                  </m:sub>
                                </m:sSub>
                                <m:r>
                                  <a:rPr lang="en-US" sz="1800" b="1">
                                    <a:solidFill>
                                      <a:schemeClr val="tx1"/>
                                    </a:solidFill>
                                    <a:effectLst/>
                                    <a:latin typeface="Cambria Math"/>
                                  </a:rPr>
                                  <m:t>∗</m:t>
                                </m:r>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𝒊𝒋</m:t>
                                    </m:r>
                                  </m:sub>
                                </m:sSub>
                                <m:r>
                                  <a:rPr lang="en-US" sz="1800" b="1">
                                    <a:solidFill>
                                      <a:schemeClr val="tx1"/>
                                    </a:solidFill>
                                    <a:effectLst/>
                                    <a:latin typeface="Cambria Math"/>
                                  </a:rPr>
                                  <m:t>→</m:t>
                                </m:r>
                                <m:r>
                                  <a:rPr lang="en-US" sz="1800" b="1" i="1">
                                    <a:solidFill>
                                      <a:schemeClr val="tx1"/>
                                    </a:solidFill>
                                    <a:effectLst/>
                                    <a:latin typeface="Cambria Math"/>
                                  </a:rPr>
                                  <m:t>𝒎𝒊𝒏</m:t>
                                </m:r>
                              </m:oMath>
                            </m:oMathPara>
                          </a14:m>
                          <a:endParaRPr lang="ru-RU" sz="1800" b="1" dirty="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1800" b="1" i="1">
                                        <a:solidFill>
                                          <a:schemeClr val="tx1"/>
                                        </a:solidFill>
                                        <a:effectLst/>
                                        <a:latin typeface="Cambria Math"/>
                                      </a:rPr>
                                    </m:ctrlPr>
                                  </m:naryPr>
                                  <m:sub>
                                    <m:r>
                                      <a:rPr lang="en-US" sz="1800" b="1" i="1">
                                        <a:solidFill>
                                          <a:schemeClr val="tx1"/>
                                        </a:solidFill>
                                        <a:effectLst/>
                                        <a:latin typeface="Cambria Math"/>
                                      </a:rPr>
                                      <m:t>𝒋</m:t>
                                    </m:r>
                                  </m:sub>
                                  <m:sup/>
                                  <m:e>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𝒊𝒋</m:t>
                                        </m:r>
                                      </m:sub>
                                    </m:sSub>
                                  </m:e>
                                </m:nary>
                                <m:r>
                                  <a:rPr lang="en-US" sz="1800" b="1">
                                    <a:solidFill>
                                      <a:schemeClr val="tx1"/>
                                    </a:solidFill>
                                    <a:effectLst/>
                                    <a:latin typeface="Cambria Math"/>
                                  </a:rPr>
                                  <m:t>=</m:t>
                                </m:r>
                                <m:r>
                                  <a:rPr lang="en-US" sz="1800" b="1" i="1">
                                    <a:solidFill>
                                      <a:schemeClr val="tx1"/>
                                    </a:solidFill>
                                    <a:effectLst/>
                                    <a:latin typeface="Cambria Math"/>
                                  </a:rPr>
                                  <m:t>𝟏</m:t>
                                </m:r>
                                <m:r>
                                  <a:rPr lang="en-US" sz="1800" b="1">
                                    <a:solidFill>
                                      <a:schemeClr val="tx1"/>
                                    </a:solidFill>
                                    <a:effectLst/>
                                    <a:latin typeface="Cambria Math"/>
                                  </a:rPr>
                                  <m:t> </m:t>
                                </m:r>
                                <m:r>
                                  <a:rPr lang="ru-RU" sz="1800" b="1">
                                    <a:solidFill>
                                      <a:schemeClr val="tx1"/>
                                    </a:solidFill>
                                    <a:effectLst/>
                                    <a:latin typeface="Cambria Math"/>
                                  </a:rPr>
                                  <m:t>, </m:t>
                                </m:r>
                                <m:r>
                                  <a:rPr lang="ru-RU" sz="1800" b="1" i="1">
                                    <a:solidFill>
                                      <a:schemeClr val="tx1"/>
                                    </a:solidFill>
                                    <a:effectLst/>
                                    <a:latin typeface="Cambria Math"/>
                                  </a:rPr>
                                  <m:t>𝒋</m:t>
                                </m:r>
                                <m:r>
                                  <a:rPr lang="ru-RU" sz="1800" b="1">
                                    <a:solidFill>
                                      <a:schemeClr val="tx1"/>
                                    </a:solidFill>
                                    <a:effectLst/>
                                    <a:latin typeface="Cambria Math"/>
                                  </a:rPr>
                                  <m:t>=</m:t>
                                </m:r>
                                <m:r>
                                  <a:rPr lang="ru-RU" sz="1800" b="1" i="1">
                                    <a:solidFill>
                                      <a:schemeClr val="tx1"/>
                                    </a:solidFill>
                                    <a:effectLst/>
                                    <a:latin typeface="Cambria Math"/>
                                  </a:rPr>
                                  <m:t>𝟏</m:t>
                                </m:r>
                                <m:r>
                                  <a:rPr lang="ru-RU" sz="1800" b="1">
                                    <a:solidFill>
                                      <a:schemeClr val="tx1"/>
                                    </a:solidFill>
                                    <a:effectLst/>
                                    <a:latin typeface="Cambria Math"/>
                                  </a:rPr>
                                  <m:t>,..,</m:t>
                                </m:r>
                                <m:r>
                                  <a:rPr lang="ru-RU" sz="1800" b="1" i="1">
                                    <a:solidFill>
                                      <a:schemeClr val="tx1"/>
                                    </a:solidFill>
                                    <a:effectLst/>
                                    <a:latin typeface="Cambria Math"/>
                                  </a:rPr>
                                  <m:t>𝒏</m:t>
                                </m:r>
                              </m:oMath>
                            </m:oMathPara>
                          </a14:m>
                          <a:endParaRPr lang="ru-RU" sz="1800" b="1" dirty="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1800" b="1" i="1">
                                        <a:solidFill>
                                          <a:schemeClr val="tx1"/>
                                        </a:solidFill>
                                        <a:effectLst/>
                                        <a:latin typeface="Cambria Math"/>
                                      </a:rPr>
                                    </m:ctrlPr>
                                  </m:naryPr>
                                  <m:sub>
                                    <m:r>
                                      <a:rPr lang="en-US" sz="1800" b="1" i="1">
                                        <a:solidFill>
                                          <a:schemeClr val="tx1"/>
                                        </a:solidFill>
                                        <a:effectLst/>
                                        <a:latin typeface="Cambria Math"/>
                                      </a:rPr>
                                      <m:t>𝒊</m:t>
                                    </m:r>
                                  </m:sub>
                                  <m:sup/>
                                  <m:e>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𝒊𝒋</m:t>
                                        </m:r>
                                      </m:sub>
                                    </m:sSub>
                                  </m:e>
                                </m:nary>
                                <m:r>
                                  <a:rPr lang="en-US" sz="1800" b="1">
                                    <a:solidFill>
                                      <a:schemeClr val="tx1"/>
                                    </a:solidFill>
                                    <a:effectLst/>
                                    <a:latin typeface="Cambria Math"/>
                                  </a:rPr>
                                  <m:t>=</m:t>
                                </m:r>
                                <m:r>
                                  <a:rPr lang="en-US" sz="1800" b="1" i="1">
                                    <a:solidFill>
                                      <a:schemeClr val="tx1"/>
                                    </a:solidFill>
                                    <a:effectLst/>
                                    <a:latin typeface="Cambria Math"/>
                                  </a:rPr>
                                  <m:t>𝟏</m:t>
                                </m:r>
                                <m:r>
                                  <a:rPr lang="en-US" sz="1800" b="1">
                                    <a:solidFill>
                                      <a:schemeClr val="tx1"/>
                                    </a:solidFill>
                                    <a:effectLst/>
                                    <a:latin typeface="Cambria Math"/>
                                  </a:rPr>
                                  <m:t> </m:t>
                                </m:r>
                                <m:r>
                                  <a:rPr lang="ru-RU" sz="1800" b="1">
                                    <a:solidFill>
                                      <a:schemeClr val="tx1"/>
                                    </a:solidFill>
                                    <a:effectLst/>
                                    <a:latin typeface="Cambria Math"/>
                                  </a:rPr>
                                  <m:t>, </m:t>
                                </m:r>
                                <m:r>
                                  <a:rPr lang="ru-RU" sz="1800" b="1" i="1">
                                    <a:solidFill>
                                      <a:schemeClr val="tx1"/>
                                    </a:solidFill>
                                    <a:effectLst/>
                                    <a:latin typeface="Cambria Math"/>
                                  </a:rPr>
                                  <m:t>𝒊</m:t>
                                </m:r>
                                <m:r>
                                  <a:rPr lang="ru-RU" sz="1800" b="1">
                                    <a:solidFill>
                                      <a:schemeClr val="tx1"/>
                                    </a:solidFill>
                                    <a:effectLst/>
                                    <a:latin typeface="Cambria Math"/>
                                  </a:rPr>
                                  <m:t>=</m:t>
                                </m:r>
                                <m:r>
                                  <a:rPr lang="ru-RU" sz="1800" b="1" i="1">
                                    <a:solidFill>
                                      <a:schemeClr val="tx1"/>
                                    </a:solidFill>
                                    <a:effectLst/>
                                    <a:latin typeface="Cambria Math"/>
                                  </a:rPr>
                                  <m:t>𝟏</m:t>
                                </m:r>
                                <m:r>
                                  <a:rPr lang="ru-RU" sz="1800" b="1">
                                    <a:solidFill>
                                      <a:schemeClr val="tx1"/>
                                    </a:solidFill>
                                    <a:effectLst/>
                                    <a:latin typeface="Cambria Math"/>
                                  </a:rPr>
                                  <m:t>,..,</m:t>
                                </m:r>
                                <m:r>
                                  <a:rPr lang="ru-RU" sz="1800" b="1" i="1">
                                    <a:solidFill>
                                      <a:schemeClr val="tx1"/>
                                    </a:solidFill>
                                    <a:effectLst/>
                                    <a:latin typeface="Cambria Math"/>
                                  </a:rPr>
                                  <m:t>𝒏</m:t>
                                </m:r>
                              </m:oMath>
                            </m:oMathPara>
                          </a14:m>
                          <a:endParaRPr lang="ru-RU" sz="1800" b="1" dirty="0" smtClean="0">
                            <a:solidFill>
                              <a:schemeClr val="tx1"/>
                            </a:solidFill>
                            <a:effectLst/>
                          </a:endParaRPr>
                        </a:p>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ru-RU" sz="1800" b="1" i="1" smtClean="0">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𝒊𝒋</m:t>
                                  </m:r>
                                </m:sub>
                              </m:sSub>
                            </m:oMath>
                          </a14:m>
                          <a:r>
                            <a:rPr lang="en-US" sz="1800" b="1" dirty="0">
                              <a:solidFill>
                                <a:schemeClr val="tx1"/>
                              </a:solidFill>
                              <a:effectLst/>
                            </a:rPr>
                            <a:t>={0; 1}</a:t>
                          </a:r>
                          <a:endParaRPr lang="ru-RU" sz="1800" b="1" dirty="0">
                            <a:solidFill>
                              <a:schemeClr val="tx1"/>
                            </a:solidFill>
                            <a:effectLst/>
                          </a:endParaRPr>
                        </a:p>
                        <a:p>
                          <a:pPr>
                            <a:lnSpc>
                              <a:spcPct val="115000"/>
                            </a:lnSpc>
                            <a:spcAft>
                              <a:spcPts val="600"/>
                            </a:spcAft>
                          </a:pPr>
                          <a:r>
                            <a:rPr lang="ru-RU" sz="1800" b="1" dirty="0" smtClean="0">
                              <a:solidFill>
                                <a:schemeClr val="tx1"/>
                              </a:solidFill>
                              <a:effectLst/>
                            </a:rPr>
                            <a:t>3</a:t>
                          </a:r>
                          <a:r>
                            <a:rPr lang="ru-RU" sz="1800" b="1" dirty="0">
                              <a:solidFill>
                                <a:schemeClr val="tx1"/>
                              </a:solidFill>
                              <a:effectLst/>
                            </a:rPr>
                            <a:t>.</a:t>
                          </a:r>
                          <a:endParaRPr lang="ru-RU" sz="1800" b="1" dirty="0">
                            <a:solidFill>
                              <a:schemeClr val="tx1"/>
                            </a:solidFill>
                            <a:effectLst/>
                            <a:latin typeface="Times New Roman"/>
                            <a:ea typeface="Times New Roman"/>
                          </a:endParaRPr>
                        </a:p>
                      </a:txBody>
                      <a:tcPr marL="68580" marR="68580" marT="0" marB="0">
                        <a:solidFill>
                          <a:schemeClr val="bg1"/>
                        </a:solidFill>
                      </a:tcPr>
                    </a:tc>
                  </a:tr>
                </a:tbl>
              </a:graphicData>
            </a:graphic>
          </p:graphicFrame>
        </mc:Choice>
        <mc:Fallback xmlns="">
          <p:graphicFrame>
            <p:nvGraphicFramePr>
              <p:cNvPr id="3" name="Таблица 2"/>
              <p:cNvGraphicFramePr>
                <a:graphicFrameLocks noGrp="1"/>
              </p:cNvGraphicFramePr>
              <p:nvPr>
                <p:extLst>
                  <p:ext uri="{D42A27DB-BD31-4B8C-83A1-F6EECF244321}">
                    <p14:modId xmlns:p14="http://schemas.microsoft.com/office/powerpoint/2010/main" val="2419781810"/>
                  </p:ext>
                </p:extLst>
              </p:nvPr>
            </p:nvGraphicFramePr>
            <p:xfrm>
              <a:off x="0" y="2708920"/>
              <a:ext cx="8964489" cy="3744415"/>
            </p:xfrm>
            <a:graphic>
              <a:graphicData uri="http://schemas.openxmlformats.org/drawingml/2006/table">
                <a:tbl>
                  <a:tblPr firstRow="1" firstCol="1" bandRow="1">
                    <a:tableStyleId>{5C22544A-7EE6-4342-B048-85BDC9FD1C3A}</a:tableStyleId>
                  </a:tblPr>
                  <a:tblGrid>
                    <a:gridCol w="3112548"/>
                    <a:gridCol w="2862315"/>
                    <a:gridCol w="2989626"/>
                  </a:tblGrid>
                  <a:tr h="3744415">
                    <a:tc>
                      <a:txBody>
                        <a:bodyPr/>
                        <a:lstStyle/>
                        <a:p>
                          <a:endParaRPr lang="ru-RU"/>
                        </a:p>
                      </a:txBody>
                      <a:tcPr marL="68580" marR="68580" marT="0" marB="0">
                        <a:blipFill rotWithShape="1">
                          <a:blip r:embed="rId2"/>
                          <a:stretch>
                            <a:fillRect r="-187867"/>
                          </a:stretch>
                        </a:blipFill>
                      </a:tcPr>
                    </a:tc>
                    <a:tc>
                      <a:txBody>
                        <a:bodyPr/>
                        <a:lstStyle/>
                        <a:p>
                          <a:endParaRPr lang="ru-RU"/>
                        </a:p>
                      </a:txBody>
                      <a:tcPr marL="68580" marR="68580" marT="0" marB="0">
                        <a:blipFill rotWithShape="1">
                          <a:blip r:embed="rId2"/>
                          <a:stretch>
                            <a:fillRect l="-108955" r="-104691"/>
                          </a:stretch>
                        </a:blipFill>
                      </a:tcPr>
                    </a:tc>
                    <a:tc>
                      <a:txBody>
                        <a:bodyPr/>
                        <a:lstStyle/>
                        <a:p>
                          <a:endParaRPr lang="ru-RU"/>
                        </a:p>
                      </a:txBody>
                      <a:tcPr marL="68580" marR="68580" marT="0" marB="0">
                        <a:blipFill rotWithShape="1">
                          <a:blip r:embed="rId2"/>
                          <a:stretch>
                            <a:fillRect l="-199593"/>
                          </a:stretch>
                        </a:blipFill>
                      </a:tcPr>
                    </a:tc>
                  </a:tr>
                </a:tbl>
              </a:graphicData>
            </a:graphic>
          </p:graphicFrame>
        </mc:Fallback>
      </mc:AlternateContent>
    </p:spTree>
    <p:extLst>
      <p:ext uri="{BB962C8B-B14F-4D97-AF65-F5344CB8AC3E}">
        <p14:creationId xmlns:p14="http://schemas.microsoft.com/office/powerpoint/2010/main" val="1834599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2"/>
              <p:cNvSpPr>
                <a:spLocks noChangeArrowheads="1"/>
              </p:cNvSpPr>
              <p:nvPr/>
            </p:nvSpPr>
            <p:spPr bwMode="auto">
              <a:xfrm>
                <a:off x="107504" y="174117"/>
                <a:ext cx="9036496" cy="258359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09575" algn="l"/>
                  </a:tabLst>
                  <a:defRPr>
                    <a:solidFill>
                      <a:schemeClr val="tx1"/>
                    </a:solidFill>
                    <a:latin typeface="Arial" pitchFamily="34" charset="0"/>
                    <a:cs typeface="Arial" pitchFamily="34" charset="0"/>
                  </a:defRPr>
                </a:lvl1pPr>
                <a:lvl2pPr fontAlgn="base">
                  <a:spcBef>
                    <a:spcPct val="0"/>
                  </a:spcBef>
                  <a:spcAft>
                    <a:spcPct val="0"/>
                  </a:spcAft>
                  <a:tabLst>
                    <a:tab pos="409575" algn="l"/>
                  </a:tabLst>
                  <a:defRPr>
                    <a:solidFill>
                      <a:schemeClr val="tx1"/>
                    </a:solidFill>
                    <a:latin typeface="Arial" pitchFamily="34" charset="0"/>
                    <a:cs typeface="Arial" pitchFamily="34" charset="0"/>
                  </a:defRPr>
                </a:lvl2pPr>
                <a:lvl3pPr fontAlgn="base">
                  <a:spcBef>
                    <a:spcPct val="0"/>
                  </a:spcBef>
                  <a:spcAft>
                    <a:spcPct val="0"/>
                  </a:spcAft>
                  <a:tabLst>
                    <a:tab pos="409575" algn="l"/>
                  </a:tabLst>
                  <a:defRPr>
                    <a:solidFill>
                      <a:schemeClr val="tx1"/>
                    </a:solidFill>
                    <a:latin typeface="Arial" pitchFamily="34" charset="0"/>
                    <a:cs typeface="Arial" pitchFamily="34" charset="0"/>
                  </a:defRPr>
                </a:lvl3pPr>
                <a:lvl4pPr fontAlgn="base">
                  <a:spcBef>
                    <a:spcPct val="0"/>
                  </a:spcBef>
                  <a:spcAft>
                    <a:spcPct val="0"/>
                  </a:spcAft>
                  <a:tabLst>
                    <a:tab pos="409575" algn="l"/>
                  </a:tabLst>
                  <a:defRPr>
                    <a:solidFill>
                      <a:schemeClr val="tx1"/>
                    </a:solidFill>
                    <a:latin typeface="Arial" pitchFamily="34" charset="0"/>
                    <a:cs typeface="Arial" pitchFamily="34" charset="0"/>
                  </a:defRPr>
                </a:lvl4pPr>
                <a:lvl5pPr fontAlgn="base">
                  <a:spcBef>
                    <a:spcPct val="0"/>
                  </a:spcBef>
                  <a:spcAft>
                    <a:spcPct val="0"/>
                  </a:spcAft>
                  <a:tabLst>
                    <a:tab pos="409575" algn="l"/>
                  </a:tabLst>
                  <a:defRPr>
                    <a:solidFill>
                      <a:schemeClr val="tx1"/>
                    </a:solidFill>
                    <a:latin typeface="Arial" pitchFamily="34" charset="0"/>
                    <a:cs typeface="Arial" pitchFamily="34" charset="0"/>
                  </a:defRPr>
                </a:lvl5pPr>
                <a:lvl6pPr fontAlgn="base">
                  <a:spcBef>
                    <a:spcPct val="0"/>
                  </a:spcBef>
                  <a:spcAft>
                    <a:spcPct val="0"/>
                  </a:spcAft>
                  <a:tabLst>
                    <a:tab pos="409575" algn="l"/>
                  </a:tabLst>
                  <a:defRPr>
                    <a:solidFill>
                      <a:schemeClr val="tx1"/>
                    </a:solidFill>
                    <a:latin typeface="Arial" pitchFamily="34" charset="0"/>
                    <a:cs typeface="Arial" pitchFamily="34" charset="0"/>
                  </a:defRPr>
                </a:lvl6pPr>
                <a:lvl7pPr fontAlgn="base">
                  <a:spcBef>
                    <a:spcPct val="0"/>
                  </a:spcBef>
                  <a:spcAft>
                    <a:spcPct val="0"/>
                  </a:spcAft>
                  <a:tabLst>
                    <a:tab pos="409575" algn="l"/>
                  </a:tabLst>
                  <a:defRPr>
                    <a:solidFill>
                      <a:schemeClr val="tx1"/>
                    </a:solidFill>
                    <a:latin typeface="Arial" pitchFamily="34" charset="0"/>
                    <a:cs typeface="Arial" pitchFamily="34" charset="0"/>
                  </a:defRPr>
                </a:lvl7pPr>
                <a:lvl8pPr fontAlgn="base">
                  <a:spcBef>
                    <a:spcPct val="0"/>
                  </a:spcBef>
                  <a:spcAft>
                    <a:spcPct val="0"/>
                  </a:spcAft>
                  <a:tabLst>
                    <a:tab pos="409575" algn="l"/>
                  </a:tabLst>
                  <a:defRPr>
                    <a:solidFill>
                      <a:schemeClr val="tx1"/>
                    </a:solidFill>
                    <a:latin typeface="Arial" pitchFamily="34" charset="0"/>
                    <a:cs typeface="Arial" pitchFamily="34" charset="0"/>
                  </a:defRPr>
                </a:lvl8pPr>
                <a:lvl9pPr fontAlgn="base">
                  <a:spcBef>
                    <a:spcPct val="0"/>
                  </a:spcBef>
                  <a:spcAft>
                    <a:spcPct val="0"/>
                  </a:spcAft>
                  <a:tabLst>
                    <a:tab pos="409575" algn="l"/>
                  </a:tabLst>
                  <a:defRPr>
                    <a:solidFill>
                      <a:schemeClr val="tx1"/>
                    </a:solidFill>
                    <a:latin typeface="Arial" pitchFamily="34" charset="0"/>
                    <a:cs typeface="Arial" pitchFamily="34" charset="0"/>
                  </a:defRPr>
                </a:lvl9pPr>
              </a:lstStyle>
              <a:p>
                <a:r>
                  <a:rPr lang="ru-RU" sz="2000" dirty="0"/>
                  <a:t>В цехе имеется m станков,  на которых могут быть изготовлены n типов деталей. Время, необходимое для изготовления детали </a:t>
                </a:r>
                <a:r>
                  <a:rPr lang="en-US" sz="2000" dirty="0"/>
                  <a:t>j</a:t>
                </a:r>
                <a:r>
                  <a:rPr lang="ru-RU" sz="2000" dirty="0"/>
                  <a:t>-го типа на </a:t>
                </a:r>
                <a:r>
                  <a:rPr lang="en-US" sz="2000" dirty="0" err="1"/>
                  <a:t>i</a:t>
                </a:r>
                <a:r>
                  <a:rPr lang="ru-RU" sz="2000" dirty="0"/>
                  <a:t>-ом станке, равно </a:t>
                </a:r>
                <a14:m>
                  <m:oMath xmlns:m="http://schemas.openxmlformats.org/officeDocument/2006/math">
                    <m:sSub>
                      <m:sSubPr>
                        <m:ctrlPr>
                          <a:rPr lang="ru-RU" sz="2000" b="1" i="1">
                            <a:latin typeface="Cambria Math"/>
                          </a:rPr>
                        </m:ctrlPr>
                      </m:sSubPr>
                      <m:e>
                        <m:r>
                          <a:rPr lang="en-US" sz="2000" b="1" i="1">
                            <a:latin typeface="Cambria Math"/>
                          </a:rPr>
                          <m:t>𝒕</m:t>
                        </m:r>
                      </m:e>
                      <m:sub>
                        <m:r>
                          <a:rPr lang="en-US" sz="2000" b="1" i="1">
                            <a:latin typeface="Cambria Math"/>
                          </a:rPr>
                          <m:t>𝒊𝒋</m:t>
                        </m:r>
                      </m:sub>
                    </m:sSub>
                  </m:oMath>
                </a14:m>
                <a:r>
                  <a:rPr lang="ru-RU" sz="2000" dirty="0"/>
                  <a:t> час. i-й станок в течение планового периода может работать </a:t>
                </a:r>
                <a:r>
                  <a:rPr lang="ru-RU" sz="2000" dirty="0" err="1"/>
                  <a:t>Ti</a:t>
                </a:r>
                <a:r>
                  <a:rPr lang="ru-RU" sz="2000" dirty="0"/>
                  <a:t> часов.  За это время необходимо изготовить  </a:t>
                </a:r>
                <a:r>
                  <a:rPr lang="ru-RU" sz="2000" dirty="0" err="1"/>
                  <a:t>Nj</a:t>
                </a:r>
                <a:r>
                  <a:rPr lang="ru-RU" sz="2000" dirty="0"/>
                  <a:t> деталей j-</a:t>
                </a:r>
                <a:r>
                  <a:rPr lang="ru-RU" sz="2000" dirty="0" err="1"/>
                  <a:t>го</a:t>
                </a:r>
                <a:r>
                  <a:rPr lang="ru-RU" sz="2000" dirty="0"/>
                  <a:t> типа.  Распределить задания по выработке деталей между станками так,  чтобы эксплуатационные расходы были  минимальны.  Затраты  на  эксплуатацию i-</a:t>
                </a:r>
                <a:r>
                  <a:rPr lang="ru-RU" sz="2000" dirty="0" err="1"/>
                  <a:t>го</a:t>
                </a:r>
                <a:r>
                  <a:rPr lang="ru-RU" sz="2000" dirty="0"/>
                  <a:t> станка равны </a:t>
                </a:r>
                <a:r>
                  <a:rPr lang="ru-RU" sz="2000" dirty="0" err="1"/>
                  <a:t>Pi</a:t>
                </a:r>
                <a:r>
                  <a:rPr lang="ru-RU" sz="2000" dirty="0"/>
                  <a:t> руб./час. Какая из моделей верна?</a:t>
                </a:r>
              </a:p>
              <a:p>
                <a:endParaRPr lang="ru-RU" sz="2000" dirty="0"/>
              </a:p>
            </p:txBody>
          </p:sp>
        </mc:Choice>
        <mc:Fallback xmlns="">
          <p:sp>
            <p:nvSpPr>
              <p:cNvPr id="6" name="Rectangle 2"/>
              <p:cNvSpPr>
                <a:spLocks noRot="1" noChangeAspect="1" noMove="1" noResize="1" noEditPoints="1" noAdjustHandles="1" noChangeArrowheads="1" noChangeShapeType="1" noTextEdit="1"/>
              </p:cNvSpPr>
              <p:nvPr/>
            </p:nvSpPr>
            <p:spPr bwMode="auto">
              <a:xfrm>
                <a:off x="107504" y="174117"/>
                <a:ext cx="9036496" cy="2583592"/>
              </a:xfrm>
              <a:prstGeom prst="rect">
                <a:avLst/>
              </a:prstGeom>
              <a:blipFill rotWithShape="1">
                <a:blip r:embed="rId2"/>
                <a:stretch>
                  <a:fillRect l="-742" t="-47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ru-RU">
                    <a:noFill/>
                  </a:rPr>
                  <a:t> </a:t>
                </a:r>
              </a:p>
            </p:txBody>
          </p:sp>
        </mc:Fallback>
      </mc:AlternateContent>
      <mc:AlternateContent xmlns:mc="http://schemas.openxmlformats.org/markup-compatibility/2006" xmlns:a14="http://schemas.microsoft.com/office/drawing/2010/main">
        <mc:Choice Requires="a14">
          <p:graphicFrame>
            <p:nvGraphicFramePr>
              <p:cNvPr id="2" name="Таблица 1"/>
              <p:cNvGraphicFramePr>
                <a:graphicFrameLocks noGrp="1"/>
              </p:cNvGraphicFramePr>
              <p:nvPr>
                <p:extLst>
                  <p:ext uri="{D42A27DB-BD31-4B8C-83A1-F6EECF244321}">
                    <p14:modId xmlns:p14="http://schemas.microsoft.com/office/powerpoint/2010/main" val="4059675705"/>
                  </p:ext>
                </p:extLst>
              </p:nvPr>
            </p:nvGraphicFramePr>
            <p:xfrm>
              <a:off x="107503" y="2636912"/>
              <a:ext cx="8928994" cy="3888432"/>
            </p:xfrm>
            <a:graphic>
              <a:graphicData uri="http://schemas.openxmlformats.org/drawingml/2006/table">
                <a:tbl>
                  <a:tblPr firstRow="1" firstCol="1" bandRow="1">
                    <a:tableStyleId>{5C22544A-7EE6-4342-B048-85BDC9FD1C3A}</a:tableStyleId>
                  </a:tblPr>
                  <a:tblGrid>
                    <a:gridCol w="3334096"/>
                    <a:gridCol w="2786585"/>
                    <a:gridCol w="2808313"/>
                  </a:tblGrid>
                  <a:tr h="3888432">
                    <a:tc>
                      <a:txBody>
                        <a:bodyPr/>
                        <a:lstStyle/>
                        <a:p>
                          <a:pPr>
                            <a:spcAft>
                              <a:spcPts val="0"/>
                            </a:spcAft>
                          </a:pPr>
                          <a:r>
                            <a:rPr lang="ru-RU" sz="1800" b="1" dirty="0" smtClean="0">
                              <a:solidFill>
                                <a:schemeClr val="tx1"/>
                              </a:solidFill>
                              <a:effectLst/>
                            </a:rPr>
                            <a:t> </a:t>
                          </a: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1800" b="1" i="1">
                                        <a:solidFill>
                                          <a:schemeClr val="tx1"/>
                                        </a:solidFill>
                                        <a:effectLst/>
                                        <a:latin typeface="Cambria Math"/>
                                      </a:rPr>
                                    </m:ctrlPr>
                                  </m:naryPr>
                                  <m:sub>
                                    <m:r>
                                      <a:rPr lang="en-US" sz="1800" b="1" i="1">
                                        <a:solidFill>
                                          <a:schemeClr val="tx1"/>
                                        </a:solidFill>
                                        <a:effectLst/>
                                        <a:latin typeface="Cambria Math"/>
                                      </a:rPr>
                                      <m:t>𝒊</m:t>
                                    </m:r>
                                  </m:sub>
                                  <m:sup/>
                                  <m:e>
                                    <m:nary>
                                      <m:naryPr>
                                        <m:chr m:val="∑"/>
                                        <m:limLoc m:val="undOvr"/>
                                        <m:supHide m:val="on"/>
                                        <m:ctrlPr>
                                          <a:rPr lang="ru-RU" sz="1800" b="1" i="1">
                                            <a:solidFill>
                                              <a:schemeClr val="tx1"/>
                                            </a:solidFill>
                                            <a:effectLst/>
                                            <a:latin typeface="Cambria Math"/>
                                          </a:rPr>
                                        </m:ctrlPr>
                                      </m:naryPr>
                                      <m:sub>
                                        <m:r>
                                          <a:rPr lang="en-US" sz="1800" b="1" i="1">
                                            <a:solidFill>
                                              <a:schemeClr val="tx1"/>
                                            </a:solidFill>
                                            <a:effectLst/>
                                            <a:latin typeface="Cambria Math"/>
                                          </a:rPr>
                                          <m:t>𝒋</m:t>
                                        </m:r>
                                      </m:sub>
                                      <m:sup/>
                                      <m:e>
                                        <m:sSub>
                                          <m:sSubPr>
                                            <m:ctrlPr>
                                              <a:rPr lang="ru-RU" sz="1800" b="1" i="1">
                                                <a:solidFill>
                                                  <a:schemeClr val="tx1"/>
                                                </a:solidFill>
                                                <a:effectLst/>
                                                <a:latin typeface="Cambria Math"/>
                                              </a:rPr>
                                            </m:ctrlPr>
                                          </m:sSubPr>
                                          <m:e>
                                            <m:r>
                                              <a:rPr lang="en-US" sz="1800" b="1" i="1">
                                                <a:solidFill>
                                                  <a:schemeClr val="tx1"/>
                                                </a:solidFill>
                                                <a:effectLst/>
                                                <a:latin typeface="Cambria Math"/>
                                              </a:rPr>
                                              <m:t>𝑷</m:t>
                                            </m:r>
                                          </m:e>
                                          <m:sub>
                                            <m:r>
                                              <a:rPr lang="en-US" sz="1800" b="1" i="1">
                                                <a:solidFill>
                                                  <a:schemeClr val="tx1"/>
                                                </a:solidFill>
                                                <a:effectLst/>
                                                <a:latin typeface="Cambria Math"/>
                                              </a:rPr>
                                              <m:t>𝒊</m:t>
                                            </m:r>
                                          </m:sub>
                                        </m:sSub>
                                        <m:r>
                                          <a:rPr lang="en-US" sz="1800" b="1">
                                            <a:solidFill>
                                              <a:schemeClr val="tx1"/>
                                            </a:solidFill>
                                            <a:effectLst/>
                                            <a:latin typeface="Cambria Math"/>
                                          </a:rPr>
                                          <m:t>∗</m:t>
                                        </m:r>
                                      </m:e>
                                    </m:nary>
                                  </m:e>
                                </m:nary>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𝒊𝒋</m:t>
                                    </m:r>
                                  </m:sub>
                                </m:sSub>
                                <m:r>
                                  <a:rPr lang="en-US" sz="1800" b="1">
                                    <a:solidFill>
                                      <a:schemeClr val="tx1"/>
                                    </a:solidFill>
                                    <a:effectLst/>
                                    <a:latin typeface="Cambria Math"/>
                                  </a:rPr>
                                  <m:t>→</m:t>
                                </m:r>
                                <m:r>
                                  <a:rPr lang="en-US" sz="1800" b="1" i="1">
                                    <a:solidFill>
                                      <a:schemeClr val="tx1"/>
                                    </a:solidFill>
                                    <a:effectLst/>
                                    <a:latin typeface="Cambria Math"/>
                                  </a:rPr>
                                  <m:t>𝒎𝒊𝒏</m:t>
                                </m:r>
                              </m:oMath>
                            </m:oMathPara>
                          </a14:m>
                          <a:endParaRPr lang="ru-RU" sz="1800" b="1" dirty="0">
                            <a:solidFill>
                              <a:schemeClr val="tx1"/>
                            </a:solidFill>
                            <a:effectLst/>
                          </a:endParaRPr>
                        </a:p>
                        <a:p>
                          <a:pPr>
                            <a:spcAft>
                              <a:spcPts val="0"/>
                            </a:spcAft>
                          </a:pPr>
                          <a:endParaRPr lang="ru-RU" sz="1800" b="1" dirty="0" smtClean="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1800" b="1" i="1">
                                        <a:solidFill>
                                          <a:schemeClr val="tx1"/>
                                        </a:solidFill>
                                        <a:effectLst/>
                                        <a:latin typeface="Cambria Math"/>
                                      </a:rPr>
                                    </m:ctrlPr>
                                  </m:naryPr>
                                  <m:sub>
                                    <m:r>
                                      <a:rPr lang="en-US" sz="1800" b="1" i="1">
                                        <a:solidFill>
                                          <a:schemeClr val="tx1"/>
                                        </a:solidFill>
                                        <a:effectLst/>
                                        <a:latin typeface="Cambria Math"/>
                                      </a:rPr>
                                      <m:t>𝒋</m:t>
                                    </m:r>
                                  </m:sub>
                                  <m:sup/>
                                  <m:e>
                                    <m:sSub>
                                      <m:sSubPr>
                                        <m:ctrlPr>
                                          <a:rPr lang="ru-RU" sz="1800" b="1" i="1">
                                            <a:solidFill>
                                              <a:schemeClr val="tx1"/>
                                            </a:solidFill>
                                            <a:effectLst/>
                                            <a:latin typeface="Cambria Math"/>
                                          </a:rPr>
                                        </m:ctrlPr>
                                      </m:sSubPr>
                                      <m:e>
                                        <m:r>
                                          <a:rPr lang="ru-RU" sz="1800" b="1" i="1">
                                            <a:solidFill>
                                              <a:schemeClr val="tx1"/>
                                            </a:solidFill>
                                            <a:effectLst/>
                                            <a:latin typeface="Cambria Math"/>
                                          </a:rPr>
                                          <m:t>𝒕</m:t>
                                        </m:r>
                                      </m:e>
                                      <m:sub>
                                        <m:r>
                                          <a:rPr lang="en-US" sz="1800" b="1" i="1">
                                            <a:solidFill>
                                              <a:schemeClr val="tx1"/>
                                            </a:solidFill>
                                            <a:effectLst/>
                                            <a:latin typeface="Cambria Math"/>
                                          </a:rPr>
                                          <m:t>𝒊𝒋</m:t>
                                        </m:r>
                                      </m:sub>
                                    </m:sSub>
                                    <m:r>
                                      <a:rPr lang="en-US" sz="1800" b="1">
                                        <a:solidFill>
                                          <a:schemeClr val="tx1"/>
                                        </a:solidFill>
                                        <a:effectLst/>
                                        <a:latin typeface="Cambria Math"/>
                                      </a:rPr>
                                      <m:t>∗</m:t>
                                    </m:r>
                                  </m:e>
                                </m:nary>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𝒊𝒋</m:t>
                                    </m:r>
                                  </m:sub>
                                </m:sSub>
                                <m:r>
                                  <a:rPr lang="en-US" sz="1800" b="1">
                                    <a:solidFill>
                                      <a:schemeClr val="tx1"/>
                                    </a:solidFill>
                                    <a:effectLst/>
                                    <a:latin typeface="Cambria Math"/>
                                  </a:rPr>
                                  <m:t>≤</m:t>
                                </m:r>
                                <m:sSub>
                                  <m:sSubPr>
                                    <m:ctrlPr>
                                      <a:rPr lang="ru-RU" sz="1800" b="1" i="1">
                                        <a:solidFill>
                                          <a:schemeClr val="tx1"/>
                                        </a:solidFill>
                                        <a:effectLst/>
                                        <a:latin typeface="Cambria Math"/>
                                      </a:rPr>
                                    </m:ctrlPr>
                                  </m:sSubPr>
                                  <m:e>
                                    <m:r>
                                      <a:rPr lang="en-US" sz="1800" b="1" i="1">
                                        <a:solidFill>
                                          <a:schemeClr val="tx1"/>
                                        </a:solidFill>
                                        <a:effectLst/>
                                        <a:latin typeface="Cambria Math"/>
                                      </a:rPr>
                                      <m:t>𝑻</m:t>
                                    </m:r>
                                  </m:e>
                                  <m:sub>
                                    <m:r>
                                      <a:rPr lang="en-US" sz="1800" b="1" i="1">
                                        <a:solidFill>
                                          <a:schemeClr val="tx1"/>
                                        </a:solidFill>
                                        <a:effectLst/>
                                        <a:latin typeface="Cambria Math"/>
                                      </a:rPr>
                                      <m:t>𝒊</m:t>
                                    </m:r>
                                  </m:sub>
                                </m:sSub>
                                <m:r>
                                  <a:rPr lang="en-US" sz="1800" b="1">
                                    <a:solidFill>
                                      <a:schemeClr val="tx1"/>
                                    </a:solidFill>
                                    <a:effectLst/>
                                    <a:latin typeface="Cambria Math"/>
                                  </a:rPr>
                                  <m:t> </m:t>
                                </m:r>
                                <m:r>
                                  <a:rPr lang="ru-RU" sz="1800" b="1">
                                    <a:solidFill>
                                      <a:schemeClr val="tx1"/>
                                    </a:solidFill>
                                    <a:effectLst/>
                                    <a:latin typeface="Cambria Math"/>
                                  </a:rPr>
                                  <m:t>, ∀ </m:t>
                                </m:r>
                                <m:r>
                                  <a:rPr lang="ru-RU" sz="1800" b="1" i="1">
                                    <a:solidFill>
                                      <a:schemeClr val="tx1"/>
                                    </a:solidFill>
                                    <a:effectLst/>
                                    <a:latin typeface="Cambria Math"/>
                                  </a:rPr>
                                  <m:t>𝒊</m:t>
                                </m:r>
                              </m:oMath>
                            </m:oMathPara>
                          </a14:m>
                          <a:endParaRPr lang="ru-RU" sz="1800" b="1" dirty="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1800" b="1" i="1">
                                        <a:solidFill>
                                          <a:schemeClr val="tx1"/>
                                        </a:solidFill>
                                        <a:effectLst/>
                                        <a:latin typeface="Cambria Math"/>
                                      </a:rPr>
                                    </m:ctrlPr>
                                  </m:naryPr>
                                  <m:sub>
                                    <m:r>
                                      <a:rPr lang="en-US" sz="1800" b="1" i="1">
                                        <a:solidFill>
                                          <a:schemeClr val="tx1"/>
                                        </a:solidFill>
                                        <a:effectLst/>
                                        <a:latin typeface="Cambria Math"/>
                                      </a:rPr>
                                      <m:t>𝒊</m:t>
                                    </m:r>
                                  </m:sub>
                                  <m:sup/>
                                  <m:e>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𝒊𝒋</m:t>
                                        </m:r>
                                      </m:sub>
                                    </m:sSub>
                                  </m:e>
                                </m:nary>
                                <m:r>
                                  <a:rPr lang="en-US" sz="1800" b="1">
                                    <a:solidFill>
                                      <a:schemeClr val="tx1"/>
                                    </a:solidFill>
                                    <a:effectLst/>
                                    <a:latin typeface="Cambria Math"/>
                                  </a:rPr>
                                  <m:t>≥</m:t>
                                </m:r>
                                <m:sSub>
                                  <m:sSubPr>
                                    <m:ctrlPr>
                                      <a:rPr lang="ru-RU" sz="1800" b="1" i="1">
                                        <a:solidFill>
                                          <a:schemeClr val="tx1"/>
                                        </a:solidFill>
                                        <a:effectLst/>
                                        <a:latin typeface="Cambria Math"/>
                                      </a:rPr>
                                    </m:ctrlPr>
                                  </m:sSubPr>
                                  <m:e>
                                    <m:r>
                                      <a:rPr lang="en-US" sz="1800" b="1" i="1">
                                        <a:solidFill>
                                          <a:schemeClr val="tx1"/>
                                        </a:solidFill>
                                        <a:effectLst/>
                                        <a:latin typeface="Cambria Math"/>
                                      </a:rPr>
                                      <m:t>𝑵</m:t>
                                    </m:r>
                                  </m:e>
                                  <m:sub>
                                    <m:r>
                                      <a:rPr lang="en-US" sz="1800" b="1" i="1">
                                        <a:solidFill>
                                          <a:schemeClr val="tx1"/>
                                        </a:solidFill>
                                        <a:effectLst/>
                                        <a:latin typeface="Cambria Math"/>
                                      </a:rPr>
                                      <m:t>𝒋</m:t>
                                    </m:r>
                                  </m:sub>
                                </m:sSub>
                                <m:r>
                                  <a:rPr lang="en-US" sz="1800" b="1">
                                    <a:solidFill>
                                      <a:schemeClr val="tx1"/>
                                    </a:solidFill>
                                    <a:effectLst/>
                                    <a:latin typeface="Cambria Math"/>
                                  </a:rPr>
                                  <m:t> </m:t>
                                </m:r>
                                <m:r>
                                  <a:rPr lang="ru-RU" sz="1800" b="1">
                                    <a:solidFill>
                                      <a:schemeClr val="tx1"/>
                                    </a:solidFill>
                                    <a:effectLst/>
                                    <a:latin typeface="Cambria Math"/>
                                  </a:rPr>
                                  <m:t>, ∀</m:t>
                                </m:r>
                                <m:r>
                                  <a:rPr lang="ru-RU" sz="1800" b="1" i="1">
                                    <a:solidFill>
                                      <a:schemeClr val="tx1"/>
                                    </a:solidFill>
                                    <a:effectLst/>
                                    <a:latin typeface="Cambria Math"/>
                                  </a:rPr>
                                  <m:t>𝒋</m:t>
                                </m:r>
                              </m:oMath>
                            </m:oMathPara>
                          </a14:m>
                          <a:endParaRPr lang="ru-RU" sz="1800" b="1" dirty="0">
                            <a:solidFill>
                              <a:schemeClr val="tx1"/>
                            </a:solidFill>
                            <a:effectLst/>
                          </a:endParaRPr>
                        </a:p>
                        <a:p>
                          <a:pPr>
                            <a:lnSpc>
                              <a:spcPct val="115000"/>
                            </a:lnSpc>
                            <a:spcAft>
                              <a:spcPts val="600"/>
                            </a:spcAft>
                          </a:pPr>
                          <a:endParaRPr lang="ru-RU" sz="1800" b="1" dirty="0" smtClean="0">
                            <a:solidFill>
                              <a:schemeClr val="tx1"/>
                            </a:solidFill>
                            <a:effectLst/>
                          </a:endParaRPr>
                        </a:p>
                        <a:p>
                          <a:pPr>
                            <a:lnSpc>
                              <a:spcPct val="115000"/>
                            </a:lnSpc>
                            <a:spcAft>
                              <a:spcPts val="600"/>
                            </a:spcAft>
                          </a:pPr>
                          <a:r>
                            <a:rPr lang="ru-RU" sz="1800" b="1" dirty="0" smtClean="0">
                              <a:solidFill>
                                <a:schemeClr val="tx1"/>
                              </a:solidFill>
                              <a:effectLst/>
                            </a:rPr>
                            <a:t>1</a:t>
                          </a:r>
                          <a:r>
                            <a:rPr lang="ru-RU" sz="1800" b="1" dirty="0">
                              <a:solidFill>
                                <a:schemeClr val="tx1"/>
                              </a:solidFill>
                              <a:effectLst/>
                            </a:rPr>
                            <a:t>.</a:t>
                          </a:r>
                          <a:endParaRPr lang="ru-RU" sz="1800" b="1" dirty="0">
                            <a:solidFill>
                              <a:schemeClr val="tx1"/>
                            </a:solidFill>
                            <a:effectLst/>
                            <a:latin typeface="Times New Roman"/>
                            <a:ea typeface="Times New Roman"/>
                          </a:endParaRPr>
                        </a:p>
                      </a:txBody>
                      <a:tcPr marL="68580" marR="68580" marT="0" marB="0">
                        <a:solidFill>
                          <a:schemeClr val="bg1"/>
                        </a:solidFill>
                      </a:tcPr>
                    </a:tc>
                    <a:tc>
                      <a:txBody>
                        <a:bodyPr/>
                        <a:lstStyle/>
                        <a:p>
                          <a:pPr>
                            <a:spcAft>
                              <a:spcPts val="0"/>
                            </a:spcAft>
                          </a:pPr>
                          <a:r>
                            <a:rPr lang="en-US" sz="1800" b="1" dirty="0" smtClean="0">
                              <a:solidFill>
                                <a:schemeClr val="tx1"/>
                              </a:solidFill>
                              <a:effectLst/>
                            </a:rPr>
                            <a:t> </a:t>
                          </a:r>
                          <a:endParaRPr lang="ru-RU" sz="1800" b="1" dirty="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1800" b="1" i="1">
                                        <a:solidFill>
                                          <a:schemeClr val="tx1"/>
                                        </a:solidFill>
                                        <a:effectLst/>
                                        <a:latin typeface="Cambria Math"/>
                                      </a:rPr>
                                    </m:ctrlPr>
                                  </m:naryPr>
                                  <m:sub>
                                    <m:r>
                                      <a:rPr lang="en-US" sz="1800" b="1" i="1">
                                        <a:solidFill>
                                          <a:schemeClr val="tx1"/>
                                        </a:solidFill>
                                        <a:effectLst/>
                                        <a:latin typeface="Cambria Math"/>
                                      </a:rPr>
                                      <m:t>𝒊</m:t>
                                    </m:r>
                                  </m:sub>
                                  <m:sup/>
                                  <m:e>
                                    <m:nary>
                                      <m:naryPr>
                                        <m:chr m:val="∑"/>
                                        <m:limLoc m:val="undOvr"/>
                                        <m:supHide m:val="on"/>
                                        <m:ctrlPr>
                                          <a:rPr lang="ru-RU" sz="1800" b="1" i="1">
                                            <a:solidFill>
                                              <a:schemeClr val="tx1"/>
                                            </a:solidFill>
                                            <a:effectLst/>
                                            <a:latin typeface="Cambria Math"/>
                                          </a:rPr>
                                        </m:ctrlPr>
                                      </m:naryPr>
                                      <m:sub>
                                        <m:r>
                                          <a:rPr lang="en-US" sz="1800" b="1" i="1">
                                            <a:solidFill>
                                              <a:schemeClr val="tx1"/>
                                            </a:solidFill>
                                            <a:effectLst/>
                                            <a:latin typeface="Cambria Math"/>
                                          </a:rPr>
                                          <m:t>𝒋</m:t>
                                        </m:r>
                                      </m:sub>
                                      <m:sup/>
                                      <m:e>
                                        <m:sSub>
                                          <m:sSubPr>
                                            <m:ctrlPr>
                                              <a:rPr lang="ru-RU" sz="1800" b="1" i="1">
                                                <a:solidFill>
                                                  <a:schemeClr val="tx1"/>
                                                </a:solidFill>
                                                <a:effectLst/>
                                                <a:latin typeface="Cambria Math"/>
                                              </a:rPr>
                                            </m:ctrlPr>
                                          </m:sSubPr>
                                          <m:e>
                                            <m:r>
                                              <a:rPr lang="en-US" sz="1800" b="1" i="1">
                                                <a:solidFill>
                                                  <a:schemeClr val="tx1"/>
                                                </a:solidFill>
                                                <a:effectLst/>
                                                <a:latin typeface="Cambria Math"/>
                                              </a:rPr>
                                              <m:t>𝑷</m:t>
                                            </m:r>
                                          </m:e>
                                          <m:sub>
                                            <m:r>
                                              <a:rPr lang="en-US" sz="1800" b="1" i="1">
                                                <a:solidFill>
                                                  <a:schemeClr val="tx1"/>
                                                </a:solidFill>
                                                <a:effectLst/>
                                                <a:latin typeface="Cambria Math"/>
                                              </a:rPr>
                                              <m:t>𝒊</m:t>
                                            </m:r>
                                          </m:sub>
                                        </m:sSub>
                                        <m:r>
                                          <a:rPr lang="en-US" sz="1800" b="1">
                                            <a:solidFill>
                                              <a:schemeClr val="tx1"/>
                                            </a:solidFill>
                                            <a:effectLst/>
                                            <a:latin typeface="Cambria Math"/>
                                          </a:rPr>
                                          <m:t>∗</m:t>
                                        </m:r>
                                        <m:sSub>
                                          <m:sSubPr>
                                            <m:ctrlPr>
                                              <a:rPr lang="ru-RU" sz="1800" b="1" i="1">
                                                <a:solidFill>
                                                  <a:schemeClr val="tx1"/>
                                                </a:solidFill>
                                                <a:effectLst/>
                                                <a:latin typeface="Cambria Math"/>
                                              </a:rPr>
                                            </m:ctrlPr>
                                          </m:sSubPr>
                                          <m:e>
                                            <m:r>
                                              <a:rPr lang="ru-RU" sz="1800" b="1" i="1">
                                                <a:solidFill>
                                                  <a:schemeClr val="tx1"/>
                                                </a:solidFill>
                                                <a:effectLst/>
                                                <a:latin typeface="Cambria Math"/>
                                              </a:rPr>
                                              <m:t>𝒕</m:t>
                                            </m:r>
                                          </m:e>
                                          <m:sub>
                                            <m:r>
                                              <a:rPr lang="en-US" sz="1800" b="1" i="1">
                                                <a:solidFill>
                                                  <a:schemeClr val="tx1"/>
                                                </a:solidFill>
                                                <a:effectLst/>
                                                <a:latin typeface="Cambria Math"/>
                                              </a:rPr>
                                              <m:t>𝒊𝒋</m:t>
                                            </m:r>
                                          </m:sub>
                                        </m:sSub>
                                        <m:r>
                                          <a:rPr lang="en-US" sz="1800" b="1">
                                            <a:solidFill>
                                              <a:schemeClr val="tx1"/>
                                            </a:solidFill>
                                            <a:effectLst/>
                                            <a:latin typeface="Cambria Math"/>
                                          </a:rPr>
                                          <m:t>∗</m:t>
                                        </m:r>
                                      </m:e>
                                    </m:nary>
                                  </m:e>
                                </m:nary>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𝒊𝒋</m:t>
                                    </m:r>
                                  </m:sub>
                                </m:sSub>
                                <m:r>
                                  <a:rPr lang="en-US" sz="1800" b="1">
                                    <a:solidFill>
                                      <a:schemeClr val="tx1"/>
                                    </a:solidFill>
                                    <a:effectLst/>
                                    <a:latin typeface="Cambria Math"/>
                                  </a:rPr>
                                  <m:t>→</m:t>
                                </m:r>
                                <m:r>
                                  <a:rPr lang="en-US" sz="1800" b="1" i="1">
                                    <a:solidFill>
                                      <a:schemeClr val="tx1"/>
                                    </a:solidFill>
                                    <a:effectLst/>
                                    <a:latin typeface="Cambria Math"/>
                                  </a:rPr>
                                  <m:t>𝒎𝒊𝒏</m:t>
                                </m:r>
                              </m:oMath>
                            </m:oMathPara>
                          </a14:m>
                          <a:endParaRPr lang="ru-RU" sz="1800" b="1" dirty="0">
                            <a:solidFill>
                              <a:schemeClr val="tx1"/>
                            </a:solidFill>
                            <a:effectLst/>
                          </a:endParaRPr>
                        </a:p>
                        <a:p>
                          <a:pPr>
                            <a:spcAft>
                              <a:spcPts val="0"/>
                            </a:spcAft>
                          </a:pPr>
                          <a:endParaRPr lang="ru-RU" sz="1800" b="1" dirty="0" smtClean="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1800" b="1" i="1">
                                        <a:solidFill>
                                          <a:schemeClr val="tx1"/>
                                        </a:solidFill>
                                        <a:effectLst/>
                                        <a:latin typeface="Cambria Math"/>
                                      </a:rPr>
                                    </m:ctrlPr>
                                  </m:naryPr>
                                  <m:sub>
                                    <m:r>
                                      <a:rPr lang="en-US" sz="1800" b="1" i="1">
                                        <a:solidFill>
                                          <a:schemeClr val="tx1"/>
                                        </a:solidFill>
                                        <a:effectLst/>
                                        <a:latin typeface="Cambria Math"/>
                                      </a:rPr>
                                      <m:t>𝒋</m:t>
                                    </m:r>
                                  </m:sub>
                                  <m:sup/>
                                  <m:e>
                                    <m:sSub>
                                      <m:sSubPr>
                                        <m:ctrlPr>
                                          <a:rPr lang="ru-RU" sz="1800" b="1" i="1">
                                            <a:solidFill>
                                              <a:schemeClr val="tx1"/>
                                            </a:solidFill>
                                            <a:effectLst/>
                                            <a:latin typeface="Cambria Math"/>
                                          </a:rPr>
                                        </m:ctrlPr>
                                      </m:sSubPr>
                                      <m:e>
                                        <m:r>
                                          <a:rPr lang="ru-RU" sz="1800" b="1" i="1">
                                            <a:solidFill>
                                              <a:schemeClr val="tx1"/>
                                            </a:solidFill>
                                            <a:effectLst/>
                                            <a:latin typeface="Cambria Math"/>
                                          </a:rPr>
                                          <m:t>𝒕</m:t>
                                        </m:r>
                                      </m:e>
                                      <m:sub>
                                        <m:r>
                                          <a:rPr lang="en-US" sz="1800" b="1" i="1">
                                            <a:solidFill>
                                              <a:schemeClr val="tx1"/>
                                            </a:solidFill>
                                            <a:effectLst/>
                                            <a:latin typeface="Cambria Math"/>
                                          </a:rPr>
                                          <m:t>𝒊𝒋</m:t>
                                        </m:r>
                                      </m:sub>
                                    </m:sSub>
                                    <m:r>
                                      <a:rPr lang="en-US" sz="1800" b="1">
                                        <a:solidFill>
                                          <a:schemeClr val="tx1"/>
                                        </a:solidFill>
                                        <a:effectLst/>
                                        <a:latin typeface="Cambria Math"/>
                                      </a:rPr>
                                      <m:t>∗</m:t>
                                    </m:r>
                                  </m:e>
                                </m:nary>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𝒊𝒋</m:t>
                                    </m:r>
                                  </m:sub>
                                </m:sSub>
                                <m:r>
                                  <a:rPr lang="en-US" sz="1800" b="1">
                                    <a:solidFill>
                                      <a:schemeClr val="tx1"/>
                                    </a:solidFill>
                                    <a:effectLst/>
                                    <a:latin typeface="Cambria Math"/>
                                  </a:rPr>
                                  <m:t>≤</m:t>
                                </m:r>
                                <m:sSub>
                                  <m:sSubPr>
                                    <m:ctrlPr>
                                      <a:rPr lang="ru-RU" sz="1800" b="1" i="1">
                                        <a:solidFill>
                                          <a:schemeClr val="tx1"/>
                                        </a:solidFill>
                                        <a:effectLst/>
                                        <a:latin typeface="Cambria Math"/>
                                      </a:rPr>
                                    </m:ctrlPr>
                                  </m:sSubPr>
                                  <m:e>
                                    <m:r>
                                      <a:rPr lang="en-US" sz="1800" b="1" i="1">
                                        <a:solidFill>
                                          <a:schemeClr val="tx1"/>
                                        </a:solidFill>
                                        <a:effectLst/>
                                        <a:latin typeface="Cambria Math"/>
                                      </a:rPr>
                                      <m:t>𝑻</m:t>
                                    </m:r>
                                  </m:e>
                                  <m:sub>
                                    <m:r>
                                      <a:rPr lang="en-US" sz="1800" b="1" i="1">
                                        <a:solidFill>
                                          <a:schemeClr val="tx1"/>
                                        </a:solidFill>
                                        <a:effectLst/>
                                        <a:latin typeface="Cambria Math"/>
                                      </a:rPr>
                                      <m:t>𝒊</m:t>
                                    </m:r>
                                  </m:sub>
                                </m:sSub>
                                <m:r>
                                  <a:rPr lang="en-US" sz="1800" b="1">
                                    <a:solidFill>
                                      <a:schemeClr val="tx1"/>
                                    </a:solidFill>
                                    <a:effectLst/>
                                    <a:latin typeface="Cambria Math"/>
                                  </a:rPr>
                                  <m:t> </m:t>
                                </m:r>
                                <m:r>
                                  <a:rPr lang="ru-RU" sz="1800" b="1">
                                    <a:solidFill>
                                      <a:schemeClr val="tx1"/>
                                    </a:solidFill>
                                    <a:effectLst/>
                                    <a:latin typeface="Cambria Math"/>
                                  </a:rPr>
                                  <m:t>  ∀ </m:t>
                                </m:r>
                                <m:r>
                                  <a:rPr lang="ru-RU" sz="1800" b="1" i="1">
                                    <a:solidFill>
                                      <a:schemeClr val="tx1"/>
                                    </a:solidFill>
                                    <a:effectLst/>
                                    <a:latin typeface="Cambria Math"/>
                                  </a:rPr>
                                  <m:t>𝒊</m:t>
                                </m:r>
                              </m:oMath>
                            </m:oMathPara>
                          </a14:m>
                          <a:endParaRPr lang="ru-RU" sz="1800" b="1" dirty="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1800" b="1" i="1">
                                        <a:solidFill>
                                          <a:schemeClr val="tx1"/>
                                        </a:solidFill>
                                        <a:effectLst/>
                                        <a:latin typeface="Cambria Math"/>
                                      </a:rPr>
                                    </m:ctrlPr>
                                  </m:naryPr>
                                  <m:sub>
                                    <m:r>
                                      <a:rPr lang="en-US" sz="1800" b="1" i="1">
                                        <a:solidFill>
                                          <a:schemeClr val="tx1"/>
                                        </a:solidFill>
                                        <a:effectLst/>
                                        <a:latin typeface="Cambria Math"/>
                                      </a:rPr>
                                      <m:t>𝒊</m:t>
                                    </m:r>
                                  </m:sub>
                                  <m:sup/>
                                  <m:e>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𝒊𝒋</m:t>
                                        </m:r>
                                      </m:sub>
                                    </m:sSub>
                                  </m:e>
                                </m:nary>
                                <m:r>
                                  <a:rPr lang="en-US" sz="1800" b="1">
                                    <a:solidFill>
                                      <a:schemeClr val="tx1"/>
                                    </a:solidFill>
                                    <a:effectLst/>
                                    <a:latin typeface="Cambria Math"/>
                                  </a:rPr>
                                  <m:t>≥</m:t>
                                </m:r>
                                <m:sSub>
                                  <m:sSubPr>
                                    <m:ctrlPr>
                                      <a:rPr lang="ru-RU" sz="1800" b="1" i="1">
                                        <a:solidFill>
                                          <a:schemeClr val="tx1"/>
                                        </a:solidFill>
                                        <a:effectLst/>
                                        <a:latin typeface="Cambria Math"/>
                                      </a:rPr>
                                    </m:ctrlPr>
                                  </m:sSubPr>
                                  <m:e>
                                    <m:r>
                                      <a:rPr lang="en-US" sz="1800" b="1" i="1">
                                        <a:solidFill>
                                          <a:schemeClr val="tx1"/>
                                        </a:solidFill>
                                        <a:effectLst/>
                                        <a:latin typeface="Cambria Math"/>
                                      </a:rPr>
                                      <m:t>𝑵</m:t>
                                    </m:r>
                                  </m:e>
                                  <m:sub>
                                    <m:r>
                                      <a:rPr lang="en-US" sz="1800" b="1" i="1">
                                        <a:solidFill>
                                          <a:schemeClr val="tx1"/>
                                        </a:solidFill>
                                        <a:effectLst/>
                                        <a:latin typeface="Cambria Math"/>
                                      </a:rPr>
                                      <m:t>𝒋</m:t>
                                    </m:r>
                                  </m:sub>
                                </m:sSub>
                                <m:r>
                                  <a:rPr lang="en-US" sz="1800" b="1">
                                    <a:solidFill>
                                      <a:schemeClr val="tx1"/>
                                    </a:solidFill>
                                    <a:effectLst/>
                                    <a:latin typeface="Cambria Math"/>
                                  </a:rPr>
                                  <m:t> </m:t>
                                </m:r>
                                <m:r>
                                  <a:rPr lang="ru-RU" sz="1800" b="1">
                                    <a:solidFill>
                                      <a:schemeClr val="tx1"/>
                                    </a:solidFill>
                                    <a:effectLst/>
                                    <a:latin typeface="Cambria Math"/>
                                  </a:rPr>
                                  <m:t>, ∀</m:t>
                                </m:r>
                                <m:r>
                                  <a:rPr lang="ru-RU" sz="1800" b="1" i="1">
                                    <a:solidFill>
                                      <a:schemeClr val="tx1"/>
                                    </a:solidFill>
                                    <a:effectLst/>
                                    <a:latin typeface="Cambria Math"/>
                                  </a:rPr>
                                  <m:t>𝒋</m:t>
                                </m:r>
                              </m:oMath>
                            </m:oMathPara>
                          </a14:m>
                          <a:endParaRPr lang="ru-RU" sz="1800" b="1" dirty="0">
                            <a:solidFill>
                              <a:schemeClr val="tx1"/>
                            </a:solidFill>
                            <a:effectLst/>
                          </a:endParaRPr>
                        </a:p>
                        <a:p>
                          <a:pPr>
                            <a:lnSpc>
                              <a:spcPct val="115000"/>
                            </a:lnSpc>
                            <a:spcAft>
                              <a:spcPts val="600"/>
                            </a:spcAft>
                          </a:pPr>
                          <a:endParaRPr lang="ru-RU" sz="1800" b="1" dirty="0" smtClean="0">
                            <a:solidFill>
                              <a:schemeClr val="tx1"/>
                            </a:solidFill>
                            <a:effectLst/>
                          </a:endParaRPr>
                        </a:p>
                        <a:p>
                          <a:pPr>
                            <a:lnSpc>
                              <a:spcPct val="115000"/>
                            </a:lnSpc>
                            <a:spcAft>
                              <a:spcPts val="600"/>
                            </a:spcAft>
                          </a:pPr>
                          <a:r>
                            <a:rPr lang="ru-RU" sz="1800" b="1" dirty="0" smtClean="0">
                              <a:solidFill>
                                <a:schemeClr val="tx1"/>
                              </a:solidFill>
                              <a:effectLst/>
                            </a:rPr>
                            <a:t>2</a:t>
                          </a:r>
                          <a:r>
                            <a:rPr lang="ru-RU" sz="1800" b="1" dirty="0">
                              <a:solidFill>
                                <a:schemeClr val="tx1"/>
                              </a:solidFill>
                              <a:effectLst/>
                            </a:rPr>
                            <a:t>.</a:t>
                          </a:r>
                          <a:endParaRPr lang="ru-RU" sz="1800" b="1" dirty="0">
                            <a:solidFill>
                              <a:schemeClr val="tx1"/>
                            </a:solidFill>
                            <a:effectLst/>
                            <a:latin typeface="Times New Roman"/>
                            <a:ea typeface="Times New Roman"/>
                          </a:endParaRPr>
                        </a:p>
                      </a:txBody>
                      <a:tcPr marL="68580" marR="68580" marT="0" marB="0">
                        <a:solidFill>
                          <a:schemeClr val="bg1"/>
                        </a:solidFill>
                      </a:tcPr>
                    </a:tc>
                    <a:tc>
                      <a:txBody>
                        <a:bodyPr/>
                        <a:lstStyle/>
                        <a:p>
                          <a:pPr>
                            <a:spcAft>
                              <a:spcPts val="0"/>
                            </a:spcAft>
                          </a:pPr>
                          <a:r>
                            <a:rPr lang="ru-RU" sz="1800" b="1" dirty="0" smtClean="0">
                              <a:solidFill>
                                <a:schemeClr val="tx1"/>
                              </a:solidFill>
                              <a:effectLst/>
                            </a:rPr>
                            <a:t> </a:t>
                          </a: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1800" b="1" i="1">
                                        <a:solidFill>
                                          <a:schemeClr val="tx1"/>
                                        </a:solidFill>
                                        <a:effectLst/>
                                        <a:latin typeface="Cambria Math"/>
                                      </a:rPr>
                                    </m:ctrlPr>
                                  </m:naryPr>
                                  <m:sub>
                                    <m:r>
                                      <a:rPr lang="en-US" sz="1800" b="1" i="1">
                                        <a:solidFill>
                                          <a:schemeClr val="tx1"/>
                                        </a:solidFill>
                                        <a:effectLst/>
                                        <a:latin typeface="Cambria Math"/>
                                      </a:rPr>
                                      <m:t>𝒊</m:t>
                                    </m:r>
                                  </m:sub>
                                  <m:sup/>
                                  <m:e>
                                    <m:nary>
                                      <m:naryPr>
                                        <m:chr m:val="∑"/>
                                        <m:limLoc m:val="undOvr"/>
                                        <m:supHide m:val="on"/>
                                        <m:ctrlPr>
                                          <a:rPr lang="ru-RU" sz="1800" b="1" i="1">
                                            <a:solidFill>
                                              <a:schemeClr val="tx1"/>
                                            </a:solidFill>
                                            <a:effectLst/>
                                            <a:latin typeface="Cambria Math"/>
                                          </a:rPr>
                                        </m:ctrlPr>
                                      </m:naryPr>
                                      <m:sub>
                                        <m:r>
                                          <a:rPr lang="en-US" sz="1800" b="1" i="1">
                                            <a:solidFill>
                                              <a:schemeClr val="tx1"/>
                                            </a:solidFill>
                                            <a:effectLst/>
                                            <a:latin typeface="Cambria Math"/>
                                          </a:rPr>
                                          <m:t>𝒋</m:t>
                                        </m:r>
                                      </m:sub>
                                      <m:sup/>
                                      <m:e>
                                        <m:sSub>
                                          <m:sSubPr>
                                            <m:ctrlPr>
                                              <a:rPr lang="ru-RU" sz="1800" b="1" i="1">
                                                <a:solidFill>
                                                  <a:schemeClr val="tx1"/>
                                                </a:solidFill>
                                                <a:effectLst/>
                                                <a:latin typeface="Cambria Math"/>
                                              </a:rPr>
                                            </m:ctrlPr>
                                          </m:sSubPr>
                                          <m:e>
                                            <m:r>
                                              <a:rPr lang="ru-RU" sz="1800" b="1" i="1">
                                                <a:solidFill>
                                                  <a:schemeClr val="tx1"/>
                                                </a:solidFill>
                                                <a:effectLst/>
                                                <a:latin typeface="Cambria Math"/>
                                              </a:rPr>
                                              <m:t>𝒕</m:t>
                                            </m:r>
                                          </m:e>
                                          <m:sub>
                                            <m:r>
                                              <a:rPr lang="en-US" sz="1800" b="1" i="1">
                                                <a:solidFill>
                                                  <a:schemeClr val="tx1"/>
                                                </a:solidFill>
                                                <a:effectLst/>
                                                <a:latin typeface="Cambria Math"/>
                                              </a:rPr>
                                              <m:t>𝒊𝒋</m:t>
                                            </m:r>
                                          </m:sub>
                                        </m:sSub>
                                        <m:r>
                                          <a:rPr lang="en-US" sz="1800" b="1">
                                            <a:solidFill>
                                              <a:schemeClr val="tx1"/>
                                            </a:solidFill>
                                            <a:effectLst/>
                                            <a:latin typeface="Cambria Math"/>
                                          </a:rPr>
                                          <m:t>∗</m:t>
                                        </m:r>
                                      </m:e>
                                    </m:nary>
                                  </m:e>
                                </m:nary>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𝒊𝒋</m:t>
                                    </m:r>
                                  </m:sub>
                                </m:sSub>
                                <m:r>
                                  <a:rPr lang="en-US" sz="1800" b="1">
                                    <a:solidFill>
                                      <a:schemeClr val="tx1"/>
                                    </a:solidFill>
                                    <a:effectLst/>
                                    <a:latin typeface="Cambria Math"/>
                                  </a:rPr>
                                  <m:t>→</m:t>
                                </m:r>
                                <m:r>
                                  <a:rPr lang="en-US" sz="1800" b="1" i="1">
                                    <a:solidFill>
                                      <a:schemeClr val="tx1"/>
                                    </a:solidFill>
                                    <a:effectLst/>
                                    <a:latin typeface="Cambria Math"/>
                                  </a:rPr>
                                  <m:t>𝒎𝒊𝒏</m:t>
                                </m:r>
                              </m:oMath>
                            </m:oMathPara>
                          </a14:m>
                          <a:endParaRPr lang="ru-RU" sz="1800" b="1" dirty="0">
                            <a:solidFill>
                              <a:schemeClr val="tx1"/>
                            </a:solidFill>
                            <a:effectLst/>
                          </a:endParaRPr>
                        </a:p>
                        <a:p>
                          <a:pPr>
                            <a:spcAft>
                              <a:spcPts val="0"/>
                            </a:spcAft>
                          </a:pPr>
                          <a:endParaRPr lang="ru-RU" sz="1800" b="1" dirty="0" smtClean="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1800" b="1" i="1">
                                        <a:solidFill>
                                          <a:schemeClr val="tx1"/>
                                        </a:solidFill>
                                        <a:effectLst/>
                                        <a:latin typeface="Cambria Math"/>
                                      </a:rPr>
                                    </m:ctrlPr>
                                  </m:naryPr>
                                  <m:sub>
                                    <m:r>
                                      <a:rPr lang="en-US" sz="1800" b="1" i="1">
                                        <a:solidFill>
                                          <a:schemeClr val="tx1"/>
                                        </a:solidFill>
                                        <a:effectLst/>
                                        <a:latin typeface="Cambria Math"/>
                                      </a:rPr>
                                      <m:t>𝒋</m:t>
                                    </m:r>
                                  </m:sub>
                                  <m:sup/>
                                  <m:e>
                                    <m:sSub>
                                      <m:sSubPr>
                                        <m:ctrlPr>
                                          <a:rPr lang="ru-RU" sz="1800" b="1" i="1">
                                            <a:solidFill>
                                              <a:schemeClr val="tx1"/>
                                            </a:solidFill>
                                            <a:effectLst/>
                                            <a:latin typeface="Cambria Math"/>
                                          </a:rPr>
                                        </m:ctrlPr>
                                      </m:sSubPr>
                                      <m:e>
                                        <m:r>
                                          <a:rPr lang="ru-RU" sz="1800" b="1" i="1">
                                            <a:solidFill>
                                              <a:schemeClr val="tx1"/>
                                            </a:solidFill>
                                            <a:effectLst/>
                                            <a:latin typeface="Cambria Math"/>
                                          </a:rPr>
                                          <m:t>𝒕</m:t>
                                        </m:r>
                                      </m:e>
                                      <m:sub>
                                        <m:r>
                                          <a:rPr lang="en-US" sz="1800" b="1" i="1">
                                            <a:solidFill>
                                              <a:schemeClr val="tx1"/>
                                            </a:solidFill>
                                            <a:effectLst/>
                                            <a:latin typeface="Cambria Math"/>
                                          </a:rPr>
                                          <m:t>𝒊𝒋</m:t>
                                        </m:r>
                                      </m:sub>
                                    </m:sSub>
                                    <m:r>
                                      <a:rPr lang="en-US" sz="1800" b="1">
                                        <a:solidFill>
                                          <a:schemeClr val="tx1"/>
                                        </a:solidFill>
                                        <a:effectLst/>
                                        <a:latin typeface="Cambria Math"/>
                                      </a:rPr>
                                      <m:t>∗</m:t>
                                    </m:r>
                                  </m:e>
                                </m:nary>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𝒊𝒋</m:t>
                                    </m:r>
                                  </m:sub>
                                </m:sSub>
                                <m:r>
                                  <a:rPr lang="en-US" sz="1800" b="1">
                                    <a:solidFill>
                                      <a:schemeClr val="tx1"/>
                                    </a:solidFill>
                                    <a:effectLst/>
                                    <a:latin typeface="Cambria Math"/>
                                  </a:rPr>
                                  <m:t>≤</m:t>
                                </m:r>
                                <m:sSub>
                                  <m:sSubPr>
                                    <m:ctrlPr>
                                      <a:rPr lang="ru-RU" sz="1800" b="1" i="1">
                                        <a:solidFill>
                                          <a:schemeClr val="tx1"/>
                                        </a:solidFill>
                                        <a:effectLst/>
                                        <a:latin typeface="Cambria Math"/>
                                      </a:rPr>
                                    </m:ctrlPr>
                                  </m:sSubPr>
                                  <m:e>
                                    <m:r>
                                      <a:rPr lang="en-US" sz="1800" b="1" i="1">
                                        <a:solidFill>
                                          <a:schemeClr val="tx1"/>
                                        </a:solidFill>
                                        <a:effectLst/>
                                        <a:latin typeface="Cambria Math"/>
                                      </a:rPr>
                                      <m:t>𝑻</m:t>
                                    </m:r>
                                  </m:e>
                                  <m:sub>
                                    <m:r>
                                      <a:rPr lang="en-US" sz="1800" b="1" i="1">
                                        <a:solidFill>
                                          <a:schemeClr val="tx1"/>
                                        </a:solidFill>
                                        <a:effectLst/>
                                        <a:latin typeface="Cambria Math"/>
                                      </a:rPr>
                                      <m:t>𝒊</m:t>
                                    </m:r>
                                  </m:sub>
                                </m:sSub>
                                <m:r>
                                  <a:rPr lang="en-US" sz="1800" b="1">
                                    <a:solidFill>
                                      <a:schemeClr val="tx1"/>
                                    </a:solidFill>
                                    <a:effectLst/>
                                    <a:latin typeface="Cambria Math"/>
                                  </a:rPr>
                                  <m:t> </m:t>
                                </m:r>
                                <m:r>
                                  <a:rPr lang="ru-RU" sz="1800" b="1">
                                    <a:solidFill>
                                      <a:schemeClr val="tx1"/>
                                    </a:solidFill>
                                    <a:effectLst/>
                                    <a:latin typeface="Cambria Math"/>
                                  </a:rPr>
                                  <m:t>, ∀ </m:t>
                                </m:r>
                                <m:r>
                                  <a:rPr lang="ru-RU" sz="1800" b="1" i="1">
                                    <a:solidFill>
                                      <a:schemeClr val="tx1"/>
                                    </a:solidFill>
                                    <a:effectLst/>
                                    <a:latin typeface="Cambria Math"/>
                                  </a:rPr>
                                  <m:t>𝒊</m:t>
                                </m:r>
                              </m:oMath>
                            </m:oMathPara>
                          </a14:m>
                          <a:endParaRPr lang="ru-RU" sz="1800" b="1" dirty="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1800" b="1" i="1">
                                        <a:solidFill>
                                          <a:schemeClr val="tx1"/>
                                        </a:solidFill>
                                        <a:effectLst/>
                                        <a:latin typeface="Cambria Math"/>
                                      </a:rPr>
                                    </m:ctrlPr>
                                  </m:naryPr>
                                  <m:sub>
                                    <m:r>
                                      <a:rPr lang="en-US" sz="1800" b="1" i="1">
                                        <a:solidFill>
                                          <a:schemeClr val="tx1"/>
                                        </a:solidFill>
                                        <a:effectLst/>
                                        <a:latin typeface="Cambria Math"/>
                                      </a:rPr>
                                      <m:t>𝒊</m:t>
                                    </m:r>
                                  </m:sub>
                                  <m:sup/>
                                  <m:e>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𝒊𝒋</m:t>
                                        </m:r>
                                      </m:sub>
                                    </m:sSub>
                                  </m:e>
                                </m:nary>
                                <m:r>
                                  <a:rPr lang="en-US" sz="1800" b="1">
                                    <a:solidFill>
                                      <a:schemeClr val="tx1"/>
                                    </a:solidFill>
                                    <a:effectLst/>
                                    <a:latin typeface="Cambria Math"/>
                                  </a:rPr>
                                  <m:t>≤</m:t>
                                </m:r>
                                <m:sSub>
                                  <m:sSubPr>
                                    <m:ctrlPr>
                                      <a:rPr lang="ru-RU" sz="1800" b="1" i="1">
                                        <a:solidFill>
                                          <a:schemeClr val="tx1"/>
                                        </a:solidFill>
                                        <a:effectLst/>
                                        <a:latin typeface="Cambria Math"/>
                                      </a:rPr>
                                    </m:ctrlPr>
                                  </m:sSubPr>
                                  <m:e>
                                    <m:r>
                                      <a:rPr lang="en-US" sz="1800" b="1" i="1">
                                        <a:solidFill>
                                          <a:schemeClr val="tx1"/>
                                        </a:solidFill>
                                        <a:effectLst/>
                                        <a:latin typeface="Cambria Math"/>
                                      </a:rPr>
                                      <m:t>𝑵</m:t>
                                    </m:r>
                                  </m:e>
                                  <m:sub>
                                    <m:r>
                                      <a:rPr lang="en-US" sz="1800" b="1" i="1">
                                        <a:solidFill>
                                          <a:schemeClr val="tx1"/>
                                        </a:solidFill>
                                        <a:effectLst/>
                                        <a:latin typeface="Cambria Math"/>
                                      </a:rPr>
                                      <m:t>𝒋</m:t>
                                    </m:r>
                                  </m:sub>
                                </m:sSub>
                                <m:r>
                                  <a:rPr lang="en-US" sz="1800" b="1">
                                    <a:solidFill>
                                      <a:schemeClr val="tx1"/>
                                    </a:solidFill>
                                    <a:effectLst/>
                                    <a:latin typeface="Cambria Math"/>
                                  </a:rPr>
                                  <m:t> </m:t>
                                </m:r>
                                <m:r>
                                  <a:rPr lang="ru-RU" sz="1800" b="1">
                                    <a:solidFill>
                                      <a:schemeClr val="tx1"/>
                                    </a:solidFill>
                                    <a:effectLst/>
                                    <a:latin typeface="Cambria Math"/>
                                  </a:rPr>
                                  <m:t>, ∀</m:t>
                                </m:r>
                                <m:r>
                                  <a:rPr lang="ru-RU" sz="1800" b="1" i="1">
                                    <a:solidFill>
                                      <a:schemeClr val="tx1"/>
                                    </a:solidFill>
                                    <a:effectLst/>
                                    <a:latin typeface="Cambria Math"/>
                                  </a:rPr>
                                  <m:t>𝒋</m:t>
                                </m:r>
                              </m:oMath>
                            </m:oMathPara>
                          </a14:m>
                          <a:endParaRPr lang="ru-RU" sz="1800" b="1" dirty="0">
                            <a:solidFill>
                              <a:schemeClr val="tx1"/>
                            </a:solidFill>
                            <a:effectLst/>
                          </a:endParaRPr>
                        </a:p>
                        <a:p>
                          <a:pPr>
                            <a:lnSpc>
                              <a:spcPct val="115000"/>
                            </a:lnSpc>
                            <a:spcAft>
                              <a:spcPts val="600"/>
                            </a:spcAft>
                          </a:pPr>
                          <a:endParaRPr lang="ru-RU" sz="1800" b="1" dirty="0" smtClean="0">
                            <a:solidFill>
                              <a:schemeClr val="tx1"/>
                            </a:solidFill>
                            <a:effectLst/>
                          </a:endParaRPr>
                        </a:p>
                        <a:p>
                          <a:pPr>
                            <a:lnSpc>
                              <a:spcPct val="115000"/>
                            </a:lnSpc>
                            <a:spcAft>
                              <a:spcPts val="600"/>
                            </a:spcAft>
                          </a:pPr>
                          <a:r>
                            <a:rPr lang="ru-RU" sz="1800" b="1" dirty="0" smtClean="0">
                              <a:solidFill>
                                <a:schemeClr val="tx1"/>
                              </a:solidFill>
                              <a:effectLst/>
                            </a:rPr>
                            <a:t>3</a:t>
                          </a:r>
                          <a:r>
                            <a:rPr lang="ru-RU" sz="1800" b="1" dirty="0">
                              <a:solidFill>
                                <a:schemeClr val="tx1"/>
                              </a:solidFill>
                              <a:effectLst/>
                            </a:rPr>
                            <a:t>.</a:t>
                          </a:r>
                          <a:endParaRPr lang="ru-RU" sz="1800" b="1" dirty="0">
                            <a:solidFill>
                              <a:schemeClr val="tx1"/>
                            </a:solidFill>
                            <a:effectLst/>
                            <a:latin typeface="Times New Roman"/>
                            <a:ea typeface="Times New Roman"/>
                          </a:endParaRPr>
                        </a:p>
                      </a:txBody>
                      <a:tcPr marL="68580" marR="68580" marT="0" marB="0">
                        <a:solidFill>
                          <a:schemeClr val="bg1"/>
                        </a:solidFill>
                      </a:tcPr>
                    </a:tc>
                  </a:tr>
                </a:tbl>
              </a:graphicData>
            </a:graphic>
          </p:graphicFrame>
        </mc:Choice>
        <mc:Fallback xmlns="">
          <p:graphicFrame>
            <p:nvGraphicFramePr>
              <p:cNvPr id="2" name="Таблица 1"/>
              <p:cNvGraphicFramePr>
                <a:graphicFrameLocks noGrp="1"/>
              </p:cNvGraphicFramePr>
              <p:nvPr>
                <p:extLst>
                  <p:ext uri="{D42A27DB-BD31-4B8C-83A1-F6EECF244321}">
                    <p14:modId xmlns:p14="http://schemas.microsoft.com/office/powerpoint/2010/main" val="4059675705"/>
                  </p:ext>
                </p:extLst>
              </p:nvPr>
            </p:nvGraphicFramePr>
            <p:xfrm>
              <a:off x="107503" y="2636912"/>
              <a:ext cx="8928994" cy="3888432"/>
            </p:xfrm>
            <a:graphic>
              <a:graphicData uri="http://schemas.openxmlformats.org/drawingml/2006/table">
                <a:tbl>
                  <a:tblPr firstRow="1" firstCol="1" bandRow="1">
                    <a:tableStyleId>{5C22544A-7EE6-4342-B048-85BDC9FD1C3A}</a:tableStyleId>
                  </a:tblPr>
                  <a:tblGrid>
                    <a:gridCol w="3334096"/>
                    <a:gridCol w="2786585"/>
                    <a:gridCol w="2808313"/>
                  </a:tblGrid>
                  <a:tr h="3888432">
                    <a:tc>
                      <a:txBody>
                        <a:bodyPr/>
                        <a:lstStyle/>
                        <a:p>
                          <a:endParaRPr lang="ru-RU"/>
                        </a:p>
                      </a:txBody>
                      <a:tcPr marL="68580" marR="68580" marT="0" marB="0">
                        <a:blipFill rotWithShape="1">
                          <a:blip r:embed="rId3"/>
                          <a:stretch>
                            <a:fillRect l="-183" t="-157" r="-167824" b="-157"/>
                          </a:stretch>
                        </a:blipFill>
                      </a:tcPr>
                    </a:tc>
                    <a:tc>
                      <a:txBody>
                        <a:bodyPr/>
                        <a:lstStyle/>
                        <a:p>
                          <a:endParaRPr lang="ru-RU"/>
                        </a:p>
                      </a:txBody>
                      <a:tcPr marL="68580" marR="68580" marT="0" marB="0">
                        <a:blipFill rotWithShape="1">
                          <a:blip r:embed="rId3"/>
                          <a:stretch>
                            <a:fillRect l="-119912" t="-157" r="-100875" b="-157"/>
                          </a:stretch>
                        </a:blipFill>
                      </a:tcPr>
                    </a:tc>
                    <a:tc>
                      <a:txBody>
                        <a:bodyPr/>
                        <a:lstStyle/>
                        <a:p>
                          <a:endParaRPr lang="ru-RU"/>
                        </a:p>
                      </a:txBody>
                      <a:tcPr marL="68580" marR="68580" marT="0" marB="0">
                        <a:blipFill rotWithShape="1">
                          <a:blip r:embed="rId3"/>
                          <a:stretch>
                            <a:fillRect l="-218478" t="-157" r="-217" b="-157"/>
                          </a:stretch>
                        </a:blipFill>
                      </a:tcPr>
                    </a:tc>
                  </a:tr>
                </a:tbl>
              </a:graphicData>
            </a:graphic>
          </p:graphicFrame>
        </mc:Fallback>
      </mc:AlternateContent>
    </p:spTree>
    <p:extLst>
      <p:ext uri="{BB962C8B-B14F-4D97-AF65-F5344CB8AC3E}">
        <p14:creationId xmlns:p14="http://schemas.microsoft.com/office/powerpoint/2010/main" val="1089403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107504" y="188640"/>
            <a:ext cx="9036496"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09575" algn="l"/>
              </a:tabLst>
              <a:defRPr>
                <a:solidFill>
                  <a:schemeClr val="tx1"/>
                </a:solidFill>
                <a:latin typeface="Arial" pitchFamily="34" charset="0"/>
                <a:cs typeface="Arial" pitchFamily="34" charset="0"/>
              </a:defRPr>
            </a:lvl1pPr>
            <a:lvl2pPr fontAlgn="base">
              <a:spcBef>
                <a:spcPct val="0"/>
              </a:spcBef>
              <a:spcAft>
                <a:spcPct val="0"/>
              </a:spcAft>
              <a:tabLst>
                <a:tab pos="409575" algn="l"/>
              </a:tabLst>
              <a:defRPr>
                <a:solidFill>
                  <a:schemeClr val="tx1"/>
                </a:solidFill>
                <a:latin typeface="Arial" pitchFamily="34" charset="0"/>
                <a:cs typeface="Arial" pitchFamily="34" charset="0"/>
              </a:defRPr>
            </a:lvl2pPr>
            <a:lvl3pPr fontAlgn="base">
              <a:spcBef>
                <a:spcPct val="0"/>
              </a:spcBef>
              <a:spcAft>
                <a:spcPct val="0"/>
              </a:spcAft>
              <a:tabLst>
                <a:tab pos="409575" algn="l"/>
              </a:tabLst>
              <a:defRPr>
                <a:solidFill>
                  <a:schemeClr val="tx1"/>
                </a:solidFill>
                <a:latin typeface="Arial" pitchFamily="34" charset="0"/>
                <a:cs typeface="Arial" pitchFamily="34" charset="0"/>
              </a:defRPr>
            </a:lvl3pPr>
            <a:lvl4pPr fontAlgn="base">
              <a:spcBef>
                <a:spcPct val="0"/>
              </a:spcBef>
              <a:spcAft>
                <a:spcPct val="0"/>
              </a:spcAft>
              <a:tabLst>
                <a:tab pos="409575" algn="l"/>
              </a:tabLst>
              <a:defRPr>
                <a:solidFill>
                  <a:schemeClr val="tx1"/>
                </a:solidFill>
                <a:latin typeface="Arial" pitchFamily="34" charset="0"/>
                <a:cs typeface="Arial" pitchFamily="34" charset="0"/>
              </a:defRPr>
            </a:lvl4pPr>
            <a:lvl5pPr fontAlgn="base">
              <a:spcBef>
                <a:spcPct val="0"/>
              </a:spcBef>
              <a:spcAft>
                <a:spcPct val="0"/>
              </a:spcAft>
              <a:tabLst>
                <a:tab pos="409575" algn="l"/>
              </a:tabLst>
              <a:defRPr>
                <a:solidFill>
                  <a:schemeClr val="tx1"/>
                </a:solidFill>
                <a:latin typeface="Arial" pitchFamily="34" charset="0"/>
                <a:cs typeface="Arial" pitchFamily="34" charset="0"/>
              </a:defRPr>
            </a:lvl5pPr>
            <a:lvl6pPr fontAlgn="base">
              <a:spcBef>
                <a:spcPct val="0"/>
              </a:spcBef>
              <a:spcAft>
                <a:spcPct val="0"/>
              </a:spcAft>
              <a:tabLst>
                <a:tab pos="409575" algn="l"/>
              </a:tabLst>
              <a:defRPr>
                <a:solidFill>
                  <a:schemeClr val="tx1"/>
                </a:solidFill>
                <a:latin typeface="Arial" pitchFamily="34" charset="0"/>
                <a:cs typeface="Arial" pitchFamily="34" charset="0"/>
              </a:defRPr>
            </a:lvl6pPr>
            <a:lvl7pPr fontAlgn="base">
              <a:spcBef>
                <a:spcPct val="0"/>
              </a:spcBef>
              <a:spcAft>
                <a:spcPct val="0"/>
              </a:spcAft>
              <a:tabLst>
                <a:tab pos="409575" algn="l"/>
              </a:tabLst>
              <a:defRPr>
                <a:solidFill>
                  <a:schemeClr val="tx1"/>
                </a:solidFill>
                <a:latin typeface="Arial" pitchFamily="34" charset="0"/>
                <a:cs typeface="Arial" pitchFamily="34" charset="0"/>
              </a:defRPr>
            </a:lvl7pPr>
            <a:lvl8pPr fontAlgn="base">
              <a:spcBef>
                <a:spcPct val="0"/>
              </a:spcBef>
              <a:spcAft>
                <a:spcPct val="0"/>
              </a:spcAft>
              <a:tabLst>
                <a:tab pos="409575" algn="l"/>
              </a:tabLst>
              <a:defRPr>
                <a:solidFill>
                  <a:schemeClr val="tx1"/>
                </a:solidFill>
                <a:latin typeface="Arial" pitchFamily="34" charset="0"/>
                <a:cs typeface="Arial" pitchFamily="34" charset="0"/>
              </a:defRPr>
            </a:lvl8pPr>
            <a:lvl9pPr fontAlgn="base">
              <a:spcBef>
                <a:spcPct val="0"/>
              </a:spcBef>
              <a:spcAft>
                <a:spcPct val="0"/>
              </a:spcAft>
              <a:tabLst>
                <a:tab pos="409575" algn="l"/>
              </a:tabLst>
              <a:defRPr>
                <a:solidFill>
                  <a:schemeClr val="tx1"/>
                </a:solidFill>
                <a:latin typeface="Arial" pitchFamily="34" charset="0"/>
                <a:cs typeface="Arial" pitchFamily="34" charset="0"/>
              </a:defRPr>
            </a:lvl9pPr>
          </a:lstStyle>
          <a:p>
            <a:r>
              <a:rPr lang="ru-RU" sz="2000" dirty="0"/>
              <a:t>Строительной организации необходимо выполнить n видов земляных работ, объем которых составляет </a:t>
            </a:r>
            <a:r>
              <a:rPr lang="ru-RU" sz="2000" dirty="0" err="1"/>
              <a:t>Vj</a:t>
            </a:r>
            <a:r>
              <a:rPr lang="ru-RU" sz="2000" dirty="0"/>
              <a:t> куб. м (j=1, n). Для их осуществления можно использовать m механизмов. Производительность i-</a:t>
            </a:r>
            <a:r>
              <a:rPr lang="ru-RU" sz="2000" dirty="0" err="1"/>
              <a:t>го</a:t>
            </a:r>
            <a:r>
              <a:rPr lang="ru-RU" sz="2000" dirty="0"/>
              <a:t>  механизма  при выполнении j-ой работы составляет </a:t>
            </a:r>
            <a:r>
              <a:rPr lang="ru-RU" sz="2000" dirty="0" err="1"/>
              <a:t>Pij</a:t>
            </a:r>
            <a:r>
              <a:rPr lang="ru-RU" sz="2000" dirty="0"/>
              <a:t> куб. м в час.,  а себестоимость одного часа работы </a:t>
            </a:r>
            <a:r>
              <a:rPr lang="ru-RU" sz="2000" dirty="0" err="1"/>
              <a:t>Sij</a:t>
            </a:r>
            <a:r>
              <a:rPr lang="ru-RU" sz="2000" dirty="0"/>
              <a:t> руб. Плановый фонд  рабочего времени i-</a:t>
            </a:r>
            <a:r>
              <a:rPr lang="ru-RU" sz="2000" dirty="0" err="1"/>
              <a:t>го</a:t>
            </a:r>
            <a:r>
              <a:rPr lang="ru-RU" sz="2000" dirty="0"/>
              <a:t> механизма составляет </a:t>
            </a:r>
            <a:r>
              <a:rPr lang="ru-RU" sz="2000" dirty="0" err="1"/>
              <a:t>Ti</a:t>
            </a:r>
            <a:r>
              <a:rPr lang="ru-RU" sz="2000" dirty="0"/>
              <a:t> часов. Составить план организации работ,  обеспечивающий его выполнение с минимальными затратами. Какая из моделей верна?</a:t>
            </a:r>
          </a:p>
        </p:txBody>
      </p:sp>
      <mc:AlternateContent xmlns:mc="http://schemas.openxmlformats.org/markup-compatibility/2006" xmlns:a14="http://schemas.microsoft.com/office/drawing/2010/main">
        <mc:Choice Requires="a14">
          <p:graphicFrame>
            <p:nvGraphicFramePr>
              <p:cNvPr id="3" name="Таблица 2"/>
              <p:cNvGraphicFramePr>
                <a:graphicFrameLocks noGrp="1"/>
              </p:cNvGraphicFramePr>
              <p:nvPr>
                <p:extLst>
                  <p:ext uri="{D42A27DB-BD31-4B8C-83A1-F6EECF244321}">
                    <p14:modId xmlns:p14="http://schemas.microsoft.com/office/powerpoint/2010/main" val="1951562346"/>
                  </p:ext>
                </p:extLst>
              </p:nvPr>
            </p:nvGraphicFramePr>
            <p:xfrm>
              <a:off x="107503" y="2852936"/>
              <a:ext cx="8928994" cy="3888432"/>
            </p:xfrm>
            <a:graphic>
              <a:graphicData uri="http://schemas.openxmlformats.org/drawingml/2006/table">
                <a:tbl>
                  <a:tblPr firstRow="1" firstCol="1" bandRow="1">
                    <a:tableStyleId>{5C22544A-7EE6-4342-B048-85BDC9FD1C3A}</a:tableStyleId>
                  </a:tblPr>
                  <a:tblGrid>
                    <a:gridCol w="3334096"/>
                    <a:gridCol w="2570561"/>
                    <a:gridCol w="3024337"/>
                  </a:tblGrid>
                  <a:tr h="3888432">
                    <a:tc>
                      <a:txBody>
                        <a:bodyPr/>
                        <a:lstStyle/>
                        <a:p>
                          <a:pPr>
                            <a:spcAft>
                              <a:spcPts val="0"/>
                            </a:spcAft>
                          </a:pPr>
                          <a:r>
                            <a:rPr lang="ru-RU" sz="1800" b="1" dirty="0" smtClean="0">
                              <a:solidFill>
                                <a:schemeClr val="tx1"/>
                              </a:solidFill>
                              <a:effectLst/>
                            </a:rPr>
                            <a:t> </a:t>
                          </a: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1800" b="1" i="1">
                                        <a:solidFill>
                                          <a:schemeClr val="tx1"/>
                                        </a:solidFill>
                                        <a:effectLst/>
                                        <a:latin typeface="Cambria Math"/>
                                      </a:rPr>
                                    </m:ctrlPr>
                                  </m:naryPr>
                                  <m:sub>
                                    <m:r>
                                      <a:rPr lang="en-US" sz="1800" b="1" i="1">
                                        <a:solidFill>
                                          <a:schemeClr val="tx1"/>
                                        </a:solidFill>
                                        <a:effectLst/>
                                        <a:latin typeface="Cambria Math"/>
                                      </a:rPr>
                                      <m:t>𝒊</m:t>
                                    </m:r>
                                  </m:sub>
                                  <m:sup/>
                                  <m:e>
                                    <m:nary>
                                      <m:naryPr>
                                        <m:chr m:val="∑"/>
                                        <m:limLoc m:val="undOvr"/>
                                        <m:supHide m:val="on"/>
                                        <m:ctrlPr>
                                          <a:rPr lang="ru-RU" sz="1800" b="1" i="1">
                                            <a:solidFill>
                                              <a:schemeClr val="tx1"/>
                                            </a:solidFill>
                                            <a:effectLst/>
                                            <a:latin typeface="Cambria Math"/>
                                          </a:rPr>
                                        </m:ctrlPr>
                                      </m:naryPr>
                                      <m:sub>
                                        <m:r>
                                          <a:rPr lang="en-US" sz="1800" b="1" i="1">
                                            <a:solidFill>
                                              <a:schemeClr val="tx1"/>
                                            </a:solidFill>
                                            <a:effectLst/>
                                            <a:latin typeface="Cambria Math"/>
                                          </a:rPr>
                                          <m:t>𝒋</m:t>
                                        </m:r>
                                      </m:sub>
                                      <m:sup/>
                                      <m:e>
                                        <m:sSub>
                                          <m:sSubPr>
                                            <m:ctrlPr>
                                              <a:rPr lang="ru-RU" sz="1800" b="1" i="1">
                                                <a:solidFill>
                                                  <a:schemeClr val="tx1"/>
                                                </a:solidFill>
                                                <a:effectLst/>
                                                <a:latin typeface="Cambria Math"/>
                                              </a:rPr>
                                            </m:ctrlPr>
                                          </m:sSubPr>
                                          <m:e>
                                            <m:r>
                                              <a:rPr lang="en-US" sz="1800" b="1" i="1">
                                                <a:solidFill>
                                                  <a:schemeClr val="tx1"/>
                                                </a:solidFill>
                                                <a:effectLst/>
                                                <a:latin typeface="Cambria Math"/>
                                              </a:rPr>
                                              <m:t>𝑺</m:t>
                                            </m:r>
                                          </m:e>
                                          <m:sub>
                                            <m:r>
                                              <a:rPr lang="en-US" sz="1800" b="1" i="1">
                                                <a:solidFill>
                                                  <a:schemeClr val="tx1"/>
                                                </a:solidFill>
                                                <a:effectLst/>
                                                <a:latin typeface="Cambria Math"/>
                                              </a:rPr>
                                              <m:t>𝒊𝒋</m:t>
                                            </m:r>
                                          </m:sub>
                                        </m:sSub>
                                        <m:r>
                                          <a:rPr lang="en-US" sz="1800" b="1">
                                            <a:solidFill>
                                              <a:schemeClr val="tx1"/>
                                            </a:solidFill>
                                            <a:effectLst/>
                                            <a:latin typeface="Cambria Math"/>
                                          </a:rPr>
                                          <m:t>∗</m:t>
                                        </m:r>
                                      </m:e>
                                    </m:nary>
                                  </m:e>
                                </m:nary>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𝒊𝒋</m:t>
                                    </m:r>
                                  </m:sub>
                                </m:sSub>
                                <m:r>
                                  <a:rPr lang="en-US" sz="1800" b="1">
                                    <a:solidFill>
                                      <a:schemeClr val="tx1"/>
                                    </a:solidFill>
                                    <a:effectLst/>
                                    <a:latin typeface="Cambria Math"/>
                                  </a:rPr>
                                  <m:t>→</m:t>
                                </m:r>
                                <m:r>
                                  <a:rPr lang="en-US" sz="1800" b="1" i="1">
                                    <a:solidFill>
                                      <a:schemeClr val="tx1"/>
                                    </a:solidFill>
                                    <a:effectLst/>
                                    <a:latin typeface="Cambria Math"/>
                                  </a:rPr>
                                  <m:t>𝒎𝒊𝒏</m:t>
                                </m:r>
                              </m:oMath>
                            </m:oMathPara>
                          </a14:m>
                          <a:endParaRPr lang="ru-RU" sz="1800" b="1" dirty="0">
                            <a:solidFill>
                              <a:schemeClr val="tx1"/>
                            </a:solidFill>
                            <a:effectLst/>
                          </a:endParaRPr>
                        </a:p>
                        <a:p>
                          <a:pPr>
                            <a:spcAft>
                              <a:spcPts val="0"/>
                            </a:spcAft>
                          </a:pPr>
                          <a:endParaRPr lang="ru-RU" sz="1800" b="1" dirty="0" smtClean="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1800" b="1" i="1">
                                        <a:solidFill>
                                          <a:schemeClr val="tx1"/>
                                        </a:solidFill>
                                        <a:effectLst/>
                                        <a:latin typeface="Cambria Math"/>
                                      </a:rPr>
                                    </m:ctrlPr>
                                  </m:naryPr>
                                  <m:sub>
                                    <m:r>
                                      <a:rPr lang="en-US" sz="1800" b="1" i="1">
                                        <a:solidFill>
                                          <a:schemeClr val="tx1"/>
                                        </a:solidFill>
                                        <a:effectLst/>
                                        <a:latin typeface="Cambria Math"/>
                                      </a:rPr>
                                      <m:t>𝒋</m:t>
                                    </m:r>
                                  </m:sub>
                                  <m:sup/>
                                  <m:e>
                                    <m:sSub>
                                      <m:sSubPr>
                                        <m:ctrlPr>
                                          <a:rPr lang="ru-RU" sz="1800" b="1" i="1">
                                            <a:solidFill>
                                              <a:schemeClr val="tx1"/>
                                            </a:solidFill>
                                            <a:effectLst/>
                                            <a:latin typeface="Cambria Math"/>
                                          </a:rPr>
                                        </m:ctrlPr>
                                      </m:sSubPr>
                                      <m:e>
                                        <m:r>
                                          <a:rPr lang="ru-RU" sz="1800" b="1" i="1">
                                            <a:solidFill>
                                              <a:schemeClr val="tx1"/>
                                            </a:solidFill>
                                            <a:effectLst/>
                                            <a:latin typeface="Cambria Math"/>
                                          </a:rPr>
                                          <m:t>𝑷</m:t>
                                        </m:r>
                                      </m:e>
                                      <m:sub>
                                        <m:r>
                                          <a:rPr lang="en-US" sz="1800" b="1" i="1">
                                            <a:solidFill>
                                              <a:schemeClr val="tx1"/>
                                            </a:solidFill>
                                            <a:effectLst/>
                                            <a:latin typeface="Cambria Math"/>
                                          </a:rPr>
                                          <m:t>𝒊𝒋</m:t>
                                        </m:r>
                                      </m:sub>
                                    </m:sSub>
                                    <m:r>
                                      <a:rPr lang="en-US" sz="1800" b="1">
                                        <a:solidFill>
                                          <a:schemeClr val="tx1"/>
                                        </a:solidFill>
                                        <a:effectLst/>
                                        <a:latin typeface="Cambria Math"/>
                                      </a:rPr>
                                      <m:t>∗</m:t>
                                    </m:r>
                                  </m:e>
                                </m:nary>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𝒊𝒋</m:t>
                                    </m:r>
                                  </m:sub>
                                </m:sSub>
                                <m:r>
                                  <a:rPr lang="en-US" sz="1800" b="1">
                                    <a:solidFill>
                                      <a:schemeClr val="tx1"/>
                                    </a:solidFill>
                                    <a:effectLst/>
                                    <a:latin typeface="Cambria Math"/>
                                  </a:rPr>
                                  <m:t>≤</m:t>
                                </m:r>
                                <m:sSub>
                                  <m:sSubPr>
                                    <m:ctrlPr>
                                      <a:rPr lang="ru-RU" sz="1800" b="1" i="1">
                                        <a:solidFill>
                                          <a:schemeClr val="tx1"/>
                                        </a:solidFill>
                                        <a:effectLst/>
                                        <a:latin typeface="Cambria Math"/>
                                      </a:rPr>
                                    </m:ctrlPr>
                                  </m:sSubPr>
                                  <m:e>
                                    <m:r>
                                      <a:rPr lang="en-US" sz="1800" b="1" i="1">
                                        <a:solidFill>
                                          <a:schemeClr val="tx1"/>
                                        </a:solidFill>
                                        <a:effectLst/>
                                        <a:latin typeface="Cambria Math"/>
                                      </a:rPr>
                                      <m:t>𝑻</m:t>
                                    </m:r>
                                  </m:e>
                                  <m:sub>
                                    <m:r>
                                      <a:rPr lang="en-US" sz="1800" b="1" i="1">
                                        <a:solidFill>
                                          <a:schemeClr val="tx1"/>
                                        </a:solidFill>
                                        <a:effectLst/>
                                        <a:latin typeface="Cambria Math"/>
                                      </a:rPr>
                                      <m:t>𝒊</m:t>
                                    </m:r>
                                  </m:sub>
                                </m:sSub>
                                <m:r>
                                  <a:rPr lang="en-US" sz="1800" b="1">
                                    <a:solidFill>
                                      <a:schemeClr val="tx1"/>
                                    </a:solidFill>
                                    <a:effectLst/>
                                    <a:latin typeface="Cambria Math"/>
                                  </a:rPr>
                                  <m:t> </m:t>
                                </m:r>
                                <m:r>
                                  <a:rPr lang="ru-RU" sz="1800" b="1">
                                    <a:solidFill>
                                      <a:schemeClr val="tx1"/>
                                    </a:solidFill>
                                    <a:effectLst/>
                                    <a:latin typeface="Cambria Math"/>
                                  </a:rPr>
                                  <m:t>, ∀ </m:t>
                                </m:r>
                                <m:r>
                                  <a:rPr lang="ru-RU" sz="1800" b="1" i="1">
                                    <a:solidFill>
                                      <a:schemeClr val="tx1"/>
                                    </a:solidFill>
                                    <a:effectLst/>
                                    <a:latin typeface="Cambria Math"/>
                                  </a:rPr>
                                  <m:t>𝒊</m:t>
                                </m:r>
                              </m:oMath>
                            </m:oMathPara>
                          </a14:m>
                          <a:endParaRPr lang="ru-RU" sz="1800" b="1" dirty="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1800" b="1" i="1">
                                        <a:solidFill>
                                          <a:schemeClr val="tx1"/>
                                        </a:solidFill>
                                        <a:effectLst/>
                                        <a:latin typeface="Cambria Math"/>
                                      </a:rPr>
                                    </m:ctrlPr>
                                  </m:naryPr>
                                  <m:sub>
                                    <m:r>
                                      <a:rPr lang="en-US" sz="1800" b="1" i="1">
                                        <a:solidFill>
                                          <a:schemeClr val="tx1"/>
                                        </a:solidFill>
                                        <a:effectLst/>
                                        <a:latin typeface="Cambria Math"/>
                                      </a:rPr>
                                      <m:t>𝒊</m:t>
                                    </m:r>
                                  </m:sub>
                                  <m:sup/>
                                  <m:e>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𝒊𝒋</m:t>
                                        </m:r>
                                      </m:sub>
                                    </m:sSub>
                                  </m:e>
                                </m:nary>
                                <m:r>
                                  <a:rPr lang="en-US" sz="1800" b="1">
                                    <a:solidFill>
                                      <a:schemeClr val="tx1"/>
                                    </a:solidFill>
                                    <a:effectLst/>
                                    <a:latin typeface="Cambria Math"/>
                                  </a:rPr>
                                  <m:t>≥</m:t>
                                </m:r>
                                <m:sSub>
                                  <m:sSubPr>
                                    <m:ctrlPr>
                                      <a:rPr lang="ru-RU" sz="1800" b="1" i="1">
                                        <a:solidFill>
                                          <a:schemeClr val="tx1"/>
                                        </a:solidFill>
                                        <a:effectLst/>
                                        <a:latin typeface="Cambria Math"/>
                                      </a:rPr>
                                    </m:ctrlPr>
                                  </m:sSubPr>
                                  <m:e>
                                    <m:r>
                                      <a:rPr lang="en-US" sz="1800" b="1" i="1">
                                        <a:solidFill>
                                          <a:schemeClr val="tx1"/>
                                        </a:solidFill>
                                        <a:effectLst/>
                                        <a:latin typeface="Cambria Math"/>
                                      </a:rPr>
                                      <m:t>𝑽</m:t>
                                    </m:r>
                                  </m:e>
                                  <m:sub>
                                    <m:r>
                                      <a:rPr lang="en-US" sz="1800" b="1" i="1">
                                        <a:solidFill>
                                          <a:schemeClr val="tx1"/>
                                        </a:solidFill>
                                        <a:effectLst/>
                                        <a:latin typeface="Cambria Math"/>
                                      </a:rPr>
                                      <m:t>𝒋</m:t>
                                    </m:r>
                                  </m:sub>
                                </m:sSub>
                                <m:r>
                                  <a:rPr lang="en-US" sz="1800" b="1">
                                    <a:solidFill>
                                      <a:schemeClr val="tx1"/>
                                    </a:solidFill>
                                    <a:effectLst/>
                                    <a:latin typeface="Cambria Math"/>
                                  </a:rPr>
                                  <m:t> </m:t>
                                </m:r>
                                <m:r>
                                  <a:rPr lang="ru-RU" sz="1800" b="1">
                                    <a:solidFill>
                                      <a:schemeClr val="tx1"/>
                                    </a:solidFill>
                                    <a:effectLst/>
                                    <a:latin typeface="Cambria Math"/>
                                  </a:rPr>
                                  <m:t>, ∀ </m:t>
                                </m:r>
                                <m:r>
                                  <a:rPr lang="ru-RU" sz="1800" b="1" i="1">
                                    <a:solidFill>
                                      <a:schemeClr val="tx1"/>
                                    </a:solidFill>
                                    <a:effectLst/>
                                    <a:latin typeface="Cambria Math"/>
                                  </a:rPr>
                                  <m:t>𝒋</m:t>
                                </m:r>
                              </m:oMath>
                            </m:oMathPara>
                          </a14:m>
                          <a:endParaRPr lang="ru-RU" sz="1800" b="1" dirty="0" smtClean="0">
                            <a:solidFill>
                              <a:schemeClr val="tx1"/>
                            </a:solidFill>
                            <a:effectLst/>
                            <a:latin typeface="Times New Roman"/>
                            <a:ea typeface="Times New Roman"/>
                          </a:endParaRPr>
                        </a:p>
                        <a:p>
                          <a:pPr>
                            <a:spcAft>
                              <a:spcPts val="0"/>
                            </a:spcAft>
                          </a:pPr>
                          <a:endParaRPr lang="ru-RU" sz="1800" b="1" dirty="0" smtClean="0">
                            <a:solidFill>
                              <a:schemeClr val="tx1"/>
                            </a:solidFill>
                            <a:effectLst/>
                            <a:latin typeface="Times New Roman"/>
                            <a:ea typeface="Times New Roman"/>
                          </a:endParaRPr>
                        </a:p>
                        <a:p>
                          <a:pPr>
                            <a:spcAft>
                              <a:spcPts val="0"/>
                            </a:spcAft>
                          </a:pPr>
                          <a:r>
                            <a:rPr lang="ru-RU" sz="1800" b="1" dirty="0" smtClean="0">
                              <a:solidFill>
                                <a:schemeClr val="tx1"/>
                              </a:solidFill>
                              <a:effectLst/>
                              <a:latin typeface="Times New Roman"/>
                              <a:ea typeface="Times New Roman"/>
                            </a:rPr>
                            <a:t>1.</a:t>
                          </a:r>
                          <a:endParaRPr lang="ru-RU" sz="1800" b="1" dirty="0">
                            <a:solidFill>
                              <a:schemeClr val="tx1"/>
                            </a:solidFill>
                            <a:effectLst/>
                            <a:latin typeface="Times New Roman"/>
                            <a:ea typeface="Times New Roman"/>
                          </a:endParaRPr>
                        </a:p>
                      </a:txBody>
                      <a:tcPr marL="68580" marR="68580" marT="0" marB="0">
                        <a:solidFill>
                          <a:schemeClr val="bg1"/>
                        </a:solidFill>
                      </a:tcPr>
                    </a:tc>
                    <a:tc>
                      <a:txBody>
                        <a:bodyPr/>
                        <a:lstStyle/>
                        <a:p>
                          <a:pPr>
                            <a:spcAft>
                              <a:spcPts val="0"/>
                            </a:spcAft>
                          </a:pPr>
                          <a:r>
                            <a:rPr lang="en-US" sz="1800" b="1" dirty="0" smtClean="0">
                              <a:solidFill>
                                <a:schemeClr val="tx1"/>
                              </a:solidFill>
                              <a:effectLst/>
                            </a:rPr>
                            <a:t> </a:t>
                          </a:r>
                          <a:endParaRPr lang="ru-RU" sz="1800" b="1" dirty="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1800" b="1" i="1">
                                        <a:solidFill>
                                          <a:schemeClr val="tx1"/>
                                        </a:solidFill>
                                        <a:effectLst/>
                                        <a:latin typeface="Cambria Math"/>
                                      </a:rPr>
                                    </m:ctrlPr>
                                  </m:naryPr>
                                  <m:sub>
                                    <m:r>
                                      <a:rPr lang="en-US" sz="1800" b="1" i="1">
                                        <a:solidFill>
                                          <a:schemeClr val="tx1"/>
                                        </a:solidFill>
                                        <a:effectLst/>
                                        <a:latin typeface="Cambria Math"/>
                                      </a:rPr>
                                      <m:t>𝒊</m:t>
                                    </m:r>
                                  </m:sub>
                                  <m:sup/>
                                  <m:e>
                                    <m:nary>
                                      <m:naryPr>
                                        <m:chr m:val="∑"/>
                                        <m:limLoc m:val="undOvr"/>
                                        <m:supHide m:val="on"/>
                                        <m:ctrlPr>
                                          <a:rPr lang="ru-RU" sz="1800" b="1" i="1">
                                            <a:solidFill>
                                              <a:schemeClr val="tx1"/>
                                            </a:solidFill>
                                            <a:effectLst/>
                                            <a:latin typeface="Cambria Math"/>
                                          </a:rPr>
                                        </m:ctrlPr>
                                      </m:naryPr>
                                      <m:sub>
                                        <m:r>
                                          <a:rPr lang="en-US" sz="1800" b="1" i="1">
                                            <a:solidFill>
                                              <a:schemeClr val="tx1"/>
                                            </a:solidFill>
                                            <a:effectLst/>
                                            <a:latin typeface="Cambria Math"/>
                                          </a:rPr>
                                          <m:t>𝒋</m:t>
                                        </m:r>
                                      </m:sub>
                                      <m:sup/>
                                      <m:e>
                                        <m:sSub>
                                          <m:sSubPr>
                                            <m:ctrlPr>
                                              <a:rPr lang="ru-RU" sz="1800" b="1" i="1">
                                                <a:solidFill>
                                                  <a:schemeClr val="tx1"/>
                                                </a:solidFill>
                                                <a:effectLst/>
                                                <a:latin typeface="Cambria Math"/>
                                              </a:rPr>
                                            </m:ctrlPr>
                                          </m:sSubPr>
                                          <m:e>
                                            <m:r>
                                              <a:rPr lang="en-US" sz="1800" b="1" i="1">
                                                <a:solidFill>
                                                  <a:schemeClr val="tx1"/>
                                                </a:solidFill>
                                                <a:effectLst/>
                                                <a:latin typeface="Cambria Math"/>
                                              </a:rPr>
                                              <m:t>𝑷</m:t>
                                            </m:r>
                                          </m:e>
                                          <m:sub>
                                            <m:r>
                                              <a:rPr lang="en-US" sz="1800" b="1" i="1">
                                                <a:solidFill>
                                                  <a:schemeClr val="tx1"/>
                                                </a:solidFill>
                                                <a:effectLst/>
                                                <a:latin typeface="Cambria Math"/>
                                              </a:rPr>
                                              <m:t>𝒊𝒋</m:t>
                                            </m:r>
                                          </m:sub>
                                        </m:sSub>
                                        <m:r>
                                          <a:rPr lang="en-US" sz="1800" b="1">
                                            <a:solidFill>
                                              <a:schemeClr val="tx1"/>
                                            </a:solidFill>
                                            <a:effectLst/>
                                            <a:latin typeface="Cambria Math"/>
                                          </a:rPr>
                                          <m:t>∗</m:t>
                                        </m:r>
                                      </m:e>
                                    </m:nary>
                                  </m:e>
                                </m:nary>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𝒊𝒋</m:t>
                                    </m:r>
                                  </m:sub>
                                </m:sSub>
                                <m:r>
                                  <a:rPr lang="en-US" sz="1800" b="1">
                                    <a:solidFill>
                                      <a:schemeClr val="tx1"/>
                                    </a:solidFill>
                                    <a:effectLst/>
                                    <a:latin typeface="Cambria Math"/>
                                  </a:rPr>
                                  <m:t>→</m:t>
                                </m:r>
                                <m:r>
                                  <a:rPr lang="en-US" sz="1800" b="1" i="1">
                                    <a:solidFill>
                                      <a:schemeClr val="tx1"/>
                                    </a:solidFill>
                                    <a:effectLst/>
                                    <a:latin typeface="Cambria Math"/>
                                  </a:rPr>
                                  <m:t>𝒎𝒂𝒙</m:t>
                                </m:r>
                              </m:oMath>
                            </m:oMathPara>
                          </a14:m>
                          <a:endParaRPr lang="ru-RU" sz="1800" b="1" dirty="0">
                            <a:solidFill>
                              <a:schemeClr val="tx1"/>
                            </a:solidFill>
                            <a:effectLst/>
                          </a:endParaRPr>
                        </a:p>
                        <a:p>
                          <a:pPr>
                            <a:spcAft>
                              <a:spcPts val="0"/>
                            </a:spcAft>
                          </a:pPr>
                          <a:endParaRPr lang="ru-RU" sz="1800" b="1" dirty="0" smtClean="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1800" b="1" i="1">
                                        <a:solidFill>
                                          <a:schemeClr val="tx1"/>
                                        </a:solidFill>
                                        <a:effectLst/>
                                        <a:latin typeface="Cambria Math"/>
                                      </a:rPr>
                                    </m:ctrlPr>
                                  </m:naryPr>
                                  <m:sub>
                                    <m:r>
                                      <a:rPr lang="en-US" sz="1800" b="1" i="1">
                                        <a:solidFill>
                                          <a:schemeClr val="tx1"/>
                                        </a:solidFill>
                                        <a:effectLst/>
                                        <a:latin typeface="Cambria Math"/>
                                      </a:rPr>
                                      <m:t>𝒊</m:t>
                                    </m:r>
                                  </m:sub>
                                  <m:sup/>
                                  <m:e>
                                    <m:sSub>
                                      <m:sSubPr>
                                        <m:ctrlPr>
                                          <a:rPr lang="ru-RU" sz="1800" b="1" i="1">
                                            <a:solidFill>
                                              <a:schemeClr val="tx1"/>
                                            </a:solidFill>
                                            <a:effectLst/>
                                            <a:latin typeface="Cambria Math"/>
                                          </a:rPr>
                                        </m:ctrlPr>
                                      </m:sSubPr>
                                      <m:e>
                                        <m:r>
                                          <a:rPr lang="ru-RU" sz="1800" b="1" i="1">
                                            <a:solidFill>
                                              <a:schemeClr val="tx1"/>
                                            </a:solidFill>
                                            <a:effectLst/>
                                            <a:latin typeface="Cambria Math"/>
                                          </a:rPr>
                                          <m:t>𝑷</m:t>
                                        </m:r>
                                      </m:e>
                                      <m:sub>
                                        <m:r>
                                          <a:rPr lang="en-US" sz="1800" b="1" i="1">
                                            <a:solidFill>
                                              <a:schemeClr val="tx1"/>
                                            </a:solidFill>
                                            <a:effectLst/>
                                            <a:latin typeface="Cambria Math"/>
                                          </a:rPr>
                                          <m:t>𝒊𝒋</m:t>
                                        </m:r>
                                      </m:sub>
                                    </m:sSub>
                                    <m:r>
                                      <a:rPr lang="en-US" sz="1800" b="1">
                                        <a:solidFill>
                                          <a:schemeClr val="tx1"/>
                                        </a:solidFill>
                                        <a:effectLst/>
                                        <a:latin typeface="Cambria Math"/>
                                      </a:rPr>
                                      <m:t>∗</m:t>
                                    </m:r>
                                  </m:e>
                                </m:nary>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𝒊𝒋</m:t>
                                    </m:r>
                                  </m:sub>
                                </m:sSub>
                                <m:r>
                                  <a:rPr lang="en-US" sz="1800" b="1">
                                    <a:solidFill>
                                      <a:schemeClr val="tx1"/>
                                    </a:solidFill>
                                    <a:effectLst/>
                                    <a:latin typeface="Cambria Math"/>
                                  </a:rPr>
                                  <m:t>≥</m:t>
                                </m:r>
                                <m:sSub>
                                  <m:sSubPr>
                                    <m:ctrlPr>
                                      <a:rPr lang="ru-RU" sz="1800" b="1" i="1">
                                        <a:solidFill>
                                          <a:schemeClr val="tx1"/>
                                        </a:solidFill>
                                        <a:effectLst/>
                                        <a:latin typeface="Cambria Math"/>
                                      </a:rPr>
                                    </m:ctrlPr>
                                  </m:sSubPr>
                                  <m:e>
                                    <m:r>
                                      <a:rPr lang="en-US" sz="1800" b="1" i="1">
                                        <a:solidFill>
                                          <a:schemeClr val="tx1"/>
                                        </a:solidFill>
                                        <a:effectLst/>
                                        <a:latin typeface="Cambria Math"/>
                                      </a:rPr>
                                      <m:t>𝑽</m:t>
                                    </m:r>
                                  </m:e>
                                  <m:sub>
                                    <m:r>
                                      <a:rPr lang="en-US" sz="1800" b="1" i="1">
                                        <a:solidFill>
                                          <a:schemeClr val="tx1"/>
                                        </a:solidFill>
                                        <a:effectLst/>
                                        <a:latin typeface="Cambria Math"/>
                                      </a:rPr>
                                      <m:t>𝒋</m:t>
                                    </m:r>
                                  </m:sub>
                                </m:sSub>
                                <m:r>
                                  <a:rPr lang="en-US" sz="1800" b="1">
                                    <a:solidFill>
                                      <a:schemeClr val="tx1"/>
                                    </a:solidFill>
                                    <a:effectLst/>
                                    <a:latin typeface="Cambria Math"/>
                                  </a:rPr>
                                  <m:t> </m:t>
                                </m:r>
                                <m:r>
                                  <a:rPr lang="ru-RU" sz="1800" b="1">
                                    <a:solidFill>
                                      <a:schemeClr val="tx1"/>
                                    </a:solidFill>
                                    <a:effectLst/>
                                    <a:latin typeface="Cambria Math"/>
                                  </a:rPr>
                                  <m:t>, ∀ </m:t>
                                </m:r>
                                <m:r>
                                  <a:rPr lang="ru-RU" sz="1800" b="1" i="1">
                                    <a:solidFill>
                                      <a:schemeClr val="tx1"/>
                                    </a:solidFill>
                                    <a:effectLst/>
                                    <a:latin typeface="Cambria Math"/>
                                  </a:rPr>
                                  <m:t>𝒋</m:t>
                                </m:r>
                              </m:oMath>
                            </m:oMathPara>
                          </a14:m>
                          <a:endParaRPr lang="ru-RU" sz="1800" b="1" i="1" dirty="0" smtClean="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1800" b="1" i="1">
                                        <a:solidFill>
                                          <a:schemeClr val="tx1"/>
                                        </a:solidFill>
                                        <a:effectLst/>
                                        <a:latin typeface="Cambria Math"/>
                                      </a:rPr>
                                    </m:ctrlPr>
                                  </m:naryPr>
                                  <m:sub>
                                    <m:r>
                                      <a:rPr lang="en-US" sz="1800" b="1" i="1">
                                        <a:solidFill>
                                          <a:schemeClr val="tx1"/>
                                        </a:solidFill>
                                        <a:effectLst/>
                                        <a:latin typeface="Cambria Math"/>
                                      </a:rPr>
                                      <m:t>𝒋</m:t>
                                    </m:r>
                                  </m:sub>
                                  <m:sup/>
                                  <m:e>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𝒊𝒋</m:t>
                                        </m:r>
                                      </m:sub>
                                    </m:sSub>
                                  </m:e>
                                </m:nary>
                                <m:r>
                                  <a:rPr lang="en-US" sz="1800" b="1">
                                    <a:solidFill>
                                      <a:schemeClr val="tx1"/>
                                    </a:solidFill>
                                    <a:effectLst/>
                                    <a:latin typeface="Cambria Math"/>
                                  </a:rPr>
                                  <m:t>≤</m:t>
                                </m:r>
                                <m:sSub>
                                  <m:sSubPr>
                                    <m:ctrlPr>
                                      <a:rPr lang="ru-RU" sz="1800" b="1" i="1">
                                        <a:solidFill>
                                          <a:schemeClr val="tx1"/>
                                        </a:solidFill>
                                        <a:effectLst/>
                                        <a:latin typeface="Cambria Math"/>
                                      </a:rPr>
                                    </m:ctrlPr>
                                  </m:sSubPr>
                                  <m:e>
                                    <m:r>
                                      <a:rPr lang="en-US" sz="1800" b="1" i="1">
                                        <a:solidFill>
                                          <a:schemeClr val="tx1"/>
                                        </a:solidFill>
                                        <a:effectLst/>
                                        <a:latin typeface="Cambria Math"/>
                                      </a:rPr>
                                      <m:t>𝑻</m:t>
                                    </m:r>
                                  </m:e>
                                  <m:sub>
                                    <m:r>
                                      <a:rPr lang="en-US" sz="1800" b="1" i="1">
                                        <a:solidFill>
                                          <a:schemeClr val="tx1"/>
                                        </a:solidFill>
                                        <a:effectLst/>
                                        <a:latin typeface="Cambria Math"/>
                                      </a:rPr>
                                      <m:t>𝒊</m:t>
                                    </m:r>
                                  </m:sub>
                                </m:sSub>
                                <m:r>
                                  <a:rPr lang="en-US" sz="1800" b="1">
                                    <a:solidFill>
                                      <a:schemeClr val="tx1"/>
                                    </a:solidFill>
                                    <a:effectLst/>
                                    <a:latin typeface="Cambria Math"/>
                                  </a:rPr>
                                  <m:t> </m:t>
                                </m:r>
                                <m:r>
                                  <a:rPr lang="ru-RU" sz="1800" b="1">
                                    <a:solidFill>
                                      <a:schemeClr val="tx1"/>
                                    </a:solidFill>
                                    <a:effectLst/>
                                    <a:latin typeface="Cambria Math"/>
                                  </a:rPr>
                                  <m:t>, ∀ </m:t>
                                </m:r>
                                <m:r>
                                  <a:rPr lang="ru-RU" sz="1800" b="1" i="1">
                                    <a:solidFill>
                                      <a:schemeClr val="tx1"/>
                                    </a:solidFill>
                                    <a:effectLst/>
                                    <a:latin typeface="Cambria Math"/>
                                  </a:rPr>
                                  <m:t>𝒊</m:t>
                                </m:r>
                              </m:oMath>
                            </m:oMathPara>
                          </a14:m>
                          <a:endParaRPr lang="ru-RU" sz="1800" b="1" dirty="0" smtClean="0">
                            <a:solidFill>
                              <a:schemeClr val="tx1"/>
                            </a:solidFill>
                            <a:effectLst/>
                          </a:endParaRPr>
                        </a:p>
                        <a:p>
                          <a:pPr>
                            <a:spcAft>
                              <a:spcPts val="0"/>
                            </a:spcAft>
                          </a:pPr>
                          <a:endParaRPr lang="ru-RU" sz="1800" b="1" dirty="0" smtClean="0">
                            <a:solidFill>
                              <a:schemeClr val="tx1"/>
                            </a:solidFill>
                            <a:effectLst/>
                          </a:endParaRPr>
                        </a:p>
                        <a:p>
                          <a:pPr>
                            <a:spcAft>
                              <a:spcPts val="0"/>
                            </a:spcAft>
                          </a:pPr>
                          <a:r>
                            <a:rPr lang="ru-RU" sz="1800" b="1" dirty="0" smtClean="0">
                              <a:solidFill>
                                <a:schemeClr val="tx1"/>
                              </a:solidFill>
                              <a:effectLst/>
                            </a:rPr>
                            <a:t>2</a:t>
                          </a:r>
                          <a:r>
                            <a:rPr lang="ru-RU" sz="1800" b="1" dirty="0">
                              <a:solidFill>
                                <a:schemeClr val="tx1"/>
                              </a:solidFill>
                              <a:effectLst/>
                            </a:rPr>
                            <a:t>.</a:t>
                          </a:r>
                          <a:endParaRPr lang="ru-RU" sz="1800" b="1" dirty="0">
                            <a:solidFill>
                              <a:schemeClr val="tx1"/>
                            </a:solidFill>
                            <a:effectLst/>
                            <a:latin typeface="Times New Roman"/>
                            <a:ea typeface="Times New Roman"/>
                          </a:endParaRPr>
                        </a:p>
                      </a:txBody>
                      <a:tcPr marL="68580" marR="68580" marT="0" marB="0">
                        <a:solidFill>
                          <a:schemeClr val="bg1"/>
                        </a:solidFill>
                      </a:tcPr>
                    </a:tc>
                    <a:tc>
                      <a:txBody>
                        <a:bodyPr/>
                        <a:lstStyle/>
                        <a:p>
                          <a:pPr>
                            <a:spcAft>
                              <a:spcPts val="0"/>
                            </a:spcAft>
                          </a:pPr>
                          <a:r>
                            <a:rPr lang="ru-RU" sz="1800" b="1" dirty="0" smtClean="0">
                              <a:solidFill>
                                <a:schemeClr val="tx1"/>
                              </a:solidFill>
                              <a:effectLst/>
                            </a:rPr>
                            <a:t> </a:t>
                          </a: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1800" b="1" i="1">
                                        <a:solidFill>
                                          <a:schemeClr val="tx1"/>
                                        </a:solidFill>
                                        <a:effectLst/>
                                        <a:latin typeface="Cambria Math"/>
                                      </a:rPr>
                                    </m:ctrlPr>
                                  </m:naryPr>
                                  <m:sub>
                                    <m:r>
                                      <a:rPr lang="en-US" sz="1800" b="1" i="1">
                                        <a:solidFill>
                                          <a:schemeClr val="tx1"/>
                                        </a:solidFill>
                                        <a:effectLst/>
                                        <a:latin typeface="Cambria Math"/>
                                      </a:rPr>
                                      <m:t>𝒊</m:t>
                                    </m:r>
                                  </m:sub>
                                  <m:sup/>
                                  <m:e>
                                    <m:nary>
                                      <m:naryPr>
                                        <m:chr m:val="∑"/>
                                        <m:limLoc m:val="undOvr"/>
                                        <m:supHide m:val="on"/>
                                        <m:ctrlPr>
                                          <a:rPr lang="ru-RU" sz="1800" b="1" i="1">
                                            <a:solidFill>
                                              <a:schemeClr val="tx1"/>
                                            </a:solidFill>
                                            <a:effectLst/>
                                            <a:latin typeface="Cambria Math"/>
                                          </a:rPr>
                                        </m:ctrlPr>
                                      </m:naryPr>
                                      <m:sub>
                                        <m:r>
                                          <a:rPr lang="en-US" sz="1800" b="1" i="1">
                                            <a:solidFill>
                                              <a:schemeClr val="tx1"/>
                                            </a:solidFill>
                                            <a:effectLst/>
                                            <a:latin typeface="Cambria Math"/>
                                          </a:rPr>
                                          <m:t>𝒋</m:t>
                                        </m:r>
                                      </m:sub>
                                      <m:sup/>
                                      <m:e>
                                        <m:sSub>
                                          <m:sSubPr>
                                            <m:ctrlPr>
                                              <a:rPr lang="ru-RU" sz="1800" b="1" i="1">
                                                <a:solidFill>
                                                  <a:schemeClr val="tx1"/>
                                                </a:solidFill>
                                                <a:effectLst/>
                                                <a:latin typeface="Cambria Math"/>
                                              </a:rPr>
                                            </m:ctrlPr>
                                          </m:sSubPr>
                                          <m:e>
                                            <m:r>
                                              <a:rPr lang="en-US" sz="1800" b="1" i="1">
                                                <a:solidFill>
                                                  <a:schemeClr val="tx1"/>
                                                </a:solidFill>
                                                <a:effectLst/>
                                                <a:latin typeface="Cambria Math"/>
                                              </a:rPr>
                                              <m:t>𝑺</m:t>
                                            </m:r>
                                          </m:e>
                                          <m:sub>
                                            <m:r>
                                              <a:rPr lang="en-US" sz="1800" b="1" i="1">
                                                <a:solidFill>
                                                  <a:schemeClr val="tx1"/>
                                                </a:solidFill>
                                                <a:effectLst/>
                                                <a:latin typeface="Cambria Math"/>
                                              </a:rPr>
                                              <m:t>𝒊𝒋</m:t>
                                            </m:r>
                                          </m:sub>
                                        </m:sSub>
                                        <m:r>
                                          <a:rPr lang="en-US" sz="1800" b="1">
                                            <a:solidFill>
                                              <a:schemeClr val="tx1"/>
                                            </a:solidFill>
                                            <a:effectLst/>
                                            <a:latin typeface="Cambria Math"/>
                                          </a:rPr>
                                          <m:t>∗</m:t>
                                        </m:r>
                                      </m:e>
                                    </m:nary>
                                  </m:e>
                                </m:nary>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𝒊𝒋</m:t>
                                    </m:r>
                                  </m:sub>
                                </m:sSub>
                                <m:r>
                                  <a:rPr lang="en-US" sz="1800" b="1">
                                    <a:solidFill>
                                      <a:schemeClr val="tx1"/>
                                    </a:solidFill>
                                    <a:effectLst/>
                                    <a:latin typeface="Cambria Math"/>
                                  </a:rPr>
                                  <m:t>→</m:t>
                                </m:r>
                                <m:r>
                                  <a:rPr lang="en-US" sz="1800" b="1" i="1">
                                    <a:solidFill>
                                      <a:schemeClr val="tx1"/>
                                    </a:solidFill>
                                    <a:effectLst/>
                                    <a:latin typeface="Cambria Math"/>
                                  </a:rPr>
                                  <m:t>𝒎𝒊𝒏</m:t>
                                </m:r>
                              </m:oMath>
                            </m:oMathPara>
                          </a14:m>
                          <a:endParaRPr lang="ru-RU" sz="1800" b="1" dirty="0">
                            <a:solidFill>
                              <a:schemeClr val="tx1"/>
                            </a:solidFill>
                            <a:effectLst/>
                          </a:endParaRPr>
                        </a:p>
                        <a:p>
                          <a:pPr>
                            <a:spcAft>
                              <a:spcPts val="0"/>
                            </a:spcAft>
                          </a:pPr>
                          <a:endParaRPr lang="ru-RU" sz="1800" b="1" dirty="0" smtClean="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1800" b="1" i="1">
                                        <a:solidFill>
                                          <a:schemeClr val="tx1"/>
                                        </a:solidFill>
                                        <a:effectLst/>
                                        <a:latin typeface="Cambria Math"/>
                                      </a:rPr>
                                    </m:ctrlPr>
                                  </m:naryPr>
                                  <m:sub>
                                    <m:r>
                                      <a:rPr lang="en-US" sz="1800" b="1" i="1">
                                        <a:solidFill>
                                          <a:schemeClr val="tx1"/>
                                        </a:solidFill>
                                        <a:effectLst/>
                                        <a:latin typeface="Cambria Math"/>
                                      </a:rPr>
                                      <m:t>𝒊</m:t>
                                    </m:r>
                                  </m:sub>
                                  <m:sup/>
                                  <m:e>
                                    <m:sSub>
                                      <m:sSubPr>
                                        <m:ctrlPr>
                                          <a:rPr lang="ru-RU" sz="1800" b="1" i="1">
                                            <a:solidFill>
                                              <a:schemeClr val="tx1"/>
                                            </a:solidFill>
                                            <a:effectLst/>
                                            <a:latin typeface="Cambria Math"/>
                                          </a:rPr>
                                        </m:ctrlPr>
                                      </m:sSubPr>
                                      <m:e>
                                        <m:r>
                                          <a:rPr lang="ru-RU" sz="1800" b="1" i="1">
                                            <a:solidFill>
                                              <a:schemeClr val="tx1"/>
                                            </a:solidFill>
                                            <a:effectLst/>
                                            <a:latin typeface="Cambria Math"/>
                                          </a:rPr>
                                          <m:t>𝑷</m:t>
                                        </m:r>
                                      </m:e>
                                      <m:sub>
                                        <m:r>
                                          <a:rPr lang="en-US" sz="1800" b="1" i="1">
                                            <a:solidFill>
                                              <a:schemeClr val="tx1"/>
                                            </a:solidFill>
                                            <a:effectLst/>
                                            <a:latin typeface="Cambria Math"/>
                                          </a:rPr>
                                          <m:t>𝒊𝒋</m:t>
                                        </m:r>
                                      </m:sub>
                                    </m:sSub>
                                    <m:r>
                                      <a:rPr lang="en-US" sz="1800" b="1">
                                        <a:solidFill>
                                          <a:schemeClr val="tx1"/>
                                        </a:solidFill>
                                        <a:effectLst/>
                                        <a:latin typeface="Cambria Math"/>
                                      </a:rPr>
                                      <m:t>∗</m:t>
                                    </m:r>
                                  </m:e>
                                </m:nary>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𝒊𝒋</m:t>
                                    </m:r>
                                  </m:sub>
                                </m:sSub>
                                <m:r>
                                  <a:rPr lang="en-US" sz="1800" b="1">
                                    <a:solidFill>
                                      <a:schemeClr val="tx1"/>
                                    </a:solidFill>
                                    <a:effectLst/>
                                    <a:latin typeface="Cambria Math"/>
                                  </a:rPr>
                                  <m:t>≥</m:t>
                                </m:r>
                                <m:sSub>
                                  <m:sSubPr>
                                    <m:ctrlPr>
                                      <a:rPr lang="ru-RU" sz="1800" b="1" i="1">
                                        <a:solidFill>
                                          <a:schemeClr val="tx1"/>
                                        </a:solidFill>
                                        <a:effectLst/>
                                        <a:latin typeface="Cambria Math"/>
                                      </a:rPr>
                                    </m:ctrlPr>
                                  </m:sSubPr>
                                  <m:e>
                                    <m:r>
                                      <a:rPr lang="en-US" sz="1800" b="1" i="1">
                                        <a:solidFill>
                                          <a:schemeClr val="tx1"/>
                                        </a:solidFill>
                                        <a:effectLst/>
                                        <a:latin typeface="Cambria Math"/>
                                      </a:rPr>
                                      <m:t>𝑽</m:t>
                                    </m:r>
                                  </m:e>
                                  <m:sub>
                                    <m:r>
                                      <a:rPr lang="en-US" sz="1800" b="1" i="1">
                                        <a:solidFill>
                                          <a:schemeClr val="tx1"/>
                                        </a:solidFill>
                                        <a:effectLst/>
                                        <a:latin typeface="Cambria Math"/>
                                      </a:rPr>
                                      <m:t>𝒋</m:t>
                                    </m:r>
                                  </m:sub>
                                </m:sSub>
                                <m:r>
                                  <a:rPr lang="en-US" sz="1800" b="1">
                                    <a:solidFill>
                                      <a:schemeClr val="tx1"/>
                                    </a:solidFill>
                                    <a:effectLst/>
                                    <a:latin typeface="Cambria Math"/>
                                  </a:rPr>
                                  <m:t> </m:t>
                                </m:r>
                                <m:r>
                                  <a:rPr lang="ru-RU" sz="1800" b="1">
                                    <a:solidFill>
                                      <a:schemeClr val="tx1"/>
                                    </a:solidFill>
                                    <a:effectLst/>
                                    <a:latin typeface="Cambria Math"/>
                                  </a:rPr>
                                  <m:t>, ∀ </m:t>
                                </m:r>
                                <m:r>
                                  <a:rPr lang="ru-RU" sz="1800" b="1" i="1">
                                    <a:solidFill>
                                      <a:schemeClr val="tx1"/>
                                    </a:solidFill>
                                    <a:effectLst/>
                                    <a:latin typeface="Cambria Math"/>
                                  </a:rPr>
                                  <m:t>𝒋</m:t>
                                </m:r>
                              </m:oMath>
                            </m:oMathPara>
                          </a14:m>
                          <a:endParaRPr lang="ru-RU" sz="1800" b="1" dirty="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1800" b="1" i="1">
                                        <a:solidFill>
                                          <a:schemeClr val="tx1"/>
                                        </a:solidFill>
                                        <a:effectLst/>
                                        <a:latin typeface="Cambria Math"/>
                                      </a:rPr>
                                    </m:ctrlPr>
                                  </m:naryPr>
                                  <m:sub>
                                    <m:r>
                                      <a:rPr lang="en-US" sz="1800" b="1" i="1">
                                        <a:solidFill>
                                          <a:schemeClr val="tx1"/>
                                        </a:solidFill>
                                        <a:effectLst/>
                                        <a:latin typeface="Cambria Math"/>
                                      </a:rPr>
                                      <m:t>𝒋</m:t>
                                    </m:r>
                                  </m:sub>
                                  <m:sup/>
                                  <m:e>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𝒊𝒋</m:t>
                                        </m:r>
                                      </m:sub>
                                    </m:sSub>
                                  </m:e>
                                </m:nary>
                                <m:r>
                                  <a:rPr lang="en-US" sz="1800" b="1">
                                    <a:solidFill>
                                      <a:schemeClr val="tx1"/>
                                    </a:solidFill>
                                    <a:effectLst/>
                                    <a:latin typeface="Cambria Math"/>
                                  </a:rPr>
                                  <m:t>≤</m:t>
                                </m:r>
                                <m:sSub>
                                  <m:sSubPr>
                                    <m:ctrlPr>
                                      <a:rPr lang="ru-RU" sz="1800" b="1" i="1">
                                        <a:solidFill>
                                          <a:schemeClr val="tx1"/>
                                        </a:solidFill>
                                        <a:effectLst/>
                                        <a:latin typeface="Cambria Math"/>
                                      </a:rPr>
                                    </m:ctrlPr>
                                  </m:sSubPr>
                                  <m:e>
                                    <m:r>
                                      <a:rPr lang="en-US" sz="1800" b="1" i="1">
                                        <a:solidFill>
                                          <a:schemeClr val="tx1"/>
                                        </a:solidFill>
                                        <a:effectLst/>
                                        <a:latin typeface="Cambria Math"/>
                                      </a:rPr>
                                      <m:t>𝑻</m:t>
                                    </m:r>
                                  </m:e>
                                  <m:sub>
                                    <m:r>
                                      <a:rPr lang="en-US" sz="1800" b="1" i="1">
                                        <a:solidFill>
                                          <a:schemeClr val="tx1"/>
                                        </a:solidFill>
                                        <a:effectLst/>
                                        <a:latin typeface="Cambria Math"/>
                                      </a:rPr>
                                      <m:t>𝒊</m:t>
                                    </m:r>
                                  </m:sub>
                                </m:sSub>
                                <m:r>
                                  <a:rPr lang="en-US" sz="1800" b="1">
                                    <a:solidFill>
                                      <a:schemeClr val="tx1"/>
                                    </a:solidFill>
                                    <a:effectLst/>
                                    <a:latin typeface="Cambria Math"/>
                                  </a:rPr>
                                  <m:t> </m:t>
                                </m:r>
                                <m:r>
                                  <a:rPr lang="ru-RU" sz="1800" b="1">
                                    <a:solidFill>
                                      <a:schemeClr val="tx1"/>
                                    </a:solidFill>
                                    <a:effectLst/>
                                    <a:latin typeface="Cambria Math"/>
                                  </a:rPr>
                                  <m:t>, ∀ </m:t>
                                </m:r>
                                <m:r>
                                  <a:rPr lang="ru-RU" sz="1800" b="1" i="1">
                                    <a:solidFill>
                                      <a:schemeClr val="tx1"/>
                                    </a:solidFill>
                                    <a:effectLst/>
                                    <a:latin typeface="Cambria Math"/>
                                  </a:rPr>
                                  <m:t>𝒊</m:t>
                                </m:r>
                              </m:oMath>
                            </m:oMathPara>
                          </a14:m>
                          <a:endParaRPr lang="ru-RU" sz="1800" b="1" dirty="0" smtClean="0">
                            <a:solidFill>
                              <a:schemeClr val="tx1"/>
                            </a:solidFill>
                            <a:effectLst/>
                          </a:endParaRPr>
                        </a:p>
                        <a:p>
                          <a:pPr>
                            <a:spcAft>
                              <a:spcPts val="0"/>
                            </a:spcAft>
                          </a:pPr>
                          <a:endParaRPr lang="ru-RU" sz="1800" b="1" dirty="0" smtClean="0">
                            <a:solidFill>
                              <a:schemeClr val="tx1"/>
                            </a:solidFill>
                            <a:effectLst/>
                          </a:endParaRPr>
                        </a:p>
                        <a:p>
                          <a:pPr>
                            <a:spcAft>
                              <a:spcPts val="0"/>
                            </a:spcAft>
                          </a:pPr>
                          <a:r>
                            <a:rPr lang="ru-RU" sz="1800" b="1" dirty="0" smtClean="0">
                              <a:solidFill>
                                <a:schemeClr val="tx1"/>
                              </a:solidFill>
                              <a:effectLst/>
                            </a:rPr>
                            <a:t>3</a:t>
                          </a:r>
                          <a:r>
                            <a:rPr lang="ru-RU" sz="1800" b="1" dirty="0">
                              <a:solidFill>
                                <a:schemeClr val="tx1"/>
                              </a:solidFill>
                              <a:effectLst/>
                            </a:rPr>
                            <a:t>.</a:t>
                          </a:r>
                          <a:endParaRPr lang="ru-RU" sz="1800" b="1" dirty="0">
                            <a:solidFill>
                              <a:schemeClr val="tx1"/>
                            </a:solidFill>
                            <a:effectLst/>
                            <a:latin typeface="Times New Roman"/>
                            <a:ea typeface="Times New Roman"/>
                          </a:endParaRPr>
                        </a:p>
                      </a:txBody>
                      <a:tcPr marL="68580" marR="68580" marT="0" marB="0">
                        <a:solidFill>
                          <a:schemeClr val="bg1"/>
                        </a:solidFill>
                      </a:tcPr>
                    </a:tc>
                  </a:tr>
                </a:tbl>
              </a:graphicData>
            </a:graphic>
          </p:graphicFrame>
        </mc:Choice>
        <mc:Fallback xmlns="">
          <p:graphicFrame>
            <p:nvGraphicFramePr>
              <p:cNvPr id="3" name="Таблица 2"/>
              <p:cNvGraphicFramePr>
                <a:graphicFrameLocks noGrp="1"/>
              </p:cNvGraphicFramePr>
              <p:nvPr>
                <p:extLst>
                  <p:ext uri="{D42A27DB-BD31-4B8C-83A1-F6EECF244321}">
                    <p14:modId xmlns:p14="http://schemas.microsoft.com/office/powerpoint/2010/main" val="1951562346"/>
                  </p:ext>
                </p:extLst>
              </p:nvPr>
            </p:nvGraphicFramePr>
            <p:xfrm>
              <a:off x="107503" y="2852936"/>
              <a:ext cx="8928994" cy="3888432"/>
            </p:xfrm>
            <a:graphic>
              <a:graphicData uri="http://schemas.openxmlformats.org/drawingml/2006/table">
                <a:tbl>
                  <a:tblPr firstRow="1" firstCol="1" bandRow="1">
                    <a:tableStyleId>{5C22544A-7EE6-4342-B048-85BDC9FD1C3A}</a:tableStyleId>
                  </a:tblPr>
                  <a:tblGrid>
                    <a:gridCol w="3334096"/>
                    <a:gridCol w="2570561"/>
                    <a:gridCol w="3024337"/>
                  </a:tblGrid>
                  <a:tr h="3888432">
                    <a:tc>
                      <a:txBody>
                        <a:bodyPr/>
                        <a:lstStyle/>
                        <a:p>
                          <a:endParaRPr lang="ru-RU"/>
                        </a:p>
                      </a:txBody>
                      <a:tcPr marL="68580" marR="68580" marT="0" marB="0">
                        <a:blipFill rotWithShape="1">
                          <a:blip r:embed="rId2"/>
                          <a:stretch>
                            <a:fillRect l="-183" r="-167824"/>
                          </a:stretch>
                        </a:blipFill>
                      </a:tcPr>
                    </a:tc>
                    <a:tc>
                      <a:txBody>
                        <a:bodyPr/>
                        <a:lstStyle/>
                        <a:p>
                          <a:endParaRPr lang="ru-RU"/>
                        </a:p>
                      </a:txBody>
                      <a:tcPr marL="68580" marR="68580" marT="0" marB="0">
                        <a:blipFill rotWithShape="1">
                          <a:blip r:embed="rId2"/>
                          <a:stretch>
                            <a:fillRect l="-130166" r="-118052"/>
                          </a:stretch>
                        </a:blipFill>
                      </a:tcPr>
                    </a:tc>
                    <a:tc>
                      <a:txBody>
                        <a:bodyPr/>
                        <a:lstStyle/>
                        <a:p>
                          <a:endParaRPr lang="ru-RU"/>
                        </a:p>
                      </a:txBody>
                      <a:tcPr marL="68580" marR="68580" marT="0" marB="0">
                        <a:blipFill rotWithShape="1">
                          <a:blip r:embed="rId2"/>
                          <a:stretch>
                            <a:fillRect l="-195363" r="-202"/>
                          </a:stretch>
                        </a:blipFill>
                      </a:tcPr>
                    </a:tc>
                  </a:tr>
                </a:tbl>
              </a:graphicData>
            </a:graphic>
          </p:graphicFrame>
        </mc:Fallback>
      </mc:AlternateContent>
    </p:spTree>
    <p:extLst>
      <p:ext uri="{BB962C8B-B14F-4D97-AF65-F5344CB8AC3E}">
        <p14:creationId xmlns:p14="http://schemas.microsoft.com/office/powerpoint/2010/main" val="668354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2"/>
              <p:cNvSpPr>
                <a:spLocks noChangeArrowheads="1"/>
              </p:cNvSpPr>
              <p:nvPr/>
            </p:nvSpPr>
            <p:spPr bwMode="auto">
              <a:xfrm>
                <a:off x="107504" y="480772"/>
                <a:ext cx="9036496" cy="197028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09575" algn="l"/>
                  </a:tabLst>
                  <a:defRPr>
                    <a:solidFill>
                      <a:schemeClr val="tx1"/>
                    </a:solidFill>
                    <a:latin typeface="Arial" pitchFamily="34" charset="0"/>
                    <a:cs typeface="Arial" pitchFamily="34" charset="0"/>
                  </a:defRPr>
                </a:lvl1pPr>
                <a:lvl2pPr fontAlgn="base">
                  <a:spcBef>
                    <a:spcPct val="0"/>
                  </a:spcBef>
                  <a:spcAft>
                    <a:spcPct val="0"/>
                  </a:spcAft>
                  <a:tabLst>
                    <a:tab pos="409575" algn="l"/>
                  </a:tabLst>
                  <a:defRPr>
                    <a:solidFill>
                      <a:schemeClr val="tx1"/>
                    </a:solidFill>
                    <a:latin typeface="Arial" pitchFamily="34" charset="0"/>
                    <a:cs typeface="Arial" pitchFamily="34" charset="0"/>
                  </a:defRPr>
                </a:lvl2pPr>
                <a:lvl3pPr fontAlgn="base">
                  <a:spcBef>
                    <a:spcPct val="0"/>
                  </a:spcBef>
                  <a:spcAft>
                    <a:spcPct val="0"/>
                  </a:spcAft>
                  <a:tabLst>
                    <a:tab pos="409575" algn="l"/>
                  </a:tabLst>
                  <a:defRPr>
                    <a:solidFill>
                      <a:schemeClr val="tx1"/>
                    </a:solidFill>
                    <a:latin typeface="Arial" pitchFamily="34" charset="0"/>
                    <a:cs typeface="Arial" pitchFamily="34" charset="0"/>
                  </a:defRPr>
                </a:lvl3pPr>
                <a:lvl4pPr fontAlgn="base">
                  <a:spcBef>
                    <a:spcPct val="0"/>
                  </a:spcBef>
                  <a:spcAft>
                    <a:spcPct val="0"/>
                  </a:spcAft>
                  <a:tabLst>
                    <a:tab pos="409575" algn="l"/>
                  </a:tabLst>
                  <a:defRPr>
                    <a:solidFill>
                      <a:schemeClr val="tx1"/>
                    </a:solidFill>
                    <a:latin typeface="Arial" pitchFamily="34" charset="0"/>
                    <a:cs typeface="Arial" pitchFamily="34" charset="0"/>
                  </a:defRPr>
                </a:lvl4pPr>
                <a:lvl5pPr fontAlgn="base">
                  <a:spcBef>
                    <a:spcPct val="0"/>
                  </a:spcBef>
                  <a:spcAft>
                    <a:spcPct val="0"/>
                  </a:spcAft>
                  <a:tabLst>
                    <a:tab pos="409575" algn="l"/>
                  </a:tabLst>
                  <a:defRPr>
                    <a:solidFill>
                      <a:schemeClr val="tx1"/>
                    </a:solidFill>
                    <a:latin typeface="Arial" pitchFamily="34" charset="0"/>
                    <a:cs typeface="Arial" pitchFamily="34" charset="0"/>
                  </a:defRPr>
                </a:lvl5pPr>
                <a:lvl6pPr fontAlgn="base">
                  <a:spcBef>
                    <a:spcPct val="0"/>
                  </a:spcBef>
                  <a:spcAft>
                    <a:spcPct val="0"/>
                  </a:spcAft>
                  <a:tabLst>
                    <a:tab pos="409575" algn="l"/>
                  </a:tabLst>
                  <a:defRPr>
                    <a:solidFill>
                      <a:schemeClr val="tx1"/>
                    </a:solidFill>
                    <a:latin typeface="Arial" pitchFamily="34" charset="0"/>
                    <a:cs typeface="Arial" pitchFamily="34" charset="0"/>
                  </a:defRPr>
                </a:lvl6pPr>
                <a:lvl7pPr fontAlgn="base">
                  <a:spcBef>
                    <a:spcPct val="0"/>
                  </a:spcBef>
                  <a:spcAft>
                    <a:spcPct val="0"/>
                  </a:spcAft>
                  <a:tabLst>
                    <a:tab pos="409575" algn="l"/>
                  </a:tabLst>
                  <a:defRPr>
                    <a:solidFill>
                      <a:schemeClr val="tx1"/>
                    </a:solidFill>
                    <a:latin typeface="Arial" pitchFamily="34" charset="0"/>
                    <a:cs typeface="Arial" pitchFamily="34" charset="0"/>
                  </a:defRPr>
                </a:lvl7pPr>
                <a:lvl8pPr fontAlgn="base">
                  <a:spcBef>
                    <a:spcPct val="0"/>
                  </a:spcBef>
                  <a:spcAft>
                    <a:spcPct val="0"/>
                  </a:spcAft>
                  <a:tabLst>
                    <a:tab pos="409575" algn="l"/>
                  </a:tabLst>
                  <a:defRPr>
                    <a:solidFill>
                      <a:schemeClr val="tx1"/>
                    </a:solidFill>
                    <a:latin typeface="Arial" pitchFamily="34" charset="0"/>
                    <a:cs typeface="Arial" pitchFamily="34" charset="0"/>
                  </a:defRPr>
                </a:lvl8pPr>
                <a:lvl9pPr fontAlgn="base">
                  <a:spcBef>
                    <a:spcPct val="0"/>
                  </a:spcBef>
                  <a:spcAft>
                    <a:spcPct val="0"/>
                  </a:spcAft>
                  <a:tabLst>
                    <a:tab pos="409575" algn="l"/>
                  </a:tabLst>
                  <a:defRPr>
                    <a:solidFill>
                      <a:schemeClr val="tx1"/>
                    </a:solidFill>
                    <a:latin typeface="Arial" pitchFamily="34" charset="0"/>
                    <a:cs typeface="Arial" pitchFamily="34" charset="0"/>
                  </a:defRPr>
                </a:lvl9pPr>
              </a:lstStyle>
              <a:p>
                <a:r>
                  <a:rPr lang="ru-RU" sz="2000" dirty="0" smtClean="0"/>
                  <a:t>В </a:t>
                </a:r>
                <a:r>
                  <a:rPr lang="ru-RU" sz="2000" dirty="0"/>
                  <a:t>плановом году в городе будут сооружаться дома m типов. Количество r-комнатных квартир в доме i-</a:t>
                </a:r>
                <a:r>
                  <a:rPr lang="ru-RU" sz="2000" dirty="0" err="1"/>
                  <a:t>го</a:t>
                </a:r>
                <a:r>
                  <a:rPr lang="ru-RU" sz="2000" dirty="0"/>
                  <a:t> типа равно  </a:t>
                </a:r>
                <a14:m>
                  <m:oMath xmlns:m="http://schemas.openxmlformats.org/officeDocument/2006/math">
                    <m:sSub>
                      <m:sSubPr>
                        <m:ctrlPr>
                          <a:rPr lang="ru-RU" sz="2000" b="1" i="1">
                            <a:latin typeface="Cambria Math"/>
                          </a:rPr>
                        </m:ctrlPr>
                      </m:sSubPr>
                      <m:e>
                        <m:r>
                          <a:rPr lang="en-US" sz="2000" b="1" i="1">
                            <a:latin typeface="Cambria Math"/>
                          </a:rPr>
                          <m:t>𝒒</m:t>
                        </m:r>
                      </m:e>
                      <m:sub>
                        <m:r>
                          <a:rPr lang="en-US" sz="2000" b="1" i="1">
                            <a:latin typeface="Cambria Math"/>
                          </a:rPr>
                          <m:t>𝒓𝒊</m:t>
                        </m:r>
                      </m:sub>
                    </m:sSub>
                  </m:oMath>
                </a14:m>
                <a:r>
                  <a:rPr lang="ru-RU" sz="2000" dirty="0"/>
                  <a:t>. Стоимость строительства одного дома i-</a:t>
                </a:r>
                <a:r>
                  <a:rPr lang="ru-RU" sz="2000" dirty="0" err="1"/>
                  <a:t>го</a:t>
                </a:r>
                <a:r>
                  <a:rPr lang="ru-RU" sz="2000" dirty="0"/>
                  <a:t> типа составляет </a:t>
                </a:r>
                <a:r>
                  <a:rPr lang="ru-RU" sz="2000" dirty="0" err="1"/>
                  <a:t>Ri</a:t>
                </a:r>
                <a:r>
                  <a:rPr lang="ru-RU" sz="2000" dirty="0"/>
                  <a:t> тыс. руб. За год необходимо сдать в эксплуатацию не менее  </a:t>
                </a:r>
                <a:r>
                  <a:rPr lang="ru-RU" sz="2000" dirty="0" err="1"/>
                  <a:t>Qr</a:t>
                </a:r>
                <a:r>
                  <a:rPr lang="ru-RU" sz="2000" dirty="0"/>
                  <a:t>  r-комнатных квартир.   Рассчитать  план  строительства  жилых  домов, обеспечивающий минимальные затраты на строительство. Какая из моделей верна?</a:t>
                </a:r>
              </a:p>
            </p:txBody>
          </p:sp>
        </mc:Choice>
        <mc:Fallback xmlns="">
          <p:sp>
            <p:nvSpPr>
              <p:cNvPr id="6" name="Rectangle 2"/>
              <p:cNvSpPr>
                <a:spLocks noRot="1" noChangeAspect="1" noMove="1" noResize="1" noEditPoints="1" noAdjustHandles="1" noChangeArrowheads="1" noChangeShapeType="1" noTextEdit="1"/>
              </p:cNvSpPr>
              <p:nvPr/>
            </p:nvSpPr>
            <p:spPr bwMode="auto">
              <a:xfrm>
                <a:off x="107504" y="480772"/>
                <a:ext cx="9036496" cy="1970283"/>
              </a:xfrm>
              <a:prstGeom prst="rect">
                <a:avLst/>
              </a:prstGeom>
              <a:blipFill rotWithShape="1">
                <a:blip r:embed="rId2"/>
                <a:stretch>
                  <a:fillRect l="-742" t="-929" r="-607" b="-526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ru-RU">
                    <a:noFill/>
                  </a:rPr>
                  <a:t> </a:t>
                </a:r>
              </a:p>
            </p:txBody>
          </p:sp>
        </mc:Fallback>
      </mc:AlternateContent>
      <mc:AlternateContent xmlns:mc="http://schemas.openxmlformats.org/markup-compatibility/2006" xmlns:a14="http://schemas.microsoft.com/office/drawing/2010/main">
        <mc:Choice Requires="a14">
          <p:graphicFrame>
            <p:nvGraphicFramePr>
              <p:cNvPr id="2" name="Таблица 1"/>
              <p:cNvGraphicFramePr>
                <a:graphicFrameLocks noGrp="1"/>
              </p:cNvGraphicFramePr>
              <p:nvPr>
                <p:extLst>
                  <p:ext uri="{D42A27DB-BD31-4B8C-83A1-F6EECF244321}">
                    <p14:modId xmlns:p14="http://schemas.microsoft.com/office/powerpoint/2010/main" val="4153242722"/>
                  </p:ext>
                </p:extLst>
              </p:nvPr>
            </p:nvGraphicFramePr>
            <p:xfrm>
              <a:off x="251522" y="2708920"/>
              <a:ext cx="8892479" cy="3240360"/>
            </p:xfrm>
            <a:graphic>
              <a:graphicData uri="http://schemas.openxmlformats.org/drawingml/2006/table">
                <a:tbl>
                  <a:tblPr firstRow="1" firstCol="1" bandRow="1">
                    <a:tableStyleId>{5C22544A-7EE6-4342-B048-85BDC9FD1C3A}</a:tableStyleId>
                  </a:tblPr>
                  <a:tblGrid>
                    <a:gridCol w="2963850"/>
                    <a:gridCol w="2963850"/>
                    <a:gridCol w="2964779"/>
                  </a:tblGrid>
                  <a:tr h="3240360">
                    <a:tc>
                      <a:txBody>
                        <a:bodyPr/>
                        <a:lstStyle/>
                        <a:p>
                          <a:pPr>
                            <a:spcAft>
                              <a:spcPts val="0"/>
                            </a:spcAft>
                          </a:pPr>
                          <a:r>
                            <a:rPr lang="en-US" sz="2000" b="1" smtClean="0">
                              <a:solidFill>
                                <a:schemeClr val="tx1"/>
                              </a:solidFill>
                              <a:effectLst/>
                            </a:rPr>
                            <a:t> </a:t>
                          </a:r>
                          <a:endParaRPr lang="ru-RU" sz="2000" b="1">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ctrlPr>
                                      <a:rPr lang="ru-RU" sz="2000" b="1" i="1">
                                        <a:solidFill>
                                          <a:schemeClr val="tx1"/>
                                        </a:solidFill>
                                        <a:effectLst/>
                                        <a:latin typeface="Cambria Math"/>
                                      </a:rPr>
                                    </m:ctrlPr>
                                  </m:naryPr>
                                  <m:sub>
                                    <m:r>
                                      <a:rPr lang="ru-RU" sz="2000" b="1" i="1">
                                        <a:solidFill>
                                          <a:schemeClr val="tx1"/>
                                        </a:solidFill>
                                        <a:effectLst/>
                                        <a:latin typeface="Cambria Math"/>
                                      </a:rPr>
                                      <m:t>𝒊</m:t>
                                    </m:r>
                                    <m:r>
                                      <a:rPr lang="ru-RU" sz="2000" b="1">
                                        <a:solidFill>
                                          <a:schemeClr val="tx1"/>
                                        </a:solidFill>
                                        <a:effectLst/>
                                        <a:latin typeface="Cambria Math"/>
                                      </a:rPr>
                                      <m:t>=</m:t>
                                    </m:r>
                                    <m:r>
                                      <a:rPr lang="ru-RU" sz="2000" b="1" i="1">
                                        <a:solidFill>
                                          <a:schemeClr val="tx1"/>
                                        </a:solidFill>
                                        <a:effectLst/>
                                        <a:latin typeface="Cambria Math"/>
                                      </a:rPr>
                                      <m:t>𝟏</m:t>
                                    </m:r>
                                  </m:sub>
                                  <m:sup>
                                    <m:r>
                                      <a:rPr lang="ru-RU" sz="2000" b="1" i="1">
                                        <a:solidFill>
                                          <a:schemeClr val="tx1"/>
                                        </a:solidFill>
                                        <a:effectLst/>
                                        <a:latin typeface="Cambria Math"/>
                                      </a:rPr>
                                      <m:t>𝒎</m:t>
                                    </m:r>
                                  </m:sup>
                                  <m:e>
                                    <m:sSub>
                                      <m:sSubPr>
                                        <m:ctrlPr>
                                          <a:rPr lang="ru-RU" sz="2000" b="1" i="1">
                                            <a:solidFill>
                                              <a:schemeClr val="tx1"/>
                                            </a:solidFill>
                                            <a:effectLst/>
                                            <a:latin typeface="Cambria Math"/>
                                          </a:rPr>
                                        </m:ctrlPr>
                                      </m:sSubPr>
                                      <m:e>
                                        <m:r>
                                          <a:rPr lang="en-US" sz="2000" b="1" i="1">
                                            <a:solidFill>
                                              <a:schemeClr val="tx1"/>
                                            </a:solidFill>
                                            <a:effectLst/>
                                            <a:latin typeface="Cambria Math"/>
                                          </a:rPr>
                                          <m:t>𝑹</m:t>
                                        </m:r>
                                      </m:e>
                                      <m:sub>
                                        <m:r>
                                          <a:rPr lang="en-US" sz="2000" b="1" i="1">
                                            <a:solidFill>
                                              <a:schemeClr val="tx1"/>
                                            </a:solidFill>
                                            <a:effectLst/>
                                            <a:latin typeface="Cambria Math"/>
                                          </a:rPr>
                                          <m:t>𝒊</m:t>
                                        </m:r>
                                      </m:sub>
                                    </m:sSub>
                                    <m:r>
                                      <a:rPr lang="en-US" sz="2000" b="1">
                                        <a:solidFill>
                                          <a:schemeClr val="tx1"/>
                                        </a:solidFill>
                                        <a:effectLst/>
                                        <a:latin typeface="Cambria Math"/>
                                      </a:rPr>
                                      <m:t>∗</m:t>
                                    </m:r>
                                    <m:sSub>
                                      <m:sSubPr>
                                        <m:ctrlPr>
                                          <a:rPr lang="ru-RU" sz="2000" b="1" i="1">
                                            <a:solidFill>
                                              <a:schemeClr val="tx1"/>
                                            </a:solidFill>
                                            <a:effectLst/>
                                            <a:latin typeface="Cambria Math"/>
                                          </a:rPr>
                                        </m:ctrlPr>
                                      </m:sSubPr>
                                      <m:e>
                                        <m:r>
                                          <a:rPr lang="en-US" sz="2000" b="1" i="1">
                                            <a:solidFill>
                                              <a:schemeClr val="tx1"/>
                                            </a:solidFill>
                                            <a:effectLst/>
                                            <a:latin typeface="Cambria Math"/>
                                          </a:rPr>
                                          <m:t>𝒙</m:t>
                                        </m:r>
                                      </m:e>
                                      <m:sub>
                                        <m:r>
                                          <a:rPr lang="en-US" sz="2000" b="1" i="1">
                                            <a:solidFill>
                                              <a:schemeClr val="tx1"/>
                                            </a:solidFill>
                                            <a:effectLst/>
                                            <a:latin typeface="Cambria Math"/>
                                          </a:rPr>
                                          <m:t>𝒊</m:t>
                                        </m:r>
                                      </m:sub>
                                    </m:sSub>
                                    <m:r>
                                      <a:rPr lang="en-US" sz="2000" b="1">
                                        <a:solidFill>
                                          <a:schemeClr val="tx1"/>
                                        </a:solidFill>
                                        <a:effectLst/>
                                        <a:latin typeface="Cambria Math"/>
                                      </a:rPr>
                                      <m:t>→</m:t>
                                    </m:r>
                                    <m:r>
                                      <a:rPr lang="en-US" sz="2000" b="1" i="1">
                                        <a:solidFill>
                                          <a:schemeClr val="tx1"/>
                                        </a:solidFill>
                                        <a:effectLst/>
                                        <a:latin typeface="Cambria Math"/>
                                      </a:rPr>
                                      <m:t>𝒎𝒊𝒏</m:t>
                                    </m:r>
                                  </m:e>
                                </m:nary>
                              </m:oMath>
                            </m:oMathPara>
                          </a14:m>
                          <a:endParaRPr lang="ru-RU" sz="2000" b="1">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ctrlPr>
                                      <a:rPr lang="ru-RU" sz="2000" b="1" i="1">
                                        <a:solidFill>
                                          <a:schemeClr val="tx1"/>
                                        </a:solidFill>
                                        <a:effectLst/>
                                        <a:latin typeface="Cambria Math"/>
                                      </a:rPr>
                                    </m:ctrlPr>
                                  </m:naryPr>
                                  <m:sub>
                                    <m:r>
                                      <a:rPr lang="ru-RU" sz="2000" b="1" i="1">
                                        <a:solidFill>
                                          <a:schemeClr val="tx1"/>
                                        </a:solidFill>
                                        <a:effectLst/>
                                        <a:latin typeface="Cambria Math"/>
                                      </a:rPr>
                                      <m:t>𝒊</m:t>
                                    </m:r>
                                    <m:r>
                                      <a:rPr lang="ru-RU" sz="2000" b="1">
                                        <a:solidFill>
                                          <a:schemeClr val="tx1"/>
                                        </a:solidFill>
                                        <a:effectLst/>
                                        <a:latin typeface="Cambria Math"/>
                                      </a:rPr>
                                      <m:t>=</m:t>
                                    </m:r>
                                    <m:r>
                                      <a:rPr lang="ru-RU" sz="2000" b="1" i="1">
                                        <a:solidFill>
                                          <a:schemeClr val="tx1"/>
                                        </a:solidFill>
                                        <a:effectLst/>
                                        <a:latin typeface="Cambria Math"/>
                                      </a:rPr>
                                      <m:t>𝟏</m:t>
                                    </m:r>
                                  </m:sub>
                                  <m:sup>
                                    <m:r>
                                      <a:rPr lang="ru-RU" sz="2000" b="1" i="1">
                                        <a:solidFill>
                                          <a:schemeClr val="tx1"/>
                                        </a:solidFill>
                                        <a:effectLst/>
                                        <a:latin typeface="Cambria Math"/>
                                      </a:rPr>
                                      <m:t>𝒎</m:t>
                                    </m:r>
                                  </m:sup>
                                  <m:e>
                                    <m:sSub>
                                      <m:sSubPr>
                                        <m:ctrlPr>
                                          <a:rPr lang="ru-RU" sz="2000" b="1" i="1">
                                            <a:solidFill>
                                              <a:schemeClr val="tx1"/>
                                            </a:solidFill>
                                            <a:effectLst/>
                                            <a:latin typeface="Cambria Math"/>
                                          </a:rPr>
                                        </m:ctrlPr>
                                      </m:sSubPr>
                                      <m:e>
                                        <m:r>
                                          <a:rPr lang="en-US" sz="2000" b="1" i="1">
                                            <a:solidFill>
                                              <a:schemeClr val="tx1"/>
                                            </a:solidFill>
                                            <a:effectLst/>
                                            <a:latin typeface="Cambria Math"/>
                                          </a:rPr>
                                          <m:t>𝒒</m:t>
                                        </m:r>
                                      </m:e>
                                      <m:sub>
                                        <m:r>
                                          <a:rPr lang="en-US" sz="2000" b="1" i="1">
                                            <a:solidFill>
                                              <a:schemeClr val="tx1"/>
                                            </a:solidFill>
                                            <a:effectLst/>
                                            <a:latin typeface="Cambria Math"/>
                                          </a:rPr>
                                          <m:t>𝒓𝒊</m:t>
                                        </m:r>
                                      </m:sub>
                                    </m:sSub>
                                    <m:r>
                                      <a:rPr lang="en-US" sz="2000" b="1">
                                        <a:solidFill>
                                          <a:schemeClr val="tx1"/>
                                        </a:solidFill>
                                        <a:effectLst/>
                                        <a:latin typeface="Cambria Math"/>
                                      </a:rPr>
                                      <m:t>∗</m:t>
                                    </m:r>
                                    <m:sSub>
                                      <m:sSubPr>
                                        <m:ctrlPr>
                                          <a:rPr lang="ru-RU" sz="2000" b="1" i="1">
                                            <a:solidFill>
                                              <a:schemeClr val="tx1"/>
                                            </a:solidFill>
                                            <a:effectLst/>
                                            <a:latin typeface="Cambria Math"/>
                                          </a:rPr>
                                        </m:ctrlPr>
                                      </m:sSubPr>
                                      <m:e>
                                        <m:r>
                                          <a:rPr lang="en-US" sz="2000" b="1" i="1">
                                            <a:solidFill>
                                              <a:schemeClr val="tx1"/>
                                            </a:solidFill>
                                            <a:effectLst/>
                                            <a:latin typeface="Cambria Math"/>
                                          </a:rPr>
                                          <m:t>𝒙</m:t>
                                        </m:r>
                                      </m:e>
                                      <m:sub>
                                        <m:r>
                                          <a:rPr lang="en-US" sz="2000" b="1" i="1">
                                            <a:solidFill>
                                              <a:schemeClr val="tx1"/>
                                            </a:solidFill>
                                            <a:effectLst/>
                                            <a:latin typeface="Cambria Math"/>
                                          </a:rPr>
                                          <m:t>𝒊</m:t>
                                        </m:r>
                                      </m:sub>
                                    </m:sSub>
                                    <m:r>
                                      <a:rPr lang="en-US" sz="2000" b="1">
                                        <a:solidFill>
                                          <a:schemeClr val="tx1"/>
                                        </a:solidFill>
                                        <a:effectLst/>
                                        <a:latin typeface="Cambria Math"/>
                                      </a:rPr>
                                      <m:t>≥</m:t>
                                    </m:r>
                                    <m:sSub>
                                      <m:sSubPr>
                                        <m:ctrlPr>
                                          <a:rPr lang="ru-RU" sz="2000" b="1" i="1">
                                            <a:solidFill>
                                              <a:schemeClr val="tx1"/>
                                            </a:solidFill>
                                            <a:effectLst/>
                                            <a:latin typeface="Cambria Math"/>
                                          </a:rPr>
                                        </m:ctrlPr>
                                      </m:sSubPr>
                                      <m:e>
                                        <m:r>
                                          <a:rPr lang="en-US" sz="2000" b="1" i="1">
                                            <a:solidFill>
                                              <a:schemeClr val="tx1"/>
                                            </a:solidFill>
                                            <a:effectLst/>
                                            <a:latin typeface="Cambria Math"/>
                                          </a:rPr>
                                          <m:t>𝑸</m:t>
                                        </m:r>
                                      </m:e>
                                      <m:sub>
                                        <m:r>
                                          <a:rPr lang="en-US" sz="2000" b="1" i="1">
                                            <a:solidFill>
                                              <a:schemeClr val="tx1"/>
                                            </a:solidFill>
                                            <a:effectLst/>
                                            <a:latin typeface="Cambria Math"/>
                                          </a:rPr>
                                          <m:t>𝒓</m:t>
                                        </m:r>
                                      </m:sub>
                                    </m:sSub>
                                  </m:e>
                                </m:nary>
                                <m:r>
                                  <a:rPr lang="ru-RU" sz="2000" b="1">
                                    <a:solidFill>
                                      <a:schemeClr val="tx1"/>
                                    </a:solidFill>
                                    <a:effectLst/>
                                    <a:latin typeface="Cambria Math"/>
                                  </a:rPr>
                                  <m:t>, ∀ </m:t>
                                </m:r>
                                <m:r>
                                  <a:rPr lang="ru-RU" sz="2000" b="1" i="1">
                                    <a:solidFill>
                                      <a:schemeClr val="tx1"/>
                                    </a:solidFill>
                                    <a:effectLst/>
                                    <a:latin typeface="Cambria Math"/>
                                  </a:rPr>
                                  <m:t>𝒓</m:t>
                                </m:r>
                              </m:oMath>
                            </m:oMathPara>
                          </a14:m>
                          <a:endParaRPr lang="ru-RU" sz="2000" b="1">
                            <a:solidFill>
                              <a:schemeClr val="tx1"/>
                            </a:solidFill>
                            <a:effectLst/>
                          </a:endParaRPr>
                        </a:p>
                        <a:p>
                          <a:pPr algn="ctr">
                            <a:spcAft>
                              <a:spcPts val="0"/>
                            </a:spcAft>
                          </a:pPr>
                          <a14:m>
                            <m:oMath xmlns:m="http://schemas.openxmlformats.org/officeDocument/2006/math">
                              <m:sSub>
                                <m:sSubPr>
                                  <m:ctrlPr>
                                    <a:rPr lang="ru-RU" sz="2000" b="1" i="1">
                                      <a:solidFill>
                                        <a:schemeClr val="tx1"/>
                                      </a:solidFill>
                                      <a:effectLst/>
                                      <a:latin typeface="Cambria Math"/>
                                    </a:rPr>
                                  </m:ctrlPr>
                                </m:sSubPr>
                                <m:e>
                                  <m:r>
                                    <a:rPr lang="en-US" sz="2000" b="1" i="1">
                                      <a:solidFill>
                                        <a:schemeClr val="tx1"/>
                                      </a:solidFill>
                                      <a:effectLst/>
                                      <a:latin typeface="Cambria Math"/>
                                    </a:rPr>
                                    <m:t>𝒙</m:t>
                                  </m:r>
                                </m:e>
                                <m:sub>
                                  <m:r>
                                    <a:rPr lang="en-US" sz="2000" b="1" i="1">
                                      <a:solidFill>
                                        <a:schemeClr val="tx1"/>
                                      </a:solidFill>
                                      <a:effectLst/>
                                      <a:latin typeface="Cambria Math"/>
                                    </a:rPr>
                                    <m:t>𝒊</m:t>
                                  </m:r>
                                  <m:r>
                                    <a:rPr lang="en-US" sz="2000" b="1">
                                      <a:solidFill>
                                        <a:schemeClr val="tx1"/>
                                      </a:solidFill>
                                      <a:effectLst/>
                                      <a:latin typeface="Cambria Math"/>
                                    </a:rPr>
                                    <m:t> </m:t>
                                  </m:r>
                                </m:sub>
                              </m:sSub>
                            </m:oMath>
                          </a14:m>
                          <a:r>
                            <a:rPr lang="en-US" sz="2000" b="1">
                              <a:solidFill>
                                <a:schemeClr val="tx1"/>
                              </a:solidFill>
                              <a:effectLst/>
                            </a:rPr>
                            <a:t> ≥ 0 , </a:t>
                          </a:r>
                          <a:r>
                            <a:rPr lang="ru-RU" sz="2000" b="1">
                              <a:solidFill>
                                <a:schemeClr val="tx1"/>
                              </a:solidFill>
                              <a:effectLst/>
                            </a:rPr>
                            <a:t>целые</a:t>
                          </a:r>
                        </a:p>
                        <a:p>
                          <a:pPr>
                            <a:lnSpc>
                              <a:spcPct val="115000"/>
                            </a:lnSpc>
                            <a:spcAft>
                              <a:spcPts val="0"/>
                            </a:spcAft>
                          </a:pPr>
                          <a:r>
                            <a:rPr lang="ru-RU" sz="2000" b="1">
                              <a:solidFill>
                                <a:schemeClr val="tx1"/>
                              </a:solidFill>
                              <a:effectLst/>
                            </a:rPr>
                            <a:t>1.</a:t>
                          </a:r>
                          <a:endParaRPr lang="ru-RU" sz="2000" b="1">
                            <a:solidFill>
                              <a:schemeClr val="tx1"/>
                            </a:solidFill>
                            <a:effectLst/>
                            <a:latin typeface="Times New Roman"/>
                            <a:ea typeface="Times New Roman"/>
                          </a:endParaRPr>
                        </a:p>
                      </a:txBody>
                      <a:tcPr marL="68580" marR="68580" marT="0" marB="0">
                        <a:solidFill>
                          <a:schemeClr val="bg1"/>
                        </a:solidFill>
                      </a:tcPr>
                    </a:tc>
                    <a:tc>
                      <a:txBody>
                        <a:bodyPr/>
                        <a:lstStyle/>
                        <a:p>
                          <a:pPr>
                            <a:spcAft>
                              <a:spcPts val="0"/>
                            </a:spcAft>
                          </a:pPr>
                          <a:r>
                            <a:rPr lang="en-US" sz="2000" b="1" smtClean="0">
                              <a:solidFill>
                                <a:schemeClr val="tx1"/>
                              </a:solidFill>
                              <a:effectLst/>
                            </a:rPr>
                            <a:t> </a:t>
                          </a:r>
                          <a:endParaRPr lang="ru-RU" sz="2000" b="1">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ctrlPr>
                                      <a:rPr lang="ru-RU" sz="2000" b="1" i="1">
                                        <a:solidFill>
                                          <a:schemeClr val="tx1"/>
                                        </a:solidFill>
                                        <a:effectLst/>
                                        <a:latin typeface="Cambria Math"/>
                                      </a:rPr>
                                    </m:ctrlPr>
                                  </m:naryPr>
                                  <m:sub>
                                    <m:r>
                                      <a:rPr lang="ru-RU" sz="2000" b="1" i="1">
                                        <a:solidFill>
                                          <a:schemeClr val="tx1"/>
                                        </a:solidFill>
                                        <a:effectLst/>
                                        <a:latin typeface="Cambria Math"/>
                                      </a:rPr>
                                      <m:t>𝒊</m:t>
                                    </m:r>
                                    <m:r>
                                      <a:rPr lang="ru-RU" sz="2000" b="1">
                                        <a:solidFill>
                                          <a:schemeClr val="tx1"/>
                                        </a:solidFill>
                                        <a:effectLst/>
                                        <a:latin typeface="Cambria Math"/>
                                      </a:rPr>
                                      <m:t>=</m:t>
                                    </m:r>
                                    <m:r>
                                      <a:rPr lang="ru-RU" sz="2000" b="1" i="1">
                                        <a:solidFill>
                                          <a:schemeClr val="tx1"/>
                                        </a:solidFill>
                                        <a:effectLst/>
                                        <a:latin typeface="Cambria Math"/>
                                      </a:rPr>
                                      <m:t>𝟏</m:t>
                                    </m:r>
                                  </m:sub>
                                  <m:sup>
                                    <m:r>
                                      <a:rPr lang="ru-RU" sz="2000" b="1" i="1">
                                        <a:solidFill>
                                          <a:schemeClr val="tx1"/>
                                        </a:solidFill>
                                        <a:effectLst/>
                                        <a:latin typeface="Cambria Math"/>
                                      </a:rPr>
                                      <m:t>𝒎</m:t>
                                    </m:r>
                                  </m:sup>
                                  <m:e>
                                    <m:nary>
                                      <m:naryPr>
                                        <m:chr m:val="∑"/>
                                        <m:limLoc m:val="undOvr"/>
                                        <m:supHide m:val="on"/>
                                        <m:ctrlPr>
                                          <a:rPr lang="ru-RU" sz="2000" b="1" i="1">
                                            <a:solidFill>
                                              <a:schemeClr val="tx1"/>
                                            </a:solidFill>
                                            <a:effectLst/>
                                            <a:latin typeface="Cambria Math"/>
                                          </a:rPr>
                                        </m:ctrlPr>
                                      </m:naryPr>
                                      <m:sub>
                                        <m:r>
                                          <a:rPr lang="en-US" sz="2000" b="1" i="1">
                                            <a:solidFill>
                                              <a:schemeClr val="tx1"/>
                                            </a:solidFill>
                                            <a:effectLst/>
                                            <a:latin typeface="Cambria Math"/>
                                          </a:rPr>
                                          <m:t>𝒓</m:t>
                                        </m:r>
                                        <m:r>
                                          <a:rPr lang="en-US" sz="2000" b="1">
                                            <a:solidFill>
                                              <a:schemeClr val="tx1"/>
                                            </a:solidFill>
                                            <a:effectLst/>
                                            <a:latin typeface="Cambria Math"/>
                                          </a:rPr>
                                          <m:t>=</m:t>
                                        </m:r>
                                        <m:r>
                                          <a:rPr lang="en-US" sz="2000" b="1" i="1">
                                            <a:solidFill>
                                              <a:schemeClr val="tx1"/>
                                            </a:solidFill>
                                            <a:effectLst/>
                                            <a:latin typeface="Cambria Math"/>
                                          </a:rPr>
                                          <m:t>𝟏</m:t>
                                        </m:r>
                                      </m:sub>
                                      <m:sup/>
                                      <m:e>
                                        <m:sSub>
                                          <m:sSubPr>
                                            <m:ctrlPr>
                                              <a:rPr lang="ru-RU" sz="2000" b="1" i="1">
                                                <a:solidFill>
                                                  <a:schemeClr val="tx1"/>
                                                </a:solidFill>
                                                <a:effectLst/>
                                                <a:latin typeface="Cambria Math"/>
                                              </a:rPr>
                                            </m:ctrlPr>
                                          </m:sSubPr>
                                          <m:e>
                                            <m:sSub>
                                              <m:sSubPr>
                                                <m:ctrlPr>
                                                  <a:rPr lang="ru-RU" sz="2000" b="1" i="1">
                                                    <a:solidFill>
                                                      <a:schemeClr val="tx1"/>
                                                    </a:solidFill>
                                                    <a:effectLst/>
                                                    <a:latin typeface="Cambria Math"/>
                                                  </a:rPr>
                                                </m:ctrlPr>
                                              </m:sSubPr>
                                              <m:e>
                                                <m:r>
                                                  <a:rPr lang="en-US" sz="2000" b="1" i="1">
                                                    <a:solidFill>
                                                      <a:schemeClr val="tx1"/>
                                                    </a:solidFill>
                                                    <a:effectLst/>
                                                    <a:latin typeface="Cambria Math"/>
                                                  </a:rPr>
                                                  <m:t>𝑹</m:t>
                                                </m:r>
                                              </m:e>
                                              <m:sub>
                                                <m:r>
                                                  <a:rPr lang="en-US" sz="2000" b="1" i="1">
                                                    <a:solidFill>
                                                      <a:schemeClr val="tx1"/>
                                                    </a:solidFill>
                                                    <a:effectLst/>
                                                    <a:latin typeface="Cambria Math"/>
                                                  </a:rPr>
                                                  <m:t>𝒊</m:t>
                                                </m:r>
                                              </m:sub>
                                            </m:sSub>
                                            <m:r>
                                              <a:rPr lang="en-US" sz="2000" b="1">
                                                <a:solidFill>
                                                  <a:schemeClr val="tx1"/>
                                                </a:solidFill>
                                                <a:effectLst/>
                                                <a:latin typeface="Cambria Math"/>
                                              </a:rPr>
                                              <m:t>∗</m:t>
                                            </m:r>
                                            <m:r>
                                              <a:rPr lang="en-US" sz="2000" b="1" i="1">
                                                <a:solidFill>
                                                  <a:schemeClr val="tx1"/>
                                                </a:solidFill>
                                                <a:effectLst/>
                                                <a:latin typeface="Cambria Math"/>
                                              </a:rPr>
                                              <m:t>𝒙</m:t>
                                            </m:r>
                                          </m:e>
                                          <m:sub>
                                            <m:r>
                                              <a:rPr lang="en-US" sz="2000" b="1" i="1">
                                                <a:solidFill>
                                                  <a:schemeClr val="tx1"/>
                                                </a:solidFill>
                                                <a:effectLst/>
                                                <a:latin typeface="Cambria Math"/>
                                              </a:rPr>
                                              <m:t>𝒓𝒊</m:t>
                                            </m:r>
                                          </m:sub>
                                        </m:sSub>
                                      </m:e>
                                    </m:nary>
                                    <m:r>
                                      <a:rPr lang="en-US" sz="2000" b="1">
                                        <a:solidFill>
                                          <a:schemeClr val="tx1"/>
                                        </a:solidFill>
                                        <a:effectLst/>
                                        <a:latin typeface="Cambria Math"/>
                                      </a:rPr>
                                      <m:t>→</m:t>
                                    </m:r>
                                    <m:r>
                                      <a:rPr lang="en-US" sz="2000" b="1" i="1">
                                        <a:solidFill>
                                          <a:schemeClr val="tx1"/>
                                        </a:solidFill>
                                        <a:effectLst/>
                                        <a:latin typeface="Cambria Math"/>
                                      </a:rPr>
                                      <m:t>𝒎𝒊𝒏</m:t>
                                    </m:r>
                                  </m:e>
                                </m:nary>
                              </m:oMath>
                            </m:oMathPara>
                          </a14:m>
                          <a:endParaRPr lang="ru-RU" sz="2000" b="1">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ctrlPr>
                                      <a:rPr lang="ru-RU" sz="2000" b="1" i="1">
                                        <a:solidFill>
                                          <a:schemeClr val="tx1"/>
                                        </a:solidFill>
                                        <a:effectLst/>
                                        <a:latin typeface="Cambria Math"/>
                                      </a:rPr>
                                    </m:ctrlPr>
                                  </m:naryPr>
                                  <m:sub>
                                    <m:r>
                                      <a:rPr lang="ru-RU" sz="2000" b="1" i="1">
                                        <a:solidFill>
                                          <a:schemeClr val="tx1"/>
                                        </a:solidFill>
                                        <a:effectLst/>
                                        <a:latin typeface="Cambria Math"/>
                                      </a:rPr>
                                      <m:t>𝒊</m:t>
                                    </m:r>
                                    <m:r>
                                      <a:rPr lang="ru-RU" sz="2000" b="1">
                                        <a:solidFill>
                                          <a:schemeClr val="tx1"/>
                                        </a:solidFill>
                                        <a:effectLst/>
                                        <a:latin typeface="Cambria Math"/>
                                      </a:rPr>
                                      <m:t>=</m:t>
                                    </m:r>
                                    <m:r>
                                      <a:rPr lang="ru-RU" sz="2000" b="1" i="1">
                                        <a:solidFill>
                                          <a:schemeClr val="tx1"/>
                                        </a:solidFill>
                                        <a:effectLst/>
                                        <a:latin typeface="Cambria Math"/>
                                      </a:rPr>
                                      <m:t>𝟏</m:t>
                                    </m:r>
                                  </m:sub>
                                  <m:sup>
                                    <m:r>
                                      <a:rPr lang="ru-RU" sz="2000" b="1" i="1">
                                        <a:solidFill>
                                          <a:schemeClr val="tx1"/>
                                        </a:solidFill>
                                        <a:effectLst/>
                                        <a:latin typeface="Cambria Math"/>
                                      </a:rPr>
                                      <m:t>𝒎</m:t>
                                    </m:r>
                                  </m:sup>
                                  <m:e>
                                    <m:sSub>
                                      <m:sSubPr>
                                        <m:ctrlPr>
                                          <a:rPr lang="ru-RU" sz="2000" b="1" i="1">
                                            <a:solidFill>
                                              <a:schemeClr val="tx1"/>
                                            </a:solidFill>
                                            <a:effectLst/>
                                            <a:latin typeface="Cambria Math"/>
                                          </a:rPr>
                                        </m:ctrlPr>
                                      </m:sSubPr>
                                      <m:e>
                                        <m:r>
                                          <a:rPr lang="en-US" sz="2000" b="1" i="1">
                                            <a:solidFill>
                                              <a:schemeClr val="tx1"/>
                                            </a:solidFill>
                                            <a:effectLst/>
                                            <a:latin typeface="Cambria Math"/>
                                          </a:rPr>
                                          <m:t>𝒒</m:t>
                                        </m:r>
                                      </m:e>
                                      <m:sub>
                                        <m:r>
                                          <a:rPr lang="en-US" sz="2000" b="1" i="1">
                                            <a:solidFill>
                                              <a:schemeClr val="tx1"/>
                                            </a:solidFill>
                                            <a:effectLst/>
                                            <a:latin typeface="Cambria Math"/>
                                          </a:rPr>
                                          <m:t>𝒓𝒊</m:t>
                                        </m:r>
                                      </m:sub>
                                    </m:sSub>
                                    <m:r>
                                      <a:rPr lang="en-US" sz="2000" b="1">
                                        <a:solidFill>
                                          <a:schemeClr val="tx1"/>
                                        </a:solidFill>
                                        <a:effectLst/>
                                        <a:latin typeface="Cambria Math"/>
                                      </a:rPr>
                                      <m:t>∗</m:t>
                                    </m:r>
                                    <m:sSub>
                                      <m:sSubPr>
                                        <m:ctrlPr>
                                          <a:rPr lang="ru-RU" sz="2000" b="1" i="1">
                                            <a:solidFill>
                                              <a:schemeClr val="tx1"/>
                                            </a:solidFill>
                                            <a:effectLst/>
                                            <a:latin typeface="Cambria Math"/>
                                          </a:rPr>
                                        </m:ctrlPr>
                                      </m:sSubPr>
                                      <m:e>
                                        <m:r>
                                          <a:rPr lang="en-US" sz="2000" b="1" i="1">
                                            <a:solidFill>
                                              <a:schemeClr val="tx1"/>
                                            </a:solidFill>
                                            <a:effectLst/>
                                            <a:latin typeface="Cambria Math"/>
                                          </a:rPr>
                                          <m:t>𝒙</m:t>
                                        </m:r>
                                      </m:e>
                                      <m:sub>
                                        <m:r>
                                          <a:rPr lang="en-US" sz="2000" b="1" i="1">
                                            <a:solidFill>
                                              <a:schemeClr val="tx1"/>
                                            </a:solidFill>
                                            <a:effectLst/>
                                            <a:latin typeface="Cambria Math"/>
                                          </a:rPr>
                                          <m:t>𝒓𝒊</m:t>
                                        </m:r>
                                      </m:sub>
                                    </m:sSub>
                                    <m:r>
                                      <a:rPr lang="en-US" sz="2000" b="1">
                                        <a:solidFill>
                                          <a:schemeClr val="tx1"/>
                                        </a:solidFill>
                                        <a:effectLst/>
                                        <a:latin typeface="Cambria Math"/>
                                      </a:rPr>
                                      <m:t>≥</m:t>
                                    </m:r>
                                    <m:sSub>
                                      <m:sSubPr>
                                        <m:ctrlPr>
                                          <a:rPr lang="ru-RU" sz="2000" b="1" i="1">
                                            <a:solidFill>
                                              <a:schemeClr val="tx1"/>
                                            </a:solidFill>
                                            <a:effectLst/>
                                            <a:latin typeface="Cambria Math"/>
                                          </a:rPr>
                                        </m:ctrlPr>
                                      </m:sSubPr>
                                      <m:e>
                                        <m:r>
                                          <a:rPr lang="en-US" sz="2000" b="1" i="1">
                                            <a:solidFill>
                                              <a:schemeClr val="tx1"/>
                                            </a:solidFill>
                                            <a:effectLst/>
                                            <a:latin typeface="Cambria Math"/>
                                          </a:rPr>
                                          <m:t>𝑸</m:t>
                                        </m:r>
                                      </m:e>
                                      <m:sub>
                                        <m:r>
                                          <a:rPr lang="en-US" sz="2000" b="1" i="1">
                                            <a:solidFill>
                                              <a:schemeClr val="tx1"/>
                                            </a:solidFill>
                                            <a:effectLst/>
                                            <a:latin typeface="Cambria Math"/>
                                          </a:rPr>
                                          <m:t>𝒓</m:t>
                                        </m:r>
                                      </m:sub>
                                    </m:sSub>
                                  </m:e>
                                </m:nary>
                                <m:r>
                                  <a:rPr lang="ru-RU" sz="2000" b="1">
                                    <a:solidFill>
                                      <a:schemeClr val="tx1"/>
                                    </a:solidFill>
                                    <a:effectLst/>
                                    <a:latin typeface="Cambria Math"/>
                                  </a:rPr>
                                  <m:t>, ∀ </m:t>
                                </m:r>
                                <m:r>
                                  <a:rPr lang="ru-RU" sz="2000" b="1" i="1">
                                    <a:solidFill>
                                      <a:schemeClr val="tx1"/>
                                    </a:solidFill>
                                    <a:effectLst/>
                                    <a:latin typeface="Cambria Math"/>
                                  </a:rPr>
                                  <m:t>𝒓</m:t>
                                </m:r>
                              </m:oMath>
                            </m:oMathPara>
                          </a14:m>
                          <a:endParaRPr lang="ru-RU" sz="2000" b="1">
                            <a:solidFill>
                              <a:schemeClr val="tx1"/>
                            </a:solidFill>
                            <a:effectLst/>
                          </a:endParaRPr>
                        </a:p>
                        <a:p>
                          <a:pPr algn="ctr">
                            <a:spcAft>
                              <a:spcPts val="0"/>
                            </a:spcAft>
                          </a:pPr>
                          <a14:m>
                            <m:oMath xmlns:m="http://schemas.openxmlformats.org/officeDocument/2006/math">
                              <m:sSub>
                                <m:sSubPr>
                                  <m:ctrlPr>
                                    <a:rPr lang="ru-RU" sz="2000" b="1" i="1">
                                      <a:solidFill>
                                        <a:schemeClr val="tx1"/>
                                      </a:solidFill>
                                      <a:effectLst/>
                                      <a:latin typeface="Cambria Math"/>
                                    </a:rPr>
                                  </m:ctrlPr>
                                </m:sSubPr>
                                <m:e>
                                  <m:r>
                                    <a:rPr lang="en-US" sz="2000" b="1" i="1">
                                      <a:solidFill>
                                        <a:schemeClr val="tx1"/>
                                      </a:solidFill>
                                      <a:effectLst/>
                                      <a:latin typeface="Cambria Math"/>
                                    </a:rPr>
                                    <m:t>𝒙</m:t>
                                  </m:r>
                                </m:e>
                                <m:sub>
                                  <m:r>
                                    <a:rPr lang="en-US" sz="2000" b="1" i="1">
                                      <a:solidFill>
                                        <a:schemeClr val="tx1"/>
                                      </a:solidFill>
                                      <a:effectLst/>
                                      <a:latin typeface="Cambria Math"/>
                                    </a:rPr>
                                    <m:t>𝒓𝒊</m:t>
                                  </m:r>
                                </m:sub>
                              </m:sSub>
                            </m:oMath>
                          </a14:m>
                          <a:r>
                            <a:rPr lang="en-US" sz="2000" b="1">
                              <a:solidFill>
                                <a:schemeClr val="tx1"/>
                              </a:solidFill>
                              <a:effectLst/>
                            </a:rPr>
                            <a:t> ≥ 0 , </a:t>
                          </a:r>
                          <a:r>
                            <a:rPr lang="ru-RU" sz="2000" b="1">
                              <a:solidFill>
                                <a:schemeClr val="tx1"/>
                              </a:solidFill>
                              <a:effectLst/>
                            </a:rPr>
                            <a:t>целые</a:t>
                          </a:r>
                        </a:p>
                        <a:p>
                          <a:pPr>
                            <a:lnSpc>
                              <a:spcPct val="115000"/>
                            </a:lnSpc>
                            <a:spcAft>
                              <a:spcPts val="600"/>
                            </a:spcAft>
                          </a:pPr>
                          <a:r>
                            <a:rPr lang="ru-RU" sz="2000" b="1">
                              <a:solidFill>
                                <a:schemeClr val="tx1"/>
                              </a:solidFill>
                              <a:effectLst/>
                            </a:rPr>
                            <a:t>2.</a:t>
                          </a:r>
                          <a:endParaRPr lang="ru-RU" sz="2000" b="1">
                            <a:solidFill>
                              <a:schemeClr val="tx1"/>
                            </a:solidFill>
                            <a:effectLst/>
                            <a:latin typeface="Times New Roman"/>
                            <a:ea typeface="Times New Roman"/>
                          </a:endParaRPr>
                        </a:p>
                      </a:txBody>
                      <a:tcPr marL="68580" marR="68580" marT="0" marB="0">
                        <a:solidFill>
                          <a:schemeClr val="bg1"/>
                        </a:solidFill>
                      </a:tcPr>
                    </a:tc>
                    <a:tc>
                      <a:txBody>
                        <a:bodyPr/>
                        <a:lstStyle/>
                        <a:p>
                          <a:pPr>
                            <a:spcAft>
                              <a:spcPts val="0"/>
                            </a:spcAft>
                          </a:pPr>
                          <a:r>
                            <a:rPr lang="en-US" sz="2000" b="1" dirty="0" smtClean="0">
                              <a:solidFill>
                                <a:schemeClr val="tx1"/>
                              </a:solidFill>
                              <a:effectLst/>
                            </a:rPr>
                            <a:t> </a:t>
                          </a:r>
                          <a:endParaRPr lang="ru-RU" sz="2000" b="1" dirty="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ctrlPr>
                                      <a:rPr lang="ru-RU" sz="2000" b="1" i="1">
                                        <a:solidFill>
                                          <a:schemeClr val="tx1"/>
                                        </a:solidFill>
                                        <a:effectLst/>
                                        <a:latin typeface="Cambria Math"/>
                                      </a:rPr>
                                    </m:ctrlPr>
                                  </m:naryPr>
                                  <m:sub>
                                    <m:r>
                                      <a:rPr lang="ru-RU" sz="2000" b="1" i="1">
                                        <a:solidFill>
                                          <a:schemeClr val="tx1"/>
                                        </a:solidFill>
                                        <a:effectLst/>
                                        <a:latin typeface="Cambria Math"/>
                                      </a:rPr>
                                      <m:t>𝒊</m:t>
                                    </m:r>
                                    <m:r>
                                      <a:rPr lang="ru-RU" sz="2000" b="1">
                                        <a:solidFill>
                                          <a:schemeClr val="tx1"/>
                                        </a:solidFill>
                                        <a:effectLst/>
                                        <a:latin typeface="Cambria Math"/>
                                      </a:rPr>
                                      <m:t>=</m:t>
                                    </m:r>
                                    <m:r>
                                      <a:rPr lang="ru-RU" sz="2000" b="1" i="1">
                                        <a:solidFill>
                                          <a:schemeClr val="tx1"/>
                                        </a:solidFill>
                                        <a:effectLst/>
                                        <a:latin typeface="Cambria Math"/>
                                      </a:rPr>
                                      <m:t>𝟏</m:t>
                                    </m:r>
                                  </m:sub>
                                  <m:sup>
                                    <m:r>
                                      <a:rPr lang="ru-RU" sz="2000" b="1" i="1">
                                        <a:solidFill>
                                          <a:schemeClr val="tx1"/>
                                        </a:solidFill>
                                        <a:effectLst/>
                                        <a:latin typeface="Cambria Math"/>
                                      </a:rPr>
                                      <m:t>𝒎</m:t>
                                    </m:r>
                                  </m:sup>
                                  <m:e>
                                    <m:nary>
                                      <m:naryPr>
                                        <m:chr m:val="∑"/>
                                        <m:limLoc m:val="undOvr"/>
                                        <m:supHide m:val="on"/>
                                        <m:ctrlPr>
                                          <a:rPr lang="ru-RU" sz="2000" b="1" i="1">
                                            <a:solidFill>
                                              <a:schemeClr val="tx1"/>
                                            </a:solidFill>
                                            <a:effectLst/>
                                            <a:latin typeface="Cambria Math"/>
                                          </a:rPr>
                                        </m:ctrlPr>
                                      </m:naryPr>
                                      <m:sub>
                                        <m:r>
                                          <a:rPr lang="en-US" sz="2000" b="1" i="1">
                                            <a:solidFill>
                                              <a:schemeClr val="tx1"/>
                                            </a:solidFill>
                                            <a:effectLst/>
                                            <a:latin typeface="Cambria Math"/>
                                          </a:rPr>
                                          <m:t>𝒓</m:t>
                                        </m:r>
                                        <m:r>
                                          <a:rPr lang="en-US" sz="2000" b="1">
                                            <a:solidFill>
                                              <a:schemeClr val="tx1"/>
                                            </a:solidFill>
                                            <a:effectLst/>
                                            <a:latin typeface="Cambria Math"/>
                                          </a:rPr>
                                          <m:t>=</m:t>
                                        </m:r>
                                        <m:r>
                                          <a:rPr lang="en-US" sz="2000" b="1" i="1">
                                            <a:solidFill>
                                              <a:schemeClr val="tx1"/>
                                            </a:solidFill>
                                            <a:effectLst/>
                                            <a:latin typeface="Cambria Math"/>
                                          </a:rPr>
                                          <m:t>𝟏</m:t>
                                        </m:r>
                                      </m:sub>
                                      <m:sup/>
                                      <m:e>
                                        <m:sSub>
                                          <m:sSubPr>
                                            <m:ctrlPr>
                                              <a:rPr lang="ru-RU" sz="2000" b="1" i="1">
                                                <a:solidFill>
                                                  <a:schemeClr val="tx1"/>
                                                </a:solidFill>
                                                <a:effectLst/>
                                                <a:latin typeface="Cambria Math"/>
                                              </a:rPr>
                                            </m:ctrlPr>
                                          </m:sSubPr>
                                          <m:e>
                                            <m:sSub>
                                              <m:sSubPr>
                                                <m:ctrlPr>
                                                  <a:rPr lang="ru-RU" sz="2000" b="1" i="1">
                                                    <a:solidFill>
                                                      <a:schemeClr val="tx1"/>
                                                    </a:solidFill>
                                                    <a:effectLst/>
                                                    <a:latin typeface="Cambria Math"/>
                                                  </a:rPr>
                                                </m:ctrlPr>
                                              </m:sSubPr>
                                              <m:e>
                                                <m:r>
                                                  <a:rPr lang="en-US" sz="2000" b="1" i="1">
                                                    <a:solidFill>
                                                      <a:schemeClr val="tx1"/>
                                                    </a:solidFill>
                                                    <a:effectLst/>
                                                    <a:latin typeface="Cambria Math"/>
                                                  </a:rPr>
                                                  <m:t>𝑹</m:t>
                                                </m:r>
                                              </m:e>
                                              <m:sub>
                                                <m:r>
                                                  <a:rPr lang="en-US" sz="2000" b="1" i="1">
                                                    <a:solidFill>
                                                      <a:schemeClr val="tx1"/>
                                                    </a:solidFill>
                                                    <a:effectLst/>
                                                    <a:latin typeface="Cambria Math"/>
                                                  </a:rPr>
                                                  <m:t>𝒊</m:t>
                                                </m:r>
                                              </m:sub>
                                            </m:sSub>
                                            <m:r>
                                              <a:rPr lang="en-US" sz="2000" b="1">
                                                <a:solidFill>
                                                  <a:schemeClr val="tx1"/>
                                                </a:solidFill>
                                                <a:effectLst/>
                                                <a:latin typeface="Cambria Math"/>
                                              </a:rPr>
                                              <m:t>∗</m:t>
                                            </m:r>
                                            <m:r>
                                              <a:rPr lang="en-US" sz="2000" b="1" i="1">
                                                <a:solidFill>
                                                  <a:schemeClr val="tx1"/>
                                                </a:solidFill>
                                                <a:effectLst/>
                                                <a:latin typeface="Cambria Math"/>
                                              </a:rPr>
                                              <m:t>𝒙</m:t>
                                            </m:r>
                                          </m:e>
                                          <m:sub>
                                            <m:r>
                                              <a:rPr lang="en-US" sz="2000" b="1" i="1">
                                                <a:solidFill>
                                                  <a:schemeClr val="tx1"/>
                                                </a:solidFill>
                                                <a:effectLst/>
                                                <a:latin typeface="Cambria Math"/>
                                              </a:rPr>
                                              <m:t>𝒓𝒊</m:t>
                                            </m:r>
                                          </m:sub>
                                        </m:sSub>
                                      </m:e>
                                    </m:nary>
                                    <m:r>
                                      <a:rPr lang="en-US" sz="2000" b="1">
                                        <a:solidFill>
                                          <a:schemeClr val="tx1"/>
                                        </a:solidFill>
                                        <a:effectLst/>
                                        <a:latin typeface="Cambria Math"/>
                                      </a:rPr>
                                      <m:t>→</m:t>
                                    </m:r>
                                    <m:r>
                                      <a:rPr lang="en-US" sz="2000" b="1" i="1">
                                        <a:solidFill>
                                          <a:schemeClr val="tx1"/>
                                        </a:solidFill>
                                        <a:effectLst/>
                                        <a:latin typeface="Cambria Math"/>
                                      </a:rPr>
                                      <m:t>𝒎𝒊𝒏</m:t>
                                    </m:r>
                                  </m:e>
                                </m:nary>
                              </m:oMath>
                            </m:oMathPara>
                          </a14:m>
                          <a:endParaRPr lang="ru-RU" sz="2000" b="1" dirty="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ctrlPr>
                                      <a:rPr lang="ru-RU" sz="2000" b="1" i="1">
                                        <a:solidFill>
                                          <a:schemeClr val="tx1"/>
                                        </a:solidFill>
                                        <a:effectLst/>
                                        <a:latin typeface="Cambria Math"/>
                                      </a:rPr>
                                    </m:ctrlPr>
                                  </m:naryPr>
                                  <m:sub>
                                    <m:r>
                                      <a:rPr lang="ru-RU" sz="2000" b="1" i="1">
                                        <a:solidFill>
                                          <a:schemeClr val="tx1"/>
                                        </a:solidFill>
                                        <a:effectLst/>
                                        <a:latin typeface="Cambria Math"/>
                                      </a:rPr>
                                      <m:t>𝒊</m:t>
                                    </m:r>
                                    <m:r>
                                      <a:rPr lang="ru-RU" sz="2000" b="1">
                                        <a:solidFill>
                                          <a:schemeClr val="tx1"/>
                                        </a:solidFill>
                                        <a:effectLst/>
                                        <a:latin typeface="Cambria Math"/>
                                      </a:rPr>
                                      <m:t>=</m:t>
                                    </m:r>
                                    <m:r>
                                      <a:rPr lang="ru-RU" sz="2000" b="1" i="1">
                                        <a:solidFill>
                                          <a:schemeClr val="tx1"/>
                                        </a:solidFill>
                                        <a:effectLst/>
                                        <a:latin typeface="Cambria Math"/>
                                      </a:rPr>
                                      <m:t>𝟏</m:t>
                                    </m:r>
                                  </m:sub>
                                  <m:sup>
                                    <m:r>
                                      <a:rPr lang="ru-RU" sz="2000" b="1" i="1">
                                        <a:solidFill>
                                          <a:schemeClr val="tx1"/>
                                        </a:solidFill>
                                        <a:effectLst/>
                                        <a:latin typeface="Cambria Math"/>
                                      </a:rPr>
                                      <m:t>𝒎</m:t>
                                    </m:r>
                                  </m:sup>
                                  <m:e>
                                    <m:sSub>
                                      <m:sSubPr>
                                        <m:ctrlPr>
                                          <a:rPr lang="ru-RU" sz="2000" b="1" i="1">
                                            <a:solidFill>
                                              <a:schemeClr val="tx1"/>
                                            </a:solidFill>
                                            <a:effectLst/>
                                            <a:latin typeface="Cambria Math"/>
                                          </a:rPr>
                                        </m:ctrlPr>
                                      </m:sSubPr>
                                      <m:e>
                                        <m:r>
                                          <a:rPr lang="en-US" sz="2000" b="1" i="1">
                                            <a:solidFill>
                                              <a:schemeClr val="tx1"/>
                                            </a:solidFill>
                                            <a:effectLst/>
                                            <a:latin typeface="Cambria Math"/>
                                          </a:rPr>
                                          <m:t>𝒒</m:t>
                                        </m:r>
                                      </m:e>
                                      <m:sub>
                                        <m:r>
                                          <a:rPr lang="en-US" sz="2000" b="1" i="1">
                                            <a:solidFill>
                                              <a:schemeClr val="tx1"/>
                                            </a:solidFill>
                                            <a:effectLst/>
                                            <a:latin typeface="Cambria Math"/>
                                          </a:rPr>
                                          <m:t>𝒓𝒊</m:t>
                                        </m:r>
                                      </m:sub>
                                    </m:sSub>
                                    <m:r>
                                      <a:rPr lang="en-US" sz="2000" b="1">
                                        <a:solidFill>
                                          <a:schemeClr val="tx1"/>
                                        </a:solidFill>
                                        <a:effectLst/>
                                        <a:latin typeface="Cambria Math"/>
                                      </a:rPr>
                                      <m:t>∗</m:t>
                                    </m:r>
                                    <m:sSub>
                                      <m:sSubPr>
                                        <m:ctrlPr>
                                          <a:rPr lang="ru-RU" sz="2000" b="1" i="1">
                                            <a:solidFill>
                                              <a:schemeClr val="tx1"/>
                                            </a:solidFill>
                                            <a:effectLst/>
                                            <a:latin typeface="Cambria Math"/>
                                          </a:rPr>
                                        </m:ctrlPr>
                                      </m:sSubPr>
                                      <m:e>
                                        <m:r>
                                          <a:rPr lang="en-US" sz="2000" b="1" i="1">
                                            <a:solidFill>
                                              <a:schemeClr val="tx1"/>
                                            </a:solidFill>
                                            <a:effectLst/>
                                            <a:latin typeface="Cambria Math"/>
                                          </a:rPr>
                                          <m:t>𝒙</m:t>
                                        </m:r>
                                      </m:e>
                                      <m:sub>
                                        <m:r>
                                          <a:rPr lang="en-US" sz="2000" b="1" i="1">
                                            <a:solidFill>
                                              <a:schemeClr val="tx1"/>
                                            </a:solidFill>
                                            <a:effectLst/>
                                            <a:latin typeface="Cambria Math"/>
                                          </a:rPr>
                                          <m:t>𝒓𝒊</m:t>
                                        </m:r>
                                      </m:sub>
                                    </m:sSub>
                                    <m:r>
                                      <a:rPr lang="en-US" sz="2000" b="1">
                                        <a:solidFill>
                                          <a:schemeClr val="tx1"/>
                                        </a:solidFill>
                                        <a:effectLst/>
                                        <a:latin typeface="Cambria Math"/>
                                      </a:rPr>
                                      <m:t>≤</m:t>
                                    </m:r>
                                    <m:sSub>
                                      <m:sSubPr>
                                        <m:ctrlPr>
                                          <a:rPr lang="ru-RU" sz="2000" b="1" i="1">
                                            <a:solidFill>
                                              <a:schemeClr val="tx1"/>
                                            </a:solidFill>
                                            <a:effectLst/>
                                            <a:latin typeface="Cambria Math"/>
                                          </a:rPr>
                                        </m:ctrlPr>
                                      </m:sSubPr>
                                      <m:e>
                                        <m:r>
                                          <a:rPr lang="en-US" sz="2000" b="1" i="1">
                                            <a:solidFill>
                                              <a:schemeClr val="tx1"/>
                                            </a:solidFill>
                                            <a:effectLst/>
                                            <a:latin typeface="Cambria Math"/>
                                          </a:rPr>
                                          <m:t>𝑸</m:t>
                                        </m:r>
                                      </m:e>
                                      <m:sub>
                                        <m:r>
                                          <a:rPr lang="en-US" sz="2000" b="1" i="1">
                                            <a:solidFill>
                                              <a:schemeClr val="tx1"/>
                                            </a:solidFill>
                                            <a:effectLst/>
                                            <a:latin typeface="Cambria Math"/>
                                          </a:rPr>
                                          <m:t>𝒓</m:t>
                                        </m:r>
                                      </m:sub>
                                    </m:sSub>
                                  </m:e>
                                </m:nary>
                                <m:r>
                                  <a:rPr lang="ru-RU" sz="2000" b="1">
                                    <a:solidFill>
                                      <a:schemeClr val="tx1"/>
                                    </a:solidFill>
                                    <a:effectLst/>
                                    <a:latin typeface="Cambria Math"/>
                                  </a:rPr>
                                  <m:t>, ∀ </m:t>
                                </m:r>
                                <m:r>
                                  <a:rPr lang="ru-RU" sz="2000" b="1" i="1">
                                    <a:solidFill>
                                      <a:schemeClr val="tx1"/>
                                    </a:solidFill>
                                    <a:effectLst/>
                                    <a:latin typeface="Cambria Math"/>
                                  </a:rPr>
                                  <m:t>𝒓</m:t>
                                </m:r>
                              </m:oMath>
                            </m:oMathPara>
                          </a14:m>
                          <a:endParaRPr lang="ru-RU" sz="2000" b="1" dirty="0">
                            <a:solidFill>
                              <a:schemeClr val="tx1"/>
                            </a:solidFill>
                            <a:effectLst/>
                          </a:endParaRPr>
                        </a:p>
                        <a:p>
                          <a:pPr algn="ctr">
                            <a:spcAft>
                              <a:spcPts val="0"/>
                            </a:spcAft>
                          </a:pPr>
                          <a14:m>
                            <m:oMath xmlns:m="http://schemas.openxmlformats.org/officeDocument/2006/math">
                              <m:sSub>
                                <m:sSubPr>
                                  <m:ctrlPr>
                                    <a:rPr lang="ru-RU" sz="2000" b="1" i="1">
                                      <a:solidFill>
                                        <a:schemeClr val="tx1"/>
                                      </a:solidFill>
                                      <a:effectLst/>
                                      <a:latin typeface="Cambria Math"/>
                                    </a:rPr>
                                  </m:ctrlPr>
                                </m:sSubPr>
                                <m:e>
                                  <m:r>
                                    <a:rPr lang="en-US" sz="2000" b="1" i="1">
                                      <a:solidFill>
                                        <a:schemeClr val="tx1"/>
                                      </a:solidFill>
                                      <a:effectLst/>
                                      <a:latin typeface="Cambria Math"/>
                                    </a:rPr>
                                    <m:t>𝒙</m:t>
                                  </m:r>
                                </m:e>
                                <m:sub>
                                  <m:r>
                                    <a:rPr lang="en-US" sz="2000" b="1" i="1">
                                      <a:solidFill>
                                        <a:schemeClr val="tx1"/>
                                      </a:solidFill>
                                      <a:effectLst/>
                                      <a:latin typeface="Cambria Math"/>
                                    </a:rPr>
                                    <m:t>𝒓𝒊</m:t>
                                  </m:r>
                                  <m:r>
                                    <a:rPr lang="en-US" sz="2000" b="1">
                                      <a:solidFill>
                                        <a:schemeClr val="tx1"/>
                                      </a:solidFill>
                                      <a:effectLst/>
                                      <a:latin typeface="Cambria Math"/>
                                    </a:rPr>
                                    <m:t> </m:t>
                                  </m:r>
                                </m:sub>
                              </m:sSub>
                            </m:oMath>
                          </a14:m>
                          <a:r>
                            <a:rPr lang="en-US" sz="2000" b="1" dirty="0">
                              <a:solidFill>
                                <a:schemeClr val="tx1"/>
                              </a:solidFill>
                              <a:effectLst/>
                            </a:rPr>
                            <a:t> ≥ 0 , </a:t>
                          </a:r>
                          <a:r>
                            <a:rPr lang="ru-RU" sz="2000" b="1" dirty="0">
                              <a:solidFill>
                                <a:schemeClr val="tx1"/>
                              </a:solidFill>
                              <a:effectLst/>
                            </a:rPr>
                            <a:t>целые</a:t>
                          </a:r>
                        </a:p>
                        <a:p>
                          <a:pPr>
                            <a:lnSpc>
                              <a:spcPct val="115000"/>
                            </a:lnSpc>
                            <a:spcAft>
                              <a:spcPts val="600"/>
                            </a:spcAft>
                          </a:pPr>
                          <a:r>
                            <a:rPr lang="ru-RU" sz="2000" b="1" dirty="0">
                              <a:solidFill>
                                <a:schemeClr val="tx1"/>
                              </a:solidFill>
                              <a:effectLst/>
                            </a:rPr>
                            <a:t>3.</a:t>
                          </a:r>
                          <a:endParaRPr lang="ru-RU" sz="2000" b="1" dirty="0">
                            <a:solidFill>
                              <a:schemeClr val="tx1"/>
                            </a:solidFill>
                            <a:effectLst/>
                            <a:latin typeface="Times New Roman"/>
                            <a:ea typeface="Times New Roman"/>
                          </a:endParaRPr>
                        </a:p>
                      </a:txBody>
                      <a:tcPr marL="68580" marR="68580" marT="0" marB="0">
                        <a:solidFill>
                          <a:schemeClr val="bg1"/>
                        </a:solidFill>
                      </a:tcPr>
                    </a:tc>
                  </a:tr>
                </a:tbl>
              </a:graphicData>
            </a:graphic>
          </p:graphicFrame>
        </mc:Choice>
        <mc:Fallback xmlns="">
          <p:graphicFrame>
            <p:nvGraphicFramePr>
              <p:cNvPr id="2" name="Таблица 1"/>
              <p:cNvGraphicFramePr>
                <a:graphicFrameLocks noGrp="1"/>
              </p:cNvGraphicFramePr>
              <p:nvPr>
                <p:extLst>
                  <p:ext uri="{D42A27DB-BD31-4B8C-83A1-F6EECF244321}">
                    <p14:modId xmlns:p14="http://schemas.microsoft.com/office/powerpoint/2010/main" val="4153242722"/>
                  </p:ext>
                </p:extLst>
              </p:nvPr>
            </p:nvGraphicFramePr>
            <p:xfrm>
              <a:off x="251522" y="2708920"/>
              <a:ext cx="8892479" cy="3240360"/>
            </p:xfrm>
            <a:graphic>
              <a:graphicData uri="http://schemas.openxmlformats.org/drawingml/2006/table">
                <a:tbl>
                  <a:tblPr firstRow="1" firstCol="1" bandRow="1">
                    <a:tableStyleId>{5C22544A-7EE6-4342-B048-85BDC9FD1C3A}</a:tableStyleId>
                  </a:tblPr>
                  <a:tblGrid>
                    <a:gridCol w="2963850"/>
                    <a:gridCol w="2963850"/>
                    <a:gridCol w="2964779"/>
                  </a:tblGrid>
                  <a:tr h="3240360">
                    <a:tc>
                      <a:txBody>
                        <a:bodyPr/>
                        <a:lstStyle/>
                        <a:p>
                          <a:endParaRPr lang="ru-RU"/>
                        </a:p>
                      </a:txBody>
                      <a:tcPr marL="68580" marR="68580" marT="0" marB="0">
                        <a:blipFill rotWithShape="1">
                          <a:blip r:embed="rId3"/>
                          <a:stretch>
                            <a:fillRect r="-200206"/>
                          </a:stretch>
                        </a:blipFill>
                      </a:tcPr>
                    </a:tc>
                    <a:tc>
                      <a:txBody>
                        <a:bodyPr/>
                        <a:lstStyle/>
                        <a:p>
                          <a:endParaRPr lang="ru-RU"/>
                        </a:p>
                      </a:txBody>
                      <a:tcPr marL="68580" marR="68580" marT="0" marB="0">
                        <a:blipFill rotWithShape="1">
                          <a:blip r:embed="rId3"/>
                          <a:stretch>
                            <a:fillRect l="-99795" r="-99795"/>
                          </a:stretch>
                        </a:blipFill>
                      </a:tcPr>
                    </a:tc>
                    <a:tc>
                      <a:txBody>
                        <a:bodyPr/>
                        <a:lstStyle/>
                        <a:p>
                          <a:endParaRPr lang="ru-RU"/>
                        </a:p>
                      </a:txBody>
                      <a:tcPr marL="68580" marR="68580" marT="0" marB="0">
                        <a:blipFill rotWithShape="1">
                          <a:blip r:embed="rId3"/>
                          <a:stretch>
                            <a:fillRect l="-200206"/>
                          </a:stretch>
                        </a:blipFill>
                      </a:tcPr>
                    </a:tc>
                  </a:tr>
                </a:tbl>
              </a:graphicData>
            </a:graphic>
          </p:graphicFrame>
        </mc:Fallback>
      </mc:AlternateContent>
    </p:spTree>
    <p:extLst>
      <p:ext uri="{BB962C8B-B14F-4D97-AF65-F5344CB8AC3E}">
        <p14:creationId xmlns:p14="http://schemas.microsoft.com/office/powerpoint/2010/main" val="544090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2"/>
              <p:cNvSpPr>
                <a:spLocks noChangeArrowheads="1"/>
              </p:cNvSpPr>
              <p:nvPr/>
            </p:nvSpPr>
            <p:spPr bwMode="auto">
              <a:xfrm>
                <a:off x="107504" y="145072"/>
                <a:ext cx="9036496" cy="264168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09575" algn="l"/>
                  </a:tabLst>
                  <a:defRPr>
                    <a:solidFill>
                      <a:schemeClr val="tx1"/>
                    </a:solidFill>
                    <a:latin typeface="Arial" pitchFamily="34" charset="0"/>
                    <a:cs typeface="Arial" pitchFamily="34" charset="0"/>
                  </a:defRPr>
                </a:lvl1pPr>
                <a:lvl2pPr fontAlgn="base">
                  <a:spcBef>
                    <a:spcPct val="0"/>
                  </a:spcBef>
                  <a:spcAft>
                    <a:spcPct val="0"/>
                  </a:spcAft>
                  <a:tabLst>
                    <a:tab pos="409575" algn="l"/>
                  </a:tabLst>
                  <a:defRPr>
                    <a:solidFill>
                      <a:schemeClr val="tx1"/>
                    </a:solidFill>
                    <a:latin typeface="Arial" pitchFamily="34" charset="0"/>
                    <a:cs typeface="Arial" pitchFamily="34" charset="0"/>
                  </a:defRPr>
                </a:lvl2pPr>
                <a:lvl3pPr fontAlgn="base">
                  <a:spcBef>
                    <a:spcPct val="0"/>
                  </a:spcBef>
                  <a:spcAft>
                    <a:spcPct val="0"/>
                  </a:spcAft>
                  <a:tabLst>
                    <a:tab pos="409575" algn="l"/>
                  </a:tabLst>
                  <a:defRPr>
                    <a:solidFill>
                      <a:schemeClr val="tx1"/>
                    </a:solidFill>
                    <a:latin typeface="Arial" pitchFamily="34" charset="0"/>
                    <a:cs typeface="Arial" pitchFamily="34" charset="0"/>
                  </a:defRPr>
                </a:lvl3pPr>
                <a:lvl4pPr fontAlgn="base">
                  <a:spcBef>
                    <a:spcPct val="0"/>
                  </a:spcBef>
                  <a:spcAft>
                    <a:spcPct val="0"/>
                  </a:spcAft>
                  <a:tabLst>
                    <a:tab pos="409575" algn="l"/>
                  </a:tabLst>
                  <a:defRPr>
                    <a:solidFill>
                      <a:schemeClr val="tx1"/>
                    </a:solidFill>
                    <a:latin typeface="Arial" pitchFamily="34" charset="0"/>
                    <a:cs typeface="Arial" pitchFamily="34" charset="0"/>
                  </a:defRPr>
                </a:lvl4pPr>
                <a:lvl5pPr fontAlgn="base">
                  <a:spcBef>
                    <a:spcPct val="0"/>
                  </a:spcBef>
                  <a:spcAft>
                    <a:spcPct val="0"/>
                  </a:spcAft>
                  <a:tabLst>
                    <a:tab pos="409575" algn="l"/>
                  </a:tabLst>
                  <a:defRPr>
                    <a:solidFill>
                      <a:schemeClr val="tx1"/>
                    </a:solidFill>
                    <a:latin typeface="Arial" pitchFamily="34" charset="0"/>
                    <a:cs typeface="Arial" pitchFamily="34" charset="0"/>
                  </a:defRPr>
                </a:lvl5pPr>
                <a:lvl6pPr fontAlgn="base">
                  <a:spcBef>
                    <a:spcPct val="0"/>
                  </a:spcBef>
                  <a:spcAft>
                    <a:spcPct val="0"/>
                  </a:spcAft>
                  <a:tabLst>
                    <a:tab pos="409575" algn="l"/>
                  </a:tabLst>
                  <a:defRPr>
                    <a:solidFill>
                      <a:schemeClr val="tx1"/>
                    </a:solidFill>
                    <a:latin typeface="Arial" pitchFamily="34" charset="0"/>
                    <a:cs typeface="Arial" pitchFamily="34" charset="0"/>
                  </a:defRPr>
                </a:lvl6pPr>
                <a:lvl7pPr fontAlgn="base">
                  <a:spcBef>
                    <a:spcPct val="0"/>
                  </a:spcBef>
                  <a:spcAft>
                    <a:spcPct val="0"/>
                  </a:spcAft>
                  <a:tabLst>
                    <a:tab pos="409575" algn="l"/>
                  </a:tabLst>
                  <a:defRPr>
                    <a:solidFill>
                      <a:schemeClr val="tx1"/>
                    </a:solidFill>
                    <a:latin typeface="Arial" pitchFamily="34" charset="0"/>
                    <a:cs typeface="Arial" pitchFamily="34" charset="0"/>
                  </a:defRPr>
                </a:lvl7pPr>
                <a:lvl8pPr fontAlgn="base">
                  <a:spcBef>
                    <a:spcPct val="0"/>
                  </a:spcBef>
                  <a:spcAft>
                    <a:spcPct val="0"/>
                  </a:spcAft>
                  <a:tabLst>
                    <a:tab pos="409575" algn="l"/>
                  </a:tabLst>
                  <a:defRPr>
                    <a:solidFill>
                      <a:schemeClr val="tx1"/>
                    </a:solidFill>
                    <a:latin typeface="Arial" pitchFamily="34" charset="0"/>
                    <a:cs typeface="Arial" pitchFamily="34" charset="0"/>
                  </a:defRPr>
                </a:lvl8pPr>
                <a:lvl9pPr fontAlgn="base">
                  <a:spcBef>
                    <a:spcPct val="0"/>
                  </a:spcBef>
                  <a:spcAft>
                    <a:spcPct val="0"/>
                  </a:spcAft>
                  <a:tabLst>
                    <a:tab pos="409575" algn="l"/>
                  </a:tabLst>
                  <a:defRPr>
                    <a:solidFill>
                      <a:schemeClr val="tx1"/>
                    </a:solidFill>
                    <a:latin typeface="Arial" pitchFamily="34" charset="0"/>
                    <a:cs typeface="Arial" pitchFamily="34" charset="0"/>
                  </a:defRPr>
                </a:lvl9pPr>
              </a:lstStyle>
              <a:p>
                <a:r>
                  <a:rPr lang="ru-RU" sz="2000" dirty="0"/>
                  <a:t>На фабрике эксплуатируются два типа ткацких станков, которые могут выпускать три вида тканей. Известны следующие данные о производственном процессе: </a:t>
                </a:r>
                <a14:m>
                  <m:oMath xmlns:m="http://schemas.openxmlformats.org/officeDocument/2006/math">
                    <m:sSub>
                      <m:sSubPr>
                        <m:ctrlPr>
                          <a:rPr lang="ru-RU" sz="2000" b="1" i="1">
                            <a:latin typeface="Cambria Math"/>
                          </a:rPr>
                        </m:ctrlPr>
                      </m:sSubPr>
                      <m:e>
                        <m:r>
                          <a:rPr lang="ru-RU" sz="2000" b="1" i="1">
                            <a:latin typeface="Cambria Math"/>
                          </a:rPr>
                          <m:t>𝑷</m:t>
                        </m:r>
                      </m:e>
                      <m:sub>
                        <m:r>
                          <a:rPr lang="ru-RU" sz="2000" b="1" i="1">
                            <a:latin typeface="Cambria Math"/>
                          </a:rPr>
                          <m:t>𝒊𝒋</m:t>
                        </m:r>
                      </m:sub>
                    </m:sSub>
                  </m:oMath>
                </a14:m>
                <a:r>
                  <a:rPr lang="ru-RU" sz="2000" dirty="0"/>
                  <a:t> - производительности станков по каждому виду ткани, м/ч; </a:t>
                </a:r>
                <a14:m>
                  <m:oMath xmlns:m="http://schemas.openxmlformats.org/officeDocument/2006/math">
                    <m:sSub>
                      <m:sSubPr>
                        <m:ctrlPr>
                          <a:rPr lang="ru-RU" sz="2000" b="1" i="1">
                            <a:latin typeface="Cambria Math"/>
                          </a:rPr>
                        </m:ctrlPr>
                      </m:sSubPr>
                      <m:e>
                        <m:r>
                          <a:rPr lang="en-US" sz="2000" b="1" i="1">
                            <a:latin typeface="Cambria Math"/>
                          </a:rPr>
                          <m:t>𝑪</m:t>
                        </m:r>
                      </m:e>
                      <m:sub>
                        <m:r>
                          <a:rPr lang="ru-RU" sz="2000" b="1" i="1">
                            <a:latin typeface="Cambria Math"/>
                          </a:rPr>
                          <m:t>𝒊𝒋</m:t>
                        </m:r>
                      </m:sub>
                    </m:sSub>
                  </m:oMath>
                </a14:m>
                <a:r>
                  <a:rPr lang="ru-RU" sz="2000" dirty="0"/>
                  <a:t> - себестоимость производства тканей, руб./м; фонды рабочего времени станков </a:t>
                </a:r>
                <a14:m>
                  <m:oMath xmlns:m="http://schemas.openxmlformats.org/officeDocument/2006/math">
                    <m:sSub>
                      <m:sSubPr>
                        <m:ctrlPr>
                          <a:rPr lang="ru-RU" sz="2000" b="1" i="1">
                            <a:latin typeface="Cambria Math"/>
                          </a:rPr>
                        </m:ctrlPr>
                      </m:sSubPr>
                      <m:e>
                        <m:r>
                          <a:rPr lang="ru-RU" sz="2000" b="1" i="1">
                            <a:latin typeface="Cambria Math"/>
                          </a:rPr>
                          <m:t>𝑨</m:t>
                        </m:r>
                      </m:e>
                      <m:sub>
                        <m:r>
                          <a:rPr lang="ru-RU" sz="2000" b="1" i="1">
                            <a:latin typeface="Cambria Math"/>
                          </a:rPr>
                          <m:t>𝒊</m:t>
                        </m:r>
                      </m:sub>
                    </m:sSub>
                  </m:oMath>
                </a14:m>
                <a:r>
                  <a:rPr lang="ru-RU" sz="2000" dirty="0"/>
                  <a:t> ч; планируемый объем выпуска тканей  </a:t>
                </a:r>
                <a14:m>
                  <m:oMath xmlns:m="http://schemas.openxmlformats.org/officeDocument/2006/math">
                    <m:sSub>
                      <m:sSubPr>
                        <m:ctrlPr>
                          <a:rPr lang="ru-RU" sz="2000" b="1" i="1">
                            <a:latin typeface="Cambria Math"/>
                          </a:rPr>
                        </m:ctrlPr>
                      </m:sSubPr>
                      <m:e>
                        <m:r>
                          <a:rPr lang="ru-RU" sz="2000" b="1" i="1">
                            <a:latin typeface="Cambria Math"/>
                          </a:rPr>
                          <m:t>𝑩</m:t>
                        </m:r>
                      </m:e>
                      <m:sub>
                        <m:r>
                          <a:rPr lang="ru-RU" sz="2000" b="1" i="1">
                            <a:latin typeface="Cambria Math"/>
                          </a:rPr>
                          <m:t>𝒋</m:t>
                        </m:r>
                      </m:sub>
                    </m:sSub>
                  </m:oMath>
                </a14:m>
                <a:r>
                  <a:rPr lang="ru-RU" sz="2000" dirty="0"/>
                  <a:t> м.</a:t>
                </a:r>
              </a:p>
              <a:p>
                <a:r>
                  <a:rPr lang="ru-RU" sz="2000" dirty="0"/>
                  <a:t>Требуется распределить выпуск ткани по станкам с целью минимизации общей себестоимости производства ткани. Какая из моделей верна?</a:t>
                </a:r>
              </a:p>
            </p:txBody>
          </p:sp>
        </mc:Choice>
        <mc:Fallback xmlns="">
          <p:sp>
            <p:nvSpPr>
              <p:cNvPr id="6" name="Rectangle 2"/>
              <p:cNvSpPr>
                <a:spLocks noRot="1" noChangeAspect="1" noMove="1" noResize="1" noEditPoints="1" noAdjustHandles="1" noChangeArrowheads="1" noChangeShapeType="1" noTextEdit="1"/>
              </p:cNvSpPr>
              <p:nvPr/>
            </p:nvSpPr>
            <p:spPr bwMode="auto">
              <a:xfrm>
                <a:off x="107504" y="145072"/>
                <a:ext cx="9036496" cy="2641685"/>
              </a:xfrm>
              <a:prstGeom prst="rect">
                <a:avLst/>
              </a:prstGeom>
              <a:blipFill rotWithShape="1">
                <a:blip r:embed="rId2"/>
                <a:stretch>
                  <a:fillRect l="-742" t="-462" r="-945" b="-392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ru-RU">
                    <a:noFill/>
                  </a:rPr>
                  <a:t> </a:t>
                </a:r>
              </a:p>
            </p:txBody>
          </p:sp>
        </mc:Fallback>
      </mc:AlternateContent>
      <mc:AlternateContent xmlns:mc="http://schemas.openxmlformats.org/markup-compatibility/2006" xmlns:a14="http://schemas.microsoft.com/office/drawing/2010/main">
        <mc:Choice Requires="a14">
          <p:graphicFrame>
            <p:nvGraphicFramePr>
              <p:cNvPr id="3" name="Таблица 2"/>
              <p:cNvGraphicFramePr>
                <a:graphicFrameLocks noGrp="1"/>
              </p:cNvGraphicFramePr>
              <p:nvPr>
                <p:extLst>
                  <p:ext uri="{D42A27DB-BD31-4B8C-83A1-F6EECF244321}">
                    <p14:modId xmlns:p14="http://schemas.microsoft.com/office/powerpoint/2010/main" val="3578723929"/>
                  </p:ext>
                </p:extLst>
              </p:nvPr>
            </p:nvGraphicFramePr>
            <p:xfrm>
              <a:off x="107504" y="2834386"/>
              <a:ext cx="8928993" cy="3834974"/>
            </p:xfrm>
            <a:graphic>
              <a:graphicData uri="http://schemas.openxmlformats.org/drawingml/2006/table">
                <a:tbl>
                  <a:tblPr firstRow="1" firstCol="1" bandRow="1">
                    <a:tableStyleId>{5C22544A-7EE6-4342-B048-85BDC9FD1C3A}</a:tableStyleId>
                  </a:tblPr>
                  <a:tblGrid>
                    <a:gridCol w="2976020"/>
                    <a:gridCol w="2976020"/>
                    <a:gridCol w="2976953"/>
                  </a:tblGrid>
                  <a:tr h="3834974">
                    <a:tc>
                      <a:txBody>
                        <a:bodyPr/>
                        <a:lstStyle/>
                        <a:p>
                          <a:pPr>
                            <a:lnSpc>
                              <a:spcPct val="115000"/>
                            </a:lnSpc>
                            <a:spcAft>
                              <a:spcPts val="0"/>
                            </a:spcAft>
                          </a:pPr>
                          <a:r>
                            <a:rPr lang="en-US" sz="1800" b="1" smtClean="0">
                              <a:solidFill>
                                <a:schemeClr val="tx1"/>
                              </a:solidFill>
                              <a:effectLst/>
                            </a:rPr>
                            <a:t> </a:t>
                          </a:r>
                          <a:endParaRPr lang="ru-RU" sz="1800" b="1">
                            <a:solidFill>
                              <a:schemeClr val="tx1"/>
                            </a:solidFill>
                            <a:effectLst/>
                          </a:endParaRPr>
                        </a:p>
                        <a:p>
                          <a:pPr>
                            <a:lnSpc>
                              <a:spcPct val="115000"/>
                            </a:lnSpc>
                            <a:spcAft>
                              <a:spcPts val="0"/>
                            </a:spcAft>
                          </a:pPr>
                          <a14:m>
                            <m:oMathPara xmlns:m="http://schemas.openxmlformats.org/officeDocument/2006/math">
                              <m:oMathParaPr>
                                <m:jc m:val="centerGroup"/>
                              </m:oMathParaPr>
                              <m:oMath xmlns:m="http://schemas.openxmlformats.org/officeDocument/2006/math">
                                <m:nary>
                                  <m:naryPr>
                                    <m:chr m:val="∑"/>
                                    <m:limLoc m:val="undOvr"/>
                                    <m:ctrlPr>
                                      <a:rPr lang="ru-RU" sz="1800" b="1" i="1">
                                        <a:solidFill>
                                          <a:schemeClr val="tx1"/>
                                        </a:solidFill>
                                        <a:effectLst/>
                                        <a:latin typeface="Cambria Math"/>
                                      </a:rPr>
                                    </m:ctrlPr>
                                  </m:naryPr>
                                  <m:sub>
                                    <m:r>
                                      <a:rPr lang="ru-RU" sz="1800" b="1" i="1">
                                        <a:solidFill>
                                          <a:schemeClr val="tx1"/>
                                        </a:solidFill>
                                        <a:effectLst/>
                                        <a:latin typeface="Cambria Math"/>
                                      </a:rPr>
                                      <m:t>𝒊</m:t>
                                    </m:r>
                                    <m:r>
                                      <a:rPr lang="ru-RU" sz="1800" b="1">
                                        <a:solidFill>
                                          <a:schemeClr val="tx1"/>
                                        </a:solidFill>
                                        <a:effectLst/>
                                        <a:latin typeface="Cambria Math"/>
                                      </a:rPr>
                                      <m:t>=</m:t>
                                    </m:r>
                                    <m:r>
                                      <a:rPr lang="ru-RU" sz="1800" b="1" i="1">
                                        <a:solidFill>
                                          <a:schemeClr val="tx1"/>
                                        </a:solidFill>
                                        <a:effectLst/>
                                        <a:latin typeface="Cambria Math"/>
                                      </a:rPr>
                                      <m:t>𝟏</m:t>
                                    </m:r>
                                  </m:sub>
                                  <m:sup>
                                    <m:r>
                                      <a:rPr lang="ru-RU" sz="1800" b="1" i="1">
                                        <a:solidFill>
                                          <a:schemeClr val="tx1"/>
                                        </a:solidFill>
                                        <a:effectLst/>
                                        <a:latin typeface="Cambria Math"/>
                                      </a:rPr>
                                      <m:t>𝟐</m:t>
                                    </m:r>
                                  </m:sup>
                                  <m:e>
                                    <m:nary>
                                      <m:naryPr>
                                        <m:chr m:val="∑"/>
                                        <m:limLoc m:val="undOvr"/>
                                        <m:ctrlPr>
                                          <a:rPr lang="ru-RU" sz="1800" b="1" i="1">
                                            <a:solidFill>
                                              <a:schemeClr val="tx1"/>
                                            </a:solidFill>
                                            <a:effectLst/>
                                            <a:latin typeface="Cambria Math"/>
                                          </a:rPr>
                                        </m:ctrlPr>
                                      </m:naryPr>
                                      <m:sub>
                                        <m:r>
                                          <a:rPr lang="ru-RU" sz="1800" b="1" i="1">
                                            <a:solidFill>
                                              <a:schemeClr val="tx1"/>
                                            </a:solidFill>
                                            <a:effectLst/>
                                            <a:latin typeface="Cambria Math"/>
                                          </a:rPr>
                                          <m:t>𝒋</m:t>
                                        </m:r>
                                        <m:r>
                                          <a:rPr lang="ru-RU" sz="1800" b="1">
                                            <a:solidFill>
                                              <a:schemeClr val="tx1"/>
                                            </a:solidFill>
                                            <a:effectLst/>
                                            <a:latin typeface="Cambria Math"/>
                                          </a:rPr>
                                          <m:t>=</m:t>
                                        </m:r>
                                        <m:r>
                                          <a:rPr lang="ru-RU" sz="1800" b="1" i="1">
                                            <a:solidFill>
                                              <a:schemeClr val="tx1"/>
                                            </a:solidFill>
                                            <a:effectLst/>
                                            <a:latin typeface="Cambria Math"/>
                                          </a:rPr>
                                          <m:t>𝟏</m:t>
                                        </m:r>
                                      </m:sub>
                                      <m:sup>
                                        <m:r>
                                          <a:rPr lang="ru-RU" sz="1800" b="1" i="1">
                                            <a:solidFill>
                                              <a:schemeClr val="tx1"/>
                                            </a:solidFill>
                                            <a:effectLst/>
                                            <a:latin typeface="Cambria Math"/>
                                          </a:rPr>
                                          <m:t>𝟑</m:t>
                                        </m:r>
                                      </m:sup>
                                      <m:e>
                                        <m:sSub>
                                          <m:sSubPr>
                                            <m:ctrlPr>
                                              <a:rPr lang="ru-RU" sz="1800" b="1" i="1">
                                                <a:solidFill>
                                                  <a:schemeClr val="tx1"/>
                                                </a:solidFill>
                                                <a:effectLst/>
                                                <a:latin typeface="Cambria Math"/>
                                              </a:rPr>
                                            </m:ctrlPr>
                                          </m:sSubPr>
                                          <m:e>
                                            <m:r>
                                              <a:rPr lang="ru-RU" sz="1800" b="1" i="1">
                                                <a:solidFill>
                                                  <a:schemeClr val="tx1"/>
                                                </a:solidFill>
                                                <a:effectLst/>
                                                <a:latin typeface="Cambria Math"/>
                                              </a:rPr>
                                              <m:t>𝑪</m:t>
                                            </m:r>
                                          </m:e>
                                          <m:sub>
                                            <m:r>
                                              <a:rPr lang="ru-RU" sz="1800" b="1" i="1">
                                                <a:solidFill>
                                                  <a:schemeClr val="tx1"/>
                                                </a:solidFill>
                                                <a:effectLst/>
                                                <a:latin typeface="Cambria Math"/>
                                              </a:rPr>
                                              <m:t>𝒊𝒋</m:t>
                                            </m:r>
                                          </m:sub>
                                        </m:sSub>
                                      </m:e>
                                    </m:nary>
                                    <m:r>
                                      <a:rPr lang="en-US" sz="1800" b="1">
                                        <a:solidFill>
                                          <a:schemeClr val="tx1"/>
                                        </a:solidFill>
                                        <a:effectLst/>
                                        <a:latin typeface="Cambria Math"/>
                                      </a:rPr>
                                      <m:t>∗</m:t>
                                    </m:r>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𝒊𝒋</m:t>
                                        </m:r>
                                      </m:sub>
                                    </m:sSub>
                                    <m:r>
                                      <a:rPr lang="en-US" sz="1800" b="1">
                                        <a:solidFill>
                                          <a:schemeClr val="tx1"/>
                                        </a:solidFill>
                                        <a:effectLst/>
                                        <a:latin typeface="Cambria Math"/>
                                      </a:rPr>
                                      <m:t>→</m:t>
                                    </m:r>
                                    <m:r>
                                      <a:rPr lang="en-US" sz="1800" b="1" i="1">
                                        <a:solidFill>
                                          <a:schemeClr val="tx1"/>
                                        </a:solidFill>
                                        <a:effectLst/>
                                        <a:latin typeface="Cambria Math"/>
                                      </a:rPr>
                                      <m:t>𝒎𝒊𝒏</m:t>
                                    </m:r>
                                  </m:e>
                                </m:nary>
                              </m:oMath>
                            </m:oMathPara>
                          </a14:m>
                          <a:endParaRPr lang="ru-RU" sz="1800" b="1">
                            <a:solidFill>
                              <a:schemeClr val="tx1"/>
                            </a:solidFill>
                            <a:effectLst/>
                          </a:endParaRPr>
                        </a:p>
                        <a:p>
                          <a:pPr>
                            <a:lnSpc>
                              <a:spcPct val="115000"/>
                            </a:lnSpc>
                            <a:spcAft>
                              <a:spcPts val="0"/>
                            </a:spcAft>
                          </a:pPr>
                          <a14:m>
                            <m:oMathPara xmlns:m="http://schemas.openxmlformats.org/officeDocument/2006/math">
                              <m:oMathParaPr>
                                <m:jc m:val="centerGroup"/>
                              </m:oMathParaPr>
                              <m:oMath xmlns:m="http://schemas.openxmlformats.org/officeDocument/2006/math">
                                <m:nary>
                                  <m:naryPr>
                                    <m:chr m:val="∑"/>
                                    <m:limLoc m:val="undOvr"/>
                                    <m:ctrlPr>
                                      <a:rPr lang="ru-RU" sz="1800" b="1" i="1">
                                        <a:solidFill>
                                          <a:schemeClr val="tx1"/>
                                        </a:solidFill>
                                        <a:effectLst/>
                                        <a:latin typeface="Cambria Math"/>
                                      </a:rPr>
                                    </m:ctrlPr>
                                  </m:naryPr>
                                  <m:sub>
                                    <m:r>
                                      <a:rPr lang="ru-RU" sz="1800" b="1" i="1">
                                        <a:solidFill>
                                          <a:schemeClr val="tx1"/>
                                        </a:solidFill>
                                        <a:effectLst/>
                                        <a:latin typeface="Cambria Math"/>
                                      </a:rPr>
                                      <m:t>𝒊</m:t>
                                    </m:r>
                                    <m:r>
                                      <a:rPr lang="ru-RU" sz="1800" b="1">
                                        <a:solidFill>
                                          <a:schemeClr val="tx1"/>
                                        </a:solidFill>
                                        <a:effectLst/>
                                        <a:latin typeface="Cambria Math"/>
                                      </a:rPr>
                                      <m:t>=</m:t>
                                    </m:r>
                                    <m:r>
                                      <a:rPr lang="ru-RU" sz="1800" b="1" i="1">
                                        <a:solidFill>
                                          <a:schemeClr val="tx1"/>
                                        </a:solidFill>
                                        <a:effectLst/>
                                        <a:latin typeface="Cambria Math"/>
                                      </a:rPr>
                                      <m:t>𝟏</m:t>
                                    </m:r>
                                  </m:sub>
                                  <m:sup>
                                    <m:r>
                                      <a:rPr lang="ru-RU" sz="1800" b="1" i="1">
                                        <a:solidFill>
                                          <a:schemeClr val="tx1"/>
                                        </a:solidFill>
                                        <a:effectLst/>
                                        <a:latin typeface="Cambria Math"/>
                                      </a:rPr>
                                      <m:t>𝟐</m:t>
                                    </m:r>
                                  </m:sup>
                                  <m:e>
                                    <m:sSub>
                                      <m:sSubPr>
                                        <m:ctrlPr>
                                          <a:rPr lang="ru-RU" sz="1800" b="1" i="1">
                                            <a:solidFill>
                                              <a:schemeClr val="tx1"/>
                                            </a:solidFill>
                                            <a:effectLst/>
                                            <a:latin typeface="Cambria Math"/>
                                          </a:rPr>
                                        </m:ctrlPr>
                                      </m:sSubPr>
                                      <m:e>
                                        <m:r>
                                          <a:rPr lang="en-US" sz="1800" b="1" i="1">
                                            <a:solidFill>
                                              <a:schemeClr val="tx1"/>
                                            </a:solidFill>
                                            <a:effectLst/>
                                            <a:latin typeface="Cambria Math"/>
                                          </a:rPr>
                                          <m:t>𝑷</m:t>
                                        </m:r>
                                      </m:e>
                                      <m:sub>
                                        <m:r>
                                          <a:rPr lang="en-US" sz="1800" b="1" i="1">
                                            <a:solidFill>
                                              <a:schemeClr val="tx1"/>
                                            </a:solidFill>
                                            <a:effectLst/>
                                            <a:latin typeface="Cambria Math"/>
                                          </a:rPr>
                                          <m:t>𝒊𝒋</m:t>
                                        </m:r>
                                      </m:sub>
                                    </m:sSub>
                                    <m:r>
                                      <a:rPr lang="en-US" sz="1800" b="1">
                                        <a:solidFill>
                                          <a:schemeClr val="tx1"/>
                                        </a:solidFill>
                                        <a:effectLst/>
                                        <a:latin typeface="Cambria Math"/>
                                      </a:rPr>
                                      <m:t>∗</m:t>
                                    </m:r>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𝒊𝒋</m:t>
                                        </m:r>
                                      </m:sub>
                                    </m:sSub>
                                    <m:r>
                                      <a:rPr lang="en-US" sz="1800" b="1">
                                        <a:solidFill>
                                          <a:schemeClr val="tx1"/>
                                        </a:solidFill>
                                        <a:effectLst/>
                                        <a:latin typeface="Cambria Math"/>
                                      </a:rPr>
                                      <m:t>≥</m:t>
                                    </m:r>
                                    <m:sSub>
                                      <m:sSubPr>
                                        <m:ctrlPr>
                                          <a:rPr lang="ru-RU" sz="1800" b="1" i="1">
                                            <a:solidFill>
                                              <a:schemeClr val="tx1"/>
                                            </a:solidFill>
                                            <a:effectLst/>
                                            <a:latin typeface="Cambria Math"/>
                                          </a:rPr>
                                        </m:ctrlPr>
                                      </m:sSubPr>
                                      <m:e>
                                        <m:r>
                                          <a:rPr lang="en-US" sz="1800" b="1" i="1">
                                            <a:solidFill>
                                              <a:schemeClr val="tx1"/>
                                            </a:solidFill>
                                            <a:effectLst/>
                                            <a:latin typeface="Cambria Math"/>
                                          </a:rPr>
                                          <m:t>𝑩</m:t>
                                        </m:r>
                                      </m:e>
                                      <m:sub>
                                        <m:r>
                                          <a:rPr lang="en-US" sz="1800" b="1" i="1">
                                            <a:solidFill>
                                              <a:schemeClr val="tx1"/>
                                            </a:solidFill>
                                            <a:effectLst/>
                                            <a:latin typeface="Cambria Math"/>
                                          </a:rPr>
                                          <m:t>𝒋</m:t>
                                        </m:r>
                                      </m:sub>
                                    </m:sSub>
                                  </m:e>
                                </m:nary>
                                <m:r>
                                  <a:rPr lang="ru-RU" sz="1800" b="1">
                                    <a:solidFill>
                                      <a:schemeClr val="tx1"/>
                                    </a:solidFill>
                                    <a:effectLst/>
                                    <a:latin typeface="Cambria Math"/>
                                  </a:rPr>
                                  <m:t>, </m:t>
                                </m:r>
                                <m:r>
                                  <a:rPr lang="ru-RU" sz="1800" b="1" i="1">
                                    <a:solidFill>
                                      <a:schemeClr val="tx1"/>
                                    </a:solidFill>
                                    <a:effectLst/>
                                    <a:latin typeface="Cambria Math"/>
                                  </a:rPr>
                                  <m:t>𝒋</m:t>
                                </m:r>
                                <m:r>
                                  <a:rPr lang="ru-RU" sz="1800" b="1">
                                    <a:solidFill>
                                      <a:schemeClr val="tx1"/>
                                    </a:solidFill>
                                    <a:effectLst/>
                                    <a:latin typeface="Cambria Math"/>
                                  </a:rPr>
                                  <m:t>=</m:t>
                                </m:r>
                                <m:r>
                                  <a:rPr lang="ru-RU" sz="1800" b="1" i="1">
                                    <a:solidFill>
                                      <a:schemeClr val="tx1"/>
                                    </a:solidFill>
                                    <a:effectLst/>
                                    <a:latin typeface="Cambria Math"/>
                                  </a:rPr>
                                  <m:t>𝟏</m:t>
                                </m:r>
                                <m:r>
                                  <a:rPr lang="ru-RU" sz="1800" b="1">
                                    <a:solidFill>
                                      <a:schemeClr val="tx1"/>
                                    </a:solidFill>
                                    <a:effectLst/>
                                    <a:latin typeface="Cambria Math"/>
                                  </a:rPr>
                                  <m:t>,</m:t>
                                </m:r>
                                <m:r>
                                  <a:rPr lang="ru-RU" sz="1800" b="1" i="1">
                                    <a:solidFill>
                                      <a:schemeClr val="tx1"/>
                                    </a:solidFill>
                                    <a:effectLst/>
                                    <a:latin typeface="Cambria Math"/>
                                  </a:rPr>
                                  <m:t>𝟐</m:t>
                                </m:r>
                                <m:r>
                                  <a:rPr lang="ru-RU" sz="1800" b="1">
                                    <a:solidFill>
                                      <a:schemeClr val="tx1"/>
                                    </a:solidFill>
                                    <a:effectLst/>
                                    <a:latin typeface="Cambria Math"/>
                                  </a:rPr>
                                  <m:t>,</m:t>
                                </m:r>
                                <m:r>
                                  <a:rPr lang="ru-RU" sz="1800" b="1" i="1">
                                    <a:solidFill>
                                      <a:schemeClr val="tx1"/>
                                    </a:solidFill>
                                    <a:effectLst/>
                                    <a:latin typeface="Cambria Math"/>
                                  </a:rPr>
                                  <m:t>𝟑</m:t>
                                </m:r>
                              </m:oMath>
                            </m:oMathPara>
                          </a14:m>
                          <a:endParaRPr lang="ru-RU" sz="1800" b="1">
                            <a:solidFill>
                              <a:schemeClr val="tx1"/>
                            </a:solidFill>
                            <a:effectLst/>
                          </a:endParaRPr>
                        </a:p>
                        <a:p>
                          <a:pPr>
                            <a:lnSpc>
                              <a:spcPct val="115000"/>
                            </a:lnSpc>
                            <a:spcAft>
                              <a:spcPts val="0"/>
                            </a:spcAft>
                          </a:pPr>
                          <a14:m>
                            <m:oMathPara xmlns:m="http://schemas.openxmlformats.org/officeDocument/2006/math">
                              <m:oMathParaPr>
                                <m:jc m:val="centerGroup"/>
                              </m:oMathParaPr>
                              <m:oMath xmlns:m="http://schemas.openxmlformats.org/officeDocument/2006/math">
                                <m:nary>
                                  <m:naryPr>
                                    <m:chr m:val="∑"/>
                                    <m:limLoc m:val="undOvr"/>
                                    <m:ctrlPr>
                                      <a:rPr lang="ru-RU" sz="1800" b="1" i="1">
                                        <a:solidFill>
                                          <a:schemeClr val="tx1"/>
                                        </a:solidFill>
                                        <a:effectLst/>
                                        <a:latin typeface="Cambria Math"/>
                                      </a:rPr>
                                    </m:ctrlPr>
                                  </m:naryPr>
                                  <m:sub>
                                    <m:r>
                                      <a:rPr lang="en-US" sz="1800" b="1" i="1">
                                        <a:solidFill>
                                          <a:schemeClr val="tx1"/>
                                        </a:solidFill>
                                        <a:effectLst/>
                                        <a:latin typeface="Cambria Math"/>
                                      </a:rPr>
                                      <m:t>𝒋</m:t>
                                    </m:r>
                                    <m:r>
                                      <a:rPr lang="en-US" sz="1800" b="1">
                                        <a:solidFill>
                                          <a:schemeClr val="tx1"/>
                                        </a:solidFill>
                                        <a:effectLst/>
                                        <a:latin typeface="Cambria Math"/>
                                      </a:rPr>
                                      <m:t>=</m:t>
                                    </m:r>
                                    <m:r>
                                      <a:rPr lang="en-US" sz="1800" b="1" i="1">
                                        <a:solidFill>
                                          <a:schemeClr val="tx1"/>
                                        </a:solidFill>
                                        <a:effectLst/>
                                        <a:latin typeface="Cambria Math"/>
                                      </a:rPr>
                                      <m:t>𝟏</m:t>
                                    </m:r>
                                  </m:sub>
                                  <m:sup>
                                    <m:r>
                                      <a:rPr lang="en-US" sz="1800" b="1" i="1">
                                        <a:solidFill>
                                          <a:schemeClr val="tx1"/>
                                        </a:solidFill>
                                        <a:effectLst/>
                                        <a:latin typeface="Cambria Math"/>
                                      </a:rPr>
                                      <m:t>𝟑</m:t>
                                    </m:r>
                                  </m:sup>
                                  <m:e>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𝒊𝒋</m:t>
                                        </m:r>
                                      </m:sub>
                                    </m:sSub>
                                  </m:e>
                                </m:nary>
                                <m:r>
                                  <a:rPr lang="en-US" sz="1800" b="1">
                                    <a:solidFill>
                                      <a:schemeClr val="tx1"/>
                                    </a:solidFill>
                                    <a:effectLst/>
                                    <a:latin typeface="Cambria Math"/>
                                  </a:rPr>
                                  <m:t>≤</m:t>
                                </m:r>
                                <m:sSub>
                                  <m:sSubPr>
                                    <m:ctrlPr>
                                      <a:rPr lang="ru-RU" sz="1800" b="1" i="1">
                                        <a:solidFill>
                                          <a:schemeClr val="tx1"/>
                                        </a:solidFill>
                                        <a:effectLst/>
                                        <a:latin typeface="Cambria Math"/>
                                      </a:rPr>
                                    </m:ctrlPr>
                                  </m:sSubPr>
                                  <m:e>
                                    <m:r>
                                      <a:rPr lang="en-US" sz="1800" b="1" i="1">
                                        <a:solidFill>
                                          <a:schemeClr val="tx1"/>
                                        </a:solidFill>
                                        <a:effectLst/>
                                        <a:latin typeface="Cambria Math"/>
                                      </a:rPr>
                                      <m:t>𝑨</m:t>
                                    </m:r>
                                  </m:e>
                                  <m:sub>
                                    <m:r>
                                      <a:rPr lang="en-US" sz="1800" b="1" i="1">
                                        <a:solidFill>
                                          <a:schemeClr val="tx1"/>
                                        </a:solidFill>
                                        <a:effectLst/>
                                        <a:latin typeface="Cambria Math"/>
                                      </a:rPr>
                                      <m:t>𝒊</m:t>
                                    </m:r>
                                  </m:sub>
                                </m:sSub>
                                <m:r>
                                  <a:rPr lang="en-US" sz="1800" b="1">
                                    <a:solidFill>
                                      <a:schemeClr val="tx1"/>
                                    </a:solidFill>
                                    <a:effectLst/>
                                    <a:latin typeface="Cambria Math"/>
                                  </a:rPr>
                                  <m:t>, </m:t>
                                </m:r>
                                <m:r>
                                  <a:rPr lang="ru-RU" sz="1800" b="1" i="1">
                                    <a:solidFill>
                                      <a:schemeClr val="tx1"/>
                                    </a:solidFill>
                                    <a:effectLst/>
                                    <a:latin typeface="Cambria Math"/>
                                  </a:rPr>
                                  <m:t>𝒊</m:t>
                                </m:r>
                                <m:r>
                                  <a:rPr lang="ru-RU" sz="1800" b="1">
                                    <a:solidFill>
                                      <a:schemeClr val="tx1"/>
                                    </a:solidFill>
                                    <a:effectLst/>
                                    <a:latin typeface="Cambria Math"/>
                                  </a:rPr>
                                  <m:t>=</m:t>
                                </m:r>
                                <m:r>
                                  <a:rPr lang="ru-RU" sz="1800" b="1" i="1">
                                    <a:solidFill>
                                      <a:schemeClr val="tx1"/>
                                    </a:solidFill>
                                    <a:effectLst/>
                                    <a:latin typeface="Cambria Math"/>
                                  </a:rPr>
                                  <m:t>𝟏</m:t>
                                </m:r>
                                <m:r>
                                  <a:rPr lang="ru-RU" sz="1800" b="1">
                                    <a:solidFill>
                                      <a:schemeClr val="tx1"/>
                                    </a:solidFill>
                                    <a:effectLst/>
                                    <a:latin typeface="Cambria Math"/>
                                  </a:rPr>
                                  <m:t>,</m:t>
                                </m:r>
                                <m:r>
                                  <a:rPr lang="ru-RU" sz="1800" b="1" i="1">
                                    <a:solidFill>
                                      <a:schemeClr val="tx1"/>
                                    </a:solidFill>
                                    <a:effectLst/>
                                    <a:latin typeface="Cambria Math"/>
                                  </a:rPr>
                                  <m:t>𝟐</m:t>
                                </m:r>
                              </m:oMath>
                            </m:oMathPara>
                          </a14:m>
                          <a:endParaRPr lang="ru-RU" sz="1800" b="1">
                            <a:solidFill>
                              <a:schemeClr val="tx1"/>
                            </a:solidFill>
                            <a:effectLst/>
                          </a:endParaRPr>
                        </a:p>
                        <a:p>
                          <a:pPr algn="ctr">
                            <a:lnSpc>
                              <a:spcPct val="115000"/>
                            </a:lnSpc>
                            <a:spcAft>
                              <a:spcPts val="0"/>
                            </a:spcAft>
                          </a:pPr>
                          <a14:m>
                            <m:oMath xmlns:m="http://schemas.openxmlformats.org/officeDocument/2006/math">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𝒊𝒋</m:t>
                                  </m:r>
                                  <m:r>
                                    <a:rPr lang="en-US" sz="1800" b="1">
                                      <a:solidFill>
                                        <a:schemeClr val="tx1"/>
                                      </a:solidFill>
                                      <a:effectLst/>
                                      <a:latin typeface="Cambria Math"/>
                                    </a:rPr>
                                    <m:t> </m:t>
                                  </m:r>
                                </m:sub>
                              </m:sSub>
                            </m:oMath>
                          </a14:m>
                          <a:r>
                            <a:rPr lang="en-US" sz="1800" b="1">
                              <a:solidFill>
                                <a:schemeClr val="tx1"/>
                              </a:solidFill>
                              <a:effectLst/>
                            </a:rPr>
                            <a:t> ≥ 0</a:t>
                          </a:r>
                          <a:endParaRPr lang="ru-RU" sz="1800" b="1">
                            <a:solidFill>
                              <a:schemeClr val="tx1"/>
                            </a:solidFill>
                            <a:effectLst/>
                          </a:endParaRPr>
                        </a:p>
                        <a:p>
                          <a:pPr>
                            <a:lnSpc>
                              <a:spcPct val="115000"/>
                            </a:lnSpc>
                            <a:spcAft>
                              <a:spcPts val="0"/>
                            </a:spcAft>
                          </a:pPr>
                          <a:r>
                            <a:rPr lang="ru-RU" sz="1800" b="1">
                              <a:solidFill>
                                <a:schemeClr val="tx1"/>
                              </a:solidFill>
                              <a:effectLst/>
                            </a:rPr>
                            <a:t>1.</a:t>
                          </a:r>
                          <a:endParaRPr lang="ru-RU" sz="1800" b="1">
                            <a:solidFill>
                              <a:schemeClr val="tx1"/>
                            </a:solidFill>
                            <a:effectLst/>
                            <a:latin typeface="Times New Roman"/>
                            <a:ea typeface="Times New Roman"/>
                          </a:endParaRPr>
                        </a:p>
                      </a:txBody>
                      <a:tcPr marL="68580" marR="68580" marT="0" marB="0">
                        <a:solidFill>
                          <a:schemeClr val="bg1"/>
                        </a:solidFill>
                      </a:tcPr>
                    </a:tc>
                    <a:tc>
                      <a:txBody>
                        <a:bodyPr/>
                        <a:lstStyle/>
                        <a:p>
                          <a:pPr>
                            <a:lnSpc>
                              <a:spcPct val="115000"/>
                            </a:lnSpc>
                            <a:spcAft>
                              <a:spcPts val="0"/>
                            </a:spcAft>
                          </a:pPr>
                          <a:r>
                            <a:rPr lang="ru-RU" sz="1800" b="1" smtClean="0">
                              <a:solidFill>
                                <a:schemeClr val="tx1"/>
                              </a:solidFill>
                              <a:effectLst/>
                            </a:rPr>
                            <a:t> </a:t>
                          </a:r>
                        </a:p>
                        <a:p>
                          <a:pPr>
                            <a:lnSpc>
                              <a:spcPct val="115000"/>
                            </a:lnSpc>
                            <a:spcAft>
                              <a:spcPts val="0"/>
                            </a:spcAft>
                          </a:pPr>
                          <a14:m>
                            <m:oMathPara xmlns:m="http://schemas.openxmlformats.org/officeDocument/2006/math">
                              <m:oMathParaPr>
                                <m:jc m:val="centerGroup"/>
                              </m:oMathParaPr>
                              <m:oMath xmlns:m="http://schemas.openxmlformats.org/officeDocument/2006/math">
                                <m:nary>
                                  <m:naryPr>
                                    <m:chr m:val="∑"/>
                                    <m:limLoc m:val="undOvr"/>
                                    <m:ctrlPr>
                                      <a:rPr lang="ru-RU" sz="1800" b="1" i="1">
                                        <a:solidFill>
                                          <a:schemeClr val="tx1"/>
                                        </a:solidFill>
                                        <a:effectLst/>
                                        <a:latin typeface="Cambria Math"/>
                                      </a:rPr>
                                    </m:ctrlPr>
                                  </m:naryPr>
                                  <m:sub>
                                    <m:r>
                                      <a:rPr lang="ru-RU" sz="1800" b="1" i="1">
                                        <a:solidFill>
                                          <a:schemeClr val="tx1"/>
                                        </a:solidFill>
                                        <a:effectLst/>
                                        <a:latin typeface="Cambria Math"/>
                                      </a:rPr>
                                      <m:t>𝒊</m:t>
                                    </m:r>
                                    <m:r>
                                      <a:rPr lang="ru-RU" sz="1800" b="1">
                                        <a:solidFill>
                                          <a:schemeClr val="tx1"/>
                                        </a:solidFill>
                                        <a:effectLst/>
                                        <a:latin typeface="Cambria Math"/>
                                      </a:rPr>
                                      <m:t>=</m:t>
                                    </m:r>
                                    <m:r>
                                      <a:rPr lang="ru-RU" sz="1800" b="1" i="1">
                                        <a:solidFill>
                                          <a:schemeClr val="tx1"/>
                                        </a:solidFill>
                                        <a:effectLst/>
                                        <a:latin typeface="Cambria Math"/>
                                      </a:rPr>
                                      <m:t>𝟏</m:t>
                                    </m:r>
                                  </m:sub>
                                  <m:sup>
                                    <m:r>
                                      <a:rPr lang="ru-RU" sz="1800" b="1" i="1">
                                        <a:solidFill>
                                          <a:schemeClr val="tx1"/>
                                        </a:solidFill>
                                        <a:effectLst/>
                                        <a:latin typeface="Cambria Math"/>
                                      </a:rPr>
                                      <m:t>𝟐</m:t>
                                    </m:r>
                                  </m:sup>
                                  <m:e>
                                    <m:nary>
                                      <m:naryPr>
                                        <m:chr m:val="∑"/>
                                        <m:limLoc m:val="undOvr"/>
                                        <m:ctrlPr>
                                          <a:rPr lang="ru-RU" sz="1800" b="1" i="1">
                                            <a:solidFill>
                                              <a:schemeClr val="tx1"/>
                                            </a:solidFill>
                                            <a:effectLst/>
                                            <a:latin typeface="Cambria Math"/>
                                          </a:rPr>
                                        </m:ctrlPr>
                                      </m:naryPr>
                                      <m:sub>
                                        <m:r>
                                          <a:rPr lang="ru-RU" sz="1800" b="1" i="1">
                                            <a:solidFill>
                                              <a:schemeClr val="tx1"/>
                                            </a:solidFill>
                                            <a:effectLst/>
                                            <a:latin typeface="Cambria Math"/>
                                          </a:rPr>
                                          <m:t>𝒋</m:t>
                                        </m:r>
                                        <m:r>
                                          <a:rPr lang="ru-RU" sz="1800" b="1">
                                            <a:solidFill>
                                              <a:schemeClr val="tx1"/>
                                            </a:solidFill>
                                            <a:effectLst/>
                                            <a:latin typeface="Cambria Math"/>
                                          </a:rPr>
                                          <m:t>=</m:t>
                                        </m:r>
                                        <m:r>
                                          <a:rPr lang="ru-RU" sz="1800" b="1" i="1">
                                            <a:solidFill>
                                              <a:schemeClr val="tx1"/>
                                            </a:solidFill>
                                            <a:effectLst/>
                                            <a:latin typeface="Cambria Math"/>
                                          </a:rPr>
                                          <m:t>𝟏</m:t>
                                        </m:r>
                                      </m:sub>
                                      <m:sup>
                                        <m:r>
                                          <a:rPr lang="ru-RU" sz="1800" b="1" i="1">
                                            <a:solidFill>
                                              <a:schemeClr val="tx1"/>
                                            </a:solidFill>
                                            <a:effectLst/>
                                            <a:latin typeface="Cambria Math"/>
                                          </a:rPr>
                                          <m:t>𝟑</m:t>
                                        </m:r>
                                      </m:sup>
                                      <m:e>
                                        <m:sSub>
                                          <m:sSubPr>
                                            <m:ctrlPr>
                                              <a:rPr lang="ru-RU" sz="1800" b="1" i="1">
                                                <a:solidFill>
                                                  <a:schemeClr val="tx1"/>
                                                </a:solidFill>
                                                <a:effectLst/>
                                                <a:latin typeface="Cambria Math"/>
                                              </a:rPr>
                                            </m:ctrlPr>
                                          </m:sSubPr>
                                          <m:e>
                                            <m:r>
                                              <a:rPr lang="ru-RU" sz="1800" b="1" i="1">
                                                <a:solidFill>
                                                  <a:schemeClr val="tx1"/>
                                                </a:solidFill>
                                                <a:effectLst/>
                                                <a:latin typeface="Cambria Math"/>
                                              </a:rPr>
                                              <m:t>𝑪</m:t>
                                            </m:r>
                                          </m:e>
                                          <m:sub>
                                            <m:r>
                                              <a:rPr lang="ru-RU" sz="1800" b="1" i="1">
                                                <a:solidFill>
                                                  <a:schemeClr val="tx1"/>
                                                </a:solidFill>
                                                <a:effectLst/>
                                                <a:latin typeface="Cambria Math"/>
                                              </a:rPr>
                                              <m:t>𝒊𝒋</m:t>
                                            </m:r>
                                          </m:sub>
                                        </m:sSub>
                                      </m:e>
                                    </m:nary>
                                    <m:r>
                                      <a:rPr lang="en-US" sz="1800" b="1">
                                        <a:solidFill>
                                          <a:schemeClr val="tx1"/>
                                        </a:solidFill>
                                        <a:effectLst/>
                                        <a:latin typeface="Cambria Math"/>
                                      </a:rPr>
                                      <m:t>∗</m:t>
                                    </m:r>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𝒊𝒋</m:t>
                                        </m:r>
                                      </m:sub>
                                    </m:sSub>
                                    <m:r>
                                      <a:rPr lang="en-US" sz="1800" b="1">
                                        <a:solidFill>
                                          <a:schemeClr val="tx1"/>
                                        </a:solidFill>
                                        <a:effectLst/>
                                        <a:latin typeface="Cambria Math"/>
                                      </a:rPr>
                                      <m:t>→</m:t>
                                    </m:r>
                                    <m:r>
                                      <a:rPr lang="en-US" sz="1800" b="1" i="1">
                                        <a:solidFill>
                                          <a:schemeClr val="tx1"/>
                                        </a:solidFill>
                                        <a:effectLst/>
                                        <a:latin typeface="Cambria Math"/>
                                      </a:rPr>
                                      <m:t>𝒎𝒊𝒏</m:t>
                                    </m:r>
                                  </m:e>
                                </m:nary>
                              </m:oMath>
                            </m:oMathPara>
                          </a14:m>
                          <a:endParaRPr lang="ru-RU" sz="1800" b="1">
                            <a:solidFill>
                              <a:schemeClr val="tx1"/>
                            </a:solidFill>
                            <a:effectLst/>
                          </a:endParaRPr>
                        </a:p>
                        <a:p>
                          <a:pPr>
                            <a:lnSpc>
                              <a:spcPct val="115000"/>
                            </a:lnSpc>
                            <a:spcAft>
                              <a:spcPts val="0"/>
                            </a:spcAft>
                          </a:pPr>
                          <a14:m>
                            <m:oMathPara xmlns:m="http://schemas.openxmlformats.org/officeDocument/2006/math">
                              <m:oMathParaPr>
                                <m:jc m:val="centerGroup"/>
                              </m:oMathParaPr>
                              <m:oMath xmlns:m="http://schemas.openxmlformats.org/officeDocument/2006/math">
                                <m:nary>
                                  <m:naryPr>
                                    <m:chr m:val="∑"/>
                                    <m:limLoc m:val="undOvr"/>
                                    <m:ctrlPr>
                                      <a:rPr lang="ru-RU" sz="1800" b="1" i="1">
                                        <a:solidFill>
                                          <a:schemeClr val="tx1"/>
                                        </a:solidFill>
                                        <a:effectLst/>
                                        <a:latin typeface="Cambria Math"/>
                                      </a:rPr>
                                    </m:ctrlPr>
                                  </m:naryPr>
                                  <m:sub>
                                    <m:r>
                                      <a:rPr lang="ru-RU" sz="1800" b="1" i="1">
                                        <a:solidFill>
                                          <a:schemeClr val="tx1"/>
                                        </a:solidFill>
                                        <a:effectLst/>
                                        <a:latin typeface="Cambria Math"/>
                                      </a:rPr>
                                      <m:t>𝒊</m:t>
                                    </m:r>
                                    <m:r>
                                      <a:rPr lang="ru-RU" sz="1800" b="1">
                                        <a:solidFill>
                                          <a:schemeClr val="tx1"/>
                                        </a:solidFill>
                                        <a:effectLst/>
                                        <a:latin typeface="Cambria Math"/>
                                      </a:rPr>
                                      <m:t>=</m:t>
                                    </m:r>
                                    <m:r>
                                      <a:rPr lang="ru-RU" sz="1800" b="1" i="1">
                                        <a:solidFill>
                                          <a:schemeClr val="tx1"/>
                                        </a:solidFill>
                                        <a:effectLst/>
                                        <a:latin typeface="Cambria Math"/>
                                      </a:rPr>
                                      <m:t>𝟏</m:t>
                                    </m:r>
                                  </m:sub>
                                  <m:sup>
                                    <m:r>
                                      <a:rPr lang="ru-RU" sz="1800" b="1" i="1">
                                        <a:solidFill>
                                          <a:schemeClr val="tx1"/>
                                        </a:solidFill>
                                        <a:effectLst/>
                                        <a:latin typeface="Cambria Math"/>
                                      </a:rPr>
                                      <m:t>𝟐</m:t>
                                    </m:r>
                                  </m:sup>
                                  <m:e>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𝒊𝒋</m:t>
                                        </m:r>
                                      </m:sub>
                                    </m:sSub>
                                    <m:r>
                                      <a:rPr lang="en-US" sz="1800" b="1">
                                        <a:solidFill>
                                          <a:schemeClr val="tx1"/>
                                        </a:solidFill>
                                        <a:effectLst/>
                                        <a:latin typeface="Cambria Math"/>
                                      </a:rPr>
                                      <m:t>≥</m:t>
                                    </m:r>
                                    <m:sSub>
                                      <m:sSubPr>
                                        <m:ctrlPr>
                                          <a:rPr lang="ru-RU" sz="1800" b="1" i="1">
                                            <a:solidFill>
                                              <a:schemeClr val="tx1"/>
                                            </a:solidFill>
                                            <a:effectLst/>
                                            <a:latin typeface="Cambria Math"/>
                                          </a:rPr>
                                        </m:ctrlPr>
                                      </m:sSubPr>
                                      <m:e>
                                        <m:r>
                                          <a:rPr lang="en-US" sz="1800" b="1" i="1">
                                            <a:solidFill>
                                              <a:schemeClr val="tx1"/>
                                            </a:solidFill>
                                            <a:effectLst/>
                                            <a:latin typeface="Cambria Math"/>
                                          </a:rPr>
                                          <m:t>𝑩</m:t>
                                        </m:r>
                                      </m:e>
                                      <m:sub>
                                        <m:r>
                                          <a:rPr lang="en-US" sz="1800" b="1" i="1">
                                            <a:solidFill>
                                              <a:schemeClr val="tx1"/>
                                            </a:solidFill>
                                            <a:effectLst/>
                                            <a:latin typeface="Cambria Math"/>
                                          </a:rPr>
                                          <m:t>𝒋</m:t>
                                        </m:r>
                                      </m:sub>
                                    </m:sSub>
                                  </m:e>
                                </m:nary>
                                <m:r>
                                  <a:rPr lang="ru-RU" sz="1800" b="1">
                                    <a:solidFill>
                                      <a:schemeClr val="tx1"/>
                                    </a:solidFill>
                                    <a:effectLst/>
                                    <a:latin typeface="Cambria Math"/>
                                  </a:rPr>
                                  <m:t>, </m:t>
                                </m:r>
                                <m:r>
                                  <a:rPr lang="ru-RU" sz="1800" b="1" i="1">
                                    <a:solidFill>
                                      <a:schemeClr val="tx1"/>
                                    </a:solidFill>
                                    <a:effectLst/>
                                    <a:latin typeface="Cambria Math"/>
                                  </a:rPr>
                                  <m:t>𝒋</m:t>
                                </m:r>
                                <m:r>
                                  <a:rPr lang="ru-RU" sz="1800" b="1">
                                    <a:solidFill>
                                      <a:schemeClr val="tx1"/>
                                    </a:solidFill>
                                    <a:effectLst/>
                                    <a:latin typeface="Cambria Math"/>
                                  </a:rPr>
                                  <m:t>=</m:t>
                                </m:r>
                                <m:r>
                                  <a:rPr lang="ru-RU" sz="1800" b="1" i="1">
                                    <a:solidFill>
                                      <a:schemeClr val="tx1"/>
                                    </a:solidFill>
                                    <a:effectLst/>
                                    <a:latin typeface="Cambria Math"/>
                                  </a:rPr>
                                  <m:t>𝟏</m:t>
                                </m:r>
                                <m:r>
                                  <a:rPr lang="ru-RU" sz="1800" b="1">
                                    <a:solidFill>
                                      <a:schemeClr val="tx1"/>
                                    </a:solidFill>
                                    <a:effectLst/>
                                    <a:latin typeface="Cambria Math"/>
                                  </a:rPr>
                                  <m:t>,</m:t>
                                </m:r>
                                <m:r>
                                  <a:rPr lang="ru-RU" sz="1800" b="1" i="1">
                                    <a:solidFill>
                                      <a:schemeClr val="tx1"/>
                                    </a:solidFill>
                                    <a:effectLst/>
                                    <a:latin typeface="Cambria Math"/>
                                  </a:rPr>
                                  <m:t>𝟐</m:t>
                                </m:r>
                                <m:r>
                                  <a:rPr lang="ru-RU" sz="1800" b="1">
                                    <a:solidFill>
                                      <a:schemeClr val="tx1"/>
                                    </a:solidFill>
                                    <a:effectLst/>
                                    <a:latin typeface="Cambria Math"/>
                                  </a:rPr>
                                  <m:t>,</m:t>
                                </m:r>
                                <m:r>
                                  <a:rPr lang="ru-RU" sz="1800" b="1" i="1">
                                    <a:solidFill>
                                      <a:schemeClr val="tx1"/>
                                    </a:solidFill>
                                    <a:effectLst/>
                                    <a:latin typeface="Cambria Math"/>
                                  </a:rPr>
                                  <m:t>𝟑</m:t>
                                </m:r>
                              </m:oMath>
                            </m:oMathPara>
                          </a14:m>
                          <a:endParaRPr lang="ru-RU" sz="1800" b="1">
                            <a:solidFill>
                              <a:schemeClr val="tx1"/>
                            </a:solidFill>
                            <a:effectLst/>
                          </a:endParaRPr>
                        </a:p>
                        <a:p>
                          <a:pPr>
                            <a:lnSpc>
                              <a:spcPct val="115000"/>
                            </a:lnSpc>
                            <a:spcAft>
                              <a:spcPts val="0"/>
                            </a:spcAft>
                          </a:pPr>
                          <a14:m>
                            <m:oMathPara xmlns:m="http://schemas.openxmlformats.org/officeDocument/2006/math">
                              <m:oMathParaPr>
                                <m:jc m:val="centerGroup"/>
                              </m:oMathParaPr>
                              <m:oMath xmlns:m="http://schemas.openxmlformats.org/officeDocument/2006/math">
                                <m:nary>
                                  <m:naryPr>
                                    <m:chr m:val="∑"/>
                                    <m:limLoc m:val="undOvr"/>
                                    <m:ctrlPr>
                                      <a:rPr lang="ru-RU" sz="1800" b="1" i="1">
                                        <a:solidFill>
                                          <a:schemeClr val="tx1"/>
                                        </a:solidFill>
                                        <a:effectLst/>
                                        <a:latin typeface="Cambria Math"/>
                                      </a:rPr>
                                    </m:ctrlPr>
                                  </m:naryPr>
                                  <m:sub>
                                    <m:r>
                                      <a:rPr lang="en-US" sz="1800" b="1" i="1">
                                        <a:solidFill>
                                          <a:schemeClr val="tx1"/>
                                        </a:solidFill>
                                        <a:effectLst/>
                                        <a:latin typeface="Cambria Math"/>
                                      </a:rPr>
                                      <m:t>𝒋</m:t>
                                    </m:r>
                                    <m:r>
                                      <a:rPr lang="en-US" sz="1800" b="1">
                                        <a:solidFill>
                                          <a:schemeClr val="tx1"/>
                                        </a:solidFill>
                                        <a:effectLst/>
                                        <a:latin typeface="Cambria Math"/>
                                      </a:rPr>
                                      <m:t>=</m:t>
                                    </m:r>
                                    <m:r>
                                      <a:rPr lang="en-US" sz="1800" b="1" i="1">
                                        <a:solidFill>
                                          <a:schemeClr val="tx1"/>
                                        </a:solidFill>
                                        <a:effectLst/>
                                        <a:latin typeface="Cambria Math"/>
                                      </a:rPr>
                                      <m:t>𝟏</m:t>
                                    </m:r>
                                  </m:sub>
                                  <m:sup>
                                    <m:r>
                                      <a:rPr lang="en-US" sz="1800" b="1" i="1">
                                        <a:solidFill>
                                          <a:schemeClr val="tx1"/>
                                        </a:solidFill>
                                        <a:effectLst/>
                                        <a:latin typeface="Cambria Math"/>
                                      </a:rPr>
                                      <m:t>𝟑</m:t>
                                    </m:r>
                                  </m:sup>
                                  <m:e>
                                    <m:f>
                                      <m:fPr>
                                        <m:ctrlPr>
                                          <a:rPr lang="ru-RU" sz="1800" b="1" i="1">
                                            <a:solidFill>
                                              <a:schemeClr val="tx1"/>
                                            </a:solidFill>
                                            <a:effectLst/>
                                            <a:latin typeface="Cambria Math"/>
                                          </a:rPr>
                                        </m:ctrlPr>
                                      </m:fPr>
                                      <m:num>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𝒊𝒋</m:t>
                                            </m:r>
                                          </m:sub>
                                        </m:sSub>
                                      </m:num>
                                      <m:den>
                                        <m:sSub>
                                          <m:sSubPr>
                                            <m:ctrlPr>
                                              <a:rPr lang="ru-RU" sz="1800" b="1" i="1">
                                                <a:solidFill>
                                                  <a:schemeClr val="tx1"/>
                                                </a:solidFill>
                                                <a:effectLst/>
                                                <a:latin typeface="Cambria Math"/>
                                              </a:rPr>
                                            </m:ctrlPr>
                                          </m:sSubPr>
                                          <m:e>
                                            <m:r>
                                              <a:rPr lang="en-US" sz="1800" b="1" i="1">
                                                <a:solidFill>
                                                  <a:schemeClr val="tx1"/>
                                                </a:solidFill>
                                                <a:effectLst/>
                                                <a:latin typeface="Cambria Math"/>
                                              </a:rPr>
                                              <m:t>𝑷</m:t>
                                            </m:r>
                                          </m:e>
                                          <m:sub>
                                            <m:r>
                                              <a:rPr lang="en-US" sz="1800" b="1" i="1">
                                                <a:solidFill>
                                                  <a:schemeClr val="tx1"/>
                                                </a:solidFill>
                                                <a:effectLst/>
                                                <a:latin typeface="Cambria Math"/>
                                              </a:rPr>
                                              <m:t>𝒊𝒋</m:t>
                                            </m:r>
                                          </m:sub>
                                        </m:sSub>
                                      </m:den>
                                    </m:f>
                                  </m:e>
                                </m:nary>
                                <m:r>
                                  <a:rPr lang="en-US" sz="1800" b="1">
                                    <a:solidFill>
                                      <a:schemeClr val="tx1"/>
                                    </a:solidFill>
                                    <a:effectLst/>
                                    <a:latin typeface="Cambria Math"/>
                                  </a:rPr>
                                  <m:t>≤</m:t>
                                </m:r>
                                <m:sSub>
                                  <m:sSubPr>
                                    <m:ctrlPr>
                                      <a:rPr lang="ru-RU" sz="1800" b="1" i="1">
                                        <a:solidFill>
                                          <a:schemeClr val="tx1"/>
                                        </a:solidFill>
                                        <a:effectLst/>
                                        <a:latin typeface="Cambria Math"/>
                                      </a:rPr>
                                    </m:ctrlPr>
                                  </m:sSubPr>
                                  <m:e>
                                    <m:r>
                                      <a:rPr lang="en-US" sz="1800" b="1" i="1">
                                        <a:solidFill>
                                          <a:schemeClr val="tx1"/>
                                        </a:solidFill>
                                        <a:effectLst/>
                                        <a:latin typeface="Cambria Math"/>
                                      </a:rPr>
                                      <m:t>𝑨</m:t>
                                    </m:r>
                                  </m:e>
                                  <m:sub>
                                    <m:r>
                                      <a:rPr lang="en-US" sz="1800" b="1" i="1">
                                        <a:solidFill>
                                          <a:schemeClr val="tx1"/>
                                        </a:solidFill>
                                        <a:effectLst/>
                                        <a:latin typeface="Cambria Math"/>
                                      </a:rPr>
                                      <m:t>𝒊</m:t>
                                    </m:r>
                                  </m:sub>
                                </m:sSub>
                                <m:r>
                                  <a:rPr lang="en-US" sz="1800" b="1">
                                    <a:solidFill>
                                      <a:schemeClr val="tx1"/>
                                    </a:solidFill>
                                    <a:effectLst/>
                                    <a:latin typeface="Cambria Math"/>
                                  </a:rPr>
                                  <m:t>, </m:t>
                                </m:r>
                                <m:r>
                                  <a:rPr lang="ru-RU" sz="1800" b="1" i="1">
                                    <a:solidFill>
                                      <a:schemeClr val="tx1"/>
                                    </a:solidFill>
                                    <a:effectLst/>
                                    <a:latin typeface="Cambria Math"/>
                                  </a:rPr>
                                  <m:t>𝒊</m:t>
                                </m:r>
                                <m:r>
                                  <a:rPr lang="ru-RU" sz="1800" b="1">
                                    <a:solidFill>
                                      <a:schemeClr val="tx1"/>
                                    </a:solidFill>
                                    <a:effectLst/>
                                    <a:latin typeface="Cambria Math"/>
                                  </a:rPr>
                                  <m:t>=</m:t>
                                </m:r>
                                <m:r>
                                  <a:rPr lang="ru-RU" sz="1800" b="1" i="1">
                                    <a:solidFill>
                                      <a:schemeClr val="tx1"/>
                                    </a:solidFill>
                                    <a:effectLst/>
                                    <a:latin typeface="Cambria Math"/>
                                  </a:rPr>
                                  <m:t>𝟏</m:t>
                                </m:r>
                                <m:r>
                                  <a:rPr lang="ru-RU" sz="1800" b="1">
                                    <a:solidFill>
                                      <a:schemeClr val="tx1"/>
                                    </a:solidFill>
                                    <a:effectLst/>
                                    <a:latin typeface="Cambria Math"/>
                                  </a:rPr>
                                  <m:t>,</m:t>
                                </m:r>
                                <m:r>
                                  <a:rPr lang="ru-RU" sz="1800" b="1" i="1">
                                    <a:solidFill>
                                      <a:schemeClr val="tx1"/>
                                    </a:solidFill>
                                    <a:effectLst/>
                                    <a:latin typeface="Cambria Math"/>
                                  </a:rPr>
                                  <m:t>𝟐</m:t>
                                </m:r>
                              </m:oMath>
                            </m:oMathPara>
                          </a14:m>
                          <a:endParaRPr lang="ru-RU" sz="1800" b="1">
                            <a:solidFill>
                              <a:schemeClr val="tx1"/>
                            </a:solidFill>
                            <a:effectLst/>
                          </a:endParaRPr>
                        </a:p>
                        <a:p>
                          <a:pPr algn="ctr">
                            <a:lnSpc>
                              <a:spcPct val="115000"/>
                            </a:lnSpc>
                            <a:spcAft>
                              <a:spcPts val="0"/>
                            </a:spcAft>
                          </a:pPr>
                          <a14:m>
                            <m:oMath xmlns:m="http://schemas.openxmlformats.org/officeDocument/2006/math">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𝒊𝒋</m:t>
                                  </m:r>
                                  <m:r>
                                    <a:rPr lang="en-US" sz="1800" b="1">
                                      <a:solidFill>
                                        <a:schemeClr val="tx1"/>
                                      </a:solidFill>
                                      <a:effectLst/>
                                      <a:latin typeface="Cambria Math"/>
                                    </a:rPr>
                                    <m:t> </m:t>
                                  </m:r>
                                </m:sub>
                              </m:sSub>
                            </m:oMath>
                          </a14:m>
                          <a:r>
                            <a:rPr lang="en-US" sz="1800" b="1">
                              <a:solidFill>
                                <a:schemeClr val="tx1"/>
                              </a:solidFill>
                              <a:effectLst/>
                            </a:rPr>
                            <a:t> ≥ 0</a:t>
                          </a:r>
                          <a:endParaRPr lang="ru-RU" sz="1800" b="1">
                            <a:solidFill>
                              <a:schemeClr val="tx1"/>
                            </a:solidFill>
                            <a:effectLst/>
                          </a:endParaRPr>
                        </a:p>
                        <a:p>
                          <a:pPr>
                            <a:lnSpc>
                              <a:spcPct val="115000"/>
                            </a:lnSpc>
                            <a:spcAft>
                              <a:spcPts val="0"/>
                            </a:spcAft>
                          </a:pPr>
                          <a:r>
                            <a:rPr lang="en-US" sz="1800" b="1">
                              <a:solidFill>
                                <a:schemeClr val="tx1"/>
                              </a:solidFill>
                              <a:effectLst/>
                            </a:rPr>
                            <a:t>2</a:t>
                          </a:r>
                          <a:r>
                            <a:rPr lang="ru-RU" sz="1800" b="1">
                              <a:solidFill>
                                <a:schemeClr val="tx1"/>
                              </a:solidFill>
                              <a:effectLst/>
                            </a:rPr>
                            <a:t>.</a:t>
                          </a:r>
                          <a:endParaRPr lang="ru-RU" sz="1800" b="1">
                            <a:solidFill>
                              <a:schemeClr val="tx1"/>
                            </a:solidFill>
                            <a:effectLst/>
                            <a:latin typeface="Times New Roman"/>
                            <a:ea typeface="Times New Roman"/>
                          </a:endParaRPr>
                        </a:p>
                      </a:txBody>
                      <a:tcPr marL="68580" marR="68580" marT="0" marB="0">
                        <a:solidFill>
                          <a:schemeClr val="bg1"/>
                        </a:solidFill>
                      </a:tcPr>
                    </a:tc>
                    <a:tc>
                      <a:txBody>
                        <a:bodyPr/>
                        <a:lstStyle/>
                        <a:p>
                          <a:pPr algn="ctr">
                            <a:lnSpc>
                              <a:spcPct val="115000"/>
                            </a:lnSpc>
                            <a:spcAft>
                              <a:spcPts val="0"/>
                            </a:spcAft>
                          </a:pPr>
                          <a:r>
                            <a:rPr lang="en-US" sz="1800" b="1" dirty="0" smtClean="0">
                              <a:solidFill>
                                <a:schemeClr val="tx1"/>
                              </a:solidFill>
                              <a:effectLst/>
                            </a:rPr>
                            <a:t> </a:t>
                          </a:r>
                          <a:endParaRPr lang="ru-RU" sz="1800" b="1" dirty="0">
                            <a:solidFill>
                              <a:schemeClr val="tx1"/>
                            </a:solidFill>
                            <a:effectLst/>
                          </a:endParaRPr>
                        </a:p>
                        <a:p>
                          <a:pPr>
                            <a:lnSpc>
                              <a:spcPct val="115000"/>
                            </a:lnSpc>
                            <a:spcAft>
                              <a:spcPts val="0"/>
                            </a:spcAft>
                          </a:pPr>
                          <a14:m>
                            <m:oMathPara xmlns:m="http://schemas.openxmlformats.org/officeDocument/2006/math">
                              <m:oMathParaPr>
                                <m:jc m:val="centerGroup"/>
                              </m:oMathParaPr>
                              <m:oMath xmlns:m="http://schemas.openxmlformats.org/officeDocument/2006/math">
                                <m:nary>
                                  <m:naryPr>
                                    <m:chr m:val="∑"/>
                                    <m:limLoc m:val="undOvr"/>
                                    <m:ctrlPr>
                                      <a:rPr lang="ru-RU" sz="1800" b="1" i="1">
                                        <a:solidFill>
                                          <a:schemeClr val="tx1"/>
                                        </a:solidFill>
                                        <a:effectLst/>
                                        <a:latin typeface="Cambria Math"/>
                                      </a:rPr>
                                    </m:ctrlPr>
                                  </m:naryPr>
                                  <m:sub>
                                    <m:r>
                                      <a:rPr lang="ru-RU" sz="1800" b="1" i="1">
                                        <a:solidFill>
                                          <a:schemeClr val="tx1"/>
                                        </a:solidFill>
                                        <a:effectLst/>
                                        <a:latin typeface="Cambria Math"/>
                                      </a:rPr>
                                      <m:t>𝒊</m:t>
                                    </m:r>
                                    <m:r>
                                      <a:rPr lang="ru-RU" sz="1800" b="1">
                                        <a:solidFill>
                                          <a:schemeClr val="tx1"/>
                                        </a:solidFill>
                                        <a:effectLst/>
                                        <a:latin typeface="Cambria Math"/>
                                      </a:rPr>
                                      <m:t>=</m:t>
                                    </m:r>
                                    <m:r>
                                      <a:rPr lang="ru-RU" sz="1800" b="1" i="1">
                                        <a:solidFill>
                                          <a:schemeClr val="tx1"/>
                                        </a:solidFill>
                                        <a:effectLst/>
                                        <a:latin typeface="Cambria Math"/>
                                      </a:rPr>
                                      <m:t>𝟏</m:t>
                                    </m:r>
                                  </m:sub>
                                  <m:sup>
                                    <m:r>
                                      <a:rPr lang="ru-RU" sz="1800" b="1" i="1">
                                        <a:solidFill>
                                          <a:schemeClr val="tx1"/>
                                        </a:solidFill>
                                        <a:effectLst/>
                                        <a:latin typeface="Cambria Math"/>
                                      </a:rPr>
                                      <m:t>𝟐</m:t>
                                    </m:r>
                                  </m:sup>
                                  <m:e>
                                    <m:nary>
                                      <m:naryPr>
                                        <m:chr m:val="∑"/>
                                        <m:limLoc m:val="undOvr"/>
                                        <m:ctrlPr>
                                          <a:rPr lang="ru-RU" sz="1800" b="1" i="1">
                                            <a:solidFill>
                                              <a:schemeClr val="tx1"/>
                                            </a:solidFill>
                                            <a:effectLst/>
                                            <a:latin typeface="Cambria Math"/>
                                          </a:rPr>
                                        </m:ctrlPr>
                                      </m:naryPr>
                                      <m:sub>
                                        <m:r>
                                          <a:rPr lang="ru-RU" sz="1800" b="1" i="1">
                                            <a:solidFill>
                                              <a:schemeClr val="tx1"/>
                                            </a:solidFill>
                                            <a:effectLst/>
                                            <a:latin typeface="Cambria Math"/>
                                          </a:rPr>
                                          <m:t>𝒋</m:t>
                                        </m:r>
                                        <m:r>
                                          <a:rPr lang="ru-RU" sz="1800" b="1">
                                            <a:solidFill>
                                              <a:schemeClr val="tx1"/>
                                            </a:solidFill>
                                            <a:effectLst/>
                                            <a:latin typeface="Cambria Math"/>
                                          </a:rPr>
                                          <m:t>=</m:t>
                                        </m:r>
                                        <m:r>
                                          <a:rPr lang="ru-RU" sz="1800" b="1" i="1">
                                            <a:solidFill>
                                              <a:schemeClr val="tx1"/>
                                            </a:solidFill>
                                            <a:effectLst/>
                                            <a:latin typeface="Cambria Math"/>
                                          </a:rPr>
                                          <m:t>𝟏</m:t>
                                        </m:r>
                                      </m:sub>
                                      <m:sup>
                                        <m:r>
                                          <a:rPr lang="ru-RU" sz="1800" b="1" i="1">
                                            <a:solidFill>
                                              <a:schemeClr val="tx1"/>
                                            </a:solidFill>
                                            <a:effectLst/>
                                            <a:latin typeface="Cambria Math"/>
                                          </a:rPr>
                                          <m:t>𝟑</m:t>
                                        </m:r>
                                      </m:sup>
                                      <m:e>
                                        <m:sSub>
                                          <m:sSubPr>
                                            <m:ctrlPr>
                                              <a:rPr lang="ru-RU" sz="1800" b="1" i="1">
                                                <a:solidFill>
                                                  <a:schemeClr val="tx1"/>
                                                </a:solidFill>
                                                <a:effectLst/>
                                                <a:latin typeface="Cambria Math"/>
                                              </a:rPr>
                                            </m:ctrlPr>
                                          </m:sSubPr>
                                          <m:e>
                                            <m:r>
                                              <a:rPr lang="ru-RU" sz="1800" b="1" i="1">
                                                <a:solidFill>
                                                  <a:schemeClr val="tx1"/>
                                                </a:solidFill>
                                                <a:effectLst/>
                                                <a:latin typeface="Cambria Math"/>
                                              </a:rPr>
                                              <m:t>𝑪</m:t>
                                            </m:r>
                                          </m:e>
                                          <m:sub>
                                            <m:r>
                                              <a:rPr lang="ru-RU" sz="1800" b="1" i="1">
                                                <a:solidFill>
                                                  <a:schemeClr val="tx1"/>
                                                </a:solidFill>
                                                <a:effectLst/>
                                                <a:latin typeface="Cambria Math"/>
                                              </a:rPr>
                                              <m:t>𝒊𝒋</m:t>
                                            </m:r>
                                          </m:sub>
                                        </m:sSub>
                                      </m:e>
                                    </m:nary>
                                    <m:r>
                                      <a:rPr lang="en-US" sz="1800" b="1">
                                        <a:solidFill>
                                          <a:schemeClr val="tx1"/>
                                        </a:solidFill>
                                        <a:effectLst/>
                                        <a:latin typeface="Cambria Math"/>
                                      </a:rPr>
                                      <m:t>∗</m:t>
                                    </m:r>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𝒊𝒋</m:t>
                                        </m:r>
                                      </m:sub>
                                    </m:sSub>
                                    <m:r>
                                      <a:rPr lang="en-US" sz="1800" b="1">
                                        <a:solidFill>
                                          <a:schemeClr val="tx1"/>
                                        </a:solidFill>
                                        <a:effectLst/>
                                        <a:latin typeface="Cambria Math"/>
                                      </a:rPr>
                                      <m:t>→</m:t>
                                    </m:r>
                                    <m:r>
                                      <a:rPr lang="en-US" sz="1800" b="1" i="1">
                                        <a:solidFill>
                                          <a:schemeClr val="tx1"/>
                                        </a:solidFill>
                                        <a:effectLst/>
                                        <a:latin typeface="Cambria Math"/>
                                      </a:rPr>
                                      <m:t>𝒎𝒊𝒏</m:t>
                                    </m:r>
                                  </m:e>
                                </m:nary>
                              </m:oMath>
                            </m:oMathPara>
                          </a14:m>
                          <a:endParaRPr lang="ru-RU" sz="1800" b="1" dirty="0">
                            <a:solidFill>
                              <a:schemeClr val="tx1"/>
                            </a:solidFill>
                            <a:effectLst/>
                          </a:endParaRPr>
                        </a:p>
                        <a:p>
                          <a:pPr>
                            <a:lnSpc>
                              <a:spcPct val="115000"/>
                            </a:lnSpc>
                            <a:spcAft>
                              <a:spcPts val="0"/>
                            </a:spcAft>
                          </a:pPr>
                          <a14:m>
                            <m:oMathPara xmlns:m="http://schemas.openxmlformats.org/officeDocument/2006/math">
                              <m:oMathParaPr>
                                <m:jc m:val="centerGroup"/>
                              </m:oMathParaPr>
                              <m:oMath xmlns:m="http://schemas.openxmlformats.org/officeDocument/2006/math">
                                <m:nary>
                                  <m:naryPr>
                                    <m:chr m:val="∑"/>
                                    <m:limLoc m:val="undOvr"/>
                                    <m:ctrlPr>
                                      <a:rPr lang="ru-RU" sz="1800" b="1" i="1">
                                        <a:solidFill>
                                          <a:schemeClr val="tx1"/>
                                        </a:solidFill>
                                        <a:effectLst/>
                                        <a:latin typeface="Cambria Math"/>
                                      </a:rPr>
                                    </m:ctrlPr>
                                  </m:naryPr>
                                  <m:sub>
                                    <m:r>
                                      <a:rPr lang="ru-RU" sz="1800" b="1" i="1">
                                        <a:solidFill>
                                          <a:schemeClr val="tx1"/>
                                        </a:solidFill>
                                        <a:effectLst/>
                                        <a:latin typeface="Cambria Math"/>
                                      </a:rPr>
                                      <m:t>𝒊</m:t>
                                    </m:r>
                                    <m:r>
                                      <a:rPr lang="ru-RU" sz="1800" b="1">
                                        <a:solidFill>
                                          <a:schemeClr val="tx1"/>
                                        </a:solidFill>
                                        <a:effectLst/>
                                        <a:latin typeface="Cambria Math"/>
                                      </a:rPr>
                                      <m:t>=</m:t>
                                    </m:r>
                                    <m:r>
                                      <a:rPr lang="ru-RU" sz="1800" b="1" i="1">
                                        <a:solidFill>
                                          <a:schemeClr val="tx1"/>
                                        </a:solidFill>
                                        <a:effectLst/>
                                        <a:latin typeface="Cambria Math"/>
                                      </a:rPr>
                                      <m:t>𝟏</m:t>
                                    </m:r>
                                  </m:sub>
                                  <m:sup>
                                    <m:r>
                                      <a:rPr lang="ru-RU" sz="1800" b="1" i="1">
                                        <a:solidFill>
                                          <a:schemeClr val="tx1"/>
                                        </a:solidFill>
                                        <a:effectLst/>
                                        <a:latin typeface="Cambria Math"/>
                                      </a:rPr>
                                      <m:t>𝟐</m:t>
                                    </m:r>
                                  </m:sup>
                                  <m:e>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𝒊𝒋</m:t>
                                        </m:r>
                                      </m:sub>
                                    </m:sSub>
                                    <m:r>
                                      <a:rPr lang="en-US" sz="1800" b="1">
                                        <a:solidFill>
                                          <a:schemeClr val="tx1"/>
                                        </a:solidFill>
                                        <a:effectLst/>
                                        <a:latin typeface="Cambria Math"/>
                                      </a:rPr>
                                      <m:t>≥</m:t>
                                    </m:r>
                                    <m:sSub>
                                      <m:sSubPr>
                                        <m:ctrlPr>
                                          <a:rPr lang="ru-RU" sz="1800" b="1" i="1">
                                            <a:solidFill>
                                              <a:schemeClr val="tx1"/>
                                            </a:solidFill>
                                            <a:effectLst/>
                                            <a:latin typeface="Cambria Math"/>
                                          </a:rPr>
                                        </m:ctrlPr>
                                      </m:sSubPr>
                                      <m:e>
                                        <m:r>
                                          <a:rPr lang="en-US" sz="1800" b="1" i="1">
                                            <a:solidFill>
                                              <a:schemeClr val="tx1"/>
                                            </a:solidFill>
                                            <a:effectLst/>
                                            <a:latin typeface="Cambria Math"/>
                                          </a:rPr>
                                          <m:t>𝑩</m:t>
                                        </m:r>
                                      </m:e>
                                      <m:sub>
                                        <m:r>
                                          <a:rPr lang="en-US" sz="1800" b="1" i="1">
                                            <a:solidFill>
                                              <a:schemeClr val="tx1"/>
                                            </a:solidFill>
                                            <a:effectLst/>
                                            <a:latin typeface="Cambria Math"/>
                                          </a:rPr>
                                          <m:t>𝒋</m:t>
                                        </m:r>
                                      </m:sub>
                                    </m:sSub>
                                  </m:e>
                                </m:nary>
                                <m:r>
                                  <a:rPr lang="ru-RU" sz="1800" b="1">
                                    <a:solidFill>
                                      <a:schemeClr val="tx1"/>
                                    </a:solidFill>
                                    <a:effectLst/>
                                    <a:latin typeface="Cambria Math"/>
                                  </a:rPr>
                                  <m:t>, </m:t>
                                </m:r>
                                <m:r>
                                  <a:rPr lang="ru-RU" sz="1800" b="1" i="1">
                                    <a:solidFill>
                                      <a:schemeClr val="tx1"/>
                                    </a:solidFill>
                                    <a:effectLst/>
                                    <a:latin typeface="Cambria Math"/>
                                  </a:rPr>
                                  <m:t>𝒋</m:t>
                                </m:r>
                                <m:r>
                                  <a:rPr lang="ru-RU" sz="1800" b="1">
                                    <a:solidFill>
                                      <a:schemeClr val="tx1"/>
                                    </a:solidFill>
                                    <a:effectLst/>
                                    <a:latin typeface="Cambria Math"/>
                                  </a:rPr>
                                  <m:t>=</m:t>
                                </m:r>
                                <m:r>
                                  <a:rPr lang="ru-RU" sz="1800" b="1" i="1">
                                    <a:solidFill>
                                      <a:schemeClr val="tx1"/>
                                    </a:solidFill>
                                    <a:effectLst/>
                                    <a:latin typeface="Cambria Math"/>
                                  </a:rPr>
                                  <m:t>𝟏</m:t>
                                </m:r>
                                <m:r>
                                  <a:rPr lang="ru-RU" sz="1800" b="1">
                                    <a:solidFill>
                                      <a:schemeClr val="tx1"/>
                                    </a:solidFill>
                                    <a:effectLst/>
                                    <a:latin typeface="Cambria Math"/>
                                  </a:rPr>
                                  <m:t>,</m:t>
                                </m:r>
                                <m:r>
                                  <a:rPr lang="ru-RU" sz="1800" b="1" i="1">
                                    <a:solidFill>
                                      <a:schemeClr val="tx1"/>
                                    </a:solidFill>
                                    <a:effectLst/>
                                    <a:latin typeface="Cambria Math"/>
                                  </a:rPr>
                                  <m:t>𝟐</m:t>
                                </m:r>
                                <m:r>
                                  <a:rPr lang="ru-RU" sz="1800" b="1">
                                    <a:solidFill>
                                      <a:schemeClr val="tx1"/>
                                    </a:solidFill>
                                    <a:effectLst/>
                                    <a:latin typeface="Cambria Math"/>
                                  </a:rPr>
                                  <m:t>,</m:t>
                                </m:r>
                                <m:r>
                                  <a:rPr lang="ru-RU" sz="1800" b="1" i="1">
                                    <a:solidFill>
                                      <a:schemeClr val="tx1"/>
                                    </a:solidFill>
                                    <a:effectLst/>
                                    <a:latin typeface="Cambria Math"/>
                                  </a:rPr>
                                  <m:t>𝟑</m:t>
                                </m:r>
                              </m:oMath>
                            </m:oMathPara>
                          </a14:m>
                          <a:endParaRPr lang="ru-RU" sz="1800" b="1" dirty="0">
                            <a:solidFill>
                              <a:schemeClr val="tx1"/>
                            </a:solidFill>
                            <a:effectLst/>
                          </a:endParaRPr>
                        </a:p>
                        <a:p>
                          <a:pPr>
                            <a:lnSpc>
                              <a:spcPct val="115000"/>
                            </a:lnSpc>
                            <a:spcAft>
                              <a:spcPts val="0"/>
                            </a:spcAft>
                          </a:pPr>
                          <a14:m>
                            <m:oMathPara xmlns:m="http://schemas.openxmlformats.org/officeDocument/2006/math">
                              <m:oMathParaPr>
                                <m:jc m:val="centerGroup"/>
                              </m:oMathParaPr>
                              <m:oMath xmlns:m="http://schemas.openxmlformats.org/officeDocument/2006/math">
                                <m:nary>
                                  <m:naryPr>
                                    <m:chr m:val="∑"/>
                                    <m:limLoc m:val="undOvr"/>
                                    <m:ctrlPr>
                                      <a:rPr lang="ru-RU" sz="1800" b="1" i="1">
                                        <a:solidFill>
                                          <a:schemeClr val="tx1"/>
                                        </a:solidFill>
                                        <a:effectLst/>
                                        <a:latin typeface="Cambria Math"/>
                                      </a:rPr>
                                    </m:ctrlPr>
                                  </m:naryPr>
                                  <m:sub>
                                    <m:r>
                                      <a:rPr lang="en-US" sz="1800" b="1" i="1">
                                        <a:solidFill>
                                          <a:schemeClr val="tx1"/>
                                        </a:solidFill>
                                        <a:effectLst/>
                                        <a:latin typeface="Cambria Math"/>
                                      </a:rPr>
                                      <m:t>𝒋</m:t>
                                    </m:r>
                                    <m:r>
                                      <a:rPr lang="en-US" sz="1800" b="1">
                                        <a:solidFill>
                                          <a:schemeClr val="tx1"/>
                                        </a:solidFill>
                                        <a:effectLst/>
                                        <a:latin typeface="Cambria Math"/>
                                      </a:rPr>
                                      <m:t>=</m:t>
                                    </m:r>
                                    <m:r>
                                      <a:rPr lang="en-US" sz="1800" b="1" i="1">
                                        <a:solidFill>
                                          <a:schemeClr val="tx1"/>
                                        </a:solidFill>
                                        <a:effectLst/>
                                        <a:latin typeface="Cambria Math"/>
                                      </a:rPr>
                                      <m:t>𝟏</m:t>
                                    </m:r>
                                  </m:sub>
                                  <m:sup>
                                    <m:r>
                                      <a:rPr lang="en-US" sz="1800" b="1" i="1">
                                        <a:solidFill>
                                          <a:schemeClr val="tx1"/>
                                        </a:solidFill>
                                        <a:effectLst/>
                                        <a:latin typeface="Cambria Math"/>
                                      </a:rPr>
                                      <m:t>𝟑</m:t>
                                    </m:r>
                                  </m:sup>
                                  <m:e>
                                    <m:sSub>
                                      <m:sSubPr>
                                        <m:ctrlPr>
                                          <a:rPr lang="ru-RU" sz="1800" b="1" i="1">
                                            <a:solidFill>
                                              <a:schemeClr val="tx1"/>
                                            </a:solidFill>
                                            <a:effectLst/>
                                            <a:latin typeface="Cambria Math"/>
                                          </a:rPr>
                                        </m:ctrlPr>
                                      </m:sSubPr>
                                      <m:e>
                                        <m:r>
                                          <a:rPr lang="en-US" sz="1800" b="1" i="1">
                                            <a:solidFill>
                                              <a:schemeClr val="tx1"/>
                                            </a:solidFill>
                                            <a:effectLst/>
                                            <a:latin typeface="Cambria Math"/>
                                          </a:rPr>
                                          <m:t>𝑷</m:t>
                                        </m:r>
                                      </m:e>
                                      <m:sub>
                                        <m:r>
                                          <a:rPr lang="en-US" sz="1800" b="1" i="1">
                                            <a:solidFill>
                                              <a:schemeClr val="tx1"/>
                                            </a:solidFill>
                                            <a:effectLst/>
                                            <a:latin typeface="Cambria Math"/>
                                          </a:rPr>
                                          <m:t>𝒊𝒋</m:t>
                                        </m:r>
                                      </m:sub>
                                    </m:sSub>
                                    <m:r>
                                      <a:rPr lang="en-US" sz="1800" b="1">
                                        <a:solidFill>
                                          <a:schemeClr val="tx1"/>
                                        </a:solidFill>
                                        <a:effectLst/>
                                        <a:latin typeface="Cambria Math"/>
                                      </a:rPr>
                                      <m:t>∗</m:t>
                                    </m:r>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𝒊𝒋</m:t>
                                        </m:r>
                                      </m:sub>
                                    </m:sSub>
                                  </m:e>
                                </m:nary>
                                <m:r>
                                  <a:rPr lang="en-US" sz="1800" b="1">
                                    <a:solidFill>
                                      <a:schemeClr val="tx1"/>
                                    </a:solidFill>
                                    <a:effectLst/>
                                    <a:latin typeface="Cambria Math"/>
                                  </a:rPr>
                                  <m:t>≤</m:t>
                                </m:r>
                                <m:sSub>
                                  <m:sSubPr>
                                    <m:ctrlPr>
                                      <a:rPr lang="ru-RU" sz="1800" b="1" i="1">
                                        <a:solidFill>
                                          <a:schemeClr val="tx1"/>
                                        </a:solidFill>
                                        <a:effectLst/>
                                        <a:latin typeface="Cambria Math"/>
                                      </a:rPr>
                                    </m:ctrlPr>
                                  </m:sSubPr>
                                  <m:e>
                                    <m:r>
                                      <a:rPr lang="en-US" sz="1800" b="1" i="1">
                                        <a:solidFill>
                                          <a:schemeClr val="tx1"/>
                                        </a:solidFill>
                                        <a:effectLst/>
                                        <a:latin typeface="Cambria Math"/>
                                      </a:rPr>
                                      <m:t>𝑨</m:t>
                                    </m:r>
                                  </m:e>
                                  <m:sub>
                                    <m:r>
                                      <a:rPr lang="en-US" sz="1800" b="1" i="1">
                                        <a:solidFill>
                                          <a:schemeClr val="tx1"/>
                                        </a:solidFill>
                                        <a:effectLst/>
                                        <a:latin typeface="Cambria Math"/>
                                      </a:rPr>
                                      <m:t>𝒊</m:t>
                                    </m:r>
                                  </m:sub>
                                </m:sSub>
                                <m:r>
                                  <a:rPr lang="en-US" sz="1800" b="1">
                                    <a:solidFill>
                                      <a:schemeClr val="tx1"/>
                                    </a:solidFill>
                                    <a:effectLst/>
                                    <a:latin typeface="Cambria Math"/>
                                  </a:rPr>
                                  <m:t>, </m:t>
                                </m:r>
                                <m:r>
                                  <a:rPr lang="ru-RU" sz="1800" b="1" i="1">
                                    <a:solidFill>
                                      <a:schemeClr val="tx1"/>
                                    </a:solidFill>
                                    <a:effectLst/>
                                    <a:latin typeface="Cambria Math"/>
                                  </a:rPr>
                                  <m:t>𝒊</m:t>
                                </m:r>
                                <m:r>
                                  <a:rPr lang="ru-RU" sz="1800" b="1">
                                    <a:solidFill>
                                      <a:schemeClr val="tx1"/>
                                    </a:solidFill>
                                    <a:effectLst/>
                                    <a:latin typeface="Cambria Math"/>
                                  </a:rPr>
                                  <m:t>=</m:t>
                                </m:r>
                                <m:r>
                                  <a:rPr lang="ru-RU" sz="1800" b="1" i="1">
                                    <a:solidFill>
                                      <a:schemeClr val="tx1"/>
                                    </a:solidFill>
                                    <a:effectLst/>
                                    <a:latin typeface="Cambria Math"/>
                                  </a:rPr>
                                  <m:t>𝟏</m:t>
                                </m:r>
                                <m:r>
                                  <a:rPr lang="ru-RU" sz="1800" b="1">
                                    <a:solidFill>
                                      <a:schemeClr val="tx1"/>
                                    </a:solidFill>
                                    <a:effectLst/>
                                    <a:latin typeface="Cambria Math"/>
                                  </a:rPr>
                                  <m:t>,</m:t>
                                </m:r>
                                <m:r>
                                  <a:rPr lang="ru-RU" sz="1800" b="1" i="1">
                                    <a:solidFill>
                                      <a:schemeClr val="tx1"/>
                                    </a:solidFill>
                                    <a:effectLst/>
                                    <a:latin typeface="Cambria Math"/>
                                  </a:rPr>
                                  <m:t>𝟐</m:t>
                                </m:r>
                              </m:oMath>
                            </m:oMathPara>
                          </a14:m>
                          <a:endParaRPr lang="ru-RU" sz="1800" b="1" dirty="0">
                            <a:solidFill>
                              <a:schemeClr val="tx1"/>
                            </a:solidFill>
                            <a:effectLst/>
                          </a:endParaRPr>
                        </a:p>
                        <a:p>
                          <a:pPr algn="ctr">
                            <a:lnSpc>
                              <a:spcPct val="115000"/>
                            </a:lnSpc>
                            <a:spcAft>
                              <a:spcPts val="0"/>
                            </a:spcAft>
                          </a:pPr>
                          <a14:m>
                            <m:oMath xmlns:m="http://schemas.openxmlformats.org/officeDocument/2006/math">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𝒊𝒋</m:t>
                                  </m:r>
                                  <m:r>
                                    <a:rPr lang="en-US" sz="1800" b="1">
                                      <a:solidFill>
                                        <a:schemeClr val="tx1"/>
                                      </a:solidFill>
                                      <a:effectLst/>
                                      <a:latin typeface="Cambria Math"/>
                                    </a:rPr>
                                    <m:t> </m:t>
                                  </m:r>
                                </m:sub>
                              </m:sSub>
                            </m:oMath>
                          </a14:m>
                          <a:r>
                            <a:rPr lang="en-US" sz="1800" b="1" dirty="0">
                              <a:solidFill>
                                <a:schemeClr val="tx1"/>
                              </a:solidFill>
                              <a:effectLst/>
                            </a:rPr>
                            <a:t> ≥ 0</a:t>
                          </a:r>
                          <a:endParaRPr lang="ru-RU" sz="1800" b="1" dirty="0">
                            <a:solidFill>
                              <a:schemeClr val="tx1"/>
                            </a:solidFill>
                            <a:effectLst/>
                          </a:endParaRPr>
                        </a:p>
                        <a:p>
                          <a:pPr>
                            <a:lnSpc>
                              <a:spcPct val="115000"/>
                            </a:lnSpc>
                            <a:spcAft>
                              <a:spcPts val="0"/>
                            </a:spcAft>
                          </a:pPr>
                          <a:r>
                            <a:rPr lang="ru-RU" sz="1800" b="1" dirty="0">
                              <a:solidFill>
                                <a:schemeClr val="tx1"/>
                              </a:solidFill>
                              <a:effectLst/>
                            </a:rPr>
                            <a:t>3.</a:t>
                          </a:r>
                          <a:endParaRPr lang="ru-RU" sz="1800" b="1" dirty="0">
                            <a:solidFill>
                              <a:schemeClr val="tx1"/>
                            </a:solidFill>
                            <a:effectLst/>
                            <a:latin typeface="Times New Roman"/>
                            <a:ea typeface="Times New Roman"/>
                          </a:endParaRPr>
                        </a:p>
                      </a:txBody>
                      <a:tcPr marL="68580" marR="68580" marT="0" marB="0">
                        <a:solidFill>
                          <a:schemeClr val="bg1"/>
                        </a:solidFill>
                      </a:tcPr>
                    </a:tc>
                  </a:tr>
                </a:tbl>
              </a:graphicData>
            </a:graphic>
          </p:graphicFrame>
        </mc:Choice>
        <mc:Fallback xmlns="">
          <p:graphicFrame>
            <p:nvGraphicFramePr>
              <p:cNvPr id="3" name="Таблица 2"/>
              <p:cNvGraphicFramePr>
                <a:graphicFrameLocks noGrp="1"/>
              </p:cNvGraphicFramePr>
              <p:nvPr>
                <p:extLst>
                  <p:ext uri="{D42A27DB-BD31-4B8C-83A1-F6EECF244321}">
                    <p14:modId xmlns:p14="http://schemas.microsoft.com/office/powerpoint/2010/main" val="3578723929"/>
                  </p:ext>
                </p:extLst>
              </p:nvPr>
            </p:nvGraphicFramePr>
            <p:xfrm>
              <a:off x="107504" y="2834386"/>
              <a:ext cx="8928993" cy="3834974"/>
            </p:xfrm>
            <a:graphic>
              <a:graphicData uri="http://schemas.openxmlformats.org/drawingml/2006/table">
                <a:tbl>
                  <a:tblPr firstRow="1" firstCol="1" bandRow="1">
                    <a:tableStyleId>{5C22544A-7EE6-4342-B048-85BDC9FD1C3A}</a:tableStyleId>
                  </a:tblPr>
                  <a:tblGrid>
                    <a:gridCol w="2976020"/>
                    <a:gridCol w="2976020"/>
                    <a:gridCol w="2976953"/>
                  </a:tblGrid>
                  <a:tr h="3834974">
                    <a:tc>
                      <a:txBody>
                        <a:bodyPr/>
                        <a:lstStyle/>
                        <a:p>
                          <a:endParaRPr lang="ru-RU"/>
                        </a:p>
                      </a:txBody>
                      <a:tcPr marL="68580" marR="68580" marT="0" marB="0">
                        <a:blipFill rotWithShape="1">
                          <a:blip r:embed="rId3"/>
                          <a:stretch>
                            <a:fillRect l="-205" t="-159" r="-200205" b="-795"/>
                          </a:stretch>
                        </a:blipFill>
                      </a:tcPr>
                    </a:tc>
                    <a:tc>
                      <a:txBody>
                        <a:bodyPr/>
                        <a:lstStyle/>
                        <a:p>
                          <a:endParaRPr lang="ru-RU"/>
                        </a:p>
                      </a:txBody>
                      <a:tcPr marL="68580" marR="68580" marT="0" marB="0">
                        <a:blipFill rotWithShape="1">
                          <a:blip r:embed="rId3"/>
                          <a:stretch>
                            <a:fillRect l="-100205" t="-159" r="-100205" b="-795"/>
                          </a:stretch>
                        </a:blipFill>
                      </a:tcPr>
                    </a:tc>
                    <a:tc>
                      <a:txBody>
                        <a:bodyPr/>
                        <a:lstStyle/>
                        <a:p>
                          <a:endParaRPr lang="ru-RU"/>
                        </a:p>
                      </a:txBody>
                      <a:tcPr marL="68580" marR="68580" marT="0" marB="0">
                        <a:blipFill rotWithShape="1">
                          <a:blip r:embed="rId3"/>
                          <a:stretch>
                            <a:fillRect l="-200205" t="-159" r="-205" b="-795"/>
                          </a:stretch>
                        </a:blipFill>
                      </a:tcPr>
                    </a:tc>
                  </a:tr>
                </a:tbl>
              </a:graphicData>
            </a:graphic>
          </p:graphicFrame>
        </mc:Fallback>
      </mc:AlternateContent>
    </p:spTree>
    <p:extLst>
      <p:ext uri="{BB962C8B-B14F-4D97-AF65-F5344CB8AC3E}">
        <p14:creationId xmlns:p14="http://schemas.microsoft.com/office/powerpoint/2010/main" val="3368665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2"/>
              <p:cNvSpPr>
                <a:spLocks noChangeArrowheads="1"/>
              </p:cNvSpPr>
              <p:nvPr/>
            </p:nvSpPr>
            <p:spPr bwMode="auto">
              <a:xfrm>
                <a:off x="107504" y="481895"/>
                <a:ext cx="9036496" cy="196803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09575" algn="l"/>
                  </a:tabLst>
                  <a:defRPr>
                    <a:solidFill>
                      <a:schemeClr val="tx1"/>
                    </a:solidFill>
                    <a:latin typeface="Arial" pitchFamily="34" charset="0"/>
                    <a:cs typeface="Arial" pitchFamily="34" charset="0"/>
                  </a:defRPr>
                </a:lvl1pPr>
                <a:lvl2pPr fontAlgn="base">
                  <a:spcBef>
                    <a:spcPct val="0"/>
                  </a:spcBef>
                  <a:spcAft>
                    <a:spcPct val="0"/>
                  </a:spcAft>
                  <a:tabLst>
                    <a:tab pos="409575" algn="l"/>
                  </a:tabLst>
                  <a:defRPr>
                    <a:solidFill>
                      <a:schemeClr val="tx1"/>
                    </a:solidFill>
                    <a:latin typeface="Arial" pitchFamily="34" charset="0"/>
                    <a:cs typeface="Arial" pitchFamily="34" charset="0"/>
                  </a:defRPr>
                </a:lvl2pPr>
                <a:lvl3pPr fontAlgn="base">
                  <a:spcBef>
                    <a:spcPct val="0"/>
                  </a:spcBef>
                  <a:spcAft>
                    <a:spcPct val="0"/>
                  </a:spcAft>
                  <a:tabLst>
                    <a:tab pos="409575" algn="l"/>
                  </a:tabLst>
                  <a:defRPr>
                    <a:solidFill>
                      <a:schemeClr val="tx1"/>
                    </a:solidFill>
                    <a:latin typeface="Arial" pitchFamily="34" charset="0"/>
                    <a:cs typeface="Arial" pitchFamily="34" charset="0"/>
                  </a:defRPr>
                </a:lvl3pPr>
                <a:lvl4pPr fontAlgn="base">
                  <a:spcBef>
                    <a:spcPct val="0"/>
                  </a:spcBef>
                  <a:spcAft>
                    <a:spcPct val="0"/>
                  </a:spcAft>
                  <a:tabLst>
                    <a:tab pos="409575" algn="l"/>
                  </a:tabLst>
                  <a:defRPr>
                    <a:solidFill>
                      <a:schemeClr val="tx1"/>
                    </a:solidFill>
                    <a:latin typeface="Arial" pitchFamily="34" charset="0"/>
                    <a:cs typeface="Arial" pitchFamily="34" charset="0"/>
                  </a:defRPr>
                </a:lvl4pPr>
                <a:lvl5pPr fontAlgn="base">
                  <a:spcBef>
                    <a:spcPct val="0"/>
                  </a:spcBef>
                  <a:spcAft>
                    <a:spcPct val="0"/>
                  </a:spcAft>
                  <a:tabLst>
                    <a:tab pos="409575" algn="l"/>
                  </a:tabLst>
                  <a:defRPr>
                    <a:solidFill>
                      <a:schemeClr val="tx1"/>
                    </a:solidFill>
                    <a:latin typeface="Arial" pitchFamily="34" charset="0"/>
                    <a:cs typeface="Arial" pitchFamily="34" charset="0"/>
                  </a:defRPr>
                </a:lvl5pPr>
                <a:lvl6pPr fontAlgn="base">
                  <a:spcBef>
                    <a:spcPct val="0"/>
                  </a:spcBef>
                  <a:spcAft>
                    <a:spcPct val="0"/>
                  </a:spcAft>
                  <a:tabLst>
                    <a:tab pos="409575" algn="l"/>
                  </a:tabLst>
                  <a:defRPr>
                    <a:solidFill>
                      <a:schemeClr val="tx1"/>
                    </a:solidFill>
                    <a:latin typeface="Arial" pitchFamily="34" charset="0"/>
                    <a:cs typeface="Arial" pitchFamily="34" charset="0"/>
                  </a:defRPr>
                </a:lvl6pPr>
                <a:lvl7pPr fontAlgn="base">
                  <a:spcBef>
                    <a:spcPct val="0"/>
                  </a:spcBef>
                  <a:spcAft>
                    <a:spcPct val="0"/>
                  </a:spcAft>
                  <a:tabLst>
                    <a:tab pos="409575" algn="l"/>
                  </a:tabLst>
                  <a:defRPr>
                    <a:solidFill>
                      <a:schemeClr val="tx1"/>
                    </a:solidFill>
                    <a:latin typeface="Arial" pitchFamily="34" charset="0"/>
                    <a:cs typeface="Arial" pitchFamily="34" charset="0"/>
                  </a:defRPr>
                </a:lvl7pPr>
                <a:lvl8pPr fontAlgn="base">
                  <a:spcBef>
                    <a:spcPct val="0"/>
                  </a:spcBef>
                  <a:spcAft>
                    <a:spcPct val="0"/>
                  </a:spcAft>
                  <a:tabLst>
                    <a:tab pos="409575" algn="l"/>
                  </a:tabLst>
                  <a:defRPr>
                    <a:solidFill>
                      <a:schemeClr val="tx1"/>
                    </a:solidFill>
                    <a:latin typeface="Arial" pitchFamily="34" charset="0"/>
                    <a:cs typeface="Arial" pitchFamily="34" charset="0"/>
                  </a:defRPr>
                </a:lvl8pPr>
                <a:lvl9pPr fontAlgn="base">
                  <a:spcBef>
                    <a:spcPct val="0"/>
                  </a:spcBef>
                  <a:spcAft>
                    <a:spcPct val="0"/>
                  </a:spcAft>
                  <a:tabLst>
                    <a:tab pos="409575" algn="l"/>
                  </a:tabLst>
                  <a:defRPr>
                    <a:solidFill>
                      <a:schemeClr val="tx1"/>
                    </a:solidFill>
                    <a:latin typeface="Arial" pitchFamily="34" charset="0"/>
                    <a:cs typeface="Arial" pitchFamily="34" charset="0"/>
                  </a:defRPr>
                </a:lvl9pPr>
              </a:lstStyle>
              <a:p>
                <a:r>
                  <a:rPr lang="ru-RU" sz="2000" dirty="0" smtClean="0"/>
                  <a:t>Стальные </a:t>
                </a:r>
                <a:r>
                  <a:rPr lang="ru-RU" sz="2000" dirty="0"/>
                  <a:t>прутья длиной 110 см необходимо разрезать на заготовки  </a:t>
                </a:r>
                <a14:m>
                  <m:oMath xmlns:m="http://schemas.openxmlformats.org/officeDocument/2006/math">
                    <m:sSub>
                      <m:sSubPr>
                        <m:ctrlPr>
                          <a:rPr lang="ru-RU" sz="2000" b="1" i="1">
                            <a:latin typeface="Cambria Math"/>
                          </a:rPr>
                        </m:ctrlPr>
                      </m:sSubPr>
                      <m:e>
                        <m:r>
                          <a:rPr lang="en-US" sz="2000" b="1" i="1">
                            <a:latin typeface="Cambria Math"/>
                          </a:rPr>
                          <m:t>𝒍</m:t>
                        </m:r>
                      </m:e>
                      <m:sub>
                        <m:r>
                          <a:rPr lang="ru-RU" sz="2000" b="1" i="1">
                            <a:latin typeface="Cambria Math"/>
                          </a:rPr>
                          <m:t>𝒊</m:t>
                        </m:r>
                      </m:sub>
                    </m:sSub>
                  </m:oMath>
                </a14:m>
                <a:r>
                  <a:rPr lang="ru-RU" sz="2000" dirty="0"/>
                  <a:t> длиной 45, 35 и 50 см. Требуемое количество заготовок данного вида составляет  </a:t>
                </a:r>
                <a14:m>
                  <m:oMath xmlns:m="http://schemas.openxmlformats.org/officeDocument/2006/math">
                    <m:sSub>
                      <m:sSubPr>
                        <m:ctrlPr>
                          <a:rPr lang="ru-RU" sz="2000" b="1" i="1">
                            <a:latin typeface="Cambria Math"/>
                          </a:rPr>
                        </m:ctrlPr>
                      </m:sSubPr>
                      <m:e>
                        <m:r>
                          <a:rPr lang="en-US" sz="2000" b="1" i="1">
                            <a:latin typeface="Cambria Math"/>
                          </a:rPr>
                          <m:t>𝑵</m:t>
                        </m:r>
                      </m:e>
                      <m:sub>
                        <m:r>
                          <a:rPr lang="ru-RU" sz="2000" b="1" i="1">
                            <a:latin typeface="Cambria Math"/>
                          </a:rPr>
                          <m:t>𝒊</m:t>
                        </m:r>
                      </m:sub>
                    </m:sSub>
                  </m:oMath>
                </a14:m>
                <a:r>
                  <a:rPr lang="ru-RU" sz="2000" b="1" dirty="0"/>
                  <a:t>  </a:t>
                </a:r>
                <a:r>
                  <a:rPr lang="ru-RU" sz="2000" dirty="0"/>
                  <a:t>соответственно 40, 30 и 20 шт. Возможные варианты разреза и количество заготовок </a:t>
                </a:r>
                <a14:m>
                  <m:oMath xmlns:m="http://schemas.openxmlformats.org/officeDocument/2006/math">
                    <m:sSub>
                      <m:sSubPr>
                        <m:ctrlPr>
                          <a:rPr lang="ru-RU" sz="2000" b="1" i="1">
                            <a:latin typeface="Cambria Math"/>
                          </a:rPr>
                        </m:ctrlPr>
                      </m:sSubPr>
                      <m:e>
                        <m:r>
                          <a:rPr lang="en-US" sz="2000" b="1" i="1">
                            <a:latin typeface="Cambria Math"/>
                          </a:rPr>
                          <m:t>𝒂</m:t>
                        </m:r>
                      </m:e>
                      <m:sub>
                        <m:r>
                          <a:rPr lang="ru-RU" sz="2000" b="1" i="1">
                            <a:latin typeface="Cambria Math"/>
                          </a:rPr>
                          <m:t>𝒊𝒋</m:t>
                        </m:r>
                      </m:sub>
                    </m:sSub>
                  </m:oMath>
                </a14:m>
                <a:r>
                  <a:rPr lang="ru-RU" sz="2000" dirty="0"/>
                  <a:t>, величина отходов </a:t>
                </a:r>
                <a14:m>
                  <m:oMath xmlns:m="http://schemas.openxmlformats.org/officeDocument/2006/math">
                    <m:sSub>
                      <m:sSubPr>
                        <m:ctrlPr>
                          <a:rPr lang="ru-RU" sz="2000" b="1" i="1">
                            <a:latin typeface="Cambria Math"/>
                          </a:rPr>
                        </m:ctrlPr>
                      </m:sSubPr>
                      <m:e>
                        <m:r>
                          <a:rPr lang="en-US" sz="2000" b="1" i="1">
                            <a:latin typeface="Cambria Math"/>
                          </a:rPr>
                          <m:t>𝑺</m:t>
                        </m:r>
                      </m:e>
                      <m:sub>
                        <m:r>
                          <a:rPr lang="ru-RU" sz="2000" b="1" i="1">
                            <a:latin typeface="Cambria Math"/>
                          </a:rPr>
                          <m:t>𝒋</m:t>
                        </m:r>
                      </m:sub>
                    </m:sSub>
                  </m:oMath>
                </a14:m>
                <a:r>
                  <a:rPr lang="ru-RU" sz="2000" dirty="0"/>
                  <a:t> при каждом из них </a:t>
                </a:r>
                <a:r>
                  <a:rPr lang="ru-RU" sz="2000" dirty="0" smtClean="0"/>
                  <a:t>известны. Найти план раскроя прутьев, обеспечивающий минимизацию отходов. </a:t>
                </a:r>
                <a:r>
                  <a:rPr lang="ru-RU" sz="2000" dirty="0"/>
                  <a:t>Какая из моделей верна?</a:t>
                </a:r>
              </a:p>
            </p:txBody>
          </p:sp>
        </mc:Choice>
        <mc:Fallback xmlns="">
          <p:sp>
            <p:nvSpPr>
              <p:cNvPr id="6" name="Rectangle 2"/>
              <p:cNvSpPr>
                <a:spLocks noRot="1" noChangeAspect="1" noMove="1" noResize="1" noEditPoints="1" noAdjustHandles="1" noChangeArrowheads="1" noChangeShapeType="1" noTextEdit="1"/>
              </p:cNvSpPr>
              <p:nvPr/>
            </p:nvSpPr>
            <p:spPr bwMode="auto">
              <a:xfrm>
                <a:off x="107504" y="481895"/>
                <a:ext cx="9036496" cy="1968039"/>
              </a:xfrm>
              <a:prstGeom prst="rect">
                <a:avLst/>
              </a:prstGeom>
              <a:blipFill rotWithShape="1">
                <a:blip r:embed="rId2"/>
                <a:stretch>
                  <a:fillRect l="-742" t="-619" b="-526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ru-RU">
                    <a:noFill/>
                  </a:rPr>
                  <a:t> </a:t>
                </a:r>
              </a:p>
            </p:txBody>
          </p:sp>
        </mc:Fallback>
      </mc:AlternateContent>
      <mc:AlternateContent xmlns:mc="http://schemas.openxmlformats.org/markup-compatibility/2006" xmlns:a14="http://schemas.microsoft.com/office/drawing/2010/main">
        <mc:Choice Requires="a14">
          <p:graphicFrame>
            <p:nvGraphicFramePr>
              <p:cNvPr id="2" name="Таблица 1"/>
              <p:cNvGraphicFramePr>
                <a:graphicFrameLocks noGrp="1"/>
              </p:cNvGraphicFramePr>
              <p:nvPr>
                <p:extLst>
                  <p:ext uri="{D42A27DB-BD31-4B8C-83A1-F6EECF244321}">
                    <p14:modId xmlns:p14="http://schemas.microsoft.com/office/powerpoint/2010/main" val="1462159854"/>
                  </p:ext>
                </p:extLst>
              </p:nvPr>
            </p:nvGraphicFramePr>
            <p:xfrm>
              <a:off x="323527" y="2708920"/>
              <a:ext cx="8712968" cy="3528392"/>
            </p:xfrm>
            <a:graphic>
              <a:graphicData uri="http://schemas.openxmlformats.org/drawingml/2006/table">
                <a:tbl>
                  <a:tblPr firstRow="1" firstCol="1" bandRow="1">
                    <a:tableStyleId>{5C22544A-7EE6-4342-B048-85BDC9FD1C3A}</a:tableStyleId>
                  </a:tblPr>
                  <a:tblGrid>
                    <a:gridCol w="2904019"/>
                    <a:gridCol w="2904019"/>
                    <a:gridCol w="2904930"/>
                  </a:tblGrid>
                  <a:tr h="3528392">
                    <a:tc>
                      <a:txBody>
                        <a:bodyPr/>
                        <a:lstStyle/>
                        <a:p>
                          <a:pPr>
                            <a:spcAft>
                              <a:spcPts val="0"/>
                            </a:spcAft>
                          </a:pPr>
                          <a:r>
                            <a:rPr lang="en-US" sz="1800" b="1" dirty="0" smtClean="0">
                              <a:solidFill>
                                <a:schemeClr val="tx1"/>
                              </a:solidFill>
                              <a:effectLst/>
                            </a:rPr>
                            <a:t> </a:t>
                          </a:r>
                          <a:endParaRPr lang="ru-RU" sz="1800" b="1" dirty="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ctrlPr>
                                      <a:rPr lang="ru-RU" sz="1800" b="1" i="1">
                                        <a:solidFill>
                                          <a:schemeClr val="tx1"/>
                                        </a:solidFill>
                                        <a:effectLst/>
                                        <a:latin typeface="Cambria Math"/>
                                      </a:rPr>
                                    </m:ctrlPr>
                                  </m:naryPr>
                                  <m:sub>
                                    <m:r>
                                      <a:rPr lang="ru-RU" sz="1800" b="1" i="1">
                                        <a:solidFill>
                                          <a:schemeClr val="tx1"/>
                                        </a:solidFill>
                                        <a:effectLst/>
                                        <a:latin typeface="Cambria Math"/>
                                      </a:rPr>
                                      <m:t>𝒋</m:t>
                                    </m:r>
                                    <m:r>
                                      <a:rPr lang="ru-RU" sz="1800" b="1">
                                        <a:solidFill>
                                          <a:schemeClr val="tx1"/>
                                        </a:solidFill>
                                        <a:effectLst/>
                                        <a:latin typeface="Cambria Math"/>
                                      </a:rPr>
                                      <m:t>=</m:t>
                                    </m:r>
                                    <m:r>
                                      <a:rPr lang="ru-RU" sz="1800" b="1" i="1">
                                        <a:solidFill>
                                          <a:schemeClr val="tx1"/>
                                        </a:solidFill>
                                        <a:effectLst/>
                                        <a:latin typeface="Cambria Math"/>
                                      </a:rPr>
                                      <m:t>𝟏</m:t>
                                    </m:r>
                                  </m:sub>
                                  <m:sup>
                                    <m:r>
                                      <a:rPr lang="ru-RU" sz="1800" b="1" i="1">
                                        <a:solidFill>
                                          <a:schemeClr val="tx1"/>
                                        </a:solidFill>
                                        <a:effectLst/>
                                        <a:latin typeface="Cambria Math"/>
                                      </a:rPr>
                                      <m:t>𝟔</m:t>
                                    </m:r>
                                  </m:sup>
                                  <m:e>
                                    <m:sSub>
                                      <m:sSubPr>
                                        <m:ctrlPr>
                                          <a:rPr lang="ru-RU" sz="1800" b="1" i="1">
                                            <a:solidFill>
                                              <a:schemeClr val="tx1"/>
                                            </a:solidFill>
                                            <a:effectLst/>
                                            <a:latin typeface="Cambria Math"/>
                                          </a:rPr>
                                        </m:ctrlPr>
                                      </m:sSubPr>
                                      <m:e>
                                        <m:r>
                                          <a:rPr lang="en-US" sz="1800" b="1" i="1">
                                            <a:solidFill>
                                              <a:schemeClr val="tx1"/>
                                            </a:solidFill>
                                            <a:effectLst/>
                                            <a:latin typeface="Cambria Math"/>
                                          </a:rPr>
                                          <m:t>𝑺</m:t>
                                        </m:r>
                                      </m:e>
                                      <m:sub>
                                        <m:r>
                                          <a:rPr lang="en-US" sz="1800" b="1" i="1">
                                            <a:solidFill>
                                              <a:schemeClr val="tx1"/>
                                            </a:solidFill>
                                            <a:effectLst/>
                                            <a:latin typeface="Cambria Math"/>
                                          </a:rPr>
                                          <m:t>𝒋</m:t>
                                        </m:r>
                                      </m:sub>
                                    </m:sSub>
                                    <m:r>
                                      <a:rPr lang="en-US" sz="1800" b="1">
                                        <a:solidFill>
                                          <a:schemeClr val="tx1"/>
                                        </a:solidFill>
                                        <a:effectLst/>
                                        <a:latin typeface="Cambria Math"/>
                                      </a:rPr>
                                      <m:t>∗</m:t>
                                    </m:r>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𝒋</m:t>
                                        </m:r>
                                      </m:sub>
                                    </m:sSub>
                                    <m:r>
                                      <a:rPr lang="en-US" sz="1800" b="1">
                                        <a:solidFill>
                                          <a:schemeClr val="tx1"/>
                                        </a:solidFill>
                                        <a:effectLst/>
                                        <a:latin typeface="Cambria Math"/>
                                      </a:rPr>
                                      <m:t>→</m:t>
                                    </m:r>
                                    <m:r>
                                      <a:rPr lang="en-US" sz="1800" b="1" i="1">
                                        <a:solidFill>
                                          <a:schemeClr val="tx1"/>
                                        </a:solidFill>
                                        <a:effectLst/>
                                        <a:latin typeface="Cambria Math"/>
                                      </a:rPr>
                                      <m:t>𝒎𝒊𝒏</m:t>
                                    </m:r>
                                  </m:e>
                                </m:nary>
                              </m:oMath>
                            </m:oMathPara>
                          </a14:m>
                          <a:endParaRPr lang="ru-RU" sz="1800" b="1" dirty="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ctrlPr>
                                      <a:rPr lang="ru-RU" sz="1800" b="1" i="1">
                                        <a:solidFill>
                                          <a:schemeClr val="tx1"/>
                                        </a:solidFill>
                                        <a:effectLst/>
                                        <a:latin typeface="Cambria Math"/>
                                      </a:rPr>
                                    </m:ctrlPr>
                                  </m:naryPr>
                                  <m:sub>
                                    <m:r>
                                      <a:rPr lang="ru-RU" sz="1800" b="1" i="1">
                                        <a:solidFill>
                                          <a:schemeClr val="tx1"/>
                                        </a:solidFill>
                                        <a:effectLst/>
                                        <a:latin typeface="Cambria Math"/>
                                      </a:rPr>
                                      <m:t>𝒋</m:t>
                                    </m:r>
                                    <m:r>
                                      <a:rPr lang="ru-RU" sz="1800" b="1">
                                        <a:solidFill>
                                          <a:schemeClr val="tx1"/>
                                        </a:solidFill>
                                        <a:effectLst/>
                                        <a:latin typeface="Cambria Math"/>
                                      </a:rPr>
                                      <m:t>=</m:t>
                                    </m:r>
                                    <m:r>
                                      <a:rPr lang="ru-RU" sz="1800" b="1" i="1">
                                        <a:solidFill>
                                          <a:schemeClr val="tx1"/>
                                        </a:solidFill>
                                        <a:effectLst/>
                                        <a:latin typeface="Cambria Math"/>
                                      </a:rPr>
                                      <m:t>𝟏</m:t>
                                    </m:r>
                                  </m:sub>
                                  <m:sup>
                                    <m:r>
                                      <a:rPr lang="ru-RU" sz="1800" b="1" i="1">
                                        <a:solidFill>
                                          <a:schemeClr val="tx1"/>
                                        </a:solidFill>
                                        <a:effectLst/>
                                        <a:latin typeface="Cambria Math"/>
                                      </a:rPr>
                                      <m:t>𝟔</m:t>
                                    </m:r>
                                  </m:sup>
                                  <m:e>
                                    <m:sSub>
                                      <m:sSubPr>
                                        <m:ctrlPr>
                                          <a:rPr lang="ru-RU" sz="1800" b="1" i="1">
                                            <a:solidFill>
                                              <a:schemeClr val="tx1"/>
                                            </a:solidFill>
                                            <a:effectLst/>
                                            <a:latin typeface="Cambria Math"/>
                                          </a:rPr>
                                        </m:ctrlPr>
                                      </m:sSubPr>
                                      <m:e>
                                        <m:r>
                                          <a:rPr lang="en-US" sz="1800" b="1" i="1">
                                            <a:solidFill>
                                              <a:schemeClr val="tx1"/>
                                            </a:solidFill>
                                            <a:effectLst/>
                                            <a:latin typeface="Cambria Math"/>
                                          </a:rPr>
                                          <m:t>𝒂</m:t>
                                        </m:r>
                                      </m:e>
                                      <m:sub>
                                        <m:r>
                                          <a:rPr lang="en-US" sz="1800" b="1" i="1">
                                            <a:solidFill>
                                              <a:schemeClr val="tx1"/>
                                            </a:solidFill>
                                            <a:effectLst/>
                                            <a:latin typeface="Cambria Math"/>
                                          </a:rPr>
                                          <m:t>𝒊𝒋</m:t>
                                        </m:r>
                                      </m:sub>
                                    </m:sSub>
                                    <m:r>
                                      <a:rPr lang="en-US" sz="1800" b="1">
                                        <a:solidFill>
                                          <a:schemeClr val="tx1"/>
                                        </a:solidFill>
                                        <a:effectLst/>
                                        <a:latin typeface="Cambria Math"/>
                                      </a:rPr>
                                      <m:t>∗</m:t>
                                    </m:r>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𝒋</m:t>
                                        </m:r>
                                      </m:sub>
                                    </m:sSub>
                                    <m:r>
                                      <a:rPr lang="en-US" sz="1800" b="1">
                                        <a:solidFill>
                                          <a:schemeClr val="tx1"/>
                                        </a:solidFill>
                                        <a:effectLst/>
                                        <a:latin typeface="Cambria Math"/>
                                      </a:rPr>
                                      <m:t>≥</m:t>
                                    </m:r>
                                    <m:sSub>
                                      <m:sSubPr>
                                        <m:ctrlPr>
                                          <a:rPr lang="ru-RU" sz="1800" b="1" i="1">
                                            <a:solidFill>
                                              <a:schemeClr val="tx1"/>
                                            </a:solidFill>
                                            <a:effectLst/>
                                            <a:latin typeface="Cambria Math"/>
                                          </a:rPr>
                                        </m:ctrlPr>
                                      </m:sSubPr>
                                      <m:e>
                                        <m:r>
                                          <a:rPr lang="en-US" sz="1800" b="1" i="1">
                                            <a:solidFill>
                                              <a:schemeClr val="tx1"/>
                                            </a:solidFill>
                                            <a:effectLst/>
                                            <a:latin typeface="Cambria Math"/>
                                          </a:rPr>
                                          <m:t>𝑵</m:t>
                                        </m:r>
                                      </m:e>
                                      <m:sub>
                                        <m:r>
                                          <a:rPr lang="en-US" sz="1800" b="1" i="1">
                                            <a:solidFill>
                                              <a:schemeClr val="tx1"/>
                                            </a:solidFill>
                                            <a:effectLst/>
                                            <a:latin typeface="Cambria Math"/>
                                          </a:rPr>
                                          <m:t>𝒊</m:t>
                                        </m:r>
                                      </m:sub>
                                    </m:sSub>
                                    <m:r>
                                      <a:rPr lang="en-US" sz="1800" b="1">
                                        <a:solidFill>
                                          <a:schemeClr val="tx1"/>
                                        </a:solidFill>
                                        <a:effectLst/>
                                        <a:latin typeface="Cambria Math"/>
                                      </a:rPr>
                                      <m:t>, </m:t>
                                    </m:r>
                                    <m:r>
                                      <a:rPr lang="en-US" sz="1800" b="1" i="1">
                                        <a:solidFill>
                                          <a:schemeClr val="tx1"/>
                                        </a:solidFill>
                                        <a:effectLst/>
                                        <a:latin typeface="Cambria Math"/>
                                      </a:rPr>
                                      <m:t>𝒊</m:t>
                                    </m:r>
                                    <m:r>
                                      <a:rPr lang="en-US" sz="1800" b="1">
                                        <a:solidFill>
                                          <a:schemeClr val="tx1"/>
                                        </a:solidFill>
                                        <a:effectLst/>
                                        <a:latin typeface="Cambria Math"/>
                                      </a:rPr>
                                      <m:t>=</m:t>
                                    </m:r>
                                    <m:r>
                                      <a:rPr lang="en-US" sz="1800" b="1" i="1">
                                        <a:solidFill>
                                          <a:schemeClr val="tx1"/>
                                        </a:solidFill>
                                        <a:effectLst/>
                                        <a:latin typeface="Cambria Math"/>
                                      </a:rPr>
                                      <m:t>𝟏</m:t>
                                    </m:r>
                                    <m:r>
                                      <a:rPr lang="en-US" sz="1800" b="1">
                                        <a:solidFill>
                                          <a:schemeClr val="tx1"/>
                                        </a:solidFill>
                                        <a:effectLst/>
                                        <a:latin typeface="Cambria Math"/>
                                      </a:rPr>
                                      <m:t>,</m:t>
                                    </m:r>
                                    <m:r>
                                      <a:rPr lang="en-US" sz="1800" b="1" i="1">
                                        <a:solidFill>
                                          <a:schemeClr val="tx1"/>
                                        </a:solidFill>
                                        <a:effectLst/>
                                        <a:latin typeface="Cambria Math"/>
                                      </a:rPr>
                                      <m:t>𝟐</m:t>
                                    </m:r>
                                    <m:r>
                                      <a:rPr lang="en-US" sz="1800" b="1">
                                        <a:solidFill>
                                          <a:schemeClr val="tx1"/>
                                        </a:solidFill>
                                        <a:effectLst/>
                                        <a:latin typeface="Cambria Math"/>
                                      </a:rPr>
                                      <m:t>,</m:t>
                                    </m:r>
                                    <m:r>
                                      <a:rPr lang="en-US" sz="1800" b="1" i="1">
                                        <a:solidFill>
                                          <a:schemeClr val="tx1"/>
                                        </a:solidFill>
                                        <a:effectLst/>
                                        <a:latin typeface="Cambria Math"/>
                                      </a:rPr>
                                      <m:t>𝟑</m:t>
                                    </m:r>
                                  </m:e>
                                </m:nary>
                              </m:oMath>
                            </m:oMathPara>
                          </a14:m>
                          <a:endParaRPr lang="ru-RU" sz="1800" b="1" dirty="0">
                            <a:solidFill>
                              <a:schemeClr val="tx1"/>
                            </a:solidFill>
                            <a:effectLst/>
                          </a:endParaRPr>
                        </a:p>
                        <a:p>
                          <a:pPr algn="ctr">
                            <a:spcAft>
                              <a:spcPts val="0"/>
                            </a:spcAft>
                          </a:pPr>
                          <a14:m>
                            <m:oMath xmlns:m="http://schemas.openxmlformats.org/officeDocument/2006/math">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𝒋</m:t>
                                  </m:r>
                                  <m:r>
                                    <a:rPr lang="en-US" sz="1800" b="1">
                                      <a:solidFill>
                                        <a:schemeClr val="tx1"/>
                                      </a:solidFill>
                                      <a:effectLst/>
                                      <a:latin typeface="Cambria Math"/>
                                    </a:rPr>
                                    <m:t> </m:t>
                                  </m:r>
                                </m:sub>
                              </m:sSub>
                            </m:oMath>
                          </a14:m>
                          <a:r>
                            <a:rPr lang="en-US" sz="1800" b="1" dirty="0">
                              <a:solidFill>
                                <a:schemeClr val="tx1"/>
                              </a:solidFill>
                              <a:effectLst/>
                            </a:rPr>
                            <a:t> ≥ 0 , </a:t>
                          </a:r>
                          <a:r>
                            <a:rPr lang="ru-RU" sz="1800" b="1" dirty="0">
                              <a:solidFill>
                                <a:schemeClr val="tx1"/>
                              </a:solidFill>
                              <a:effectLst/>
                            </a:rPr>
                            <a:t>целые</a:t>
                          </a:r>
                        </a:p>
                        <a:p>
                          <a:pPr>
                            <a:spcAft>
                              <a:spcPts val="0"/>
                            </a:spcAft>
                          </a:pPr>
                          <a:endParaRPr lang="ru-RU" sz="1800" b="1" dirty="0" smtClean="0">
                            <a:solidFill>
                              <a:schemeClr val="tx1"/>
                            </a:solidFill>
                            <a:effectLst/>
                          </a:endParaRPr>
                        </a:p>
                        <a:p>
                          <a:pPr>
                            <a:spcAft>
                              <a:spcPts val="0"/>
                            </a:spcAft>
                          </a:pPr>
                          <a:r>
                            <a:rPr lang="en-US" sz="1800" b="1" dirty="0" smtClean="0">
                              <a:solidFill>
                                <a:schemeClr val="tx1"/>
                              </a:solidFill>
                              <a:effectLst/>
                            </a:rPr>
                            <a:t>1</a:t>
                          </a:r>
                          <a:r>
                            <a:rPr lang="en-US" sz="1800" b="1" dirty="0">
                              <a:solidFill>
                                <a:schemeClr val="tx1"/>
                              </a:solidFill>
                              <a:effectLst/>
                            </a:rPr>
                            <a:t>.</a:t>
                          </a:r>
                          <a:endParaRPr lang="ru-RU" sz="1800" b="1" dirty="0">
                            <a:solidFill>
                              <a:schemeClr val="tx1"/>
                            </a:solidFill>
                            <a:effectLst/>
                            <a:latin typeface="Times New Roman"/>
                            <a:ea typeface="Times New Roman"/>
                          </a:endParaRPr>
                        </a:p>
                      </a:txBody>
                      <a:tcPr marL="68580" marR="68580" marT="0" marB="0">
                        <a:solidFill>
                          <a:schemeClr val="bg1"/>
                        </a:solidFill>
                      </a:tcPr>
                    </a:tc>
                    <a:tc>
                      <a:txBody>
                        <a:bodyPr/>
                        <a:lstStyle/>
                        <a:p>
                          <a:pPr>
                            <a:spcAft>
                              <a:spcPts val="0"/>
                            </a:spcAft>
                          </a:pPr>
                          <a:r>
                            <a:rPr lang="en-US" sz="1800" b="1" dirty="0" smtClean="0">
                              <a:solidFill>
                                <a:schemeClr val="tx1"/>
                              </a:solidFill>
                              <a:effectLst/>
                            </a:rPr>
                            <a:t> </a:t>
                          </a:r>
                          <a:endParaRPr lang="ru-RU" sz="1800" b="1" dirty="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ctrlPr>
                                      <a:rPr lang="ru-RU" sz="1800" b="1" i="1">
                                        <a:solidFill>
                                          <a:schemeClr val="tx1"/>
                                        </a:solidFill>
                                        <a:effectLst/>
                                        <a:latin typeface="Cambria Math"/>
                                      </a:rPr>
                                    </m:ctrlPr>
                                  </m:naryPr>
                                  <m:sub>
                                    <m:r>
                                      <a:rPr lang="ru-RU" sz="1800" b="1" i="1">
                                        <a:solidFill>
                                          <a:schemeClr val="tx1"/>
                                        </a:solidFill>
                                        <a:effectLst/>
                                        <a:latin typeface="Cambria Math"/>
                                      </a:rPr>
                                      <m:t>𝒋</m:t>
                                    </m:r>
                                    <m:r>
                                      <a:rPr lang="ru-RU" sz="1800" b="1">
                                        <a:solidFill>
                                          <a:schemeClr val="tx1"/>
                                        </a:solidFill>
                                        <a:effectLst/>
                                        <a:latin typeface="Cambria Math"/>
                                      </a:rPr>
                                      <m:t>=</m:t>
                                    </m:r>
                                    <m:r>
                                      <a:rPr lang="ru-RU" sz="1800" b="1" i="1">
                                        <a:solidFill>
                                          <a:schemeClr val="tx1"/>
                                        </a:solidFill>
                                        <a:effectLst/>
                                        <a:latin typeface="Cambria Math"/>
                                      </a:rPr>
                                      <m:t>𝟏</m:t>
                                    </m:r>
                                  </m:sub>
                                  <m:sup>
                                    <m:r>
                                      <a:rPr lang="ru-RU" sz="1800" b="1" i="1">
                                        <a:solidFill>
                                          <a:schemeClr val="tx1"/>
                                        </a:solidFill>
                                        <a:effectLst/>
                                        <a:latin typeface="Cambria Math"/>
                                      </a:rPr>
                                      <m:t>𝟔</m:t>
                                    </m:r>
                                  </m:sup>
                                  <m:e>
                                    <m:sSub>
                                      <m:sSubPr>
                                        <m:ctrlPr>
                                          <a:rPr lang="ru-RU" sz="1800" b="1" i="1">
                                            <a:solidFill>
                                              <a:schemeClr val="tx1"/>
                                            </a:solidFill>
                                            <a:effectLst/>
                                            <a:latin typeface="Cambria Math"/>
                                          </a:rPr>
                                        </m:ctrlPr>
                                      </m:sSubPr>
                                      <m:e>
                                        <m:r>
                                          <a:rPr lang="en-US" sz="1800" b="1" i="1">
                                            <a:solidFill>
                                              <a:schemeClr val="tx1"/>
                                            </a:solidFill>
                                            <a:effectLst/>
                                            <a:latin typeface="Cambria Math"/>
                                          </a:rPr>
                                          <m:t>𝑺</m:t>
                                        </m:r>
                                      </m:e>
                                      <m:sub>
                                        <m:r>
                                          <a:rPr lang="en-US" sz="1800" b="1" i="1">
                                            <a:solidFill>
                                              <a:schemeClr val="tx1"/>
                                            </a:solidFill>
                                            <a:effectLst/>
                                            <a:latin typeface="Cambria Math"/>
                                          </a:rPr>
                                          <m:t>𝒋</m:t>
                                        </m:r>
                                      </m:sub>
                                    </m:sSub>
                                    <m:r>
                                      <a:rPr lang="en-US" sz="1800" b="1">
                                        <a:solidFill>
                                          <a:schemeClr val="tx1"/>
                                        </a:solidFill>
                                        <a:effectLst/>
                                        <a:latin typeface="Cambria Math"/>
                                      </a:rPr>
                                      <m:t>∗</m:t>
                                    </m:r>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𝒋</m:t>
                                        </m:r>
                                      </m:sub>
                                    </m:sSub>
                                    <m:r>
                                      <a:rPr lang="en-US" sz="1800" b="1">
                                        <a:solidFill>
                                          <a:schemeClr val="tx1"/>
                                        </a:solidFill>
                                        <a:effectLst/>
                                        <a:latin typeface="Cambria Math"/>
                                      </a:rPr>
                                      <m:t>→</m:t>
                                    </m:r>
                                    <m:r>
                                      <a:rPr lang="en-US" sz="1800" b="1" i="1">
                                        <a:solidFill>
                                          <a:schemeClr val="tx1"/>
                                        </a:solidFill>
                                        <a:effectLst/>
                                        <a:latin typeface="Cambria Math"/>
                                      </a:rPr>
                                      <m:t>𝒎𝒊𝒏</m:t>
                                    </m:r>
                                  </m:e>
                                </m:nary>
                              </m:oMath>
                            </m:oMathPara>
                          </a14:m>
                          <a:endParaRPr lang="ru-RU" sz="1800" b="1" dirty="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ctrlPr>
                                      <a:rPr lang="ru-RU" sz="1800" b="1" i="1">
                                        <a:solidFill>
                                          <a:schemeClr val="tx1"/>
                                        </a:solidFill>
                                        <a:effectLst/>
                                        <a:latin typeface="Cambria Math"/>
                                      </a:rPr>
                                    </m:ctrlPr>
                                  </m:naryPr>
                                  <m:sub>
                                    <m:r>
                                      <a:rPr lang="ru-RU" sz="1800" b="1" i="1">
                                        <a:solidFill>
                                          <a:schemeClr val="tx1"/>
                                        </a:solidFill>
                                        <a:effectLst/>
                                        <a:latin typeface="Cambria Math"/>
                                      </a:rPr>
                                      <m:t>𝒋</m:t>
                                    </m:r>
                                    <m:r>
                                      <a:rPr lang="ru-RU" sz="1800" b="1">
                                        <a:solidFill>
                                          <a:schemeClr val="tx1"/>
                                        </a:solidFill>
                                        <a:effectLst/>
                                        <a:latin typeface="Cambria Math"/>
                                      </a:rPr>
                                      <m:t>=</m:t>
                                    </m:r>
                                    <m:r>
                                      <a:rPr lang="ru-RU" sz="1800" b="1" i="1">
                                        <a:solidFill>
                                          <a:schemeClr val="tx1"/>
                                        </a:solidFill>
                                        <a:effectLst/>
                                        <a:latin typeface="Cambria Math"/>
                                      </a:rPr>
                                      <m:t>𝟏</m:t>
                                    </m:r>
                                  </m:sub>
                                  <m:sup>
                                    <m:r>
                                      <a:rPr lang="ru-RU" sz="1800" b="1" i="1">
                                        <a:solidFill>
                                          <a:schemeClr val="tx1"/>
                                        </a:solidFill>
                                        <a:effectLst/>
                                        <a:latin typeface="Cambria Math"/>
                                      </a:rPr>
                                      <m:t>𝟔</m:t>
                                    </m:r>
                                  </m:sup>
                                  <m:e>
                                    <m:sSub>
                                      <m:sSubPr>
                                        <m:ctrlPr>
                                          <a:rPr lang="ru-RU" sz="1800" b="1" i="1">
                                            <a:solidFill>
                                              <a:schemeClr val="tx1"/>
                                            </a:solidFill>
                                            <a:effectLst/>
                                            <a:latin typeface="Cambria Math"/>
                                          </a:rPr>
                                        </m:ctrlPr>
                                      </m:sSubPr>
                                      <m:e>
                                        <m:r>
                                          <a:rPr lang="en-US" sz="1800" b="1" i="1">
                                            <a:solidFill>
                                              <a:schemeClr val="tx1"/>
                                            </a:solidFill>
                                            <a:effectLst/>
                                            <a:latin typeface="Cambria Math"/>
                                          </a:rPr>
                                          <m:t>𝒂</m:t>
                                        </m:r>
                                      </m:e>
                                      <m:sub>
                                        <m:r>
                                          <a:rPr lang="en-US" sz="1800" b="1" i="1">
                                            <a:solidFill>
                                              <a:schemeClr val="tx1"/>
                                            </a:solidFill>
                                            <a:effectLst/>
                                            <a:latin typeface="Cambria Math"/>
                                          </a:rPr>
                                          <m:t>𝒊𝒋</m:t>
                                        </m:r>
                                      </m:sub>
                                    </m:sSub>
                                    <m:r>
                                      <a:rPr lang="en-US" sz="1800" b="1">
                                        <a:solidFill>
                                          <a:schemeClr val="tx1"/>
                                        </a:solidFill>
                                        <a:effectLst/>
                                        <a:latin typeface="Cambria Math"/>
                                      </a:rPr>
                                      <m:t>∗</m:t>
                                    </m:r>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𝒋</m:t>
                                        </m:r>
                                      </m:sub>
                                    </m:sSub>
                                    <m:r>
                                      <a:rPr lang="en-US" sz="1800" b="1">
                                        <a:solidFill>
                                          <a:schemeClr val="tx1"/>
                                        </a:solidFill>
                                        <a:effectLst/>
                                        <a:latin typeface="Cambria Math"/>
                                      </a:rPr>
                                      <m:t>≤</m:t>
                                    </m:r>
                                    <m:sSub>
                                      <m:sSubPr>
                                        <m:ctrlPr>
                                          <a:rPr lang="ru-RU" sz="1800" b="1" i="1">
                                            <a:solidFill>
                                              <a:schemeClr val="tx1"/>
                                            </a:solidFill>
                                            <a:effectLst/>
                                            <a:latin typeface="Cambria Math"/>
                                          </a:rPr>
                                        </m:ctrlPr>
                                      </m:sSubPr>
                                      <m:e>
                                        <m:r>
                                          <a:rPr lang="en-US" sz="1800" b="1" i="1">
                                            <a:solidFill>
                                              <a:schemeClr val="tx1"/>
                                            </a:solidFill>
                                            <a:effectLst/>
                                            <a:latin typeface="Cambria Math"/>
                                          </a:rPr>
                                          <m:t>𝑵</m:t>
                                        </m:r>
                                      </m:e>
                                      <m:sub>
                                        <m:r>
                                          <a:rPr lang="en-US" sz="1800" b="1" i="1">
                                            <a:solidFill>
                                              <a:schemeClr val="tx1"/>
                                            </a:solidFill>
                                            <a:effectLst/>
                                            <a:latin typeface="Cambria Math"/>
                                          </a:rPr>
                                          <m:t>𝒊</m:t>
                                        </m:r>
                                      </m:sub>
                                    </m:sSub>
                                    <m:r>
                                      <a:rPr lang="en-US" sz="1800" b="1">
                                        <a:solidFill>
                                          <a:schemeClr val="tx1"/>
                                        </a:solidFill>
                                        <a:effectLst/>
                                        <a:latin typeface="Cambria Math"/>
                                      </a:rPr>
                                      <m:t>, </m:t>
                                    </m:r>
                                    <m:r>
                                      <a:rPr lang="en-US" sz="1800" b="1" i="1">
                                        <a:solidFill>
                                          <a:schemeClr val="tx1"/>
                                        </a:solidFill>
                                        <a:effectLst/>
                                        <a:latin typeface="Cambria Math"/>
                                      </a:rPr>
                                      <m:t>𝒊</m:t>
                                    </m:r>
                                    <m:r>
                                      <a:rPr lang="en-US" sz="1800" b="1">
                                        <a:solidFill>
                                          <a:schemeClr val="tx1"/>
                                        </a:solidFill>
                                        <a:effectLst/>
                                        <a:latin typeface="Cambria Math"/>
                                      </a:rPr>
                                      <m:t>=</m:t>
                                    </m:r>
                                    <m:r>
                                      <a:rPr lang="en-US" sz="1800" b="1" i="1">
                                        <a:solidFill>
                                          <a:schemeClr val="tx1"/>
                                        </a:solidFill>
                                        <a:effectLst/>
                                        <a:latin typeface="Cambria Math"/>
                                      </a:rPr>
                                      <m:t>𝟏</m:t>
                                    </m:r>
                                    <m:r>
                                      <a:rPr lang="en-US" sz="1800" b="1">
                                        <a:solidFill>
                                          <a:schemeClr val="tx1"/>
                                        </a:solidFill>
                                        <a:effectLst/>
                                        <a:latin typeface="Cambria Math"/>
                                      </a:rPr>
                                      <m:t>,</m:t>
                                    </m:r>
                                    <m:r>
                                      <a:rPr lang="en-US" sz="1800" b="1" i="1">
                                        <a:solidFill>
                                          <a:schemeClr val="tx1"/>
                                        </a:solidFill>
                                        <a:effectLst/>
                                        <a:latin typeface="Cambria Math"/>
                                      </a:rPr>
                                      <m:t>𝟐</m:t>
                                    </m:r>
                                    <m:r>
                                      <a:rPr lang="en-US" sz="1800" b="1">
                                        <a:solidFill>
                                          <a:schemeClr val="tx1"/>
                                        </a:solidFill>
                                        <a:effectLst/>
                                        <a:latin typeface="Cambria Math"/>
                                      </a:rPr>
                                      <m:t>,</m:t>
                                    </m:r>
                                    <m:r>
                                      <a:rPr lang="en-US" sz="1800" b="1" i="1">
                                        <a:solidFill>
                                          <a:schemeClr val="tx1"/>
                                        </a:solidFill>
                                        <a:effectLst/>
                                        <a:latin typeface="Cambria Math"/>
                                      </a:rPr>
                                      <m:t>𝟑</m:t>
                                    </m:r>
                                  </m:e>
                                </m:nary>
                              </m:oMath>
                            </m:oMathPara>
                          </a14:m>
                          <a:endParaRPr lang="ru-RU" sz="1800" b="1" dirty="0">
                            <a:solidFill>
                              <a:schemeClr val="tx1"/>
                            </a:solidFill>
                            <a:effectLst/>
                          </a:endParaRPr>
                        </a:p>
                        <a:p>
                          <a:pPr algn="ctr">
                            <a:spcAft>
                              <a:spcPts val="0"/>
                            </a:spcAft>
                          </a:pPr>
                          <a14:m>
                            <m:oMath xmlns:m="http://schemas.openxmlformats.org/officeDocument/2006/math">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𝒋</m:t>
                                  </m:r>
                                  <m:r>
                                    <a:rPr lang="en-US" sz="1800" b="1">
                                      <a:solidFill>
                                        <a:schemeClr val="tx1"/>
                                      </a:solidFill>
                                      <a:effectLst/>
                                      <a:latin typeface="Cambria Math"/>
                                    </a:rPr>
                                    <m:t> </m:t>
                                  </m:r>
                                </m:sub>
                              </m:sSub>
                            </m:oMath>
                          </a14:m>
                          <a:r>
                            <a:rPr lang="en-US" sz="1800" b="1" dirty="0">
                              <a:solidFill>
                                <a:schemeClr val="tx1"/>
                              </a:solidFill>
                              <a:effectLst/>
                            </a:rPr>
                            <a:t> ≥ 0 , </a:t>
                          </a:r>
                          <a:r>
                            <a:rPr lang="ru-RU" sz="1800" b="1" dirty="0">
                              <a:solidFill>
                                <a:schemeClr val="tx1"/>
                              </a:solidFill>
                              <a:effectLst/>
                            </a:rPr>
                            <a:t>целые</a:t>
                          </a:r>
                        </a:p>
                        <a:p>
                          <a:pPr>
                            <a:spcAft>
                              <a:spcPts val="0"/>
                            </a:spcAft>
                          </a:pPr>
                          <a:endParaRPr lang="ru-RU" sz="1800" b="1" dirty="0" smtClean="0">
                            <a:solidFill>
                              <a:schemeClr val="tx1"/>
                            </a:solidFill>
                            <a:effectLst/>
                          </a:endParaRPr>
                        </a:p>
                        <a:p>
                          <a:pPr>
                            <a:spcAft>
                              <a:spcPts val="0"/>
                            </a:spcAft>
                          </a:pPr>
                          <a:r>
                            <a:rPr lang="en-US" sz="1800" b="1" dirty="0" smtClean="0">
                              <a:solidFill>
                                <a:schemeClr val="tx1"/>
                              </a:solidFill>
                              <a:effectLst/>
                            </a:rPr>
                            <a:t>2</a:t>
                          </a:r>
                          <a:r>
                            <a:rPr lang="en-US" sz="1800" b="1" dirty="0">
                              <a:solidFill>
                                <a:schemeClr val="tx1"/>
                              </a:solidFill>
                              <a:effectLst/>
                            </a:rPr>
                            <a:t>.</a:t>
                          </a:r>
                          <a:endParaRPr lang="ru-RU" sz="1800" b="1" dirty="0">
                            <a:solidFill>
                              <a:schemeClr val="tx1"/>
                            </a:solidFill>
                            <a:effectLst/>
                            <a:latin typeface="Times New Roman"/>
                            <a:ea typeface="Times New Roman"/>
                          </a:endParaRPr>
                        </a:p>
                      </a:txBody>
                      <a:tcPr marL="68580" marR="68580" marT="0" marB="0">
                        <a:solidFill>
                          <a:schemeClr val="bg1"/>
                        </a:solidFill>
                      </a:tcPr>
                    </a:tc>
                    <a:tc>
                      <a:txBody>
                        <a:bodyPr/>
                        <a:lstStyle/>
                        <a:p>
                          <a:pPr>
                            <a:spcAft>
                              <a:spcPts val="0"/>
                            </a:spcAft>
                          </a:pPr>
                          <a:r>
                            <a:rPr lang="en-US" sz="1800" b="1" dirty="0" smtClean="0">
                              <a:solidFill>
                                <a:schemeClr val="tx1"/>
                              </a:solidFill>
                              <a:effectLst/>
                            </a:rPr>
                            <a:t> </a:t>
                          </a:r>
                          <a:endParaRPr lang="ru-RU" sz="1800" b="1" dirty="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ctrlPr>
                                      <a:rPr lang="ru-RU" sz="1800" b="1" i="1">
                                        <a:solidFill>
                                          <a:schemeClr val="tx1"/>
                                        </a:solidFill>
                                        <a:effectLst/>
                                        <a:latin typeface="Cambria Math"/>
                                      </a:rPr>
                                    </m:ctrlPr>
                                  </m:naryPr>
                                  <m:sub>
                                    <m:r>
                                      <a:rPr lang="ru-RU" sz="1800" b="1" i="1">
                                        <a:solidFill>
                                          <a:schemeClr val="tx1"/>
                                        </a:solidFill>
                                        <a:effectLst/>
                                        <a:latin typeface="Cambria Math"/>
                                      </a:rPr>
                                      <m:t>𝒊</m:t>
                                    </m:r>
                                    <m:r>
                                      <a:rPr lang="ru-RU" sz="1800" b="1">
                                        <a:solidFill>
                                          <a:schemeClr val="tx1"/>
                                        </a:solidFill>
                                        <a:effectLst/>
                                        <a:latin typeface="Cambria Math"/>
                                      </a:rPr>
                                      <m:t>=</m:t>
                                    </m:r>
                                    <m:r>
                                      <a:rPr lang="ru-RU" sz="1800" b="1" i="1">
                                        <a:solidFill>
                                          <a:schemeClr val="tx1"/>
                                        </a:solidFill>
                                        <a:effectLst/>
                                        <a:latin typeface="Cambria Math"/>
                                      </a:rPr>
                                      <m:t>𝟏</m:t>
                                    </m:r>
                                  </m:sub>
                                  <m:sup>
                                    <m:r>
                                      <a:rPr lang="ru-RU" sz="1800" b="1" i="1">
                                        <a:solidFill>
                                          <a:schemeClr val="tx1"/>
                                        </a:solidFill>
                                        <a:effectLst/>
                                        <a:latin typeface="Cambria Math"/>
                                      </a:rPr>
                                      <m:t>𝟑</m:t>
                                    </m:r>
                                  </m:sup>
                                  <m:e>
                                    <m:sSub>
                                      <m:sSubPr>
                                        <m:ctrlPr>
                                          <a:rPr lang="ru-RU" sz="1800" b="1" i="1">
                                            <a:solidFill>
                                              <a:schemeClr val="tx1"/>
                                            </a:solidFill>
                                            <a:effectLst/>
                                            <a:latin typeface="Cambria Math"/>
                                          </a:rPr>
                                        </m:ctrlPr>
                                      </m:sSubPr>
                                      <m:e>
                                        <m:r>
                                          <a:rPr lang="en-US" sz="1800" b="1" i="1">
                                            <a:solidFill>
                                              <a:schemeClr val="tx1"/>
                                            </a:solidFill>
                                            <a:effectLst/>
                                            <a:latin typeface="Cambria Math"/>
                                          </a:rPr>
                                          <m:t>𝒍</m:t>
                                        </m:r>
                                      </m:e>
                                      <m:sub>
                                        <m:r>
                                          <a:rPr lang="en-US" sz="1800" b="1" i="1">
                                            <a:solidFill>
                                              <a:schemeClr val="tx1"/>
                                            </a:solidFill>
                                            <a:effectLst/>
                                            <a:latin typeface="Cambria Math"/>
                                          </a:rPr>
                                          <m:t>𝒊</m:t>
                                        </m:r>
                                      </m:sub>
                                    </m:sSub>
                                    <m:r>
                                      <a:rPr lang="en-US" sz="1800" b="1">
                                        <a:solidFill>
                                          <a:schemeClr val="tx1"/>
                                        </a:solidFill>
                                        <a:effectLst/>
                                        <a:latin typeface="Cambria Math"/>
                                      </a:rPr>
                                      <m:t>∗</m:t>
                                    </m:r>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𝒊</m:t>
                                        </m:r>
                                      </m:sub>
                                    </m:sSub>
                                    <m:r>
                                      <a:rPr lang="en-US" sz="1800" b="1">
                                        <a:solidFill>
                                          <a:schemeClr val="tx1"/>
                                        </a:solidFill>
                                        <a:effectLst/>
                                        <a:latin typeface="Cambria Math"/>
                                      </a:rPr>
                                      <m:t>→</m:t>
                                    </m:r>
                                    <m:r>
                                      <a:rPr lang="en-US" sz="1800" b="1" i="1">
                                        <a:solidFill>
                                          <a:schemeClr val="tx1"/>
                                        </a:solidFill>
                                        <a:effectLst/>
                                        <a:latin typeface="Cambria Math"/>
                                      </a:rPr>
                                      <m:t>𝒎𝒂𝒙</m:t>
                                    </m:r>
                                  </m:e>
                                </m:nary>
                              </m:oMath>
                            </m:oMathPara>
                          </a14:m>
                          <a:endParaRPr lang="ru-RU" sz="1800" b="1" dirty="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ctrlPr>
                                      <a:rPr lang="ru-RU" sz="1800" b="1" i="1">
                                        <a:solidFill>
                                          <a:schemeClr val="tx1"/>
                                        </a:solidFill>
                                        <a:effectLst/>
                                        <a:latin typeface="Cambria Math"/>
                                      </a:rPr>
                                    </m:ctrlPr>
                                  </m:naryPr>
                                  <m:sub>
                                    <m:r>
                                      <a:rPr lang="ru-RU" sz="1800" b="1" i="1">
                                        <a:solidFill>
                                          <a:schemeClr val="tx1"/>
                                        </a:solidFill>
                                        <a:effectLst/>
                                        <a:latin typeface="Cambria Math"/>
                                      </a:rPr>
                                      <m:t>𝒊</m:t>
                                    </m:r>
                                    <m:r>
                                      <a:rPr lang="ru-RU" sz="1800" b="1">
                                        <a:solidFill>
                                          <a:schemeClr val="tx1"/>
                                        </a:solidFill>
                                        <a:effectLst/>
                                        <a:latin typeface="Cambria Math"/>
                                      </a:rPr>
                                      <m:t>=</m:t>
                                    </m:r>
                                    <m:r>
                                      <a:rPr lang="ru-RU" sz="1800" b="1" i="1">
                                        <a:solidFill>
                                          <a:schemeClr val="tx1"/>
                                        </a:solidFill>
                                        <a:effectLst/>
                                        <a:latin typeface="Cambria Math"/>
                                      </a:rPr>
                                      <m:t>𝟏</m:t>
                                    </m:r>
                                  </m:sub>
                                  <m:sup>
                                    <m:r>
                                      <a:rPr lang="ru-RU" sz="1800" b="1" i="1">
                                        <a:solidFill>
                                          <a:schemeClr val="tx1"/>
                                        </a:solidFill>
                                        <a:effectLst/>
                                        <a:latin typeface="Cambria Math"/>
                                      </a:rPr>
                                      <m:t>𝟑</m:t>
                                    </m:r>
                                  </m:sup>
                                  <m:e>
                                    <m:sSub>
                                      <m:sSubPr>
                                        <m:ctrlPr>
                                          <a:rPr lang="ru-RU" sz="1800" b="1" i="1">
                                            <a:solidFill>
                                              <a:schemeClr val="tx1"/>
                                            </a:solidFill>
                                            <a:effectLst/>
                                            <a:latin typeface="Cambria Math"/>
                                          </a:rPr>
                                        </m:ctrlPr>
                                      </m:sSubPr>
                                      <m:e>
                                        <m:r>
                                          <a:rPr lang="en-US" sz="1800" b="1" i="1">
                                            <a:solidFill>
                                              <a:schemeClr val="tx1"/>
                                            </a:solidFill>
                                            <a:effectLst/>
                                            <a:latin typeface="Cambria Math"/>
                                          </a:rPr>
                                          <m:t>𝒂</m:t>
                                        </m:r>
                                      </m:e>
                                      <m:sub>
                                        <m:r>
                                          <a:rPr lang="en-US" sz="1800" b="1" i="1">
                                            <a:solidFill>
                                              <a:schemeClr val="tx1"/>
                                            </a:solidFill>
                                            <a:effectLst/>
                                            <a:latin typeface="Cambria Math"/>
                                          </a:rPr>
                                          <m:t>𝒊𝒋</m:t>
                                        </m:r>
                                      </m:sub>
                                    </m:sSub>
                                    <m:r>
                                      <a:rPr lang="en-US" sz="1800" b="1">
                                        <a:solidFill>
                                          <a:schemeClr val="tx1"/>
                                        </a:solidFill>
                                        <a:effectLst/>
                                        <a:latin typeface="Cambria Math"/>
                                      </a:rPr>
                                      <m:t>∗</m:t>
                                    </m:r>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𝒊</m:t>
                                        </m:r>
                                      </m:sub>
                                    </m:sSub>
                                    <m:r>
                                      <a:rPr lang="en-US" sz="1800" b="1">
                                        <a:solidFill>
                                          <a:schemeClr val="tx1"/>
                                        </a:solidFill>
                                        <a:effectLst/>
                                        <a:latin typeface="Cambria Math"/>
                                      </a:rPr>
                                      <m:t>≤</m:t>
                                    </m:r>
                                    <m:sSub>
                                      <m:sSubPr>
                                        <m:ctrlPr>
                                          <a:rPr lang="ru-RU" sz="1800" b="1" i="1">
                                            <a:solidFill>
                                              <a:schemeClr val="tx1"/>
                                            </a:solidFill>
                                            <a:effectLst/>
                                            <a:latin typeface="Cambria Math"/>
                                          </a:rPr>
                                        </m:ctrlPr>
                                      </m:sSubPr>
                                      <m:e>
                                        <m:r>
                                          <a:rPr lang="en-US" sz="1800" b="1" i="1">
                                            <a:solidFill>
                                              <a:schemeClr val="tx1"/>
                                            </a:solidFill>
                                            <a:effectLst/>
                                            <a:latin typeface="Cambria Math"/>
                                          </a:rPr>
                                          <m:t>𝑺</m:t>
                                        </m:r>
                                      </m:e>
                                      <m:sub>
                                        <m:r>
                                          <a:rPr lang="en-US" sz="1800" b="1" i="1">
                                            <a:solidFill>
                                              <a:schemeClr val="tx1"/>
                                            </a:solidFill>
                                            <a:effectLst/>
                                            <a:latin typeface="Cambria Math"/>
                                          </a:rPr>
                                          <m:t>𝒋</m:t>
                                        </m:r>
                                      </m:sub>
                                    </m:sSub>
                                  </m:e>
                                </m:nary>
                                <m:r>
                                  <a:rPr lang="ru-RU" sz="1800" b="1">
                                    <a:solidFill>
                                      <a:schemeClr val="tx1"/>
                                    </a:solidFill>
                                    <a:effectLst/>
                                    <a:latin typeface="Cambria Math"/>
                                  </a:rPr>
                                  <m:t>, </m:t>
                                </m:r>
                                <m:r>
                                  <a:rPr lang="en-US" sz="1800" b="1" i="1">
                                    <a:solidFill>
                                      <a:schemeClr val="tx1"/>
                                    </a:solidFill>
                                    <a:effectLst/>
                                    <a:latin typeface="Cambria Math"/>
                                  </a:rPr>
                                  <m:t>𝒋</m:t>
                                </m:r>
                                <m:r>
                                  <a:rPr lang="en-US" sz="1800" b="1">
                                    <a:solidFill>
                                      <a:schemeClr val="tx1"/>
                                    </a:solidFill>
                                    <a:effectLst/>
                                    <a:latin typeface="Cambria Math"/>
                                  </a:rPr>
                                  <m:t>=</m:t>
                                </m:r>
                                <m:r>
                                  <a:rPr lang="en-US" sz="1800" b="1" i="1">
                                    <a:solidFill>
                                      <a:schemeClr val="tx1"/>
                                    </a:solidFill>
                                    <a:effectLst/>
                                    <a:latin typeface="Cambria Math"/>
                                  </a:rPr>
                                  <m:t>𝟏</m:t>
                                </m:r>
                                <m:r>
                                  <a:rPr lang="en-US" sz="1800" b="1">
                                    <a:solidFill>
                                      <a:schemeClr val="tx1"/>
                                    </a:solidFill>
                                    <a:effectLst/>
                                    <a:latin typeface="Cambria Math"/>
                                  </a:rPr>
                                  <m:t>,..,</m:t>
                                </m:r>
                                <m:r>
                                  <a:rPr lang="en-US" sz="1800" b="1" i="1">
                                    <a:solidFill>
                                      <a:schemeClr val="tx1"/>
                                    </a:solidFill>
                                    <a:effectLst/>
                                    <a:latin typeface="Cambria Math"/>
                                  </a:rPr>
                                  <m:t>𝟔</m:t>
                                </m:r>
                              </m:oMath>
                            </m:oMathPara>
                          </a14:m>
                          <a:endParaRPr lang="ru-RU" sz="1800" b="1" dirty="0">
                            <a:solidFill>
                              <a:schemeClr val="tx1"/>
                            </a:solidFill>
                            <a:effectLst/>
                          </a:endParaRPr>
                        </a:p>
                        <a:p>
                          <a:pPr algn="ctr">
                            <a:spcAft>
                              <a:spcPts val="0"/>
                            </a:spcAft>
                          </a:pPr>
                          <a14:m>
                            <m:oMath xmlns:m="http://schemas.openxmlformats.org/officeDocument/2006/math">
                              <m:sSub>
                                <m:sSubPr>
                                  <m:ctrlPr>
                                    <a:rPr lang="ru-RU" sz="1800" b="1" i="1">
                                      <a:solidFill>
                                        <a:schemeClr val="tx1"/>
                                      </a:solidFill>
                                      <a:effectLst/>
                                      <a:latin typeface="Cambria Math"/>
                                    </a:rPr>
                                  </m:ctrlPr>
                                </m:sSubPr>
                                <m:e>
                                  <m:r>
                                    <a:rPr lang="en-US" sz="1800" b="1" i="1">
                                      <a:solidFill>
                                        <a:schemeClr val="tx1"/>
                                      </a:solidFill>
                                      <a:effectLst/>
                                      <a:latin typeface="Cambria Math"/>
                                    </a:rPr>
                                    <m:t>𝒙</m:t>
                                  </m:r>
                                </m:e>
                                <m:sub>
                                  <m:r>
                                    <a:rPr lang="en-US" sz="1800" b="1" i="1">
                                      <a:solidFill>
                                        <a:schemeClr val="tx1"/>
                                      </a:solidFill>
                                      <a:effectLst/>
                                      <a:latin typeface="Cambria Math"/>
                                    </a:rPr>
                                    <m:t>𝒊</m:t>
                                  </m:r>
                                  <m:r>
                                    <a:rPr lang="en-US" sz="1800" b="1">
                                      <a:solidFill>
                                        <a:schemeClr val="tx1"/>
                                      </a:solidFill>
                                      <a:effectLst/>
                                      <a:latin typeface="Cambria Math"/>
                                    </a:rPr>
                                    <m:t> </m:t>
                                  </m:r>
                                </m:sub>
                              </m:sSub>
                            </m:oMath>
                          </a14:m>
                          <a:r>
                            <a:rPr lang="en-US" sz="1800" b="1" dirty="0">
                              <a:solidFill>
                                <a:schemeClr val="tx1"/>
                              </a:solidFill>
                              <a:effectLst/>
                            </a:rPr>
                            <a:t> ≥ 0 , </a:t>
                          </a:r>
                          <a:r>
                            <a:rPr lang="ru-RU" sz="1800" b="1" dirty="0">
                              <a:solidFill>
                                <a:schemeClr val="tx1"/>
                              </a:solidFill>
                              <a:effectLst/>
                            </a:rPr>
                            <a:t>целые</a:t>
                          </a:r>
                        </a:p>
                        <a:p>
                          <a:pPr>
                            <a:lnSpc>
                              <a:spcPct val="115000"/>
                            </a:lnSpc>
                            <a:spcAft>
                              <a:spcPts val="600"/>
                            </a:spcAft>
                          </a:pPr>
                          <a:endParaRPr lang="ru-RU" sz="1800" b="1" dirty="0" smtClean="0">
                            <a:solidFill>
                              <a:schemeClr val="tx1"/>
                            </a:solidFill>
                            <a:effectLst/>
                          </a:endParaRPr>
                        </a:p>
                        <a:p>
                          <a:pPr>
                            <a:lnSpc>
                              <a:spcPct val="115000"/>
                            </a:lnSpc>
                            <a:spcAft>
                              <a:spcPts val="600"/>
                            </a:spcAft>
                          </a:pPr>
                          <a:r>
                            <a:rPr lang="en-US" sz="1800" b="1" dirty="0" smtClean="0">
                              <a:solidFill>
                                <a:schemeClr val="tx1"/>
                              </a:solidFill>
                              <a:effectLst/>
                            </a:rPr>
                            <a:t>3</a:t>
                          </a:r>
                          <a:r>
                            <a:rPr lang="en-US" sz="1800" b="1" dirty="0">
                              <a:solidFill>
                                <a:schemeClr val="tx1"/>
                              </a:solidFill>
                              <a:effectLst/>
                            </a:rPr>
                            <a:t>.</a:t>
                          </a:r>
                          <a:endParaRPr lang="ru-RU" sz="1800" b="1" dirty="0">
                            <a:solidFill>
                              <a:schemeClr val="tx1"/>
                            </a:solidFill>
                            <a:effectLst/>
                            <a:latin typeface="Times New Roman"/>
                            <a:ea typeface="Times New Roman"/>
                          </a:endParaRPr>
                        </a:p>
                      </a:txBody>
                      <a:tcPr marL="68580" marR="68580" marT="0" marB="0">
                        <a:solidFill>
                          <a:schemeClr val="bg1"/>
                        </a:solidFill>
                      </a:tcPr>
                    </a:tc>
                  </a:tr>
                </a:tbl>
              </a:graphicData>
            </a:graphic>
          </p:graphicFrame>
        </mc:Choice>
        <mc:Fallback xmlns="">
          <p:graphicFrame>
            <p:nvGraphicFramePr>
              <p:cNvPr id="2" name="Таблица 1"/>
              <p:cNvGraphicFramePr>
                <a:graphicFrameLocks noGrp="1"/>
              </p:cNvGraphicFramePr>
              <p:nvPr>
                <p:extLst>
                  <p:ext uri="{D42A27DB-BD31-4B8C-83A1-F6EECF244321}">
                    <p14:modId xmlns:p14="http://schemas.microsoft.com/office/powerpoint/2010/main" val="1462159854"/>
                  </p:ext>
                </p:extLst>
              </p:nvPr>
            </p:nvGraphicFramePr>
            <p:xfrm>
              <a:off x="323527" y="2708920"/>
              <a:ext cx="8712968" cy="3528392"/>
            </p:xfrm>
            <a:graphic>
              <a:graphicData uri="http://schemas.openxmlformats.org/drawingml/2006/table">
                <a:tbl>
                  <a:tblPr firstRow="1" firstCol="1" bandRow="1">
                    <a:tableStyleId>{5C22544A-7EE6-4342-B048-85BDC9FD1C3A}</a:tableStyleId>
                  </a:tblPr>
                  <a:tblGrid>
                    <a:gridCol w="2904019"/>
                    <a:gridCol w="2904019"/>
                    <a:gridCol w="2904930"/>
                  </a:tblGrid>
                  <a:tr h="3528392">
                    <a:tc>
                      <a:txBody>
                        <a:bodyPr/>
                        <a:lstStyle/>
                        <a:p>
                          <a:endParaRPr lang="ru-RU"/>
                        </a:p>
                      </a:txBody>
                      <a:tcPr marL="68580" marR="68580" marT="0" marB="0">
                        <a:blipFill rotWithShape="1">
                          <a:blip r:embed="rId3"/>
                          <a:stretch>
                            <a:fillRect r="-200420" b="-173"/>
                          </a:stretch>
                        </a:blipFill>
                      </a:tcPr>
                    </a:tc>
                    <a:tc>
                      <a:txBody>
                        <a:bodyPr/>
                        <a:lstStyle/>
                        <a:p>
                          <a:endParaRPr lang="ru-RU"/>
                        </a:p>
                      </a:txBody>
                      <a:tcPr marL="68580" marR="68580" marT="0" marB="0">
                        <a:blipFill rotWithShape="1">
                          <a:blip r:embed="rId3"/>
                          <a:stretch>
                            <a:fillRect l="-99790" r="-100000" b="-173"/>
                          </a:stretch>
                        </a:blipFill>
                      </a:tcPr>
                    </a:tc>
                    <a:tc>
                      <a:txBody>
                        <a:bodyPr/>
                        <a:lstStyle/>
                        <a:p>
                          <a:endParaRPr lang="ru-RU"/>
                        </a:p>
                      </a:txBody>
                      <a:tcPr marL="68580" marR="68580" marT="0" marB="0">
                        <a:blipFill rotWithShape="1">
                          <a:blip r:embed="rId3"/>
                          <a:stretch>
                            <a:fillRect l="-200210" r="-210" b="-173"/>
                          </a:stretch>
                        </a:blipFill>
                      </a:tcPr>
                    </a:tc>
                  </a:tr>
                </a:tbl>
              </a:graphicData>
            </a:graphic>
          </p:graphicFrame>
        </mc:Fallback>
      </mc:AlternateContent>
    </p:spTree>
    <p:extLst>
      <p:ext uri="{BB962C8B-B14F-4D97-AF65-F5344CB8AC3E}">
        <p14:creationId xmlns:p14="http://schemas.microsoft.com/office/powerpoint/2010/main" val="279019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107504" y="372963"/>
            <a:ext cx="903649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09575" algn="l"/>
              </a:tabLst>
              <a:defRPr>
                <a:solidFill>
                  <a:schemeClr val="tx1"/>
                </a:solidFill>
                <a:latin typeface="Arial" pitchFamily="34" charset="0"/>
                <a:cs typeface="Arial" pitchFamily="34" charset="0"/>
              </a:defRPr>
            </a:lvl1pPr>
            <a:lvl2pPr fontAlgn="base">
              <a:spcBef>
                <a:spcPct val="0"/>
              </a:spcBef>
              <a:spcAft>
                <a:spcPct val="0"/>
              </a:spcAft>
              <a:tabLst>
                <a:tab pos="409575" algn="l"/>
              </a:tabLst>
              <a:defRPr>
                <a:solidFill>
                  <a:schemeClr val="tx1"/>
                </a:solidFill>
                <a:latin typeface="Arial" pitchFamily="34" charset="0"/>
                <a:cs typeface="Arial" pitchFamily="34" charset="0"/>
              </a:defRPr>
            </a:lvl2pPr>
            <a:lvl3pPr fontAlgn="base">
              <a:spcBef>
                <a:spcPct val="0"/>
              </a:spcBef>
              <a:spcAft>
                <a:spcPct val="0"/>
              </a:spcAft>
              <a:tabLst>
                <a:tab pos="409575" algn="l"/>
              </a:tabLst>
              <a:defRPr>
                <a:solidFill>
                  <a:schemeClr val="tx1"/>
                </a:solidFill>
                <a:latin typeface="Arial" pitchFamily="34" charset="0"/>
                <a:cs typeface="Arial" pitchFamily="34" charset="0"/>
              </a:defRPr>
            </a:lvl3pPr>
            <a:lvl4pPr fontAlgn="base">
              <a:spcBef>
                <a:spcPct val="0"/>
              </a:spcBef>
              <a:spcAft>
                <a:spcPct val="0"/>
              </a:spcAft>
              <a:tabLst>
                <a:tab pos="409575" algn="l"/>
              </a:tabLst>
              <a:defRPr>
                <a:solidFill>
                  <a:schemeClr val="tx1"/>
                </a:solidFill>
                <a:latin typeface="Arial" pitchFamily="34" charset="0"/>
                <a:cs typeface="Arial" pitchFamily="34" charset="0"/>
              </a:defRPr>
            </a:lvl4pPr>
            <a:lvl5pPr fontAlgn="base">
              <a:spcBef>
                <a:spcPct val="0"/>
              </a:spcBef>
              <a:spcAft>
                <a:spcPct val="0"/>
              </a:spcAft>
              <a:tabLst>
                <a:tab pos="409575" algn="l"/>
              </a:tabLst>
              <a:defRPr>
                <a:solidFill>
                  <a:schemeClr val="tx1"/>
                </a:solidFill>
                <a:latin typeface="Arial" pitchFamily="34" charset="0"/>
                <a:cs typeface="Arial" pitchFamily="34" charset="0"/>
              </a:defRPr>
            </a:lvl5pPr>
            <a:lvl6pPr fontAlgn="base">
              <a:spcBef>
                <a:spcPct val="0"/>
              </a:spcBef>
              <a:spcAft>
                <a:spcPct val="0"/>
              </a:spcAft>
              <a:tabLst>
                <a:tab pos="409575" algn="l"/>
              </a:tabLst>
              <a:defRPr>
                <a:solidFill>
                  <a:schemeClr val="tx1"/>
                </a:solidFill>
                <a:latin typeface="Arial" pitchFamily="34" charset="0"/>
                <a:cs typeface="Arial" pitchFamily="34" charset="0"/>
              </a:defRPr>
            </a:lvl6pPr>
            <a:lvl7pPr fontAlgn="base">
              <a:spcBef>
                <a:spcPct val="0"/>
              </a:spcBef>
              <a:spcAft>
                <a:spcPct val="0"/>
              </a:spcAft>
              <a:tabLst>
                <a:tab pos="409575" algn="l"/>
              </a:tabLst>
              <a:defRPr>
                <a:solidFill>
                  <a:schemeClr val="tx1"/>
                </a:solidFill>
                <a:latin typeface="Arial" pitchFamily="34" charset="0"/>
                <a:cs typeface="Arial" pitchFamily="34" charset="0"/>
              </a:defRPr>
            </a:lvl7pPr>
            <a:lvl8pPr fontAlgn="base">
              <a:spcBef>
                <a:spcPct val="0"/>
              </a:spcBef>
              <a:spcAft>
                <a:spcPct val="0"/>
              </a:spcAft>
              <a:tabLst>
                <a:tab pos="409575" algn="l"/>
              </a:tabLst>
              <a:defRPr>
                <a:solidFill>
                  <a:schemeClr val="tx1"/>
                </a:solidFill>
                <a:latin typeface="Arial" pitchFamily="34" charset="0"/>
                <a:cs typeface="Arial" pitchFamily="34" charset="0"/>
              </a:defRPr>
            </a:lvl8pPr>
            <a:lvl9pPr fontAlgn="base">
              <a:spcBef>
                <a:spcPct val="0"/>
              </a:spcBef>
              <a:spcAft>
                <a:spcPct val="0"/>
              </a:spcAft>
              <a:tabLst>
                <a:tab pos="409575" algn="l"/>
              </a:tabLst>
              <a:defRPr>
                <a:solidFill>
                  <a:schemeClr val="tx1"/>
                </a:solidFill>
                <a:latin typeface="Arial" pitchFamily="34" charset="0"/>
                <a:cs typeface="Arial" pitchFamily="34" charset="0"/>
              </a:defRPr>
            </a:lvl9pPr>
          </a:lstStyle>
          <a:p>
            <a:r>
              <a:rPr lang="ru-RU" sz="2000" dirty="0"/>
              <a:t>Дана начальная симплекс-таблица прямой (исходной) задачи линейного программирования, в которой х-основные переменные, </a:t>
            </a:r>
            <a:r>
              <a:rPr lang="en-US" sz="2000" dirty="0"/>
              <a:t>s</a:t>
            </a:r>
            <a:r>
              <a:rPr lang="ru-RU" sz="2000" dirty="0"/>
              <a:t>- дополнительные</a:t>
            </a:r>
            <a:r>
              <a:rPr lang="ru-RU" sz="2000" dirty="0" smtClean="0"/>
              <a:t>, </a:t>
            </a:r>
            <a:r>
              <a:rPr lang="en-US" sz="2000" dirty="0"/>
              <a:t>Q</a:t>
            </a:r>
            <a:r>
              <a:rPr lang="ru-RU" sz="2000" dirty="0"/>
              <a:t> </a:t>
            </a:r>
            <a:r>
              <a:rPr lang="ru-RU" sz="2000" dirty="0" smtClean="0"/>
              <a:t>–целевая функция</a:t>
            </a:r>
            <a:endParaRPr lang="ru-RU" sz="2000" dirty="0"/>
          </a:p>
        </p:txBody>
      </p:sp>
      <p:graphicFrame>
        <p:nvGraphicFramePr>
          <p:cNvPr id="3" name="Таблица 2"/>
          <p:cNvGraphicFramePr>
            <a:graphicFrameLocks noGrp="1"/>
          </p:cNvGraphicFramePr>
          <p:nvPr>
            <p:extLst>
              <p:ext uri="{D42A27DB-BD31-4B8C-83A1-F6EECF244321}">
                <p14:modId xmlns:p14="http://schemas.microsoft.com/office/powerpoint/2010/main" val="487954547"/>
              </p:ext>
            </p:extLst>
          </p:nvPr>
        </p:nvGraphicFramePr>
        <p:xfrm>
          <a:off x="755576" y="1510797"/>
          <a:ext cx="7200799" cy="1340856"/>
        </p:xfrm>
        <a:graphic>
          <a:graphicData uri="http://schemas.openxmlformats.org/drawingml/2006/table">
            <a:tbl>
              <a:tblPr firstRow="1" firstCol="1" bandRow="1">
                <a:tableStyleId>{5C22544A-7EE6-4342-B048-85BDC9FD1C3A}</a:tableStyleId>
              </a:tblPr>
              <a:tblGrid>
                <a:gridCol w="1117080"/>
                <a:gridCol w="1046483"/>
                <a:gridCol w="1046483"/>
                <a:gridCol w="1034024"/>
                <a:gridCol w="1034024"/>
                <a:gridCol w="1922705"/>
              </a:tblGrid>
              <a:tr h="335214">
                <a:tc>
                  <a:txBody>
                    <a:bodyPr/>
                    <a:lstStyle/>
                    <a:p>
                      <a:pPr algn="ctr">
                        <a:lnSpc>
                          <a:spcPct val="115000"/>
                        </a:lnSpc>
                        <a:spcAft>
                          <a:spcPts val="0"/>
                        </a:spcAft>
                      </a:pPr>
                      <a:r>
                        <a:rPr lang="ru-RU" sz="1800" dirty="0">
                          <a:effectLst/>
                        </a:rPr>
                        <a:t>БП</a:t>
                      </a:r>
                      <a:endParaRPr lang="ru-RU" sz="1800"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dirty="0">
                          <a:effectLst/>
                        </a:rPr>
                        <a:t>x</a:t>
                      </a:r>
                      <a:r>
                        <a:rPr lang="en-US" sz="1800" baseline="-25000" dirty="0">
                          <a:effectLst/>
                        </a:rPr>
                        <a:t>1</a:t>
                      </a:r>
                      <a:endParaRPr lang="ru-RU" sz="1800"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a:effectLst/>
                        </a:rPr>
                        <a:t>x</a:t>
                      </a:r>
                      <a:r>
                        <a:rPr lang="en-US" sz="1800" baseline="-25000">
                          <a:effectLst/>
                        </a:rPr>
                        <a:t>2</a:t>
                      </a:r>
                      <a:endParaRPr lang="ru-RU" sz="180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a:effectLst/>
                        </a:rPr>
                        <a:t>s</a:t>
                      </a:r>
                      <a:r>
                        <a:rPr lang="en-US" sz="1800" baseline="-25000">
                          <a:effectLst/>
                        </a:rPr>
                        <a:t>1</a:t>
                      </a:r>
                      <a:endParaRPr lang="ru-RU" sz="180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a:effectLst/>
                        </a:rPr>
                        <a:t>s</a:t>
                      </a:r>
                      <a:r>
                        <a:rPr lang="en-US" sz="1800" baseline="-25000">
                          <a:effectLst/>
                        </a:rPr>
                        <a:t>2</a:t>
                      </a:r>
                      <a:endParaRPr lang="ru-RU" sz="180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a:effectLst/>
                        </a:rPr>
                        <a:t>Решение</a:t>
                      </a:r>
                      <a:endParaRPr lang="ru-RU" sz="1800">
                        <a:effectLst/>
                        <a:latin typeface="Times New Roman"/>
                        <a:ea typeface="Times New Roman"/>
                      </a:endParaRPr>
                    </a:p>
                  </a:txBody>
                  <a:tcPr marL="68580" marR="68580" marT="0" marB="0" anchor="ctr"/>
                </a:tc>
              </a:tr>
              <a:tr h="335214">
                <a:tc>
                  <a:txBody>
                    <a:bodyPr/>
                    <a:lstStyle/>
                    <a:p>
                      <a:pPr algn="ctr">
                        <a:lnSpc>
                          <a:spcPct val="115000"/>
                        </a:lnSpc>
                        <a:spcAft>
                          <a:spcPts val="0"/>
                        </a:spcAft>
                      </a:pPr>
                      <a:r>
                        <a:rPr lang="en-US" sz="1800">
                          <a:effectLst/>
                        </a:rPr>
                        <a:t>s</a:t>
                      </a:r>
                      <a:r>
                        <a:rPr lang="en-US" sz="1800" baseline="-25000">
                          <a:effectLst/>
                        </a:rPr>
                        <a:t>1</a:t>
                      </a:r>
                      <a:endParaRPr lang="ru-RU" sz="180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a:effectLst/>
                        </a:rPr>
                        <a:t>1</a:t>
                      </a:r>
                      <a:endParaRPr lang="ru-RU" sz="180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dirty="0">
                          <a:effectLst/>
                        </a:rPr>
                        <a:t>1</a:t>
                      </a:r>
                      <a:endParaRPr lang="ru-RU" sz="1800"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a:effectLst/>
                        </a:rPr>
                        <a:t>1</a:t>
                      </a:r>
                      <a:endParaRPr lang="ru-RU" sz="180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a:effectLst/>
                        </a:rPr>
                        <a:t>0</a:t>
                      </a:r>
                      <a:endParaRPr lang="ru-RU" sz="180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a:effectLst/>
                        </a:rPr>
                        <a:t>4</a:t>
                      </a:r>
                      <a:endParaRPr lang="ru-RU" sz="1800">
                        <a:effectLst/>
                        <a:latin typeface="Times New Roman"/>
                        <a:ea typeface="Times New Roman"/>
                      </a:endParaRPr>
                    </a:p>
                  </a:txBody>
                  <a:tcPr marL="68580" marR="68580" marT="0" marB="0" anchor="ctr"/>
                </a:tc>
              </a:tr>
              <a:tr h="335214">
                <a:tc>
                  <a:txBody>
                    <a:bodyPr/>
                    <a:lstStyle/>
                    <a:p>
                      <a:pPr algn="ctr">
                        <a:lnSpc>
                          <a:spcPct val="115000"/>
                        </a:lnSpc>
                        <a:spcAft>
                          <a:spcPts val="0"/>
                        </a:spcAft>
                      </a:pPr>
                      <a:r>
                        <a:rPr lang="en-US" sz="1800">
                          <a:effectLst/>
                        </a:rPr>
                        <a:t>s</a:t>
                      </a:r>
                      <a:r>
                        <a:rPr lang="en-US" sz="1800" baseline="-25000">
                          <a:effectLst/>
                        </a:rPr>
                        <a:t>2</a:t>
                      </a:r>
                      <a:endParaRPr lang="ru-RU" sz="180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a:effectLst/>
                        </a:rPr>
                        <a:t>1</a:t>
                      </a:r>
                      <a:endParaRPr lang="ru-RU" sz="180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a:effectLst/>
                        </a:rPr>
                        <a:t>-1</a:t>
                      </a:r>
                      <a:endParaRPr lang="ru-RU" sz="180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a:effectLst/>
                        </a:rPr>
                        <a:t>0</a:t>
                      </a:r>
                      <a:endParaRPr lang="ru-RU" sz="180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a:effectLst/>
                        </a:rPr>
                        <a:t>1</a:t>
                      </a:r>
                      <a:endParaRPr lang="ru-RU" sz="180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a:effectLst/>
                        </a:rPr>
                        <a:t>0</a:t>
                      </a:r>
                      <a:endParaRPr lang="ru-RU" sz="1800">
                        <a:effectLst/>
                        <a:latin typeface="Times New Roman"/>
                        <a:ea typeface="Times New Roman"/>
                      </a:endParaRPr>
                    </a:p>
                  </a:txBody>
                  <a:tcPr marL="68580" marR="68580" marT="0" marB="0" anchor="ctr"/>
                </a:tc>
              </a:tr>
              <a:tr h="335214">
                <a:tc>
                  <a:txBody>
                    <a:bodyPr/>
                    <a:lstStyle/>
                    <a:p>
                      <a:pPr algn="ctr">
                        <a:lnSpc>
                          <a:spcPct val="115000"/>
                        </a:lnSpc>
                        <a:spcAft>
                          <a:spcPts val="0"/>
                        </a:spcAft>
                      </a:pPr>
                      <a:r>
                        <a:rPr lang="en-US" sz="1800">
                          <a:effectLst/>
                        </a:rPr>
                        <a:t>Q</a:t>
                      </a:r>
                      <a:endParaRPr lang="ru-RU" sz="180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a:effectLst/>
                        </a:rPr>
                        <a:t>2</a:t>
                      </a:r>
                      <a:endParaRPr lang="ru-RU" sz="180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a:effectLst/>
                        </a:rPr>
                        <a:t>1</a:t>
                      </a:r>
                      <a:endParaRPr lang="ru-RU" sz="180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a:effectLst/>
                        </a:rPr>
                        <a:t>0</a:t>
                      </a:r>
                      <a:endParaRPr lang="ru-RU" sz="180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a:effectLst/>
                        </a:rPr>
                        <a:t>0</a:t>
                      </a:r>
                      <a:endParaRPr lang="ru-RU" sz="180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dirty="0">
                          <a:effectLst/>
                        </a:rPr>
                        <a:t>0</a:t>
                      </a:r>
                      <a:endParaRPr lang="ru-RU" sz="1800" dirty="0">
                        <a:effectLst/>
                        <a:latin typeface="Times New Roman"/>
                        <a:ea typeface="Times New Roman"/>
                      </a:endParaRPr>
                    </a:p>
                  </a:txBody>
                  <a:tcPr marL="68580" marR="68580" marT="0" marB="0" anchor="ctr"/>
                </a:tc>
              </a:tr>
            </a:tbl>
          </a:graphicData>
        </a:graphic>
      </p:graphicFrame>
      <mc:AlternateContent xmlns:mc="http://schemas.openxmlformats.org/markup-compatibility/2006" xmlns:a14="http://schemas.microsoft.com/office/drawing/2010/main">
        <mc:Choice Requires="a14">
          <p:sp>
            <p:nvSpPr>
              <p:cNvPr id="4" name="TextBox 3"/>
              <p:cNvSpPr txBox="1"/>
              <p:nvPr/>
            </p:nvSpPr>
            <p:spPr>
              <a:xfrm>
                <a:off x="323528" y="3140968"/>
                <a:ext cx="8496944" cy="1015663"/>
              </a:xfrm>
              <a:prstGeom prst="rect">
                <a:avLst/>
              </a:prstGeom>
              <a:noFill/>
            </p:spPr>
            <p:txBody>
              <a:bodyPr wrap="square" rtlCol="0">
                <a:spAutoFit/>
              </a:bodyPr>
              <a:lstStyle/>
              <a:p>
                <a:r>
                  <a:rPr lang="ru-RU" sz="2000" dirty="0" smtClean="0">
                    <a:latin typeface="Arial" panose="020B0604020202020204" pitchFamily="34" charset="0"/>
                    <a:cs typeface="Arial" panose="020B0604020202020204" pitchFamily="34" charset="0"/>
                  </a:rPr>
                  <a:t>Укажите постановку двойственной ЗЛП, в которой    </a:t>
                </a:r>
                <a14:m>
                  <m:oMath xmlns:m="http://schemas.openxmlformats.org/officeDocument/2006/math">
                    <m:sSub>
                      <m:sSubPr>
                        <m:ctrlPr>
                          <a:rPr lang="ru-RU" sz="2000" b="1" i="1" smtClean="0">
                            <a:latin typeface="Cambria Math"/>
                          </a:rPr>
                        </m:ctrlPr>
                      </m:sSubPr>
                      <m:e>
                        <m:r>
                          <a:rPr lang="en-US" sz="2000" b="1" i="1" smtClean="0">
                            <a:latin typeface="Cambria Math"/>
                          </a:rPr>
                          <m:t>𝒚</m:t>
                        </m:r>
                      </m:e>
                      <m:sub>
                        <m:r>
                          <a:rPr lang="en-US" sz="2000" b="1" i="1" smtClean="0">
                            <a:latin typeface="Cambria Math"/>
                          </a:rPr>
                          <m:t>𝟏</m:t>
                        </m:r>
                      </m:sub>
                    </m:sSub>
                    <m:r>
                      <a:rPr lang="en-US" sz="2000" b="1" i="1" smtClean="0">
                        <a:latin typeface="Cambria Math"/>
                      </a:rPr>
                      <m:t>, </m:t>
                    </m:r>
                    <m:sSub>
                      <m:sSubPr>
                        <m:ctrlPr>
                          <a:rPr lang="en-US" sz="2000" b="1" i="1" smtClean="0">
                            <a:latin typeface="Cambria Math"/>
                          </a:rPr>
                        </m:ctrlPr>
                      </m:sSubPr>
                      <m:e>
                        <m:r>
                          <a:rPr lang="en-US" sz="2000" b="1" i="1" smtClean="0">
                            <a:latin typeface="Cambria Math"/>
                          </a:rPr>
                          <m:t>𝒚</m:t>
                        </m:r>
                      </m:e>
                      <m:sub>
                        <m:r>
                          <a:rPr lang="en-US" sz="2000" b="1" i="1" smtClean="0">
                            <a:latin typeface="Cambria Math"/>
                          </a:rPr>
                          <m:t>𝟐</m:t>
                        </m:r>
                      </m:sub>
                    </m:sSub>
                  </m:oMath>
                </a14:m>
                <a:r>
                  <a:rPr lang="ru-RU" sz="2000" dirty="0" smtClean="0">
                    <a:latin typeface="Arial" panose="020B0604020202020204" pitchFamily="34" charset="0"/>
                    <a:cs typeface="Arial" panose="020B0604020202020204" pitchFamily="34" charset="0"/>
                  </a:rPr>
                  <a:t>  - </a:t>
                </a:r>
                <a:r>
                  <a:rPr lang="ru-RU" sz="2000" dirty="0">
                    <a:latin typeface="Arial" panose="020B0604020202020204" pitchFamily="34" charset="0"/>
                    <a:cs typeface="Arial" panose="020B0604020202020204" pitchFamily="34" charset="0"/>
                  </a:rPr>
                  <a:t>двойственные оценки ограничений исходной задачи.</a:t>
                </a:r>
              </a:p>
              <a:p>
                <a:endParaRPr lang="ru-RU" sz="2000" dirty="0">
                  <a:latin typeface="Arial" panose="020B0604020202020204" pitchFamily="34" charset="0"/>
                  <a:cs typeface="Arial" panose="020B0604020202020204" pitchFamily="3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23528" y="3140968"/>
                <a:ext cx="8496944" cy="1015663"/>
              </a:xfrm>
              <a:prstGeom prst="rect">
                <a:avLst/>
              </a:prstGeom>
              <a:blipFill rotWithShape="1">
                <a:blip r:embed="rId3"/>
                <a:stretch>
                  <a:fillRect l="-717" t="-2395"/>
                </a:stretch>
              </a:blipFill>
            </p:spPr>
            <p:txBody>
              <a:bodyPr/>
              <a:lstStyle/>
              <a:p>
                <a:r>
                  <a:rPr lang="ru-RU">
                    <a:noFill/>
                  </a:rPr>
                  <a:t> </a:t>
                </a:r>
              </a:p>
            </p:txBody>
          </p:sp>
        </mc:Fallback>
      </mc:AlternateContent>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76" name="Таблица 75"/>
          <p:cNvGraphicFramePr>
            <a:graphicFrameLocks noGrp="1"/>
          </p:cNvGraphicFramePr>
          <p:nvPr>
            <p:extLst>
              <p:ext uri="{D42A27DB-BD31-4B8C-83A1-F6EECF244321}">
                <p14:modId xmlns:p14="http://schemas.microsoft.com/office/powerpoint/2010/main" val="3645924415"/>
              </p:ext>
            </p:extLst>
          </p:nvPr>
        </p:nvGraphicFramePr>
        <p:xfrm>
          <a:off x="611560" y="4077072"/>
          <a:ext cx="7992888" cy="2304255"/>
        </p:xfrm>
        <a:graphic>
          <a:graphicData uri="http://schemas.openxmlformats.org/drawingml/2006/table">
            <a:tbl>
              <a:tblPr firstRow="1" bandRow="1">
                <a:tableStyleId>{5C22544A-7EE6-4342-B048-85BDC9FD1C3A}</a:tableStyleId>
              </a:tblPr>
              <a:tblGrid>
                <a:gridCol w="2664296"/>
                <a:gridCol w="2664296"/>
                <a:gridCol w="2664296"/>
              </a:tblGrid>
              <a:tr h="23042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800" b="0" kern="1200" dirty="0" smtClean="0">
                        <a:solidFill>
                          <a:schemeClr val="lt1"/>
                        </a:solidFill>
                        <a:effectLst/>
                        <a:latin typeface="+mn-lt"/>
                        <a:ea typeface="+mn-ea"/>
                        <a:cs typeface="+mn-cs"/>
                      </a:endParaRPr>
                    </a:p>
                    <a:p>
                      <a:endParaRPr lang="ru-RU" b="0" dirty="0"/>
                    </a:p>
                  </a:txBody>
                  <a:tcPr>
                    <a:solidFill>
                      <a:schemeClr val="bg1"/>
                    </a:solidFill>
                  </a:tcPr>
                </a:tc>
                <a:tc>
                  <a:txBody>
                    <a:bodyPr/>
                    <a:lstStyle/>
                    <a:p>
                      <a:endParaRPr lang="ru-RU" b="0" dirty="0"/>
                    </a:p>
                  </a:txBody>
                  <a:tcPr>
                    <a:solidFill>
                      <a:schemeClr val="bg1"/>
                    </a:solidFill>
                  </a:tcPr>
                </a:tc>
                <a:tc>
                  <a:txBody>
                    <a:bodyPr/>
                    <a:lstStyle/>
                    <a:p>
                      <a:endParaRPr lang="ru-RU" b="0" dirty="0"/>
                    </a:p>
                  </a:txBody>
                  <a:tcPr>
                    <a:solidFill>
                      <a:schemeClr val="bg1"/>
                    </a:solidFill>
                  </a:tcPr>
                </a:tc>
              </a:tr>
            </a:tbl>
          </a:graphicData>
        </a:graphic>
      </p:graphicFrame>
      <p:graphicFrame>
        <p:nvGraphicFramePr>
          <p:cNvPr id="77" name="Объект 76"/>
          <p:cNvGraphicFramePr>
            <a:graphicFrameLocks noChangeAspect="1"/>
          </p:cNvGraphicFramePr>
          <p:nvPr>
            <p:extLst>
              <p:ext uri="{D42A27DB-BD31-4B8C-83A1-F6EECF244321}">
                <p14:modId xmlns:p14="http://schemas.microsoft.com/office/powerpoint/2010/main" val="1412044186"/>
              </p:ext>
            </p:extLst>
          </p:nvPr>
        </p:nvGraphicFramePr>
        <p:xfrm>
          <a:off x="899591" y="4383106"/>
          <a:ext cx="1944217" cy="414046"/>
        </p:xfrm>
        <a:graphic>
          <a:graphicData uri="http://schemas.openxmlformats.org/presentationml/2006/ole">
            <mc:AlternateContent xmlns:mc="http://schemas.openxmlformats.org/markup-compatibility/2006">
              <mc:Choice xmlns:v="urn:schemas-microsoft-com:vml" Requires="v">
                <p:oleObj spid="_x0000_s9377" name="Формула" r:id="rId4" imgW="1028254" imgH="215806" progId="Equation.3">
                  <p:embed/>
                </p:oleObj>
              </mc:Choice>
              <mc:Fallback>
                <p:oleObj name="Формула" r:id="rId4" imgW="1028254" imgH="215806" progId="Equation.3">
                  <p:embed/>
                  <p:pic>
                    <p:nvPicPr>
                      <p:cNvPr id="0" name="Object 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1" y="4383106"/>
                        <a:ext cx="1944217" cy="414046"/>
                      </a:xfrm>
                      <a:prstGeom prst="rect">
                        <a:avLst/>
                      </a:prstGeom>
                      <a:noFill/>
                    </p:spPr>
                  </p:pic>
                </p:oleObj>
              </mc:Fallback>
            </mc:AlternateContent>
          </a:graphicData>
        </a:graphic>
      </p:graphicFrame>
      <p:graphicFrame>
        <p:nvGraphicFramePr>
          <p:cNvPr id="78" name="Объект 77"/>
          <p:cNvGraphicFramePr>
            <a:graphicFrameLocks noChangeAspect="1"/>
          </p:cNvGraphicFramePr>
          <p:nvPr>
            <p:extLst>
              <p:ext uri="{D42A27DB-BD31-4B8C-83A1-F6EECF244321}">
                <p14:modId xmlns:p14="http://schemas.microsoft.com/office/powerpoint/2010/main" val="3729177802"/>
              </p:ext>
            </p:extLst>
          </p:nvPr>
        </p:nvGraphicFramePr>
        <p:xfrm>
          <a:off x="971600" y="4941168"/>
          <a:ext cx="1189697" cy="360040"/>
        </p:xfrm>
        <a:graphic>
          <a:graphicData uri="http://schemas.openxmlformats.org/presentationml/2006/ole">
            <mc:AlternateContent xmlns:mc="http://schemas.openxmlformats.org/markup-compatibility/2006">
              <mc:Choice xmlns:v="urn:schemas-microsoft-com:vml" Requires="v">
                <p:oleObj spid="_x0000_s9378" name="Формула" r:id="rId6" imgW="723586" imgH="215806" progId="Equation.3">
                  <p:embed/>
                </p:oleObj>
              </mc:Choice>
              <mc:Fallback>
                <p:oleObj name="Формула" r:id="rId6" imgW="723586" imgH="215806" progId="Equation.3">
                  <p:embed/>
                  <p:pic>
                    <p:nvPicPr>
                      <p:cNvPr id="0" name="Object 5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600" y="4941168"/>
                        <a:ext cx="1189697" cy="360040"/>
                      </a:xfrm>
                      <a:prstGeom prst="rect">
                        <a:avLst/>
                      </a:prstGeom>
                      <a:noFill/>
                    </p:spPr>
                  </p:pic>
                </p:oleObj>
              </mc:Fallback>
            </mc:AlternateContent>
          </a:graphicData>
        </a:graphic>
      </p:graphicFrame>
      <p:graphicFrame>
        <p:nvGraphicFramePr>
          <p:cNvPr id="79" name="Объект 78"/>
          <p:cNvGraphicFramePr>
            <a:graphicFrameLocks noChangeAspect="1"/>
          </p:cNvGraphicFramePr>
          <p:nvPr>
            <p:extLst>
              <p:ext uri="{D42A27DB-BD31-4B8C-83A1-F6EECF244321}">
                <p14:modId xmlns:p14="http://schemas.microsoft.com/office/powerpoint/2010/main" val="2557031772"/>
              </p:ext>
            </p:extLst>
          </p:nvPr>
        </p:nvGraphicFramePr>
        <p:xfrm>
          <a:off x="971600" y="5445224"/>
          <a:ext cx="951758" cy="288032"/>
        </p:xfrm>
        <a:graphic>
          <a:graphicData uri="http://schemas.openxmlformats.org/presentationml/2006/ole">
            <mc:AlternateContent xmlns:mc="http://schemas.openxmlformats.org/markup-compatibility/2006">
              <mc:Choice xmlns:v="urn:schemas-microsoft-com:vml" Requires="v">
                <p:oleObj spid="_x0000_s9379" name="Формула" r:id="rId8" imgW="723586" imgH="215806" progId="Equation.3">
                  <p:embed/>
                </p:oleObj>
              </mc:Choice>
              <mc:Fallback>
                <p:oleObj name="Формула" r:id="rId8" imgW="723586" imgH="215806" progId="Equation.3">
                  <p:embed/>
                  <p:pic>
                    <p:nvPicPr>
                      <p:cNvPr id="0" name="Object 5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1600" y="5445224"/>
                        <a:ext cx="951758" cy="288032"/>
                      </a:xfrm>
                      <a:prstGeom prst="rect">
                        <a:avLst/>
                      </a:prstGeom>
                      <a:noFill/>
                    </p:spPr>
                  </p:pic>
                </p:oleObj>
              </mc:Fallback>
            </mc:AlternateContent>
          </a:graphicData>
        </a:graphic>
      </p:graphicFrame>
      <p:graphicFrame>
        <p:nvGraphicFramePr>
          <p:cNvPr id="80" name="Объект 79"/>
          <p:cNvGraphicFramePr>
            <a:graphicFrameLocks noChangeAspect="1"/>
          </p:cNvGraphicFramePr>
          <p:nvPr>
            <p:extLst>
              <p:ext uri="{D42A27DB-BD31-4B8C-83A1-F6EECF244321}">
                <p14:modId xmlns:p14="http://schemas.microsoft.com/office/powerpoint/2010/main" val="1249309294"/>
              </p:ext>
            </p:extLst>
          </p:nvPr>
        </p:nvGraphicFramePr>
        <p:xfrm>
          <a:off x="971600" y="5949280"/>
          <a:ext cx="1048812" cy="360040"/>
        </p:xfrm>
        <a:graphic>
          <a:graphicData uri="http://schemas.openxmlformats.org/presentationml/2006/ole">
            <mc:AlternateContent xmlns:mc="http://schemas.openxmlformats.org/markup-compatibility/2006">
              <mc:Choice xmlns:v="urn:schemas-microsoft-com:vml" Requires="v">
                <p:oleObj spid="_x0000_s9380" name="Формула" r:id="rId10" imgW="634449" imgH="215713" progId="Equation.3">
                  <p:embed/>
                </p:oleObj>
              </mc:Choice>
              <mc:Fallback>
                <p:oleObj name="Формула" r:id="rId10" imgW="634449" imgH="215713" progId="Equation.3">
                  <p:embed/>
                  <p:pic>
                    <p:nvPicPr>
                      <p:cNvPr id="0" name="Object 5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1600" y="5949280"/>
                        <a:ext cx="1048812" cy="360040"/>
                      </a:xfrm>
                      <a:prstGeom prst="rect">
                        <a:avLst/>
                      </a:prstGeom>
                      <a:noFill/>
                    </p:spPr>
                  </p:pic>
                </p:oleObj>
              </mc:Fallback>
            </mc:AlternateContent>
          </a:graphicData>
        </a:graphic>
      </p:graphicFrame>
      <p:sp>
        <p:nvSpPr>
          <p:cNvPr id="81" name="Rectangle 5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2" name="Rectangle 58"/>
          <p:cNvSpPr>
            <a:spLocks noChangeArrowheads="1"/>
          </p:cNvSpPr>
          <p:nvPr/>
        </p:nvSpPr>
        <p:spPr bwMode="auto">
          <a:xfrm>
            <a:off x="0" y="6762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3" name="Rectangle 59"/>
          <p:cNvSpPr>
            <a:spLocks noChangeArrowheads="1"/>
          </p:cNvSpPr>
          <p:nvPr/>
        </p:nvSpPr>
        <p:spPr bwMode="auto">
          <a:xfrm>
            <a:off x="0" y="13525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4" name="Rectangle 60"/>
          <p:cNvSpPr>
            <a:spLocks noChangeArrowheads="1"/>
          </p:cNvSpPr>
          <p:nvPr/>
        </p:nvSpPr>
        <p:spPr bwMode="auto">
          <a:xfrm>
            <a:off x="0" y="20288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85" name="Объект 84"/>
          <p:cNvGraphicFramePr>
            <a:graphicFrameLocks noChangeAspect="1"/>
          </p:cNvGraphicFramePr>
          <p:nvPr>
            <p:extLst>
              <p:ext uri="{D42A27DB-BD31-4B8C-83A1-F6EECF244321}">
                <p14:modId xmlns:p14="http://schemas.microsoft.com/office/powerpoint/2010/main" val="3066156891"/>
              </p:ext>
            </p:extLst>
          </p:nvPr>
        </p:nvGraphicFramePr>
        <p:xfrm>
          <a:off x="3602580" y="4361803"/>
          <a:ext cx="2046344" cy="435795"/>
        </p:xfrm>
        <a:graphic>
          <a:graphicData uri="http://schemas.openxmlformats.org/presentationml/2006/ole">
            <mc:AlternateContent xmlns:mc="http://schemas.openxmlformats.org/markup-compatibility/2006">
              <mc:Choice xmlns:v="urn:schemas-microsoft-com:vml" Requires="v">
                <p:oleObj spid="_x0000_s9381" name="Формула" r:id="rId12" imgW="1028254" imgH="215806" progId="Equation.3">
                  <p:embed/>
                </p:oleObj>
              </mc:Choice>
              <mc:Fallback>
                <p:oleObj name="Формула" r:id="rId12" imgW="1028254" imgH="215806" progId="Equation.3">
                  <p:embed/>
                  <p:pic>
                    <p:nvPicPr>
                      <p:cNvPr id="0" name="Object 6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02580" y="4361803"/>
                        <a:ext cx="2046344" cy="435795"/>
                      </a:xfrm>
                      <a:prstGeom prst="rect">
                        <a:avLst/>
                      </a:prstGeom>
                      <a:noFill/>
                    </p:spPr>
                  </p:pic>
                </p:oleObj>
              </mc:Fallback>
            </mc:AlternateContent>
          </a:graphicData>
        </a:graphic>
      </p:graphicFrame>
      <p:graphicFrame>
        <p:nvGraphicFramePr>
          <p:cNvPr id="86" name="Объект 85"/>
          <p:cNvGraphicFramePr>
            <a:graphicFrameLocks noChangeAspect="1"/>
          </p:cNvGraphicFramePr>
          <p:nvPr>
            <p:extLst>
              <p:ext uri="{D42A27DB-BD31-4B8C-83A1-F6EECF244321}">
                <p14:modId xmlns:p14="http://schemas.microsoft.com/office/powerpoint/2010/main" val="241967981"/>
              </p:ext>
            </p:extLst>
          </p:nvPr>
        </p:nvGraphicFramePr>
        <p:xfrm>
          <a:off x="3558902" y="4941168"/>
          <a:ext cx="1189697" cy="360040"/>
        </p:xfrm>
        <a:graphic>
          <a:graphicData uri="http://schemas.openxmlformats.org/presentationml/2006/ole">
            <mc:AlternateContent xmlns:mc="http://schemas.openxmlformats.org/markup-compatibility/2006">
              <mc:Choice xmlns:v="urn:schemas-microsoft-com:vml" Requires="v">
                <p:oleObj spid="_x0000_s9382" name="Формула" r:id="rId14" imgW="723586" imgH="215806" progId="Equation.3">
                  <p:embed/>
                </p:oleObj>
              </mc:Choice>
              <mc:Fallback>
                <p:oleObj name="Формула" r:id="rId14" imgW="723586" imgH="215806" progId="Equation.3">
                  <p:embed/>
                  <p:pic>
                    <p:nvPicPr>
                      <p:cNvPr id="0" name="Object 6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58902" y="4941168"/>
                        <a:ext cx="1189697" cy="360040"/>
                      </a:xfrm>
                      <a:prstGeom prst="rect">
                        <a:avLst/>
                      </a:prstGeom>
                      <a:noFill/>
                    </p:spPr>
                  </p:pic>
                </p:oleObj>
              </mc:Fallback>
            </mc:AlternateContent>
          </a:graphicData>
        </a:graphic>
      </p:graphicFrame>
      <p:graphicFrame>
        <p:nvGraphicFramePr>
          <p:cNvPr id="87" name="Объект 86"/>
          <p:cNvGraphicFramePr>
            <a:graphicFrameLocks noChangeAspect="1"/>
          </p:cNvGraphicFramePr>
          <p:nvPr>
            <p:extLst>
              <p:ext uri="{D42A27DB-BD31-4B8C-83A1-F6EECF244321}">
                <p14:modId xmlns:p14="http://schemas.microsoft.com/office/powerpoint/2010/main" val="2626553823"/>
              </p:ext>
            </p:extLst>
          </p:nvPr>
        </p:nvGraphicFramePr>
        <p:xfrm>
          <a:off x="3722126" y="5445224"/>
          <a:ext cx="977478" cy="307973"/>
        </p:xfrm>
        <a:graphic>
          <a:graphicData uri="http://schemas.openxmlformats.org/presentationml/2006/ole">
            <mc:AlternateContent xmlns:mc="http://schemas.openxmlformats.org/markup-compatibility/2006">
              <mc:Choice xmlns:v="urn:schemas-microsoft-com:vml" Requires="v">
                <p:oleObj spid="_x0000_s9383" name="Формула" r:id="rId16" imgW="698197" imgH="215806" progId="Equation.3">
                  <p:embed/>
                </p:oleObj>
              </mc:Choice>
              <mc:Fallback>
                <p:oleObj name="Формула" r:id="rId16" imgW="698197" imgH="215806" progId="Equation.3">
                  <p:embed/>
                  <p:pic>
                    <p:nvPicPr>
                      <p:cNvPr id="0" name="Object 6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22126" y="5445224"/>
                        <a:ext cx="977478" cy="307973"/>
                      </a:xfrm>
                      <a:prstGeom prst="rect">
                        <a:avLst/>
                      </a:prstGeom>
                      <a:noFill/>
                    </p:spPr>
                  </p:pic>
                </p:oleObj>
              </mc:Fallback>
            </mc:AlternateContent>
          </a:graphicData>
        </a:graphic>
      </p:graphicFrame>
      <p:graphicFrame>
        <p:nvGraphicFramePr>
          <p:cNvPr id="88" name="Объект 87"/>
          <p:cNvGraphicFramePr>
            <a:graphicFrameLocks noChangeAspect="1"/>
          </p:cNvGraphicFramePr>
          <p:nvPr>
            <p:extLst>
              <p:ext uri="{D42A27DB-BD31-4B8C-83A1-F6EECF244321}">
                <p14:modId xmlns:p14="http://schemas.microsoft.com/office/powerpoint/2010/main" val="3822534206"/>
              </p:ext>
            </p:extLst>
          </p:nvPr>
        </p:nvGraphicFramePr>
        <p:xfrm>
          <a:off x="3994676" y="5949280"/>
          <a:ext cx="1048812" cy="360040"/>
        </p:xfrm>
        <a:graphic>
          <a:graphicData uri="http://schemas.openxmlformats.org/presentationml/2006/ole">
            <mc:AlternateContent xmlns:mc="http://schemas.openxmlformats.org/markup-compatibility/2006">
              <mc:Choice xmlns:v="urn:schemas-microsoft-com:vml" Requires="v">
                <p:oleObj spid="_x0000_s9384" name="Формула" r:id="rId18" imgW="634449" imgH="215713" progId="Equation.3">
                  <p:embed/>
                </p:oleObj>
              </mc:Choice>
              <mc:Fallback>
                <p:oleObj name="Формула" r:id="rId18" imgW="634449" imgH="215713" progId="Equation.3">
                  <p:embed/>
                  <p:pic>
                    <p:nvPicPr>
                      <p:cNvPr id="0" name="Object 6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94676" y="5949280"/>
                        <a:ext cx="1048812" cy="360040"/>
                      </a:xfrm>
                      <a:prstGeom prst="rect">
                        <a:avLst/>
                      </a:prstGeom>
                      <a:noFill/>
                    </p:spPr>
                  </p:pic>
                </p:oleObj>
              </mc:Fallback>
            </mc:AlternateContent>
          </a:graphicData>
        </a:graphic>
      </p:graphicFrame>
      <p:sp>
        <p:nvSpPr>
          <p:cNvPr id="89" name="Rectangle 65"/>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0" name="Rectangle 66"/>
          <p:cNvSpPr>
            <a:spLocks noChangeArrowheads="1"/>
          </p:cNvSpPr>
          <p:nvPr/>
        </p:nvSpPr>
        <p:spPr bwMode="auto">
          <a:xfrm>
            <a:off x="152400" y="8286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2" name="Rectangle 68"/>
          <p:cNvSpPr>
            <a:spLocks noChangeArrowheads="1"/>
          </p:cNvSpPr>
          <p:nvPr/>
        </p:nvSpPr>
        <p:spPr bwMode="auto">
          <a:xfrm>
            <a:off x="152400" y="21812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93" name="Объект 92"/>
          <p:cNvGraphicFramePr>
            <a:graphicFrameLocks noChangeAspect="1"/>
          </p:cNvGraphicFramePr>
          <p:nvPr>
            <p:extLst>
              <p:ext uri="{D42A27DB-BD31-4B8C-83A1-F6EECF244321}">
                <p14:modId xmlns:p14="http://schemas.microsoft.com/office/powerpoint/2010/main" val="579706860"/>
              </p:ext>
            </p:extLst>
          </p:nvPr>
        </p:nvGraphicFramePr>
        <p:xfrm>
          <a:off x="6347154" y="4300647"/>
          <a:ext cx="1421142" cy="424497"/>
        </p:xfrm>
        <a:graphic>
          <a:graphicData uri="http://schemas.openxmlformats.org/presentationml/2006/ole">
            <mc:AlternateContent xmlns:mc="http://schemas.openxmlformats.org/markup-compatibility/2006">
              <mc:Choice xmlns:v="urn:schemas-microsoft-com:vml" Requires="v">
                <p:oleObj spid="_x0000_s9385" name="Формула" r:id="rId20" imgW="736280" imgH="215806" progId="Equation.3">
                  <p:embed/>
                </p:oleObj>
              </mc:Choice>
              <mc:Fallback>
                <p:oleObj name="Формула" r:id="rId20" imgW="736280" imgH="215806" progId="Equation.3">
                  <p:embed/>
                  <p:pic>
                    <p:nvPicPr>
                      <p:cNvPr id="0" name="Object 7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347154" y="4300647"/>
                        <a:ext cx="1421142" cy="424497"/>
                      </a:xfrm>
                      <a:prstGeom prst="rect">
                        <a:avLst/>
                      </a:prstGeom>
                      <a:noFill/>
                    </p:spPr>
                  </p:pic>
                </p:oleObj>
              </mc:Fallback>
            </mc:AlternateContent>
          </a:graphicData>
        </a:graphic>
      </p:graphicFrame>
      <p:graphicFrame>
        <p:nvGraphicFramePr>
          <p:cNvPr id="94" name="Объект 93"/>
          <p:cNvGraphicFramePr>
            <a:graphicFrameLocks noChangeAspect="1"/>
          </p:cNvGraphicFramePr>
          <p:nvPr>
            <p:extLst>
              <p:ext uri="{D42A27DB-BD31-4B8C-83A1-F6EECF244321}">
                <p14:modId xmlns:p14="http://schemas.microsoft.com/office/powerpoint/2010/main" val="2373617720"/>
              </p:ext>
            </p:extLst>
          </p:nvPr>
        </p:nvGraphicFramePr>
        <p:xfrm>
          <a:off x="6588223" y="4797152"/>
          <a:ext cx="1189697" cy="360040"/>
        </p:xfrm>
        <a:graphic>
          <a:graphicData uri="http://schemas.openxmlformats.org/presentationml/2006/ole">
            <mc:AlternateContent xmlns:mc="http://schemas.openxmlformats.org/markup-compatibility/2006">
              <mc:Choice xmlns:v="urn:schemas-microsoft-com:vml" Requires="v">
                <p:oleObj spid="_x0000_s9386" name="Формула" r:id="rId22" imgW="723586" imgH="215806" progId="Equation.3">
                  <p:embed/>
                </p:oleObj>
              </mc:Choice>
              <mc:Fallback>
                <p:oleObj name="Формула" r:id="rId22" imgW="723586" imgH="215806" progId="Equation.3">
                  <p:embed/>
                  <p:pic>
                    <p:nvPicPr>
                      <p:cNvPr id="0" name="Object 7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588223" y="4797152"/>
                        <a:ext cx="1189697" cy="360040"/>
                      </a:xfrm>
                      <a:prstGeom prst="rect">
                        <a:avLst/>
                      </a:prstGeom>
                      <a:noFill/>
                    </p:spPr>
                  </p:pic>
                </p:oleObj>
              </mc:Fallback>
            </mc:AlternateContent>
          </a:graphicData>
        </a:graphic>
      </p:graphicFrame>
      <p:graphicFrame>
        <p:nvGraphicFramePr>
          <p:cNvPr id="95" name="Объект 94"/>
          <p:cNvGraphicFramePr>
            <a:graphicFrameLocks noChangeAspect="1"/>
          </p:cNvGraphicFramePr>
          <p:nvPr>
            <p:extLst>
              <p:ext uri="{D42A27DB-BD31-4B8C-83A1-F6EECF244321}">
                <p14:modId xmlns:p14="http://schemas.microsoft.com/office/powerpoint/2010/main" val="3628782275"/>
              </p:ext>
            </p:extLst>
          </p:nvPr>
        </p:nvGraphicFramePr>
        <p:xfrm>
          <a:off x="6660232" y="5301208"/>
          <a:ext cx="1008112" cy="317624"/>
        </p:xfrm>
        <a:graphic>
          <a:graphicData uri="http://schemas.openxmlformats.org/presentationml/2006/ole">
            <mc:AlternateContent xmlns:mc="http://schemas.openxmlformats.org/markup-compatibility/2006">
              <mc:Choice xmlns:v="urn:schemas-microsoft-com:vml" Requires="v">
                <p:oleObj spid="_x0000_s9387" name="Формула" r:id="rId24" imgW="698197" imgH="215806" progId="Equation.3">
                  <p:embed/>
                </p:oleObj>
              </mc:Choice>
              <mc:Fallback>
                <p:oleObj name="Формула" r:id="rId24" imgW="698197" imgH="215806" progId="Equation.3">
                  <p:embed/>
                  <p:pic>
                    <p:nvPicPr>
                      <p:cNvPr id="0" name="Object 7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660232" y="5301208"/>
                        <a:ext cx="1008112" cy="317624"/>
                      </a:xfrm>
                      <a:prstGeom prst="rect">
                        <a:avLst/>
                      </a:prstGeom>
                      <a:noFill/>
                    </p:spPr>
                  </p:pic>
                </p:oleObj>
              </mc:Fallback>
            </mc:AlternateContent>
          </a:graphicData>
        </a:graphic>
      </p:graphicFrame>
      <p:graphicFrame>
        <p:nvGraphicFramePr>
          <p:cNvPr id="96" name="Объект 95"/>
          <p:cNvGraphicFramePr>
            <a:graphicFrameLocks noChangeAspect="1"/>
          </p:cNvGraphicFramePr>
          <p:nvPr>
            <p:extLst>
              <p:ext uri="{D42A27DB-BD31-4B8C-83A1-F6EECF244321}">
                <p14:modId xmlns:p14="http://schemas.microsoft.com/office/powerpoint/2010/main" val="2835249875"/>
              </p:ext>
            </p:extLst>
          </p:nvPr>
        </p:nvGraphicFramePr>
        <p:xfrm>
          <a:off x="6732240" y="5733256"/>
          <a:ext cx="1048812" cy="360040"/>
        </p:xfrm>
        <a:graphic>
          <a:graphicData uri="http://schemas.openxmlformats.org/presentationml/2006/ole">
            <mc:AlternateContent xmlns:mc="http://schemas.openxmlformats.org/markup-compatibility/2006">
              <mc:Choice xmlns:v="urn:schemas-microsoft-com:vml" Requires="v">
                <p:oleObj spid="_x0000_s9388" name="Формула" r:id="rId26" imgW="634449" imgH="215713" progId="Equation.3">
                  <p:embed/>
                </p:oleObj>
              </mc:Choice>
              <mc:Fallback>
                <p:oleObj name="Формула" r:id="rId26" imgW="634449" imgH="215713" progId="Equation.3">
                  <p:embed/>
                  <p:pic>
                    <p:nvPicPr>
                      <p:cNvPr id="0" name="Object 6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32240" y="5733256"/>
                        <a:ext cx="1048812" cy="360040"/>
                      </a:xfrm>
                      <a:prstGeom prst="rect">
                        <a:avLst/>
                      </a:prstGeom>
                      <a:noFill/>
                    </p:spPr>
                  </p:pic>
                </p:oleObj>
              </mc:Fallback>
            </mc:AlternateContent>
          </a:graphicData>
        </a:graphic>
      </p:graphicFrame>
      <p:sp>
        <p:nvSpPr>
          <p:cNvPr id="97" name="Rectangle 7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8" name="Rectangle 74"/>
          <p:cNvSpPr>
            <a:spLocks noChangeArrowheads="1"/>
          </p:cNvSpPr>
          <p:nvPr/>
        </p:nvSpPr>
        <p:spPr bwMode="auto">
          <a:xfrm>
            <a:off x="0" y="6762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9" name="Rectangle 75"/>
          <p:cNvSpPr>
            <a:spLocks noChangeArrowheads="1"/>
          </p:cNvSpPr>
          <p:nvPr/>
        </p:nvSpPr>
        <p:spPr bwMode="auto">
          <a:xfrm>
            <a:off x="0" y="13525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00" name="Rectangle 76"/>
          <p:cNvSpPr>
            <a:spLocks noChangeArrowheads="1"/>
          </p:cNvSpPr>
          <p:nvPr/>
        </p:nvSpPr>
        <p:spPr bwMode="auto">
          <a:xfrm>
            <a:off x="0" y="2028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Tree>
    <p:extLst>
      <p:ext uri="{BB962C8B-B14F-4D97-AF65-F5344CB8AC3E}">
        <p14:creationId xmlns:p14="http://schemas.microsoft.com/office/powerpoint/2010/main" val="2534260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2"/>
              <p:cNvSpPr>
                <a:spLocks noChangeArrowheads="1"/>
              </p:cNvSpPr>
              <p:nvPr/>
            </p:nvSpPr>
            <p:spPr bwMode="auto">
              <a:xfrm>
                <a:off x="107504" y="372963"/>
                <a:ext cx="9036496" cy="101566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09575" algn="l"/>
                  </a:tabLst>
                  <a:defRPr>
                    <a:solidFill>
                      <a:schemeClr val="tx1"/>
                    </a:solidFill>
                    <a:latin typeface="Arial" pitchFamily="34" charset="0"/>
                    <a:cs typeface="Arial" pitchFamily="34" charset="0"/>
                  </a:defRPr>
                </a:lvl1pPr>
                <a:lvl2pPr fontAlgn="base">
                  <a:spcBef>
                    <a:spcPct val="0"/>
                  </a:spcBef>
                  <a:spcAft>
                    <a:spcPct val="0"/>
                  </a:spcAft>
                  <a:tabLst>
                    <a:tab pos="409575" algn="l"/>
                  </a:tabLst>
                  <a:defRPr>
                    <a:solidFill>
                      <a:schemeClr val="tx1"/>
                    </a:solidFill>
                    <a:latin typeface="Arial" pitchFamily="34" charset="0"/>
                    <a:cs typeface="Arial" pitchFamily="34" charset="0"/>
                  </a:defRPr>
                </a:lvl2pPr>
                <a:lvl3pPr fontAlgn="base">
                  <a:spcBef>
                    <a:spcPct val="0"/>
                  </a:spcBef>
                  <a:spcAft>
                    <a:spcPct val="0"/>
                  </a:spcAft>
                  <a:tabLst>
                    <a:tab pos="409575" algn="l"/>
                  </a:tabLst>
                  <a:defRPr>
                    <a:solidFill>
                      <a:schemeClr val="tx1"/>
                    </a:solidFill>
                    <a:latin typeface="Arial" pitchFamily="34" charset="0"/>
                    <a:cs typeface="Arial" pitchFamily="34" charset="0"/>
                  </a:defRPr>
                </a:lvl3pPr>
                <a:lvl4pPr fontAlgn="base">
                  <a:spcBef>
                    <a:spcPct val="0"/>
                  </a:spcBef>
                  <a:spcAft>
                    <a:spcPct val="0"/>
                  </a:spcAft>
                  <a:tabLst>
                    <a:tab pos="409575" algn="l"/>
                  </a:tabLst>
                  <a:defRPr>
                    <a:solidFill>
                      <a:schemeClr val="tx1"/>
                    </a:solidFill>
                    <a:latin typeface="Arial" pitchFamily="34" charset="0"/>
                    <a:cs typeface="Arial" pitchFamily="34" charset="0"/>
                  </a:defRPr>
                </a:lvl4pPr>
                <a:lvl5pPr fontAlgn="base">
                  <a:spcBef>
                    <a:spcPct val="0"/>
                  </a:spcBef>
                  <a:spcAft>
                    <a:spcPct val="0"/>
                  </a:spcAft>
                  <a:tabLst>
                    <a:tab pos="409575" algn="l"/>
                  </a:tabLst>
                  <a:defRPr>
                    <a:solidFill>
                      <a:schemeClr val="tx1"/>
                    </a:solidFill>
                    <a:latin typeface="Arial" pitchFamily="34" charset="0"/>
                    <a:cs typeface="Arial" pitchFamily="34" charset="0"/>
                  </a:defRPr>
                </a:lvl5pPr>
                <a:lvl6pPr fontAlgn="base">
                  <a:spcBef>
                    <a:spcPct val="0"/>
                  </a:spcBef>
                  <a:spcAft>
                    <a:spcPct val="0"/>
                  </a:spcAft>
                  <a:tabLst>
                    <a:tab pos="409575" algn="l"/>
                  </a:tabLst>
                  <a:defRPr>
                    <a:solidFill>
                      <a:schemeClr val="tx1"/>
                    </a:solidFill>
                    <a:latin typeface="Arial" pitchFamily="34" charset="0"/>
                    <a:cs typeface="Arial" pitchFamily="34" charset="0"/>
                  </a:defRPr>
                </a:lvl6pPr>
                <a:lvl7pPr fontAlgn="base">
                  <a:spcBef>
                    <a:spcPct val="0"/>
                  </a:spcBef>
                  <a:spcAft>
                    <a:spcPct val="0"/>
                  </a:spcAft>
                  <a:tabLst>
                    <a:tab pos="409575" algn="l"/>
                  </a:tabLst>
                  <a:defRPr>
                    <a:solidFill>
                      <a:schemeClr val="tx1"/>
                    </a:solidFill>
                    <a:latin typeface="Arial" pitchFamily="34" charset="0"/>
                    <a:cs typeface="Arial" pitchFamily="34" charset="0"/>
                  </a:defRPr>
                </a:lvl7pPr>
                <a:lvl8pPr fontAlgn="base">
                  <a:spcBef>
                    <a:spcPct val="0"/>
                  </a:spcBef>
                  <a:spcAft>
                    <a:spcPct val="0"/>
                  </a:spcAft>
                  <a:tabLst>
                    <a:tab pos="409575" algn="l"/>
                  </a:tabLst>
                  <a:defRPr>
                    <a:solidFill>
                      <a:schemeClr val="tx1"/>
                    </a:solidFill>
                    <a:latin typeface="Arial" pitchFamily="34" charset="0"/>
                    <a:cs typeface="Arial" pitchFamily="34" charset="0"/>
                  </a:defRPr>
                </a:lvl8pPr>
                <a:lvl9pPr fontAlgn="base">
                  <a:spcBef>
                    <a:spcPct val="0"/>
                  </a:spcBef>
                  <a:spcAft>
                    <a:spcPct val="0"/>
                  </a:spcAft>
                  <a:tabLst>
                    <a:tab pos="409575" algn="l"/>
                  </a:tabLst>
                  <a:defRPr>
                    <a:solidFill>
                      <a:schemeClr val="tx1"/>
                    </a:solidFill>
                    <a:latin typeface="Arial" pitchFamily="34" charset="0"/>
                    <a:cs typeface="Arial" pitchFamily="34" charset="0"/>
                  </a:defRPr>
                </a:lvl9pPr>
              </a:lstStyle>
              <a:p>
                <a:r>
                  <a:rPr lang="ru-RU" sz="2000" dirty="0" smtClean="0"/>
                  <a:t>Дана начальная симплекс-таблица прямой (исходной) задачи линейного программирования, в которой </a:t>
                </a:r>
                <a14:m>
                  <m:oMath xmlns:m="http://schemas.openxmlformats.org/officeDocument/2006/math">
                    <m:sSub>
                      <m:sSubPr>
                        <m:ctrlPr>
                          <a:rPr lang="ru-RU" sz="2000" i="1">
                            <a:latin typeface="Cambria Math"/>
                          </a:rPr>
                        </m:ctrlPr>
                      </m:sSubPr>
                      <m:e>
                        <m:r>
                          <a:rPr lang="en-US" sz="2000" i="1">
                            <a:latin typeface="Cambria Math"/>
                          </a:rPr>
                          <m:t>𝑥</m:t>
                        </m:r>
                      </m:e>
                      <m:sub>
                        <m:r>
                          <a:rPr lang="en-US" sz="2000" i="1">
                            <a:latin typeface="Cambria Math"/>
                          </a:rPr>
                          <m:t>1</m:t>
                        </m:r>
                      </m:sub>
                    </m:sSub>
                  </m:oMath>
                </a14:m>
                <a:r>
                  <a:rPr lang="ru-RU" sz="2000" dirty="0" smtClean="0"/>
                  <a:t>, </a:t>
                </a:r>
                <a14:m>
                  <m:oMath xmlns:m="http://schemas.openxmlformats.org/officeDocument/2006/math">
                    <m:sSub>
                      <m:sSubPr>
                        <m:ctrlPr>
                          <a:rPr lang="ru-RU" sz="2000" i="1">
                            <a:latin typeface="Cambria Math"/>
                          </a:rPr>
                        </m:ctrlPr>
                      </m:sSubPr>
                      <m:e>
                        <m:r>
                          <a:rPr lang="en-US" sz="2000" i="1">
                            <a:latin typeface="Cambria Math"/>
                          </a:rPr>
                          <m:t>𝑥</m:t>
                        </m:r>
                      </m:e>
                      <m:sub>
                        <m:r>
                          <a:rPr lang="ru-RU" sz="2000" b="0" i="1" smtClean="0">
                            <a:latin typeface="Cambria Math"/>
                          </a:rPr>
                          <m:t>2</m:t>
                        </m:r>
                      </m:sub>
                    </m:sSub>
                    <m:r>
                      <a:rPr lang="ru-RU" sz="2000" b="0" i="1" smtClean="0">
                        <a:latin typeface="Cambria Math"/>
                      </a:rPr>
                      <m:t> </m:t>
                    </m:r>
                  </m:oMath>
                </a14:m>
                <a:r>
                  <a:rPr lang="ru-RU" sz="2000" dirty="0" smtClean="0"/>
                  <a:t>-</a:t>
                </a:r>
                <a:r>
                  <a:rPr lang="ru-RU" sz="2000" dirty="0"/>
                  <a:t>основные переменные, </a:t>
                </a:r>
                <a14:m>
                  <m:oMath xmlns:m="http://schemas.openxmlformats.org/officeDocument/2006/math">
                    <m:sSub>
                      <m:sSubPr>
                        <m:ctrlPr>
                          <a:rPr lang="ru-RU" sz="2000" i="1">
                            <a:latin typeface="Cambria Math"/>
                          </a:rPr>
                        </m:ctrlPr>
                      </m:sSubPr>
                      <m:e>
                        <m:r>
                          <a:rPr lang="en-US" sz="2000" i="1">
                            <a:latin typeface="Cambria Math"/>
                          </a:rPr>
                          <m:t>𝑥</m:t>
                        </m:r>
                      </m:e>
                      <m:sub>
                        <m:r>
                          <a:rPr lang="ru-RU" sz="2000" b="0" i="1" smtClean="0">
                            <a:latin typeface="Cambria Math"/>
                          </a:rPr>
                          <m:t>3</m:t>
                        </m:r>
                      </m:sub>
                    </m:sSub>
                  </m:oMath>
                </a14:m>
                <a:r>
                  <a:rPr lang="ru-RU" sz="2000" dirty="0"/>
                  <a:t>, </a:t>
                </a:r>
                <a14:m>
                  <m:oMath xmlns:m="http://schemas.openxmlformats.org/officeDocument/2006/math">
                    <m:sSub>
                      <m:sSubPr>
                        <m:ctrlPr>
                          <a:rPr lang="ru-RU" sz="2000" i="1">
                            <a:latin typeface="Cambria Math"/>
                          </a:rPr>
                        </m:ctrlPr>
                      </m:sSubPr>
                      <m:e>
                        <m:r>
                          <a:rPr lang="en-US" sz="2000" i="1">
                            <a:latin typeface="Cambria Math"/>
                          </a:rPr>
                          <m:t>𝑥</m:t>
                        </m:r>
                      </m:e>
                      <m:sub>
                        <m:r>
                          <a:rPr lang="ru-RU" sz="2000" b="0" i="1" smtClean="0">
                            <a:latin typeface="Cambria Math"/>
                          </a:rPr>
                          <m:t>4</m:t>
                        </m:r>
                      </m:sub>
                    </m:sSub>
                    <m:r>
                      <a:rPr lang="ru-RU" sz="2000" i="1">
                        <a:latin typeface="Cambria Math"/>
                      </a:rPr>
                      <m:t> </m:t>
                    </m:r>
                  </m:oMath>
                </a14:m>
                <a:r>
                  <a:rPr lang="ru-RU" sz="2000" dirty="0" smtClean="0"/>
                  <a:t>- </a:t>
                </a:r>
                <a:r>
                  <a:rPr lang="ru-RU" sz="2000" dirty="0"/>
                  <a:t>дополнительные</a:t>
                </a:r>
                <a:r>
                  <a:rPr lang="ru-RU" sz="2000" dirty="0" smtClean="0"/>
                  <a:t>, </a:t>
                </a:r>
                <a:r>
                  <a:rPr lang="en-US" sz="2000" dirty="0" smtClean="0"/>
                  <a:t>Z</a:t>
                </a:r>
                <a:r>
                  <a:rPr lang="ru-RU" sz="2000" dirty="0" smtClean="0"/>
                  <a:t> –целевая функция</a:t>
                </a:r>
                <a:endParaRPr lang="ru-RU" sz="2000" dirty="0"/>
              </a:p>
            </p:txBody>
          </p:sp>
        </mc:Choice>
        <mc:Fallback xmlns="">
          <p:sp>
            <p:nvSpPr>
              <p:cNvPr id="6" name="Rectangle 2"/>
              <p:cNvSpPr>
                <a:spLocks noRot="1" noChangeAspect="1" noMove="1" noResize="1" noEditPoints="1" noAdjustHandles="1" noChangeArrowheads="1" noChangeShapeType="1" noTextEdit="1"/>
              </p:cNvSpPr>
              <p:nvPr/>
            </p:nvSpPr>
            <p:spPr bwMode="auto">
              <a:xfrm>
                <a:off x="107504" y="372963"/>
                <a:ext cx="9036496" cy="1015663"/>
              </a:xfrm>
              <a:prstGeom prst="rect">
                <a:avLst/>
              </a:prstGeom>
              <a:blipFill rotWithShape="1">
                <a:blip r:embed="rId2"/>
                <a:stretch>
                  <a:fillRect l="-742" t="-1796" b="-1077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23528" y="3356992"/>
                <a:ext cx="8496944" cy="1015663"/>
              </a:xfrm>
              <a:prstGeom prst="rect">
                <a:avLst/>
              </a:prstGeom>
              <a:noFill/>
            </p:spPr>
            <p:txBody>
              <a:bodyPr wrap="square" rtlCol="0">
                <a:spAutoFit/>
              </a:bodyPr>
              <a:lstStyle/>
              <a:p>
                <a:r>
                  <a:rPr lang="ru-RU" sz="2000" dirty="0" smtClean="0">
                    <a:latin typeface="Arial" panose="020B0604020202020204" pitchFamily="34" charset="0"/>
                    <a:cs typeface="Arial" panose="020B0604020202020204" pitchFamily="34" charset="0"/>
                  </a:rPr>
                  <a:t>Укажите постановку двойственной ЗЛП, в которой    </a:t>
                </a:r>
                <a14:m>
                  <m:oMath xmlns:m="http://schemas.openxmlformats.org/officeDocument/2006/math">
                    <m:sSub>
                      <m:sSubPr>
                        <m:ctrlPr>
                          <a:rPr lang="ru-RU" sz="2000" b="1" i="1" smtClean="0">
                            <a:latin typeface="Cambria Math"/>
                          </a:rPr>
                        </m:ctrlPr>
                      </m:sSubPr>
                      <m:e>
                        <m:r>
                          <a:rPr lang="en-US" sz="2000" b="1" i="1" smtClean="0">
                            <a:latin typeface="Cambria Math"/>
                          </a:rPr>
                          <m:t>𝒚</m:t>
                        </m:r>
                      </m:e>
                      <m:sub>
                        <m:r>
                          <a:rPr lang="en-US" sz="2000" b="1" i="1" smtClean="0">
                            <a:latin typeface="Cambria Math"/>
                          </a:rPr>
                          <m:t>𝟏</m:t>
                        </m:r>
                      </m:sub>
                    </m:sSub>
                    <m:r>
                      <a:rPr lang="en-US" sz="2000" b="1" i="1" smtClean="0">
                        <a:latin typeface="Cambria Math"/>
                      </a:rPr>
                      <m:t>, </m:t>
                    </m:r>
                    <m:sSub>
                      <m:sSubPr>
                        <m:ctrlPr>
                          <a:rPr lang="en-US" sz="2000" b="1" i="1" smtClean="0">
                            <a:latin typeface="Cambria Math"/>
                          </a:rPr>
                        </m:ctrlPr>
                      </m:sSubPr>
                      <m:e>
                        <m:r>
                          <a:rPr lang="en-US" sz="2000" b="1" i="1" smtClean="0">
                            <a:latin typeface="Cambria Math"/>
                          </a:rPr>
                          <m:t>𝒚</m:t>
                        </m:r>
                      </m:e>
                      <m:sub>
                        <m:r>
                          <a:rPr lang="en-US" sz="2000" b="1" i="1" smtClean="0">
                            <a:latin typeface="Cambria Math"/>
                          </a:rPr>
                          <m:t>𝟐</m:t>
                        </m:r>
                      </m:sub>
                    </m:sSub>
                  </m:oMath>
                </a14:m>
                <a:r>
                  <a:rPr lang="ru-RU" sz="2000" dirty="0" smtClean="0">
                    <a:latin typeface="Arial" panose="020B0604020202020204" pitchFamily="34" charset="0"/>
                    <a:cs typeface="Arial" panose="020B0604020202020204" pitchFamily="34" charset="0"/>
                  </a:rPr>
                  <a:t>  - </a:t>
                </a:r>
                <a:r>
                  <a:rPr lang="ru-RU" sz="2000" dirty="0">
                    <a:latin typeface="Arial" panose="020B0604020202020204" pitchFamily="34" charset="0"/>
                    <a:cs typeface="Arial" panose="020B0604020202020204" pitchFamily="34" charset="0"/>
                  </a:rPr>
                  <a:t>двойственные оценки ограничений исходной задачи.</a:t>
                </a:r>
              </a:p>
              <a:p>
                <a:endParaRPr lang="ru-RU" sz="2000" dirty="0">
                  <a:latin typeface="Arial" panose="020B0604020202020204" pitchFamily="34" charset="0"/>
                  <a:cs typeface="Arial" panose="020B0604020202020204" pitchFamily="3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23528" y="3356992"/>
                <a:ext cx="8496944" cy="1015663"/>
              </a:xfrm>
              <a:prstGeom prst="rect">
                <a:avLst/>
              </a:prstGeom>
              <a:blipFill rotWithShape="1">
                <a:blip r:embed="rId3"/>
                <a:stretch>
                  <a:fillRect l="-717" t="-2410"/>
                </a:stretch>
              </a:blipFill>
            </p:spPr>
            <p:txBody>
              <a:bodyPr/>
              <a:lstStyle/>
              <a:p>
                <a:r>
                  <a:rPr lang="ru-RU">
                    <a:noFill/>
                  </a:rPr>
                  <a:t> </a:t>
                </a:r>
              </a:p>
            </p:txBody>
          </p:sp>
        </mc:Fallback>
      </mc:AlternateContent>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1" name="Rectangle 5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2" name="Rectangle 58"/>
          <p:cNvSpPr>
            <a:spLocks noChangeArrowheads="1"/>
          </p:cNvSpPr>
          <p:nvPr/>
        </p:nvSpPr>
        <p:spPr bwMode="auto">
          <a:xfrm>
            <a:off x="0" y="6762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3" name="Rectangle 59"/>
          <p:cNvSpPr>
            <a:spLocks noChangeArrowheads="1"/>
          </p:cNvSpPr>
          <p:nvPr/>
        </p:nvSpPr>
        <p:spPr bwMode="auto">
          <a:xfrm>
            <a:off x="0" y="13525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4" name="Rectangle 60"/>
          <p:cNvSpPr>
            <a:spLocks noChangeArrowheads="1"/>
          </p:cNvSpPr>
          <p:nvPr/>
        </p:nvSpPr>
        <p:spPr bwMode="auto">
          <a:xfrm>
            <a:off x="0" y="20288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9" name="Rectangle 65"/>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0" name="Rectangle 66"/>
          <p:cNvSpPr>
            <a:spLocks noChangeArrowheads="1"/>
          </p:cNvSpPr>
          <p:nvPr/>
        </p:nvSpPr>
        <p:spPr bwMode="auto">
          <a:xfrm>
            <a:off x="152400" y="8286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2" name="Rectangle 68"/>
          <p:cNvSpPr>
            <a:spLocks noChangeArrowheads="1"/>
          </p:cNvSpPr>
          <p:nvPr/>
        </p:nvSpPr>
        <p:spPr bwMode="auto">
          <a:xfrm>
            <a:off x="152400" y="21812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7" name="Rectangle 7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8" name="Rectangle 74"/>
          <p:cNvSpPr>
            <a:spLocks noChangeArrowheads="1"/>
          </p:cNvSpPr>
          <p:nvPr/>
        </p:nvSpPr>
        <p:spPr bwMode="auto">
          <a:xfrm>
            <a:off x="0" y="6762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9" name="Rectangle 75"/>
          <p:cNvSpPr>
            <a:spLocks noChangeArrowheads="1"/>
          </p:cNvSpPr>
          <p:nvPr/>
        </p:nvSpPr>
        <p:spPr bwMode="auto">
          <a:xfrm>
            <a:off x="0" y="13525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00" name="Rectangle 76"/>
          <p:cNvSpPr>
            <a:spLocks noChangeArrowheads="1"/>
          </p:cNvSpPr>
          <p:nvPr/>
        </p:nvSpPr>
        <p:spPr bwMode="auto">
          <a:xfrm>
            <a:off x="0" y="2028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mc:AlternateContent xmlns:mc="http://schemas.openxmlformats.org/markup-compatibility/2006" xmlns:a14="http://schemas.microsoft.com/office/drawing/2010/main">
        <mc:Choice Requires="a14">
          <p:graphicFrame>
            <p:nvGraphicFramePr>
              <p:cNvPr id="30" name="Таблица 29"/>
              <p:cNvGraphicFramePr>
                <a:graphicFrameLocks noGrp="1"/>
              </p:cNvGraphicFramePr>
              <p:nvPr>
                <p:extLst>
                  <p:ext uri="{D42A27DB-BD31-4B8C-83A1-F6EECF244321}">
                    <p14:modId xmlns:p14="http://schemas.microsoft.com/office/powerpoint/2010/main" val="2238354374"/>
                  </p:ext>
                </p:extLst>
              </p:nvPr>
            </p:nvGraphicFramePr>
            <p:xfrm>
              <a:off x="467544" y="1449705"/>
              <a:ext cx="7920879" cy="1907287"/>
            </p:xfrm>
            <a:graphic>
              <a:graphicData uri="http://schemas.openxmlformats.org/drawingml/2006/table">
                <a:tbl>
                  <a:tblPr firstRow="1" bandRow="1">
                    <a:tableStyleId>{5C22544A-7EE6-4342-B048-85BDC9FD1C3A}</a:tableStyleId>
                  </a:tblPr>
                  <a:tblGrid>
                    <a:gridCol w="1341440"/>
                    <a:gridCol w="830414"/>
                    <a:gridCol w="1277561"/>
                    <a:gridCol w="894293"/>
                    <a:gridCol w="894293"/>
                    <a:gridCol w="894293"/>
                    <a:gridCol w="814445"/>
                    <a:gridCol w="974140"/>
                  </a:tblGrid>
                  <a:tr h="806929">
                    <a:tc>
                      <a:txBody>
                        <a:bodyPr/>
                        <a:lstStyle/>
                        <a:p>
                          <a:pPr algn="ctr">
                            <a:spcAft>
                              <a:spcPts val="0"/>
                            </a:spcAft>
                            <a:tabLst>
                              <a:tab pos="450215" algn="l"/>
                            </a:tabLst>
                          </a:pPr>
                          <a:r>
                            <a:rPr lang="ru-RU" sz="1600" b="1" dirty="0">
                              <a:effectLst/>
                              <a:latin typeface="Times New Roman"/>
                              <a:ea typeface="Times New Roman"/>
                            </a:rPr>
                            <a:t>Итерация</a:t>
                          </a:r>
                        </a:p>
                      </a:txBody>
                      <a:tcPr marL="68580" marR="68580" marT="0" marB="0" anchor="ctr"/>
                    </a:tc>
                    <a:tc>
                      <a:txBody>
                        <a:bodyPr/>
                        <a:lstStyle/>
                        <a:p>
                          <a:pPr algn="ctr">
                            <a:spcAft>
                              <a:spcPts val="0"/>
                            </a:spcAft>
                            <a:tabLst>
                              <a:tab pos="450215" algn="l"/>
                            </a:tabLst>
                          </a:pPr>
                          <a:r>
                            <a:rPr lang="ru-RU" sz="1600" b="1" dirty="0">
                              <a:effectLst/>
                              <a:latin typeface="Times New Roman"/>
                              <a:ea typeface="Times New Roman"/>
                            </a:rPr>
                            <a:t>Базис</a:t>
                          </a:r>
                        </a:p>
                      </a:txBody>
                      <a:tcPr marL="68580" marR="68580" marT="0" marB="0" anchor="ctr"/>
                    </a:tc>
                    <a:tc>
                      <a:txBody>
                        <a:bodyPr/>
                        <a:lstStyle/>
                        <a:p>
                          <a:pPr algn="ctr">
                            <a:spcAft>
                              <a:spcPts val="0"/>
                            </a:spcAft>
                            <a:tabLst>
                              <a:tab pos="450215" algn="l"/>
                            </a:tabLst>
                          </a:pPr>
                          <a:r>
                            <a:rPr lang="ru-RU" sz="1600" b="1" dirty="0">
                              <a:effectLst/>
                              <a:latin typeface="Times New Roman"/>
                              <a:ea typeface="Times New Roman"/>
                            </a:rPr>
                            <a:t>Значение</a:t>
                          </a:r>
                        </a:p>
                      </a:txBody>
                      <a:tcPr marL="68580" marR="68580" marT="0" marB="0" anchor="ctr"/>
                    </a:tc>
                    <a:tc>
                      <a:txBody>
                        <a:bodyPr/>
                        <a:lstStyle/>
                        <a:p>
                          <a:pPr algn="ctr">
                            <a:spcAft>
                              <a:spcPts val="0"/>
                            </a:spcAft>
                            <a:tabLst>
                              <a:tab pos="450215" algn="l"/>
                            </a:tabLst>
                          </a:pPr>
                          <a14:m>
                            <m:oMathPara xmlns:m="http://schemas.openxmlformats.org/officeDocument/2006/math">
                              <m:oMathParaPr>
                                <m:jc m:val="centerGroup"/>
                              </m:oMathParaPr>
                              <m:oMath xmlns:m="http://schemas.openxmlformats.org/officeDocument/2006/math">
                                <m:sSub>
                                  <m:sSubPr>
                                    <m:ctrlPr>
                                      <a:rPr lang="ru-RU" sz="1600" b="1" i="1" smtClean="0">
                                        <a:latin typeface="Cambria Math"/>
                                      </a:rPr>
                                    </m:ctrlPr>
                                  </m:sSubPr>
                                  <m:e>
                                    <m:r>
                                      <a:rPr lang="en-US" sz="1600" b="1" i="1" smtClean="0">
                                        <a:latin typeface="Cambria Math"/>
                                      </a:rPr>
                                      <m:t>𝒙</m:t>
                                    </m:r>
                                  </m:e>
                                  <m:sub>
                                    <m:r>
                                      <a:rPr lang="en-US" sz="1600" b="1" i="1" smtClean="0">
                                        <a:latin typeface="Cambria Math"/>
                                      </a:rPr>
                                      <m:t>𝟏</m:t>
                                    </m:r>
                                  </m:sub>
                                </m:sSub>
                              </m:oMath>
                            </m:oMathPara>
                          </a14:m>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14:m>
                            <m:oMathPara xmlns:m="http://schemas.openxmlformats.org/officeDocument/2006/math">
                              <m:oMathParaPr>
                                <m:jc m:val="centerGroup"/>
                              </m:oMathParaPr>
                              <m:oMath xmlns:m="http://schemas.openxmlformats.org/officeDocument/2006/math">
                                <m:sSub>
                                  <m:sSubPr>
                                    <m:ctrlPr>
                                      <a:rPr lang="ru-RU" sz="1600" b="1" i="1" smtClean="0">
                                        <a:latin typeface="Cambria Math"/>
                                      </a:rPr>
                                    </m:ctrlPr>
                                  </m:sSubPr>
                                  <m:e>
                                    <m:r>
                                      <a:rPr lang="en-US" sz="1600" b="1" i="1" smtClean="0">
                                        <a:latin typeface="Cambria Math"/>
                                      </a:rPr>
                                      <m:t>𝒙</m:t>
                                    </m:r>
                                  </m:e>
                                  <m:sub>
                                    <m:r>
                                      <a:rPr lang="ru-RU" sz="1600" b="1" i="1" smtClean="0">
                                        <a:latin typeface="Cambria Math"/>
                                      </a:rPr>
                                      <m:t>𝟐</m:t>
                                    </m:r>
                                  </m:sub>
                                </m:sSub>
                              </m:oMath>
                            </m:oMathPara>
                          </a14:m>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14:m>
                            <m:oMathPara xmlns:m="http://schemas.openxmlformats.org/officeDocument/2006/math">
                              <m:oMathParaPr>
                                <m:jc m:val="centerGroup"/>
                              </m:oMathParaPr>
                              <m:oMath xmlns:m="http://schemas.openxmlformats.org/officeDocument/2006/math">
                                <m:sSub>
                                  <m:sSubPr>
                                    <m:ctrlPr>
                                      <a:rPr lang="ru-RU" sz="1600" b="1" i="1" smtClean="0">
                                        <a:latin typeface="Cambria Math"/>
                                      </a:rPr>
                                    </m:ctrlPr>
                                  </m:sSubPr>
                                  <m:e>
                                    <m:r>
                                      <a:rPr lang="en-US" sz="1600" b="1" i="1" smtClean="0">
                                        <a:latin typeface="Cambria Math"/>
                                      </a:rPr>
                                      <m:t>𝒙</m:t>
                                    </m:r>
                                  </m:e>
                                  <m:sub>
                                    <m:r>
                                      <a:rPr lang="ru-RU" sz="1600" b="1" i="1" smtClean="0">
                                        <a:latin typeface="Cambria Math"/>
                                      </a:rPr>
                                      <m:t>𝟑</m:t>
                                    </m:r>
                                  </m:sub>
                                </m:sSub>
                              </m:oMath>
                            </m:oMathPara>
                          </a14:m>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14:m>
                            <m:oMathPara xmlns:m="http://schemas.openxmlformats.org/officeDocument/2006/math">
                              <m:oMathParaPr>
                                <m:jc m:val="centerGroup"/>
                              </m:oMathParaPr>
                              <m:oMath xmlns:m="http://schemas.openxmlformats.org/officeDocument/2006/math">
                                <m:sSub>
                                  <m:sSubPr>
                                    <m:ctrlPr>
                                      <a:rPr lang="ru-RU" sz="1600" b="1" i="1" smtClean="0">
                                        <a:latin typeface="Cambria Math"/>
                                      </a:rPr>
                                    </m:ctrlPr>
                                  </m:sSubPr>
                                  <m:e>
                                    <m:r>
                                      <a:rPr lang="en-US" sz="1600" b="1" i="1" smtClean="0">
                                        <a:latin typeface="Cambria Math"/>
                                      </a:rPr>
                                      <m:t>𝒙</m:t>
                                    </m:r>
                                  </m:e>
                                  <m:sub>
                                    <m:r>
                                      <a:rPr lang="ru-RU" sz="1600" b="1" i="1" smtClean="0">
                                        <a:latin typeface="Cambria Math"/>
                                      </a:rPr>
                                      <m:t>𝟒</m:t>
                                    </m:r>
                                  </m:sub>
                                </m:sSub>
                              </m:oMath>
                            </m:oMathPara>
                          </a14:m>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r>
                            <a:rPr lang="ru-RU" sz="1600" b="1" dirty="0" smtClean="0">
                              <a:effectLst/>
                              <a:latin typeface="Times New Roman"/>
                              <a:ea typeface="Times New Roman"/>
                            </a:rPr>
                            <a:t>Строка</a:t>
                          </a:r>
                        </a:p>
                        <a:p>
                          <a:pPr algn="ctr">
                            <a:spcAft>
                              <a:spcPts val="0"/>
                            </a:spcAft>
                            <a:tabLst>
                              <a:tab pos="450215" algn="l"/>
                            </a:tabLst>
                          </a:pPr>
                          <a:r>
                            <a:rPr lang="en-US" sz="1600" b="1" dirty="0" err="1" smtClean="0">
                              <a:effectLst/>
                              <a:ea typeface="Times New Roman"/>
                            </a:rPr>
                            <a:t>Zmax</a:t>
                          </a:r>
                          <a:endParaRPr lang="ru-RU" sz="1600" b="1" dirty="0">
                            <a:effectLst/>
                            <a:latin typeface="Times New Roman"/>
                            <a:ea typeface="Times New Roman"/>
                          </a:endParaRPr>
                        </a:p>
                      </a:txBody>
                      <a:tcPr marL="68580" marR="68580" marT="0" marB="0" anchor="ctr"/>
                    </a:tc>
                  </a:tr>
                  <a:tr h="366786">
                    <a:tc rowSpan="3">
                      <a:txBody>
                        <a:bodyPr/>
                        <a:lstStyle/>
                        <a:p>
                          <a:pPr algn="ctr"/>
                          <a:endParaRPr lang="ru-RU" sz="1600" b="1" dirty="0" smtClean="0"/>
                        </a:p>
                        <a:p>
                          <a:pPr algn="ctr"/>
                          <a:r>
                            <a:rPr lang="ru-RU" sz="1600" b="1" dirty="0" smtClean="0"/>
                            <a:t>0</a:t>
                          </a:r>
                          <a:endParaRPr lang="ru-RU" sz="1600" b="1" dirty="0"/>
                        </a:p>
                      </a:txBody>
                      <a:tcPr/>
                    </a:tc>
                    <a:tc>
                      <a:txBody>
                        <a:bodyPr/>
                        <a:lstStyle/>
                        <a:p>
                          <a:pPr algn="ctr"/>
                          <a14:m>
                            <m:oMathPara xmlns:m="http://schemas.openxmlformats.org/officeDocument/2006/math">
                              <m:oMathParaPr>
                                <m:jc m:val="centerGroup"/>
                              </m:oMathParaPr>
                              <m:oMath xmlns:m="http://schemas.openxmlformats.org/officeDocument/2006/math">
                                <m:r>
                                  <a:rPr lang="ru-RU" sz="1600" b="1" i="1" smtClean="0">
                                    <a:latin typeface="Cambria Math"/>
                                  </a:rPr>
                                  <m:t>−</m:t>
                                </m:r>
                                <m:r>
                                  <a:rPr lang="en-US" sz="1600" b="1" i="1" smtClean="0">
                                    <a:latin typeface="Cambria Math"/>
                                  </a:rPr>
                                  <m:t>𝒁</m:t>
                                </m:r>
                              </m:oMath>
                            </m:oMathPara>
                          </a14:m>
                          <a:endParaRPr lang="ru-RU" sz="1600" b="1" dirty="0"/>
                        </a:p>
                      </a:txBody>
                      <a:tcPr/>
                    </a:tc>
                    <a:tc>
                      <a:txBody>
                        <a:bodyPr/>
                        <a:lstStyle/>
                        <a:p>
                          <a:pPr algn="ctr"/>
                          <a:r>
                            <a:rPr lang="ru-RU" sz="1600" b="1" dirty="0" smtClean="0"/>
                            <a:t>0</a:t>
                          </a:r>
                          <a:endParaRPr lang="ru-RU" sz="1600" b="1" dirty="0"/>
                        </a:p>
                      </a:txBody>
                      <a:tcPr/>
                    </a:tc>
                    <a:tc>
                      <a:txBody>
                        <a:bodyPr/>
                        <a:lstStyle/>
                        <a:p>
                          <a:pPr algn="ctr"/>
                          <a:r>
                            <a:rPr lang="en-US" sz="1600" b="1" dirty="0" smtClean="0"/>
                            <a:t>2</a:t>
                          </a:r>
                          <a:endParaRPr lang="ru-RU" sz="1600" b="1" dirty="0"/>
                        </a:p>
                      </a:txBody>
                      <a:tcPr/>
                    </a:tc>
                    <a:tc>
                      <a:txBody>
                        <a:bodyPr/>
                        <a:lstStyle/>
                        <a:p>
                          <a:pPr algn="ctr"/>
                          <a:r>
                            <a:rPr lang="ru-RU" sz="1600" b="1" dirty="0" smtClean="0"/>
                            <a:t>1</a:t>
                          </a:r>
                          <a:endParaRPr lang="ru-RU" sz="1600" b="1" dirty="0"/>
                        </a:p>
                      </a:txBody>
                      <a:tcPr/>
                    </a:tc>
                    <a:tc>
                      <a:txBody>
                        <a:bodyPr/>
                        <a:lstStyle/>
                        <a:p>
                          <a:pPr algn="ctr"/>
                          <a:r>
                            <a:rPr lang="ru-RU" sz="1600" b="1" dirty="0" smtClean="0"/>
                            <a:t>0</a:t>
                          </a:r>
                          <a:endParaRPr lang="ru-RU" sz="1600" b="1" dirty="0"/>
                        </a:p>
                      </a:txBody>
                      <a:tcPr/>
                    </a:tc>
                    <a:tc>
                      <a:txBody>
                        <a:bodyPr/>
                        <a:lstStyle/>
                        <a:p>
                          <a:pPr algn="ctr"/>
                          <a:r>
                            <a:rPr lang="ru-RU" sz="1600" b="1" dirty="0" smtClean="0"/>
                            <a:t>0</a:t>
                          </a:r>
                          <a:endParaRPr lang="ru-RU" sz="1600" b="1" dirty="0"/>
                        </a:p>
                      </a:txBody>
                      <a:tcPr/>
                    </a:tc>
                    <a:tc>
                      <a:txBody>
                        <a:bodyPr/>
                        <a:lstStyle/>
                        <a:p>
                          <a:pPr algn="ctr"/>
                          <a:endParaRPr lang="ru-RU" sz="1600" b="1" dirty="0"/>
                        </a:p>
                      </a:txBody>
                      <a:tcPr/>
                    </a:tc>
                  </a:tr>
                  <a:tr h="366786">
                    <a:tc vMerge="1">
                      <a:txBody>
                        <a:bodyPr/>
                        <a:lstStyle/>
                        <a:p>
                          <a:endParaRPr lang="ru-RU" sz="2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600" b="1" i="1" smtClean="0">
                                        <a:latin typeface="Cambria Math"/>
                                      </a:rPr>
                                    </m:ctrlPr>
                                  </m:sSubPr>
                                  <m:e>
                                    <m:r>
                                      <a:rPr lang="en-US" sz="1600" b="1" i="1">
                                        <a:latin typeface="Cambria Math"/>
                                      </a:rPr>
                                      <m:t>𝒙</m:t>
                                    </m:r>
                                  </m:e>
                                  <m:sub>
                                    <m:r>
                                      <a:rPr lang="ru-RU" sz="1600" b="1" i="1">
                                        <a:latin typeface="Cambria Math"/>
                                      </a:rPr>
                                      <m:t>𝟑</m:t>
                                    </m:r>
                                  </m:sub>
                                </m:sSub>
                              </m:oMath>
                            </m:oMathPara>
                          </a14:m>
                          <a:endParaRPr lang="ru-RU" sz="1600" b="1" dirty="0"/>
                        </a:p>
                      </a:txBody>
                      <a:tcPr/>
                    </a:tc>
                    <a:tc>
                      <a:txBody>
                        <a:bodyPr/>
                        <a:lstStyle/>
                        <a:p>
                          <a:pPr algn="ctr"/>
                          <a:r>
                            <a:rPr lang="ru-RU" sz="1600" b="1" dirty="0" smtClean="0"/>
                            <a:t>2</a:t>
                          </a:r>
                          <a:endParaRPr lang="ru-RU" sz="1600" b="1" dirty="0"/>
                        </a:p>
                      </a:txBody>
                      <a:tcPr/>
                    </a:tc>
                    <a:tc>
                      <a:txBody>
                        <a:bodyPr/>
                        <a:lstStyle/>
                        <a:p>
                          <a:pPr algn="ctr"/>
                          <a:r>
                            <a:rPr lang="ru-RU" sz="1600" b="1" dirty="0" smtClean="0"/>
                            <a:t>1</a:t>
                          </a:r>
                          <a:endParaRPr lang="ru-RU" sz="1600" b="1" dirty="0"/>
                        </a:p>
                      </a:txBody>
                      <a:tcPr/>
                    </a:tc>
                    <a:tc>
                      <a:txBody>
                        <a:bodyPr/>
                        <a:lstStyle/>
                        <a:p>
                          <a:pPr algn="ctr"/>
                          <a:r>
                            <a:rPr lang="ru-RU" sz="1600" b="1" dirty="0" smtClean="0"/>
                            <a:t>2</a:t>
                          </a:r>
                          <a:endParaRPr lang="ru-RU" sz="1600" b="1" dirty="0"/>
                        </a:p>
                      </a:txBody>
                      <a:tcPr/>
                    </a:tc>
                    <a:tc>
                      <a:txBody>
                        <a:bodyPr/>
                        <a:lstStyle/>
                        <a:p>
                          <a:pPr algn="ctr"/>
                          <a:r>
                            <a:rPr lang="ru-RU" sz="1600" b="1" dirty="0" smtClean="0"/>
                            <a:t>1</a:t>
                          </a:r>
                          <a:endParaRPr lang="ru-RU" sz="1600" b="1" dirty="0"/>
                        </a:p>
                      </a:txBody>
                      <a:tcPr/>
                    </a:tc>
                    <a:tc>
                      <a:txBody>
                        <a:bodyPr/>
                        <a:lstStyle/>
                        <a:p>
                          <a:pPr algn="ctr"/>
                          <a:r>
                            <a:rPr lang="ru-RU" sz="1600" b="1" dirty="0" smtClean="0"/>
                            <a:t>0</a:t>
                          </a:r>
                          <a:endParaRPr lang="ru-RU" sz="1600" b="1" dirty="0"/>
                        </a:p>
                      </a:txBody>
                      <a:tcPr/>
                    </a:tc>
                    <a:tc>
                      <a:txBody>
                        <a:bodyPr/>
                        <a:lstStyle/>
                        <a:p>
                          <a:pPr algn="ctr"/>
                          <a:r>
                            <a:rPr lang="ru-RU" sz="1600" b="1" dirty="0" smtClean="0"/>
                            <a:t>1</a:t>
                          </a:r>
                          <a:endParaRPr lang="ru-RU" sz="1600" b="1" dirty="0"/>
                        </a:p>
                      </a:txBody>
                      <a:tcPr/>
                    </a:tc>
                  </a:tr>
                  <a:tr h="366786">
                    <a:tc vMerge="1">
                      <a:txBody>
                        <a:bodyPr/>
                        <a:lstStyle/>
                        <a:p>
                          <a:endParaRPr lang="ru-RU" sz="2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600" b="1" i="1" smtClean="0">
                                        <a:latin typeface="Cambria Math"/>
                                      </a:rPr>
                                    </m:ctrlPr>
                                  </m:sSubPr>
                                  <m:e>
                                    <m:r>
                                      <a:rPr lang="en-US" sz="1600" b="1" i="1">
                                        <a:latin typeface="Cambria Math"/>
                                      </a:rPr>
                                      <m:t>𝒙</m:t>
                                    </m:r>
                                  </m:e>
                                  <m:sub>
                                    <m:r>
                                      <a:rPr lang="ru-RU" sz="1600" b="1" i="1" smtClean="0">
                                        <a:latin typeface="Cambria Math"/>
                                      </a:rPr>
                                      <m:t>𝟒</m:t>
                                    </m:r>
                                  </m:sub>
                                </m:sSub>
                              </m:oMath>
                            </m:oMathPara>
                          </a14:m>
                          <a:endParaRPr lang="ru-RU" sz="1600" b="1" dirty="0"/>
                        </a:p>
                      </a:txBody>
                      <a:tcPr/>
                    </a:tc>
                    <a:tc>
                      <a:txBody>
                        <a:bodyPr/>
                        <a:lstStyle/>
                        <a:p>
                          <a:pPr algn="ctr"/>
                          <a:r>
                            <a:rPr lang="ru-RU" sz="1600" b="1" dirty="0" smtClean="0"/>
                            <a:t>2</a:t>
                          </a:r>
                          <a:endParaRPr lang="ru-RU" sz="1600" b="1" dirty="0"/>
                        </a:p>
                      </a:txBody>
                      <a:tcPr/>
                    </a:tc>
                    <a:tc>
                      <a:txBody>
                        <a:bodyPr/>
                        <a:lstStyle/>
                        <a:p>
                          <a:pPr algn="ctr"/>
                          <a:r>
                            <a:rPr lang="ru-RU" sz="1600" b="1" dirty="0" smtClean="0"/>
                            <a:t>2</a:t>
                          </a:r>
                          <a:endParaRPr lang="ru-RU" sz="1600" b="1" dirty="0"/>
                        </a:p>
                      </a:txBody>
                      <a:tcPr/>
                    </a:tc>
                    <a:tc>
                      <a:txBody>
                        <a:bodyPr/>
                        <a:lstStyle/>
                        <a:p>
                          <a:pPr algn="ctr"/>
                          <a:r>
                            <a:rPr lang="ru-RU" sz="1600" b="1" dirty="0" smtClean="0"/>
                            <a:t>1</a:t>
                          </a:r>
                          <a:endParaRPr lang="ru-RU" sz="1600" b="1" dirty="0"/>
                        </a:p>
                      </a:txBody>
                      <a:tcPr/>
                    </a:tc>
                    <a:tc>
                      <a:txBody>
                        <a:bodyPr/>
                        <a:lstStyle/>
                        <a:p>
                          <a:pPr algn="ctr"/>
                          <a:r>
                            <a:rPr lang="ru-RU" sz="1600" b="1" dirty="0" smtClean="0"/>
                            <a:t>0</a:t>
                          </a:r>
                          <a:endParaRPr lang="ru-RU" sz="1600" b="1" dirty="0"/>
                        </a:p>
                      </a:txBody>
                      <a:tcPr/>
                    </a:tc>
                    <a:tc>
                      <a:txBody>
                        <a:bodyPr/>
                        <a:lstStyle/>
                        <a:p>
                          <a:pPr algn="ctr"/>
                          <a:r>
                            <a:rPr lang="ru-RU" sz="1600" b="1" dirty="0" smtClean="0"/>
                            <a:t>1</a:t>
                          </a:r>
                          <a:endParaRPr lang="ru-RU" sz="1600" b="1" dirty="0"/>
                        </a:p>
                      </a:txBody>
                      <a:tcPr/>
                    </a:tc>
                    <a:tc>
                      <a:txBody>
                        <a:bodyPr/>
                        <a:lstStyle/>
                        <a:p>
                          <a:pPr algn="ctr"/>
                          <a:r>
                            <a:rPr lang="ru-RU" sz="1600" b="1" dirty="0" smtClean="0"/>
                            <a:t>2</a:t>
                          </a:r>
                          <a:endParaRPr lang="ru-RU" sz="1600" b="1" dirty="0"/>
                        </a:p>
                      </a:txBody>
                      <a:tcPr/>
                    </a:tc>
                  </a:tr>
                </a:tbl>
              </a:graphicData>
            </a:graphic>
          </p:graphicFrame>
        </mc:Choice>
        <mc:Fallback xmlns="">
          <p:graphicFrame>
            <p:nvGraphicFramePr>
              <p:cNvPr id="30" name="Таблица 29"/>
              <p:cNvGraphicFramePr>
                <a:graphicFrameLocks noGrp="1"/>
              </p:cNvGraphicFramePr>
              <p:nvPr>
                <p:extLst>
                  <p:ext uri="{D42A27DB-BD31-4B8C-83A1-F6EECF244321}">
                    <p14:modId xmlns:p14="http://schemas.microsoft.com/office/powerpoint/2010/main" val="2238354374"/>
                  </p:ext>
                </p:extLst>
              </p:nvPr>
            </p:nvGraphicFramePr>
            <p:xfrm>
              <a:off x="467544" y="1449705"/>
              <a:ext cx="7920879" cy="1907287"/>
            </p:xfrm>
            <a:graphic>
              <a:graphicData uri="http://schemas.openxmlformats.org/drawingml/2006/table">
                <a:tbl>
                  <a:tblPr firstRow="1" bandRow="1">
                    <a:tableStyleId>{5C22544A-7EE6-4342-B048-85BDC9FD1C3A}</a:tableStyleId>
                  </a:tblPr>
                  <a:tblGrid>
                    <a:gridCol w="1341440"/>
                    <a:gridCol w="830414"/>
                    <a:gridCol w="1277561"/>
                    <a:gridCol w="894293"/>
                    <a:gridCol w="894293"/>
                    <a:gridCol w="894293"/>
                    <a:gridCol w="814445"/>
                    <a:gridCol w="974140"/>
                  </a:tblGrid>
                  <a:tr h="806929">
                    <a:tc>
                      <a:txBody>
                        <a:bodyPr/>
                        <a:lstStyle/>
                        <a:p>
                          <a:pPr algn="ctr">
                            <a:spcAft>
                              <a:spcPts val="0"/>
                            </a:spcAft>
                            <a:tabLst>
                              <a:tab pos="450215" algn="l"/>
                            </a:tabLst>
                          </a:pPr>
                          <a:r>
                            <a:rPr lang="ru-RU" sz="1600" b="1" dirty="0">
                              <a:effectLst/>
                              <a:latin typeface="Times New Roman"/>
                              <a:ea typeface="Times New Roman"/>
                            </a:rPr>
                            <a:t>Итерация</a:t>
                          </a:r>
                        </a:p>
                      </a:txBody>
                      <a:tcPr marL="68580" marR="68580" marT="0" marB="0" anchor="ctr"/>
                    </a:tc>
                    <a:tc>
                      <a:txBody>
                        <a:bodyPr/>
                        <a:lstStyle/>
                        <a:p>
                          <a:pPr algn="ctr">
                            <a:spcAft>
                              <a:spcPts val="0"/>
                            </a:spcAft>
                            <a:tabLst>
                              <a:tab pos="450215" algn="l"/>
                            </a:tabLst>
                          </a:pPr>
                          <a:r>
                            <a:rPr lang="ru-RU" sz="1600" b="1" dirty="0">
                              <a:effectLst/>
                              <a:latin typeface="Times New Roman"/>
                              <a:ea typeface="Times New Roman"/>
                            </a:rPr>
                            <a:t>Базис</a:t>
                          </a:r>
                        </a:p>
                      </a:txBody>
                      <a:tcPr marL="68580" marR="68580" marT="0" marB="0" anchor="ctr"/>
                    </a:tc>
                    <a:tc>
                      <a:txBody>
                        <a:bodyPr/>
                        <a:lstStyle/>
                        <a:p>
                          <a:pPr algn="ctr">
                            <a:spcAft>
                              <a:spcPts val="0"/>
                            </a:spcAft>
                            <a:tabLst>
                              <a:tab pos="450215" algn="l"/>
                            </a:tabLst>
                          </a:pPr>
                          <a:r>
                            <a:rPr lang="ru-RU" sz="1600" b="1" dirty="0">
                              <a:effectLst/>
                              <a:latin typeface="Times New Roman"/>
                              <a:ea typeface="Times New Roman"/>
                            </a:rPr>
                            <a:t>Значение</a:t>
                          </a:r>
                        </a:p>
                      </a:txBody>
                      <a:tcPr marL="68580" marR="68580" marT="0" marB="0" anchor="ctr"/>
                    </a:tc>
                    <a:tc>
                      <a:txBody>
                        <a:bodyPr/>
                        <a:lstStyle/>
                        <a:p>
                          <a:endParaRPr lang="ru-RU"/>
                        </a:p>
                      </a:txBody>
                      <a:tcPr marL="68580" marR="68580" marT="0" marB="0" anchor="ctr">
                        <a:blipFill rotWithShape="1">
                          <a:blip r:embed="rId4"/>
                          <a:stretch>
                            <a:fillRect l="-388356" t="-758" r="-402740" b="-143182"/>
                          </a:stretch>
                        </a:blipFill>
                      </a:tcPr>
                    </a:tc>
                    <a:tc>
                      <a:txBody>
                        <a:bodyPr/>
                        <a:lstStyle/>
                        <a:p>
                          <a:endParaRPr lang="ru-RU"/>
                        </a:p>
                      </a:txBody>
                      <a:tcPr marL="68580" marR="68580" marT="0" marB="0" anchor="ctr">
                        <a:blipFill rotWithShape="1">
                          <a:blip r:embed="rId4"/>
                          <a:stretch>
                            <a:fillRect l="-485034" t="-758" r="-300000" b="-143182"/>
                          </a:stretch>
                        </a:blipFill>
                      </a:tcPr>
                    </a:tc>
                    <a:tc>
                      <a:txBody>
                        <a:bodyPr/>
                        <a:lstStyle/>
                        <a:p>
                          <a:endParaRPr lang="ru-RU"/>
                        </a:p>
                      </a:txBody>
                      <a:tcPr marL="68580" marR="68580" marT="0" marB="0" anchor="ctr">
                        <a:blipFill rotWithShape="1">
                          <a:blip r:embed="rId4"/>
                          <a:stretch>
                            <a:fillRect l="-585034" t="-758" r="-200000" b="-143182"/>
                          </a:stretch>
                        </a:blipFill>
                      </a:tcPr>
                    </a:tc>
                    <a:tc>
                      <a:txBody>
                        <a:bodyPr/>
                        <a:lstStyle/>
                        <a:p>
                          <a:endParaRPr lang="ru-RU"/>
                        </a:p>
                      </a:txBody>
                      <a:tcPr marL="68580" marR="68580" marT="0" marB="0" anchor="ctr">
                        <a:blipFill rotWithShape="1">
                          <a:blip r:embed="rId4"/>
                          <a:stretch>
                            <a:fillRect l="-757143" t="-758" r="-121053" b="-143182"/>
                          </a:stretch>
                        </a:blipFill>
                      </a:tcPr>
                    </a:tc>
                    <a:tc>
                      <a:txBody>
                        <a:bodyPr/>
                        <a:lstStyle/>
                        <a:p>
                          <a:pPr algn="ctr">
                            <a:spcAft>
                              <a:spcPts val="0"/>
                            </a:spcAft>
                            <a:tabLst>
                              <a:tab pos="450215" algn="l"/>
                            </a:tabLst>
                          </a:pPr>
                          <a:r>
                            <a:rPr lang="ru-RU" sz="1600" b="1" dirty="0" smtClean="0">
                              <a:effectLst/>
                              <a:latin typeface="Times New Roman"/>
                              <a:ea typeface="Times New Roman"/>
                            </a:rPr>
                            <a:t>Строка</a:t>
                          </a:r>
                        </a:p>
                        <a:p>
                          <a:pPr algn="ctr">
                            <a:spcAft>
                              <a:spcPts val="0"/>
                            </a:spcAft>
                            <a:tabLst>
                              <a:tab pos="450215" algn="l"/>
                            </a:tabLst>
                          </a:pPr>
                          <a:r>
                            <a:rPr lang="en-US" sz="1600" b="1" dirty="0" err="1" smtClean="0">
                              <a:effectLst/>
                              <a:ea typeface="Times New Roman"/>
                            </a:rPr>
                            <a:t>Zmax</a:t>
                          </a:r>
                          <a:endParaRPr lang="ru-RU" sz="1600" b="1" dirty="0">
                            <a:effectLst/>
                            <a:latin typeface="Times New Roman"/>
                            <a:ea typeface="Times New Roman"/>
                          </a:endParaRPr>
                        </a:p>
                      </a:txBody>
                      <a:tcPr marL="68580" marR="68580" marT="0" marB="0" anchor="ctr"/>
                    </a:tc>
                  </a:tr>
                  <a:tr h="366786">
                    <a:tc rowSpan="3">
                      <a:txBody>
                        <a:bodyPr/>
                        <a:lstStyle/>
                        <a:p>
                          <a:pPr algn="ctr"/>
                          <a:endParaRPr lang="ru-RU" sz="1600" b="1" dirty="0" smtClean="0"/>
                        </a:p>
                        <a:p>
                          <a:pPr algn="ctr"/>
                          <a:r>
                            <a:rPr lang="ru-RU" sz="1600" b="1" dirty="0" smtClean="0"/>
                            <a:t>0</a:t>
                          </a:r>
                          <a:endParaRPr lang="ru-RU" sz="1600" b="1" dirty="0"/>
                        </a:p>
                      </a:txBody>
                      <a:tcPr/>
                    </a:tc>
                    <a:tc>
                      <a:txBody>
                        <a:bodyPr/>
                        <a:lstStyle/>
                        <a:p>
                          <a:endParaRPr lang="ru-RU"/>
                        </a:p>
                      </a:txBody>
                      <a:tcPr>
                        <a:blipFill rotWithShape="1">
                          <a:blip r:embed="rId4"/>
                          <a:stretch>
                            <a:fillRect l="-162500" t="-218033" r="-694118" b="-209836"/>
                          </a:stretch>
                        </a:blipFill>
                      </a:tcPr>
                    </a:tc>
                    <a:tc>
                      <a:txBody>
                        <a:bodyPr/>
                        <a:lstStyle/>
                        <a:p>
                          <a:pPr algn="ctr"/>
                          <a:r>
                            <a:rPr lang="ru-RU" sz="1600" b="1" dirty="0" smtClean="0"/>
                            <a:t>0</a:t>
                          </a:r>
                          <a:endParaRPr lang="ru-RU" sz="1600" b="1" dirty="0"/>
                        </a:p>
                      </a:txBody>
                      <a:tcPr/>
                    </a:tc>
                    <a:tc>
                      <a:txBody>
                        <a:bodyPr/>
                        <a:lstStyle/>
                        <a:p>
                          <a:pPr algn="ctr"/>
                          <a:r>
                            <a:rPr lang="en-US" sz="1600" b="1" dirty="0" smtClean="0"/>
                            <a:t>2</a:t>
                          </a:r>
                          <a:endParaRPr lang="ru-RU" sz="1600" b="1" dirty="0"/>
                        </a:p>
                      </a:txBody>
                      <a:tcPr/>
                    </a:tc>
                    <a:tc>
                      <a:txBody>
                        <a:bodyPr/>
                        <a:lstStyle/>
                        <a:p>
                          <a:pPr algn="ctr"/>
                          <a:r>
                            <a:rPr lang="ru-RU" sz="1600" b="1" dirty="0" smtClean="0"/>
                            <a:t>1</a:t>
                          </a:r>
                          <a:endParaRPr lang="ru-RU" sz="1600" b="1" dirty="0"/>
                        </a:p>
                      </a:txBody>
                      <a:tcPr/>
                    </a:tc>
                    <a:tc>
                      <a:txBody>
                        <a:bodyPr/>
                        <a:lstStyle/>
                        <a:p>
                          <a:pPr algn="ctr"/>
                          <a:r>
                            <a:rPr lang="ru-RU" sz="1600" b="1" dirty="0" smtClean="0"/>
                            <a:t>0</a:t>
                          </a:r>
                          <a:endParaRPr lang="ru-RU" sz="1600" b="1" dirty="0"/>
                        </a:p>
                      </a:txBody>
                      <a:tcPr/>
                    </a:tc>
                    <a:tc>
                      <a:txBody>
                        <a:bodyPr/>
                        <a:lstStyle/>
                        <a:p>
                          <a:pPr algn="ctr"/>
                          <a:r>
                            <a:rPr lang="ru-RU" sz="1600" b="1" dirty="0" smtClean="0"/>
                            <a:t>0</a:t>
                          </a:r>
                          <a:endParaRPr lang="ru-RU" sz="1600" b="1" dirty="0"/>
                        </a:p>
                      </a:txBody>
                      <a:tcPr/>
                    </a:tc>
                    <a:tc>
                      <a:txBody>
                        <a:bodyPr/>
                        <a:lstStyle/>
                        <a:p>
                          <a:pPr algn="ctr"/>
                          <a:endParaRPr lang="ru-RU" sz="1600" b="1" dirty="0"/>
                        </a:p>
                      </a:txBody>
                      <a:tcPr/>
                    </a:tc>
                  </a:tr>
                  <a:tr h="366786">
                    <a:tc vMerge="1">
                      <a:txBody>
                        <a:bodyPr/>
                        <a:lstStyle/>
                        <a:p>
                          <a:endParaRPr lang="ru-RU" sz="2400" dirty="0"/>
                        </a:p>
                      </a:txBody>
                      <a:tcPr/>
                    </a:tc>
                    <a:tc>
                      <a:txBody>
                        <a:bodyPr/>
                        <a:lstStyle/>
                        <a:p>
                          <a:endParaRPr lang="ru-RU"/>
                        </a:p>
                      </a:txBody>
                      <a:tcPr>
                        <a:blipFill rotWithShape="1">
                          <a:blip r:embed="rId4"/>
                          <a:stretch>
                            <a:fillRect l="-162500" t="-323333" r="-694118" b="-113333"/>
                          </a:stretch>
                        </a:blipFill>
                      </a:tcPr>
                    </a:tc>
                    <a:tc>
                      <a:txBody>
                        <a:bodyPr/>
                        <a:lstStyle/>
                        <a:p>
                          <a:pPr algn="ctr"/>
                          <a:r>
                            <a:rPr lang="ru-RU" sz="1600" b="1" dirty="0" smtClean="0"/>
                            <a:t>2</a:t>
                          </a:r>
                          <a:endParaRPr lang="ru-RU" sz="1600" b="1" dirty="0"/>
                        </a:p>
                      </a:txBody>
                      <a:tcPr/>
                    </a:tc>
                    <a:tc>
                      <a:txBody>
                        <a:bodyPr/>
                        <a:lstStyle/>
                        <a:p>
                          <a:pPr algn="ctr"/>
                          <a:r>
                            <a:rPr lang="ru-RU" sz="1600" b="1" dirty="0" smtClean="0"/>
                            <a:t>1</a:t>
                          </a:r>
                          <a:endParaRPr lang="ru-RU" sz="1600" b="1" dirty="0"/>
                        </a:p>
                      </a:txBody>
                      <a:tcPr/>
                    </a:tc>
                    <a:tc>
                      <a:txBody>
                        <a:bodyPr/>
                        <a:lstStyle/>
                        <a:p>
                          <a:pPr algn="ctr"/>
                          <a:r>
                            <a:rPr lang="ru-RU" sz="1600" b="1" dirty="0" smtClean="0"/>
                            <a:t>2</a:t>
                          </a:r>
                          <a:endParaRPr lang="ru-RU" sz="1600" b="1" dirty="0"/>
                        </a:p>
                      </a:txBody>
                      <a:tcPr/>
                    </a:tc>
                    <a:tc>
                      <a:txBody>
                        <a:bodyPr/>
                        <a:lstStyle/>
                        <a:p>
                          <a:pPr algn="ctr"/>
                          <a:r>
                            <a:rPr lang="ru-RU" sz="1600" b="1" dirty="0" smtClean="0"/>
                            <a:t>1</a:t>
                          </a:r>
                          <a:endParaRPr lang="ru-RU" sz="1600" b="1" dirty="0"/>
                        </a:p>
                      </a:txBody>
                      <a:tcPr/>
                    </a:tc>
                    <a:tc>
                      <a:txBody>
                        <a:bodyPr/>
                        <a:lstStyle/>
                        <a:p>
                          <a:pPr algn="ctr"/>
                          <a:r>
                            <a:rPr lang="ru-RU" sz="1600" b="1" dirty="0" smtClean="0"/>
                            <a:t>0</a:t>
                          </a:r>
                          <a:endParaRPr lang="ru-RU" sz="1600" b="1" dirty="0"/>
                        </a:p>
                      </a:txBody>
                      <a:tcPr/>
                    </a:tc>
                    <a:tc>
                      <a:txBody>
                        <a:bodyPr/>
                        <a:lstStyle/>
                        <a:p>
                          <a:pPr algn="ctr"/>
                          <a:r>
                            <a:rPr lang="ru-RU" sz="1600" b="1" dirty="0" smtClean="0"/>
                            <a:t>1</a:t>
                          </a:r>
                          <a:endParaRPr lang="ru-RU" sz="1600" b="1" dirty="0"/>
                        </a:p>
                      </a:txBody>
                      <a:tcPr/>
                    </a:tc>
                  </a:tr>
                  <a:tr h="366786">
                    <a:tc vMerge="1">
                      <a:txBody>
                        <a:bodyPr/>
                        <a:lstStyle/>
                        <a:p>
                          <a:endParaRPr lang="ru-RU" sz="2400" dirty="0"/>
                        </a:p>
                      </a:txBody>
                      <a:tcPr/>
                    </a:tc>
                    <a:tc>
                      <a:txBody>
                        <a:bodyPr/>
                        <a:lstStyle/>
                        <a:p>
                          <a:endParaRPr lang="ru-RU"/>
                        </a:p>
                      </a:txBody>
                      <a:tcPr>
                        <a:blipFill rotWithShape="1">
                          <a:blip r:embed="rId4"/>
                          <a:stretch>
                            <a:fillRect l="-162500" t="-423333" r="-694118" b="-13333"/>
                          </a:stretch>
                        </a:blipFill>
                      </a:tcPr>
                    </a:tc>
                    <a:tc>
                      <a:txBody>
                        <a:bodyPr/>
                        <a:lstStyle/>
                        <a:p>
                          <a:pPr algn="ctr"/>
                          <a:r>
                            <a:rPr lang="ru-RU" sz="1600" b="1" dirty="0" smtClean="0"/>
                            <a:t>2</a:t>
                          </a:r>
                          <a:endParaRPr lang="ru-RU" sz="1600" b="1" dirty="0"/>
                        </a:p>
                      </a:txBody>
                      <a:tcPr/>
                    </a:tc>
                    <a:tc>
                      <a:txBody>
                        <a:bodyPr/>
                        <a:lstStyle/>
                        <a:p>
                          <a:pPr algn="ctr"/>
                          <a:r>
                            <a:rPr lang="ru-RU" sz="1600" b="1" dirty="0" smtClean="0"/>
                            <a:t>2</a:t>
                          </a:r>
                          <a:endParaRPr lang="ru-RU" sz="1600" b="1" dirty="0"/>
                        </a:p>
                      </a:txBody>
                      <a:tcPr/>
                    </a:tc>
                    <a:tc>
                      <a:txBody>
                        <a:bodyPr/>
                        <a:lstStyle/>
                        <a:p>
                          <a:pPr algn="ctr"/>
                          <a:r>
                            <a:rPr lang="ru-RU" sz="1600" b="1" dirty="0" smtClean="0"/>
                            <a:t>1</a:t>
                          </a:r>
                          <a:endParaRPr lang="ru-RU" sz="1600" b="1" dirty="0"/>
                        </a:p>
                      </a:txBody>
                      <a:tcPr/>
                    </a:tc>
                    <a:tc>
                      <a:txBody>
                        <a:bodyPr/>
                        <a:lstStyle/>
                        <a:p>
                          <a:pPr algn="ctr"/>
                          <a:r>
                            <a:rPr lang="ru-RU" sz="1600" b="1" dirty="0" smtClean="0"/>
                            <a:t>0</a:t>
                          </a:r>
                          <a:endParaRPr lang="ru-RU" sz="1600" b="1" dirty="0"/>
                        </a:p>
                      </a:txBody>
                      <a:tcPr/>
                    </a:tc>
                    <a:tc>
                      <a:txBody>
                        <a:bodyPr/>
                        <a:lstStyle/>
                        <a:p>
                          <a:pPr algn="ctr"/>
                          <a:r>
                            <a:rPr lang="ru-RU" sz="1600" b="1" dirty="0" smtClean="0"/>
                            <a:t>1</a:t>
                          </a:r>
                          <a:endParaRPr lang="ru-RU" sz="1600" b="1" dirty="0"/>
                        </a:p>
                      </a:txBody>
                      <a:tcPr/>
                    </a:tc>
                    <a:tc>
                      <a:txBody>
                        <a:bodyPr/>
                        <a:lstStyle/>
                        <a:p>
                          <a:pPr algn="ctr"/>
                          <a:r>
                            <a:rPr lang="ru-RU" sz="1600" b="1" dirty="0" smtClean="0"/>
                            <a:t>2</a:t>
                          </a:r>
                          <a:endParaRPr lang="ru-RU" sz="1600" b="1" dirty="0"/>
                        </a:p>
                      </a:txBody>
                      <a:tcPr/>
                    </a:tc>
                  </a:tr>
                </a:tbl>
              </a:graphicData>
            </a:graphic>
          </p:graphicFrame>
        </mc:Fallback>
      </mc:AlternateContent>
      <mc:AlternateContent xmlns:mc="http://schemas.openxmlformats.org/markup-compatibility/2006" xmlns:a14="http://schemas.microsoft.com/office/drawing/2010/main">
        <mc:Choice Requires="a14">
          <p:sp>
            <p:nvSpPr>
              <p:cNvPr id="31" name="Rectangle 3"/>
              <p:cNvSpPr txBox="1">
                <a:spLocks noChangeArrowheads="1"/>
              </p:cNvSpPr>
              <p:nvPr/>
            </p:nvSpPr>
            <p:spPr bwMode="auto">
              <a:xfrm>
                <a:off x="-180528" y="4123153"/>
                <a:ext cx="3419872" cy="218616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447675" indent="-447675" algn="l" rtl="0" eaLnBrk="1" fontAlgn="base" hangingPunct="1">
                  <a:spcBef>
                    <a:spcPts val="0"/>
                  </a:spcBef>
                  <a:spcAft>
                    <a:spcPts val="1200"/>
                  </a:spcAft>
                  <a:buFontTx/>
                  <a:buBlip>
                    <a:blip r:embed="rId5"/>
                  </a:buBlip>
                  <a:defRPr sz="3200" kern="1200">
                    <a:solidFill>
                      <a:schemeClr val="tx1"/>
                    </a:solidFill>
                    <a:latin typeface="+mn-lt"/>
                    <a:ea typeface="+mn-ea"/>
                    <a:cs typeface="+mn-cs"/>
                  </a:defRPr>
                </a:lvl1pPr>
                <a:lvl2pPr marL="808038" indent="-350838" algn="l" rtl="0" eaLnBrk="1" fontAlgn="base" hangingPunct="1">
                  <a:spcBef>
                    <a:spcPts val="0"/>
                  </a:spcBef>
                  <a:spcAft>
                    <a:spcPts val="600"/>
                  </a:spcAft>
                  <a:buSzPct val="90000"/>
                  <a:buFontTx/>
                  <a:buBlip>
                    <a:blip r:embed="rId6"/>
                  </a:buBlip>
                  <a:defRPr sz="2800" kern="1200">
                    <a:solidFill>
                      <a:schemeClr val="tx1"/>
                    </a:solidFill>
                    <a:latin typeface="+mn-lt"/>
                    <a:ea typeface="+mn-ea"/>
                    <a:cs typeface="+mn-cs"/>
                  </a:defRPr>
                </a:lvl2pPr>
                <a:lvl3pPr marL="1254125" indent="-339725" algn="l" rtl="0" eaLnBrk="1" fontAlgn="base" hangingPunct="1">
                  <a:spcBef>
                    <a:spcPts val="0"/>
                  </a:spcBef>
                  <a:spcAft>
                    <a:spcPts val="600"/>
                  </a:spcAft>
                  <a:buSzPct val="90000"/>
                  <a:buFontTx/>
                  <a:buBlip>
                    <a:blip r:embed="rId7"/>
                  </a:buBlip>
                  <a:defRPr sz="2400" kern="1200">
                    <a:solidFill>
                      <a:schemeClr val="tx1"/>
                    </a:solidFill>
                    <a:latin typeface="+mn-lt"/>
                    <a:ea typeface="+mn-ea"/>
                    <a:cs typeface="+mn-cs"/>
                  </a:defRPr>
                </a:lvl3pPr>
                <a:lvl4pPr marL="1600200" indent="-228600" algn="l" rtl="0" eaLnBrk="1" fontAlgn="base" hangingPunct="1">
                  <a:spcBef>
                    <a:spcPts val="0"/>
                  </a:spcBef>
                  <a:spcAft>
                    <a:spcPts val="600"/>
                  </a:spcAft>
                  <a:buSzPct val="85000"/>
                  <a:buFontTx/>
                  <a:buBlip>
                    <a:blip r:embed="rId8"/>
                  </a:buBlip>
                  <a:tabLst>
                    <a:tab pos="1701800" algn="l"/>
                  </a:tabLst>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182880" fontAlgn="auto">
                  <a:lnSpc>
                    <a:spcPct val="80000"/>
                  </a:lnSpc>
                  <a:buClr>
                    <a:schemeClr val="accent6">
                      <a:lumMod val="75000"/>
                    </a:schemeClr>
                  </a:buClr>
                  <a:buFont typeface="Wingdings" pitchFamily="2" charset="2"/>
                  <a:buNone/>
                  <a:defRPr/>
                </a:pPr>
                <a14:m>
                  <m:oMathPara xmlns:m="http://schemas.openxmlformats.org/officeDocument/2006/math">
                    <m:oMathParaPr>
                      <m:jc m:val="centerGroup"/>
                    </m:oMathParaPr>
                    <m:oMath xmlns:m="http://schemas.openxmlformats.org/officeDocument/2006/math">
                      <m:r>
                        <a:rPr lang="en-US" altLang="ru-RU" sz="1700" b="1" i="1" smtClean="0">
                          <a:solidFill>
                            <a:schemeClr val="tx1"/>
                          </a:solidFill>
                          <a:latin typeface="Cambria Math"/>
                          <a:cs typeface="Arial" charset="0"/>
                        </a:rPr>
                        <m:t>𝒇</m:t>
                      </m:r>
                      <m:d>
                        <m:dPr>
                          <m:ctrlPr>
                            <a:rPr lang="en-US" altLang="ru-RU" sz="1700" b="1" i="1" smtClean="0">
                              <a:solidFill>
                                <a:schemeClr val="tx1"/>
                              </a:solidFill>
                              <a:latin typeface="Cambria Math"/>
                              <a:cs typeface="Arial" charset="0"/>
                            </a:rPr>
                          </m:ctrlPr>
                        </m:dPr>
                        <m:e>
                          <m:r>
                            <a:rPr lang="en-US" altLang="ru-RU" sz="1700" b="1" i="1" smtClean="0">
                              <a:solidFill>
                                <a:schemeClr val="tx1"/>
                              </a:solidFill>
                              <a:latin typeface="Cambria Math"/>
                              <a:cs typeface="Arial" charset="0"/>
                            </a:rPr>
                            <m:t>𝒀</m:t>
                          </m:r>
                        </m:e>
                      </m:d>
                      <m:r>
                        <a:rPr lang="en-US" altLang="ru-RU" sz="1700" b="1" i="1" smtClean="0">
                          <a:solidFill>
                            <a:schemeClr val="tx1"/>
                          </a:solidFill>
                          <a:latin typeface="Cambria Math"/>
                          <a:cs typeface="Arial" charset="0"/>
                        </a:rPr>
                        <m:t>=</m:t>
                      </m:r>
                      <m:r>
                        <a:rPr lang="ru-RU" altLang="ru-RU" sz="1700" b="1" i="1" smtClean="0">
                          <a:solidFill>
                            <a:schemeClr val="tx1"/>
                          </a:solidFill>
                          <a:latin typeface="Cambria Math"/>
                          <a:cs typeface="Arial" charset="0"/>
                        </a:rPr>
                        <m:t>𝟏</m:t>
                      </m:r>
                      <m:sSub>
                        <m:sSubPr>
                          <m:ctrlPr>
                            <a:rPr lang="en-US" altLang="ru-RU" sz="1700" b="1" i="1" smtClean="0">
                              <a:solidFill>
                                <a:schemeClr val="tx1"/>
                              </a:solidFill>
                              <a:latin typeface="Cambria Math"/>
                              <a:cs typeface="Arial" charset="0"/>
                            </a:rPr>
                          </m:ctrlPr>
                        </m:sSubPr>
                        <m:e>
                          <m:r>
                            <a:rPr lang="en-US" altLang="ru-RU" sz="1700" b="1" i="1" smtClean="0">
                              <a:solidFill>
                                <a:schemeClr val="tx1"/>
                              </a:solidFill>
                              <a:latin typeface="Cambria Math"/>
                              <a:cs typeface="Arial" charset="0"/>
                            </a:rPr>
                            <m:t>𝒚</m:t>
                          </m:r>
                        </m:e>
                        <m:sub>
                          <m:r>
                            <a:rPr lang="en-US" altLang="ru-RU" sz="1700" b="1" i="1" smtClean="0">
                              <a:solidFill>
                                <a:schemeClr val="tx1"/>
                              </a:solidFill>
                              <a:latin typeface="Cambria Math"/>
                              <a:cs typeface="Arial" charset="0"/>
                            </a:rPr>
                            <m:t>𝟏</m:t>
                          </m:r>
                        </m:sub>
                      </m:sSub>
                      <m:r>
                        <a:rPr lang="en-US" altLang="ru-RU" sz="1700" b="1" i="1" smtClean="0">
                          <a:solidFill>
                            <a:schemeClr val="tx1"/>
                          </a:solidFill>
                          <a:latin typeface="Cambria Math"/>
                          <a:cs typeface="Arial" charset="0"/>
                        </a:rPr>
                        <m:t>+</m:t>
                      </m:r>
                      <m:r>
                        <a:rPr lang="ru-RU" altLang="ru-RU" sz="1700" b="1" i="1" smtClean="0">
                          <a:solidFill>
                            <a:schemeClr val="tx1"/>
                          </a:solidFill>
                          <a:latin typeface="Cambria Math"/>
                          <a:cs typeface="Arial" charset="0"/>
                        </a:rPr>
                        <m:t>𝟏</m:t>
                      </m:r>
                      <m:sSub>
                        <m:sSubPr>
                          <m:ctrlPr>
                            <a:rPr lang="en-US" altLang="ru-RU" sz="1700" b="1" i="1" smtClean="0">
                              <a:solidFill>
                                <a:schemeClr val="tx1"/>
                              </a:solidFill>
                              <a:latin typeface="Cambria Math"/>
                              <a:cs typeface="Arial" charset="0"/>
                            </a:rPr>
                          </m:ctrlPr>
                        </m:sSubPr>
                        <m:e>
                          <m:r>
                            <a:rPr lang="en-US" altLang="ru-RU" sz="1700" b="1" i="1" smtClean="0">
                              <a:solidFill>
                                <a:schemeClr val="tx1"/>
                              </a:solidFill>
                              <a:latin typeface="Cambria Math"/>
                              <a:cs typeface="Arial" charset="0"/>
                            </a:rPr>
                            <m:t>𝒚</m:t>
                          </m:r>
                        </m:e>
                        <m:sub>
                          <m:r>
                            <a:rPr lang="en-US" altLang="ru-RU" sz="1700" b="1" i="1" smtClean="0">
                              <a:solidFill>
                                <a:schemeClr val="tx1"/>
                              </a:solidFill>
                              <a:latin typeface="Cambria Math"/>
                              <a:cs typeface="Arial" charset="0"/>
                            </a:rPr>
                            <m:t>𝟐</m:t>
                          </m:r>
                        </m:sub>
                      </m:sSub>
                      <m:r>
                        <a:rPr lang="en-US" altLang="ru-RU" sz="1700" b="1" i="1" smtClean="0">
                          <a:solidFill>
                            <a:schemeClr val="tx1"/>
                          </a:solidFill>
                          <a:latin typeface="Cambria Math"/>
                          <a:ea typeface="Cambria Math"/>
                          <a:cs typeface="Arial" charset="0"/>
                        </a:rPr>
                        <m:t>→</m:t>
                      </m:r>
                      <m:r>
                        <a:rPr lang="en-US" altLang="ru-RU" sz="1700" b="1" i="1" smtClean="0">
                          <a:solidFill>
                            <a:schemeClr val="tx1"/>
                          </a:solidFill>
                          <a:latin typeface="Cambria Math"/>
                          <a:ea typeface="Cambria Math"/>
                          <a:cs typeface="Arial" charset="0"/>
                        </a:rPr>
                        <m:t>𝒎𝒊𝒏</m:t>
                      </m:r>
                    </m:oMath>
                  </m:oMathPara>
                </a14:m>
                <a:endParaRPr lang="ru-RU" altLang="ru-RU" sz="1700" b="1" dirty="0" smtClean="0">
                  <a:solidFill>
                    <a:schemeClr val="tx1"/>
                  </a:solidFill>
                  <a:latin typeface="Arial" charset="0"/>
                  <a:cs typeface="Arial" charset="0"/>
                </a:endParaRPr>
              </a:p>
              <a:p>
                <a:pPr indent="-182880" fontAlgn="auto">
                  <a:lnSpc>
                    <a:spcPct val="80000"/>
                  </a:lnSpc>
                  <a:buClr>
                    <a:schemeClr val="accent6">
                      <a:lumMod val="75000"/>
                    </a:schemeClr>
                  </a:buClr>
                  <a:buFont typeface="Wingdings" pitchFamily="2" charset="2"/>
                  <a:buNone/>
                  <a:defRPr/>
                </a:pPr>
                <a:r>
                  <a:rPr lang="ru-RU" altLang="ru-RU" sz="1700" b="1" dirty="0" smtClean="0">
                    <a:solidFill>
                      <a:schemeClr val="tx1"/>
                    </a:solidFill>
                    <a:latin typeface="Arial" charset="0"/>
                    <a:cs typeface="Arial" charset="0"/>
                  </a:rPr>
                  <a:t>        Ограничения:</a:t>
                </a:r>
              </a:p>
              <a:p>
                <a:pPr indent="-182880" fontAlgn="auto">
                  <a:lnSpc>
                    <a:spcPct val="80000"/>
                  </a:lnSpc>
                  <a:buClr>
                    <a:schemeClr val="accent6">
                      <a:lumMod val="75000"/>
                    </a:schemeClr>
                  </a:buClr>
                  <a:buFont typeface="Wingdings" pitchFamily="2" charset="2"/>
                  <a:buNone/>
                  <a:defRPr/>
                </a:pPr>
                <a:r>
                  <a:rPr lang="en-US" altLang="ru-RU" sz="1700" b="1" dirty="0" smtClean="0">
                    <a:solidFill>
                      <a:schemeClr val="tx1"/>
                    </a:solidFill>
                    <a:latin typeface="Arial" charset="0"/>
                    <a:cs typeface="Arial" charset="0"/>
                  </a:rPr>
                  <a:t>	</a:t>
                </a:r>
                <a:r>
                  <a:rPr lang="en-US" altLang="ru-RU" sz="1700" b="1" dirty="0">
                    <a:solidFill>
                      <a:schemeClr val="tx1"/>
                    </a:solidFill>
                    <a:cs typeface="Arial" charset="0"/>
                  </a:rPr>
                  <a:t> </a:t>
                </a:r>
                <a14:m>
                  <m:oMath xmlns:m="http://schemas.openxmlformats.org/officeDocument/2006/math">
                    <m:sSub>
                      <m:sSubPr>
                        <m:ctrlPr>
                          <a:rPr lang="en-US" altLang="ru-RU" sz="1700" b="1" i="1">
                            <a:solidFill>
                              <a:schemeClr val="tx1"/>
                            </a:solidFill>
                            <a:latin typeface="Cambria Math"/>
                            <a:cs typeface="Arial" charset="0"/>
                          </a:rPr>
                        </m:ctrlPr>
                      </m:sSubPr>
                      <m:e>
                        <m:r>
                          <a:rPr lang="ru-RU" altLang="ru-RU" sz="1700" b="1" i="1" smtClean="0">
                            <a:solidFill>
                              <a:schemeClr val="tx1"/>
                            </a:solidFill>
                            <a:latin typeface="Cambria Math"/>
                            <a:cs typeface="Arial" charset="0"/>
                          </a:rPr>
                          <m:t>𝟐</m:t>
                        </m:r>
                        <m:r>
                          <a:rPr lang="en-US" altLang="ru-RU" sz="1700" b="1" i="1" smtClean="0">
                            <a:solidFill>
                              <a:schemeClr val="tx1"/>
                            </a:solidFill>
                            <a:latin typeface="Cambria Math"/>
                            <a:cs typeface="Arial" charset="0"/>
                          </a:rPr>
                          <m:t>𝒚</m:t>
                        </m:r>
                      </m:e>
                      <m:sub>
                        <m:r>
                          <a:rPr lang="en-US" altLang="ru-RU" sz="1700" b="1" i="1">
                            <a:solidFill>
                              <a:schemeClr val="tx1"/>
                            </a:solidFill>
                            <a:latin typeface="Cambria Math"/>
                            <a:cs typeface="Arial" charset="0"/>
                          </a:rPr>
                          <m:t>𝟏</m:t>
                        </m:r>
                      </m:sub>
                    </m:sSub>
                    <m:r>
                      <a:rPr lang="en-US" altLang="ru-RU" sz="1700" b="1" i="1">
                        <a:solidFill>
                          <a:schemeClr val="tx1"/>
                        </a:solidFill>
                        <a:latin typeface="Cambria Math"/>
                        <a:cs typeface="Arial" charset="0"/>
                      </a:rPr>
                      <m:t>+</m:t>
                    </m:r>
                    <m:r>
                      <a:rPr lang="ru-RU" altLang="ru-RU" sz="1700" b="1" i="1" smtClean="0">
                        <a:solidFill>
                          <a:schemeClr val="tx1"/>
                        </a:solidFill>
                        <a:latin typeface="Cambria Math"/>
                        <a:cs typeface="Arial" charset="0"/>
                      </a:rPr>
                      <m:t>𝟐</m:t>
                    </m:r>
                    <m:sSub>
                      <m:sSubPr>
                        <m:ctrlPr>
                          <a:rPr lang="en-US" altLang="ru-RU" sz="1700" b="1" i="1">
                            <a:solidFill>
                              <a:schemeClr val="tx1"/>
                            </a:solidFill>
                            <a:latin typeface="Cambria Math"/>
                            <a:cs typeface="Arial" charset="0"/>
                          </a:rPr>
                        </m:ctrlPr>
                      </m:sSubPr>
                      <m:e>
                        <m:r>
                          <a:rPr lang="en-US" altLang="ru-RU" sz="1700" b="1" i="1" smtClean="0">
                            <a:solidFill>
                              <a:schemeClr val="tx1"/>
                            </a:solidFill>
                            <a:latin typeface="Cambria Math"/>
                            <a:cs typeface="Arial" charset="0"/>
                          </a:rPr>
                          <m:t>𝒚</m:t>
                        </m:r>
                      </m:e>
                      <m:sub>
                        <m:r>
                          <a:rPr lang="en-US" altLang="ru-RU" sz="1700" b="1" i="1">
                            <a:solidFill>
                              <a:schemeClr val="tx1"/>
                            </a:solidFill>
                            <a:latin typeface="Cambria Math"/>
                            <a:cs typeface="Arial" charset="0"/>
                          </a:rPr>
                          <m:t>𝟐</m:t>
                        </m:r>
                      </m:sub>
                    </m:sSub>
                    <m:r>
                      <a:rPr lang="en-US" altLang="ru-RU" sz="1700" b="1" i="1">
                        <a:solidFill>
                          <a:schemeClr val="tx1"/>
                        </a:solidFill>
                        <a:latin typeface="Cambria Math"/>
                        <a:cs typeface="Arial" charset="0"/>
                      </a:rPr>
                      <m:t>≥</m:t>
                    </m:r>
                    <m:r>
                      <a:rPr lang="ru-RU" altLang="ru-RU" sz="1700" b="1" i="1" smtClean="0">
                        <a:solidFill>
                          <a:schemeClr val="tx1"/>
                        </a:solidFill>
                        <a:latin typeface="Cambria Math"/>
                        <a:cs typeface="Arial" charset="0"/>
                      </a:rPr>
                      <m:t>𝟏</m:t>
                    </m:r>
                    <m:r>
                      <a:rPr lang="en-US" altLang="ru-RU" sz="1700" b="1" i="1" smtClean="0">
                        <a:solidFill>
                          <a:schemeClr val="tx1"/>
                        </a:solidFill>
                        <a:latin typeface="Cambria Math"/>
                        <a:cs typeface="Arial" charset="0"/>
                      </a:rPr>
                      <m:t>       </m:t>
                    </m:r>
                    <m:d>
                      <m:dPr>
                        <m:ctrlPr>
                          <a:rPr lang="en-US" altLang="ru-RU" sz="1700" b="1" i="1" smtClean="0">
                            <a:solidFill>
                              <a:schemeClr val="tx1"/>
                            </a:solidFill>
                            <a:latin typeface="Cambria Math"/>
                            <a:cs typeface="Arial" charset="0"/>
                          </a:rPr>
                        </m:ctrlPr>
                      </m:dPr>
                      <m:e>
                        <m:r>
                          <a:rPr lang="en-US" altLang="ru-RU" sz="1700" b="1" i="1" smtClean="0">
                            <a:solidFill>
                              <a:schemeClr val="tx1"/>
                            </a:solidFill>
                            <a:latin typeface="Cambria Math"/>
                            <a:cs typeface="Arial" charset="0"/>
                          </a:rPr>
                          <m:t>𝟏</m:t>
                        </m:r>
                      </m:e>
                    </m:d>
                  </m:oMath>
                </a14:m>
                <a:endParaRPr lang="ru-RU" altLang="ru-RU" sz="1700" b="1" i="1" dirty="0" smtClean="0">
                  <a:solidFill>
                    <a:schemeClr val="tx1"/>
                  </a:solidFill>
                  <a:latin typeface="Cambria Math"/>
                  <a:cs typeface="Arial" charset="0"/>
                </a:endParaRPr>
              </a:p>
              <a:p>
                <a:pPr indent="-182880" fontAlgn="auto">
                  <a:lnSpc>
                    <a:spcPct val="80000"/>
                  </a:lnSpc>
                  <a:buClr>
                    <a:schemeClr val="accent6">
                      <a:lumMod val="75000"/>
                    </a:schemeClr>
                  </a:buClr>
                  <a:buFont typeface="Wingdings" pitchFamily="2" charset="2"/>
                  <a:buNone/>
                  <a:defRPr/>
                </a:pPr>
                <a14:m>
                  <m:oMathPara xmlns:m="http://schemas.openxmlformats.org/officeDocument/2006/math">
                    <m:oMathParaPr>
                      <m:jc m:val="left"/>
                    </m:oMathParaPr>
                    <m:oMath xmlns:m="http://schemas.openxmlformats.org/officeDocument/2006/math">
                      <m:sSub>
                        <m:sSubPr>
                          <m:ctrlPr>
                            <a:rPr lang="en-US" altLang="ru-RU" sz="1700" b="1" i="1">
                              <a:solidFill>
                                <a:schemeClr val="tx1"/>
                              </a:solidFill>
                              <a:latin typeface="Cambria Math"/>
                              <a:cs typeface="Arial" charset="0"/>
                            </a:rPr>
                          </m:ctrlPr>
                        </m:sSubPr>
                        <m:e>
                          <m:r>
                            <a:rPr lang="en-US" altLang="ru-RU" sz="1700" b="1" i="1" smtClean="0">
                              <a:solidFill>
                                <a:schemeClr val="tx1"/>
                              </a:solidFill>
                              <a:latin typeface="Cambria Math"/>
                              <a:cs typeface="Arial" charset="0"/>
                            </a:rPr>
                            <m:t>   </m:t>
                          </m:r>
                          <m:r>
                            <a:rPr lang="ru-RU" altLang="ru-RU" sz="1700" b="1" i="1" smtClean="0">
                              <a:solidFill>
                                <a:schemeClr val="tx1"/>
                              </a:solidFill>
                              <a:latin typeface="Cambria Math"/>
                              <a:cs typeface="Arial" charset="0"/>
                            </a:rPr>
                            <m:t>𝟏</m:t>
                          </m:r>
                          <m:r>
                            <a:rPr lang="en-US" altLang="ru-RU" sz="1700" b="1" i="1" smtClean="0">
                              <a:solidFill>
                                <a:schemeClr val="tx1"/>
                              </a:solidFill>
                              <a:latin typeface="Cambria Math"/>
                              <a:cs typeface="Arial" charset="0"/>
                            </a:rPr>
                            <m:t>𝒚</m:t>
                          </m:r>
                        </m:e>
                        <m:sub>
                          <m:r>
                            <a:rPr lang="en-US" altLang="ru-RU" sz="1700" b="1" i="1">
                              <a:solidFill>
                                <a:schemeClr val="tx1"/>
                              </a:solidFill>
                              <a:latin typeface="Cambria Math"/>
                              <a:cs typeface="Arial" charset="0"/>
                            </a:rPr>
                            <m:t>𝟏</m:t>
                          </m:r>
                        </m:sub>
                      </m:sSub>
                      <m:r>
                        <a:rPr lang="en-US" altLang="ru-RU" sz="1700" b="1" i="1">
                          <a:solidFill>
                            <a:schemeClr val="tx1"/>
                          </a:solidFill>
                          <a:latin typeface="Cambria Math"/>
                          <a:cs typeface="Arial" charset="0"/>
                        </a:rPr>
                        <m:t>+</m:t>
                      </m:r>
                      <m:r>
                        <a:rPr lang="ru-RU" altLang="ru-RU" sz="1700" b="1" i="1" smtClean="0">
                          <a:solidFill>
                            <a:schemeClr val="tx1"/>
                          </a:solidFill>
                          <a:latin typeface="Cambria Math"/>
                          <a:cs typeface="Arial" charset="0"/>
                        </a:rPr>
                        <m:t>𝟏</m:t>
                      </m:r>
                      <m:sSub>
                        <m:sSubPr>
                          <m:ctrlPr>
                            <a:rPr lang="en-US" altLang="ru-RU" sz="1700" b="1" i="1">
                              <a:solidFill>
                                <a:schemeClr val="tx1"/>
                              </a:solidFill>
                              <a:latin typeface="Cambria Math"/>
                              <a:cs typeface="Arial" charset="0"/>
                            </a:rPr>
                          </m:ctrlPr>
                        </m:sSubPr>
                        <m:e>
                          <m:r>
                            <a:rPr lang="en-US" altLang="ru-RU" sz="1700" b="1" i="1" smtClean="0">
                              <a:solidFill>
                                <a:schemeClr val="tx1"/>
                              </a:solidFill>
                              <a:latin typeface="Cambria Math"/>
                              <a:cs typeface="Arial" charset="0"/>
                            </a:rPr>
                            <m:t>𝒚</m:t>
                          </m:r>
                        </m:e>
                        <m:sub>
                          <m:r>
                            <a:rPr lang="en-US" altLang="ru-RU" sz="1700" b="1" i="1">
                              <a:solidFill>
                                <a:schemeClr val="tx1"/>
                              </a:solidFill>
                              <a:latin typeface="Cambria Math"/>
                              <a:cs typeface="Arial" charset="0"/>
                            </a:rPr>
                            <m:t>𝟐</m:t>
                          </m:r>
                        </m:sub>
                      </m:sSub>
                      <m:r>
                        <a:rPr lang="en-US" altLang="ru-RU" sz="1700" b="1" i="1">
                          <a:solidFill>
                            <a:schemeClr val="tx1"/>
                          </a:solidFill>
                          <a:latin typeface="Cambria Math"/>
                          <a:cs typeface="Arial" charset="0"/>
                        </a:rPr>
                        <m:t>≥</m:t>
                      </m:r>
                      <m:r>
                        <a:rPr lang="ru-RU" altLang="ru-RU" sz="1700" b="1" i="1" smtClean="0">
                          <a:solidFill>
                            <a:schemeClr val="tx1"/>
                          </a:solidFill>
                          <a:latin typeface="Cambria Math"/>
                          <a:cs typeface="Arial" charset="0"/>
                        </a:rPr>
                        <m:t>𝟏</m:t>
                      </m:r>
                      <m:r>
                        <a:rPr lang="en-US" altLang="ru-RU" sz="1700" b="1" i="1" smtClean="0">
                          <a:solidFill>
                            <a:schemeClr val="tx1"/>
                          </a:solidFill>
                          <a:latin typeface="Cambria Math"/>
                          <a:cs typeface="Arial" charset="0"/>
                        </a:rPr>
                        <m:t>       </m:t>
                      </m:r>
                      <m:d>
                        <m:dPr>
                          <m:ctrlPr>
                            <a:rPr lang="en-US" altLang="ru-RU" sz="1700" b="1" i="1" smtClean="0">
                              <a:solidFill>
                                <a:schemeClr val="tx1"/>
                              </a:solidFill>
                              <a:latin typeface="Cambria Math"/>
                              <a:cs typeface="Arial" charset="0"/>
                            </a:rPr>
                          </m:ctrlPr>
                        </m:dPr>
                        <m:e>
                          <m:r>
                            <a:rPr lang="en-US" altLang="ru-RU" sz="1700" b="1" i="1" smtClean="0">
                              <a:solidFill>
                                <a:schemeClr val="tx1"/>
                              </a:solidFill>
                              <a:latin typeface="Cambria Math"/>
                              <a:cs typeface="Arial" charset="0"/>
                            </a:rPr>
                            <m:t>𝟐</m:t>
                          </m:r>
                        </m:e>
                      </m:d>
                    </m:oMath>
                  </m:oMathPara>
                </a14:m>
                <a:endParaRPr lang="en-US" altLang="ru-RU" sz="1700" b="1" dirty="0" smtClean="0">
                  <a:solidFill>
                    <a:schemeClr val="tx1"/>
                  </a:solidFill>
                  <a:latin typeface="Arial" charset="0"/>
                  <a:cs typeface="Arial" charset="0"/>
                </a:endParaRPr>
              </a:p>
              <a:p>
                <a:pPr indent="-182880" fontAlgn="auto">
                  <a:lnSpc>
                    <a:spcPct val="80000"/>
                  </a:lnSpc>
                  <a:buClr>
                    <a:schemeClr val="accent6">
                      <a:lumMod val="75000"/>
                    </a:schemeClr>
                  </a:buClr>
                  <a:buFont typeface="Wingdings" pitchFamily="2" charset="2"/>
                  <a:buNone/>
                  <a:defRPr/>
                </a:pPr>
                <a:r>
                  <a:rPr lang="en-US" altLang="ru-RU" sz="1700" b="1" dirty="0" smtClean="0">
                    <a:solidFill>
                      <a:schemeClr val="tx1"/>
                    </a:solidFill>
                    <a:latin typeface="Arial" charset="0"/>
                    <a:cs typeface="Arial" charset="0"/>
                  </a:rPr>
                  <a:t>         </a:t>
                </a:r>
                <a14:m>
                  <m:oMath xmlns:m="http://schemas.openxmlformats.org/officeDocument/2006/math">
                    <m:sSub>
                      <m:sSubPr>
                        <m:ctrlPr>
                          <a:rPr lang="en-US" altLang="ru-RU" sz="1700" b="1" i="1" smtClean="0">
                            <a:solidFill>
                              <a:schemeClr val="tx1"/>
                            </a:solidFill>
                            <a:latin typeface="Cambria Math"/>
                            <a:cs typeface="Arial" charset="0"/>
                          </a:rPr>
                        </m:ctrlPr>
                      </m:sSubPr>
                      <m:e>
                        <m:r>
                          <a:rPr lang="en-US" altLang="ru-RU" sz="1700" b="1" i="1" smtClean="0">
                            <a:solidFill>
                              <a:schemeClr val="tx1"/>
                            </a:solidFill>
                            <a:latin typeface="Cambria Math"/>
                            <a:cs typeface="Arial" charset="0"/>
                          </a:rPr>
                          <m:t>𝒚</m:t>
                        </m:r>
                      </m:e>
                      <m:sub>
                        <m:r>
                          <a:rPr lang="en-US" altLang="ru-RU" sz="1700" b="1" i="1" smtClean="0">
                            <a:solidFill>
                              <a:schemeClr val="tx1"/>
                            </a:solidFill>
                            <a:latin typeface="Cambria Math"/>
                            <a:cs typeface="Arial" charset="0"/>
                          </a:rPr>
                          <m:t>𝟏</m:t>
                        </m:r>
                      </m:sub>
                    </m:sSub>
                    <m:r>
                      <a:rPr lang="en-US" altLang="ru-RU" sz="1700" b="1" i="1" smtClean="0">
                        <a:solidFill>
                          <a:schemeClr val="tx1"/>
                        </a:solidFill>
                        <a:latin typeface="Cambria Math"/>
                        <a:cs typeface="Arial" charset="0"/>
                      </a:rPr>
                      <m:t>,</m:t>
                    </m:r>
                    <m:sSub>
                      <m:sSubPr>
                        <m:ctrlPr>
                          <a:rPr lang="en-US" altLang="ru-RU" sz="1700" b="1" i="1" smtClean="0">
                            <a:solidFill>
                              <a:schemeClr val="tx1"/>
                            </a:solidFill>
                            <a:latin typeface="Cambria Math"/>
                            <a:cs typeface="Arial" charset="0"/>
                          </a:rPr>
                        </m:ctrlPr>
                      </m:sSubPr>
                      <m:e>
                        <m:r>
                          <a:rPr lang="en-US" altLang="ru-RU" sz="1700" b="1" i="1" smtClean="0">
                            <a:solidFill>
                              <a:schemeClr val="tx1"/>
                            </a:solidFill>
                            <a:latin typeface="Cambria Math"/>
                            <a:cs typeface="Arial" charset="0"/>
                          </a:rPr>
                          <m:t>𝒚</m:t>
                        </m:r>
                      </m:e>
                      <m:sub>
                        <m:r>
                          <a:rPr lang="en-US" altLang="ru-RU" sz="1700" b="1" i="1" smtClean="0">
                            <a:solidFill>
                              <a:schemeClr val="tx1"/>
                            </a:solidFill>
                            <a:latin typeface="Cambria Math"/>
                            <a:cs typeface="Arial" charset="0"/>
                          </a:rPr>
                          <m:t>𝟐</m:t>
                        </m:r>
                      </m:sub>
                    </m:sSub>
                    <m:r>
                      <a:rPr lang="en-US" altLang="ru-RU" sz="1700" b="1" i="1" smtClean="0">
                        <a:solidFill>
                          <a:schemeClr val="tx1"/>
                        </a:solidFill>
                        <a:latin typeface="Cambria Math"/>
                        <a:ea typeface="Cambria Math"/>
                        <a:cs typeface="Arial" charset="0"/>
                      </a:rPr>
                      <m:t>≥</m:t>
                    </m:r>
                    <m:r>
                      <a:rPr lang="en-US" altLang="ru-RU" sz="1700" b="1" i="1" smtClean="0">
                        <a:solidFill>
                          <a:schemeClr val="tx1"/>
                        </a:solidFill>
                        <a:latin typeface="Cambria Math"/>
                        <a:ea typeface="Cambria Math"/>
                        <a:cs typeface="Arial" charset="0"/>
                      </a:rPr>
                      <m:t>𝟎</m:t>
                    </m:r>
                  </m:oMath>
                </a14:m>
                <a:endParaRPr lang="en-US" altLang="ru-RU" sz="1700" b="1" dirty="0" smtClean="0">
                  <a:solidFill>
                    <a:schemeClr val="tx1"/>
                  </a:solidFill>
                  <a:latin typeface="Arial" charset="0"/>
                  <a:cs typeface="Arial" charset="0"/>
                </a:endParaRPr>
              </a:p>
              <a:p>
                <a:pPr indent="-182880" fontAlgn="auto">
                  <a:lnSpc>
                    <a:spcPct val="80000"/>
                  </a:lnSpc>
                  <a:buClr>
                    <a:schemeClr val="accent6">
                      <a:lumMod val="75000"/>
                    </a:schemeClr>
                  </a:buClr>
                  <a:buFont typeface="Wingdings" pitchFamily="2" charset="2"/>
                  <a:buNone/>
                  <a:defRPr/>
                </a:pPr>
                <a:r>
                  <a:rPr lang="en-US" altLang="ru-RU" sz="1700" b="1" dirty="0" smtClean="0">
                    <a:latin typeface="Arial" charset="0"/>
                    <a:cs typeface="Arial" charset="0"/>
                  </a:rPr>
                  <a:t>1</a:t>
                </a:r>
                <a:r>
                  <a:rPr lang="ru-RU" altLang="ru-RU" sz="1700" b="1" dirty="0" smtClean="0">
                    <a:latin typeface="Arial" charset="0"/>
                    <a:cs typeface="Arial" charset="0"/>
                  </a:rPr>
                  <a:t>.</a:t>
                </a:r>
                <a:endParaRPr lang="en-US" altLang="ru-RU" sz="1700" b="1" dirty="0" smtClean="0">
                  <a:solidFill>
                    <a:schemeClr val="tx1"/>
                  </a:solidFill>
                  <a:latin typeface="Arial" charset="0"/>
                  <a:cs typeface="Arial" charset="0"/>
                </a:endParaRPr>
              </a:p>
              <a:p>
                <a:pPr indent="-182880" fontAlgn="auto">
                  <a:lnSpc>
                    <a:spcPct val="80000"/>
                  </a:lnSpc>
                  <a:buClr>
                    <a:schemeClr val="accent6">
                      <a:lumMod val="75000"/>
                    </a:schemeClr>
                  </a:buClr>
                  <a:buFont typeface="Wingdings" pitchFamily="2" charset="2"/>
                  <a:buNone/>
                  <a:defRPr/>
                </a:pPr>
                <a:endParaRPr lang="en-US" altLang="ru-RU" sz="1700" b="1" dirty="0" smtClean="0">
                  <a:solidFill>
                    <a:schemeClr val="tx1"/>
                  </a:solidFill>
                  <a:latin typeface="Arial" charset="0"/>
                  <a:cs typeface="Arial" charset="0"/>
                </a:endParaRPr>
              </a:p>
              <a:p>
                <a:pPr indent="-182880" algn="ctr" fontAlgn="auto">
                  <a:lnSpc>
                    <a:spcPct val="80000"/>
                  </a:lnSpc>
                  <a:buClr>
                    <a:schemeClr val="accent6">
                      <a:lumMod val="75000"/>
                    </a:schemeClr>
                  </a:buClr>
                  <a:buFont typeface="Wingdings" pitchFamily="2" charset="2"/>
                  <a:buNone/>
                  <a:defRPr/>
                </a:pPr>
                <a:endParaRPr lang="en-US" altLang="ru-RU" sz="1700" b="1" dirty="0" smtClean="0">
                  <a:solidFill>
                    <a:schemeClr val="tx1"/>
                  </a:solidFill>
                  <a:latin typeface="Arial" charset="0"/>
                  <a:cs typeface="Arial" charset="0"/>
                </a:endParaRPr>
              </a:p>
            </p:txBody>
          </p:sp>
        </mc:Choice>
        <mc:Fallback xmlns="">
          <p:sp>
            <p:nvSpPr>
              <p:cNvPr id="31" name="Rectangle 3"/>
              <p:cNvSpPr txBox="1">
                <a:spLocks noRot="1" noChangeAspect="1" noMove="1" noResize="1" noEditPoints="1" noAdjustHandles="1" noChangeArrowheads="1" noChangeShapeType="1" noTextEdit="1"/>
              </p:cNvSpPr>
              <p:nvPr/>
            </p:nvSpPr>
            <p:spPr bwMode="auto">
              <a:xfrm>
                <a:off x="-180528" y="4123153"/>
                <a:ext cx="3419872" cy="2186167"/>
              </a:xfrm>
              <a:prstGeom prst="rect">
                <a:avLst/>
              </a:prstGeom>
              <a:blipFill rotWithShape="1">
                <a:blip r:embed="rId9"/>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2" name="Rectangle 3"/>
              <p:cNvSpPr txBox="1">
                <a:spLocks noChangeArrowheads="1"/>
              </p:cNvSpPr>
              <p:nvPr/>
            </p:nvSpPr>
            <p:spPr bwMode="auto">
              <a:xfrm>
                <a:off x="3059831" y="4120502"/>
                <a:ext cx="3310909" cy="218616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10000"/>
              </a:bodyPr>
              <a:lstStyle>
                <a:lvl1pPr marL="447675" indent="-447675" algn="l" rtl="0" eaLnBrk="1" fontAlgn="base" hangingPunct="1">
                  <a:spcBef>
                    <a:spcPts val="0"/>
                  </a:spcBef>
                  <a:spcAft>
                    <a:spcPts val="1200"/>
                  </a:spcAft>
                  <a:buFontTx/>
                  <a:buBlip>
                    <a:blip r:embed="rId5"/>
                  </a:buBlip>
                  <a:defRPr sz="3200" kern="1200">
                    <a:solidFill>
                      <a:schemeClr val="tx1"/>
                    </a:solidFill>
                    <a:latin typeface="+mn-lt"/>
                    <a:ea typeface="+mn-ea"/>
                    <a:cs typeface="+mn-cs"/>
                  </a:defRPr>
                </a:lvl1pPr>
                <a:lvl2pPr marL="808038" indent="-350838" algn="l" rtl="0" eaLnBrk="1" fontAlgn="base" hangingPunct="1">
                  <a:spcBef>
                    <a:spcPts val="0"/>
                  </a:spcBef>
                  <a:spcAft>
                    <a:spcPts val="600"/>
                  </a:spcAft>
                  <a:buSzPct val="90000"/>
                  <a:buFontTx/>
                  <a:buBlip>
                    <a:blip r:embed="rId6"/>
                  </a:buBlip>
                  <a:defRPr sz="2800" kern="1200">
                    <a:solidFill>
                      <a:schemeClr val="tx1"/>
                    </a:solidFill>
                    <a:latin typeface="+mn-lt"/>
                    <a:ea typeface="+mn-ea"/>
                    <a:cs typeface="+mn-cs"/>
                  </a:defRPr>
                </a:lvl2pPr>
                <a:lvl3pPr marL="1254125" indent="-339725" algn="l" rtl="0" eaLnBrk="1" fontAlgn="base" hangingPunct="1">
                  <a:spcBef>
                    <a:spcPts val="0"/>
                  </a:spcBef>
                  <a:spcAft>
                    <a:spcPts val="600"/>
                  </a:spcAft>
                  <a:buSzPct val="90000"/>
                  <a:buFontTx/>
                  <a:buBlip>
                    <a:blip r:embed="rId7"/>
                  </a:buBlip>
                  <a:defRPr sz="2400" kern="1200">
                    <a:solidFill>
                      <a:schemeClr val="tx1"/>
                    </a:solidFill>
                    <a:latin typeface="+mn-lt"/>
                    <a:ea typeface="+mn-ea"/>
                    <a:cs typeface="+mn-cs"/>
                  </a:defRPr>
                </a:lvl3pPr>
                <a:lvl4pPr marL="1600200" indent="-228600" algn="l" rtl="0" eaLnBrk="1" fontAlgn="base" hangingPunct="1">
                  <a:spcBef>
                    <a:spcPts val="0"/>
                  </a:spcBef>
                  <a:spcAft>
                    <a:spcPts val="600"/>
                  </a:spcAft>
                  <a:buSzPct val="85000"/>
                  <a:buFontTx/>
                  <a:buBlip>
                    <a:blip r:embed="rId8"/>
                  </a:buBlip>
                  <a:tabLst>
                    <a:tab pos="1701800" algn="l"/>
                  </a:tabLst>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182880" fontAlgn="auto">
                  <a:lnSpc>
                    <a:spcPct val="80000"/>
                  </a:lnSpc>
                  <a:buClr>
                    <a:schemeClr val="accent6">
                      <a:lumMod val="75000"/>
                    </a:schemeClr>
                  </a:buClr>
                  <a:buFont typeface="Wingdings" pitchFamily="2" charset="2"/>
                  <a:buNone/>
                  <a:defRPr/>
                </a:pPr>
                <a14:m>
                  <m:oMathPara xmlns:m="http://schemas.openxmlformats.org/officeDocument/2006/math">
                    <m:oMathParaPr>
                      <m:jc m:val="centerGroup"/>
                    </m:oMathParaPr>
                    <m:oMath xmlns:m="http://schemas.openxmlformats.org/officeDocument/2006/math">
                      <m:r>
                        <a:rPr lang="en-US" altLang="ru-RU" sz="1800" b="1" i="1" smtClean="0">
                          <a:solidFill>
                            <a:schemeClr val="tx1"/>
                          </a:solidFill>
                          <a:latin typeface="Cambria Math"/>
                          <a:cs typeface="Arial" charset="0"/>
                        </a:rPr>
                        <m:t>𝒇</m:t>
                      </m:r>
                      <m:d>
                        <m:dPr>
                          <m:ctrlPr>
                            <a:rPr lang="en-US" altLang="ru-RU" sz="1800" b="1" i="1" smtClean="0">
                              <a:solidFill>
                                <a:schemeClr val="tx1"/>
                              </a:solidFill>
                              <a:latin typeface="Cambria Math"/>
                              <a:cs typeface="Arial" charset="0"/>
                            </a:rPr>
                          </m:ctrlPr>
                        </m:dPr>
                        <m:e>
                          <m:r>
                            <a:rPr lang="en-US" altLang="ru-RU" sz="1800" b="1" i="1" smtClean="0">
                              <a:solidFill>
                                <a:schemeClr val="tx1"/>
                              </a:solidFill>
                              <a:latin typeface="Cambria Math"/>
                              <a:cs typeface="Arial" charset="0"/>
                            </a:rPr>
                            <m:t>𝒀</m:t>
                          </m:r>
                        </m:e>
                      </m:d>
                      <m:r>
                        <a:rPr lang="en-US" altLang="ru-RU" sz="1800" b="1" i="1" smtClean="0">
                          <a:solidFill>
                            <a:schemeClr val="tx1"/>
                          </a:solidFill>
                          <a:latin typeface="Cambria Math"/>
                          <a:cs typeface="Arial" charset="0"/>
                        </a:rPr>
                        <m:t>=</m:t>
                      </m:r>
                      <m:r>
                        <a:rPr lang="ru-RU" altLang="ru-RU" sz="1800" b="1" i="1" smtClean="0">
                          <a:solidFill>
                            <a:schemeClr val="tx1"/>
                          </a:solidFill>
                          <a:latin typeface="Cambria Math"/>
                          <a:cs typeface="Arial" charset="0"/>
                        </a:rPr>
                        <m:t>𝟐</m:t>
                      </m:r>
                      <m:sSub>
                        <m:sSubPr>
                          <m:ctrlPr>
                            <a:rPr lang="en-US" altLang="ru-RU" sz="1800" b="1" i="1" smtClean="0">
                              <a:solidFill>
                                <a:schemeClr val="tx1"/>
                              </a:solidFill>
                              <a:latin typeface="Cambria Math"/>
                              <a:cs typeface="Arial" charset="0"/>
                            </a:rPr>
                          </m:ctrlPr>
                        </m:sSubPr>
                        <m:e>
                          <m:r>
                            <a:rPr lang="en-US" altLang="ru-RU" sz="1800" b="1" i="1" smtClean="0">
                              <a:solidFill>
                                <a:schemeClr val="tx1"/>
                              </a:solidFill>
                              <a:latin typeface="Cambria Math"/>
                              <a:cs typeface="Arial" charset="0"/>
                            </a:rPr>
                            <m:t>𝒚</m:t>
                          </m:r>
                        </m:e>
                        <m:sub>
                          <m:r>
                            <a:rPr lang="en-US" altLang="ru-RU" sz="1800" b="1" i="1" smtClean="0">
                              <a:solidFill>
                                <a:schemeClr val="tx1"/>
                              </a:solidFill>
                              <a:latin typeface="Cambria Math"/>
                              <a:cs typeface="Arial" charset="0"/>
                            </a:rPr>
                            <m:t>𝟏</m:t>
                          </m:r>
                        </m:sub>
                      </m:sSub>
                      <m:r>
                        <a:rPr lang="en-US" altLang="ru-RU" sz="1800" b="1" i="1" smtClean="0">
                          <a:solidFill>
                            <a:schemeClr val="tx1"/>
                          </a:solidFill>
                          <a:latin typeface="Cambria Math"/>
                          <a:cs typeface="Arial" charset="0"/>
                        </a:rPr>
                        <m:t>+</m:t>
                      </m:r>
                      <m:r>
                        <a:rPr lang="en-US" altLang="ru-RU" sz="1800" b="1" i="1" smtClean="0">
                          <a:solidFill>
                            <a:schemeClr val="tx1"/>
                          </a:solidFill>
                          <a:latin typeface="Cambria Math"/>
                          <a:cs typeface="Arial" charset="0"/>
                        </a:rPr>
                        <m:t>𝟐</m:t>
                      </m:r>
                      <m:sSub>
                        <m:sSubPr>
                          <m:ctrlPr>
                            <a:rPr lang="en-US" altLang="ru-RU" sz="1800" b="1" i="1" smtClean="0">
                              <a:solidFill>
                                <a:schemeClr val="tx1"/>
                              </a:solidFill>
                              <a:latin typeface="Cambria Math"/>
                              <a:cs typeface="Arial" charset="0"/>
                            </a:rPr>
                          </m:ctrlPr>
                        </m:sSubPr>
                        <m:e>
                          <m:r>
                            <a:rPr lang="en-US" altLang="ru-RU" sz="1800" b="1" i="1" smtClean="0">
                              <a:solidFill>
                                <a:schemeClr val="tx1"/>
                              </a:solidFill>
                              <a:latin typeface="Cambria Math"/>
                              <a:cs typeface="Arial" charset="0"/>
                            </a:rPr>
                            <m:t>𝒚</m:t>
                          </m:r>
                        </m:e>
                        <m:sub>
                          <m:r>
                            <a:rPr lang="en-US" altLang="ru-RU" sz="1800" b="1" i="1" smtClean="0">
                              <a:solidFill>
                                <a:schemeClr val="tx1"/>
                              </a:solidFill>
                              <a:latin typeface="Cambria Math"/>
                              <a:cs typeface="Arial" charset="0"/>
                            </a:rPr>
                            <m:t>𝟐</m:t>
                          </m:r>
                        </m:sub>
                      </m:sSub>
                      <m:r>
                        <a:rPr lang="en-US" altLang="ru-RU" sz="1800" b="1" i="1" smtClean="0">
                          <a:solidFill>
                            <a:schemeClr val="tx1"/>
                          </a:solidFill>
                          <a:latin typeface="Cambria Math"/>
                          <a:ea typeface="Cambria Math"/>
                          <a:cs typeface="Arial" charset="0"/>
                        </a:rPr>
                        <m:t>→</m:t>
                      </m:r>
                      <m:r>
                        <a:rPr lang="en-US" altLang="ru-RU" sz="1800" b="1" i="1" smtClean="0">
                          <a:solidFill>
                            <a:schemeClr val="tx1"/>
                          </a:solidFill>
                          <a:latin typeface="Cambria Math"/>
                          <a:ea typeface="Cambria Math"/>
                          <a:cs typeface="Arial" charset="0"/>
                        </a:rPr>
                        <m:t>𝒎𝒂𝒙</m:t>
                      </m:r>
                    </m:oMath>
                  </m:oMathPara>
                </a14:m>
                <a:endParaRPr lang="ru-RU" altLang="ru-RU" sz="1800" b="1" dirty="0" smtClean="0">
                  <a:solidFill>
                    <a:schemeClr val="tx1"/>
                  </a:solidFill>
                  <a:latin typeface="Arial" charset="0"/>
                  <a:cs typeface="Arial" charset="0"/>
                </a:endParaRPr>
              </a:p>
              <a:p>
                <a:pPr indent="-182880" fontAlgn="auto">
                  <a:lnSpc>
                    <a:spcPct val="80000"/>
                  </a:lnSpc>
                  <a:buClr>
                    <a:schemeClr val="accent6">
                      <a:lumMod val="75000"/>
                    </a:schemeClr>
                  </a:buClr>
                  <a:buFont typeface="Wingdings" pitchFamily="2" charset="2"/>
                  <a:buNone/>
                  <a:defRPr/>
                </a:pPr>
                <a:r>
                  <a:rPr lang="ru-RU" altLang="ru-RU" sz="1800" b="1" dirty="0" smtClean="0">
                    <a:solidFill>
                      <a:schemeClr val="tx1"/>
                    </a:solidFill>
                    <a:latin typeface="Arial" charset="0"/>
                    <a:cs typeface="Arial" charset="0"/>
                  </a:rPr>
                  <a:t>        Ограничения:</a:t>
                </a:r>
              </a:p>
              <a:p>
                <a:pPr indent="-182880" fontAlgn="auto">
                  <a:lnSpc>
                    <a:spcPct val="80000"/>
                  </a:lnSpc>
                  <a:buClr>
                    <a:schemeClr val="accent6">
                      <a:lumMod val="75000"/>
                    </a:schemeClr>
                  </a:buClr>
                  <a:buFont typeface="Wingdings" pitchFamily="2" charset="2"/>
                  <a:buNone/>
                  <a:defRPr/>
                </a:pPr>
                <a:r>
                  <a:rPr lang="en-US" altLang="ru-RU" sz="1800" b="1" dirty="0" smtClean="0">
                    <a:solidFill>
                      <a:schemeClr val="tx1"/>
                    </a:solidFill>
                    <a:latin typeface="Arial" charset="0"/>
                    <a:cs typeface="Arial" charset="0"/>
                  </a:rPr>
                  <a:t>	</a:t>
                </a:r>
                <a:r>
                  <a:rPr lang="en-US" altLang="ru-RU" sz="1800" b="1" dirty="0">
                    <a:solidFill>
                      <a:schemeClr val="tx1"/>
                    </a:solidFill>
                    <a:cs typeface="Arial" charset="0"/>
                  </a:rPr>
                  <a:t> </a:t>
                </a:r>
                <a14:m>
                  <m:oMath xmlns:m="http://schemas.openxmlformats.org/officeDocument/2006/math">
                    <m:sSub>
                      <m:sSubPr>
                        <m:ctrlPr>
                          <a:rPr lang="en-US" altLang="ru-RU" sz="1800" b="1" i="1">
                            <a:solidFill>
                              <a:schemeClr val="tx1"/>
                            </a:solidFill>
                            <a:latin typeface="Cambria Math"/>
                            <a:cs typeface="Arial" charset="0"/>
                          </a:rPr>
                        </m:ctrlPr>
                      </m:sSubPr>
                      <m:e>
                        <m:r>
                          <a:rPr lang="en-US" altLang="ru-RU" sz="1800" b="1" i="1" smtClean="0">
                            <a:solidFill>
                              <a:schemeClr val="tx1"/>
                            </a:solidFill>
                            <a:latin typeface="Cambria Math"/>
                            <a:cs typeface="Arial" charset="0"/>
                          </a:rPr>
                          <m:t>𝟏</m:t>
                        </m:r>
                        <m:r>
                          <a:rPr lang="en-US" altLang="ru-RU" sz="1800" b="1" i="1" smtClean="0">
                            <a:solidFill>
                              <a:schemeClr val="tx1"/>
                            </a:solidFill>
                            <a:latin typeface="Cambria Math"/>
                            <a:cs typeface="Arial" charset="0"/>
                          </a:rPr>
                          <m:t>𝒚</m:t>
                        </m:r>
                      </m:e>
                      <m:sub>
                        <m:r>
                          <a:rPr lang="en-US" altLang="ru-RU" sz="1800" b="1" i="1">
                            <a:solidFill>
                              <a:schemeClr val="tx1"/>
                            </a:solidFill>
                            <a:latin typeface="Cambria Math"/>
                            <a:cs typeface="Arial" charset="0"/>
                          </a:rPr>
                          <m:t>𝟏</m:t>
                        </m:r>
                      </m:sub>
                    </m:sSub>
                    <m:r>
                      <a:rPr lang="en-US" altLang="ru-RU" sz="1800" b="1" i="1">
                        <a:solidFill>
                          <a:schemeClr val="tx1"/>
                        </a:solidFill>
                        <a:latin typeface="Cambria Math"/>
                        <a:cs typeface="Arial" charset="0"/>
                      </a:rPr>
                      <m:t>+</m:t>
                    </m:r>
                    <m:r>
                      <a:rPr lang="en-US" altLang="ru-RU" sz="1800" b="1" i="1" smtClean="0">
                        <a:solidFill>
                          <a:schemeClr val="tx1"/>
                        </a:solidFill>
                        <a:latin typeface="Cambria Math"/>
                        <a:cs typeface="Arial" charset="0"/>
                      </a:rPr>
                      <m:t>𝟐</m:t>
                    </m:r>
                    <m:sSub>
                      <m:sSubPr>
                        <m:ctrlPr>
                          <a:rPr lang="en-US" altLang="ru-RU" sz="1800" b="1" i="1" smtClean="0">
                            <a:solidFill>
                              <a:schemeClr val="tx1"/>
                            </a:solidFill>
                            <a:latin typeface="Cambria Math"/>
                            <a:cs typeface="Arial" charset="0"/>
                          </a:rPr>
                        </m:ctrlPr>
                      </m:sSubPr>
                      <m:e>
                        <m:r>
                          <a:rPr lang="en-US" altLang="ru-RU" sz="1800" b="1" i="1" smtClean="0">
                            <a:solidFill>
                              <a:schemeClr val="tx1"/>
                            </a:solidFill>
                            <a:latin typeface="Cambria Math"/>
                            <a:cs typeface="Arial" charset="0"/>
                          </a:rPr>
                          <m:t>𝒚</m:t>
                        </m:r>
                      </m:e>
                      <m:sub>
                        <m:r>
                          <a:rPr lang="en-US" altLang="ru-RU" sz="1800" b="1" i="1">
                            <a:solidFill>
                              <a:schemeClr val="tx1"/>
                            </a:solidFill>
                            <a:latin typeface="Cambria Math"/>
                            <a:cs typeface="Arial" charset="0"/>
                          </a:rPr>
                          <m:t>𝟐</m:t>
                        </m:r>
                      </m:sub>
                    </m:sSub>
                    <m:r>
                      <a:rPr lang="en-US" altLang="ru-RU" sz="1800" b="1" i="1" smtClean="0">
                        <a:solidFill>
                          <a:schemeClr val="tx1"/>
                        </a:solidFill>
                        <a:latin typeface="Cambria Math"/>
                        <a:cs typeface="Arial" charset="0"/>
                      </a:rPr>
                      <m:t>≤</m:t>
                    </m:r>
                    <m:r>
                      <a:rPr lang="en-US" altLang="ru-RU" sz="1800" b="1" i="1" smtClean="0">
                        <a:solidFill>
                          <a:schemeClr val="tx1"/>
                        </a:solidFill>
                        <a:latin typeface="Cambria Math"/>
                        <a:cs typeface="Arial" charset="0"/>
                      </a:rPr>
                      <m:t>𝟏</m:t>
                    </m:r>
                    <m:r>
                      <a:rPr lang="en-US" altLang="ru-RU" sz="1800" b="1" i="1" smtClean="0">
                        <a:solidFill>
                          <a:schemeClr val="tx1"/>
                        </a:solidFill>
                        <a:latin typeface="Cambria Math"/>
                        <a:cs typeface="Arial" charset="0"/>
                      </a:rPr>
                      <m:t>       </m:t>
                    </m:r>
                    <m:d>
                      <m:dPr>
                        <m:ctrlPr>
                          <a:rPr lang="en-US" altLang="ru-RU" sz="1800" b="1" i="1" smtClean="0">
                            <a:solidFill>
                              <a:schemeClr val="tx1"/>
                            </a:solidFill>
                            <a:latin typeface="Cambria Math"/>
                            <a:cs typeface="Arial" charset="0"/>
                          </a:rPr>
                        </m:ctrlPr>
                      </m:dPr>
                      <m:e>
                        <m:r>
                          <a:rPr lang="en-US" altLang="ru-RU" sz="1800" b="1" i="1" smtClean="0">
                            <a:solidFill>
                              <a:schemeClr val="tx1"/>
                            </a:solidFill>
                            <a:latin typeface="Cambria Math"/>
                            <a:cs typeface="Arial" charset="0"/>
                          </a:rPr>
                          <m:t>𝟏</m:t>
                        </m:r>
                      </m:e>
                    </m:d>
                  </m:oMath>
                </a14:m>
                <a:endParaRPr lang="ru-RU" altLang="ru-RU" sz="1800" b="1" i="1" dirty="0" smtClean="0">
                  <a:solidFill>
                    <a:schemeClr val="tx1"/>
                  </a:solidFill>
                  <a:latin typeface="Cambria Math"/>
                  <a:cs typeface="Arial" charset="0"/>
                </a:endParaRPr>
              </a:p>
              <a:p>
                <a:pPr indent="-182880" fontAlgn="auto">
                  <a:lnSpc>
                    <a:spcPct val="80000"/>
                  </a:lnSpc>
                  <a:buClr>
                    <a:schemeClr val="accent6">
                      <a:lumMod val="75000"/>
                    </a:schemeClr>
                  </a:buClr>
                  <a:buFont typeface="Wingdings" pitchFamily="2" charset="2"/>
                  <a:buNone/>
                  <a:defRPr/>
                </a:pPr>
                <a14:m>
                  <m:oMathPara xmlns:m="http://schemas.openxmlformats.org/officeDocument/2006/math">
                    <m:oMathParaPr>
                      <m:jc m:val="left"/>
                    </m:oMathParaPr>
                    <m:oMath xmlns:m="http://schemas.openxmlformats.org/officeDocument/2006/math">
                      <m:sSub>
                        <m:sSubPr>
                          <m:ctrlPr>
                            <a:rPr lang="en-US" altLang="ru-RU" sz="1800" b="1" i="1">
                              <a:solidFill>
                                <a:schemeClr val="tx1"/>
                              </a:solidFill>
                              <a:latin typeface="Cambria Math"/>
                              <a:cs typeface="Arial" charset="0"/>
                            </a:rPr>
                          </m:ctrlPr>
                        </m:sSubPr>
                        <m:e>
                          <m:r>
                            <a:rPr lang="en-US" altLang="ru-RU" sz="1800" b="1" i="1" smtClean="0">
                              <a:solidFill>
                                <a:schemeClr val="tx1"/>
                              </a:solidFill>
                              <a:latin typeface="Cambria Math"/>
                              <a:cs typeface="Arial" charset="0"/>
                            </a:rPr>
                            <m:t>   </m:t>
                          </m:r>
                          <m:r>
                            <a:rPr lang="en-US" altLang="ru-RU" sz="1800" b="1" i="1" smtClean="0">
                              <a:solidFill>
                                <a:schemeClr val="tx1"/>
                              </a:solidFill>
                              <a:latin typeface="Cambria Math"/>
                              <a:cs typeface="Arial" charset="0"/>
                            </a:rPr>
                            <m:t>𝟐</m:t>
                          </m:r>
                          <m:r>
                            <a:rPr lang="en-US" altLang="ru-RU" sz="1800" b="1" i="1" smtClean="0">
                              <a:solidFill>
                                <a:schemeClr val="tx1"/>
                              </a:solidFill>
                              <a:latin typeface="Cambria Math"/>
                              <a:cs typeface="Arial" charset="0"/>
                            </a:rPr>
                            <m:t>𝒚</m:t>
                          </m:r>
                        </m:e>
                        <m:sub>
                          <m:r>
                            <a:rPr lang="en-US" altLang="ru-RU" sz="1800" b="1" i="1">
                              <a:solidFill>
                                <a:schemeClr val="tx1"/>
                              </a:solidFill>
                              <a:latin typeface="Cambria Math"/>
                              <a:cs typeface="Arial" charset="0"/>
                            </a:rPr>
                            <m:t>𝟏</m:t>
                          </m:r>
                        </m:sub>
                      </m:sSub>
                      <m:r>
                        <a:rPr lang="en-US" altLang="ru-RU" sz="1800" b="1" i="1">
                          <a:solidFill>
                            <a:schemeClr val="tx1"/>
                          </a:solidFill>
                          <a:latin typeface="Cambria Math"/>
                          <a:cs typeface="Arial" charset="0"/>
                        </a:rPr>
                        <m:t>+</m:t>
                      </m:r>
                      <m:r>
                        <a:rPr lang="en-US" altLang="ru-RU" sz="1800" b="1" i="1" smtClean="0">
                          <a:solidFill>
                            <a:schemeClr val="tx1"/>
                          </a:solidFill>
                          <a:latin typeface="Cambria Math"/>
                          <a:cs typeface="Arial" charset="0"/>
                        </a:rPr>
                        <m:t>𝟏</m:t>
                      </m:r>
                      <m:sSub>
                        <m:sSubPr>
                          <m:ctrlPr>
                            <a:rPr lang="en-US" altLang="ru-RU" sz="1800" b="1" i="1">
                              <a:solidFill>
                                <a:schemeClr val="tx1"/>
                              </a:solidFill>
                              <a:latin typeface="Cambria Math"/>
                              <a:cs typeface="Arial" charset="0"/>
                            </a:rPr>
                          </m:ctrlPr>
                        </m:sSubPr>
                        <m:e>
                          <m:r>
                            <a:rPr lang="en-US" altLang="ru-RU" sz="1800" b="1" i="1" smtClean="0">
                              <a:solidFill>
                                <a:schemeClr val="tx1"/>
                              </a:solidFill>
                              <a:latin typeface="Cambria Math"/>
                              <a:cs typeface="Arial" charset="0"/>
                            </a:rPr>
                            <m:t>𝒚</m:t>
                          </m:r>
                        </m:e>
                        <m:sub>
                          <m:r>
                            <a:rPr lang="en-US" altLang="ru-RU" sz="1800" b="1" i="1">
                              <a:solidFill>
                                <a:schemeClr val="tx1"/>
                              </a:solidFill>
                              <a:latin typeface="Cambria Math"/>
                              <a:cs typeface="Arial" charset="0"/>
                            </a:rPr>
                            <m:t>𝟐</m:t>
                          </m:r>
                        </m:sub>
                      </m:sSub>
                      <m:r>
                        <a:rPr lang="en-US" altLang="ru-RU" sz="1800" b="1" i="1" smtClean="0">
                          <a:solidFill>
                            <a:schemeClr val="tx1"/>
                          </a:solidFill>
                          <a:latin typeface="Cambria Math"/>
                          <a:cs typeface="Arial" charset="0"/>
                        </a:rPr>
                        <m:t>≤</m:t>
                      </m:r>
                      <m:r>
                        <a:rPr lang="en-US" altLang="ru-RU" sz="1800" b="1" i="1" smtClean="0">
                          <a:solidFill>
                            <a:schemeClr val="tx1"/>
                          </a:solidFill>
                          <a:latin typeface="Cambria Math"/>
                          <a:cs typeface="Arial" charset="0"/>
                        </a:rPr>
                        <m:t>𝟏</m:t>
                      </m:r>
                      <m:r>
                        <a:rPr lang="en-US" altLang="ru-RU" sz="1800" b="1" i="1" smtClean="0">
                          <a:solidFill>
                            <a:schemeClr val="tx1"/>
                          </a:solidFill>
                          <a:latin typeface="Cambria Math"/>
                          <a:cs typeface="Arial" charset="0"/>
                        </a:rPr>
                        <m:t>       </m:t>
                      </m:r>
                      <m:d>
                        <m:dPr>
                          <m:ctrlPr>
                            <a:rPr lang="en-US" altLang="ru-RU" sz="1800" b="1" i="1" smtClean="0">
                              <a:solidFill>
                                <a:schemeClr val="tx1"/>
                              </a:solidFill>
                              <a:latin typeface="Cambria Math"/>
                              <a:cs typeface="Arial" charset="0"/>
                            </a:rPr>
                          </m:ctrlPr>
                        </m:dPr>
                        <m:e>
                          <m:r>
                            <a:rPr lang="en-US" altLang="ru-RU" sz="1800" b="1" i="1" smtClean="0">
                              <a:solidFill>
                                <a:schemeClr val="tx1"/>
                              </a:solidFill>
                              <a:latin typeface="Cambria Math"/>
                              <a:cs typeface="Arial" charset="0"/>
                            </a:rPr>
                            <m:t>𝟐</m:t>
                          </m:r>
                        </m:e>
                      </m:d>
                    </m:oMath>
                  </m:oMathPara>
                </a14:m>
                <a:endParaRPr lang="ru-RU" altLang="ru-RU" sz="1800" b="1" dirty="0" smtClean="0">
                  <a:solidFill>
                    <a:schemeClr val="tx1"/>
                  </a:solidFill>
                  <a:latin typeface="Arial" charset="0"/>
                  <a:cs typeface="Arial" charset="0"/>
                </a:endParaRPr>
              </a:p>
              <a:p>
                <a:pPr indent="-182880" fontAlgn="auto">
                  <a:lnSpc>
                    <a:spcPct val="80000"/>
                  </a:lnSpc>
                  <a:buClr>
                    <a:schemeClr val="accent6">
                      <a:lumMod val="75000"/>
                    </a:schemeClr>
                  </a:buClr>
                  <a:buFont typeface="Wingdings" pitchFamily="2" charset="2"/>
                  <a:buNone/>
                  <a:defRPr/>
                </a:pPr>
                <a:r>
                  <a:rPr lang="en-US" altLang="ru-RU" sz="1800" b="1" dirty="0" smtClean="0">
                    <a:solidFill>
                      <a:schemeClr val="tx1"/>
                    </a:solidFill>
                    <a:latin typeface="Arial" charset="0"/>
                    <a:cs typeface="Arial" charset="0"/>
                  </a:rPr>
                  <a:t>         </a:t>
                </a:r>
                <a14:m>
                  <m:oMath xmlns:m="http://schemas.openxmlformats.org/officeDocument/2006/math">
                    <m:sSub>
                      <m:sSubPr>
                        <m:ctrlPr>
                          <a:rPr lang="en-US" altLang="ru-RU" sz="1800" b="1" i="1" smtClean="0">
                            <a:solidFill>
                              <a:schemeClr val="tx1"/>
                            </a:solidFill>
                            <a:latin typeface="Cambria Math"/>
                            <a:cs typeface="Arial" charset="0"/>
                          </a:rPr>
                        </m:ctrlPr>
                      </m:sSubPr>
                      <m:e>
                        <m:r>
                          <a:rPr lang="en-US" altLang="ru-RU" sz="1800" b="1" i="1" smtClean="0">
                            <a:solidFill>
                              <a:schemeClr val="tx1"/>
                            </a:solidFill>
                            <a:latin typeface="Cambria Math"/>
                            <a:cs typeface="Arial" charset="0"/>
                          </a:rPr>
                          <m:t>𝒚</m:t>
                        </m:r>
                      </m:e>
                      <m:sub>
                        <m:r>
                          <a:rPr lang="en-US" altLang="ru-RU" sz="1800" b="1" i="1" smtClean="0">
                            <a:solidFill>
                              <a:schemeClr val="tx1"/>
                            </a:solidFill>
                            <a:latin typeface="Cambria Math"/>
                            <a:cs typeface="Arial" charset="0"/>
                          </a:rPr>
                          <m:t>𝟏</m:t>
                        </m:r>
                      </m:sub>
                    </m:sSub>
                    <m:r>
                      <a:rPr lang="en-US" altLang="ru-RU" sz="1800" b="1" i="1" smtClean="0">
                        <a:solidFill>
                          <a:schemeClr val="tx1"/>
                        </a:solidFill>
                        <a:latin typeface="Cambria Math"/>
                        <a:cs typeface="Arial" charset="0"/>
                      </a:rPr>
                      <m:t>,</m:t>
                    </m:r>
                    <m:sSub>
                      <m:sSubPr>
                        <m:ctrlPr>
                          <a:rPr lang="en-US" altLang="ru-RU" sz="1800" b="1" i="1" smtClean="0">
                            <a:solidFill>
                              <a:schemeClr val="tx1"/>
                            </a:solidFill>
                            <a:latin typeface="Cambria Math"/>
                            <a:cs typeface="Arial" charset="0"/>
                          </a:rPr>
                        </m:ctrlPr>
                      </m:sSubPr>
                      <m:e>
                        <m:r>
                          <a:rPr lang="en-US" altLang="ru-RU" sz="1800" b="1" i="1" smtClean="0">
                            <a:solidFill>
                              <a:schemeClr val="tx1"/>
                            </a:solidFill>
                            <a:latin typeface="Cambria Math"/>
                            <a:cs typeface="Arial" charset="0"/>
                          </a:rPr>
                          <m:t>𝒚</m:t>
                        </m:r>
                      </m:e>
                      <m:sub>
                        <m:r>
                          <a:rPr lang="en-US" altLang="ru-RU" sz="1800" b="1" i="1" smtClean="0">
                            <a:solidFill>
                              <a:schemeClr val="tx1"/>
                            </a:solidFill>
                            <a:latin typeface="Cambria Math"/>
                            <a:cs typeface="Arial" charset="0"/>
                          </a:rPr>
                          <m:t>𝟐</m:t>
                        </m:r>
                      </m:sub>
                    </m:sSub>
                    <m:r>
                      <a:rPr lang="en-US" altLang="ru-RU" sz="1800" b="1" i="1" smtClean="0">
                        <a:solidFill>
                          <a:schemeClr val="tx1"/>
                        </a:solidFill>
                        <a:latin typeface="Cambria Math"/>
                        <a:ea typeface="Cambria Math"/>
                        <a:cs typeface="Arial" charset="0"/>
                      </a:rPr>
                      <m:t>≥</m:t>
                    </m:r>
                    <m:r>
                      <a:rPr lang="en-US" altLang="ru-RU" sz="1800" b="1" i="1" smtClean="0">
                        <a:solidFill>
                          <a:schemeClr val="tx1"/>
                        </a:solidFill>
                        <a:latin typeface="Cambria Math"/>
                        <a:ea typeface="Cambria Math"/>
                        <a:cs typeface="Arial" charset="0"/>
                      </a:rPr>
                      <m:t>𝟎</m:t>
                    </m:r>
                  </m:oMath>
                </a14:m>
                <a:endParaRPr lang="ru-RU" altLang="ru-RU" sz="1800" b="1" dirty="0" smtClean="0">
                  <a:solidFill>
                    <a:schemeClr val="tx1"/>
                  </a:solidFill>
                  <a:latin typeface="Arial" charset="0"/>
                  <a:cs typeface="Arial" charset="0"/>
                </a:endParaRPr>
              </a:p>
              <a:p>
                <a:pPr indent="-182880" fontAlgn="auto">
                  <a:lnSpc>
                    <a:spcPct val="80000"/>
                  </a:lnSpc>
                  <a:buClr>
                    <a:schemeClr val="accent6">
                      <a:lumMod val="75000"/>
                    </a:schemeClr>
                  </a:buClr>
                  <a:buFont typeface="Wingdings" pitchFamily="2" charset="2"/>
                  <a:buNone/>
                  <a:defRPr/>
                </a:pPr>
                <a:r>
                  <a:rPr lang="ru-RU" altLang="ru-RU" sz="1800" b="1" dirty="0" smtClean="0">
                    <a:latin typeface="Arial" charset="0"/>
                    <a:cs typeface="Arial" charset="0"/>
                  </a:rPr>
                  <a:t>2.</a:t>
                </a:r>
                <a:endParaRPr lang="en-US" altLang="ru-RU" sz="1800" b="1" dirty="0" smtClean="0">
                  <a:solidFill>
                    <a:schemeClr val="tx1"/>
                  </a:solidFill>
                  <a:latin typeface="Arial" charset="0"/>
                  <a:cs typeface="Arial" charset="0"/>
                </a:endParaRPr>
              </a:p>
              <a:p>
                <a:pPr indent="-182880" algn="ctr" fontAlgn="auto">
                  <a:lnSpc>
                    <a:spcPct val="80000"/>
                  </a:lnSpc>
                  <a:buClr>
                    <a:schemeClr val="accent6">
                      <a:lumMod val="75000"/>
                    </a:schemeClr>
                  </a:buClr>
                  <a:buFont typeface="Wingdings" pitchFamily="2" charset="2"/>
                  <a:buNone/>
                  <a:defRPr/>
                </a:pPr>
                <a:endParaRPr lang="en-US" altLang="ru-RU" sz="1800" b="1" dirty="0" smtClean="0">
                  <a:solidFill>
                    <a:schemeClr val="tx1"/>
                  </a:solidFill>
                  <a:latin typeface="Arial" charset="0"/>
                  <a:cs typeface="Arial" charset="0"/>
                </a:endParaRPr>
              </a:p>
            </p:txBody>
          </p:sp>
        </mc:Choice>
        <mc:Fallback xmlns="">
          <p:sp>
            <p:nvSpPr>
              <p:cNvPr id="32" name="Rectangle 3"/>
              <p:cNvSpPr txBox="1">
                <a:spLocks noRot="1" noChangeAspect="1" noMove="1" noResize="1" noEditPoints="1" noAdjustHandles="1" noChangeArrowheads="1" noChangeShapeType="1" noTextEdit="1"/>
              </p:cNvSpPr>
              <p:nvPr/>
            </p:nvSpPr>
            <p:spPr bwMode="auto">
              <a:xfrm>
                <a:off x="3059831" y="4120502"/>
                <a:ext cx="3310909" cy="2186167"/>
              </a:xfrm>
              <a:prstGeom prst="rect">
                <a:avLst/>
              </a:prstGeom>
              <a:blipFill rotWithShape="1">
                <a:blip r:embed="rId10"/>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4" name="Rectangle 3"/>
              <p:cNvSpPr txBox="1">
                <a:spLocks noChangeArrowheads="1"/>
              </p:cNvSpPr>
              <p:nvPr/>
            </p:nvSpPr>
            <p:spPr bwMode="auto">
              <a:xfrm>
                <a:off x="5959804" y="4120501"/>
                <a:ext cx="3310909" cy="218616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10000"/>
              </a:bodyPr>
              <a:lstStyle>
                <a:lvl1pPr marL="447675" indent="-447675" algn="l" rtl="0" eaLnBrk="1" fontAlgn="base" hangingPunct="1">
                  <a:spcBef>
                    <a:spcPts val="0"/>
                  </a:spcBef>
                  <a:spcAft>
                    <a:spcPts val="1200"/>
                  </a:spcAft>
                  <a:buFontTx/>
                  <a:buBlip>
                    <a:blip r:embed="rId5"/>
                  </a:buBlip>
                  <a:defRPr sz="3200" kern="1200">
                    <a:solidFill>
                      <a:schemeClr val="tx1"/>
                    </a:solidFill>
                    <a:latin typeface="+mn-lt"/>
                    <a:ea typeface="+mn-ea"/>
                    <a:cs typeface="+mn-cs"/>
                  </a:defRPr>
                </a:lvl1pPr>
                <a:lvl2pPr marL="808038" indent="-350838" algn="l" rtl="0" eaLnBrk="1" fontAlgn="base" hangingPunct="1">
                  <a:spcBef>
                    <a:spcPts val="0"/>
                  </a:spcBef>
                  <a:spcAft>
                    <a:spcPts val="600"/>
                  </a:spcAft>
                  <a:buSzPct val="90000"/>
                  <a:buFontTx/>
                  <a:buBlip>
                    <a:blip r:embed="rId6"/>
                  </a:buBlip>
                  <a:defRPr sz="2800" kern="1200">
                    <a:solidFill>
                      <a:schemeClr val="tx1"/>
                    </a:solidFill>
                    <a:latin typeface="+mn-lt"/>
                    <a:ea typeface="+mn-ea"/>
                    <a:cs typeface="+mn-cs"/>
                  </a:defRPr>
                </a:lvl2pPr>
                <a:lvl3pPr marL="1254125" indent="-339725" algn="l" rtl="0" eaLnBrk="1" fontAlgn="base" hangingPunct="1">
                  <a:spcBef>
                    <a:spcPts val="0"/>
                  </a:spcBef>
                  <a:spcAft>
                    <a:spcPts val="600"/>
                  </a:spcAft>
                  <a:buSzPct val="90000"/>
                  <a:buFontTx/>
                  <a:buBlip>
                    <a:blip r:embed="rId7"/>
                  </a:buBlip>
                  <a:defRPr sz="2400" kern="1200">
                    <a:solidFill>
                      <a:schemeClr val="tx1"/>
                    </a:solidFill>
                    <a:latin typeface="+mn-lt"/>
                    <a:ea typeface="+mn-ea"/>
                    <a:cs typeface="+mn-cs"/>
                  </a:defRPr>
                </a:lvl3pPr>
                <a:lvl4pPr marL="1600200" indent="-228600" algn="l" rtl="0" eaLnBrk="1" fontAlgn="base" hangingPunct="1">
                  <a:spcBef>
                    <a:spcPts val="0"/>
                  </a:spcBef>
                  <a:spcAft>
                    <a:spcPts val="600"/>
                  </a:spcAft>
                  <a:buSzPct val="85000"/>
                  <a:buFontTx/>
                  <a:buBlip>
                    <a:blip r:embed="rId8"/>
                  </a:buBlip>
                  <a:tabLst>
                    <a:tab pos="1701800" algn="l"/>
                  </a:tabLst>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182880" fontAlgn="auto">
                  <a:lnSpc>
                    <a:spcPct val="80000"/>
                  </a:lnSpc>
                  <a:buClr>
                    <a:schemeClr val="accent6">
                      <a:lumMod val="75000"/>
                    </a:schemeClr>
                  </a:buClr>
                  <a:buFont typeface="Wingdings" pitchFamily="2" charset="2"/>
                  <a:buNone/>
                  <a:defRPr/>
                </a:pPr>
                <a14:m>
                  <m:oMathPara xmlns:m="http://schemas.openxmlformats.org/officeDocument/2006/math">
                    <m:oMathParaPr>
                      <m:jc m:val="centerGroup"/>
                    </m:oMathParaPr>
                    <m:oMath xmlns:m="http://schemas.openxmlformats.org/officeDocument/2006/math">
                      <m:r>
                        <a:rPr lang="en-US" altLang="ru-RU" sz="2000" b="1" i="1" smtClean="0">
                          <a:solidFill>
                            <a:schemeClr val="tx1"/>
                          </a:solidFill>
                          <a:latin typeface="Cambria Math"/>
                          <a:cs typeface="Arial" charset="0"/>
                        </a:rPr>
                        <m:t>𝒇</m:t>
                      </m:r>
                      <m:d>
                        <m:dPr>
                          <m:ctrlPr>
                            <a:rPr lang="en-US" altLang="ru-RU" sz="2000" b="1" i="1" smtClean="0">
                              <a:solidFill>
                                <a:schemeClr val="tx1"/>
                              </a:solidFill>
                              <a:latin typeface="Cambria Math"/>
                              <a:cs typeface="Arial" charset="0"/>
                            </a:rPr>
                          </m:ctrlPr>
                        </m:dPr>
                        <m:e>
                          <m:r>
                            <a:rPr lang="en-US" altLang="ru-RU" sz="2000" b="1" i="1" smtClean="0">
                              <a:solidFill>
                                <a:schemeClr val="tx1"/>
                              </a:solidFill>
                              <a:latin typeface="Cambria Math"/>
                              <a:cs typeface="Arial" charset="0"/>
                            </a:rPr>
                            <m:t>𝒀</m:t>
                          </m:r>
                        </m:e>
                      </m:d>
                      <m:r>
                        <a:rPr lang="en-US" altLang="ru-RU" sz="2000" b="1" i="1" smtClean="0">
                          <a:solidFill>
                            <a:schemeClr val="tx1"/>
                          </a:solidFill>
                          <a:latin typeface="Cambria Math"/>
                          <a:cs typeface="Arial" charset="0"/>
                        </a:rPr>
                        <m:t>=</m:t>
                      </m:r>
                      <m:r>
                        <a:rPr lang="ru-RU" altLang="ru-RU" sz="2000" b="1" i="1" smtClean="0">
                          <a:solidFill>
                            <a:schemeClr val="tx1"/>
                          </a:solidFill>
                          <a:latin typeface="Cambria Math"/>
                          <a:cs typeface="Arial" charset="0"/>
                        </a:rPr>
                        <m:t>𝟐</m:t>
                      </m:r>
                      <m:sSub>
                        <m:sSubPr>
                          <m:ctrlPr>
                            <a:rPr lang="en-US" altLang="ru-RU" sz="2000" b="1" i="1" smtClean="0">
                              <a:solidFill>
                                <a:schemeClr val="tx1"/>
                              </a:solidFill>
                              <a:latin typeface="Cambria Math"/>
                              <a:cs typeface="Arial" charset="0"/>
                            </a:rPr>
                          </m:ctrlPr>
                        </m:sSubPr>
                        <m:e>
                          <m:r>
                            <a:rPr lang="en-US" altLang="ru-RU" sz="2000" b="1" i="1" smtClean="0">
                              <a:solidFill>
                                <a:schemeClr val="tx1"/>
                              </a:solidFill>
                              <a:latin typeface="Cambria Math"/>
                              <a:cs typeface="Arial" charset="0"/>
                            </a:rPr>
                            <m:t>𝒚</m:t>
                          </m:r>
                        </m:e>
                        <m:sub>
                          <m:r>
                            <a:rPr lang="en-US" altLang="ru-RU" sz="2000" b="1" i="1" smtClean="0">
                              <a:solidFill>
                                <a:schemeClr val="tx1"/>
                              </a:solidFill>
                              <a:latin typeface="Cambria Math"/>
                              <a:cs typeface="Arial" charset="0"/>
                            </a:rPr>
                            <m:t>𝟏</m:t>
                          </m:r>
                        </m:sub>
                      </m:sSub>
                      <m:r>
                        <a:rPr lang="en-US" altLang="ru-RU" sz="2000" b="1" i="1" smtClean="0">
                          <a:solidFill>
                            <a:schemeClr val="tx1"/>
                          </a:solidFill>
                          <a:latin typeface="Cambria Math"/>
                          <a:cs typeface="Arial" charset="0"/>
                        </a:rPr>
                        <m:t>+</m:t>
                      </m:r>
                      <m:r>
                        <a:rPr lang="en-US" altLang="ru-RU" sz="2000" b="1" i="1" smtClean="0">
                          <a:solidFill>
                            <a:schemeClr val="tx1"/>
                          </a:solidFill>
                          <a:latin typeface="Cambria Math"/>
                          <a:cs typeface="Arial" charset="0"/>
                        </a:rPr>
                        <m:t>𝟐</m:t>
                      </m:r>
                      <m:sSub>
                        <m:sSubPr>
                          <m:ctrlPr>
                            <a:rPr lang="en-US" altLang="ru-RU" sz="2000" b="1" i="1" smtClean="0">
                              <a:solidFill>
                                <a:schemeClr val="tx1"/>
                              </a:solidFill>
                              <a:latin typeface="Cambria Math"/>
                              <a:cs typeface="Arial" charset="0"/>
                            </a:rPr>
                          </m:ctrlPr>
                        </m:sSubPr>
                        <m:e>
                          <m:r>
                            <a:rPr lang="en-US" altLang="ru-RU" sz="2000" b="1" i="1" smtClean="0">
                              <a:solidFill>
                                <a:schemeClr val="tx1"/>
                              </a:solidFill>
                              <a:latin typeface="Cambria Math"/>
                              <a:cs typeface="Arial" charset="0"/>
                            </a:rPr>
                            <m:t>𝒚</m:t>
                          </m:r>
                        </m:e>
                        <m:sub>
                          <m:r>
                            <a:rPr lang="en-US" altLang="ru-RU" sz="2000" b="1" i="1" smtClean="0">
                              <a:solidFill>
                                <a:schemeClr val="tx1"/>
                              </a:solidFill>
                              <a:latin typeface="Cambria Math"/>
                              <a:cs typeface="Arial" charset="0"/>
                            </a:rPr>
                            <m:t>𝟐</m:t>
                          </m:r>
                        </m:sub>
                      </m:sSub>
                      <m:r>
                        <a:rPr lang="en-US" altLang="ru-RU" sz="2000" b="1" i="1" smtClean="0">
                          <a:solidFill>
                            <a:schemeClr val="tx1"/>
                          </a:solidFill>
                          <a:latin typeface="Cambria Math"/>
                          <a:ea typeface="Cambria Math"/>
                          <a:cs typeface="Arial" charset="0"/>
                        </a:rPr>
                        <m:t>→</m:t>
                      </m:r>
                      <m:r>
                        <a:rPr lang="en-US" altLang="ru-RU" sz="1800" b="1" i="1">
                          <a:latin typeface="Cambria Math"/>
                          <a:ea typeface="Cambria Math"/>
                          <a:cs typeface="Arial" charset="0"/>
                        </a:rPr>
                        <m:t>𝒎𝒊𝒏</m:t>
                      </m:r>
                    </m:oMath>
                  </m:oMathPara>
                </a14:m>
                <a:endParaRPr lang="ru-RU" altLang="ru-RU" sz="1800" b="1" dirty="0">
                  <a:latin typeface="Arial" charset="0"/>
                  <a:cs typeface="Arial" charset="0"/>
                </a:endParaRPr>
              </a:p>
              <a:p>
                <a:pPr indent="-182880" fontAlgn="auto">
                  <a:lnSpc>
                    <a:spcPct val="80000"/>
                  </a:lnSpc>
                  <a:buClr>
                    <a:schemeClr val="accent6">
                      <a:lumMod val="75000"/>
                    </a:schemeClr>
                  </a:buClr>
                  <a:buFont typeface="Wingdings" pitchFamily="2" charset="2"/>
                  <a:buNone/>
                  <a:defRPr/>
                </a:pPr>
                <a:r>
                  <a:rPr lang="ru-RU" altLang="ru-RU" sz="1800" b="1" dirty="0" smtClean="0">
                    <a:solidFill>
                      <a:schemeClr val="tx1"/>
                    </a:solidFill>
                    <a:latin typeface="Arial" charset="0"/>
                    <a:cs typeface="Arial" charset="0"/>
                  </a:rPr>
                  <a:t>Ограничения:</a:t>
                </a:r>
              </a:p>
              <a:p>
                <a:pPr indent="-182880" fontAlgn="auto">
                  <a:lnSpc>
                    <a:spcPct val="80000"/>
                  </a:lnSpc>
                  <a:buClr>
                    <a:schemeClr val="accent6">
                      <a:lumMod val="75000"/>
                    </a:schemeClr>
                  </a:buClr>
                  <a:buFont typeface="Wingdings" pitchFamily="2" charset="2"/>
                  <a:buNone/>
                  <a:defRPr/>
                </a:pPr>
                <a:r>
                  <a:rPr lang="en-US" altLang="ru-RU" sz="1800" b="1" dirty="0" smtClean="0">
                    <a:solidFill>
                      <a:schemeClr val="tx1"/>
                    </a:solidFill>
                    <a:latin typeface="Arial" charset="0"/>
                    <a:cs typeface="Arial" charset="0"/>
                  </a:rPr>
                  <a:t>	</a:t>
                </a:r>
                <a:r>
                  <a:rPr lang="en-US" altLang="ru-RU" sz="1800" b="1" dirty="0">
                    <a:solidFill>
                      <a:schemeClr val="tx1"/>
                    </a:solidFill>
                    <a:cs typeface="Arial" charset="0"/>
                  </a:rPr>
                  <a:t> </a:t>
                </a:r>
                <a14:m>
                  <m:oMath xmlns:m="http://schemas.openxmlformats.org/officeDocument/2006/math">
                    <m:sSub>
                      <m:sSubPr>
                        <m:ctrlPr>
                          <a:rPr lang="en-US" altLang="ru-RU" sz="1800" b="1" i="1">
                            <a:solidFill>
                              <a:schemeClr val="tx1"/>
                            </a:solidFill>
                            <a:latin typeface="Cambria Math"/>
                            <a:cs typeface="Arial" charset="0"/>
                          </a:rPr>
                        </m:ctrlPr>
                      </m:sSubPr>
                      <m:e>
                        <m:r>
                          <a:rPr lang="en-US" altLang="ru-RU" sz="1800" b="1" i="1" smtClean="0">
                            <a:solidFill>
                              <a:schemeClr val="tx1"/>
                            </a:solidFill>
                            <a:latin typeface="Cambria Math"/>
                            <a:cs typeface="Arial" charset="0"/>
                          </a:rPr>
                          <m:t>𝟏</m:t>
                        </m:r>
                        <m:r>
                          <a:rPr lang="en-US" altLang="ru-RU" sz="1800" b="1" i="1" smtClean="0">
                            <a:solidFill>
                              <a:schemeClr val="tx1"/>
                            </a:solidFill>
                            <a:latin typeface="Cambria Math"/>
                            <a:cs typeface="Arial" charset="0"/>
                          </a:rPr>
                          <m:t>𝒚</m:t>
                        </m:r>
                      </m:e>
                      <m:sub>
                        <m:r>
                          <a:rPr lang="en-US" altLang="ru-RU" sz="1800" b="1" i="1">
                            <a:solidFill>
                              <a:schemeClr val="tx1"/>
                            </a:solidFill>
                            <a:latin typeface="Cambria Math"/>
                            <a:cs typeface="Arial" charset="0"/>
                          </a:rPr>
                          <m:t>𝟏</m:t>
                        </m:r>
                      </m:sub>
                    </m:sSub>
                    <m:r>
                      <a:rPr lang="en-US" altLang="ru-RU" sz="1800" b="1" i="1">
                        <a:solidFill>
                          <a:schemeClr val="tx1"/>
                        </a:solidFill>
                        <a:latin typeface="Cambria Math"/>
                        <a:cs typeface="Arial" charset="0"/>
                      </a:rPr>
                      <m:t>+</m:t>
                    </m:r>
                    <m:r>
                      <a:rPr lang="en-US" altLang="ru-RU" sz="1800" b="1" i="1" smtClean="0">
                        <a:solidFill>
                          <a:schemeClr val="tx1"/>
                        </a:solidFill>
                        <a:latin typeface="Cambria Math"/>
                        <a:cs typeface="Arial" charset="0"/>
                      </a:rPr>
                      <m:t>𝟐</m:t>
                    </m:r>
                    <m:sSub>
                      <m:sSubPr>
                        <m:ctrlPr>
                          <a:rPr lang="en-US" altLang="ru-RU" sz="1800" b="1" i="1" smtClean="0">
                            <a:solidFill>
                              <a:schemeClr val="tx1"/>
                            </a:solidFill>
                            <a:latin typeface="Cambria Math"/>
                            <a:cs typeface="Arial" charset="0"/>
                          </a:rPr>
                        </m:ctrlPr>
                      </m:sSubPr>
                      <m:e>
                        <m:r>
                          <a:rPr lang="en-US" altLang="ru-RU" sz="1800" b="1" i="1" smtClean="0">
                            <a:solidFill>
                              <a:schemeClr val="tx1"/>
                            </a:solidFill>
                            <a:latin typeface="Cambria Math"/>
                            <a:cs typeface="Arial" charset="0"/>
                          </a:rPr>
                          <m:t>𝒚</m:t>
                        </m:r>
                      </m:e>
                      <m:sub>
                        <m:r>
                          <a:rPr lang="en-US" altLang="ru-RU" sz="1800" b="1" i="1">
                            <a:solidFill>
                              <a:schemeClr val="tx1"/>
                            </a:solidFill>
                            <a:latin typeface="Cambria Math"/>
                            <a:cs typeface="Arial" charset="0"/>
                          </a:rPr>
                          <m:t>𝟐</m:t>
                        </m:r>
                      </m:sub>
                    </m:sSub>
                    <m:r>
                      <a:rPr lang="en-US" altLang="ru-RU" sz="1800" b="1" i="1">
                        <a:solidFill>
                          <a:schemeClr val="tx1"/>
                        </a:solidFill>
                        <a:latin typeface="Cambria Math"/>
                        <a:cs typeface="Arial" charset="0"/>
                      </a:rPr>
                      <m:t>≥</m:t>
                    </m:r>
                    <m:r>
                      <a:rPr lang="en-US" altLang="ru-RU" sz="1800" b="1" i="1" smtClean="0">
                        <a:solidFill>
                          <a:schemeClr val="tx1"/>
                        </a:solidFill>
                        <a:latin typeface="Cambria Math"/>
                        <a:cs typeface="Arial" charset="0"/>
                      </a:rPr>
                      <m:t>𝟐</m:t>
                    </m:r>
                    <m:r>
                      <a:rPr lang="en-US" altLang="ru-RU" sz="1800" b="1" i="1" smtClean="0">
                        <a:solidFill>
                          <a:schemeClr val="tx1"/>
                        </a:solidFill>
                        <a:latin typeface="Cambria Math"/>
                        <a:cs typeface="Arial" charset="0"/>
                      </a:rPr>
                      <m:t>       </m:t>
                    </m:r>
                    <m:d>
                      <m:dPr>
                        <m:ctrlPr>
                          <a:rPr lang="en-US" altLang="ru-RU" sz="1800" b="1" i="1" smtClean="0">
                            <a:solidFill>
                              <a:schemeClr val="tx1"/>
                            </a:solidFill>
                            <a:latin typeface="Cambria Math"/>
                            <a:cs typeface="Arial" charset="0"/>
                          </a:rPr>
                        </m:ctrlPr>
                      </m:dPr>
                      <m:e>
                        <m:r>
                          <a:rPr lang="en-US" altLang="ru-RU" sz="1800" b="1" i="1" smtClean="0">
                            <a:solidFill>
                              <a:schemeClr val="tx1"/>
                            </a:solidFill>
                            <a:latin typeface="Cambria Math"/>
                            <a:cs typeface="Arial" charset="0"/>
                          </a:rPr>
                          <m:t>𝟏</m:t>
                        </m:r>
                      </m:e>
                    </m:d>
                  </m:oMath>
                </a14:m>
                <a:endParaRPr lang="ru-RU" altLang="ru-RU" sz="1800" b="1" i="1" dirty="0" smtClean="0">
                  <a:solidFill>
                    <a:schemeClr val="tx1"/>
                  </a:solidFill>
                  <a:latin typeface="Cambria Math"/>
                  <a:cs typeface="Arial" charset="0"/>
                </a:endParaRPr>
              </a:p>
              <a:p>
                <a:pPr indent="-182880" fontAlgn="auto">
                  <a:lnSpc>
                    <a:spcPct val="80000"/>
                  </a:lnSpc>
                  <a:buClr>
                    <a:schemeClr val="accent6">
                      <a:lumMod val="75000"/>
                    </a:schemeClr>
                  </a:buClr>
                  <a:buFont typeface="Wingdings" pitchFamily="2" charset="2"/>
                  <a:buNone/>
                  <a:defRPr/>
                </a:pPr>
                <a14:m>
                  <m:oMathPara xmlns:m="http://schemas.openxmlformats.org/officeDocument/2006/math">
                    <m:oMathParaPr>
                      <m:jc m:val="left"/>
                    </m:oMathParaPr>
                    <m:oMath xmlns:m="http://schemas.openxmlformats.org/officeDocument/2006/math">
                      <m:sSub>
                        <m:sSubPr>
                          <m:ctrlPr>
                            <a:rPr lang="en-US" altLang="ru-RU" sz="1800" b="1" i="1">
                              <a:solidFill>
                                <a:schemeClr val="tx1"/>
                              </a:solidFill>
                              <a:latin typeface="Cambria Math"/>
                              <a:cs typeface="Arial" charset="0"/>
                            </a:rPr>
                          </m:ctrlPr>
                        </m:sSubPr>
                        <m:e>
                          <m:r>
                            <a:rPr lang="en-US" altLang="ru-RU" sz="1800" b="1" i="1" smtClean="0">
                              <a:solidFill>
                                <a:schemeClr val="tx1"/>
                              </a:solidFill>
                              <a:latin typeface="Cambria Math"/>
                              <a:cs typeface="Arial" charset="0"/>
                            </a:rPr>
                            <m:t>   </m:t>
                          </m:r>
                          <m:r>
                            <a:rPr lang="en-US" altLang="ru-RU" sz="1800" b="1" i="1" smtClean="0">
                              <a:solidFill>
                                <a:schemeClr val="tx1"/>
                              </a:solidFill>
                              <a:latin typeface="Cambria Math"/>
                              <a:cs typeface="Arial" charset="0"/>
                            </a:rPr>
                            <m:t>𝟐</m:t>
                          </m:r>
                          <m:r>
                            <a:rPr lang="en-US" altLang="ru-RU" sz="1800" b="1" i="1" smtClean="0">
                              <a:solidFill>
                                <a:schemeClr val="tx1"/>
                              </a:solidFill>
                              <a:latin typeface="Cambria Math"/>
                              <a:cs typeface="Arial" charset="0"/>
                            </a:rPr>
                            <m:t>𝒚</m:t>
                          </m:r>
                        </m:e>
                        <m:sub>
                          <m:r>
                            <a:rPr lang="en-US" altLang="ru-RU" sz="1800" b="1" i="1">
                              <a:solidFill>
                                <a:schemeClr val="tx1"/>
                              </a:solidFill>
                              <a:latin typeface="Cambria Math"/>
                              <a:cs typeface="Arial" charset="0"/>
                            </a:rPr>
                            <m:t>𝟏</m:t>
                          </m:r>
                        </m:sub>
                      </m:sSub>
                      <m:r>
                        <a:rPr lang="en-US" altLang="ru-RU" sz="1800" b="1" i="1">
                          <a:solidFill>
                            <a:schemeClr val="tx1"/>
                          </a:solidFill>
                          <a:latin typeface="Cambria Math"/>
                          <a:cs typeface="Arial" charset="0"/>
                        </a:rPr>
                        <m:t>+</m:t>
                      </m:r>
                      <m:r>
                        <a:rPr lang="en-US" altLang="ru-RU" sz="1800" b="1" i="1" smtClean="0">
                          <a:solidFill>
                            <a:schemeClr val="tx1"/>
                          </a:solidFill>
                          <a:latin typeface="Cambria Math"/>
                          <a:cs typeface="Arial" charset="0"/>
                        </a:rPr>
                        <m:t>𝟏</m:t>
                      </m:r>
                      <m:sSub>
                        <m:sSubPr>
                          <m:ctrlPr>
                            <a:rPr lang="en-US" altLang="ru-RU" sz="1800" b="1" i="1">
                              <a:solidFill>
                                <a:schemeClr val="tx1"/>
                              </a:solidFill>
                              <a:latin typeface="Cambria Math"/>
                              <a:cs typeface="Arial" charset="0"/>
                            </a:rPr>
                          </m:ctrlPr>
                        </m:sSubPr>
                        <m:e>
                          <m:r>
                            <a:rPr lang="en-US" altLang="ru-RU" sz="1800" b="1" i="1" smtClean="0">
                              <a:solidFill>
                                <a:schemeClr val="tx1"/>
                              </a:solidFill>
                              <a:latin typeface="Cambria Math"/>
                              <a:cs typeface="Arial" charset="0"/>
                            </a:rPr>
                            <m:t>𝒚</m:t>
                          </m:r>
                        </m:e>
                        <m:sub>
                          <m:r>
                            <a:rPr lang="en-US" altLang="ru-RU" sz="1800" b="1" i="1">
                              <a:solidFill>
                                <a:schemeClr val="tx1"/>
                              </a:solidFill>
                              <a:latin typeface="Cambria Math"/>
                              <a:cs typeface="Arial" charset="0"/>
                            </a:rPr>
                            <m:t>𝟐</m:t>
                          </m:r>
                        </m:sub>
                      </m:sSub>
                      <m:r>
                        <a:rPr lang="en-US" altLang="ru-RU" sz="1800" b="1" i="1">
                          <a:solidFill>
                            <a:schemeClr val="tx1"/>
                          </a:solidFill>
                          <a:latin typeface="Cambria Math"/>
                          <a:cs typeface="Arial" charset="0"/>
                        </a:rPr>
                        <m:t>≥</m:t>
                      </m:r>
                      <m:r>
                        <a:rPr lang="en-US" altLang="ru-RU" sz="1800" b="1" i="1" smtClean="0">
                          <a:solidFill>
                            <a:schemeClr val="tx1"/>
                          </a:solidFill>
                          <a:latin typeface="Cambria Math"/>
                          <a:cs typeface="Arial" charset="0"/>
                        </a:rPr>
                        <m:t>𝟏</m:t>
                      </m:r>
                      <m:r>
                        <a:rPr lang="en-US" altLang="ru-RU" sz="1800" b="1" i="1" smtClean="0">
                          <a:solidFill>
                            <a:schemeClr val="tx1"/>
                          </a:solidFill>
                          <a:latin typeface="Cambria Math"/>
                          <a:cs typeface="Arial" charset="0"/>
                        </a:rPr>
                        <m:t>       </m:t>
                      </m:r>
                      <m:d>
                        <m:dPr>
                          <m:ctrlPr>
                            <a:rPr lang="en-US" altLang="ru-RU" sz="1800" b="1" i="1" smtClean="0">
                              <a:solidFill>
                                <a:schemeClr val="tx1"/>
                              </a:solidFill>
                              <a:latin typeface="Cambria Math"/>
                              <a:cs typeface="Arial" charset="0"/>
                            </a:rPr>
                          </m:ctrlPr>
                        </m:dPr>
                        <m:e>
                          <m:r>
                            <a:rPr lang="en-US" altLang="ru-RU" sz="1800" b="1" i="1" smtClean="0">
                              <a:solidFill>
                                <a:schemeClr val="tx1"/>
                              </a:solidFill>
                              <a:latin typeface="Cambria Math"/>
                              <a:cs typeface="Arial" charset="0"/>
                            </a:rPr>
                            <m:t>𝟐</m:t>
                          </m:r>
                        </m:e>
                      </m:d>
                    </m:oMath>
                  </m:oMathPara>
                </a14:m>
                <a:endParaRPr lang="ru-RU" altLang="ru-RU" sz="1800" b="1" dirty="0" smtClean="0">
                  <a:solidFill>
                    <a:schemeClr val="tx1"/>
                  </a:solidFill>
                  <a:latin typeface="Arial" charset="0"/>
                  <a:cs typeface="Arial" charset="0"/>
                </a:endParaRPr>
              </a:p>
              <a:p>
                <a:pPr indent="-182880" fontAlgn="auto">
                  <a:lnSpc>
                    <a:spcPct val="80000"/>
                  </a:lnSpc>
                  <a:buClr>
                    <a:schemeClr val="accent6">
                      <a:lumMod val="75000"/>
                    </a:schemeClr>
                  </a:buClr>
                  <a:buFont typeface="Wingdings" pitchFamily="2" charset="2"/>
                  <a:buNone/>
                  <a:defRPr/>
                </a:pPr>
                <a:r>
                  <a:rPr lang="en-US" altLang="ru-RU" sz="1800" b="1" dirty="0" smtClean="0">
                    <a:solidFill>
                      <a:schemeClr val="tx1"/>
                    </a:solidFill>
                    <a:latin typeface="Arial" charset="0"/>
                    <a:cs typeface="Arial" charset="0"/>
                  </a:rPr>
                  <a:t>         </a:t>
                </a:r>
                <a14:m>
                  <m:oMath xmlns:m="http://schemas.openxmlformats.org/officeDocument/2006/math">
                    <m:sSub>
                      <m:sSubPr>
                        <m:ctrlPr>
                          <a:rPr lang="en-US" altLang="ru-RU" sz="1800" b="1" i="1" smtClean="0">
                            <a:solidFill>
                              <a:schemeClr val="tx1"/>
                            </a:solidFill>
                            <a:latin typeface="Cambria Math"/>
                            <a:cs typeface="Arial" charset="0"/>
                          </a:rPr>
                        </m:ctrlPr>
                      </m:sSubPr>
                      <m:e>
                        <m:r>
                          <a:rPr lang="en-US" altLang="ru-RU" sz="1800" b="1" i="1" smtClean="0">
                            <a:solidFill>
                              <a:schemeClr val="tx1"/>
                            </a:solidFill>
                            <a:latin typeface="Cambria Math"/>
                            <a:cs typeface="Arial" charset="0"/>
                          </a:rPr>
                          <m:t>𝒚</m:t>
                        </m:r>
                      </m:e>
                      <m:sub>
                        <m:r>
                          <a:rPr lang="en-US" altLang="ru-RU" sz="1800" b="1" i="1" smtClean="0">
                            <a:solidFill>
                              <a:schemeClr val="tx1"/>
                            </a:solidFill>
                            <a:latin typeface="Cambria Math"/>
                            <a:cs typeface="Arial" charset="0"/>
                          </a:rPr>
                          <m:t>𝟏</m:t>
                        </m:r>
                      </m:sub>
                    </m:sSub>
                    <m:r>
                      <a:rPr lang="en-US" altLang="ru-RU" sz="1800" b="1" i="1" smtClean="0">
                        <a:solidFill>
                          <a:schemeClr val="tx1"/>
                        </a:solidFill>
                        <a:latin typeface="Cambria Math"/>
                        <a:cs typeface="Arial" charset="0"/>
                      </a:rPr>
                      <m:t>,</m:t>
                    </m:r>
                    <m:sSub>
                      <m:sSubPr>
                        <m:ctrlPr>
                          <a:rPr lang="en-US" altLang="ru-RU" sz="1800" b="1" i="1" smtClean="0">
                            <a:solidFill>
                              <a:schemeClr val="tx1"/>
                            </a:solidFill>
                            <a:latin typeface="Cambria Math"/>
                            <a:cs typeface="Arial" charset="0"/>
                          </a:rPr>
                        </m:ctrlPr>
                      </m:sSubPr>
                      <m:e>
                        <m:r>
                          <a:rPr lang="en-US" altLang="ru-RU" sz="1800" b="1" i="1" smtClean="0">
                            <a:solidFill>
                              <a:schemeClr val="tx1"/>
                            </a:solidFill>
                            <a:latin typeface="Cambria Math"/>
                            <a:cs typeface="Arial" charset="0"/>
                          </a:rPr>
                          <m:t>𝒚</m:t>
                        </m:r>
                      </m:e>
                      <m:sub>
                        <m:r>
                          <a:rPr lang="en-US" altLang="ru-RU" sz="1800" b="1" i="1" smtClean="0">
                            <a:solidFill>
                              <a:schemeClr val="tx1"/>
                            </a:solidFill>
                            <a:latin typeface="Cambria Math"/>
                            <a:cs typeface="Arial" charset="0"/>
                          </a:rPr>
                          <m:t>𝟐</m:t>
                        </m:r>
                      </m:sub>
                    </m:sSub>
                    <m:r>
                      <a:rPr lang="en-US" altLang="ru-RU" sz="1800" b="1" i="1" smtClean="0">
                        <a:solidFill>
                          <a:schemeClr val="tx1"/>
                        </a:solidFill>
                        <a:latin typeface="Cambria Math"/>
                        <a:ea typeface="Cambria Math"/>
                        <a:cs typeface="Arial" charset="0"/>
                      </a:rPr>
                      <m:t>≥</m:t>
                    </m:r>
                    <m:r>
                      <a:rPr lang="en-US" altLang="ru-RU" sz="1800" b="1" i="1" smtClean="0">
                        <a:solidFill>
                          <a:schemeClr val="tx1"/>
                        </a:solidFill>
                        <a:latin typeface="Cambria Math"/>
                        <a:ea typeface="Cambria Math"/>
                        <a:cs typeface="Arial" charset="0"/>
                      </a:rPr>
                      <m:t>𝟎</m:t>
                    </m:r>
                  </m:oMath>
                </a14:m>
                <a:endParaRPr lang="ru-RU" altLang="ru-RU" sz="1800" b="1" dirty="0" smtClean="0">
                  <a:solidFill>
                    <a:schemeClr val="tx1"/>
                  </a:solidFill>
                  <a:latin typeface="Arial" charset="0"/>
                  <a:cs typeface="Arial" charset="0"/>
                </a:endParaRPr>
              </a:p>
              <a:p>
                <a:pPr indent="-182880" fontAlgn="auto">
                  <a:lnSpc>
                    <a:spcPct val="80000"/>
                  </a:lnSpc>
                  <a:buClr>
                    <a:schemeClr val="accent6">
                      <a:lumMod val="75000"/>
                    </a:schemeClr>
                  </a:buClr>
                  <a:buFont typeface="Wingdings" pitchFamily="2" charset="2"/>
                  <a:buNone/>
                  <a:defRPr/>
                </a:pPr>
                <a:r>
                  <a:rPr lang="en-US" altLang="ru-RU" sz="1800" b="1" dirty="0">
                    <a:latin typeface="Arial" charset="0"/>
                    <a:cs typeface="Arial" charset="0"/>
                  </a:rPr>
                  <a:t>3</a:t>
                </a:r>
                <a:r>
                  <a:rPr lang="ru-RU" altLang="ru-RU" sz="1800" b="1" dirty="0" smtClean="0">
                    <a:latin typeface="Arial" charset="0"/>
                    <a:cs typeface="Arial" charset="0"/>
                  </a:rPr>
                  <a:t>.</a:t>
                </a:r>
                <a:endParaRPr lang="en-US" altLang="ru-RU" sz="1800" b="1" dirty="0" smtClean="0">
                  <a:solidFill>
                    <a:schemeClr val="tx1"/>
                  </a:solidFill>
                  <a:latin typeface="Arial" charset="0"/>
                  <a:cs typeface="Arial" charset="0"/>
                </a:endParaRPr>
              </a:p>
              <a:p>
                <a:pPr indent="-182880" algn="ctr" fontAlgn="auto">
                  <a:lnSpc>
                    <a:spcPct val="80000"/>
                  </a:lnSpc>
                  <a:buClr>
                    <a:schemeClr val="accent6">
                      <a:lumMod val="75000"/>
                    </a:schemeClr>
                  </a:buClr>
                  <a:buFont typeface="Wingdings" pitchFamily="2" charset="2"/>
                  <a:buNone/>
                  <a:defRPr/>
                </a:pPr>
                <a:endParaRPr lang="en-US" altLang="ru-RU" sz="1800" b="1" dirty="0" smtClean="0">
                  <a:solidFill>
                    <a:schemeClr val="tx1"/>
                  </a:solidFill>
                  <a:latin typeface="Arial" charset="0"/>
                  <a:cs typeface="Arial" charset="0"/>
                </a:endParaRPr>
              </a:p>
            </p:txBody>
          </p:sp>
        </mc:Choice>
        <mc:Fallback xmlns="">
          <p:sp>
            <p:nvSpPr>
              <p:cNvPr id="34" name="Rectangle 3"/>
              <p:cNvSpPr txBox="1">
                <a:spLocks noRot="1" noChangeAspect="1" noMove="1" noResize="1" noEditPoints="1" noAdjustHandles="1" noChangeArrowheads="1" noChangeShapeType="1" noTextEdit="1"/>
              </p:cNvSpPr>
              <p:nvPr/>
            </p:nvSpPr>
            <p:spPr bwMode="auto">
              <a:xfrm>
                <a:off x="5959804" y="4120501"/>
                <a:ext cx="3310909" cy="2186167"/>
              </a:xfrm>
              <a:prstGeom prst="rect">
                <a:avLst/>
              </a:prstGeom>
              <a:blipFill rotWithShape="1">
                <a:blip r:embed="rId11"/>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noFill/>
                  </a:rPr>
                  <a:t> </a:t>
                </a:r>
              </a:p>
            </p:txBody>
          </p:sp>
        </mc:Fallback>
      </mc:AlternateContent>
    </p:spTree>
    <p:extLst>
      <p:ext uri="{BB962C8B-B14F-4D97-AF65-F5344CB8AC3E}">
        <p14:creationId xmlns:p14="http://schemas.microsoft.com/office/powerpoint/2010/main" val="2798637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2"/>
              <p:cNvSpPr>
                <a:spLocks noChangeArrowheads="1"/>
              </p:cNvSpPr>
              <p:nvPr/>
            </p:nvSpPr>
            <p:spPr bwMode="auto">
              <a:xfrm>
                <a:off x="107504" y="372963"/>
                <a:ext cx="9036496" cy="101566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09575" algn="l"/>
                  </a:tabLst>
                  <a:defRPr>
                    <a:solidFill>
                      <a:schemeClr val="tx1"/>
                    </a:solidFill>
                    <a:latin typeface="Arial" pitchFamily="34" charset="0"/>
                    <a:cs typeface="Arial" pitchFamily="34" charset="0"/>
                  </a:defRPr>
                </a:lvl1pPr>
                <a:lvl2pPr fontAlgn="base">
                  <a:spcBef>
                    <a:spcPct val="0"/>
                  </a:spcBef>
                  <a:spcAft>
                    <a:spcPct val="0"/>
                  </a:spcAft>
                  <a:tabLst>
                    <a:tab pos="409575" algn="l"/>
                  </a:tabLst>
                  <a:defRPr>
                    <a:solidFill>
                      <a:schemeClr val="tx1"/>
                    </a:solidFill>
                    <a:latin typeface="Arial" pitchFamily="34" charset="0"/>
                    <a:cs typeface="Arial" pitchFamily="34" charset="0"/>
                  </a:defRPr>
                </a:lvl2pPr>
                <a:lvl3pPr fontAlgn="base">
                  <a:spcBef>
                    <a:spcPct val="0"/>
                  </a:spcBef>
                  <a:spcAft>
                    <a:spcPct val="0"/>
                  </a:spcAft>
                  <a:tabLst>
                    <a:tab pos="409575" algn="l"/>
                  </a:tabLst>
                  <a:defRPr>
                    <a:solidFill>
                      <a:schemeClr val="tx1"/>
                    </a:solidFill>
                    <a:latin typeface="Arial" pitchFamily="34" charset="0"/>
                    <a:cs typeface="Arial" pitchFamily="34" charset="0"/>
                  </a:defRPr>
                </a:lvl3pPr>
                <a:lvl4pPr fontAlgn="base">
                  <a:spcBef>
                    <a:spcPct val="0"/>
                  </a:spcBef>
                  <a:spcAft>
                    <a:spcPct val="0"/>
                  </a:spcAft>
                  <a:tabLst>
                    <a:tab pos="409575" algn="l"/>
                  </a:tabLst>
                  <a:defRPr>
                    <a:solidFill>
                      <a:schemeClr val="tx1"/>
                    </a:solidFill>
                    <a:latin typeface="Arial" pitchFamily="34" charset="0"/>
                    <a:cs typeface="Arial" pitchFamily="34" charset="0"/>
                  </a:defRPr>
                </a:lvl4pPr>
                <a:lvl5pPr fontAlgn="base">
                  <a:spcBef>
                    <a:spcPct val="0"/>
                  </a:spcBef>
                  <a:spcAft>
                    <a:spcPct val="0"/>
                  </a:spcAft>
                  <a:tabLst>
                    <a:tab pos="409575" algn="l"/>
                  </a:tabLst>
                  <a:defRPr>
                    <a:solidFill>
                      <a:schemeClr val="tx1"/>
                    </a:solidFill>
                    <a:latin typeface="Arial" pitchFamily="34" charset="0"/>
                    <a:cs typeface="Arial" pitchFamily="34" charset="0"/>
                  </a:defRPr>
                </a:lvl5pPr>
                <a:lvl6pPr fontAlgn="base">
                  <a:spcBef>
                    <a:spcPct val="0"/>
                  </a:spcBef>
                  <a:spcAft>
                    <a:spcPct val="0"/>
                  </a:spcAft>
                  <a:tabLst>
                    <a:tab pos="409575" algn="l"/>
                  </a:tabLst>
                  <a:defRPr>
                    <a:solidFill>
                      <a:schemeClr val="tx1"/>
                    </a:solidFill>
                    <a:latin typeface="Arial" pitchFamily="34" charset="0"/>
                    <a:cs typeface="Arial" pitchFamily="34" charset="0"/>
                  </a:defRPr>
                </a:lvl6pPr>
                <a:lvl7pPr fontAlgn="base">
                  <a:spcBef>
                    <a:spcPct val="0"/>
                  </a:spcBef>
                  <a:spcAft>
                    <a:spcPct val="0"/>
                  </a:spcAft>
                  <a:tabLst>
                    <a:tab pos="409575" algn="l"/>
                  </a:tabLst>
                  <a:defRPr>
                    <a:solidFill>
                      <a:schemeClr val="tx1"/>
                    </a:solidFill>
                    <a:latin typeface="Arial" pitchFamily="34" charset="0"/>
                    <a:cs typeface="Arial" pitchFamily="34" charset="0"/>
                  </a:defRPr>
                </a:lvl7pPr>
                <a:lvl8pPr fontAlgn="base">
                  <a:spcBef>
                    <a:spcPct val="0"/>
                  </a:spcBef>
                  <a:spcAft>
                    <a:spcPct val="0"/>
                  </a:spcAft>
                  <a:tabLst>
                    <a:tab pos="409575" algn="l"/>
                  </a:tabLst>
                  <a:defRPr>
                    <a:solidFill>
                      <a:schemeClr val="tx1"/>
                    </a:solidFill>
                    <a:latin typeface="Arial" pitchFamily="34" charset="0"/>
                    <a:cs typeface="Arial" pitchFamily="34" charset="0"/>
                  </a:defRPr>
                </a:lvl8pPr>
                <a:lvl9pPr fontAlgn="base">
                  <a:spcBef>
                    <a:spcPct val="0"/>
                  </a:spcBef>
                  <a:spcAft>
                    <a:spcPct val="0"/>
                  </a:spcAft>
                  <a:tabLst>
                    <a:tab pos="409575" algn="l"/>
                  </a:tabLst>
                  <a:defRPr>
                    <a:solidFill>
                      <a:schemeClr val="tx1"/>
                    </a:solidFill>
                    <a:latin typeface="Arial" pitchFamily="34" charset="0"/>
                    <a:cs typeface="Arial" pitchFamily="34" charset="0"/>
                  </a:defRPr>
                </a:lvl9pPr>
              </a:lstStyle>
              <a:p>
                <a:r>
                  <a:rPr lang="ru-RU" sz="2000" dirty="0" smtClean="0"/>
                  <a:t>Дана начальная симплекс-таблица прямой (исходной) задачи линейного программирования, в которой </a:t>
                </a:r>
                <a14:m>
                  <m:oMath xmlns:m="http://schemas.openxmlformats.org/officeDocument/2006/math">
                    <m:sSub>
                      <m:sSubPr>
                        <m:ctrlPr>
                          <a:rPr lang="ru-RU" sz="2000" b="1" i="1">
                            <a:latin typeface="Cambria Math"/>
                          </a:rPr>
                        </m:ctrlPr>
                      </m:sSubPr>
                      <m:e>
                        <m:r>
                          <a:rPr lang="en-US" sz="2000" b="1" i="1">
                            <a:latin typeface="Cambria Math"/>
                          </a:rPr>
                          <m:t>𝒙</m:t>
                        </m:r>
                      </m:e>
                      <m:sub>
                        <m:r>
                          <a:rPr lang="en-US" sz="2000" b="1" i="1">
                            <a:latin typeface="Cambria Math"/>
                          </a:rPr>
                          <m:t>𝟏</m:t>
                        </m:r>
                      </m:sub>
                    </m:sSub>
                  </m:oMath>
                </a14:m>
                <a:r>
                  <a:rPr lang="ru-RU" sz="2000" b="1" dirty="0" smtClean="0"/>
                  <a:t>, </a:t>
                </a:r>
                <a14:m>
                  <m:oMath xmlns:m="http://schemas.openxmlformats.org/officeDocument/2006/math">
                    <m:sSub>
                      <m:sSubPr>
                        <m:ctrlPr>
                          <a:rPr lang="ru-RU" sz="2000" b="1" i="1">
                            <a:latin typeface="Cambria Math"/>
                          </a:rPr>
                        </m:ctrlPr>
                      </m:sSubPr>
                      <m:e>
                        <m:r>
                          <a:rPr lang="en-US" sz="2000" b="1" i="1">
                            <a:latin typeface="Cambria Math"/>
                          </a:rPr>
                          <m:t>𝒙</m:t>
                        </m:r>
                      </m:e>
                      <m:sub>
                        <m:r>
                          <a:rPr lang="ru-RU" sz="2000" b="1" i="1" smtClean="0">
                            <a:latin typeface="Cambria Math"/>
                          </a:rPr>
                          <m:t>𝟐</m:t>
                        </m:r>
                      </m:sub>
                    </m:sSub>
                    <m:r>
                      <a:rPr lang="ru-RU" sz="2000" b="1" i="1" smtClean="0">
                        <a:latin typeface="Cambria Math"/>
                      </a:rPr>
                      <m:t> </m:t>
                    </m:r>
                  </m:oMath>
                </a14:m>
                <a:r>
                  <a:rPr lang="ru-RU" sz="2000" dirty="0" smtClean="0"/>
                  <a:t>-</a:t>
                </a:r>
                <a:r>
                  <a:rPr lang="ru-RU" sz="2000" dirty="0"/>
                  <a:t>основные переменные, </a:t>
                </a:r>
                <a14:m>
                  <m:oMath xmlns:m="http://schemas.openxmlformats.org/officeDocument/2006/math">
                    <m:sSub>
                      <m:sSubPr>
                        <m:ctrlPr>
                          <a:rPr lang="ru-RU" sz="2000" b="1" i="1">
                            <a:latin typeface="Cambria Math"/>
                          </a:rPr>
                        </m:ctrlPr>
                      </m:sSubPr>
                      <m:e>
                        <m:r>
                          <a:rPr lang="en-US" sz="2000" b="1" i="1">
                            <a:latin typeface="Cambria Math"/>
                          </a:rPr>
                          <m:t>𝒙</m:t>
                        </m:r>
                      </m:e>
                      <m:sub>
                        <m:r>
                          <a:rPr lang="ru-RU" sz="2000" b="1" i="1" smtClean="0">
                            <a:latin typeface="Cambria Math"/>
                          </a:rPr>
                          <m:t>𝟑</m:t>
                        </m:r>
                      </m:sub>
                    </m:sSub>
                  </m:oMath>
                </a14:m>
                <a:r>
                  <a:rPr lang="ru-RU" sz="2000" b="1" dirty="0"/>
                  <a:t>, </a:t>
                </a:r>
                <a14:m>
                  <m:oMath xmlns:m="http://schemas.openxmlformats.org/officeDocument/2006/math">
                    <m:sSub>
                      <m:sSubPr>
                        <m:ctrlPr>
                          <a:rPr lang="ru-RU" sz="2000" b="1" i="1">
                            <a:latin typeface="Cambria Math"/>
                          </a:rPr>
                        </m:ctrlPr>
                      </m:sSubPr>
                      <m:e>
                        <m:r>
                          <a:rPr lang="en-US" sz="2000" b="1" i="1">
                            <a:latin typeface="Cambria Math"/>
                          </a:rPr>
                          <m:t>𝒙</m:t>
                        </m:r>
                      </m:e>
                      <m:sub>
                        <m:r>
                          <a:rPr lang="ru-RU" sz="2000" b="1" i="1" smtClean="0">
                            <a:latin typeface="Cambria Math"/>
                          </a:rPr>
                          <m:t>𝟒</m:t>
                        </m:r>
                      </m:sub>
                    </m:sSub>
                    <m:r>
                      <a:rPr lang="ru-RU" sz="2000" i="1">
                        <a:latin typeface="Cambria Math"/>
                      </a:rPr>
                      <m:t> </m:t>
                    </m:r>
                  </m:oMath>
                </a14:m>
                <a:r>
                  <a:rPr lang="ru-RU" sz="2000" dirty="0" smtClean="0"/>
                  <a:t>- </a:t>
                </a:r>
                <a:r>
                  <a:rPr lang="ru-RU" sz="2000" dirty="0"/>
                  <a:t>дополнительные</a:t>
                </a:r>
                <a:r>
                  <a:rPr lang="ru-RU" sz="2000" dirty="0" smtClean="0"/>
                  <a:t>, </a:t>
                </a:r>
                <a:r>
                  <a:rPr lang="en-US" sz="2000" dirty="0" smtClean="0"/>
                  <a:t>Z</a:t>
                </a:r>
                <a:r>
                  <a:rPr lang="ru-RU" sz="2000" dirty="0" smtClean="0"/>
                  <a:t> –целевая функция</a:t>
                </a:r>
                <a:endParaRPr lang="ru-RU" sz="2000" dirty="0"/>
              </a:p>
            </p:txBody>
          </p:sp>
        </mc:Choice>
        <mc:Fallback xmlns="">
          <p:sp>
            <p:nvSpPr>
              <p:cNvPr id="6" name="Rectangle 2"/>
              <p:cNvSpPr>
                <a:spLocks noRot="1" noChangeAspect="1" noMove="1" noResize="1" noEditPoints="1" noAdjustHandles="1" noChangeArrowheads="1" noChangeShapeType="1" noTextEdit="1"/>
              </p:cNvSpPr>
              <p:nvPr/>
            </p:nvSpPr>
            <p:spPr bwMode="auto">
              <a:xfrm>
                <a:off x="107504" y="372963"/>
                <a:ext cx="9036496" cy="1015663"/>
              </a:xfrm>
              <a:prstGeom prst="rect">
                <a:avLst/>
              </a:prstGeom>
              <a:blipFill rotWithShape="1">
                <a:blip r:embed="rId2"/>
                <a:stretch>
                  <a:fillRect l="-742" t="-1796" b="-1077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23528" y="3356992"/>
                <a:ext cx="8496944" cy="1015663"/>
              </a:xfrm>
              <a:prstGeom prst="rect">
                <a:avLst/>
              </a:prstGeom>
              <a:noFill/>
            </p:spPr>
            <p:txBody>
              <a:bodyPr wrap="square" rtlCol="0">
                <a:spAutoFit/>
              </a:bodyPr>
              <a:lstStyle/>
              <a:p>
                <a:r>
                  <a:rPr lang="ru-RU" sz="2000" dirty="0" smtClean="0">
                    <a:latin typeface="Arial" panose="020B0604020202020204" pitchFamily="34" charset="0"/>
                    <a:cs typeface="Arial" panose="020B0604020202020204" pitchFamily="34" charset="0"/>
                  </a:rPr>
                  <a:t>Укажите постановку двойственной ЗЛП, в которой    </a:t>
                </a:r>
                <a14:m>
                  <m:oMath xmlns:m="http://schemas.openxmlformats.org/officeDocument/2006/math">
                    <m:sSub>
                      <m:sSubPr>
                        <m:ctrlPr>
                          <a:rPr lang="ru-RU" sz="2000" b="1" i="1" smtClean="0">
                            <a:latin typeface="Cambria Math"/>
                          </a:rPr>
                        </m:ctrlPr>
                      </m:sSubPr>
                      <m:e>
                        <m:r>
                          <a:rPr lang="en-US" sz="2000" b="1" i="1" smtClean="0">
                            <a:latin typeface="Cambria Math"/>
                          </a:rPr>
                          <m:t>𝒚</m:t>
                        </m:r>
                      </m:e>
                      <m:sub>
                        <m:r>
                          <a:rPr lang="en-US" sz="2000" b="1" i="1" smtClean="0">
                            <a:latin typeface="Cambria Math"/>
                          </a:rPr>
                          <m:t>𝟏</m:t>
                        </m:r>
                      </m:sub>
                    </m:sSub>
                    <m:r>
                      <a:rPr lang="en-US" sz="2000" b="1" i="1" smtClean="0">
                        <a:latin typeface="Cambria Math"/>
                      </a:rPr>
                      <m:t>, </m:t>
                    </m:r>
                    <m:sSub>
                      <m:sSubPr>
                        <m:ctrlPr>
                          <a:rPr lang="en-US" sz="2000" b="1" i="1" smtClean="0">
                            <a:latin typeface="Cambria Math"/>
                          </a:rPr>
                        </m:ctrlPr>
                      </m:sSubPr>
                      <m:e>
                        <m:r>
                          <a:rPr lang="en-US" sz="2000" b="1" i="1" smtClean="0">
                            <a:latin typeface="Cambria Math"/>
                          </a:rPr>
                          <m:t>𝒚</m:t>
                        </m:r>
                      </m:e>
                      <m:sub>
                        <m:r>
                          <a:rPr lang="en-US" sz="2000" b="1" i="1" smtClean="0">
                            <a:latin typeface="Cambria Math"/>
                          </a:rPr>
                          <m:t>𝟐</m:t>
                        </m:r>
                      </m:sub>
                    </m:sSub>
                  </m:oMath>
                </a14:m>
                <a:r>
                  <a:rPr lang="ru-RU" sz="2000" dirty="0" smtClean="0">
                    <a:latin typeface="Arial" panose="020B0604020202020204" pitchFamily="34" charset="0"/>
                    <a:cs typeface="Arial" panose="020B0604020202020204" pitchFamily="34" charset="0"/>
                  </a:rPr>
                  <a:t>  - </a:t>
                </a:r>
                <a:r>
                  <a:rPr lang="ru-RU" sz="2000" dirty="0">
                    <a:latin typeface="Arial" panose="020B0604020202020204" pitchFamily="34" charset="0"/>
                    <a:cs typeface="Arial" panose="020B0604020202020204" pitchFamily="34" charset="0"/>
                  </a:rPr>
                  <a:t>двойственные оценки ограничений исходной задачи.</a:t>
                </a:r>
              </a:p>
              <a:p>
                <a:endParaRPr lang="ru-RU" sz="2000" dirty="0">
                  <a:latin typeface="Arial" panose="020B0604020202020204" pitchFamily="34" charset="0"/>
                  <a:cs typeface="Arial" panose="020B0604020202020204" pitchFamily="3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23528" y="3356992"/>
                <a:ext cx="8496944" cy="1015663"/>
              </a:xfrm>
              <a:prstGeom prst="rect">
                <a:avLst/>
              </a:prstGeom>
              <a:blipFill rotWithShape="1">
                <a:blip r:embed="rId3"/>
                <a:stretch>
                  <a:fillRect l="-717" t="-2410"/>
                </a:stretch>
              </a:blipFill>
            </p:spPr>
            <p:txBody>
              <a:bodyPr/>
              <a:lstStyle/>
              <a:p>
                <a:r>
                  <a:rPr lang="ru-RU">
                    <a:noFill/>
                  </a:rPr>
                  <a:t> </a:t>
                </a:r>
              </a:p>
            </p:txBody>
          </p:sp>
        </mc:Fallback>
      </mc:AlternateContent>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1" name="Rectangle 5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2" name="Rectangle 58"/>
          <p:cNvSpPr>
            <a:spLocks noChangeArrowheads="1"/>
          </p:cNvSpPr>
          <p:nvPr/>
        </p:nvSpPr>
        <p:spPr bwMode="auto">
          <a:xfrm>
            <a:off x="0" y="6762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3" name="Rectangle 59"/>
          <p:cNvSpPr>
            <a:spLocks noChangeArrowheads="1"/>
          </p:cNvSpPr>
          <p:nvPr/>
        </p:nvSpPr>
        <p:spPr bwMode="auto">
          <a:xfrm>
            <a:off x="0" y="13525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4" name="Rectangle 60"/>
          <p:cNvSpPr>
            <a:spLocks noChangeArrowheads="1"/>
          </p:cNvSpPr>
          <p:nvPr/>
        </p:nvSpPr>
        <p:spPr bwMode="auto">
          <a:xfrm>
            <a:off x="0" y="20288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9" name="Rectangle 65"/>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0" name="Rectangle 66"/>
          <p:cNvSpPr>
            <a:spLocks noChangeArrowheads="1"/>
          </p:cNvSpPr>
          <p:nvPr/>
        </p:nvSpPr>
        <p:spPr bwMode="auto">
          <a:xfrm>
            <a:off x="152400" y="8286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2" name="Rectangle 68"/>
          <p:cNvSpPr>
            <a:spLocks noChangeArrowheads="1"/>
          </p:cNvSpPr>
          <p:nvPr/>
        </p:nvSpPr>
        <p:spPr bwMode="auto">
          <a:xfrm>
            <a:off x="152400" y="21812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7" name="Rectangle 7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8" name="Rectangle 74"/>
          <p:cNvSpPr>
            <a:spLocks noChangeArrowheads="1"/>
          </p:cNvSpPr>
          <p:nvPr/>
        </p:nvSpPr>
        <p:spPr bwMode="auto">
          <a:xfrm>
            <a:off x="0" y="6762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9" name="Rectangle 75"/>
          <p:cNvSpPr>
            <a:spLocks noChangeArrowheads="1"/>
          </p:cNvSpPr>
          <p:nvPr/>
        </p:nvSpPr>
        <p:spPr bwMode="auto">
          <a:xfrm>
            <a:off x="0" y="13525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00" name="Rectangle 76"/>
          <p:cNvSpPr>
            <a:spLocks noChangeArrowheads="1"/>
          </p:cNvSpPr>
          <p:nvPr/>
        </p:nvSpPr>
        <p:spPr bwMode="auto">
          <a:xfrm>
            <a:off x="0" y="2028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mc:AlternateContent xmlns:mc="http://schemas.openxmlformats.org/markup-compatibility/2006" xmlns:a14="http://schemas.microsoft.com/office/drawing/2010/main">
        <mc:Choice Requires="a14">
          <p:graphicFrame>
            <p:nvGraphicFramePr>
              <p:cNvPr id="30" name="Таблица 29"/>
              <p:cNvGraphicFramePr>
                <a:graphicFrameLocks noGrp="1"/>
              </p:cNvGraphicFramePr>
              <p:nvPr>
                <p:extLst>
                  <p:ext uri="{D42A27DB-BD31-4B8C-83A1-F6EECF244321}">
                    <p14:modId xmlns:p14="http://schemas.microsoft.com/office/powerpoint/2010/main" val="2714829337"/>
                  </p:ext>
                </p:extLst>
              </p:nvPr>
            </p:nvGraphicFramePr>
            <p:xfrm>
              <a:off x="467544" y="1449705"/>
              <a:ext cx="7920879" cy="1907287"/>
            </p:xfrm>
            <a:graphic>
              <a:graphicData uri="http://schemas.openxmlformats.org/drawingml/2006/table">
                <a:tbl>
                  <a:tblPr firstRow="1" bandRow="1">
                    <a:tableStyleId>{5C22544A-7EE6-4342-B048-85BDC9FD1C3A}</a:tableStyleId>
                  </a:tblPr>
                  <a:tblGrid>
                    <a:gridCol w="1341440"/>
                    <a:gridCol w="830414"/>
                    <a:gridCol w="1277561"/>
                    <a:gridCol w="894293"/>
                    <a:gridCol w="894293"/>
                    <a:gridCol w="894293"/>
                    <a:gridCol w="814445"/>
                    <a:gridCol w="974140"/>
                  </a:tblGrid>
                  <a:tr h="806929">
                    <a:tc>
                      <a:txBody>
                        <a:bodyPr/>
                        <a:lstStyle/>
                        <a:p>
                          <a:pPr algn="ctr">
                            <a:spcAft>
                              <a:spcPts val="0"/>
                            </a:spcAft>
                            <a:tabLst>
                              <a:tab pos="450215" algn="l"/>
                            </a:tabLst>
                          </a:pPr>
                          <a:r>
                            <a:rPr lang="ru-RU" sz="1600" b="1" dirty="0">
                              <a:effectLst/>
                              <a:latin typeface="Times New Roman"/>
                              <a:ea typeface="Times New Roman"/>
                            </a:rPr>
                            <a:t>Итерация</a:t>
                          </a:r>
                        </a:p>
                      </a:txBody>
                      <a:tcPr marL="68580" marR="68580" marT="0" marB="0" anchor="ctr"/>
                    </a:tc>
                    <a:tc>
                      <a:txBody>
                        <a:bodyPr/>
                        <a:lstStyle/>
                        <a:p>
                          <a:pPr algn="ctr">
                            <a:spcAft>
                              <a:spcPts val="0"/>
                            </a:spcAft>
                            <a:tabLst>
                              <a:tab pos="450215" algn="l"/>
                            </a:tabLst>
                          </a:pPr>
                          <a:r>
                            <a:rPr lang="ru-RU" sz="1600" b="1" dirty="0">
                              <a:effectLst/>
                              <a:latin typeface="Times New Roman"/>
                              <a:ea typeface="Times New Roman"/>
                            </a:rPr>
                            <a:t>Базис</a:t>
                          </a:r>
                        </a:p>
                      </a:txBody>
                      <a:tcPr marL="68580" marR="68580" marT="0" marB="0" anchor="ctr"/>
                    </a:tc>
                    <a:tc>
                      <a:txBody>
                        <a:bodyPr/>
                        <a:lstStyle/>
                        <a:p>
                          <a:pPr algn="ctr">
                            <a:spcAft>
                              <a:spcPts val="0"/>
                            </a:spcAft>
                            <a:tabLst>
                              <a:tab pos="450215" algn="l"/>
                            </a:tabLst>
                          </a:pPr>
                          <a:r>
                            <a:rPr lang="ru-RU" sz="1600" b="1" dirty="0">
                              <a:effectLst/>
                              <a:latin typeface="Times New Roman"/>
                              <a:ea typeface="Times New Roman"/>
                            </a:rPr>
                            <a:t>Значение</a:t>
                          </a:r>
                        </a:p>
                      </a:txBody>
                      <a:tcPr marL="68580" marR="68580" marT="0" marB="0" anchor="ctr"/>
                    </a:tc>
                    <a:tc>
                      <a:txBody>
                        <a:bodyPr/>
                        <a:lstStyle/>
                        <a:p>
                          <a:pPr algn="ctr">
                            <a:spcAft>
                              <a:spcPts val="0"/>
                            </a:spcAft>
                            <a:tabLst>
                              <a:tab pos="450215" algn="l"/>
                            </a:tabLst>
                          </a:pPr>
                          <a14:m>
                            <m:oMathPara xmlns:m="http://schemas.openxmlformats.org/officeDocument/2006/math">
                              <m:oMathParaPr>
                                <m:jc m:val="centerGroup"/>
                              </m:oMathParaPr>
                              <m:oMath xmlns:m="http://schemas.openxmlformats.org/officeDocument/2006/math">
                                <m:sSub>
                                  <m:sSubPr>
                                    <m:ctrlPr>
                                      <a:rPr lang="ru-RU" sz="1600" b="1" i="1" smtClean="0">
                                        <a:latin typeface="Cambria Math"/>
                                      </a:rPr>
                                    </m:ctrlPr>
                                  </m:sSubPr>
                                  <m:e>
                                    <m:r>
                                      <a:rPr lang="en-US" sz="1600" b="1" i="1" smtClean="0">
                                        <a:latin typeface="Cambria Math"/>
                                      </a:rPr>
                                      <m:t>𝒙</m:t>
                                    </m:r>
                                  </m:e>
                                  <m:sub>
                                    <m:r>
                                      <a:rPr lang="en-US" sz="1600" b="1" i="1" smtClean="0">
                                        <a:latin typeface="Cambria Math"/>
                                      </a:rPr>
                                      <m:t>𝟏</m:t>
                                    </m:r>
                                  </m:sub>
                                </m:sSub>
                              </m:oMath>
                            </m:oMathPara>
                          </a14:m>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14:m>
                            <m:oMathPara xmlns:m="http://schemas.openxmlformats.org/officeDocument/2006/math">
                              <m:oMathParaPr>
                                <m:jc m:val="centerGroup"/>
                              </m:oMathParaPr>
                              <m:oMath xmlns:m="http://schemas.openxmlformats.org/officeDocument/2006/math">
                                <m:sSub>
                                  <m:sSubPr>
                                    <m:ctrlPr>
                                      <a:rPr lang="ru-RU" sz="1600" b="1" i="1" smtClean="0">
                                        <a:latin typeface="Cambria Math"/>
                                      </a:rPr>
                                    </m:ctrlPr>
                                  </m:sSubPr>
                                  <m:e>
                                    <m:r>
                                      <a:rPr lang="en-US" sz="1600" b="1" i="1" smtClean="0">
                                        <a:latin typeface="Cambria Math"/>
                                      </a:rPr>
                                      <m:t>𝒙</m:t>
                                    </m:r>
                                  </m:e>
                                  <m:sub>
                                    <m:r>
                                      <a:rPr lang="ru-RU" sz="1600" b="1" i="1" smtClean="0">
                                        <a:latin typeface="Cambria Math"/>
                                      </a:rPr>
                                      <m:t>𝟐</m:t>
                                    </m:r>
                                  </m:sub>
                                </m:sSub>
                              </m:oMath>
                            </m:oMathPara>
                          </a14:m>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14:m>
                            <m:oMathPara xmlns:m="http://schemas.openxmlformats.org/officeDocument/2006/math">
                              <m:oMathParaPr>
                                <m:jc m:val="centerGroup"/>
                              </m:oMathParaPr>
                              <m:oMath xmlns:m="http://schemas.openxmlformats.org/officeDocument/2006/math">
                                <m:sSub>
                                  <m:sSubPr>
                                    <m:ctrlPr>
                                      <a:rPr lang="ru-RU" sz="1600" b="1" i="1" smtClean="0">
                                        <a:latin typeface="Cambria Math"/>
                                      </a:rPr>
                                    </m:ctrlPr>
                                  </m:sSubPr>
                                  <m:e>
                                    <m:r>
                                      <a:rPr lang="en-US" sz="1600" b="1" i="1" smtClean="0">
                                        <a:latin typeface="Cambria Math"/>
                                      </a:rPr>
                                      <m:t>𝒙</m:t>
                                    </m:r>
                                  </m:e>
                                  <m:sub>
                                    <m:r>
                                      <a:rPr lang="ru-RU" sz="1600" b="1" i="1" smtClean="0">
                                        <a:latin typeface="Cambria Math"/>
                                      </a:rPr>
                                      <m:t>𝟑</m:t>
                                    </m:r>
                                  </m:sub>
                                </m:sSub>
                              </m:oMath>
                            </m:oMathPara>
                          </a14:m>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14:m>
                            <m:oMathPara xmlns:m="http://schemas.openxmlformats.org/officeDocument/2006/math">
                              <m:oMathParaPr>
                                <m:jc m:val="centerGroup"/>
                              </m:oMathParaPr>
                              <m:oMath xmlns:m="http://schemas.openxmlformats.org/officeDocument/2006/math">
                                <m:sSub>
                                  <m:sSubPr>
                                    <m:ctrlPr>
                                      <a:rPr lang="ru-RU" sz="1600" b="1" i="1" smtClean="0">
                                        <a:latin typeface="Cambria Math"/>
                                      </a:rPr>
                                    </m:ctrlPr>
                                  </m:sSubPr>
                                  <m:e>
                                    <m:r>
                                      <a:rPr lang="en-US" sz="1600" b="1" i="1" smtClean="0">
                                        <a:latin typeface="Cambria Math"/>
                                      </a:rPr>
                                      <m:t>𝒙</m:t>
                                    </m:r>
                                  </m:e>
                                  <m:sub>
                                    <m:r>
                                      <a:rPr lang="ru-RU" sz="1600" b="1" i="1" smtClean="0">
                                        <a:latin typeface="Cambria Math"/>
                                      </a:rPr>
                                      <m:t>𝟒</m:t>
                                    </m:r>
                                  </m:sub>
                                </m:sSub>
                              </m:oMath>
                            </m:oMathPara>
                          </a14:m>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r>
                            <a:rPr lang="ru-RU" sz="1600" b="1" dirty="0" smtClean="0">
                              <a:effectLst/>
                              <a:latin typeface="Times New Roman"/>
                              <a:ea typeface="Times New Roman"/>
                            </a:rPr>
                            <a:t>Строка</a:t>
                          </a:r>
                        </a:p>
                        <a:p>
                          <a:pPr algn="ctr">
                            <a:spcAft>
                              <a:spcPts val="0"/>
                            </a:spcAft>
                            <a:tabLst>
                              <a:tab pos="450215" algn="l"/>
                            </a:tabLst>
                          </a:pPr>
                          <a:r>
                            <a:rPr lang="en-US" sz="1600" b="1" dirty="0" err="1" smtClean="0">
                              <a:effectLst/>
                              <a:ea typeface="Times New Roman"/>
                            </a:rPr>
                            <a:t>Zmin</a:t>
                          </a:r>
                          <a:endParaRPr lang="ru-RU" sz="1600" b="1" dirty="0">
                            <a:effectLst/>
                            <a:latin typeface="Times New Roman"/>
                            <a:ea typeface="Times New Roman"/>
                          </a:endParaRPr>
                        </a:p>
                      </a:txBody>
                      <a:tcPr marL="68580" marR="68580" marT="0" marB="0" anchor="ctr"/>
                    </a:tc>
                  </a:tr>
                  <a:tr h="366786">
                    <a:tc rowSpan="3">
                      <a:txBody>
                        <a:bodyPr/>
                        <a:lstStyle/>
                        <a:p>
                          <a:pPr algn="ctr"/>
                          <a:endParaRPr lang="ru-RU" sz="1600" b="1" dirty="0" smtClean="0"/>
                        </a:p>
                        <a:p>
                          <a:pPr algn="ctr"/>
                          <a:r>
                            <a:rPr lang="ru-RU" sz="1600" b="1" dirty="0" smtClean="0"/>
                            <a:t>0</a:t>
                          </a:r>
                          <a:endParaRPr lang="ru-RU" sz="1600" b="1" dirty="0"/>
                        </a:p>
                      </a:txBody>
                      <a:tcPr/>
                    </a:tc>
                    <a:tc>
                      <a:txBody>
                        <a:bodyPr/>
                        <a:lstStyle/>
                        <a:p>
                          <a:pPr algn="ctr"/>
                          <a14:m>
                            <m:oMathPara xmlns:m="http://schemas.openxmlformats.org/officeDocument/2006/math">
                              <m:oMathParaPr>
                                <m:jc m:val="centerGroup"/>
                              </m:oMathParaPr>
                              <m:oMath xmlns:m="http://schemas.openxmlformats.org/officeDocument/2006/math">
                                <m:r>
                                  <a:rPr lang="ru-RU" sz="1600" b="1" i="1" smtClean="0">
                                    <a:latin typeface="Cambria Math"/>
                                  </a:rPr>
                                  <m:t>−</m:t>
                                </m:r>
                                <m:r>
                                  <a:rPr lang="en-US" sz="1600" b="1" i="1" smtClean="0">
                                    <a:latin typeface="Cambria Math"/>
                                  </a:rPr>
                                  <m:t>𝒁</m:t>
                                </m:r>
                              </m:oMath>
                            </m:oMathPara>
                          </a14:m>
                          <a:endParaRPr lang="ru-RU" sz="1600" b="1" dirty="0"/>
                        </a:p>
                      </a:txBody>
                      <a:tcPr/>
                    </a:tc>
                    <a:tc>
                      <a:txBody>
                        <a:bodyPr/>
                        <a:lstStyle/>
                        <a:p>
                          <a:pPr algn="ctr"/>
                          <a:r>
                            <a:rPr lang="ru-RU" sz="1600" b="1" dirty="0" smtClean="0"/>
                            <a:t>0</a:t>
                          </a:r>
                          <a:endParaRPr lang="ru-RU" sz="1600" b="1" dirty="0"/>
                        </a:p>
                      </a:txBody>
                      <a:tcPr/>
                    </a:tc>
                    <a:tc>
                      <a:txBody>
                        <a:bodyPr/>
                        <a:lstStyle/>
                        <a:p>
                          <a:pPr algn="ctr"/>
                          <a:r>
                            <a:rPr lang="en-US" sz="1600" b="1" dirty="0" smtClean="0"/>
                            <a:t>2</a:t>
                          </a:r>
                          <a:endParaRPr lang="ru-RU" sz="1600" b="1" dirty="0"/>
                        </a:p>
                      </a:txBody>
                      <a:tcPr/>
                    </a:tc>
                    <a:tc>
                      <a:txBody>
                        <a:bodyPr/>
                        <a:lstStyle/>
                        <a:p>
                          <a:pPr algn="ctr"/>
                          <a:r>
                            <a:rPr lang="en-US" sz="1600" b="1" dirty="0" smtClean="0"/>
                            <a:t>-</a:t>
                          </a:r>
                          <a:r>
                            <a:rPr lang="ru-RU" sz="1600" b="1" dirty="0" smtClean="0"/>
                            <a:t>1</a:t>
                          </a:r>
                          <a:endParaRPr lang="ru-RU" sz="1600" b="1" dirty="0"/>
                        </a:p>
                      </a:txBody>
                      <a:tcPr/>
                    </a:tc>
                    <a:tc>
                      <a:txBody>
                        <a:bodyPr/>
                        <a:lstStyle/>
                        <a:p>
                          <a:pPr algn="ctr"/>
                          <a:r>
                            <a:rPr lang="ru-RU" sz="1600" b="1" dirty="0" smtClean="0"/>
                            <a:t>0</a:t>
                          </a:r>
                          <a:endParaRPr lang="ru-RU" sz="1600" b="1" dirty="0"/>
                        </a:p>
                      </a:txBody>
                      <a:tcPr/>
                    </a:tc>
                    <a:tc>
                      <a:txBody>
                        <a:bodyPr/>
                        <a:lstStyle/>
                        <a:p>
                          <a:pPr algn="ctr"/>
                          <a:r>
                            <a:rPr lang="ru-RU" sz="1600" b="1" dirty="0" smtClean="0"/>
                            <a:t>0</a:t>
                          </a:r>
                          <a:endParaRPr lang="ru-RU" sz="1600" b="1" dirty="0"/>
                        </a:p>
                      </a:txBody>
                      <a:tcPr/>
                    </a:tc>
                    <a:tc>
                      <a:txBody>
                        <a:bodyPr/>
                        <a:lstStyle/>
                        <a:p>
                          <a:pPr algn="ctr"/>
                          <a:endParaRPr lang="ru-RU" sz="1600" b="1" dirty="0"/>
                        </a:p>
                      </a:txBody>
                      <a:tcPr/>
                    </a:tc>
                  </a:tr>
                  <a:tr h="366786">
                    <a:tc vMerge="1">
                      <a:txBody>
                        <a:bodyPr/>
                        <a:lstStyle/>
                        <a:p>
                          <a:endParaRPr lang="ru-RU" sz="2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600" b="1" i="1" smtClean="0">
                                        <a:latin typeface="Cambria Math"/>
                                      </a:rPr>
                                    </m:ctrlPr>
                                  </m:sSubPr>
                                  <m:e>
                                    <m:r>
                                      <a:rPr lang="en-US" sz="1600" b="1" i="1">
                                        <a:latin typeface="Cambria Math"/>
                                      </a:rPr>
                                      <m:t>𝒙</m:t>
                                    </m:r>
                                  </m:e>
                                  <m:sub>
                                    <m:r>
                                      <a:rPr lang="ru-RU" sz="1600" b="1" i="1">
                                        <a:latin typeface="Cambria Math"/>
                                      </a:rPr>
                                      <m:t>𝟑</m:t>
                                    </m:r>
                                  </m:sub>
                                </m:sSub>
                              </m:oMath>
                            </m:oMathPara>
                          </a14:m>
                          <a:endParaRPr lang="ru-RU" sz="1600" b="1" dirty="0"/>
                        </a:p>
                      </a:txBody>
                      <a:tcPr/>
                    </a:tc>
                    <a:tc>
                      <a:txBody>
                        <a:bodyPr/>
                        <a:lstStyle/>
                        <a:p>
                          <a:pPr algn="ctr"/>
                          <a:r>
                            <a:rPr lang="en-US" sz="1600" b="1" dirty="0" smtClean="0"/>
                            <a:t>-</a:t>
                          </a:r>
                          <a:r>
                            <a:rPr lang="ru-RU" sz="1600" b="1" dirty="0" smtClean="0"/>
                            <a:t>2</a:t>
                          </a:r>
                          <a:endParaRPr lang="ru-RU" sz="1600" b="1" dirty="0"/>
                        </a:p>
                      </a:txBody>
                      <a:tcPr/>
                    </a:tc>
                    <a:tc>
                      <a:txBody>
                        <a:bodyPr/>
                        <a:lstStyle/>
                        <a:p>
                          <a:pPr algn="ctr"/>
                          <a:r>
                            <a:rPr lang="ru-RU" sz="1600" b="1" dirty="0" smtClean="0"/>
                            <a:t>1</a:t>
                          </a:r>
                          <a:endParaRPr lang="ru-RU" sz="1600" b="1" dirty="0"/>
                        </a:p>
                      </a:txBody>
                      <a:tcPr/>
                    </a:tc>
                    <a:tc>
                      <a:txBody>
                        <a:bodyPr/>
                        <a:lstStyle/>
                        <a:p>
                          <a:pPr algn="ctr"/>
                          <a:r>
                            <a:rPr lang="ru-RU" sz="1600" b="1" dirty="0" smtClean="0"/>
                            <a:t>2</a:t>
                          </a:r>
                          <a:endParaRPr lang="ru-RU" sz="1600" b="1" dirty="0"/>
                        </a:p>
                      </a:txBody>
                      <a:tcPr/>
                    </a:tc>
                    <a:tc>
                      <a:txBody>
                        <a:bodyPr/>
                        <a:lstStyle/>
                        <a:p>
                          <a:pPr algn="ctr"/>
                          <a:r>
                            <a:rPr lang="ru-RU" sz="1600" b="1" dirty="0" smtClean="0"/>
                            <a:t>1</a:t>
                          </a:r>
                          <a:endParaRPr lang="ru-RU" sz="1600" b="1" dirty="0"/>
                        </a:p>
                      </a:txBody>
                      <a:tcPr/>
                    </a:tc>
                    <a:tc>
                      <a:txBody>
                        <a:bodyPr/>
                        <a:lstStyle/>
                        <a:p>
                          <a:pPr algn="ctr"/>
                          <a:r>
                            <a:rPr lang="ru-RU" sz="1600" b="1" dirty="0" smtClean="0"/>
                            <a:t>0</a:t>
                          </a:r>
                          <a:endParaRPr lang="ru-RU" sz="1600" b="1" dirty="0"/>
                        </a:p>
                      </a:txBody>
                      <a:tcPr/>
                    </a:tc>
                    <a:tc>
                      <a:txBody>
                        <a:bodyPr/>
                        <a:lstStyle/>
                        <a:p>
                          <a:pPr algn="ctr"/>
                          <a:r>
                            <a:rPr lang="ru-RU" sz="1600" b="1" dirty="0" smtClean="0"/>
                            <a:t>1</a:t>
                          </a:r>
                          <a:endParaRPr lang="ru-RU" sz="1600" b="1" dirty="0"/>
                        </a:p>
                      </a:txBody>
                      <a:tcPr/>
                    </a:tc>
                  </a:tr>
                  <a:tr h="366786">
                    <a:tc vMerge="1">
                      <a:txBody>
                        <a:bodyPr/>
                        <a:lstStyle/>
                        <a:p>
                          <a:endParaRPr lang="ru-RU" sz="2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600" b="1" i="1" smtClean="0">
                                        <a:latin typeface="Cambria Math"/>
                                      </a:rPr>
                                    </m:ctrlPr>
                                  </m:sSubPr>
                                  <m:e>
                                    <m:r>
                                      <a:rPr lang="en-US" sz="1600" b="1" i="1">
                                        <a:latin typeface="Cambria Math"/>
                                      </a:rPr>
                                      <m:t>𝒙</m:t>
                                    </m:r>
                                  </m:e>
                                  <m:sub>
                                    <m:r>
                                      <a:rPr lang="ru-RU" sz="1600" b="1" i="1" smtClean="0">
                                        <a:latin typeface="Cambria Math"/>
                                      </a:rPr>
                                      <m:t>𝟒</m:t>
                                    </m:r>
                                  </m:sub>
                                </m:sSub>
                              </m:oMath>
                            </m:oMathPara>
                          </a14:m>
                          <a:endParaRPr lang="ru-RU" sz="1600" b="1" dirty="0"/>
                        </a:p>
                      </a:txBody>
                      <a:tcPr/>
                    </a:tc>
                    <a:tc>
                      <a:txBody>
                        <a:bodyPr/>
                        <a:lstStyle/>
                        <a:p>
                          <a:pPr algn="ctr"/>
                          <a:r>
                            <a:rPr lang="ru-RU" sz="1600" b="1" dirty="0" smtClean="0"/>
                            <a:t>2</a:t>
                          </a:r>
                          <a:endParaRPr lang="ru-RU" sz="1600" b="1" dirty="0"/>
                        </a:p>
                      </a:txBody>
                      <a:tcPr/>
                    </a:tc>
                    <a:tc>
                      <a:txBody>
                        <a:bodyPr/>
                        <a:lstStyle/>
                        <a:p>
                          <a:pPr algn="ctr"/>
                          <a:r>
                            <a:rPr lang="ru-RU" sz="1600" b="1" dirty="0" smtClean="0"/>
                            <a:t>2</a:t>
                          </a:r>
                          <a:endParaRPr lang="ru-RU" sz="1600" b="1" dirty="0"/>
                        </a:p>
                      </a:txBody>
                      <a:tcPr/>
                    </a:tc>
                    <a:tc>
                      <a:txBody>
                        <a:bodyPr/>
                        <a:lstStyle/>
                        <a:p>
                          <a:pPr algn="ctr"/>
                          <a:r>
                            <a:rPr lang="ru-RU" sz="1600" b="1" dirty="0" smtClean="0"/>
                            <a:t>1</a:t>
                          </a:r>
                          <a:endParaRPr lang="ru-RU" sz="1600" b="1" dirty="0"/>
                        </a:p>
                      </a:txBody>
                      <a:tcPr/>
                    </a:tc>
                    <a:tc>
                      <a:txBody>
                        <a:bodyPr/>
                        <a:lstStyle/>
                        <a:p>
                          <a:pPr algn="ctr"/>
                          <a:r>
                            <a:rPr lang="ru-RU" sz="1600" b="1" dirty="0" smtClean="0"/>
                            <a:t>0</a:t>
                          </a:r>
                          <a:endParaRPr lang="ru-RU" sz="1600" b="1" dirty="0"/>
                        </a:p>
                      </a:txBody>
                      <a:tcPr/>
                    </a:tc>
                    <a:tc>
                      <a:txBody>
                        <a:bodyPr/>
                        <a:lstStyle/>
                        <a:p>
                          <a:pPr algn="ctr"/>
                          <a:r>
                            <a:rPr lang="ru-RU" sz="1600" b="1" dirty="0" smtClean="0"/>
                            <a:t>1</a:t>
                          </a:r>
                          <a:endParaRPr lang="ru-RU" sz="1600" b="1" dirty="0"/>
                        </a:p>
                      </a:txBody>
                      <a:tcPr/>
                    </a:tc>
                    <a:tc>
                      <a:txBody>
                        <a:bodyPr/>
                        <a:lstStyle/>
                        <a:p>
                          <a:pPr algn="ctr"/>
                          <a:r>
                            <a:rPr lang="ru-RU" sz="1600" b="1" dirty="0" smtClean="0"/>
                            <a:t>2</a:t>
                          </a:r>
                          <a:endParaRPr lang="ru-RU" sz="1600" b="1" dirty="0"/>
                        </a:p>
                      </a:txBody>
                      <a:tcPr/>
                    </a:tc>
                  </a:tr>
                </a:tbl>
              </a:graphicData>
            </a:graphic>
          </p:graphicFrame>
        </mc:Choice>
        <mc:Fallback xmlns="">
          <p:graphicFrame>
            <p:nvGraphicFramePr>
              <p:cNvPr id="30" name="Таблица 29"/>
              <p:cNvGraphicFramePr>
                <a:graphicFrameLocks noGrp="1"/>
              </p:cNvGraphicFramePr>
              <p:nvPr>
                <p:extLst>
                  <p:ext uri="{D42A27DB-BD31-4B8C-83A1-F6EECF244321}">
                    <p14:modId xmlns:p14="http://schemas.microsoft.com/office/powerpoint/2010/main" val="2714829337"/>
                  </p:ext>
                </p:extLst>
              </p:nvPr>
            </p:nvGraphicFramePr>
            <p:xfrm>
              <a:off x="467544" y="1449705"/>
              <a:ext cx="7920879" cy="1907287"/>
            </p:xfrm>
            <a:graphic>
              <a:graphicData uri="http://schemas.openxmlformats.org/drawingml/2006/table">
                <a:tbl>
                  <a:tblPr firstRow="1" bandRow="1">
                    <a:tableStyleId>{5C22544A-7EE6-4342-B048-85BDC9FD1C3A}</a:tableStyleId>
                  </a:tblPr>
                  <a:tblGrid>
                    <a:gridCol w="1341440"/>
                    <a:gridCol w="830414"/>
                    <a:gridCol w="1277561"/>
                    <a:gridCol w="894293"/>
                    <a:gridCol w="894293"/>
                    <a:gridCol w="894293"/>
                    <a:gridCol w="814445"/>
                    <a:gridCol w="974140"/>
                  </a:tblGrid>
                  <a:tr h="806929">
                    <a:tc>
                      <a:txBody>
                        <a:bodyPr/>
                        <a:lstStyle/>
                        <a:p>
                          <a:pPr algn="ctr">
                            <a:spcAft>
                              <a:spcPts val="0"/>
                            </a:spcAft>
                            <a:tabLst>
                              <a:tab pos="450215" algn="l"/>
                            </a:tabLst>
                          </a:pPr>
                          <a:r>
                            <a:rPr lang="ru-RU" sz="1600" b="1" dirty="0">
                              <a:effectLst/>
                              <a:latin typeface="Times New Roman"/>
                              <a:ea typeface="Times New Roman"/>
                            </a:rPr>
                            <a:t>Итерация</a:t>
                          </a:r>
                        </a:p>
                      </a:txBody>
                      <a:tcPr marL="68580" marR="68580" marT="0" marB="0" anchor="ctr"/>
                    </a:tc>
                    <a:tc>
                      <a:txBody>
                        <a:bodyPr/>
                        <a:lstStyle/>
                        <a:p>
                          <a:pPr algn="ctr">
                            <a:spcAft>
                              <a:spcPts val="0"/>
                            </a:spcAft>
                            <a:tabLst>
                              <a:tab pos="450215" algn="l"/>
                            </a:tabLst>
                          </a:pPr>
                          <a:r>
                            <a:rPr lang="ru-RU" sz="1600" b="1" dirty="0">
                              <a:effectLst/>
                              <a:latin typeface="Times New Roman"/>
                              <a:ea typeface="Times New Roman"/>
                            </a:rPr>
                            <a:t>Базис</a:t>
                          </a:r>
                        </a:p>
                      </a:txBody>
                      <a:tcPr marL="68580" marR="68580" marT="0" marB="0" anchor="ctr"/>
                    </a:tc>
                    <a:tc>
                      <a:txBody>
                        <a:bodyPr/>
                        <a:lstStyle/>
                        <a:p>
                          <a:pPr algn="ctr">
                            <a:spcAft>
                              <a:spcPts val="0"/>
                            </a:spcAft>
                            <a:tabLst>
                              <a:tab pos="450215" algn="l"/>
                            </a:tabLst>
                          </a:pPr>
                          <a:r>
                            <a:rPr lang="ru-RU" sz="1600" b="1" dirty="0">
                              <a:effectLst/>
                              <a:latin typeface="Times New Roman"/>
                              <a:ea typeface="Times New Roman"/>
                            </a:rPr>
                            <a:t>Значение</a:t>
                          </a:r>
                        </a:p>
                      </a:txBody>
                      <a:tcPr marL="68580" marR="68580" marT="0" marB="0" anchor="ctr"/>
                    </a:tc>
                    <a:tc>
                      <a:txBody>
                        <a:bodyPr/>
                        <a:lstStyle/>
                        <a:p>
                          <a:endParaRPr lang="ru-RU"/>
                        </a:p>
                      </a:txBody>
                      <a:tcPr marL="68580" marR="68580" marT="0" marB="0" anchor="ctr">
                        <a:blipFill rotWithShape="1">
                          <a:blip r:embed="rId4"/>
                          <a:stretch>
                            <a:fillRect l="-388356" t="-758" r="-402740" b="-143182"/>
                          </a:stretch>
                        </a:blipFill>
                      </a:tcPr>
                    </a:tc>
                    <a:tc>
                      <a:txBody>
                        <a:bodyPr/>
                        <a:lstStyle/>
                        <a:p>
                          <a:endParaRPr lang="ru-RU"/>
                        </a:p>
                      </a:txBody>
                      <a:tcPr marL="68580" marR="68580" marT="0" marB="0" anchor="ctr">
                        <a:blipFill rotWithShape="1">
                          <a:blip r:embed="rId4"/>
                          <a:stretch>
                            <a:fillRect l="-485034" t="-758" r="-300000" b="-143182"/>
                          </a:stretch>
                        </a:blipFill>
                      </a:tcPr>
                    </a:tc>
                    <a:tc>
                      <a:txBody>
                        <a:bodyPr/>
                        <a:lstStyle/>
                        <a:p>
                          <a:endParaRPr lang="ru-RU"/>
                        </a:p>
                      </a:txBody>
                      <a:tcPr marL="68580" marR="68580" marT="0" marB="0" anchor="ctr">
                        <a:blipFill rotWithShape="1">
                          <a:blip r:embed="rId4"/>
                          <a:stretch>
                            <a:fillRect l="-585034" t="-758" r="-200000" b="-143182"/>
                          </a:stretch>
                        </a:blipFill>
                      </a:tcPr>
                    </a:tc>
                    <a:tc>
                      <a:txBody>
                        <a:bodyPr/>
                        <a:lstStyle/>
                        <a:p>
                          <a:endParaRPr lang="ru-RU"/>
                        </a:p>
                      </a:txBody>
                      <a:tcPr marL="68580" marR="68580" marT="0" marB="0" anchor="ctr">
                        <a:blipFill rotWithShape="1">
                          <a:blip r:embed="rId4"/>
                          <a:stretch>
                            <a:fillRect l="-757143" t="-758" r="-121053" b="-143182"/>
                          </a:stretch>
                        </a:blipFill>
                      </a:tcPr>
                    </a:tc>
                    <a:tc>
                      <a:txBody>
                        <a:bodyPr/>
                        <a:lstStyle/>
                        <a:p>
                          <a:pPr algn="ctr">
                            <a:spcAft>
                              <a:spcPts val="0"/>
                            </a:spcAft>
                            <a:tabLst>
                              <a:tab pos="450215" algn="l"/>
                            </a:tabLst>
                          </a:pPr>
                          <a:r>
                            <a:rPr lang="ru-RU" sz="1600" b="1" dirty="0" smtClean="0">
                              <a:effectLst/>
                              <a:latin typeface="Times New Roman"/>
                              <a:ea typeface="Times New Roman"/>
                            </a:rPr>
                            <a:t>Строка</a:t>
                          </a:r>
                        </a:p>
                        <a:p>
                          <a:pPr algn="ctr">
                            <a:spcAft>
                              <a:spcPts val="0"/>
                            </a:spcAft>
                            <a:tabLst>
                              <a:tab pos="450215" algn="l"/>
                            </a:tabLst>
                          </a:pPr>
                          <a:r>
                            <a:rPr lang="en-US" sz="1600" b="1" dirty="0" err="1" smtClean="0">
                              <a:effectLst/>
                              <a:ea typeface="Times New Roman"/>
                            </a:rPr>
                            <a:t>Zmin</a:t>
                          </a:r>
                          <a:endParaRPr lang="ru-RU" sz="1600" b="1" dirty="0">
                            <a:effectLst/>
                            <a:latin typeface="Times New Roman"/>
                            <a:ea typeface="Times New Roman"/>
                          </a:endParaRPr>
                        </a:p>
                      </a:txBody>
                      <a:tcPr marL="68580" marR="68580" marT="0" marB="0" anchor="ctr"/>
                    </a:tc>
                  </a:tr>
                  <a:tr h="366786">
                    <a:tc rowSpan="3">
                      <a:txBody>
                        <a:bodyPr/>
                        <a:lstStyle/>
                        <a:p>
                          <a:pPr algn="ctr"/>
                          <a:endParaRPr lang="ru-RU" sz="1600" b="1" dirty="0" smtClean="0"/>
                        </a:p>
                        <a:p>
                          <a:pPr algn="ctr"/>
                          <a:r>
                            <a:rPr lang="ru-RU" sz="1600" b="1" dirty="0" smtClean="0"/>
                            <a:t>0</a:t>
                          </a:r>
                          <a:endParaRPr lang="ru-RU" sz="1600" b="1" dirty="0"/>
                        </a:p>
                      </a:txBody>
                      <a:tcPr/>
                    </a:tc>
                    <a:tc>
                      <a:txBody>
                        <a:bodyPr/>
                        <a:lstStyle/>
                        <a:p>
                          <a:endParaRPr lang="ru-RU"/>
                        </a:p>
                      </a:txBody>
                      <a:tcPr>
                        <a:blipFill rotWithShape="1">
                          <a:blip r:embed="rId4"/>
                          <a:stretch>
                            <a:fillRect l="-162500" t="-218033" r="-694118" b="-209836"/>
                          </a:stretch>
                        </a:blipFill>
                      </a:tcPr>
                    </a:tc>
                    <a:tc>
                      <a:txBody>
                        <a:bodyPr/>
                        <a:lstStyle/>
                        <a:p>
                          <a:pPr algn="ctr"/>
                          <a:r>
                            <a:rPr lang="ru-RU" sz="1600" b="1" dirty="0" smtClean="0"/>
                            <a:t>0</a:t>
                          </a:r>
                          <a:endParaRPr lang="ru-RU" sz="1600" b="1" dirty="0"/>
                        </a:p>
                      </a:txBody>
                      <a:tcPr/>
                    </a:tc>
                    <a:tc>
                      <a:txBody>
                        <a:bodyPr/>
                        <a:lstStyle/>
                        <a:p>
                          <a:pPr algn="ctr"/>
                          <a:r>
                            <a:rPr lang="en-US" sz="1600" b="1" dirty="0" smtClean="0"/>
                            <a:t>2</a:t>
                          </a:r>
                          <a:endParaRPr lang="ru-RU" sz="1600" b="1" dirty="0"/>
                        </a:p>
                      </a:txBody>
                      <a:tcPr/>
                    </a:tc>
                    <a:tc>
                      <a:txBody>
                        <a:bodyPr/>
                        <a:lstStyle/>
                        <a:p>
                          <a:pPr algn="ctr"/>
                          <a:r>
                            <a:rPr lang="en-US" sz="1600" b="1" dirty="0" smtClean="0"/>
                            <a:t>-</a:t>
                          </a:r>
                          <a:r>
                            <a:rPr lang="ru-RU" sz="1600" b="1" dirty="0" smtClean="0"/>
                            <a:t>1</a:t>
                          </a:r>
                          <a:endParaRPr lang="ru-RU" sz="1600" b="1" dirty="0"/>
                        </a:p>
                      </a:txBody>
                      <a:tcPr/>
                    </a:tc>
                    <a:tc>
                      <a:txBody>
                        <a:bodyPr/>
                        <a:lstStyle/>
                        <a:p>
                          <a:pPr algn="ctr"/>
                          <a:r>
                            <a:rPr lang="ru-RU" sz="1600" b="1" dirty="0" smtClean="0"/>
                            <a:t>0</a:t>
                          </a:r>
                          <a:endParaRPr lang="ru-RU" sz="1600" b="1" dirty="0"/>
                        </a:p>
                      </a:txBody>
                      <a:tcPr/>
                    </a:tc>
                    <a:tc>
                      <a:txBody>
                        <a:bodyPr/>
                        <a:lstStyle/>
                        <a:p>
                          <a:pPr algn="ctr"/>
                          <a:r>
                            <a:rPr lang="ru-RU" sz="1600" b="1" dirty="0" smtClean="0"/>
                            <a:t>0</a:t>
                          </a:r>
                          <a:endParaRPr lang="ru-RU" sz="1600" b="1" dirty="0"/>
                        </a:p>
                      </a:txBody>
                      <a:tcPr/>
                    </a:tc>
                    <a:tc>
                      <a:txBody>
                        <a:bodyPr/>
                        <a:lstStyle/>
                        <a:p>
                          <a:pPr algn="ctr"/>
                          <a:endParaRPr lang="ru-RU" sz="1600" b="1" dirty="0"/>
                        </a:p>
                      </a:txBody>
                      <a:tcPr/>
                    </a:tc>
                  </a:tr>
                  <a:tr h="366786">
                    <a:tc vMerge="1">
                      <a:txBody>
                        <a:bodyPr/>
                        <a:lstStyle/>
                        <a:p>
                          <a:endParaRPr lang="ru-RU" sz="2400" dirty="0"/>
                        </a:p>
                      </a:txBody>
                      <a:tcPr/>
                    </a:tc>
                    <a:tc>
                      <a:txBody>
                        <a:bodyPr/>
                        <a:lstStyle/>
                        <a:p>
                          <a:endParaRPr lang="ru-RU"/>
                        </a:p>
                      </a:txBody>
                      <a:tcPr>
                        <a:blipFill rotWithShape="1">
                          <a:blip r:embed="rId4"/>
                          <a:stretch>
                            <a:fillRect l="-162500" t="-323333" r="-694118" b="-113333"/>
                          </a:stretch>
                        </a:blipFill>
                      </a:tcPr>
                    </a:tc>
                    <a:tc>
                      <a:txBody>
                        <a:bodyPr/>
                        <a:lstStyle/>
                        <a:p>
                          <a:pPr algn="ctr"/>
                          <a:r>
                            <a:rPr lang="en-US" sz="1600" b="1" dirty="0" smtClean="0"/>
                            <a:t>-</a:t>
                          </a:r>
                          <a:r>
                            <a:rPr lang="ru-RU" sz="1600" b="1" dirty="0" smtClean="0"/>
                            <a:t>2</a:t>
                          </a:r>
                          <a:endParaRPr lang="ru-RU" sz="1600" b="1" dirty="0"/>
                        </a:p>
                      </a:txBody>
                      <a:tcPr/>
                    </a:tc>
                    <a:tc>
                      <a:txBody>
                        <a:bodyPr/>
                        <a:lstStyle/>
                        <a:p>
                          <a:pPr algn="ctr"/>
                          <a:r>
                            <a:rPr lang="ru-RU" sz="1600" b="1" dirty="0" smtClean="0"/>
                            <a:t>1</a:t>
                          </a:r>
                          <a:endParaRPr lang="ru-RU" sz="1600" b="1" dirty="0"/>
                        </a:p>
                      </a:txBody>
                      <a:tcPr/>
                    </a:tc>
                    <a:tc>
                      <a:txBody>
                        <a:bodyPr/>
                        <a:lstStyle/>
                        <a:p>
                          <a:pPr algn="ctr"/>
                          <a:r>
                            <a:rPr lang="ru-RU" sz="1600" b="1" dirty="0" smtClean="0"/>
                            <a:t>2</a:t>
                          </a:r>
                          <a:endParaRPr lang="ru-RU" sz="1600" b="1" dirty="0"/>
                        </a:p>
                      </a:txBody>
                      <a:tcPr/>
                    </a:tc>
                    <a:tc>
                      <a:txBody>
                        <a:bodyPr/>
                        <a:lstStyle/>
                        <a:p>
                          <a:pPr algn="ctr"/>
                          <a:r>
                            <a:rPr lang="ru-RU" sz="1600" b="1" dirty="0" smtClean="0"/>
                            <a:t>1</a:t>
                          </a:r>
                          <a:endParaRPr lang="ru-RU" sz="1600" b="1" dirty="0"/>
                        </a:p>
                      </a:txBody>
                      <a:tcPr/>
                    </a:tc>
                    <a:tc>
                      <a:txBody>
                        <a:bodyPr/>
                        <a:lstStyle/>
                        <a:p>
                          <a:pPr algn="ctr"/>
                          <a:r>
                            <a:rPr lang="ru-RU" sz="1600" b="1" dirty="0" smtClean="0"/>
                            <a:t>0</a:t>
                          </a:r>
                          <a:endParaRPr lang="ru-RU" sz="1600" b="1" dirty="0"/>
                        </a:p>
                      </a:txBody>
                      <a:tcPr/>
                    </a:tc>
                    <a:tc>
                      <a:txBody>
                        <a:bodyPr/>
                        <a:lstStyle/>
                        <a:p>
                          <a:pPr algn="ctr"/>
                          <a:r>
                            <a:rPr lang="ru-RU" sz="1600" b="1" dirty="0" smtClean="0"/>
                            <a:t>1</a:t>
                          </a:r>
                          <a:endParaRPr lang="ru-RU" sz="1600" b="1" dirty="0"/>
                        </a:p>
                      </a:txBody>
                      <a:tcPr/>
                    </a:tc>
                  </a:tr>
                  <a:tr h="366786">
                    <a:tc vMerge="1">
                      <a:txBody>
                        <a:bodyPr/>
                        <a:lstStyle/>
                        <a:p>
                          <a:endParaRPr lang="ru-RU" sz="2400" dirty="0"/>
                        </a:p>
                      </a:txBody>
                      <a:tcPr/>
                    </a:tc>
                    <a:tc>
                      <a:txBody>
                        <a:bodyPr/>
                        <a:lstStyle/>
                        <a:p>
                          <a:endParaRPr lang="ru-RU"/>
                        </a:p>
                      </a:txBody>
                      <a:tcPr>
                        <a:blipFill rotWithShape="1">
                          <a:blip r:embed="rId4"/>
                          <a:stretch>
                            <a:fillRect l="-162500" t="-423333" r="-694118" b="-13333"/>
                          </a:stretch>
                        </a:blipFill>
                      </a:tcPr>
                    </a:tc>
                    <a:tc>
                      <a:txBody>
                        <a:bodyPr/>
                        <a:lstStyle/>
                        <a:p>
                          <a:pPr algn="ctr"/>
                          <a:r>
                            <a:rPr lang="ru-RU" sz="1600" b="1" dirty="0" smtClean="0"/>
                            <a:t>2</a:t>
                          </a:r>
                          <a:endParaRPr lang="ru-RU" sz="1600" b="1" dirty="0"/>
                        </a:p>
                      </a:txBody>
                      <a:tcPr/>
                    </a:tc>
                    <a:tc>
                      <a:txBody>
                        <a:bodyPr/>
                        <a:lstStyle/>
                        <a:p>
                          <a:pPr algn="ctr"/>
                          <a:r>
                            <a:rPr lang="ru-RU" sz="1600" b="1" dirty="0" smtClean="0"/>
                            <a:t>2</a:t>
                          </a:r>
                          <a:endParaRPr lang="ru-RU" sz="1600" b="1" dirty="0"/>
                        </a:p>
                      </a:txBody>
                      <a:tcPr/>
                    </a:tc>
                    <a:tc>
                      <a:txBody>
                        <a:bodyPr/>
                        <a:lstStyle/>
                        <a:p>
                          <a:pPr algn="ctr"/>
                          <a:r>
                            <a:rPr lang="ru-RU" sz="1600" b="1" dirty="0" smtClean="0"/>
                            <a:t>1</a:t>
                          </a:r>
                          <a:endParaRPr lang="ru-RU" sz="1600" b="1" dirty="0"/>
                        </a:p>
                      </a:txBody>
                      <a:tcPr/>
                    </a:tc>
                    <a:tc>
                      <a:txBody>
                        <a:bodyPr/>
                        <a:lstStyle/>
                        <a:p>
                          <a:pPr algn="ctr"/>
                          <a:r>
                            <a:rPr lang="ru-RU" sz="1600" b="1" dirty="0" smtClean="0"/>
                            <a:t>0</a:t>
                          </a:r>
                          <a:endParaRPr lang="ru-RU" sz="1600" b="1" dirty="0"/>
                        </a:p>
                      </a:txBody>
                      <a:tcPr/>
                    </a:tc>
                    <a:tc>
                      <a:txBody>
                        <a:bodyPr/>
                        <a:lstStyle/>
                        <a:p>
                          <a:pPr algn="ctr"/>
                          <a:r>
                            <a:rPr lang="ru-RU" sz="1600" b="1" dirty="0" smtClean="0"/>
                            <a:t>1</a:t>
                          </a:r>
                          <a:endParaRPr lang="ru-RU" sz="1600" b="1" dirty="0"/>
                        </a:p>
                      </a:txBody>
                      <a:tcPr/>
                    </a:tc>
                    <a:tc>
                      <a:txBody>
                        <a:bodyPr/>
                        <a:lstStyle/>
                        <a:p>
                          <a:pPr algn="ctr"/>
                          <a:r>
                            <a:rPr lang="ru-RU" sz="1600" b="1" dirty="0" smtClean="0"/>
                            <a:t>2</a:t>
                          </a:r>
                          <a:endParaRPr lang="ru-RU" sz="1600" b="1" dirty="0"/>
                        </a:p>
                      </a:txBody>
                      <a:tcPr/>
                    </a:tc>
                  </a:tr>
                </a:tbl>
              </a:graphicData>
            </a:graphic>
          </p:graphicFrame>
        </mc:Fallback>
      </mc:AlternateContent>
      <mc:AlternateContent xmlns:mc="http://schemas.openxmlformats.org/markup-compatibility/2006" xmlns:a14="http://schemas.microsoft.com/office/drawing/2010/main">
        <mc:Choice Requires="a14">
          <p:sp>
            <p:nvSpPr>
              <p:cNvPr id="31" name="Rectangle 3"/>
              <p:cNvSpPr txBox="1">
                <a:spLocks noChangeArrowheads="1"/>
              </p:cNvSpPr>
              <p:nvPr/>
            </p:nvSpPr>
            <p:spPr bwMode="auto">
              <a:xfrm>
                <a:off x="-180528" y="4123153"/>
                <a:ext cx="3419872" cy="218616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447675" indent="-447675" algn="l" rtl="0" eaLnBrk="1" fontAlgn="base" hangingPunct="1">
                  <a:spcBef>
                    <a:spcPts val="0"/>
                  </a:spcBef>
                  <a:spcAft>
                    <a:spcPts val="1200"/>
                  </a:spcAft>
                  <a:buFontTx/>
                  <a:buBlip>
                    <a:blip r:embed="rId5"/>
                  </a:buBlip>
                  <a:defRPr sz="3200" kern="1200">
                    <a:solidFill>
                      <a:schemeClr val="tx1"/>
                    </a:solidFill>
                    <a:latin typeface="+mn-lt"/>
                    <a:ea typeface="+mn-ea"/>
                    <a:cs typeface="+mn-cs"/>
                  </a:defRPr>
                </a:lvl1pPr>
                <a:lvl2pPr marL="808038" indent="-350838" algn="l" rtl="0" eaLnBrk="1" fontAlgn="base" hangingPunct="1">
                  <a:spcBef>
                    <a:spcPts val="0"/>
                  </a:spcBef>
                  <a:spcAft>
                    <a:spcPts val="600"/>
                  </a:spcAft>
                  <a:buSzPct val="90000"/>
                  <a:buFontTx/>
                  <a:buBlip>
                    <a:blip r:embed="rId6"/>
                  </a:buBlip>
                  <a:defRPr sz="2800" kern="1200">
                    <a:solidFill>
                      <a:schemeClr val="tx1"/>
                    </a:solidFill>
                    <a:latin typeface="+mn-lt"/>
                    <a:ea typeface="+mn-ea"/>
                    <a:cs typeface="+mn-cs"/>
                  </a:defRPr>
                </a:lvl2pPr>
                <a:lvl3pPr marL="1254125" indent="-339725" algn="l" rtl="0" eaLnBrk="1" fontAlgn="base" hangingPunct="1">
                  <a:spcBef>
                    <a:spcPts val="0"/>
                  </a:spcBef>
                  <a:spcAft>
                    <a:spcPts val="600"/>
                  </a:spcAft>
                  <a:buSzPct val="90000"/>
                  <a:buFontTx/>
                  <a:buBlip>
                    <a:blip r:embed="rId7"/>
                  </a:buBlip>
                  <a:defRPr sz="2400" kern="1200">
                    <a:solidFill>
                      <a:schemeClr val="tx1"/>
                    </a:solidFill>
                    <a:latin typeface="+mn-lt"/>
                    <a:ea typeface="+mn-ea"/>
                    <a:cs typeface="+mn-cs"/>
                  </a:defRPr>
                </a:lvl3pPr>
                <a:lvl4pPr marL="1600200" indent="-228600" algn="l" rtl="0" eaLnBrk="1" fontAlgn="base" hangingPunct="1">
                  <a:spcBef>
                    <a:spcPts val="0"/>
                  </a:spcBef>
                  <a:spcAft>
                    <a:spcPts val="600"/>
                  </a:spcAft>
                  <a:buSzPct val="85000"/>
                  <a:buFontTx/>
                  <a:buBlip>
                    <a:blip r:embed="rId8"/>
                  </a:buBlip>
                  <a:tabLst>
                    <a:tab pos="1701800" algn="l"/>
                  </a:tabLst>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182880" fontAlgn="auto">
                  <a:lnSpc>
                    <a:spcPct val="80000"/>
                  </a:lnSpc>
                  <a:buClr>
                    <a:schemeClr val="accent6">
                      <a:lumMod val="75000"/>
                    </a:schemeClr>
                  </a:buClr>
                  <a:buFont typeface="Wingdings" pitchFamily="2" charset="2"/>
                  <a:buNone/>
                  <a:defRPr/>
                </a:pPr>
                <a14:m>
                  <m:oMathPara xmlns:m="http://schemas.openxmlformats.org/officeDocument/2006/math">
                    <m:oMathParaPr>
                      <m:jc m:val="centerGroup"/>
                    </m:oMathParaPr>
                    <m:oMath xmlns:m="http://schemas.openxmlformats.org/officeDocument/2006/math">
                      <m:r>
                        <a:rPr lang="en-US" altLang="ru-RU" sz="1700" b="1" i="1" smtClean="0">
                          <a:solidFill>
                            <a:schemeClr val="tx1"/>
                          </a:solidFill>
                          <a:latin typeface="Cambria Math"/>
                          <a:cs typeface="Arial" charset="0"/>
                        </a:rPr>
                        <m:t>𝒇</m:t>
                      </m:r>
                      <m:d>
                        <m:dPr>
                          <m:ctrlPr>
                            <a:rPr lang="en-US" altLang="ru-RU" sz="1700" b="1" i="1" smtClean="0">
                              <a:solidFill>
                                <a:schemeClr val="tx1"/>
                              </a:solidFill>
                              <a:latin typeface="Cambria Math"/>
                              <a:cs typeface="Arial" charset="0"/>
                            </a:rPr>
                          </m:ctrlPr>
                        </m:dPr>
                        <m:e>
                          <m:r>
                            <a:rPr lang="en-US" altLang="ru-RU" sz="1700" b="1" i="1" smtClean="0">
                              <a:solidFill>
                                <a:schemeClr val="tx1"/>
                              </a:solidFill>
                              <a:latin typeface="Cambria Math"/>
                              <a:cs typeface="Arial" charset="0"/>
                            </a:rPr>
                            <m:t>𝒀</m:t>
                          </m:r>
                        </m:e>
                      </m:d>
                      <m:r>
                        <a:rPr lang="en-US" altLang="ru-RU" sz="1700" b="1" i="1" smtClean="0">
                          <a:solidFill>
                            <a:schemeClr val="tx1"/>
                          </a:solidFill>
                          <a:latin typeface="Cambria Math"/>
                          <a:cs typeface="Arial" charset="0"/>
                        </a:rPr>
                        <m:t>=</m:t>
                      </m:r>
                      <m:r>
                        <a:rPr lang="ru-RU" altLang="ru-RU" sz="1700" b="1" i="1" smtClean="0">
                          <a:solidFill>
                            <a:schemeClr val="tx1"/>
                          </a:solidFill>
                          <a:latin typeface="Cambria Math"/>
                          <a:cs typeface="Arial" charset="0"/>
                        </a:rPr>
                        <m:t>𝟏</m:t>
                      </m:r>
                      <m:sSub>
                        <m:sSubPr>
                          <m:ctrlPr>
                            <a:rPr lang="en-US" altLang="ru-RU" sz="1700" b="1" i="1" smtClean="0">
                              <a:solidFill>
                                <a:schemeClr val="tx1"/>
                              </a:solidFill>
                              <a:latin typeface="Cambria Math"/>
                              <a:cs typeface="Arial" charset="0"/>
                            </a:rPr>
                          </m:ctrlPr>
                        </m:sSubPr>
                        <m:e>
                          <m:r>
                            <a:rPr lang="en-US" altLang="ru-RU" sz="1700" b="1" i="1" smtClean="0">
                              <a:solidFill>
                                <a:schemeClr val="tx1"/>
                              </a:solidFill>
                              <a:latin typeface="Cambria Math"/>
                              <a:cs typeface="Arial" charset="0"/>
                            </a:rPr>
                            <m:t>𝒚</m:t>
                          </m:r>
                        </m:e>
                        <m:sub>
                          <m:r>
                            <a:rPr lang="en-US" altLang="ru-RU" sz="1700" b="1" i="1" smtClean="0">
                              <a:solidFill>
                                <a:schemeClr val="tx1"/>
                              </a:solidFill>
                              <a:latin typeface="Cambria Math"/>
                              <a:cs typeface="Arial" charset="0"/>
                            </a:rPr>
                            <m:t>𝟏</m:t>
                          </m:r>
                        </m:sub>
                      </m:sSub>
                      <m:r>
                        <a:rPr lang="en-US" altLang="ru-RU" sz="1700" b="1" i="1" smtClean="0">
                          <a:solidFill>
                            <a:schemeClr val="tx1"/>
                          </a:solidFill>
                          <a:latin typeface="Cambria Math"/>
                          <a:cs typeface="Arial" charset="0"/>
                        </a:rPr>
                        <m:t>+</m:t>
                      </m:r>
                      <m:r>
                        <a:rPr lang="ru-RU" altLang="ru-RU" sz="1700" b="1" i="1" smtClean="0">
                          <a:solidFill>
                            <a:schemeClr val="tx1"/>
                          </a:solidFill>
                          <a:latin typeface="Cambria Math"/>
                          <a:cs typeface="Arial" charset="0"/>
                        </a:rPr>
                        <m:t>𝟏</m:t>
                      </m:r>
                      <m:sSub>
                        <m:sSubPr>
                          <m:ctrlPr>
                            <a:rPr lang="en-US" altLang="ru-RU" sz="1700" b="1" i="1" smtClean="0">
                              <a:solidFill>
                                <a:schemeClr val="tx1"/>
                              </a:solidFill>
                              <a:latin typeface="Cambria Math"/>
                              <a:cs typeface="Arial" charset="0"/>
                            </a:rPr>
                          </m:ctrlPr>
                        </m:sSubPr>
                        <m:e>
                          <m:r>
                            <a:rPr lang="en-US" altLang="ru-RU" sz="1700" b="1" i="1" smtClean="0">
                              <a:solidFill>
                                <a:schemeClr val="tx1"/>
                              </a:solidFill>
                              <a:latin typeface="Cambria Math"/>
                              <a:cs typeface="Arial" charset="0"/>
                            </a:rPr>
                            <m:t>𝒚</m:t>
                          </m:r>
                        </m:e>
                        <m:sub>
                          <m:r>
                            <a:rPr lang="en-US" altLang="ru-RU" sz="1700" b="1" i="1" smtClean="0">
                              <a:solidFill>
                                <a:schemeClr val="tx1"/>
                              </a:solidFill>
                              <a:latin typeface="Cambria Math"/>
                              <a:cs typeface="Arial" charset="0"/>
                            </a:rPr>
                            <m:t>𝟐</m:t>
                          </m:r>
                        </m:sub>
                      </m:sSub>
                      <m:r>
                        <a:rPr lang="en-US" altLang="ru-RU" sz="1700" b="1" i="1" smtClean="0">
                          <a:solidFill>
                            <a:schemeClr val="tx1"/>
                          </a:solidFill>
                          <a:latin typeface="Cambria Math"/>
                          <a:ea typeface="Cambria Math"/>
                          <a:cs typeface="Arial" charset="0"/>
                        </a:rPr>
                        <m:t>→</m:t>
                      </m:r>
                      <m:r>
                        <a:rPr lang="en-US" altLang="ru-RU" sz="1700" b="1" i="1" smtClean="0">
                          <a:solidFill>
                            <a:schemeClr val="tx1"/>
                          </a:solidFill>
                          <a:latin typeface="Cambria Math"/>
                          <a:ea typeface="Cambria Math"/>
                          <a:cs typeface="Arial" charset="0"/>
                        </a:rPr>
                        <m:t>𝒎𝒊𝒏</m:t>
                      </m:r>
                    </m:oMath>
                  </m:oMathPara>
                </a14:m>
                <a:endParaRPr lang="ru-RU" altLang="ru-RU" sz="1700" b="1" dirty="0" smtClean="0">
                  <a:solidFill>
                    <a:schemeClr val="tx1"/>
                  </a:solidFill>
                  <a:latin typeface="Arial" charset="0"/>
                  <a:cs typeface="Arial" charset="0"/>
                </a:endParaRPr>
              </a:p>
              <a:p>
                <a:pPr indent="-182880" fontAlgn="auto">
                  <a:lnSpc>
                    <a:spcPct val="80000"/>
                  </a:lnSpc>
                  <a:buClr>
                    <a:schemeClr val="accent6">
                      <a:lumMod val="75000"/>
                    </a:schemeClr>
                  </a:buClr>
                  <a:buFont typeface="Wingdings" pitchFamily="2" charset="2"/>
                  <a:buNone/>
                  <a:defRPr/>
                </a:pPr>
                <a:r>
                  <a:rPr lang="ru-RU" altLang="ru-RU" sz="1700" b="1" dirty="0" smtClean="0">
                    <a:solidFill>
                      <a:schemeClr val="tx1"/>
                    </a:solidFill>
                    <a:latin typeface="Arial" charset="0"/>
                    <a:cs typeface="Arial" charset="0"/>
                  </a:rPr>
                  <a:t>        Ограничения:</a:t>
                </a:r>
              </a:p>
              <a:p>
                <a:pPr indent="-182880" fontAlgn="auto">
                  <a:lnSpc>
                    <a:spcPct val="80000"/>
                  </a:lnSpc>
                  <a:buClr>
                    <a:schemeClr val="accent6">
                      <a:lumMod val="75000"/>
                    </a:schemeClr>
                  </a:buClr>
                  <a:buFont typeface="Wingdings" pitchFamily="2" charset="2"/>
                  <a:buNone/>
                  <a:defRPr/>
                </a:pPr>
                <a:r>
                  <a:rPr lang="en-US" altLang="ru-RU" sz="1700" b="1" dirty="0" smtClean="0">
                    <a:solidFill>
                      <a:schemeClr val="tx1"/>
                    </a:solidFill>
                    <a:latin typeface="Arial" charset="0"/>
                    <a:cs typeface="Arial" charset="0"/>
                  </a:rPr>
                  <a:t>	</a:t>
                </a:r>
                <a:r>
                  <a:rPr lang="en-US" altLang="ru-RU" sz="1700" b="1" dirty="0">
                    <a:solidFill>
                      <a:schemeClr val="tx1"/>
                    </a:solidFill>
                    <a:cs typeface="Arial" charset="0"/>
                  </a:rPr>
                  <a:t> </a:t>
                </a:r>
                <a14:m>
                  <m:oMath xmlns:m="http://schemas.openxmlformats.org/officeDocument/2006/math">
                    <m:sSub>
                      <m:sSubPr>
                        <m:ctrlPr>
                          <a:rPr lang="en-US" altLang="ru-RU" sz="1700" b="1" i="1">
                            <a:solidFill>
                              <a:schemeClr val="tx1"/>
                            </a:solidFill>
                            <a:latin typeface="Cambria Math"/>
                            <a:cs typeface="Arial" charset="0"/>
                          </a:rPr>
                        </m:ctrlPr>
                      </m:sSubPr>
                      <m:e>
                        <m:r>
                          <a:rPr lang="ru-RU" altLang="ru-RU" sz="1700" b="1" i="1" smtClean="0">
                            <a:solidFill>
                              <a:schemeClr val="tx1"/>
                            </a:solidFill>
                            <a:latin typeface="Cambria Math"/>
                            <a:cs typeface="Arial" charset="0"/>
                          </a:rPr>
                          <m:t>𝟐</m:t>
                        </m:r>
                        <m:r>
                          <a:rPr lang="en-US" altLang="ru-RU" sz="1700" b="1" i="1" smtClean="0">
                            <a:solidFill>
                              <a:schemeClr val="tx1"/>
                            </a:solidFill>
                            <a:latin typeface="Cambria Math"/>
                            <a:cs typeface="Arial" charset="0"/>
                          </a:rPr>
                          <m:t>𝒚</m:t>
                        </m:r>
                      </m:e>
                      <m:sub>
                        <m:r>
                          <a:rPr lang="en-US" altLang="ru-RU" sz="1700" b="1" i="1">
                            <a:solidFill>
                              <a:schemeClr val="tx1"/>
                            </a:solidFill>
                            <a:latin typeface="Cambria Math"/>
                            <a:cs typeface="Arial" charset="0"/>
                          </a:rPr>
                          <m:t>𝟏</m:t>
                        </m:r>
                      </m:sub>
                    </m:sSub>
                    <m:r>
                      <a:rPr lang="en-US" altLang="ru-RU" sz="1700" b="1" i="1">
                        <a:solidFill>
                          <a:schemeClr val="tx1"/>
                        </a:solidFill>
                        <a:latin typeface="Cambria Math"/>
                        <a:cs typeface="Arial" charset="0"/>
                      </a:rPr>
                      <m:t>+</m:t>
                    </m:r>
                    <m:r>
                      <a:rPr lang="ru-RU" altLang="ru-RU" sz="1700" b="1" i="1" smtClean="0">
                        <a:solidFill>
                          <a:schemeClr val="tx1"/>
                        </a:solidFill>
                        <a:latin typeface="Cambria Math"/>
                        <a:cs typeface="Arial" charset="0"/>
                      </a:rPr>
                      <m:t>𝟐</m:t>
                    </m:r>
                    <m:sSub>
                      <m:sSubPr>
                        <m:ctrlPr>
                          <a:rPr lang="en-US" altLang="ru-RU" sz="1700" b="1" i="1">
                            <a:solidFill>
                              <a:schemeClr val="tx1"/>
                            </a:solidFill>
                            <a:latin typeface="Cambria Math"/>
                            <a:cs typeface="Arial" charset="0"/>
                          </a:rPr>
                        </m:ctrlPr>
                      </m:sSubPr>
                      <m:e>
                        <m:r>
                          <a:rPr lang="en-US" altLang="ru-RU" sz="1700" b="1" i="1" smtClean="0">
                            <a:solidFill>
                              <a:schemeClr val="tx1"/>
                            </a:solidFill>
                            <a:latin typeface="Cambria Math"/>
                            <a:cs typeface="Arial" charset="0"/>
                          </a:rPr>
                          <m:t>𝒚</m:t>
                        </m:r>
                      </m:e>
                      <m:sub>
                        <m:r>
                          <a:rPr lang="en-US" altLang="ru-RU" sz="1700" b="1" i="1">
                            <a:solidFill>
                              <a:schemeClr val="tx1"/>
                            </a:solidFill>
                            <a:latin typeface="Cambria Math"/>
                            <a:cs typeface="Arial" charset="0"/>
                          </a:rPr>
                          <m:t>𝟐</m:t>
                        </m:r>
                      </m:sub>
                    </m:sSub>
                    <m:r>
                      <a:rPr lang="en-US" altLang="ru-RU" sz="1700" b="1" i="1">
                        <a:solidFill>
                          <a:schemeClr val="tx1"/>
                        </a:solidFill>
                        <a:latin typeface="Cambria Math"/>
                        <a:cs typeface="Arial" charset="0"/>
                      </a:rPr>
                      <m:t>≥</m:t>
                    </m:r>
                    <m:r>
                      <a:rPr lang="ru-RU" altLang="ru-RU" sz="1700" b="1" i="1" smtClean="0">
                        <a:solidFill>
                          <a:schemeClr val="tx1"/>
                        </a:solidFill>
                        <a:latin typeface="Cambria Math"/>
                        <a:cs typeface="Arial" charset="0"/>
                      </a:rPr>
                      <m:t>𝟏</m:t>
                    </m:r>
                    <m:r>
                      <a:rPr lang="en-US" altLang="ru-RU" sz="1700" b="1" i="1" smtClean="0">
                        <a:solidFill>
                          <a:schemeClr val="tx1"/>
                        </a:solidFill>
                        <a:latin typeface="Cambria Math"/>
                        <a:cs typeface="Arial" charset="0"/>
                      </a:rPr>
                      <m:t>       </m:t>
                    </m:r>
                    <m:d>
                      <m:dPr>
                        <m:ctrlPr>
                          <a:rPr lang="en-US" altLang="ru-RU" sz="1700" b="1" i="1" smtClean="0">
                            <a:solidFill>
                              <a:schemeClr val="tx1"/>
                            </a:solidFill>
                            <a:latin typeface="Cambria Math"/>
                            <a:cs typeface="Arial" charset="0"/>
                          </a:rPr>
                        </m:ctrlPr>
                      </m:dPr>
                      <m:e>
                        <m:r>
                          <a:rPr lang="en-US" altLang="ru-RU" sz="1700" b="1" i="1" smtClean="0">
                            <a:solidFill>
                              <a:schemeClr val="tx1"/>
                            </a:solidFill>
                            <a:latin typeface="Cambria Math"/>
                            <a:cs typeface="Arial" charset="0"/>
                          </a:rPr>
                          <m:t>𝟏</m:t>
                        </m:r>
                      </m:e>
                    </m:d>
                  </m:oMath>
                </a14:m>
                <a:endParaRPr lang="ru-RU" altLang="ru-RU" sz="1700" b="1" i="1" dirty="0" smtClean="0">
                  <a:solidFill>
                    <a:schemeClr val="tx1"/>
                  </a:solidFill>
                  <a:latin typeface="Cambria Math"/>
                  <a:cs typeface="Arial" charset="0"/>
                </a:endParaRPr>
              </a:p>
              <a:p>
                <a:pPr indent="-182880" fontAlgn="auto">
                  <a:lnSpc>
                    <a:spcPct val="80000"/>
                  </a:lnSpc>
                  <a:buClr>
                    <a:schemeClr val="accent6">
                      <a:lumMod val="75000"/>
                    </a:schemeClr>
                  </a:buClr>
                  <a:buFont typeface="Wingdings" pitchFamily="2" charset="2"/>
                  <a:buNone/>
                  <a:defRPr/>
                </a:pPr>
                <a14:m>
                  <m:oMathPara xmlns:m="http://schemas.openxmlformats.org/officeDocument/2006/math">
                    <m:oMathParaPr>
                      <m:jc m:val="left"/>
                    </m:oMathParaPr>
                    <m:oMath xmlns:m="http://schemas.openxmlformats.org/officeDocument/2006/math">
                      <m:sSub>
                        <m:sSubPr>
                          <m:ctrlPr>
                            <a:rPr lang="en-US" altLang="ru-RU" sz="1700" b="1" i="1">
                              <a:solidFill>
                                <a:schemeClr val="tx1"/>
                              </a:solidFill>
                              <a:latin typeface="Cambria Math"/>
                              <a:cs typeface="Arial" charset="0"/>
                            </a:rPr>
                          </m:ctrlPr>
                        </m:sSubPr>
                        <m:e>
                          <m:r>
                            <a:rPr lang="en-US" altLang="ru-RU" sz="1700" b="1" i="1" smtClean="0">
                              <a:solidFill>
                                <a:schemeClr val="tx1"/>
                              </a:solidFill>
                              <a:latin typeface="Cambria Math"/>
                              <a:cs typeface="Arial" charset="0"/>
                            </a:rPr>
                            <m:t>   </m:t>
                          </m:r>
                          <m:r>
                            <a:rPr lang="ru-RU" altLang="ru-RU" sz="1700" b="1" i="1" smtClean="0">
                              <a:solidFill>
                                <a:schemeClr val="tx1"/>
                              </a:solidFill>
                              <a:latin typeface="Cambria Math"/>
                              <a:cs typeface="Arial" charset="0"/>
                            </a:rPr>
                            <m:t>𝟏</m:t>
                          </m:r>
                          <m:r>
                            <a:rPr lang="en-US" altLang="ru-RU" sz="1700" b="1" i="1" smtClean="0">
                              <a:solidFill>
                                <a:schemeClr val="tx1"/>
                              </a:solidFill>
                              <a:latin typeface="Cambria Math"/>
                              <a:cs typeface="Arial" charset="0"/>
                            </a:rPr>
                            <m:t>𝒚</m:t>
                          </m:r>
                        </m:e>
                        <m:sub>
                          <m:r>
                            <a:rPr lang="en-US" altLang="ru-RU" sz="1700" b="1" i="1">
                              <a:solidFill>
                                <a:schemeClr val="tx1"/>
                              </a:solidFill>
                              <a:latin typeface="Cambria Math"/>
                              <a:cs typeface="Arial" charset="0"/>
                            </a:rPr>
                            <m:t>𝟏</m:t>
                          </m:r>
                        </m:sub>
                      </m:sSub>
                      <m:r>
                        <a:rPr lang="en-US" altLang="ru-RU" sz="1700" b="1" i="1">
                          <a:solidFill>
                            <a:schemeClr val="tx1"/>
                          </a:solidFill>
                          <a:latin typeface="Cambria Math"/>
                          <a:cs typeface="Arial" charset="0"/>
                        </a:rPr>
                        <m:t>+</m:t>
                      </m:r>
                      <m:r>
                        <a:rPr lang="ru-RU" altLang="ru-RU" sz="1700" b="1" i="1" smtClean="0">
                          <a:solidFill>
                            <a:schemeClr val="tx1"/>
                          </a:solidFill>
                          <a:latin typeface="Cambria Math"/>
                          <a:cs typeface="Arial" charset="0"/>
                        </a:rPr>
                        <m:t>𝟏</m:t>
                      </m:r>
                      <m:sSub>
                        <m:sSubPr>
                          <m:ctrlPr>
                            <a:rPr lang="en-US" altLang="ru-RU" sz="1700" b="1" i="1">
                              <a:solidFill>
                                <a:schemeClr val="tx1"/>
                              </a:solidFill>
                              <a:latin typeface="Cambria Math"/>
                              <a:cs typeface="Arial" charset="0"/>
                            </a:rPr>
                          </m:ctrlPr>
                        </m:sSubPr>
                        <m:e>
                          <m:r>
                            <a:rPr lang="en-US" altLang="ru-RU" sz="1700" b="1" i="1" smtClean="0">
                              <a:solidFill>
                                <a:schemeClr val="tx1"/>
                              </a:solidFill>
                              <a:latin typeface="Cambria Math"/>
                              <a:cs typeface="Arial" charset="0"/>
                            </a:rPr>
                            <m:t>𝒚</m:t>
                          </m:r>
                        </m:e>
                        <m:sub>
                          <m:r>
                            <a:rPr lang="en-US" altLang="ru-RU" sz="1700" b="1" i="1">
                              <a:solidFill>
                                <a:schemeClr val="tx1"/>
                              </a:solidFill>
                              <a:latin typeface="Cambria Math"/>
                              <a:cs typeface="Arial" charset="0"/>
                            </a:rPr>
                            <m:t>𝟐</m:t>
                          </m:r>
                        </m:sub>
                      </m:sSub>
                      <m:r>
                        <a:rPr lang="en-US" altLang="ru-RU" sz="1700" b="1" i="1">
                          <a:solidFill>
                            <a:schemeClr val="tx1"/>
                          </a:solidFill>
                          <a:latin typeface="Cambria Math"/>
                          <a:cs typeface="Arial" charset="0"/>
                        </a:rPr>
                        <m:t>≥</m:t>
                      </m:r>
                      <m:r>
                        <a:rPr lang="ru-RU" altLang="ru-RU" sz="1700" b="1" i="1" smtClean="0">
                          <a:solidFill>
                            <a:schemeClr val="tx1"/>
                          </a:solidFill>
                          <a:latin typeface="Cambria Math"/>
                          <a:cs typeface="Arial" charset="0"/>
                        </a:rPr>
                        <m:t>𝟏</m:t>
                      </m:r>
                      <m:r>
                        <a:rPr lang="en-US" altLang="ru-RU" sz="1700" b="1" i="1" smtClean="0">
                          <a:solidFill>
                            <a:schemeClr val="tx1"/>
                          </a:solidFill>
                          <a:latin typeface="Cambria Math"/>
                          <a:cs typeface="Arial" charset="0"/>
                        </a:rPr>
                        <m:t>       </m:t>
                      </m:r>
                      <m:d>
                        <m:dPr>
                          <m:ctrlPr>
                            <a:rPr lang="en-US" altLang="ru-RU" sz="1700" b="1" i="1" smtClean="0">
                              <a:solidFill>
                                <a:schemeClr val="tx1"/>
                              </a:solidFill>
                              <a:latin typeface="Cambria Math"/>
                              <a:cs typeface="Arial" charset="0"/>
                            </a:rPr>
                          </m:ctrlPr>
                        </m:dPr>
                        <m:e>
                          <m:r>
                            <a:rPr lang="en-US" altLang="ru-RU" sz="1700" b="1" i="1" smtClean="0">
                              <a:solidFill>
                                <a:schemeClr val="tx1"/>
                              </a:solidFill>
                              <a:latin typeface="Cambria Math"/>
                              <a:cs typeface="Arial" charset="0"/>
                            </a:rPr>
                            <m:t>𝟐</m:t>
                          </m:r>
                        </m:e>
                      </m:d>
                    </m:oMath>
                  </m:oMathPara>
                </a14:m>
                <a:endParaRPr lang="en-US" altLang="ru-RU" sz="1700" b="1" dirty="0" smtClean="0">
                  <a:solidFill>
                    <a:schemeClr val="tx1"/>
                  </a:solidFill>
                  <a:latin typeface="Arial" charset="0"/>
                  <a:cs typeface="Arial" charset="0"/>
                </a:endParaRPr>
              </a:p>
              <a:p>
                <a:pPr indent="-182880" fontAlgn="auto">
                  <a:lnSpc>
                    <a:spcPct val="80000"/>
                  </a:lnSpc>
                  <a:buClr>
                    <a:schemeClr val="accent6">
                      <a:lumMod val="75000"/>
                    </a:schemeClr>
                  </a:buClr>
                  <a:buFont typeface="Wingdings" pitchFamily="2" charset="2"/>
                  <a:buNone/>
                  <a:defRPr/>
                </a:pPr>
                <a:r>
                  <a:rPr lang="en-US" altLang="ru-RU" sz="1700" b="1" dirty="0" smtClean="0">
                    <a:solidFill>
                      <a:schemeClr val="tx1"/>
                    </a:solidFill>
                    <a:latin typeface="Arial" charset="0"/>
                    <a:cs typeface="Arial" charset="0"/>
                  </a:rPr>
                  <a:t>         </a:t>
                </a:r>
                <a14:m>
                  <m:oMath xmlns:m="http://schemas.openxmlformats.org/officeDocument/2006/math">
                    <m:sSub>
                      <m:sSubPr>
                        <m:ctrlPr>
                          <a:rPr lang="en-US" altLang="ru-RU" sz="1700" b="1" i="1" smtClean="0">
                            <a:solidFill>
                              <a:schemeClr val="tx1"/>
                            </a:solidFill>
                            <a:latin typeface="Cambria Math"/>
                            <a:cs typeface="Arial" charset="0"/>
                          </a:rPr>
                        </m:ctrlPr>
                      </m:sSubPr>
                      <m:e>
                        <m:r>
                          <a:rPr lang="en-US" altLang="ru-RU" sz="1700" b="1" i="1" smtClean="0">
                            <a:solidFill>
                              <a:schemeClr val="tx1"/>
                            </a:solidFill>
                            <a:latin typeface="Cambria Math"/>
                            <a:cs typeface="Arial" charset="0"/>
                          </a:rPr>
                          <m:t>𝒚</m:t>
                        </m:r>
                      </m:e>
                      <m:sub>
                        <m:r>
                          <a:rPr lang="en-US" altLang="ru-RU" sz="1700" b="1" i="1" smtClean="0">
                            <a:solidFill>
                              <a:schemeClr val="tx1"/>
                            </a:solidFill>
                            <a:latin typeface="Cambria Math"/>
                            <a:cs typeface="Arial" charset="0"/>
                          </a:rPr>
                          <m:t>𝟏</m:t>
                        </m:r>
                      </m:sub>
                    </m:sSub>
                    <m:r>
                      <a:rPr lang="en-US" altLang="ru-RU" sz="1700" b="1" i="1" smtClean="0">
                        <a:solidFill>
                          <a:schemeClr val="tx1"/>
                        </a:solidFill>
                        <a:latin typeface="Cambria Math"/>
                        <a:cs typeface="Arial" charset="0"/>
                      </a:rPr>
                      <m:t>,</m:t>
                    </m:r>
                    <m:sSub>
                      <m:sSubPr>
                        <m:ctrlPr>
                          <a:rPr lang="en-US" altLang="ru-RU" sz="1700" b="1" i="1" smtClean="0">
                            <a:solidFill>
                              <a:schemeClr val="tx1"/>
                            </a:solidFill>
                            <a:latin typeface="Cambria Math"/>
                            <a:cs typeface="Arial" charset="0"/>
                          </a:rPr>
                        </m:ctrlPr>
                      </m:sSubPr>
                      <m:e>
                        <m:r>
                          <a:rPr lang="en-US" altLang="ru-RU" sz="1700" b="1" i="1" smtClean="0">
                            <a:solidFill>
                              <a:schemeClr val="tx1"/>
                            </a:solidFill>
                            <a:latin typeface="Cambria Math"/>
                            <a:cs typeface="Arial" charset="0"/>
                          </a:rPr>
                          <m:t>𝒚</m:t>
                        </m:r>
                      </m:e>
                      <m:sub>
                        <m:r>
                          <a:rPr lang="en-US" altLang="ru-RU" sz="1700" b="1" i="1" smtClean="0">
                            <a:solidFill>
                              <a:schemeClr val="tx1"/>
                            </a:solidFill>
                            <a:latin typeface="Cambria Math"/>
                            <a:cs typeface="Arial" charset="0"/>
                          </a:rPr>
                          <m:t>𝟐</m:t>
                        </m:r>
                      </m:sub>
                    </m:sSub>
                    <m:r>
                      <a:rPr lang="en-US" altLang="ru-RU" sz="1700" b="1" i="1" smtClean="0">
                        <a:solidFill>
                          <a:schemeClr val="tx1"/>
                        </a:solidFill>
                        <a:latin typeface="Cambria Math"/>
                        <a:ea typeface="Cambria Math"/>
                        <a:cs typeface="Arial" charset="0"/>
                      </a:rPr>
                      <m:t>≥</m:t>
                    </m:r>
                    <m:r>
                      <a:rPr lang="en-US" altLang="ru-RU" sz="1700" b="1" i="1" smtClean="0">
                        <a:solidFill>
                          <a:schemeClr val="tx1"/>
                        </a:solidFill>
                        <a:latin typeface="Cambria Math"/>
                        <a:ea typeface="Cambria Math"/>
                        <a:cs typeface="Arial" charset="0"/>
                      </a:rPr>
                      <m:t>𝟎</m:t>
                    </m:r>
                  </m:oMath>
                </a14:m>
                <a:endParaRPr lang="en-US" altLang="ru-RU" sz="1700" b="1" dirty="0" smtClean="0">
                  <a:solidFill>
                    <a:schemeClr val="tx1"/>
                  </a:solidFill>
                  <a:latin typeface="Arial" charset="0"/>
                  <a:cs typeface="Arial" charset="0"/>
                </a:endParaRPr>
              </a:p>
              <a:p>
                <a:pPr indent="-182880" fontAlgn="auto">
                  <a:lnSpc>
                    <a:spcPct val="80000"/>
                  </a:lnSpc>
                  <a:buClr>
                    <a:schemeClr val="accent6">
                      <a:lumMod val="75000"/>
                    </a:schemeClr>
                  </a:buClr>
                  <a:buFont typeface="Wingdings" pitchFamily="2" charset="2"/>
                  <a:buNone/>
                  <a:defRPr/>
                </a:pPr>
                <a:r>
                  <a:rPr lang="en-US" altLang="ru-RU" sz="1700" b="1" dirty="0" smtClean="0">
                    <a:latin typeface="Arial" charset="0"/>
                    <a:cs typeface="Arial" charset="0"/>
                  </a:rPr>
                  <a:t>1</a:t>
                </a:r>
                <a:r>
                  <a:rPr lang="ru-RU" altLang="ru-RU" sz="1700" b="1" dirty="0" smtClean="0">
                    <a:latin typeface="Arial" charset="0"/>
                    <a:cs typeface="Arial" charset="0"/>
                  </a:rPr>
                  <a:t>.</a:t>
                </a:r>
                <a:endParaRPr lang="en-US" altLang="ru-RU" sz="1700" b="1" dirty="0" smtClean="0">
                  <a:solidFill>
                    <a:schemeClr val="tx1"/>
                  </a:solidFill>
                  <a:latin typeface="Arial" charset="0"/>
                  <a:cs typeface="Arial" charset="0"/>
                </a:endParaRPr>
              </a:p>
              <a:p>
                <a:pPr indent="-182880" fontAlgn="auto">
                  <a:lnSpc>
                    <a:spcPct val="80000"/>
                  </a:lnSpc>
                  <a:buClr>
                    <a:schemeClr val="accent6">
                      <a:lumMod val="75000"/>
                    </a:schemeClr>
                  </a:buClr>
                  <a:buFont typeface="Wingdings" pitchFamily="2" charset="2"/>
                  <a:buNone/>
                  <a:defRPr/>
                </a:pPr>
                <a:endParaRPr lang="en-US" altLang="ru-RU" sz="1700" b="1" dirty="0" smtClean="0">
                  <a:solidFill>
                    <a:schemeClr val="tx1"/>
                  </a:solidFill>
                  <a:latin typeface="Arial" charset="0"/>
                  <a:cs typeface="Arial" charset="0"/>
                </a:endParaRPr>
              </a:p>
              <a:p>
                <a:pPr indent="-182880" algn="ctr" fontAlgn="auto">
                  <a:lnSpc>
                    <a:spcPct val="80000"/>
                  </a:lnSpc>
                  <a:buClr>
                    <a:schemeClr val="accent6">
                      <a:lumMod val="75000"/>
                    </a:schemeClr>
                  </a:buClr>
                  <a:buFont typeface="Wingdings" pitchFamily="2" charset="2"/>
                  <a:buNone/>
                  <a:defRPr/>
                </a:pPr>
                <a:endParaRPr lang="en-US" altLang="ru-RU" sz="1700" b="1" dirty="0" smtClean="0">
                  <a:solidFill>
                    <a:schemeClr val="tx1"/>
                  </a:solidFill>
                  <a:latin typeface="Arial" charset="0"/>
                  <a:cs typeface="Arial" charset="0"/>
                </a:endParaRPr>
              </a:p>
            </p:txBody>
          </p:sp>
        </mc:Choice>
        <mc:Fallback xmlns="">
          <p:sp>
            <p:nvSpPr>
              <p:cNvPr id="31" name="Rectangle 3"/>
              <p:cNvSpPr txBox="1">
                <a:spLocks noRot="1" noChangeAspect="1" noMove="1" noResize="1" noEditPoints="1" noAdjustHandles="1" noChangeArrowheads="1" noChangeShapeType="1" noTextEdit="1"/>
              </p:cNvSpPr>
              <p:nvPr/>
            </p:nvSpPr>
            <p:spPr bwMode="auto">
              <a:xfrm>
                <a:off x="-180528" y="4123153"/>
                <a:ext cx="3419872" cy="2186167"/>
              </a:xfrm>
              <a:prstGeom prst="rect">
                <a:avLst/>
              </a:prstGeom>
              <a:blipFill rotWithShape="1">
                <a:blip r:embed="rId9"/>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2" name="Rectangle 3"/>
              <p:cNvSpPr txBox="1">
                <a:spLocks noChangeArrowheads="1"/>
              </p:cNvSpPr>
              <p:nvPr/>
            </p:nvSpPr>
            <p:spPr bwMode="auto">
              <a:xfrm>
                <a:off x="2771800" y="4120500"/>
                <a:ext cx="3310909" cy="218616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10000"/>
              </a:bodyPr>
              <a:lstStyle>
                <a:lvl1pPr marL="447675" indent="-447675" algn="l" rtl="0" eaLnBrk="1" fontAlgn="base" hangingPunct="1">
                  <a:spcBef>
                    <a:spcPts val="0"/>
                  </a:spcBef>
                  <a:spcAft>
                    <a:spcPts val="1200"/>
                  </a:spcAft>
                  <a:buFontTx/>
                  <a:buBlip>
                    <a:blip r:embed="rId5"/>
                  </a:buBlip>
                  <a:defRPr sz="3200" kern="1200">
                    <a:solidFill>
                      <a:schemeClr val="tx1"/>
                    </a:solidFill>
                    <a:latin typeface="+mn-lt"/>
                    <a:ea typeface="+mn-ea"/>
                    <a:cs typeface="+mn-cs"/>
                  </a:defRPr>
                </a:lvl1pPr>
                <a:lvl2pPr marL="808038" indent="-350838" algn="l" rtl="0" eaLnBrk="1" fontAlgn="base" hangingPunct="1">
                  <a:spcBef>
                    <a:spcPts val="0"/>
                  </a:spcBef>
                  <a:spcAft>
                    <a:spcPts val="600"/>
                  </a:spcAft>
                  <a:buSzPct val="90000"/>
                  <a:buFontTx/>
                  <a:buBlip>
                    <a:blip r:embed="rId6"/>
                  </a:buBlip>
                  <a:defRPr sz="2800" kern="1200">
                    <a:solidFill>
                      <a:schemeClr val="tx1"/>
                    </a:solidFill>
                    <a:latin typeface="+mn-lt"/>
                    <a:ea typeface="+mn-ea"/>
                    <a:cs typeface="+mn-cs"/>
                  </a:defRPr>
                </a:lvl2pPr>
                <a:lvl3pPr marL="1254125" indent="-339725" algn="l" rtl="0" eaLnBrk="1" fontAlgn="base" hangingPunct="1">
                  <a:spcBef>
                    <a:spcPts val="0"/>
                  </a:spcBef>
                  <a:spcAft>
                    <a:spcPts val="600"/>
                  </a:spcAft>
                  <a:buSzPct val="90000"/>
                  <a:buFontTx/>
                  <a:buBlip>
                    <a:blip r:embed="rId7"/>
                  </a:buBlip>
                  <a:defRPr sz="2400" kern="1200">
                    <a:solidFill>
                      <a:schemeClr val="tx1"/>
                    </a:solidFill>
                    <a:latin typeface="+mn-lt"/>
                    <a:ea typeface="+mn-ea"/>
                    <a:cs typeface="+mn-cs"/>
                  </a:defRPr>
                </a:lvl3pPr>
                <a:lvl4pPr marL="1600200" indent="-228600" algn="l" rtl="0" eaLnBrk="1" fontAlgn="base" hangingPunct="1">
                  <a:spcBef>
                    <a:spcPts val="0"/>
                  </a:spcBef>
                  <a:spcAft>
                    <a:spcPts val="600"/>
                  </a:spcAft>
                  <a:buSzPct val="85000"/>
                  <a:buFontTx/>
                  <a:buBlip>
                    <a:blip r:embed="rId8"/>
                  </a:buBlip>
                  <a:tabLst>
                    <a:tab pos="1701800" algn="l"/>
                  </a:tabLst>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182880" fontAlgn="auto">
                  <a:lnSpc>
                    <a:spcPct val="80000"/>
                  </a:lnSpc>
                  <a:buClr>
                    <a:schemeClr val="accent6">
                      <a:lumMod val="75000"/>
                    </a:schemeClr>
                  </a:buClr>
                  <a:buFont typeface="Wingdings" pitchFamily="2" charset="2"/>
                  <a:buNone/>
                  <a:defRPr/>
                </a:pPr>
                <a14:m>
                  <m:oMathPara xmlns:m="http://schemas.openxmlformats.org/officeDocument/2006/math">
                    <m:oMathParaPr>
                      <m:jc m:val="centerGroup"/>
                    </m:oMathParaPr>
                    <m:oMath xmlns:m="http://schemas.openxmlformats.org/officeDocument/2006/math">
                      <m:r>
                        <a:rPr lang="en-US" altLang="ru-RU" sz="1800" b="1" i="1" smtClean="0">
                          <a:solidFill>
                            <a:schemeClr val="tx1"/>
                          </a:solidFill>
                          <a:latin typeface="Cambria Math"/>
                          <a:cs typeface="Arial" charset="0"/>
                        </a:rPr>
                        <m:t>𝒇</m:t>
                      </m:r>
                      <m:d>
                        <m:dPr>
                          <m:ctrlPr>
                            <a:rPr lang="en-US" altLang="ru-RU" sz="1800" b="1" i="1" smtClean="0">
                              <a:solidFill>
                                <a:schemeClr val="tx1"/>
                              </a:solidFill>
                              <a:latin typeface="Cambria Math"/>
                              <a:cs typeface="Arial" charset="0"/>
                            </a:rPr>
                          </m:ctrlPr>
                        </m:dPr>
                        <m:e>
                          <m:r>
                            <a:rPr lang="en-US" altLang="ru-RU" sz="1800" b="1" i="1" smtClean="0">
                              <a:solidFill>
                                <a:schemeClr val="tx1"/>
                              </a:solidFill>
                              <a:latin typeface="Cambria Math"/>
                              <a:cs typeface="Arial" charset="0"/>
                            </a:rPr>
                            <m:t>𝒀</m:t>
                          </m:r>
                        </m:e>
                      </m:d>
                      <m:r>
                        <a:rPr lang="en-US" altLang="ru-RU" sz="1800" b="1" i="1" smtClean="0">
                          <a:solidFill>
                            <a:schemeClr val="tx1"/>
                          </a:solidFill>
                          <a:latin typeface="Cambria Math"/>
                          <a:cs typeface="Arial" charset="0"/>
                        </a:rPr>
                        <m:t>=−</m:t>
                      </m:r>
                      <m:r>
                        <a:rPr lang="ru-RU" altLang="ru-RU" sz="1800" b="1" i="1" smtClean="0">
                          <a:solidFill>
                            <a:schemeClr val="tx1"/>
                          </a:solidFill>
                          <a:latin typeface="Cambria Math"/>
                          <a:cs typeface="Arial" charset="0"/>
                        </a:rPr>
                        <m:t>𝟐</m:t>
                      </m:r>
                      <m:sSub>
                        <m:sSubPr>
                          <m:ctrlPr>
                            <a:rPr lang="en-US" altLang="ru-RU" sz="1800" b="1" i="1" smtClean="0">
                              <a:solidFill>
                                <a:schemeClr val="tx1"/>
                              </a:solidFill>
                              <a:latin typeface="Cambria Math"/>
                              <a:cs typeface="Arial" charset="0"/>
                            </a:rPr>
                          </m:ctrlPr>
                        </m:sSubPr>
                        <m:e>
                          <m:r>
                            <a:rPr lang="en-US" altLang="ru-RU" sz="1800" b="1" i="1" smtClean="0">
                              <a:solidFill>
                                <a:schemeClr val="tx1"/>
                              </a:solidFill>
                              <a:latin typeface="Cambria Math"/>
                              <a:cs typeface="Arial" charset="0"/>
                            </a:rPr>
                            <m:t>𝒚</m:t>
                          </m:r>
                        </m:e>
                        <m:sub>
                          <m:r>
                            <a:rPr lang="en-US" altLang="ru-RU" sz="1800" b="1" i="1" smtClean="0">
                              <a:solidFill>
                                <a:schemeClr val="tx1"/>
                              </a:solidFill>
                              <a:latin typeface="Cambria Math"/>
                              <a:cs typeface="Arial" charset="0"/>
                            </a:rPr>
                            <m:t>𝟏</m:t>
                          </m:r>
                        </m:sub>
                      </m:sSub>
                      <m:r>
                        <a:rPr lang="en-US" altLang="ru-RU" sz="1800" b="1" i="1" smtClean="0">
                          <a:solidFill>
                            <a:schemeClr val="tx1"/>
                          </a:solidFill>
                          <a:latin typeface="Cambria Math"/>
                          <a:cs typeface="Arial" charset="0"/>
                        </a:rPr>
                        <m:t>+</m:t>
                      </m:r>
                      <m:r>
                        <a:rPr lang="en-US" altLang="ru-RU" sz="1800" b="1" i="1" smtClean="0">
                          <a:solidFill>
                            <a:schemeClr val="tx1"/>
                          </a:solidFill>
                          <a:latin typeface="Cambria Math"/>
                          <a:cs typeface="Arial" charset="0"/>
                        </a:rPr>
                        <m:t>𝟐</m:t>
                      </m:r>
                      <m:sSub>
                        <m:sSubPr>
                          <m:ctrlPr>
                            <a:rPr lang="en-US" altLang="ru-RU" sz="1800" b="1" i="1" smtClean="0">
                              <a:solidFill>
                                <a:schemeClr val="tx1"/>
                              </a:solidFill>
                              <a:latin typeface="Cambria Math"/>
                              <a:cs typeface="Arial" charset="0"/>
                            </a:rPr>
                          </m:ctrlPr>
                        </m:sSubPr>
                        <m:e>
                          <m:r>
                            <a:rPr lang="en-US" altLang="ru-RU" sz="1800" b="1" i="1" smtClean="0">
                              <a:solidFill>
                                <a:schemeClr val="tx1"/>
                              </a:solidFill>
                              <a:latin typeface="Cambria Math"/>
                              <a:cs typeface="Arial" charset="0"/>
                            </a:rPr>
                            <m:t>𝒚</m:t>
                          </m:r>
                        </m:e>
                        <m:sub>
                          <m:r>
                            <a:rPr lang="en-US" altLang="ru-RU" sz="1800" b="1" i="1" smtClean="0">
                              <a:solidFill>
                                <a:schemeClr val="tx1"/>
                              </a:solidFill>
                              <a:latin typeface="Cambria Math"/>
                              <a:cs typeface="Arial" charset="0"/>
                            </a:rPr>
                            <m:t>𝟐</m:t>
                          </m:r>
                        </m:sub>
                      </m:sSub>
                      <m:r>
                        <a:rPr lang="en-US" altLang="ru-RU" sz="1800" b="1" i="1" smtClean="0">
                          <a:solidFill>
                            <a:schemeClr val="tx1"/>
                          </a:solidFill>
                          <a:latin typeface="Cambria Math"/>
                          <a:ea typeface="Cambria Math"/>
                          <a:cs typeface="Arial" charset="0"/>
                        </a:rPr>
                        <m:t>→</m:t>
                      </m:r>
                      <m:r>
                        <a:rPr lang="en-US" altLang="ru-RU" sz="1800" b="1" i="1" smtClean="0">
                          <a:solidFill>
                            <a:schemeClr val="tx1"/>
                          </a:solidFill>
                          <a:latin typeface="Cambria Math"/>
                          <a:ea typeface="Cambria Math"/>
                          <a:cs typeface="Arial" charset="0"/>
                        </a:rPr>
                        <m:t>𝒎𝒂𝒙</m:t>
                      </m:r>
                    </m:oMath>
                  </m:oMathPara>
                </a14:m>
                <a:endParaRPr lang="ru-RU" altLang="ru-RU" sz="1800" b="1" dirty="0" smtClean="0">
                  <a:solidFill>
                    <a:schemeClr val="tx1"/>
                  </a:solidFill>
                  <a:latin typeface="Arial" charset="0"/>
                  <a:cs typeface="Arial" charset="0"/>
                </a:endParaRPr>
              </a:p>
              <a:p>
                <a:pPr indent="-182880" fontAlgn="auto">
                  <a:lnSpc>
                    <a:spcPct val="80000"/>
                  </a:lnSpc>
                  <a:buClr>
                    <a:schemeClr val="accent6">
                      <a:lumMod val="75000"/>
                    </a:schemeClr>
                  </a:buClr>
                  <a:buFont typeface="Wingdings" pitchFamily="2" charset="2"/>
                  <a:buNone/>
                  <a:defRPr/>
                </a:pPr>
                <a:r>
                  <a:rPr lang="ru-RU" altLang="ru-RU" sz="1800" b="1" dirty="0" smtClean="0">
                    <a:solidFill>
                      <a:schemeClr val="tx1"/>
                    </a:solidFill>
                    <a:latin typeface="Arial" charset="0"/>
                    <a:cs typeface="Arial" charset="0"/>
                  </a:rPr>
                  <a:t>        Ограничения:</a:t>
                </a:r>
              </a:p>
              <a:p>
                <a:pPr indent="-182880" fontAlgn="auto">
                  <a:lnSpc>
                    <a:spcPct val="80000"/>
                  </a:lnSpc>
                  <a:buClr>
                    <a:schemeClr val="accent6">
                      <a:lumMod val="75000"/>
                    </a:schemeClr>
                  </a:buClr>
                  <a:buFont typeface="Wingdings" pitchFamily="2" charset="2"/>
                  <a:buNone/>
                  <a:defRPr/>
                </a:pPr>
                <a:r>
                  <a:rPr lang="en-US" altLang="ru-RU" sz="1800" b="1" dirty="0" smtClean="0">
                    <a:solidFill>
                      <a:schemeClr val="tx1"/>
                    </a:solidFill>
                    <a:latin typeface="Arial" charset="0"/>
                    <a:cs typeface="Arial" charset="0"/>
                  </a:rPr>
                  <a:t>	</a:t>
                </a:r>
                <a:r>
                  <a:rPr lang="en-US" altLang="ru-RU" sz="1800" b="1" dirty="0">
                    <a:solidFill>
                      <a:schemeClr val="tx1"/>
                    </a:solidFill>
                    <a:cs typeface="Arial" charset="0"/>
                  </a:rPr>
                  <a:t> </a:t>
                </a:r>
                <a14:m>
                  <m:oMath xmlns:m="http://schemas.openxmlformats.org/officeDocument/2006/math">
                    <m:sSub>
                      <m:sSubPr>
                        <m:ctrlPr>
                          <a:rPr lang="en-US" altLang="ru-RU" sz="1800" b="1" i="1">
                            <a:solidFill>
                              <a:schemeClr val="tx1"/>
                            </a:solidFill>
                            <a:latin typeface="Cambria Math"/>
                            <a:cs typeface="Arial" charset="0"/>
                          </a:rPr>
                        </m:ctrlPr>
                      </m:sSubPr>
                      <m:e>
                        <m:r>
                          <a:rPr lang="en-US" altLang="ru-RU" sz="1800" b="1" i="1" smtClean="0">
                            <a:solidFill>
                              <a:schemeClr val="tx1"/>
                            </a:solidFill>
                            <a:latin typeface="Cambria Math"/>
                            <a:cs typeface="Arial" charset="0"/>
                          </a:rPr>
                          <m:t>𝟏</m:t>
                        </m:r>
                        <m:r>
                          <a:rPr lang="en-US" altLang="ru-RU" sz="1800" b="1" i="1" smtClean="0">
                            <a:solidFill>
                              <a:schemeClr val="tx1"/>
                            </a:solidFill>
                            <a:latin typeface="Cambria Math"/>
                            <a:cs typeface="Arial" charset="0"/>
                          </a:rPr>
                          <m:t>𝒚</m:t>
                        </m:r>
                      </m:e>
                      <m:sub>
                        <m:r>
                          <a:rPr lang="en-US" altLang="ru-RU" sz="1800" b="1" i="1">
                            <a:solidFill>
                              <a:schemeClr val="tx1"/>
                            </a:solidFill>
                            <a:latin typeface="Cambria Math"/>
                            <a:cs typeface="Arial" charset="0"/>
                          </a:rPr>
                          <m:t>𝟏</m:t>
                        </m:r>
                      </m:sub>
                    </m:sSub>
                    <m:r>
                      <a:rPr lang="en-US" altLang="ru-RU" sz="1800" b="1" i="1">
                        <a:solidFill>
                          <a:schemeClr val="tx1"/>
                        </a:solidFill>
                        <a:latin typeface="Cambria Math"/>
                        <a:cs typeface="Arial" charset="0"/>
                      </a:rPr>
                      <m:t>+</m:t>
                    </m:r>
                    <m:r>
                      <a:rPr lang="en-US" altLang="ru-RU" sz="1800" b="1" i="1" smtClean="0">
                        <a:solidFill>
                          <a:schemeClr val="tx1"/>
                        </a:solidFill>
                        <a:latin typeface="Cambria Math"/>
                        <a:cs typeface="Arial" charset="0"/>
                      </a:rPr>
                      <m:t>𝟐</m:t>
                    </m:r>
                    <m:sSub>
                      <m:sSubPr>
                        <m:ctrlPr>
                          <a:rPr lang="en-US" altLang="ru-RU" sz="1800" b="1" i="1" smtClean="0">
                            <a:solidFill>
                              <a:schemeClr val="tx1"/>
                            </a:solidFill>
                            <a:latin typeface="Cambria Math"/>
                            <a:cs typeface="Arial" charset="0"/>
                          </a:rPr>
                        </m:ctrlPr>
                      </m:sSubPr>
                      <m:e>
                        <m:r>
                          <a:rPr lang="en-US" altLang="ru-RU" sz="1800" b="1" i="1" smtClean="0">
                            <a:solidFill>
                              <a:schemeClr val="tx1"/>
                            </a:solidFill>
                            <a:latin typeface="Cambria Math"/>
                            <a:cs typeface="Arial" charset="0"/>
                          </a:rPr>
                          <m:t>𝒚</m:t>
                        </m:r>
                      </m:e>
                      <m:sub>
                        <m:r>
                          <a:rPr lang="en-US" altLang="ru-RU" sz="1800" b="1" i="1">
                            <a:solidFill>
                              <a:schemeClr val="tx1"/>
                            </a:solidFill>
                            <a:latin typeface="Cambria Math"/>
                            <a:cs typeface="Arial" charset="0"/>
                          </a:rPr>
                          <m:t>𝟐</m:t>
                        </m:r>
                      </m:sub>
                    </m:sSub>
                    <m:r>
                      <a:rPr lang="en-US" altLang="ru-RU" sz="1800" b="1" i="1" smtClean="0">
                        <a:solidFill>
                          <a:schemeClr val="tx1"/>
                        </a:solidFill>
                        <a:latin typeface="Cambria Math"/>
                        <a:cs typeface="Arial" charset="0"/>
                      </a:rPr>
                      <m:t>≤−</m:t>
                    </m:r>
                    <m:r>
                      <a:rPr lang="en-US" altLang="ru-RU" sz="1800" b="1" i="1" smtClean="0">
                        <a:solidFill>
                          <a:schemeClr val="tx1"/>
                        </a:solidFill>
                        <a:latin typeface="Cambria Math"/>
                        <a:cs typeface="Arial" charset="0"/>
                      </a:rPr>
                      <m:t>𝟐</m:t>
                    </m:r>
                    <m:r>
                      <a:rPr lang="en-US" altLang="ru-RU" sz="1800" b="1" i="1" smtClean="0">
                        <a:solidFill>
                          <a:schemeClr val="tx1"/>
                        </a:solidFill>
                        <a:latin typeface="Cambria Math"/>
                        <a:cs typeface="Arial" charset="0"/>
                      </a:rPr>
                      <m:t>       </m:t>
                    </m:r>
                    <m:d>
                      <m:dPr>
                        <m:ctrlPr>
                          <a:rPr lang="en-US" altLang="ru-RU" sz="1800" b="1" i="1" smtClean="0">
                            <a:solidFill>
                              <a:schemeClr val="tx1"/>
                            </a:solidFill>
                            <a:latin typeface="Cambria Math"/>
                            <a:cs typeface="Arial" charset="0"/>
                          </a:rPr>
                        </m:ctrlPr>
                      </m:dPr>
                      <m:e>
                        <m:r>
                          <a:rPr lang="en-US" altLang="ru-RU" sz="1800" b="1" i="1" smtClean="0">
                            <a:solidFill>
                              <a:schemeClr val="tx1"/>
                            </a:solidFill>
                            <a:latin typeface="Cambria Math"/>
                            <a:cs typeface="Arial" charset="0"/>
                          </a:rPr>
                          <m:t>𝟏</m:t>
                        </m:r>
                      </m:e>
                    </m:d>
                  </m:oMath>
                </a14:m>
                <a:endParaRPr lang="ru-RU" altLang="ru-RU" sz="1800" b="1" i="1" dirty="0" smtClean="0">
                  <a:solidFill>
                    <a:schemeClr val="tx1"/>
                  </a:solidFill>
                  <a:latin typeface="Cambria Math"/>
                  <a:cs typeface="Arial" charset="0"/>
                </a:endParaRPr>
              </a:p>
              <a:p>
                <a:pPr indent="-182880" fontAlgn="auto">
                  <a:lnSpc>
                    <a:spcPct val="80000"/>
                  </a:lnSpc>
                  <a:buClr>
                    <a:schemeClr val="accent6">
                      <a:lumMod val="75000"/>
                    </a:schemeClr>
                  </a:buClr>
                  <a:buFont typeface="Wingdings" pitchFamily="2" charset="2"/>
                  <a:buNone/>
                  <a:defRPr/>
                </a:pPr>
                <a14:m>
                  <m:oMathPara xmlns:m="http://schemas.openxmlformats.org/officeDocument/2006/math">
                    <m:oMathParaPr>
                      <m:jc m:val="left"/>
                    </m:oMathParaPr>
                    <m:oMath xmlns:m="http://schemas.openxmlformats.org/officeDocument/2006/math">
                      <m:sSub>
                        <m:sSubPr>
                          <m:ctrlPr>
                            <a:rPr lang="en-US" altLang="ru-RU" sz="1800" b="1" i="1">
                              <a:solidFill>
                                <a:schemeClr val="tx1"/>
                              </a:solidFill>
                              <a:latin typeface="Cambria Math"/>
                              <a:cs typeface="Arial" charset="0"/>
                            </a:rPr>
                          </m:ctrlPr>
                        </m:sSubPr>
                        <m:e>
                          <m:r>
                            <a:rPr lang="en-US" altLang="ru-RU" sz="1800" b="1" i="1" smtClean="0">
                              <a:solidFill>
                                <a:schemeClr val="tx1"/>
                              </a:solidFill>
                              <a:latin typeface="Cambria Math"/>
                              <a:cs typeface="Arial" charset="0"/>
                            </a:rPr>
                            <m:t>   </m:t>
                          </m:r>
                          <m:r>
                            <a:rPr lang="en-US" altLang="ru-RU" sz="1800" b="1" i="1" smtClean="0">
                              <a:solidFill>
                                <a:schemeClr val="tx1"/>
                              </a:solidFill>
                              <a:latin typeface="Cambria Math"/>
                              <a:cs typeface="Arial" charset="0"/>
                            </a:rPr>
                            <m:t>𝟐</m:t>
                          </m:r>
                          <m:r>
                            <a:rPr lang="en-US" altLang="ru-RU" sz="1800" b="1" i="1" smtClean="0">
                              <a:solidFill>
                                <a:schemeClr val="tx1"/>
                              </a:solidFill>
                              <a:latin typeface="Cambria Math"/>
                              <a:cs typeface="Arial" charset="0"/>
                            </a:rPr>
                            <m:t>𝒚</m:t>
                          </m:r>
                        </m:e>
                        <m:sub>
                          <m:r>
                            <a:rPr lang="en-US" altLang="ru-RU" sz="1800" b="1" i="1">
                              <a:solidFill>
                                <a:schemeClr val="tx1"/>
                              </a:solidFill>
                              <a:latin typeface="Cambria Math"/>
                              <a:cs typeface="Arial" charset="0"/>
                            </a:rPr>
                            <m:t>𝟏</m:t>
                          </m:r>
                        </m:sub>
                      </m:sSub>
                      <m:r>
                        <a:rPr lang="en-US" altLang="ru-RU" sz="1800" b="1" i="1">
                          <a:solidFill>
                            <a:schemeClr val="tx1"/>
                          </a:solidFill>
                          <a:latin typeface="Cambria Math"/>
                          <a:cs typeface="Arial" charset="0"/>
                        </a:rPr>
                        <m:t>+</m:t>
                      </m:r>
                      <m:r>
                        <a:rPr lang="en-US" altLang="ru-RU" sz="1800" b="1" i="1" smtClean="0">
                          <a:solidFill>
                            <a:schemeClr val="tx1"/>
                          </a:solidFill>
                          <a:latin typeface="Cambria Math"/>
                          <a:cs typeface="Arial" charset="0"/>
                        </a:rPr>
                        <m:t>𝟏</m:t>
                      </m:r>
                      <m:sSub>
                        <m:sSubPr>
                          <m:ctrlPr>
                            <a:rPr lang="en-US" altLang="ru-RU" sz="1800" b="1" i="1">
                              <a:solidFill>
                                <a:schemeClr val="tx1"/>
                              </a:solidFill>
                              <a:latin typeface="Cambria Math"/>
                              <a:cs typeface="Arial" charset="0"/>
                            </a:rPr>
                          </m:ctrlPr>
                        </m:sSubPr>
                        <m:e>
                          <m:r>
                            <a:rPr lang="en-US" altLang="ru-RU" sz="1800" b="1" i="1" smtClean="0">
                              <a:solidFill>
                                <a:schemeClr val="tx1"/>
                              </a:solidFill>
                              <a:latin typeface="Cambria Math"/>
                              <a:cs typeface="Arial" charset="0"/>
                            </a:rPr>
                            <m:t>𝒚</m:t>
                          </m:r>
                        </m:e>
                        <m:sub>
                          <m:r>
                            <a:rPr lang="en-US" altLang="ru-RU" sz="1800" b="1" i="1">
                              <a:solidFill>
                                <a:schemeClr val="tx1"/>
                              </a:solidFill>
                              <a:latin typeface="Cambria Math"/>
                              <a:cs typeface="Arial" charset="0"/>
                            </a:rPr>
                            <m:t>𝟐</m:t>
                          </m:r>
                        </m:sub>
                      </m:sSub>
                      <m:r>
                        <a:rPr lang="en-US" altLang="ru-RU" sz="1800" b="1" i="1" smtClean="0">
                          <a:solidFill>
                            <a:schemeClr val="tx1"/>
                          </a:solidFill>
                          <a:latin typeface="Cambria Math"/>
                          <a:cs typeface="Arial" charset="0"/>
                        </a:rPr>
                        <m:t>≤</m:t>
                      </m:r>
                      <m:r>
                        <a:rPr lang="en-US" altLang="ru-RU" sz="1800" b="1" i="1" smtClean="0">
                          <a:solidFill>
                            <a:schemeClr val="tx1"/>
                          </a:solidFill>
                          <a:latin typeface="Cambria Math"/>
                          <a:cs typeface="Arial" charset="0"/>
                        </a:rPr>
                        <m:t>𝟐</m:t>
                      </m:r>
                      <m:r>
                        <a:rPr lang="en-US" altLang="ru-RU" sz="1800" b="1" i="1" smtClean="0">
                          <a:solidFill>
                            <a:schemeClr val="tx1"/>
                          </a:solidFill>
                          <a:latin typeface="Cambria Math"/>
                          <a:cs typeface="Arial" charset="0"/>
                        </a:rPr>
                        <m:t>       </m:t>
                      </m:r>
                      <m:d>
                        <m:dPr>
                          <m:ctrlPr>
                            <a:rPr lang="en-US" altLang="ru-RU" sz="1800" b="1" i="1" smtClean="0">
                              <a:solidFill>
                                <a:schemeClr val="tx1"/>
                              </a:solidFill>
                              <a:latin typeface="Cambria Math"/>
                              <a:cs typeface="Arial" charset="0"/>
                            </a:rPr>
                          </m:ctrlPr>
                        </m:dPr>
                        <m:e>
                          <m:r>
                            <a:rPr lang="en-US" altLang="ru-RU" sz="1800" b="1" i="1" smtClean="0">
                              <a:solidFill>
                                <a:schemeClr val="tx1"/>
                              </a:solidFill>
                              <a:latin typeface="Cambria Math"/>
                              <a:cs typeface="Arial" charset="0"/>
                            </a:rPr>
                            <m:t>𝟐</m:t>
                          </m:r>
                        </m:e>
                      </m:d>
                    </m:oMath>
                  </m:oMathPara>
                </a14:m>
                <a:endParaRPr lang="ru-RU" altLang="ru-RU" sz="1800" b="1" dirty="0" smtClean="0">
                  <a:solidFill>
                    <a:schemeClr val="tx1"/>
                  </a:solidFill>
                  <a:latin typeface="Arial" charset="0"/>
                  <a:cs typeface="Arial" charset="0"/>
                </a:endParaRPr>
              </a:p>
              <a:p>
                <a:pPr indent="-182880" fontAlgn="auto">
                  <a:lnSpc>
                    <a:spcPct val="80000"/>
                  </a:lnSpc>
                  <a:buClr>
                    <a:schemeClr val="accent6">
                      <a:lumMod val="75000"/>
                    </a:schemeClr>
                  </a:buClr>
                  <a:buFont typeface="Wingdings" pitchFamily="2" charset="2"/>
                  <a:buNone/>
                  <a:defRPr/>
                </a:pPr>
                <a:r>
                  <a:rPr lang="en-US" altLang="ru-RU" sz="1800" b="1" dirty="0" smtClean="0">
                    <a:solidFill>
                      <a:schemeClr val="tx1"/>
                    </a:solidFill>
                    <a:latin typeface="Arial" charset="0"/>
                    <a:cs typeface="Arial" charset="0"/>
                  </a:rPr>
                  <a:t>         </a:t>
                </a:r>
                <a14:m>
                  <m:oMath xmlns:m="http://schemas.openxmlformats.org/officeDocument/2006/math">
                    <m:sSub>
                      <m:sSubPr>
                        <m:ctrlPr>
                          <a:rPr lang="en-US" altLang="ru-RU" sz="1800" b="1" i="1" smtClean="0">
                            <a:solidFill>
                              <a:schemeClr val="tx1"/>
                            </a:solidFill>
                            <a:latin typeface="Cambria Math"/>
                            <a:cs typeface="Arial" charset="0"/>
                          </a:rPr>
                        </m:ctrlPr>
                      </m:sSubPr>
                      <m:e>
                        <m:r>
                          <a:rPr lang="en-US" altLang="ru-RU" sz="1800" b="1" i="1" smtClean="0">
                            <a:solidFill>
                              <a:schemeClr val="tx1"/>
                            </a:solidFill>
                            <a:latin typeface="Cambria Math"/>
                            <a:cs typeface="Arial" charset="0"/>
                          </a:rPr>
                          <m:t>𝒚</m:t>
                        </m:r>
                      </m:e>
                      <m:sub>
                        <m:r>
                          <a:rPr lang="en-US" altLang="ru-RU" sz="1800" b="1" i="1" smtClean="0">
                            <a:solidFill>
                              <a:schemeClr val="tx1"/>
                            </a:solidFill>
                            <a:latin typeface="Cambria Math"/>
                            <a:cs typeface="Arial" charset="0"/>
                          </a:rPr>
                          <m:t>𝟏</m:t>
                        </m:r>
                      </m:sub>
                    </m:sSub>
                    <m:r>
                      <a:rPr lang="en-US" altLang="ru-RU" sz="1800" b="1" i="1" smtClean="0">
                        <a:solidFill>
                          <a:schemeClr val="tx1"/>
                        </a:solidFill>
                        <a:latin typeface="Cambria Math"/>
                        <a:cs typeface="Arial" charset="0"/>
                      </a:rPr>
                      <m:t>,</m:t>
                    </m:r>
                    <m:sSub>
                      <m:sSubPr>
                        <m:ctrlPr>
                          <a:rPr lang="en-US" altLang="ru-RU" sz="1800" b="1" i="1" smtClean="0">
                            <a:solidFill>
                              <a:schemeClr val="tx1"/>
                            </a:solidFill>
                            <a:latin typeface="Cambria Math"/>
                            <a:cs typeface="Arial" charset="0"/>
                          </a:rPr>
                        </m:ctrlPr>
                      </m:sSubPr>
                      <m:e>
                        <m:r>
                          <a:rPr lang="en-US" altLang="ru-RU" sz="1800" b="1" i="1" smtClean="0">
                            <a:solidFill>
                              <a:schemeClr val="tx1"/>
                            </a:solidFill>
                            <a:latin typeface="Cambria Math"/>
                            <a:cs typeface="Arial" charset="0"/>
                          </a:rPr>
                          <m:t>𝒚</m:t>
                        </m:r>
                      </m:e>
                      <m:sub>
                        <m:r>
                          <a:rPr lang="en-US" altLang="ru-RU" sz="1800" b="1" i="1" smtClean="0">
                            <a:solidFill>
                              <a:schemeClr val="tx1"/>
                            </a:solidFill>
                            <a:latin typeface="Cambria Math"/>
                            <a:cs typeface="Arial" charset="0"/>
                          </a:rPr>
                          <m:t>𝟐</m:t>
                        </m:r>
                      </m:sub>
                    </m:sSub>
                    <m:r>
                      <a:rPr lang="en-US" altLang="ru-RU" sz="1800" b="1" i="1" smtClean="0">
                        <a:solidFill>
                          <a:schemeClr val="tx1"/>
                        </a:solidFill>
                        <a:latin typeface="Cambria Math"/>
                        <a:ea typeface="Cambria Math"/>
                        <a:cs typeface="Arial" charset="0"/>
                      </a:rPr>
                      <m:t>≥</m:t>
                    </m:r>
                    <m:r>
                      <a:rPr lang="en-US" altLang="ru-RU" sz="1800" b="1" i="1" smtClean="0">
                        <a:solidFill>
                          <a:schemeClr val="tx1"/>
                        </a:solidFill>
                        <a:latin typeface="Cambria Math"/>
                        <a:ea typeface="Cambria Math"/>
                        <a:cs typeface="Arial" charset="0"/>
                      </a:rPr>
                      <m:t>𝟎</m:t>
                    </m:r>
                  </m:oMath>
                </a14:m>
                <a:endParaRPr lang="ru-RU" altLang="ru-RU" sz="1800" b="1" dirty="0" smtClean="0">
                  <a:solidFill>
                    <a:schemeClr val="tx1"/>
                  </a:solidFill>
                  <a:latin typeface="Arial" charset="0"/>
                  <a:cs typeface="Arial" charset="0"/>
                </a:endParaRPr>
              </a:p>
              <a:p>
                <a:pPr indent="-182880" fontAlgn="auto">
                  <a:lnSpc>
                    <a:spcPct val="80000"/>
                  </a:lnSpc>
                  <a:buClr>
                    <a:schemeClr val="accent6">
                      <a:lumMod val="75000"/>
                    </a:schemeClr>
                  </a:buClr>
                  <a:buFont typeface="Wingdings" pitchFamily="2" charset="2"/>
                  <a:buNone/>
                  <a:defRPr/>
                </a:pPr>
                <a:r>
                  <a:rPr lang="ru-RU" altLang="ru-RU" sz="1800" b="1" dirty="0" smtClean="0">
                    <a:latin typeface="Arial" charset="0"/>
                    <a:cs typeface="Arial" charset="0"/>
                  </a:rPr>
                  <a:t>2.</a:t>
                </a:r>
                <a:endParaRPr lang="en-US" altLang="ru-RU" sz="1800" b="1" dirty="0" smtClean="0">
                  <a:solidFill>
                    <a:schemeClr val="tx1"/>
                  </a:solidFill>
                  <a:latin typeface="Arial" charset="0"/>
                  <a:cs typeface="Arial" charset="0"/>
                </a:endParaRPr>
              </a:p>
              <a:p>
                <a:pPr indent="-182880" algn="ctr" fontAlgn="auto">
                  <a:lnSpc>
                    <a:spcPct val="80000"/>
                  </a:lnSpc>
                  <a:buClr>
                    <a:schemeClr val="accent6">
                      <a:lumMod val="75000"/>
                    </a:schemeClr>
                  </a:buClr>
                  <a:buFont typeface="Wingdings" pitchFamily="2" charset="2"/>
                  <a:buNone/>
                  <a:defRPr/>
                </a:pPr>
                <a:endParaRPr lang="en-US" altLang="ru-RU" sz="1800" b="1" dirty="0" smtClean="0">
                  <a:solidFill>
                    <a:schemeClr val="tx1"/>
                  </a:solidFill>
                  <a:latin typeface="Arial" charset="0"/>
                  <a:cs typeface="Arial" charset="0"/>
                </a:endParaRPr>
              </a:p>
            </p:txBody>
          </p:sp>
        </mc:Choice>
        <mc:Fallback xmlns="">
          <p:sp>
            <p:nvSpPr>
              <p:cNvPr id="32" name="Rectangle 3"/>
              <p:cNvSpPr txBox="1">
                <a:spLocks noRot="1" noChangeAspect="1" noMove="1" noResize="1" noEditPoints="1" noAdjustHandles="1" noChangeArrowheads="1" noChangeShapeType="1" noTextEdit="1"/>
              </p:cNvSpPr>
              <p:nvPr/>
            </p:nvSpPr>
            <p:spPr bwMode="auto">
              <a:xfrm>
                <a:off x="2771800" y="4120500"/>
                <a:ext cx="3310909" cy="2186167"/>
              </a:xfrm>
              <a:prstGeom prst="rect">
                <a:avLst/>
              </a:prstGeom>
              <a:blipFill rotWithShape="1">
                <a:blip r:embed="rId10"/>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4" name="Rectangle 3"/>
              <p:cNvSpPr txBox="1">
                <a:spLocks noChangeArrowheads="1"/>
              </p:cNvSpPr>
              <p:nvPr/>
            </p:nvSpPr>
            <p:spPr bwMode="auto">
              <a:xfrm>
                <a:off x="5509563" y="4120501"/>
                <a:ext cx="3310909" cy="218616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10000"/>
              </a:bodyPr>
              <a:lstStyle>
                <a:lvl1pPr marL="447675" indent="-447675" algn="l" rtl="0" eaLnBrk="1" fontAlgn="base" hangingPunct="1">
                  <a:spcBef>
                    <a:spcPts val="0"/>
                  </a:spcBef>
                  <a:spcAft>
                    <a:spcPts val="1200"/>
                  </a:spcAft>
                  <a:buFontTx/>
                  <a:buBlip>
                    <a:blip r:embed="rId5"/>
                  </a:buBlip>
                  <a:defRPr sz="3200" kern="1200">
                    <a:solidFill>
                      <a:schemeClr val="tx1"/>
                    </a:solidFill>
                    <a:latin typeface="+mn-lt"/>
                    <a:ea typeface="+mn-ea"/>
                    <a:cs typeface="+mn-cs"/>
                  </a:defRPr>
                </a:lvl1pPr>
                <a:lvl2pPr marL="808038" indent="-350838" algn="l" rtl="0" eaLnBrk="1" fontAlgn="base" hangingPunct="1">
                  <a:spcBef>
                    <a:spcPts val="0"/>
                  </a:spcBef>
                  <a:spcAft>
                    <a:spcPts val="600"/>
                  </a:spcAft>
                  <a:buSzPct val="90000"/>
                  <a:buFontTx/>
                  <a:buBlip>
                    <a:blip r:embed="rId6"/>
                  </a:buBlip>
                  <a:defRPr sz="2800" kern="1200">
                    <a:solidFill>
                      <a:schemeClr val="tx1"/>
                    </a:solidFill>
                    <a:latin typeface="+mn-lt"/>
                    <a:ea typeface="+mn-ea"/>
                    <a:cs typeface="+mn-cs"/>
                  </a:defRPr>
                </a:lvl2pPr>
                <a:lvl3pPr marL="1254125" indent="-339725" algn="l" rtl="0" eaLnBrk="1" fontAlgn="base" hangingPunct="1">
                  <a:spcBef>
                    <a:spcPts val="0"/>
                  </a:spcBef>
                  <a:spcAft>
                    <a:spcPts val="600"/>
                  </a:spcAft>
                  <a:buSzPct val="90000"/>
                  <a:buFontTx/>
                  <a:buBlip>
                    <a:blip r:embed="rId7"/>
                  </a:buBlip>
                  <a:defRPr sz="2400" kern="1200">
                    <a:solidFill>
                      <a:schemeClr val="tx1"/>
                    </a:solidFill>
                    <a:latin typeface="+mn-lt"/>
                    <a:ea typeface="+mn-ea"/>
                    <a:cs typeface="+mn-cs"/>
                  </a:defRPr>
                </a:lvl3pPr>
                <a:lvl4pPr marL="1600200" indent="-228600" algn="l" rtl="0" eaLnBrk="1" fontAlgn="base" hangingPunct="1">
                  <a:spcBef>
                    <a:spcPts val="0"/>
                  </a:spcBef>
                  <a:spcAft>
                    <a:spcPts val="600"/>
                  </a:spcAft>
                  <a:buSzPct val="85000"/>
                  <a:buFontTx/>
                  <a:buBlip>
                    <a:blip r:embed="rId8"/>
                  </a:buBlip>
                  <a:tabLst>
                    <a:tab pos="1701800" algn="l"/>
                  </a:tabLst>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182880" fontAlgn="auto">
                  <a:lnSpc>
                    <a:spcPct val="80000"/>
                  </a:lnSpc>
                  <a:buClr>
                    <a:schemeClr val="accent6">
                      <a:lumMod val="75000"/>
                    </a:schemeClr>
                  </a:buClr>
                  <a:buFont typeface="Wingdings" pitchFamily="2" charset="2"/>
                  <a:buNone/>
                  <a:defRPr/>
                </a:pPr>
                <a14:m>
                  <m:oMathPara xmlns:m="http://schemas.openxmlformats.org/officeDocument/2006/math">
                    <m:oMathParaPr>
                      <m:jc m:val="centerGroup"/>
                    </m:oMathParaPr>
                    <m:oMath xmlns:m="http://schemas.openxmlformats.org/officeDocument/2006/math">
                      <m:r>
                        <a:rPr lang="en-US" altLang="ru-RU" sz="2000" b="1" i="1" smtClean="0">
                          <a:solidFill>
                            <a:schemeClr val="tx1"/>
                          </a:solidFill>
                          <a:latin typeface="Cambria Math"/>
                          <a:cs typeface="Arial" charset="0"/>
                        </a:rPr>
                        <m:t>𝒇</m:t>
                      </m:r>
                      <m:d>
                        <m:dPr>
                          <m:ctrlPr>
                            <a:rPr lang="en-US" altLang="ru-RU" sz="2000" b="1" i="1" smtClean="0">
                              <a:solidFill>
                                <a:schemeClr val="tx1"/>
                              </a:solidFill>
                              <a:latin typeface="Cambria Math"/>
                              <a:cs typeface="Arial" charset="0"/>
                            </a:rPr>
                          </m:ctrlPr>
                        </m:dPr>
                        <m:e>
                          <m:r>
                            <a:rPr lang="en-US" altLang="ru-RU" sz="2000" b="1" i="1" smtClean="0">
                              <a:solidFill>
                                <a:schemeClr val="tx1"/>
                              </a:solidFill>
                              <a:latin typeface="Cambria Math"/>
                              <a:cs typeface="Arial" charset="0"/>
                            </a:rPr>
                            <m:t>𝒀</m:t>
                          </m:r>
                        </m:e>
                      </m:d>
                      <m:r>
                        <a:rPr lang="en-US" altLang="ru-RU" sz="2000" b="1" i="1" smtClean="0">
                          <a:solidFill>
                            <a:schemeClr val="tx1"/>
                          </a:solidFill>
                          <a:latin typeface="Cambria Math"/>
                          <a:cs typeface="Arial" charset="0"/>
                        </a:rPr>
                        <m:t>=−</m:t>
                      </m:r>
                      <m:r>
                        <a:rPr lang="ru-RU" altLang="ru-RU" sz="2000" b="1" i="1" smtClean="0">
                          <a:solidFill>
                            <a:schemeClr val="tx1"/>
                          </a:solidFill>
                          <a:latin typeface="Cambria Math"/>
                          <a:cs typeface="Arial" charset="0"/>
                        </a:rPr>
                        <m:t>𝟐</m:t>
                      </m:r>
                      <m:sSub>
                        <m:sSubPr>
                          <m:ctrlPr>
                            <a:rPr lang="en-US" altLang="ru-RU" sz="2000" b="1" i="1" smtClean="0">
                              <a:solidFill>
                                <a:schemeClr val="tx1"/>
                              </a:solidFill>
                              <a:latin typeface="Cambria Math"/>
                              <a:cs typeface="Arial" charset="0"/>
                            </a:rPr>
                          </m:ctrlPr>
                        </m:sSubPr>
                        <m:e>
                          <m:r>
                            <a:rPr lang="en-US" altLang="ru-RU" sz="2000" b="1" i="1" smtClean="0">
                              <a:solidFill>
                                <a:schemeClr val="tx1"/>
                              </a:solidFill>
                              <a:latin typeface="Cambria Math"/>
                              <a:cs typeface="Arial" charset="0"/>
                            </a:rPr>
                            <m:t>𝒚</m:t>
                          </m:r>
                        </m:e>
                        <m:sub>
                          <m:r>
                            <a:rPr lang="en-US" altLang="ru-RU" sz="2000" b="1" i="1" smtClean="0">
                              <a:solidFill>
                                <a:schemeClr val="tx1"/>
                              </a:solidFill>
                              <a:latin typeface="Cambria Math"/>
                              <a:cs typeface="Arial" charset="0"/>
                            </a:rPr>
                            <m:t>𝟏</m:t>
                          </m:r>
                        </m:sub>
                      </m:sSub>
                      <m:r>
                        <a:rPr lang="en-US" altLang="ru-RU" sz="2000" b="1" i="1" smtClean="0">
                          <a:solidFill>
                            <a:schemeClr val="tx1"/>
                          </a:solidFill>
                          <a:latin typeface="Cambria Math"/>
                          <a:cs typeface="Arial" charset="0"/>
                        </a:rPr>
                        <m:t>+</m:t>
                      </m:r>
                      <m:r>
                        <a:rPr lang="en-US" altLang="ru-RU" sz="2000" b="1" i="1" smtClean="0">
                          <a:solidFill>
                            <a:schemeClr val="tx1"/>
                          </a:solidFill>
                          <a:latin typeface="Cambria Math"/>
                          <a:cs typeface="Arial" charset="0"/>
                        </a:rPr>
                        <m:t>𝟐</m:t>
                      </m:r>
                      <m:sSub>
                        <m:sSubPr>
                          <m:ctrlPr>
                            <a:rPr lang="en-US" altLang="ru-RU" sz="2000" b="1" i="1" smtClean="0">
                              <a:solidFill>
                                <a:schemeClr val="tx1"/>
                              </a:solidFill>
                              <a:latin typeface="Cambria Math"/>
                              <a:cs typeface="Arial" charset="0"/>
                            </a:rPr>
                          </m:ctrlPr>
                        </m:sSubPr>
                        <m:e>
                          <m:r>
                            <a:rPr lang="en-US" altLang="ru-RU" sz="2000" b="1" i="1" smtClean="0">
                              <a:solidFill>
                                <a:schemeClr val="tx1"/>
                              </a:solidFill>
                              <a:latin typeface="Cambria Math"/>
                              <a:cs typeface="Arial" charset="0"/>
                            </a:rPr>
                            <m:t>𝒚</m:t>
                          </m:r>
                        </m:e>
                        <m:sub>
                          <m:r>
                            <a:rPr lang="en-US" altLang="ru-RU" sz="2000" b="1" i="1" smtClean="0">
                              <a:solidFill>
                                <a:schemeClr val="tx1"/>
                              </a:solidFill>
                              <a:latin typeface="Cambria Math"/>
                              <a:cs typeface="Arial" charset="0"/>
                            </a:rPr>
                            <m:t>𝟐</m:t>
                          </m:r>
                        </m:sub>
                      </m:sSub>
                      <m:r>
                        <a:rPr lang="en-US" altLang="ru-RU" sz="2000" b="1" i="1" smtClean="0">
                          <a:solidFill>
                            <a:schemeClr val="tx1"/>
                          </a:solidFill>
                          <a:latin typeface="Cambria Math"/>
                          <a:ea typeface="Cambria Math"/>
                          <a:cs typeface="Arial" charset="0"/>
                        </a:rPr>
                        <m:t>→</m:t>
                      </m:r>
                      <m:r>
                        <a:rPr lang="en-US" altLang="ru-RU" sz="1800" b="1" i="1">
                          <a:latin typeface="Cambria Math"/>
                          <a:ea typeface="Cambria Math"/>
                          <a:cs typeface="Arial" charset="0"/>
                        </a:rPr>
                        <m:t>𝒎𝒊𝒏</m:t>
                      </m:r>
                    </m:oMath>
                  </m:oMathPara>
                </a14:m>
                <a:endParaRPr lang="ru-RU" altLang="ru-RU" sz="1800" b="1" dirty="0">
                  <a:latin typeface="Arial" charset="0"/>
                  <a:cs typeface="Arial" charset="0"/>
                </a:endParaRPr>
              </a:p>
              <a:p>
                <a:pPr indent="-182880" fontAlgn="auto">
                  <a:lnSpc>
                    <a:spcPct val="80000"/>
                  </a:lnSpc>
                  <a:buClr>
                    <a:schemeClr val="accent6">
                      <a:lumMod val="75000"/>
                    </a:schemeClr>
                  </a:buClr>
                  <a:buFont typeface="Wingdings" pitchFamily="2" charset="2"/>
                  <a:buNone/>
                  <a:defRPr/>
                </a:pPr>
                <a:r>
                  <a:rPr lang="ru-RU" altLang="ru-RU" sz="1800" b="1" dirty="0" smtClean="0">
                    <a:solidFill>
                      <a:schemeClr val="tx1"/>
                    </a:solidFill>
                    <a:latin typeface="Arial" charset="0"/>
                    <a:cs typeface="Arial" charset="0"/>
                  </a:rPr>
                  <a:t>Ограничения:</a:t>
                </a:r>
              </a:p>
              <a:p>
                <a:pPr indent="-182880" fontAlgn="auto">
                  <a:lnSpc>
                    <a:spcPct val="80000"/>
                  </a:lnSpc>
                  <a:buClr>
                    <a:schemeClr val="accent6">
                      <a:lumMod val="75000"/>
                    </a:schemeClr>
                  </a:buClr>
                  <a:buFont typeface="Wingdings" pitchFamily="2" charset="2"/>
                  <a:buNone/>
                  <a:defRPr/>
                </a:pPr>
                <a:r>
                  <a:rPr lang="en-US" altLang="ru-RU" sz="1800" b="1" dirty="0" smtClean="0">
                    <a:solidFill>
                      <a:schemeClr val="tx1"/>
                    </a:solidFill>
                    <a:latin typeface="Arial" charset="0"/>
                    <a:cs typeface="Arial" charset="0"/>
                  </a:rPr>
                  <a:t>	</a:t>
                </a:r>
                <a:r>
                  <a:rPr lang="en-US" altLang="ru-RU" sz="1800" b="1" dirty="0">
                    <a:solidFill>
                      <a:schemeClr val="tx1"/>
                    </a:solidFill>
                    <a:cs typeface="Arial" charset="0"/>
                  </a:rPr>
                  <a:t> </a:t>
                </a:r>
                <a14:m>
                  <m:oMath xmlns:m="http://schemas.openxmlformats.org/officeDocument/2006/math">
                    <m:sSub>
                      <m:sSubPr>
                        <m:ctrlPr>
                          <a:rPr lang="en-US" altLang="ru-RU" sz="1800" b="1" i="1">
                            <a:solidFill>
                              <a:schemeClr val="tx1"/>
                            </a:solidFill>
                            <a:latin typeface="Cambria Math"/>
                            <a:cs typeface="Arial" charset="0"/>
                          </a:rPr>
                        </m:ctrlPr>
                      </m:sSubPr>
                      <m:e>
                        <m:r>
                          <a:rPr lang="en-US" altLang="ru-RU" sz="1800" b="1" i="1" smtClean="0">
                            <a:solidFill>
                              <a:schemeClr val="tx1"/>
                            </a:solidFill>
                            <a:latin typeface="Cambria Math"/>
                            <a:cs typeface="Arial" charset="0"/>
                          </a:rPr>
                          <m:t>𝟏</m:t>
                        </m:r>
                        <m:r>
                          <a:rPr lang="en-US" altLang="ru-RU" sz="1800" b="1" i="1" smtClean="0">
                            <a:solidFill>
                              <a:schemeClr val="tx1"/>
                            </a:solidFill>
                            <a:latin typeface="Cambria Math"/>
                            <a:cs typeface="Arial" charset="0"/>
                          </a:rPr>
                          <m:t>𝒚</m:t>
                        </m:r>
                      </m:e>
                      <m:sub>
                        <m:r>
                          <a:rPr lang="en-US" altLang="ru-RU" sz="1800" b="1" i="1">
                            <a:solidFill>
                              <a:schemeClr val="tx1"/>
                            </a:solidFill>
                            <a:latin typeface="Cambria Math"/>
                            <a:cs typeface="Arial" charset="0"/>
                          </a:rPr>
                          <m:t>𝟏</m:t>
                        </m:r>
                      </m:sub>
                    </m:sSub>
                    <m:r>
                      <a:rPr lang="en-US" altLang="ru-RU" sz="1800" b="1" i="1">
                        <a:solidFill>
                          <a:schemeClr val="tx1"/>
                        </a:solidFill>
                        <a:latin typeface="Cambria Math"/>
                        <a:cs typeface="Arial" charset="0"/>
                      </a:rPr>
                      <m:t>+</m:t>
                    </m:r>
                    <m:r>
                      <a:rPr lang="en-US" altLang="ru-RU" sz="1800" b="1" i="1" smtClean="0">
                        <a:solidFill>
                          <a:schemeClr val="tx1"/>
                        </a:solidFill>
                        <a:latin typeface="Cambria Math"/>
                        <a:cs typeface="Arial" charset="0"/>
                      </a:rPr>
                      <m:t>𝟐</m:t>
                    </m:r>
                    <m:sSub>
                      <m:sSubPr>
                        <m:ctrlPr>
                          <a:rPr lang="en-US" altLang="ru-RU" sz="1800" b="1" i="1" smtClean="0">
                            <a:solidFill>
                              <a:schemeClr val="tx1"/>
                            </a:solidFill>
                            <a:latin typeface="Cambria Math"/>
                            <a:cs typeface="Arial" charset="0"/>
                          </a:rPr>
                        </m:ctrlPr>
                      </m:sSubPr>
                      <m:e>
                        <m:r>
                          <a:rPr lang="en-US" altLang="ru-RU" sz="1800" b="1" i="1" smtClean="0">
                            <a:solidFill>
                              <a:schemeClr val="tx1"/>
                            </a:solidFill>
                            <a:latin typeface="Cambria Math"/>
                            <a:cs typeface="Arial" charset="0"/>
                          </a:rPr>
                          <m:t>𝒚</m:t>
                        </m:r>
                      </m:e>
                      <m:sub>
                        <m:r>
                          <a:rPr lang="en-US" altLang="ru-RU" sz="1800" b="1" i="1">
                            <a:solidFill>
                              <a:schemeClr val="tx1"/>
                            </a:solidFill>
                            <a:latin typeface="Cambria Math"/>
                            <a:cs typeface="Arial" charset="0"/>
                          </a:rPr>
                          <m:t>𝟐</m:t>
                        </m:r>
                      </m:sub>
                    </m:sSub>
                    <m:r>
                      <a:rPr lang="en-US" altLang="ru-RU" sz="1800" b="1" i="1">
                        <a:solidFill>
                          <a:schemeClr val="tx1"/>
                        </a:solidFill>
                        <a:latin typeface="Cambria Math"/>
                        <a:cs typeface="Arial" charset="0"/>
                      </a:rPr>
                      <m:t>≥</m:t>
                    </m:r>
                    <m:r>
                      <a:rPr lang="en-US" altLang="ru-RU" sz="1800" b="1" i="1" smtClean="0">
                        <a:solidFill>
                          <a:schemeClr val="tx1"/>
                        </a:solidFill>
                        <a:latin typeface="Cambria Math"/>
                        <a:cs typeface="Arial" charset="0"/>
                      </a:rPr>
                      <m:t>−</m:t>
                    </m:r>
                    <m:r>
                      <a:rPr lang="en-US" altLang="ru-RU" sz="1800" b="1" i="1" smtClean="0">
                        <a:solidFill>
                          <a:schemeClr val="tx1"/>
                        </a:solidFill>
                        <a:latin typeface="Cambria Math"/>
                        <a:cs typeface="Arial" charset="0"/>
                      </a:rPr>
                      <m:t>𝟐</m:t>
                    </m:r>
                    <m:r>
                      <a:rPr lang="en-US" altLang="ru-RU" sz="1800" b="1" i="1" smtClean="0">
                        <a:solidFill>
                          <a:schemeClr val="tx1"/>
                        </a:solidFill>
                        <a:latin typeface="Cambria Math"/>
                        <a:cs typeface="Arial" charset="0"/>
                      </a:rPr>
                      <m:t>       </m:t>
                    </m:r>
                    <m:d>
                      <m:dPr>
                        <m:ctrlPr>
                          <a:rPr lang="en-US" altLang="ru-RU" sz="1800" b="1" i="1" smtClean="0">
                            <a:solidFill>
                              <a:schemeClr val="tx1"/>
                            </a:solidFill>
                            <a:latin typeface="Cambria Math"/>
                            <a:cs typeface="Arial" charset="0"/>
                          </a:rPr>
                        </m:ctrlPr>
                      </m:dPr>
                      <m:e>
                        <m:r>
                          <a:rPr lang="en-US" altLang="ru-RU" sz="1800" b="1" i="1" smtClean="0">
                            <a:solidFill>
                              <a:schemeClr val="tx1"/>
                            </a:solidFill>
                            <a:latin typeface="Cambria Math"/>
                            <a:cs typeface="Arial" charset="0"/>
                          </a:rPr>
                          <m:t>𝟏</m:t>
                        </m:r>
                      </m:e>
                    </m:d>
                  </m:oMath>
                </a14:m>
                <a:endParaRPr lang="ru-RU" altLang="ru-RU" sz="1800" b="1" i="1" dirty="0" smtClean="0">
                  <a:solidFill>
                    <a:schemeClr val="tx1"/>
                  </a:solidFill>
                  <a:latin typeface="Cambria Math"/>
                  <a:cs typeface="Arial" charset="0"/>
                </a:endParaRPr>
              </a:p>
              <a:p>
                <a:pPr indent="-182880" fontAlgn="auto">
                  <a:lnSpc>
                    <a:spcPct val="80000"/>
                  </a:lnSpc>
                  <a:buClr>
                    <a:schemeClr val="accent6">
                      <a:lumMod val="75000"/>
                    </a:schemeClr>
                  </a:buClr>
                  <a:buFont typeface="Wingdings" pitchFamily="2" charset="2"/>
                  <a:buNone/>
                  <a:defRPr/>
                </a:pPr>
                <a14:m>
                  <m:oMathPara xmlns:m="http://schemas.openxmlformats.org/officeDocument/2006/math">
                    <m:oMathParaPr>
                      <m:jc m:val="left"/>
                    </m:oMathParaPr>
                    <m:oMath xmlns:m="http://schemas.openxmlformats.org/officeDocument/2006/math">
                      <m:sSub>
                        <m:sSubPr>
                          <m:ctrlPr>
                            <a:rPr lang="en-US" altLang="ru-RU" sz="1800" b="1" i="1">
                              <a:solidFill>
                                <a:schemeClr val="tx1"/>
                              </a:solidFill>
                              <a:latin typeface="Cambria Math"/>
                              <a:cs typeface="Arial" charset="0"/>
                            </a:rPr>
                          </m:ctrlPr>
                        </m:sSubPr>
                        <m:e>
                          <m:r>
                            <a:rPr lang="en-US" altLang="ru-RU" sz="1800" b="1" i="1" smtClean="0">
                              <a:solidFill>
                                <a:schemeClr val="tx1"/>
                              </a:solidFill>
                              <a:latin typeface="Cambria Math"/>
                              <a:cs typeface="Arial" charset="0"/>
                            </a:rPr>
                            <m:t>   </m:t>
                          </m:r>
                          <m:r>
                            <a:rPr lang="en-US" altLang="ru-RU" sz="1800" b="1" i="1" smtClean="0">
                              <a:solidFill>
                                <a:schemeClr val="tx1"/>
                              </a:solidFill>
                              <a:latin typeface="Cambria Math"/>
                              <a:cs typeface="Arial" charset="0"/>
                            </a:rPr>
                            <m:t>𝟐</m:t>
                          </m:r>
                          <m:r>
                            <a:rPr lang="en-US" altLang="ru-RU" sz="1800" b="1" i="1" smtClean="0">
                              <a:solidFill>
                                <a:schemeClr val="tx1"/>
                              </a:solidFill>
                              <a:latin typeface="Cambria Math"/>
                              <a:cs typeface="Arial" charset="0"/>
                            </a:rPr>
                            <m:t>𝒚</m:t>
                          </m:r>
                        </m:e>
                        <m:sub>
                          <m:r>
                            <a:rPr lang="en-US" altLang="ru-RU" sz="1800" b="1" i="1">
                              <a:solidFill>
                                <a:schemeClr val="tx1"/>
                              </a:solidFill>
                              <a:latin typeface="Cambria Math"/>
                              <a:cs typeface="Arial" charset="0"/>
                            </a:rPr>
                            <m:t>𝟏</m:t>
                          </m:r>
                        </m:sub>
                      </m:sSub>
                      <m:r>
                        <a:rPr lang="en-US" altLang="ru-RU" sz="1800" b="1" i="1">
                          <a:solidFill>
                            <a:schemeClr val="tx1"/>
                          </a:solidFill>
                          <a:latin typeface="Cambria Math"/>
                          <a:cs typeface="Arial" charset="0"/>
                        </a:rPr>
                        <m:t>+</m:t>
                      </m:r>
                      <m:r>
                        <a:rPr lang="en-US" altLang="ru-RU" sz="1800" b="1" i="1" smtClean="0">
                          <a:solidFill>
                            <a:schemeClr val="tx1"/>
                          </a:solidFill>
                          <a:latin typeface="Cambria Math"/>
                          <a:cs typeface="Arial" charset="0"/>
                        </a:rPr>
                        <m:t>𝟏</m:t>
                      </m:r>
                      <m:sSub>
                        <m:sSubPr>
                          <m:ctrlPr>
                            <a:rPr lang="en-US" altLang="ru-RU" sz="1800" b="1" i="1">
                              <a:solidFill>
                                <a:schemeClr val="tx1"/>
                              </a:solidFill>
                              <a:latin typeface="Cambria Math"/>
                              <a:cs typeface="Arial" charset="0"/>
                            </a:rPr>
                          </m:ctrlPr>
                        </m:sSubPr>
                        <m:e>
                          <m:r>
                            <a:rPr lang="en-US" altLang="ru-RU" sz="1800" b="1" i="1" smtClean="0">
                              <a:solidFill>
                                <a:schemeClr val="tx1"/>
                              </a:solidFill>
                              <a:latin typeface="Cambria Math"/>
                              <a:cs typeface="Arial" charset="0"/>
                            </a:rPr>
                            <m:t>𝒚</m:t>
                          </m:r>
                        </m:e>
                        <m:sub>
                          <m:r>
                            <a:rPr lang="en-US" altLang="ru-RU" sz="1800" b="1" i="1">
                              <a:solidFill>
                                <a:schemeClr val="tx1"/>
                              </a:solidFill>
                              <a:latin typeface="Cambria Math"/>
                              <a:cs typeface="Arial" charset="0"/>
                            </a:rPr>
                            <m:t>𝟐</m:t>
                          </m:r>
                        </m:sub>
                      </m:sSub>
                      <m:r>
                        <a:rPr lang="en-US" altLang="ru-RU" sz="1800" b="1" i="1">
                          <a:solidFill>
                            <a:schemeClr val="tx1"/>
                          </a:solidFill>
                          <a:latin typeface="Cambria Math"/>
                          <a:cs typeface="Arial" charset="0"/>
                        </a:rPr>
                        <m:t>≥</m:t>
                      </m:r>
                      <m:r>
                        <a:rPr lang="en-US" altLang="ru-RU" sz="1800" b="1" i="1" smtClean="0">
                          <a:solidFill>
                            <a:schemeClr val="tx1"/>
                          </a:solidFill>
                          <a:latin typeface="Cambria Math"/>
                          <a:cs typeface="Arial" charset="0"/>
                        </a:rPr>
                        <m:t>𝟏</m:t>
                      </m:r>
                      <m:r>
                        <a:rPr lang="en-US" altLang="ru-RU" sz="1800" b="1" i="1" smtClean="0">
                          <a:solidFill>
                            <a:schemeClr val="tx1"/>
                          </a:solidFill>
                          <a:latin typeface="Cambria Math"/>
                          <a:cs typeface="Arial" charset="0"/>
                        </a:rPr>
                        <m:t>       </m:t>
                      </m:r>
                      <m:d>
                        <m:dPr>
                          <m:ctrlPr>
                            <a:rPr lang="en-US" altLang="ru-RU" sz="1800" b="1" i="1" smtClean="0">
                              <a:solidFill>
                                <a:schemeClr val="tx1"/>
                              </a:solidFill>
                              <a:latin typeface="Cambria Math"/>
                              <a:cs typeface="Arial" charset="0"/>
                            </a:rPr>
                          </m:ctrlPr>
                        </m:dPr>
                        <m:e>
                          <m:r>
                            <a:rPr lang="en-US" altLang="ru-RU" sz="1800" b="1" i="1" smtClean="0">
                              <a:solidFill>
                                <a:schemeClr val="tx1"/>
                              </a:solidFill>
                              <a:latin typeface="Cambria Math"/>
                              <a:cs typeface="Arial" charset="0"/>
                            </a:rPr>
                            <m:t>𝟐</m:t>
                          </m:r>
                        </m:e>
                      </m:d>
                    </m:oMath>
                  </m:oMathPara>
                </a14:m>
                <a:endParaRPr lang="ru-RU" altLang="ru-RU" sz="1800" b="1" dirty="0" smtClean="0">
                  <a:solidFill>
                    <a:schemeClr val="tx1"/>
                  </a:solidFill>
                  <a:latin typeface="Arial" charset="0"/>
                  <a:cs typeface="Arial" charset="0"/>
                </a:endParaRPr>
              </a:p>
              <a:p>
                <a:pPr indent="-182880" fontAlgn="auto">
                  <a:lnSpc>
                    <a:spcPct val="80000"/>
                  </a:lnSpc>
                  <a:buClr>
                    <a:schemeClr val="accent6">
                      <a:lumMod val="75000"/>
                    </a:schemeClr>
                  </a:buClr>
                  <a:buFont typeface="Wingdings" pitchFamily="2" charset="2"/>
                  <a:buNone/>
                  <a:defRPr/>
                </a:pPr>
                <a:r>
                  <a:rPr lang="en-US" altLang="ru-RU" sz="1800" b="1" dirty="0" smtClean="0">
                    <a:solidFill>
                      <a:schemeClr val="tx1"/>
                    </a:solidFill>
                    <a:latin typeface="Arial" charset="0"/>
                    <a:cs typeface="Arial" charset="0"/>
                  </a:rPr>
                  <a:t>         </a:t>
                </a:r>
                <a14:m>
                  <m:oMath xmlns:m="http://schemas.openxmlformats.org/officeDocument/2006/math">
                    <m:sSub>
                      <m:sSubPr>
                        <m:ctrlPr>
                          <a:rPr lang="en-US" altLang="ru-RU" sz="1800" b="1" i="1" smtClean="0">
                            <a:solidFill>
                              <a:schemeClr val="tx1"/>
                            </a:solidFill>
                            <a:latin typeface="Cambria Math"/>
                            <a:cs typeface="Arial" charset="0"/>
                          </a:rPr>
                        </m:ctrlPr>
                      </m:sSubPr>
                      <m:e>
                        <m:r>
                          <a:rPr lang="en-US" altLang="ru-RU" sz="1800" b="1" i="1" smtClean="0">
                            <a:solidFill>
                              <a:schemeClr val="tx1"/>
                            </a:solidFill>
                            <a:latin typeface="Cambria Math"/>
                            <a:cs typeface="Arial" charset="0"/>
                          </a:rPr>
                          <m:t>𝒚</m:t>
                        </m:r>
                      </m:e>
                      <m:sub>
                        <m:r>
                          <a:rPr lang="en-US" altLang="ru-RU" sz="1800" b="1" i="1" smtClean="0">
                            <a:solidFill>
                              <a:schemeClr val="tx1"/>
                            </a:solidFill>
                            <a:latin typeface="Cambria Math"/>
                            <a:cs typeface="Arial" charset="0"/>
                          </a:rPr>
                          <m:t>𝟏</m:t>
                        </m:r>
                      </m:sub>
                    </m:sSub>
                    <m:r>
                      <a:rPr lang="en-US" altLang="ru-RU" sz="1800" b="1" i="1" smtClean="0">
                        <a:solidFill>
                          <a:schemeClr val="tx1"/>
                        </a:solidFill>
                        <a:latin typeface="Cambria Math"/>
                        <a:cs typeface="Arial" charset="0"/>
                      </a:rPr>
                      <m:t>,</m:t>
                    </m:r>
                    <m:sSub>
                      <m:sSubPr>
                        <m:ctrlPr>
                          <a:rPr lang="en-US" altLang="ru-RU" sz="1800" b="1" i="1" smtClean="0">
                            <a:solidFill>
                              <a:schemeClr val="tx1"/>
                            </a:solidFill>
                            <a:latin typeface="Cambria Math"/>
                            <a:cs typeface="Arial" charset="0"/>
                          </a:rPr>
                        </m:ctrlPr>
                      </m:sSubPr>
                      <m:e>
                        <m:r>
                          <a:rPr lang="en-US" altLang="ru-RU" sz="1800" b="1" i="1" smtClean="0">
                            <a:solidFill>
                              <a:schemeClr val="tx1"/>
                            </a:solidFill>
                            <a:latin typeface="Cambria Math"/>
                            <a:cs typeface="Arial" charset="0"/>
                          </a:rPr>
                          <m:t>𝒚</m:t>
                        </m:r>
                      </m:e>
                      <m:sub>
                        <m:r>
                          <a:rPr lang="en-US" altLang="ru-RU" sz="1800" b="1" i="1" smtClean="0">
                            <a:solidFill>
                              <a:schemeClr val="tx1"/>
                            </a:solidFill>
                            <a:latin typeface="Cambria Math"/>
                            <a:cs typeface="Arial" charset="0"/>
                          </a:rPr>
                          <m:t>𝟐</m:t>
                        </m:r>
                      </m:sub>
                    </m:sSub>
                    <m:r>
                      <a:rPr lang="en-US" altLang="ru-RU" sz="1800" b="1" i="1" smtClean="0">
                        <a:solidFill>
                          <a:schemeClr val="tx1"/>
                        </a:solidFill>
                        <a:latin typeface="Cambria Math"/>
                        <a:ea typeface="Cambria Math"/>
                        <a:cs typeface="Arial" charset="0"/>
                      </a:rPr>
                      <m:t>≥</m:t>
                    </m:r>
                    <m:r>
                      <a:rPr lang="en-US" altLang="ru-RU" sz="1800" b="1" i="1" smtClean="0">
                        <a:solidFill>
                          <a:schemeClr val="tx1"/>
                        </a:solidFill>
                        <a:latin typeface="Cambria Math"/>
                        <a:ea typeface="Cambria Math"/>
                        <a:cs typeface="Arial" charset="0"/>
                      </a:rPr>
                      <m:t>𝟎</m:t>
                    </m:r>
                  </m:oMath>
                </a14:m>
                <a:endParaRPr lang="ru-RU" altLang="ru-RU" sz="1800" b="1" dirty="0" smtClean="0">
                  <a:solidFill>
                    <a:schemeClr val="tx1"/>
                  </a:solidFill>
                  <a:latin typeface="Arial" charset="0"/>
                  <a:cs typeface="Arial" charset="0"/>
                </a:endParaRPr>
              </a:p>
              <a:p>
                <a:pPr indent="-182880" fontAlgn="auto">
                  <a:lnSpc>
                    <a:spcPct val="80000"/>
                  </a:lnSpc>
                  <a:buClr>
                    <a:schemeClr val="accent6">
                      <a:lumMod val="75000"/>
                    </a:schemeClr>
                  </a:buClr>
                  <a:buFont typeface="Wingdings" pitchFamily="2" charset="2"/>
                  <a:buNone/>
                  <a:defRPr/>
                </a:pPr>
                <a:r>
                  <a:rPr lang="en-US" altLang="ru-RU" sz="1800" b="1" dirty="0">
                    <a:latin typeface="Arial" charset="0"/>
                    <a:cs typeface="Arial" charset="0"/>
                  </a:rPr>
                  <a:t>3</a:t>
                </a:r>
                <a:r>
                  <a:rPr lang="ru-RU" altLang="ru-RU" sz="1800" b="1" dirty="0" smtClean="0">
                    <a:latin typeface="Arial" charset="0"/>
                    <a:cs typeface="Arial" charset="0"/>
                  </a:rPr>
                  <a:t>.</a:t>
                </a:r>
                <a:endParaRPr lang="en-US" altLang="ru-RU" sz="1800" b="1" dirty="0" smtClean="0">
                  <a:solidFill>
                    <a:schemeClr val="tx1"/>
                  </a:solidFill>
                  <a:latin typeface="Arial" charset="0"/>
                  <a:cs typeface="Arial" charset="0"/>
                </a:endParaRPr>
              </a:p>
              <a:p>
                <a:pPr indent="-182880" algn="ctr" fontAlgn="auto">
                  <a:lnSpc>
                    <a:spcPct val="80000"/>
                  </a:lnSpc>
                  <a:buClr>
                    <a:schemeClr val="accent6">
                      <a:lumMod val="75000"/>
                    </a:schemeClr>
                  </a:buClr>
                  <a:buFont typeface="Wingdings" pitchFamily="2" charset="2"/>
                  <a:buNone/>
                  <a:defRPr/>
                </a:pPr>
                <a:endParaRPr lang="en-US" altLang="ru-RU" sz="1800" b="1" dirty="0" smtClean="0">
                  <a:solidFill>
                    <a:schemeClr val="tx1"/>
                  </a:solidFill>
                  <a:latin typeface="Arial" charset="0"/>
                  <a:cs typeface="Arial" charset="0"/>
                </a:endParaRPr>
              </a:p>
            </p:txBody>
          </p:sp>
        </mc:Choice>
        <mc:Fallback xmlns="">
          <p:sp>
            <p:nvSpPr>
              <p:cNvPr id="34" name="Rectangle 3"/>
              <p:cNvSpPr txBox="1">
                <a:spLocks noRot="1" noChangeAspect="1" noMove="1" noResize="1" noEditPoints="1" noAdjustHandles="1" noChangeArrowheads="1" noChangeShapeType="1" noTextEdit="1"/>
              </p:cNvSpPr>
              <p:nvPr/>
            </p:nvSpPr>
            <p:spPr bwMode="auto">
              <a:xfrm>
                <a:off x="5509563" y="4120501"/>
                <a:ext cx="3310909" cy="2186167"/>
              </a:xfrm>
              <a:prstGeom prst="rect">
                <a:avLst/>
              </a:prstGeom>
              <a:blipFill rotWithShape="1">
                <a:blip r:embed="rId11"/>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noFill/>
                  </a:rPr>
                  <a:t> </a:t>
                </a:r>
              </a:p>
            </p:txBody>
          </p:sp>
        </mc:Fallback>
      </mc:AlternateContent>
    </p:spTree>
    <p:extLst>
      <p:ext uri="{BB962C8B-B14F-4D97-AF65-F5344CB8AC3E}">
        <p14:creationId xmlns:p14="http://schemas.microsoft.com/office/powerpoint/2010/main" val="2760456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2"/>
              <p:cNvSpPr>
                <a:spLocks noChangeArrowheads="1"/>
              </p:cNvSpPr>
              <p:nvPr/>
            </p:nvSpPr>
            <p:spPr bwMode="auto">
              <a:xfrm>
                <a:off x="107504" y="372963"/>
                <a:ext cx="9036496" cy="101566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09575" algn="l"/>
                  </a:tabLst>
                  <a:defRPr>
                    <a:solidFill>
                      <a:schemeClr val="tx1"/>
                    </a:solidFill>
                    <a:latin typeface="Arial" pitchFamily="34" charset="0"/>
                    <a:cs typeface="Arial" pitchFamily="34" charset="0"/>
                  </a:defRPr>
                </a:lvl1pPr>
                <a:lvl2pPr fontAlgn="base">
                  <a:spcBef>
                    <a:spcPct val="0"/>
                  </a:spcBef>
                  <a:spcAft>
                    <a:spcPct val="0"/>
                  </a:spcAft>
                  <a:tabLst>
                    <a:tab pos="409575" algn="l"/>
                  </a:tabLst>
                  <a:defRPr>
                    <a:solidFill>
                      <a:schemeClr val="tx1"/>
                    </a:solidFill>
                    <a:latin typeface="Arial" pitchFamily="34" charset="0"/>
                    <a:cs typeface="Arial" pitchFamily="34" charset="0"/>
                  </a:defRPr>
                </a:lvl2pPr>
                <a:lvl3pPr fontAlgn="base">
                  <a:spcBef>
                    <a:spcPct val="0"/>
                  </a:spcBef>
                  <a:spcAft>
                    <a:spcPct val="0"/>
                  </a:spcAft>
                  <a:tabLst>
                    <a:tab pos="409575" algn="l"/>
                  </a:tabLst>
                  <a:defRPr>
                    <a:solidFill>
                      <a:schemeClr val="tx1"/>
                    </a:solidFill>
                    <a:latin typeface="Arial" pitchFamily="34" charset="0"/>
                    <a:cs typeface="Arial" pitchFamily="34" charset="0"/>
                  </a:defRPr>
                </a:lvl3pPr>
                <a:lvl4pPr fontAlgn="base">
                  <a:spcBef>
                    <a:spcPct val="0"/>
                  </a:spcBef>
                  <a:spcAft>
                    <a:spcPct val="0"/>
                  </a:spcAft>
                  <a:tabLst>
                    <a:tab pos="409575" algn="l"/>
                  </a:tabLst>
                  <a:defRPr>
                    <a:solidFill>
                      <a:schemeClr val="tx1"/>
                    </a:solidFill>
                    <a:latin typeface="Arial" pitchFamily="34" charset="0"/>
                    <a:cs typeface="Arial" pitchFamily="34" charset="0"/>
                  </a:defRPr>
                </a:lvl4pPr>
                <a:lvl5pPr fontAlgn="base">
                  <a:spcBef>
                    <a:spcPct val="0"/>
                  </a:spcBef>
                  <a:spcAft>
                    <a:spcPct val="0"/>
                  </a:spcAft>
                  <a:tabLst>
                    <a:tab pos="409575" algn="l"/>
                  </a:tabLst>
                  <a:defRPr>
                    <a:solidFill>
                      <a:schemeClr val="tx1"/>
                    </a:solidFill>
                    <a:latin typeface="Arial" pitchFamily="34" charset="0"/>
                    <a:cs typeface="Arial" pitchFamily="34" charset="0"/>
                  </a:defRPr>
                </a:lvl5pPr>
                <a:lvl6pPr fontAlgn="base">
                  <a:spcBef>
                    <a:spcPct val="0"/>
                  </a:spcBef>
                  <a:spcAft>
                    <a:spcPct val="0"/>
                  </a:spcAft>
                  <a:tabLst>
                    <a:tab pos="409575" algn="l"/>
                  </a:tabLst>
                  <a:defRPr>
                    <a:solidFill>
                      <a:schemeClr val="tx1"/>
                    </a:solidFill>
                    <a:latin typeface="Arial" pitchFamily="34" charset="0"/>
                    <a:cs typeface="Arial" pitchFamily="34" charset="0"/>
                  </a:defRPr>
                </a:lvl6pPr>
                <a:lvl7pPr fontAlgn="base">
                  <a:spcBef>
                    <a:spcPct val="0"/>
                  </a:spcBef>
                  <a:spcAft>
                    <a:spcPct val="0"/>
                  </a:spcAft>
                  <a:tabLst>
                    <a:tab pos="409575" algn="l"/>
                  </a:tabLst>
                  <a:defRPr>
                    <a:solidFill>
                      <a:schemeClr val="tx1"/>
                    </a:solidFill>
                    <a:latin typeface="Arial" pitchFamily="34" charset="0"/>
                    <a:cs typeface="Arial" pitchFamily="34" charset="0"/>
                  </a:defRPr>
                </a:lvl7pPr>
                <a:lvl8pPr fontAlgn="base">
                  <a:spcBef>
                    <a:spcPct val="0"/>
                  </a:spcBef>
                  <a:spcAft>
                    <a:spcPct val="0"/>
                  </a:spcAft>
                  <a:tabLst>
                    <a:tab pos="409575" algn="l"/>
                  </a:tabLst>
                  <a:defRPr>
                    <a:solidFill>
                      <a:schemeClr val="tx1"/>
                    </a:solidFill>
                    <a:latin typeface="Arial" pitchFamily="34" charset="0"/>
                    <a:cs typeface="Arial" pitchFamily="34" charset="0"/>
                  </a:defRPr>
                </a:lvl8pPr>
                <a:lvl9pPr fontAlgn="base">
                  <a:spcBef>
                    <a:spcPct val="0"/>
                  </a:spcBef>
                  <a:spcAft>
                    <a:spcPct val="0"/>
                  </a:spcAft>
                  <a:tabLst>
                    <a:tab pos="409575" algn="l"/>
                  </a:tabLst>
                  <a:defRPr>
                    <a:solidFill>
                      <a:schemeClr val="tx1"/>
                    </a:solidFill>
                    <a:latin typeface="Arial" pitchFamily="34" charset="0"/>
                    <a:cs typeface="Arial" pitchFamily="34" charset="0"/>
                  </a:defRPr>
                </a:lvl9pPr>
              </a:lstStyle>
              <a:p>
                <a:r>
                  <a:rPr lang="ru-RU" sz="2000" dirty="0" smtClean="0"/>
                  <a:t>Дана начальная симплекс-таблица прямой (исходной) задачи линейного программирования, в которой </a:t>
                </a:r>
                <a14:m>
                  <m:oMath xmlns:m="http://schemas.openxmlformats.org/officeDocument/2006/math">
                    <m:sSub>
                      <m:sSubPr>
                        <m:ctrlPr>
                          <a:rPr lang="ru-RU" sz="2000" b="1" i="1">
                            <a:latin typeface="Cambria Math"/>
                          </a:rPr>
                        </m:ctrlPr>
                      </m:sSubPr>
                      <m:e>
                        <m:r>
                          <a:rPr lang="en-US" sz="2000" b="1" i="1">
                            <a:latin typeface="Cambria Math"/>
                          </a:rPr>
                          <m:t>𝒙</m:t>
                        </m:r>
                      </m:e>
                      <m:sub>
                        <m:r>
                          <a:rPr lang="en-US" sz="2000" b="1" i="1">
                            <a:latin typeface="Cambria Math"/>
                          </a:rPr>
                          <m:t>𝟏</m:t>
                        </m:r>
                      </m:sub>
                    </m:sSub>
                  </m:oMath>
                </a14:m>
                <a:r>
                  <a:rPr lang="ru-RU" sz="2000" b="1" dirty="0" smtClean="0"/>
                  <a:t>, </a:t>
                </a:r>
                <a14:m>
                  <m:oMath xmlns:m="http://schemas.openxmlformats.org/officeDocument/2006/math">
                    <m:sSub>
                      <m:sSubPr>
                        <m:ctrlPr>
                          <a:rPr lang="ru-RU" sz="2000" b="1" i="1">
                            <a:latin typeface="Cambria Math"/>
                          </a:rPr>
                        </m:ctrlPr>
                      </m:sSubPr>
                      <m:e>
                        <m:r>
                          <a:rPr lang="en-US" sz="2000" b="1" i="1">
                            <a:latin typeface="Cambria Math"/>
                          </a:rPr>
                          <m:t>𝒙</m:t>
                        </m:r>
                      </m:e>
                      <m:sub>
                        <m:r>
                          <a:rPr lang="ru-RU" sz="2000" b="1" i="1" smtClean="0">
                            <a:latin typeface="Cambria Math"/>
                          </a:rPr>
                          <m:t>𝟐</m:t>
                        </m:r>
                      </m:sub>
                    </m:sSub>
                    <m:r>
                      <a:rPr lang="ru-RU" sz="2000" b="1" i="1" smtClean="0">
                        <a:latin typeface="Cambria Math"/>
                      </a:rPr>
                      <m:t> </m:t>
                    </m:r>
                  </m:oMath>
                </a14:m>
                <a:r>
                  <a:rPr lang="ru-RU" sz="2000" dirty="0" smtClean="0"/>
                  <a:t>-</a:t>
                </a:r>
                <a:r>
                  <a:rPr lang="ru-RU" sz="2000" dirty="0"/>
                  <a:t>основные переменные, </a:t>
                </a:r>
                <a14:m>
                  <m:oMath xmlns:m="http://schemas.openxmlformats.org/officeDocument/2006/math">
                    <m:sSub>
                      <m:sSubPr>
                        <m:ctrlPr>
                          <a:rPr lang="ru-RU" sz="2000" b="1" i="1">
                            <a:latin typeface="Cambria Math"/>
                          </a:rPr>
                        </m:ctrlPr>
                      </m:sSubPr>
                      <m:e>
                        <m:r>
                          <a:rPr lang="en-US" sz="2000" b="1" i="1">
                            <a:latin typeface="Cambria Math"/>
                          </a:rPr>
                          <m:t>𝒙</m:t>
                        </m:r>
                      </m:e>
                      <m:sub>
                        <m:r>
                          <a:rPr lang="ru-RU" sz="2000" b="1" i="1" smtClean="0">
                            <a:latin typeface="Cambria Math"/>
                          </a:rPr>
                          <m:t>𝟑</m:t>
                        </m:r>
                      </m:sub>
                    </m:sSub>
                  </m:oMath>
                </a14:m>
                <a:r>
                  <a:rPr lang="ru-RU" sz="2000" b="1" dirty="0"/>
                  <a:t>, </a:t>
                </a:r>
                <a14:m>
                  <m:oMath xmlns:m="http://schemas.openxmlformats.org/officeDocument/2006/math">
                    <m:sSub>
                      <m:sSubPr>
                        <m:ctrlPr>
                          <a:rPr lang="ru-RU" sz="2000" b="1" i="1">
                            <a:latin typeface="Cambria Math"/>
                          </a:rPr>
                        </m:ctrlPr>
                      </m:sSubPr>
                      <m:e>
                        <m:r>
                          <a:rPr lang="en-US" sz="2000" b="1" i="1">
                            <a:latin typeface="Cambria Math"/>
                          </a:rPr>
                          <m:t>𝒙</m:t>
                        </m:r>
                      </m:e>
                      <m:sub>
                        <m:r>
                          <a:rPr lang="ru-RU" sz="2000" b="1" i="1" smtClean="0">
                            <a:latin typeface="Cambria Math"/>
                          </a:rPr>
                          <m:t>𝟒</m:t>
                        </m:r>
                      </m:sub>
                    </m:sSub>
                    <m:r>
                      <a:rPr lang="ru-RU" sz="2000" i="1">
                        <a:latin typeface="Cambria Math"/>
                      </a:rPr>
                      <m:t> </m:t>
                    </m:r>
                  </m:oMath>
                </a14:m>
                <a:r>
                  <a:rPr lang="ru-RU" sz="2000" dirty="0" smtClean="0"/>
                  <a:t>- </a:t>
                </a:r>
                <a:r>
                  <a:rPr lang="ru-RU" sz="2000" dirty="0"/>
                  <a:t>дополнительные</a:t>
                </a:r>
                <a:r>
                  <a:rPr lang="ru-RU" sz="2000" dirty="0" smtClean="0"/>
                  <a:t>, </a:t>
                </a:r>
                <a:r>
                  <a:rPr lang="en-US" sz="2000" dirty="0" smtClean="0"/>
                  <a:t>Z</a:t>
                </a:r>
                <a:r>
                  <a:rPr lang="ru-RU" sz="2000" dirty="0" smtClean="0"/>
                  <a:t> –целевая функция</a:t>
                </a:r>
                <a:endParaRPr lang="ru-RU" sz="2000" dirty="0"/>
              </a:p>
            </p:txBody>
          </p:sp>
        </mc:Choice>
        <mc:Fallback xmlns="">
          <p:sp>
            <p:nvSpPr>
              <p:cNvPr id="6" name="Rectangle 2"/>
              <p:cNvSpPr>
                <a:spLocks noRot="1" noChangeAspect="1" noMove="1" noResize="1" noEditPoints="1" noAdjustHandles="1" noChangeArrowheads="1" noChangeShapeType="1" noTextEdit="1"/>
              </p:cNvSpPr>
              <p:nvPr/>
            </p:nvSpPr>
            <p:spPr bwMode="auto">
              <a:xfrm>
                <a:off x="107504" y="372963"/>
                <a:ext cx="9036496" cy="1015663"/>
              </a:xfrm>
              <a:prstGeom prst="rect">
                <a:avLst/>
              </a:prstGeom>
              <a:blipFill rotWithShape="1">
                <a:blip r:embed="rId2"/>
                <a:stretch>
                  <a:fillRect l="-742" t="-1796" b="-1077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23528" y="3356992"/>
                <a:ext cx="8496944" cy="1015663"/>
              </a:xfrm>
              <a:prstGeom prst="rect">
                <a:avLst/>
              </a:prstGeom>
              <a:noFill/>
            </p:spPr>
            <p:txBody>
              <a:bodyPr wrap="square" rtlCol="0">
                <a:spAutoFit/>
              </a:bodyPr>
              <a:lstStyle/>
              <a:p>
                <a:r>
                  <a:rPr lang="ru-RU" sz="2000" dirty="0" smtClean="0">
                    <a:latin typeface="Arial" panose="020B0604020202020204" pitchFamily="34" charset="0"/>
                    <a:cs typeface="Arial" panose="020B0604020202020204" pitchFamily="34" charset="0"/>
                  </a:rPr>
                  <a:t>Укажите постановку двойственной ЗЛП, в которой    </a:t>
                </a:r>
                <a14:m>
                  <m:oMath xmlns:m="http://schemas.openxmlformats.org/officeDocument/2006/math">
                    <m:sSub>
                      <m:sSubPr>
                        <m:ctrlPr>
                          <a:rPr lang="ru-RU" sz="2000" b="1" i="1" smtClean="0">
                            <a:latin typeface="Cambria Math"/>
                          </a:rPr>
                        </m:ctrlPr>
                      </m:sSubPr>
                      <m:e>
                        <m:r>
                          <a:rPr lang="en-US" sz="2000" b="1" i="1" smtClean="0">
                            <a:latin typeface="Cambria Math"/>
                          </a:rPr>
                          <m:t>𝒚</m:t>
                        </m:r>
                      </m:e>
                      <m:sub>
                        <m:r>
                          <a:rPr lang="en-US" sz="2000" b="1" i="1" smtClean="0">
                            <a:latin typeface="Cambria Math"/>
                          </a:rPr>
                          <m:t>𝟏</m:t>
                        </m:r>
                      </m:sub>
                    </m:sSub>
                    <m:r>
                      <a:rPr lang="en-US" sz="2000" b="1" i="1" smtClean="0">
                        <a:latin typeface="Cambria Math"/>
                      </a:rPr>
                      <m:t>, </m:t>
                    </m:r>
                    <m:sSub>
                      <m:sSubPr>
                        <m:ctrlPr>
                          <a:rPr lang="en-US" sz="2000" b="1" i="1" smtClean="0">
                            <a:latin typeface="Cambria Math"/>
                          </a:rPr>
                        </m:ctrlPr>
                      </m:sSubPr>
                      <m:e>
                        <m:r>
                          <a:rPr lang="en-US" sz="2000" b="1" i="1" smtClean="0">
                            <a:latin typeface="Cambria Math"/>
                          </a:rPr>
                          <m:t>𝒚</m:t>
                        </m:r>
                      </m:e>
                      <m:sub>
                        <m:r>
                          <a:rPr lang="en-US" sz="2000" b="1" i="1" smtClean="0">
                            <a:latin typeface="Cambria Math"/>
                          </a:rPr>
                          <m:t>𝟐</m:t>
                        </m:r>
                      </m:sub>
                    </m:sSub>
                  </m:oMath>
                </a14:m>
                <a:r>
                  <a:rPr lang="ru-RU" sz="2000" dirty="0" smtClean="0">
                    <a:latin typeface="Arial" panose="020B0604020202020204" pitchFamily="34" charset="0"/>
                    <a:cs typeface="Arial" panose="020B0604020202020204" pitchFamily="34" charset="0"/>
                  </a:rPr>
                  <a:t>  - </a:t>
                </a:r>
                <a:r>
                  <a:rPr lang="ru-RU" sz="2000" dirty="0">
                    <a:latin typeface="Arial" panose="020B0604020202020204" pitchFamily="34" charset="0"/>
                    <a:cs typeface="Arial" panose="020B0604020202020204" pitchFamily="34" charset="0"/>
                  </a:rPr>
                  <a:t>двойственные оценки ограничений исходной задачи.</a:t>
                </a:r>
              </a:p>
              <a:p>
                <a:endParaRPr lang="ru-RU" sz="2000" dirty="0">
                  <a:latin typeface="Arial" panose="020B0604020202020204" pitchFamily="34" charset="0"/>
                  <a:cs typeface="Arial" panose="020B0604020202020204" pitchFamily="3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23528" y="3356992"/>
                <a:ext cx="8496944" cy="1015663"/>
              </a:xfrm>
              <a:prstGeom prst="rect">
                <a:avLst/>
              </a:prstGeom>
              <a:blipFill rotWithShape="1">
                <a:blip r:embed="rId3"/>
                <a:stretch>
                  <a:fillRect l="-717" t="-2410"/>
                </a:stretch>
              </a:blipFill>
            </p:spPr>
            <p:txBody>
              <a:bodyPr/>
              <a:lstStyle/>
              <a:p>
                <a:r>
                  <a:rPr lang="ru-RU">
                    <a:noFill/>
                  </a:rPr>
                  <a:t> </a:t>
                </a:r>
              </a:p>
            </p:txBody>
          </p:sp>
        </mc:Fallback>
      </mc:AlternateContent>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1" name="Rectangle 5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2" name="Rectangle 58"/>
          <p:cNvSpPr>
            <a:spLocks noChangeArrowheads="1"/>
          </p:cNvSpPr>
          <p:nvPr/>
        </p:nvSpPr>
        <p:spPr bwMode="auto">
          <a:xfrm>
            <a:off x="0" y="6762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3" name="Rectangle 59"/>
          <p:cNvSpPr>
            <a:spLocks noChangeArrowheads="1"/>
          </p:cNvSpPr>
          <p:nvPr/>
        </p:nvSpPr>
        <p:spPr bwMode="auto">
          <a:xfrm>
            <a:off x="0" y="13525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4" name="Rectangle 60"/>
          <p:cNvSpPr>
            <a:spLocks noChangeArrowheads="1"/>
          </p:cNvSpPr>
          <p:nvPr/>
        </p:nvSpPr>
        <p:spPr bwMode="auto">
          <a:xfrm>
            <a:off x="0" y="20288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9" name="Rectangle 65"/>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0" name="Rectangle 66"/>
          <p:cNvSpPr>
            <a:spLocks noChangeArrowheads="1"/>
          </p:cNvSpPr>
          <p:nvPr/>
        </p:nvSpPr>
        <p:spPr bwMode="auto">
          <a:xfrm>
            <a:off x="152400" y="8286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2" name="Rectangle 68"/>
          <p:cNvSpPr>
            <a:spLocks noChangeArrowheads="1"/>
          </p:cNvSpPr>
          <p:nvPr/>
        </p:nvSpPr>
        <p:spPr bwMode="auto">
          <a:xfrm>
            <a:off x="152400" y="21812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7" name="Rectangle 7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8" name="Rectangle 74"/>
          <p:cNvSpPr>
            <a:spLocks noChangeArrowheads="1"/>
          </p:cNvSpPr>
          <p:nvPr/>
        </p:nvSpPr>
        <p:spPr bwMode="auto">
          <a:xfrm>
            <a:off x="0" y="6762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9" name="Rectangle 75"/>
          <p:cNvSpPr>
            <a:spLocks noChangeArrowheads="1"/>
          </p:cNvSpPr>
          <p:nvPr/>
        </p:nvSpPr>
        <p:spPr bwMode="auto">
          <a:xfrm>
            <a:off x="0" y="13525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00" name="Rectangle 76"/>
          <p:cNvSpPr>
            <a:spLocks noChangeArrowheads="1"/>
          </p:cNvSpPr>
          <p:nvPr/>
        </p:nvSpPr>
        <p:spPr bwMode="auto">
          <a:xfrm>
            <a:off x="0" y="2028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mc:AlternateContent xmlns:mc="http://schemas.openxmlformats.org/markup-compatibility/2006" xmlns:a14="http://schemas.microsoft.com/office/drawing/2010/main">
        <mc:Choice Requires="a14">
          <p:graphicFrame>
            <p:nvGraphicFramePr>
              <p:cNvPr id="30" name="Таблица 29"/>
              <p:cNvGraphicFramePr>
                <a:graphicFrameLocks noGrp="1"/>
              </p:cNvGraphicFramePr>
              <p:nvPr>
                <p:extLst>
                  <p:ext uri="{D42A27DB-BD31-4B8C-83A1-F6EECF244321}">
                    <p14:modId xmlns:p14="http://schemas.microsoft.com/office/powerpoint/2010/main" val="1845569937"/>
                  </p:ext>
                </p:extLst>
              </p:nvPr>
            </p:nvGraphicFramePr>
            <p:xfrm>
              <a:off x="467544" y="1449705"/>
              <a:ext cx="7920879" cy="1907287"/>
            </p:xfrm>
            <a:graphic>
              <a:graphicData uri="http://schemas.openxmlformats.org/drawingml/2006/table">
                <a:tbl>
                  <a:tblPr firstRow="1" bandRow="1">
                    <a:tableStyleId>{5C22544A-7EE6-4342-B048-85BDC9FD1C3A}</a:tableStyleId>
                  </a:tblPr>
                  <a:tblGrid>
                    <a:gridCol w="1341440"/>
                    <a:gridCol w="830414"/>
                    <a:gridCol w="1277561"/>
                    <a:gridCol w="894293"/>
                    <a:gridCol w="894293"/>
                    <a:gridCol w="894293"/>
                    <a:gridCol w="814445"/>
                    <a:gridCol w="974140"/>
                  </a:tblGrid>
                  <a:tr h="806929">
                    <a:tc>
                      <a:txBody>
                        <a:bodyPr/>
                        <a:lstStyle/>
                        <a:p>
                          <a:pPr algn="ctr">
                            <a:spcAft>
                              <a:spcPts val="0"/>
                            </a:spcAft>
                            <a:tabLst>
                              <a:tab pos="450215" algn="l"/>
                            </a:tabLst>
                          </a:pPr>
                          <a:r>
                            <a:rPr lang="ru-RU" sz="1600" b="1" dirty="0">
                              <a:effectLst/>
                              <a:latin typeface="Times New Roman"/>
                              <a:ea typeface="Times New Roman"/>
                            </a:rPr>
                            <a:t>Итерация</a:t>
                          </a:r>
                        </a:p>
                      </a:txBody>
                      <a:tcPr marL="68580" marR="68580" marT="0" marB="0" anchor="ctr"/>
                    </a:tc>
                    <a:tc>
                      <a:txBody>
                        <a:bodyPr/>
                        <a:lstStyle/>
                        <a:p>
                          <a:pPr algn="ctr">
                            <a:spcAft>
                              <a:spcPts val="0"/>
                            </a:spcAft>
                            <a:tabLst>
                              <a:tab pos="450215" algn="l"/>
                            </a:tabLst>
                          </a:pPr>
                          <a:r>
                            <a:rPr lang="ru-RU" sz="1600" b="1" dirty="0">
                              <a:effectLst/>
                              <a:latin typeface="Times New Roman"/>
                              <a:ea typeface="Times New Roman"/>
                            </a:rPr>
                            <a:t>Базис</a:t>
                          </a:r>
                        </a:p>
                      </a:txBody>
                      <a:tcPr marL="68580" marR="68580" marT="0" marB="0" anchor="ctr"/>
                    </a:tc>
                    <a:tc>
                      <a:txBody>
                        <a:bodyPr/>
                        <a:lstStyle/>
                        <a:p>
                          <a:pPr algn="ctr">
                            <a:spcAft>
                              <a:spcPts val="0"/>
                            </a:spcAft>
                            <a:tabLst>
                              <a:tab pos="450215" algn="l"/>
                            </a:tabLst>
                          </a:pPr>
                          <a:r>
                            <a:rPr lang="ru-RU" sz="1600" b="1" dirty="0">
                              <a:effectLst/>
                              <a:latin typeface="Times New Roman"/>
                              <a:ea typeface="Times New Roman"/>
                            </a:rPr>
                            <a:t>Значение</a:t>
                          </a:r>
                        </a:p>
                      </a:txBody>
                      <a:tcPr marL="68580" marR="68580" marT="0" marB="0" anchor="ctr"/>
                    </a:tc>
                    <a:tc>
                      <a:txBody>
                        <a:bodyPr/>
                        <a:lstStyle/>
                        <a:p>
                          <a:pPr algn="ctr">
                            <a:spcAft>
                              <a:spcPts val="0"/>
                            </a:spcAft>
                            <a:tabLst>
                              <a:tab pos="450215" algn="l"/>
                            </a:tabLst>
                          </a:pPr>
                          <a14:m>
                            <m:oMathPara xmlns:m="http://schemas.openxmlformats.org/officeDocument/2006/math">
                              <m:oMathParaPr>
                                <m:jc m:val="centerGroup"/>
                              </m:oMathParaPr>
                              <m:oMath xmlns:m="http://schemas.openxmlformats.org/officeDocument/2006/math">
                                <m:sSub>
                                  <m:sSubPr>
                                    <m:ctrlPr>
                                      <a:rPr lang="ru-RU" sz="1600" b="1" i="1" smtClean="0">
                                        <a:latin typeface="Cambria Math"/>
                                      </a:rPr>
                                    </m:ctrlPr>
                                  </m:sSubPr>
                                  <m:e>
                                    <m:r>
                                      <a:rPr lang="en-US" sz="1600" b="1" i="1" smtClean="0">
                                        <a:latin typeface="Cambria Math"/>
                                      </a:rPr>
                                      <m:t>𝒙</m:t>
                                    </m:r>
                                  </m:e>
                                  <m:sub>
                                    <m:r>
                                      <a:rPr lang="en-US" sz="1600" b="1" i="1" smtClean="0">
                                        <a:latin typeface="Cambria Math"/>
                                      </a:rPr>
                                      <m:t>𝟏</m:t>
                                    </m:r>
                                  </m:sub>
                                </m:sSub>
                              </m:oMath>
                            </m:oMathPara>
                          </a14:m>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14:m>
                            <m:oMathPara xmlns:m="http://schemas.openxmlformats.org/officeDocument/2006/math">
                              <m:oMathParaPr>
                                <m:jc m:val="centerGroup"/>
                              </m:oMathParaPr>
                              <m:oMath xmlns:m="http://schemas.openxmlformats.org/officeDocument/2006/math">
                                <m:sSub>
                                  <m:sSubPr>
                                    <m:ctrlPr>
                                      <a:rPr lang="ru-RU" sz="1600" b="1" i="1" smtClean="0">
                                        <a:latin typeface="Cambria Math"/>
                                      </a:rPr>
                                    </m:ctrlPr>
                                  </m:sSubPr>
                                  <m:e>
                                    <m:r>
                                      <a:rPr lang="en-US" sz="1600" b="1" i="1" smtClean="0">
                                        <a:latin typeface="Cambria Math"/>
                                      </a:rPr>
                                      <m:t>𝒙</m:t>
                                    </m:r>
                                  </m:e>
                                  <m:sub>
                                    <m:r>
                                      <a:rPr lang="ru-RU" sz="1600" b="1" i="1" smtClean="0">
                                        <a:latin typeface="Cambria Math"/>
                                      </a:rPr>
                                      <m:t>𝟐</m:t>
                                    </m:r>
                                  </m:sub>
                                </m:sSub>
                              </m:oMath>
                            </m:oMathPara>
                          </a14:m>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14:m>
                            <m:oMathPara xmlns:m="http://schemas.openxmlformats.org/officeDocument/2006/math">
                              <m:oMathParaPr>
                                <m:jc m:val="centerGroup"/>
                              </m:oMathParaPr>
                              <m:oMath xmlns:m="http://schemas.openxmlformats.org/officeDocument/2006/math">
                                <m:sSub>
                                  <m:sSubPr>
                                    <m:ctrlPr>
                                      <a:rPr lang="ru-RU" sz="1600" b="1" i="1" smtClean="0">
                                        <a:latin typeface="Cambria Math"/>
                                      </a:rPr>
                                    </m:ctrlPr>
                                  </m:sSubPr>
                                  <m:e>
                                    <m:r>
                                      <a:rPr lang="en-US" sz="1600" b="1" i="1" smtClean="0">
                                        <a:latin typeface="Cambria Math"/>
                                      </a:rPr>
                                      <m:t>𝒙</m:t>
                                    </m:r>
                                  </m:e>
                                  <m:sub>
                                    <m:r>
                                      <a:rPr lang="ru-RU" sz="1600" b="1" i="1" smtClean="0">
                                        <a:latin typeface="Cambria Math"/>
                                      </a:rPr>
                                      <m:t>𝟑</m:t>
                                    </m:r>
                                  </m:sub>
                                </m:sSub>
                              </m:oMath>
                            </m:oMathPara>
                          </a14:m>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14:m>
                            <m:oMathPara xmlns:m="http://schemas.openxmlformats.org/officeDocument/2006/math">
                              <m:oMathParaPr>
                                <m:jc m:val="centerGroup"/>
                              </m:oMathParaPr>
                              <m:oMath xmlns:m="http://schemas.openxmlformats.org/officeDocument/2006/math">
                                <m:sSub>
                                  <m:sSubPr>
                                    <m:ctrlPr>
                                      <a:rPr lang="ru-RU" sz="1600" b="1" i="1" smtClean="0">
                                        <a:latin typeface="Cambria Math"/>
                                      </a:rPr>
                                    </m:ctrlPr>
                                  </m:sSubPr>
                                  <m:e>
                                    <m:r>
                                      <a:rPr lang="en-US" sz="1600" b="1" i="1" smtClean="0">
                                        <a:latin typeface="Cambria Math"/>
                                      </a:rPr>
                                      <m:t>𝒙</m:t>
                                    </m:r>
                                  </m:e>
                                  <m:sub>
                                    <m:r>
                                      <a:rPr lang="ru-RU" sz="1600" b="1" i="1" smtClean="0">
                                        <a:latin typeface="Cambria Math"/>
                                      </a:rPr>
                                      <m:t>𝟒</m:t>
                                    </m:r>
                                  </m:sub>
                                </m:sSub>
                              </m:oMath>
                            </m:oMathPara>
                          </a14:m>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r>
                            <a:rPr lang="ru-RU" sz="1600" b="1" dirty="0" smtClean="0">
                              <a:effectLst/>
                              <a:latin typeface="Times New Roman"/>
                              <a:ea typeface="Times New Roman"/>
                            </a:rPr>
                            <a:t>Строка</a:t>
                          </a:r>
                        </a:p>
                        <a:p>
                          <a:pPr algn="ctr">
                            <a:spcAft>
                              <a:spcPts val="0"/>
                            </a:spcAft>
                            <a:tabLst>
                              <a:tab pos="450215" algn="l"/>
                            </a:tabLst>
                          </a:pPr>
                          <a:r>
                            <a:rPr lang="en-US" sz="1600" b="1" dirty="0" err="1" smtClean="0">
                              <a:effectLst/>
                              <a:ea typeface="Times New Roman"/>
                            </a:rPr>
                            <a:t>Zmin</a:t>
                          </a:r>
                          <a:endParaRPr lang="ru-RU" sz="1600" b="1" dirty="0">
                            <a:effectLst/>
                            <a:latin typeface="Times New Roman"/>
                            <a:ea typeface="Times New Roman"/>
                          </a:endParaRPr>
                        </a:p>
                      </a:txBody>
                      <a:tcPr marL="68580" marR="68580" marT="0" marB="0" anchor="ctr"/>
                    </a:tc>
                  </a:tr>
                  <a:tr h="366786">
                    <a:tc rowSpan="3">
                      <a:txBody>
                        <a:bodyPr/>
                        <a:lstStyle/>
                        <a:p>
                          <a:pPr algn="ctr"/>
                          <a:endParaRPr lang="ru-RU" sz="1600" b="1" dirty="0" smtClean="0"/>
                        </a:p>
                        <a:p>
                          <a:pPr algn="ctr"/>
                          <a:r>
                            <a:rPr lang="ru-RU" sz="1600" b="1" dirty="0" smtClean="0"/>
                            <a:t>0</a:t>
                          </a:r>
                          <a:endParaRPr lang="ru-RU" sz="1600" b="1" dirty="0"/>
                        </a:p>
                      </a:txBody>
                      <a:tcPr/>
                    </a:tc>
                    <a:tc>
                      <a:txBody>
                        <a:bodyPr/>
                        <a:lstStyle/>
                        <a:p>
                          <a:pPr algn="ctr"/>
                          <a14:m>
                            <m:oMathPara xmlns:m="http://schemas.openxmlformats.org/officeDocument/2006/math">
                              <m:oMathParaPr>
                                <m:jc m:val="centerGroup"/>
                              </m:oMathParaPr>
                              <m:oMath xmlns:m="http://schemas.openxmlformats.org/officeDocument/2006/math">
                                <m:r>
                                  <a:rPr lang="ru-RU" sz="1600" b="1" i="1" smtClean="0">
                                    <a:latin typeface="Cambria Math"/>
                                  </a:rPr>
                                  <m:t>−</m:t>
                                </m:r>
                                <m:r>
                                  <a:rPr lang="en-US" sz="1600" b="1" i="1" smtClean="0">
                                    <a:latin typeface="Cambria Math"/>
                                  </a:rPr>
                                  <m:t>𝒁</m:t>
                                </m:r>
                              </m:oMath>
                            </m:oMathPara>
                          </a14:m>
                          <a:endParaRPr lang="ru-RU" sz="1600" b="1" dirty="0"/>
                        </a:p>
                      </a:txBody>
                      <a:tcPr/>
                    </a:tc>
                    <a:tc>
                      <a:txBody>
                        <a:bodyPr/>
                        <a:lstStyle/>
                        <a:p>
                          <a:pPr algn="ctr"/>
                          <a:r>
                            <a:rPr lang="ru-RU" sz="1600" b="1" dirty="0" smtClean="0"/>
                            <a:t>0</a:t>
                          </a:r>
                          <a:endParaRPr lang="ru-RU" sz="1600" b="1" dirty="0"/>
                        </a:p>
                      </a:txBody>
                      <a:tcPr/>
                    </a:tc>
                    <a:tc>
                      <a:txBody>
                        <a:bodyPr/>
                        <a:lstStyle/>
                        <a:p>
                          <a:pPr algn="ctr"/>
                          <a:r>
                            <a:rPr lang="en-US" sz="1600" b="1" dirty="0" smtClean="0"/>
                            <a:t>-2</a:t>
                          </a:r>
                          <a:endParaRPr lang="ru-RU" sz="1600" b="1" dirty="0"/>
                        </a:p>
                      </a:txBody>
                      <a:tcPr/>
                    </a:tc>
                    <a:tc>
                      <a:txBody>
                        <a:bodyPr/>
                        <a:lstStyle/>
                        <a:p>
                          <a:pPr algn="ctr"/>
                          <a:r>
                            <a:rPr lang="en-US" sz="1600" b="1" dirty="0" smtClean="0"/>
                            <a:t>-</a:t>
                          </a:r>
                          <a:r>
                            <a:rPr lang="ru-RU" sz="1600" b="1" dirty="0" smtClean="0"/>
                            <a:t>1</a:t>
                          </a:r>
                          <a:endParaRPr lang="ru-RU" sz="1600" b="1" dirty="0"/>
                        </a:p>
                      </a:txBody>
                      <a:tcPr/>
                    </a:tc>
                    <a:tc>
                      <a:txBody>
                        <a:bodyPr/>
                        <a:lstStyle/>
                        <a:p>
                          <a:pPr algn="ctr"/>
                          <a:r>
                            <a:rPr lang="ru-RU" sz="1600" b="1" dirty="0" smtClean="0"/>
                            <a:t>0</a:t>
                          </a:r>
                          <a:endParaRPr lang="ru-RU" sz="1600" b="1" dirty="0"/>
                        </a:p>
                      </a:txBody>
                      <a:tcPr/>
                    </a:tc>
                    <a:tc>
                      <a:txBody>
                        <a:bodyPr/>
                        <a:lstStyle/>
                        <a:p>
                          <a:pPr algn="ctr"/>
                          <a:r>
                            <a:rPr lang="ru-RU" sz="1600" b="1" dirty="0" smtClean="0"/>
                            <a:t>0</a:t>
                          </a:r>
                          <a:endParaRPr lang="ru-RU" sz="1600" b="1" dirty="0"/>
                        </a:p>
                      </a:txBody>
                      <a:tcPr/>
                    </a:tc>
                    <a:tc>
                      <a:txBody>
                        <a:bodyPr/>
                        <a:lstStyle/>
                        <a:p>
                          <a:pPr algn="ctr"/>
                          <a:endParaRPr lang="ru-RU" sz="1600" b="1" dirty="0"/>
                        </a:p>
                      </a:txBody>
                      <a:tcPr/>
                    </a:tc>
                  </a:tr>
                  <a:tr h="366786">
                    <a:tc vMerge="1">
                      <a:txBody>
                        <a:bodyPr/>
                        <a:lstStyle/>
                        <a:p>
                          <a:endParaRPr lang="ru-RU" sz="2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600" b="1" i="1" smtClean="0">
                                        <a:latin typeface="Cambria Math"/>
                                      </a:rPr>
                                    </m:ctrlPr>
                                  </m:sSubPr>
                                  <m:e>
                                    <m:r>
                                      <a:rPr lang="en-US" sz="1600" b="1" i="1">
                                        <a:latin typeface="Cambria Math"/>
                                      </a:rPr>
                                      <m:t>𝒙</m:t>
                                    </m:r>
                                  </m:e>
                                  <m:sub>
                                    <m:r>
                                      <a:rPr lang="ru-RU" sz="1600" b="1" i="1">
                                        <a:latin typeface="Cambria Math"/>
                                      </a:rPr>
                                      <m:t>𝟑</m:t>
                                    </m:r>
                                  </m:sub>
                                </m:sSub>
                              </m:oMath>
                            </m:oMathPara>
                          </a14:m>
                          <a:endParaRPr lang="ru-RU" sz="1600" b="1" dirty="0"/>
                        </a:p>
                      </a:txBody>
                      <a:tcPr/>
                    </a:tc>
                    <a:tc>
                      <a:txBody>
                        <a:bodyPr/>
                        <a:lstStyle/>
                        <a:p>
                          <a:pPr algn="ctr"/>
                          <a:r>
                            <a:rPr lang="en-US" sz="1600" b="1" dirty="0" smtClean="0"/>
                            <a:t>-</a:t>
                          </a:r>
                          <a:r>
                            <a:rPr lang="ru-RU" sz="1600" b="1" dirty="0" smtClean="0"/>
                            <a:t>2</a:t>
                          </a:r>
                          <a:endParaRPr lang="ru-RU" sz="1600" b="1" dirty="0"/>
                        </a:p>
                      </a:txBody>
                      <a:tcPr/>
                    </a:tc>
                    <a:tc>
                      <a:txBody>
                        <a:bodyPr/>
                        <a:lstStyle/>
                        <a:p>
                          <a:pPr algn="ctr"/>
                          <a:r>
                            <a:rPr lang="ru-RU" sz="1600" b="1" dirty="0" smtClean="0"/>
                            <a:t>1</a:t>
                          </a:r>
                          <a:endParaRPr lang="ru-RU" sz="1600" b="1" dirty="0"/>
                        </a:p>
                      </a:txBody>
                      <a:tcPr/>
                    </a:tc>
                    <a:tc>
                      <a:txBody>
                        <a:bodyPr/>
                        <a:lstStyle/>
                        <a:p>
                          <a:pPr algn="ctr"/>
                          <a:r>
                            <a:rPr lang="ru-RU" sz="1600" b="1" dirty="0" smtClean="0"/>
                            <a:t>2</a:t>
                          </a:r>
                          <a:endParaRPr lang="ru-RU" sz="1600" b="1" dirty="0"/>
                        </a:p>
                      </a:txBody>
                      <a:tcPr/>
                    </a:tc>
                    <a:tc>
                      <a:txBody>
                        <a:bodyPr/>
                        <a:lstStyle/>
                        <a:p>
                          <a:pPr algn="ctr"/>
                          <a:r>
                            <a:rPr lang="ru-RU" sz="1600" b="1" dirty="0" smtClean="0"/>
                            <a:t>1</a:t>
                          </a:r>
                          <a:endParaRPr lang="ru-RU" sz="1600" b="1" dirty="0"/>
                        </a:p>
                      </a:txBody>
                      <a:tcPr/>
                    </a:tc>
                    <a:tc>
                      <a:txBody>
                        <a:bodyPr/>
                        <a:lstStyle/>
                        <a:p>
                          <a:pPr algn="ctr"/>
                          <a:r>
                            <a:rPr lang="ru-RU" sz="1600" b="1" dirty="0" smtClean="0"/>
                            <a:t>0</a:t>
                          </a:r>
                          <a:endParaRPr lang="ru-RU" sz="1600" b="1" dirty="0"/>
                        </a:p>
                      </a:txBody>
                      <a:tcPr/>
                    </a:tc>
                    <a:tc>
                      <a:txBody>
                        <a:bodyPr/>
                        <a:lstStyle/>
                        <a:p>
                          <a:pPr algn="ctr"/>
                          <a:r>
                            <a:rPr lang="ru-RU" sz="1600" b="1" dirty="0" smtClean="0"/>
                            <a:t>1</a:t>
                          </a:r>
                          <a:endParaRPr lang="ru-RU" sz="1600" b="1" dirty="0"/>
                        </a:p>
                      </a:txBody>
                      <a:tcPr/>
                    </a:tc>
                  </a:tr>
                  <a:tr h="366786">
                    <a:tc vMerge="1">
                      <a:txBody>
                        <a:bodyPr/>
                        <a:lstStyle/>
                        <a:p>
                          <a:endParaRPr lang="ru-RU" sz="2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600" b="1" i="1" smtClean="0">
                                        <a:latin typeface="Cambria Math"/>
                                      </a:rPr>
                                    </m:ctrlPr>
                                  </m:sSubPr>
                                  <m:e>
                                    <m:r>
                                      <a:rPr lang="en-US" sz="1600" b="1" i="1">
                                        <a:latin typeface="Cambria Math"/>
                                      </a:rPr>
                                      <m:t>𝒙</m:t>
                                    </m:r>
                                  </m:e>
                                  <m:sub>
                                    <m:r>
                                      <a:rPr lang="ru-RU" sz="1600" b="1" i="1" smtClean="0">
                                        <a:latin typeface="Cambria Math"/>
                                      </a:rPr>
                                      <m:t>𝟒</m:t>
                                    </m:r>
                                  </m:sub>
                                </m:sSub>
                              </m:oMath>
                            </m:oMathPara>
                          </a14:m>
                          <a:endParaRPr lang="ru-RU" sz="1600" b="1" dirty="0"/>
                        </a:p>
                      </a:txBody>
                      <a:tcPr/>
                    </a:tc>
                    <a:tc>
                      <a:txBody>
                        <a:bodyPr/>
                        <a:lstStyle/>
                        <a:p>
                          <a:pPr algn="ctr"/>
                          <a:r>
                            <a:rPr lang="ru-RU" sz="1600" b="1" dirty="0" smtClean="0"/>
                            <a:t>2</a:t>
                          </a:r>
                          <a:endParaRPr lang="ru-RU" sz="1600" b="1" dirty="0"/>
                        </a:p>
                      </a:txBody>
                      <a:tcPr/>
                    </a:tc>
                    <a:tc>
                      <a:txBody>
                        <a:bodyPr/>
                        <a:lstStyle/>
                        <a:p>
                          <a:pPr algn="ctr"/>
                          <a:r>
                            <a:rPr lang="ru-RU" sz="1600" b="1" dirty="0" smtClean="0"/>
                            <a:t>2</a:t>
                          </a:r>
                          <a:endParaRPr lang="ru-RU" sz="1600" b="1" dirty="0"/>
                        </a:p>
                      </a:txBody>
                      <a:tcPr/>
                    </a:tc>
                    <a:tc>
                      <a:txBody>
                        <a:bodyPr/>
                        <a:lstStyle/>
                        <a:p>
                          <a:pPr algn="ctr"/>
                          <a:r>
                            <a:rPr lang="ru-RU" sz="1600" b="1" dirty="0" smtClean="0"/>
                            <a:t>1</a:t>
                          </a:r>
                          <a:endParaRPr lang="ru-RU" sz="1600" b="1" dirty="0"/>
                        </a:p>
                      </a:txBody>
                      <a:tcPr/>
                    </a:tc>
                    <a:tc>
                      <a:txBody>
                        <a:bodyPr/>
                        <a:lstStyle/>
                        <a:p>
                          <a:pPr algn="ctr"/>
                          <a:r>
                            <a:rPr lang="ru-RU" sz="1600" b="1" dirty="0" smtClean="0"/>
                            <a:t>0</a:t>
                          </a:r>
                          <a:endParaRPr lang="ru-RU" sz="1600" b="1" dirty="0"/>
                        </a:p>
                      </a:txBody>
                      <a:tcPr/>
                    </a:tc>
                    <a:tc>
                      <a:txBody>
                        <a:bodyPr/>
                        <a:lstStyle/>
                        <a:p>
                          <a:pPr algn="ctr"/>
                          <a:r>
                            <a:rPr lang="ru-RU" sz="1600" b="1" dirty="0" smtClean="0"/>
                            <a:t>1</a:t>
                          </a:r>
                          <a:endParaRPr lang="ru-RU" sz="1600" b="1" dirty="0"/>
                        </a:p>
                      </a:txBody>
                      <a:tcPr/>
                    </a:tc>
                    <a:tc>
                      <a:txBody>
                        <a:bodyPr/>
                        <a:lstStyle/>
                        <a:p>
                          <a:pPr algn="ctr"/>
                          <a:r>
                            <a:rPr lang="ru-RU" sz="1600" b="1" dirty="0" smtClean="0"/>
                            <a:t>2</a:t>
                          </a:r>
                          <a:endParaRPr lang="ru-RU" sz="1600" b="1" dirty="0"/>
                        </a:p>
                      </a:txBody>
                      <a:tcPr/>
                    </a:tc>
                  </a:tr>
                </a:tbl>
              </a:graphicData>
            </a:graphic>
          </p:graphicFrame>
        </mc:Choice>
        <mc:Fallback xmlns="">
          <p:graphicFrame>
            <p:nvGraphicFramePr>
              <p:cNvPr id="30" name="Таблица 29"/>
              <p:cNvGraphicFramePr>
                <a:graphicFrameLocks noGrp="1"/>
              </p:cNvGraphicFramePr>
              <p:nvPr>
                <p:extLst>
                  <p:ext uri="{D42A27DB-BD31-4B8C-83A1-F6EECF244321}">
                    <p14:modId xmlns:p14="http://schemas.microsoft.com/office/powerpoint/2010/main" val="1845569937"/>
                  </p:ext>
                </p:extLst>
              </p:nvPr>
            </p:nvGraphicFramePr>
            <p:xfrm>
              <a:off x="467544" y="1449705"/>
              <a:ext cx="7920879" cy="1907287"/>
            </p:xfrm>
            <a:graphic>
              <a:graphicData uri="http://schemas.openxmlformats.org/drawingml/2006/table">
                <a:tbl>
                  <a:tblPr firstRow="1" bandRow="1">
                    <a:tableStyleId>{5C22544A-7EE6-4342-B048-85BDC9FD1C3A}</a:tableStyleId>
                  </a:tblPr>
                  <a:tblGrid>
                    <a:gridCol w="1341440"/>
                    <a:gridCol w="830414"/>
                    <a:gridCol w="1277561"/>
                    <a:gridCol w="894293"/>
                    <a:gridCol w="894293"/>
                    <a:gridCol w="894293"/>
                    <a:gridCol w="814445"/>
                    <a:gridCol w="974140"/>
                  </a:tblGrid>
                  <a:tr h="806929">
                    <a:tc>
                      <a:txBody>
                        <a:bodyPr/>
                        <a:lstStyle/>
                        <a:p>
                          <a:pPr algn="ctr">
                            <a:spcAft>
                              <a:spcPts val="0"/>
                            </a:spcAft>
                            <a:tabLst>
                              <a:tab pos="450215" algn="l"/>
                            </a:tabLst>
                          </a:pPr>
                          <a:r>
                            <a:rPr lang="ru-RU" sz="1600" b="1" dirty="0">
                              <a:effectLst/>
                              <a:latin typeface="Times New Roman"/>
                              <a:ea typeface="Times New Roman"/>
                            </a:rPr>
                            <a:t>Итерация</a:t>
                          </a:r>
                        </a:p>
                      </a:txBody>
                      <a:tcPr marL="68580" marR="68580" marT="0" marB="0" anchor="ctr"/>
                    </a:tc>
                    <a:tc>
                      <a:txBody>
                        <a:bodyPr/>
                        <a:lstStyle/>
                        <a:p>
                          <a:pPr algn="ctr">
                            <a:spcAft>
                              <a:spcPts val="0"/>
                            </a:spcAft>
                            <a:tabLst>
                              <a:tab pos="450215" algn="l"/>
                            </a:tabLst>
                          </a:pPr>
                          <a:r>
                            <a:rPr lang="ru-RU" sz="1600" b="1" dirty="0">
                              <a:effectLst/>
                              <a:latin typeface="Times New Roman"/>
                              <a:ea typeface="Times New Roman"/>
                            </a:rPr>
                            <a:t>Базис</a:t>
                          </a:r>
                        </a:p>
                      </a:txBody>
                      <a:tcPr marL="68580" marR="68580" marT="0" marB="0" anchor="ctr"/>
                    </a:tc>
                    <a:tc>
                      <a:txBody>
                        <a:bodyPr/>
                        <a:lstStyle/>
                        <a:p>
                          <a:pPr algn="ctr">
                            <a:spcAft>
                              <a:spcPts val="0"/>
                            </a:spcAft>
                            <a:tabLst>
                              <a:tab pos="450215" algn="l"/>
                            </a:tabLst>
                          </a:pPr>
                          <a:r>
                            <a:rPr lang="ru-RU" sz="1600" b="1" dirty="0">
                              <a:effectLst/>
                              <a:latin typeface="Times New Roman"/>
                              <a:ea typeface="Times New Roman"/>
                            </a:rPr>
                            <a:t>Значение</a:t>
                          </a:r>
                        </a:p>
                      </a:txBody>
                      <a:tcPr marL="68580" marR="68580" marT="0" marB="0" anchor="ctr"/>
                    </a:tc>
                    <a:tc>
                      <a:txBody>
                        <a:bodyPr/>
                        <a:lstStyle/>
                        <a:p>
                          <a:endParaRPr lang="ru-RU"/>
                        </a:p>
                      </a:txBody>
                      <a:tcPr marL="68580" marR="68580" marT="0" marB="0" anchor="ctr">
                        <a:blipFill rotWithShape="1">
                          <a:blip r:embed="rId4"/>
                          <a:stretch>
                            <a:fillRect l="-388356" t="-758" r="-402740" b="-143182"/>
                          </a:stretch>
                        </a:blipFill>
                      </a:tcPr>
                    </a:tc>
                    <a:tc>
                      <a:txBody>
                        <a:bodyPr/>
                        <a:lstStyle/>
                        <a:p>
                          <a:endParaRPr lang="ru-RU"/>
                        </a:p>
                      </a:txBody>
                      <a:tcPr marL="68580" marR="68580" marT="0" marB="0" anchor="ctr">
                        <a:blipFill rotWithShape="1">
                          <a:blip r:embed="rId4"/>
                          <a:stretch>
                            <a:fillRect l="-485034" t="-758" r="-300000" b="-143182"/>
                          </a:stretch>
                        </a:blipFill>
                      </a:tcPr>
                    </a:tc>
                    <a:tc>
                      <a:txBody>
                        <a:bodyPr/>
                        <a:lstStyle/>
                        <a:p>
                          <a:endParaRPr lang="ru-RU"/>
                        </a:p>
                      </a:txBody>
                      <a:tcPr marL="68580" marR="68580" marT="0" marB="0" anchor="ctr">
                        <a:blipFill rotWithShape="1">
                          <a:blip r:embed="rId4"/>
                          <a:stretch>
                            <a:fillRect l="-585034" t="-758" r="-200000" b="-143182"/>
                          </a:stretch>
                        </a:blipFill>
                      </a:tcPr>
                    </a:tc>
                    <a:tc>
                      <a:txBody>
                        <a:bodyPr/>
                        <a:lstStyle/>
                        <a:p>
                          <a:endParaRPr lang="ru-RU"/>
                        </a:p>
                      </a:txBody>
                      <a:tcPr marL="68580" marR="68580" marT="0" marB="0" anchor="ctr">
                        <a:blipFill rotWithShape="1">
                          <a:blip r:embed="rId4"/>
                          <a:stretch>
                            <a:fillRect l="-757143" t="-758" r="-121053" b="-143182"/>
                          </a:stretch>
                        </a:blipFill>
                      </a:tcPr>
                    </a:tc>
                    <a:tc>
                      <a:txBody>
                        <a:bodyPr/>
                        <a:lstStyle/>
                        <a:p>
                          <a:pPr algn="ctr">
                            <a:spcAft>
                              <a:spcPts val="0"/>
                            </a:spcAft>
                            <a:tabLst>
                              <a:tab pos="450215" algn="l"/>
                            </a:tabLst>
                          </a:pPr>
                          <a:r>
                            <a:rPr lang="ru-RU" sz="1600" b="1" dirty="0" smtClean="0">
                              <a:effectLst/>
                              <a:latin typeface="Times New Roman"/>
                              <a:ea typeface="Times New Roman"/>
                            </a:rPr>
                            <a:t>Строка</a:t>
                          </a:r>
                        </a:p>
                        <a:p>
                          <a:pPr algn="ctr">
                            <a:spcAft>
                              <a:spcPts val="0"/>
                            </a:spcAft>
                            <a:tabLst>
                              <a:tab pos="450215" algn="l"/>
                            </a:tabLst>
                          </a:pPr>
                          <a:r>
                            <a:rPr lang="en-US" sz="1600" b="1" dirty="0" err="1" smtClean="0">
                              <a:effectLst/>
                              <a:ea typeface="Times New Roman"/>
                            </a:rPr>
                            <a:t>Zmin</a:t>
                          </a:r>
                          <a:endParaRPr lang="ru-RU" sz="1600" b="1" dirty="0">
                            <a:effectLst/>
                            <a:latin typeface="Times New Roman"/>
                            <a:ea typeface="Times New Roman"/>
                          </a:endParaRPr>
                        </a:p>
                      </a:txBody>
                      <a:tcPr marL="68580" marR="68580" marT="0" marB="0" anchor="ctr"/>
                    </a:tc>
                  </a:tr>
                  <a:tr h="366786">
                    <a:tc rowSpan="3">
                      <a:txBody>
                        <a:bodyPr/>
                        <a:lstStyle/>
                        <a:p>
                          <a:pPr algn="ctr"/>
                          <a:endParaRPr lang="ru-RU" sz="1600" b="1" dirty="0" smtClean="0"/>
                        </a:p>
                        <a:p>
                          <a:pPr algn="ctr"/>
                          <a:r>
                            <a:rPr lang="ru-RU" sz="1600" b="1" dirty="0" smtClean="0"/>
                            <a:t>0</a:t>
                          </a:r>
                          <a:endParaRPr lang="ru-RU" sz="1600" b="1" dirty="0"/>
                        </a:p>
                      </a:txBody>
                      <a:tcPr/>
                    </a:tc>
                    <a:tc>
                      <a:txBody>
                        <a:bodyPr/>
                        <a:lstStyle/>
                        <a:p>
                          <a:endParaRPr lang="ru-RU"/>
                        </a:p>
                      </a:txBody>
                      <a:tcPr>
                        <a:blipFill rotWithShape="1">
                          <a:blip r:embed="rId4"/>
                          <a:stretch>
                            <a:fillRect l="-162500" t="-218033" r="-694118" b="-209836"/>
                          </a:stretch>
                        </a:blipFill>
                      </a:tcPr>
                    </a:tc>
                    <a:tc>
                      <a:txBody>
                        <a:bodyPr/>
                        <a:lstStyle/>
                        <a:p>
                          <a:pPr algn="ctr"/>
                          <a:r>
                            <a:rPr lang="ru-RU" sz="1600" b="1" dirty="0" smtClean="0"/>
                            <a:t>0</a:t>
                          </a:r>
                          <a:endParaRPr lang="ru-RU" sz="1600" b="1" dirty="0"/>
                        </a:p>
                      </a:txBody>
                      <a:tcPr/>
                    </a:tc>
                    <a:tc>
                      <a:txBody>
                        <a:bodyPr/>
                        <a:lstStyle/>
                        <a:p>
                          <a:pPr algn="ctr"/>
                          <a:r>
                            <a:rPr lang="en-US" sz="1600" b="1" dirty="0" smtClean="0"/>
                            <a:t>-2</a:t>
                          </a:r>
                          <a:endParaRPr lang="ru-RU" sz="1600" b="1" dirty="0"/>
                        </a:p>
                      </a:txBody>
                      <a:tcPr/>
                    </a:tc>
                    <a:tc>
                      <a:txBody>
                        <a:bodyPr/>
                        <a:lstStyle/>
                        <a:p>
                          <a:pPr algn="ctr"/>
                          <a:r>
                            <a:rPr lang="en-US" sz="1600" b="1" dirty="0" smtClean="0"/>
                            <a:t>-</a:t>
                          </a:r>
                          <a:r>
                            <a:rPr lang="ru-RU" sz="1600" b="1" dirty="0" smtClean="0"/>
                            <a:t>1</a:t>
                          </a:r>
                          <a:endParaRPr lang="ru-RU" sz="1600" b="1" dirty="0"/>
                        </a:p>
                      </a:txBody>
                      <a:tcPr/>
                    </a:tc>
                    <a:tc>
                      <a:txBody>
                        <a:bodyPr/>
                        <a:lstStyle/>
                        <a:p>
                          <a:pPr algn="ctr"/>
                          <a:r>
                            <a:rPr lang="ru-RU" sz="1600" b="1" dirty="0" smtClean="0"/>
                            <a:t>0</a:t>
                          </a:r>
                          <a:endParaRPr lang="ru-RU" sz="1600" b="1" dirty="0"/>
                        </a:p>
                      </a:txBody>
                      <a:tcPr/>
                    </a:tc>
                    <a:tc>
                      <a:txBody>
                        <a:bodyPr/>
                        <a:lstStyle/>
                        <a:p>
                          <a:pPr algn="ctr"/>
                          <a:r>
                            <a:rPr lang="ru-RU" sz="1600" b="1" dirty="0" smtClean="0"/>
                            <a:t>0</a:t>
                          </a:r>
                          <a:endParaRPr lang="ru-RU" sz="1600" b="1" dirty="0"/>
                        </a:p>
                      </a:txBody>
                      <a:tcPr/>
                    </a:tc>
                    <a:tc>
                      <a:txBody>
                        <a:bodyPr/>
                        <a:lstStyle/>
                        <a:p>
                          <a:pPr algn="ctr"/>
                          <a:endParaRPr lang="ru-RU" sz="1600" b="1" dirty="0"/>
                        </a:p>
                      </a:txBody>
                      <a:tcPr/>
                    </a:tc>
                  </a:tr>
                  <a:tr h="366786">
                    <a:tc vMerge="1">
                      <a:txBody>
                        <a:bodyPr/>
                        <a:lstStyle/>
                        <a:p>
                          <a:endParaRPr lang="ru-RU" sz="2400" dirty="0"/>
                        </a:p>
                      </a:txBody>
                      <a:tcPr/>
                    </a:tc>
                    <a:tc>
                      <a:txBody>
                        <a:bodyPr/>
                        <a:lstStyle/>
                        <a:p>
                          <a:endParaRPr lang="ru-RU"/>
                        </a:p>
                      </a:txBody>
                      <a:tcPr>
                        <a:blipFill rotWithShape="1">
                          <a:blip r:embed="rId4"/>
                          <a:stretch>
                            <a:fillRect l="-162500" t="-323333" r="-694118" b="-113333"/>
                          </a:stretch>
                        </a:blipFill>
                      </a:tcPr>
                    </a:tc>
                    <a:tc>
                      <a:txBody>
                        <a:bodyPr/>
                        <a:lstStyle/>
                        <a:p>
                          <a:pPr algn="ctr"/>
                          <a:r>
                            <a:rPr lang="en-US" sz="1600" b="1" dirty="0" smtClean="0"/>
                            <a:t>-</a:t>
                          </a:r>
                          <a:r>
                            <a:rPr lang="ru-RU" sz="1600" b="1" dirty="0" smtClean="0"/>
                            <a:t>2</a:t>
                          </a:r>
                          <a:endParaRPr lang="ru-RU" sz="1600" b="1" dirty="0"/>
                        </a:p>
                      </a:txBody>
                      <a:tcPr/>
                    </a:tc>
                    <a:tc>
                      <a:txBody>
                        <a:bodyPr/>
                        <a:lstStyle/>
                        <a:p>
                          <a:pPr algn="ctr"/>
                          <a:r>
                            <a:rPr lang="ru-RU" sz="1600" b="1" dirty="0" smtClean="0"/>
                            <a:t>1</a:t>
                          </a:r>
                          <a:endParaRPr lang="ru-RU" sz="1600" b="1" dirty="0"/>
                        </a:p>
                      </a:txBody>
                      <a:tcPr/>
                    </a:tc>
                    <a:tc>
                      <a:txBody>
                        <a:bodyPr/>
                        <a:lstStyle/>
                        <a:p>
                          <a:pPr algn="ctr"/>
                          <a:r>
                            <a:rPr lang="ru-RU" sz="1600" b="1" dirty="0" smtClean="0"/>
                            <a:t>2</a:t>
                          </a:r>
                          <a:endParaRPr lang="ru-RU" sz="1600" b="1" dirty="0"/>
                        </a:p>
                      </a:txBody>
                      <a:tcPr/>
                    </a:tc>
                    <a:tc>
                      <a:txBody>
                        <a:bodyPr/>
                        <a:lstStyle/>
                        <a:p>
                          <a:pPr algn="ctr"/>
                          <a:r>
                            <a:rPr lang="ru-RU" sz="1600" b="1" dirty="0" smtClean="0"/>
                            <a:t>1</a:t>
                          </a:r>
                          <a:endParaRPr lang="ru-RU" sz="1600" b="1" dirty="0"/>
                        </a:p>
                      </a:txBody>
                      <a:tcPr/>
                    </a:tc>
                    <a:tc>
                      <a:txBody>
                        <a:bodyPr/>
                        <a:lstStyle/>
                        <a:p>
                          <a:pPr algn="ctr"/>
                          <a:r>
                            <a:rPr lang="ru-RU" sz="1600" b="1" dirty="0" smtClean="0"/>
                            <a:t>0</a:t>
                          </a:r>
                          <a:endParaRPr lang="ru-RU" sz="1600" b="1" dirty="0"/>
                        </a:p>
                      </a:txBody>
                      <a:tcPr/>
                    </a:tc>
                    <a:tc>
                      <a:txBody>
                        <a:bodyPr/>
                        <a:lstStyle/>
                        <a:p>
                          <a:pPr algn="ctr"/>
                          <a:r>
                            <a:rPr lang="ru-RU" sz="1600" b="1" dirty="0" smtClean="0"/>
                            <a:t>1</a:t>
                          </a:r>
                          <a:endParaRPr lang="ru-RU" sz="1600" b="1" dirty="0"/>
                        </a:p>
                      </a:txBody>
                      <a:tcPr/>
                    </a:tc>
                  </a:tr>
                  <a:tr h="366786">
                    <a:tc vMerge="1">
                      <a:txBody>
                        <a:bodyPr/>
                        <a:lstStyle/>
                        <a:p>
                          <a:endParaRPr lang="ru-RU" sz="2400" dirty="0"/>
                        </a:p>
                      </a:txBody>
                      <a:tcPr/>
                    </a:tc>
                    <a:tc>
                      <a:txBody>
                        <a:bodyPr/>
                        <a:lstStyle/>
                        <a:p>
                          <a:endParaRPr lang="ru-RU"/>
                        </a:p>
                      </a:txBody>
                      <a:tcPr>
                        <a:blipFill rotWithShape="1">
                          <a:blip r:embed="rId4"/>
                          <a:stretch>
                            <a:fillRect l="-162500" t="-423333" r="-694118" b="-13333"/>
                          </a:stretch>
                        </a:blipFill>
                      </a:tcPr>
                    </a:tc>
                    <a:tc>
                      <a:txBody>
                        <a:bodyPr/>
                        <a:lstStyle/>
                        <a:p>
                          <a:pPr algn="ctr"/>
                          <a:r>
                            <a:rPr lang="ru-RU" sz="1600" b="1" dirty="0" smtClean="0"/>
                            <a:t>2</a:t>
                          </a:r>
                          <a:endParaRPr lang="ru-RU" sz="1600" b="1" dirty="0"/>
                        </a:p>
                      </a:txBody>
                      <a:tcPr/>
                    </a:tc>
                    <a:tc>
                      <a:txBody>
                        <a:bodyPr/>
                        <a:lstStyle/>
                        <a:p>
                          <a:pPr algn="ctr"/>
                          <a:r>
                            <a:rPr lang="ru-RU" sz="1600" b="1" dirty="0" smtClean="0"/>
                            <a:t>2</a:t>
                          </a:r>
                          <a:endParaRPr lang="ru-RU" sz="1600" b="1" dirty="0"/>
                        </a:p>
                      </a:txBody>
                      <a:tcPr/>
                    </a:tc>
                    <a:tc>
                      <a:txBody>
                        <a:bodyPr/>
                        <a:lstStyle/>
                        <a:p>
                          <a:pPr algn="ctr"/>
                          <a:r>
                            <a:rPr lang="ru-RU" sz="1600" b="1" dirty="0" smtClean="0"/>
                            <a:t>1</a:t>
                          </a:r>
                          <a:endParaRPr lang="ru-RU" sz="1600" b="1" dirty="0"/>
                        </a:p>
                      </a:txBody>
                      <a:tcPr/>
                    </a:tc>
                    <a:tc>
                      <a:txBody>
                        <a:bodyPr/>
                        <a:lstStyle/>
                        <a:p>
                          <a:pPr algn="ctr"/>
                          <a:r>
                            <a:rPr lang="ru-RU" sz="1600" b="1" dirty="0" smtClean="0"/>
                            <a:t>0</a:t>
                          </a:r>
                          <a:endParaRPr lang="ru-RU" sz="1600" b="1" dirty="0"/>
                        </a:p>
                      </a:txBody>
                      <a:tcPr/>
                    </a:tc>
                    <a:tc>
                      <a:txBody>
                        <a:bodyPr/>
                        <a:lstStyle/>
                        <a:p>
                          <a:pPr algn="ctr"/>
                          <a:r>
                            <a:rPr lang="ru-RU" sz="1600" b="1" dirty="0" smtClean="0"/>
                            <a:t>1</a:t>
                          </a:r>
                          <a:endParaRPr lang="ru-RU" sz="1600" b="1" dirty="0"/>
                        </a:p>
                      </a:txBody>
                      <a:tcPr/>
                    </a:tc>
                    <a:tc>
                      <a:txBody>
                        <a:bodyPr/>
                        <a:lstStyle/>
                        <a:p>
                          <a:pPr algn="ctr"/>
                          <a:r>
                            <a:rPr lang="ru-RU" sz="1600" b="1" dirty="0" smtClean="0"/>
                            <a:t>2</a:t>
                          </a:r>
                          <a:endParaRPr lang="ru-RU" sz="1600" b="1" dirty="0"/>
                        </a:p>
                      </a:txBody>
                      <a:tcPr/>
                    </a:tc>
                  </a:tr>
                </a:tbl>
              </a:graphicData>
            </a:graphic>
          </p:graphicFrame>
        </mc:Fallback>
      </mc:AlternateContent>
      <mc:AlternateContent xmlns:mc="http://schemas.openxmlformats.org/markup-compatibility/2006" xmlns:a14="http://schemas.microsoft.com/office/drawing/2010/main">
        <mc:Choice Requires="a14">
          <p:sp>
            <p:nvSpPr>
              <p:cNvPr id="31" name="Rectangle 3"/>
              <p:cNvSpPr txBox="1">
                <a:spLocks noChangeArrowheads="1"/>
              </p:cNvSpPr>
              <p:nvPr/>
            </p:nvSpPr>
            <p:spPr bwMode="auto">
              <a:xfrm>
                <a:off x="-180528" y="4123153"/>
                <a:ext cx="3419872" cy="218616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447675" indent="-447675" algn="l" rtl="0" eaLnBrk="1" fontAlgn="base" hangingPunct="1">
                  <a:spcBef>
                    <a:spcPts val="0"/>
                  </a:spcBef>
                  <a:spcAft>
                    <a:spcPts val="1200"/>
                  </a:spcAft>
                  <a:buFontTx/>
                  <a:buBlip>
                    <a:blip r:embed="rId5"/>
                  </a:buBlip>
                  <a:defRPr sz="3200" kern="1200">
                    <a:solidFill>
                      <a:schemeClr val="tx1"/>
                    </a:solidFill>
                    <a:latin typeface="+mn-lt"/>
                    <a:ea typeface="+mn-ea"/>
                    <a:cs typeface="+mn-cs"/>
                  </a:defRPr>
                </a:lvl1pPr>
                <a:lvl2pPr marL="808038" indent="-350838" algn="l" rtl="0" eaLnBrk="1" fontAlgn="base" hangingPunct="1">
                  <a:spcBef>
                    <a:spcPts val="0"/>
                  </a:spcBef>
                  <a:spcAft>
                    <a:spcPts val="600"/>
                  </a:spcAft>
                  <a:buSzPct val="90000"/>
                  <a:buFontTx/>
                  <a:buBlip>
                    <a:blip r:embed="rId6"/>
                  </a:buBlip>
                  <a:defRPr sz="2800" kern="1200">
                    <a:solidFill>
                      <a:schemeClr val="tx1"/>
                    </a:solidFill>
                    <a:latin typeface="+mn-lt"/>
                    <a:ea typeface="+mn-ea"/>
                    <a:cs typeface="+mn-cs"/>
                  </a:defRPr>
                </a:lvl2pPr>
                <a:lvl3pPr marL="1254125" indent="-339725" algn="l" rtl="0" eaLnBrk="1" fontAlgn="base" hangingPunct="1">
                  <a:spcBef>
                    <a:spcPts val="0"/>
                  </a:spcBef>
                  <a:spcAft>
                    <a:spcPts val="600"/>
                  </a:spcAft>
                  <a:buSzPct val="90000"/>
                  <a:buFontTx/>
                  <a:buBlip>
                    <a:blip r:embed="rId7"/>
                  </a:buBlip>
                  <a:defRPr sz="2400" kern="1200">
                    <a:solidFill>
                      <a:schemeClr val="tx1"/>
                    </a:solidFill>
                    <a:latin typeface="+mn-lt"/>
                    <a:ea typeface="+mn-ea"/>
                    <a:cs typeface="+mn-cs"/>
                  </a:defRPr>
                </a:lvl3pPr>
                <a:lvl4pPr marL="1600200" indent="-228600" algn="l" rtl="0" eaLnBrk="1" fontAlgn="base" hangingPunct="1">
                  <a:spcBef>
                    <a:spcPts val="0"/>
                  </a:spcBef>
                  <a:spcAft>
                    <a:spcPts val="600"/>
                  </a:spcAft>
                  <a:buSzPct val="85000"/>
                  <a:buFontTx/>
                  <a:buBlip>
                    <a:blip r:embed="rId8"/>
                  </a:buBlip>
                  <a:tabLst>
                    <a:tab pos="1701800" algn="l"/>
                  </a:tabLst>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182880" fontAlgn="auto">
                  <a:lnSpc>
                    <a:spcPct val="80000"/>
                  </a:lnSpc>
                  <a:buClr>
                    <a:schemeClr val="accent6">
                      <a:lumMod val="75000"/>
                    </a:schemeClr>
                  </a:buClr>
                  <a:buFont typeface="Wingdings" pitchFamily="2" charset="2"/>
                  <a:buNone/>
                  <a:defRPr/>
                </a:pPr>
                <a14:m>
                  <m:oMathPara xmlns:m="http://schemas.openxmlformats.org/officeDocument/2006/math">
                    <m:oMathParaPr>
                      <m:jc m:val="centerGroup"/>
                    </m:oMathParaPr>
                    <m:oMath xmlns:m="http://schemas.openxmlformats.org/officeDocument/2006/math">
                      <m:r>
                        <a:rPr lang="en-US" altLang="ru-RU" sz="1700" b="1" i="1" smtClean="0">
                          <a:solidFill>
                            <a:schemeClr val="tx1"/>
                          </a:solidFill>
                          <a:latin typeface="Cambria Math"/>
                          <a:cs typeface="Arial" charset="0"/>
                        </a:rPr>
                        <m:t>𝒇</m:t>
                      </m:r>
                      <m:d>
                        <m:dPr>
                          <m:ctrlPr>
                            <a:rPr lang="en-US" altLang="ru-RU" sz="1700" b="1" i="1" smtClean="0">
                              <a:solidFill>
                                <a:schemeClr val="tx1"/>
                              </a:solidFill>
                              <a:latin typeface="Cambria Math"/>
                              <a:cs typeface="Arial" charset="0"/>
                            </a:rPr>
                          </m:ctrlPr>
                        </m:dPr>
                        <m:e>
                          <m:r>
                            <a:rPr lang="en-US" altLang="ru-RU" sz="1700" b="1" i="1" smtClean="0">
                              <a:solidFill>
                                <a:schemeClr val="tx1"/>
                              </a:solidFill>
                              <a:latin typeface="Cambria Math"/>
                              <a:cs typeface="Arial" charset="0"/>
                            </a:rPr>
                            <m:t>𝒀</m:t>
                          </m:r>
                        </m:e>
                      </m:d>
                      <m:r>
                        <a:rPr lang="en-US" altLang="ru-RU" sz="1700" b="1" i="1" smtClean="0">
                          <a:solidFill>
                            <a:schemeClr val="tx1"/>
                          </a:solidFill>
                          <a:latin typeface="Cambria Math"/>
                          <a:cs typeface="Arial" charset="0"/>
                        </a:rPr>
                        <m:t>=</m:t>
                      </m:r>
                      <m:r>
                        <a:rPr lang="ru-RU" altLang="ru-RU" sz="1700" b="1" i="1" smtClean="0">
                          <a:solidFill>
                            <a:schemeClr val="tx1"/>
                          </a:solidFill>
                          <a:latin typeface="Cambria Math"/>
                          <a:cs typeface="Arial" charset="0"/>
                        </a:rPr>
                        <m:t>𝟏</m:t>
                      </m:r>
                      <m:sSub>
                        <m:sSubPr>
                          <m:ctrlPr>
                            <a:rPr lang="en-US" altLang="ru-RU" sz="1700" b="1" i="1" smtClean="0">
                              <a:solidFill>
                                <a:schemeClr val="tx1"/>
                              </a:solidFill>
                              <a:latin typeface="Cambria Math"/>
                              <a:cs typeface="Arial" charset="0"/>
                            </a:rPr>
                          </m:ctrlPr>
                        </m:sSubPr>
                        <m:e>
                          <m:r>
                            <a:rPr lang="en-US" altLang="ru-RU" sz="1700" b="1" i="1" smtClean="0">
                              <a:solidFill>
                                <a:schemeClr val="tx1"/>
                              </a:solidFill>
                              <a:latin typeface="Cambria Math"/>
                              <a:cs typeface="Arial" charset="0"/>
                            </a:rPr>
                            <m:t>𝒚</m:t>
                          </m:r>
                        </m:e>
                        <m:sub>
                          <m:r>
                            <a:rPr lang="en-US" altLang="ru-RU" sz="1700" b="1" i="1" smtClean="0">
                              <a:solidFill>
                                <a:schemeClr val="tx1"/>
                              </a:solidFill>
                              <a:latin typeface="Cambria Math"/>
                              <a:cs typeface="Arial" charset="0"/>
                            </a:rPr>
                            <m:t>𝟏</m:t>
                          </m:r>
                        </m:sub>
                      </m:sSub>
                      <m:r>
                        <a:rPr lang="en-US" altLang="ru-RU" sz="1700" b="1" i="1" smtClean="0">
                          <a:solidFill>
                            <a:schemeClr val="tx1"/>
                          </a:solidFill>
                          <a:latin typeface="Cambria Math"/>
                          <a:cs typeface="Arial" charset="0"/>
                        </a:rPr>
                        <m:t>+</m:t>
                      </m:r>
                      <m:r>
                        <a:rPr lang="ru-RU" altLang="ru-RU" sz="1700" b="1" i="1" smtClean="0">
                          <a:solidFill>
                            <a:schemeClr val="tx1"/>
                          </a:solidFill>
                          <a:latin typeface="Cambria Math"/>
                          <a:cs typeface="Arial" charset="0"/>
                        </a:rPr>
                        <m:t>𝟏</m:t>
                      </m:r>
                      <m:sSub>
                        <m:sSubPr>
                          <m:ctrlPr>
                            <a:rPr lang="en-US" altLang="ru-RU" sz="1700" b="1" i="1" smtClean="0">
                              <a:solidFill>
                                <a:schemeClr val="tx1"/>
                              </a:solidFill>
                              <a:latin typeface="Cambria Math"/>
                              <a:cs typeface="Arial" charset="0"/>
                            </a:rPr>
                          </m:ctrlPr>
                        </m:sSubPr>
                        <m:e>
                          <m:r>
                            <a:rPr lang="en-US" altLang="ru-RU" sz="1700" b="1" i="1" smtClean="0">
                              <a:solidFill>
                                <a:schemeClr val="tx1"/>
                              </a:solidFill>
                              <a:latin typeface="Cambria Math"/>
                              <a:cs typeface="Arial" charset="0"/>
                            </a:rPr>
                            <m:t>𝒚</m:t>
                          </m:r>
                        </m:e>
                        <m:sub>
                          <m:r>
                            <a:rPr lang="en-US" altLang="ru-RU" sz="1700" b="1" i="1" smtClean="0">
                              <a:solidFill>
                                <a:schemeClr val="tx1"/>
                              </a:solidFill>
                              <a:latin typeface="Cambria Math"/>
                              <a:cs typeface="Arial" charset="0"/>
                            </a:rPr>
                            <m:t>𝟐</m:t>
                          </m:r>
                        </m:sub>
                      </m:sSub>
                      <m:r>
                        <a:rPr lang="en-US" altLang="ru-RU" sz="1700" b="1" i="1" smtClean="0">
                          <a:solidFill>
                            <a:schemeClr val="tx1"/>
                          </a:solidFill>
                          <a:latin typeface="Cambria Math"/>
                          <a:ea typeface="Cambria Math"/>
                          <a:cs typeface="Arial" charset="0"/>
                        </a:rPr>
                        <m:t>→</m:t>
                      </m:r>
                      <m:r>
                        <a:rPr lang="en-US" altLang="ru-RU" sz="1700" b="1" i="1" smtClean="0">
                          <a:solidFill>
                            <a:schemeClr val="tx1"/>
                          </a:solidFill>
                          <a:latin typeface="Cambria Math"/>
                          <a:ea typeface="Cambria Math"/>
                          <a:cs typeface="Arial" charset="0"/>
                        </a:rPr>
                        <m:t>𝒎𝒊𝒏</m:t>
                      </m:r>
                    </m:oMath>
                  </m:oMathPara>
                </a14:m>
                <a:endParaRPr lang="ru-RU" altLang="ru-RU" sz="1700" b="1" dirty="0" smtClean="0">
                  <a:solidFill>
                    <a:schemeClr val="tx1"/>
                  </a:solidFill>
                  <a:latin typeface="Arial" charset="0"/>
                  <a:cs typeface="Arial" charset="0"/>
                </a:endParaRPr>
              </a:p>
              <a:p>
                <a:pPr indent="-182880" fontAlgn="auto">
                  <a:lnSpc>
                    <a:spcPct val="80000"/>
                  </a:lnSpc>
                  <a:buClr>
                    <a:schemeClr val="accent6">
                      <a:lumMod val="75000"/>
                    </a:schemeClr>
                  </a:buClr>
                  <a:buFont typeface="Wingdings" pitchFamily="2" charset="2"/>
                  <a:buNone/>
                  <a:defRPr/>
                </a:pPr>
                <a:r>
                  <a:rPr lang="ru-RU" altLang="ru-RU" sz="1700" b="1" dirty="0" smtClean="0">
                    <a:solidFill>
                      <a:schemeClr val="tx1"/>
                    </a:solidFill>
                    <a:latin typeface="Arial" charset="0"/>
                    <a:cs typeface="Arial" charset="0"/>
                  </a:rPr>
                  <a:t>        Ограничения:</a:t>
                </a:r>
              </a:p>
              <a:p>
                <a:pPr indent="-182880" fontAlgn="auto">
                  <a:lnSpc>
                    <a:spcPct val="80000"/>
                  </a:lnSpc>
                  <a:buClr>
                    <a:schemeClr val="accent6">
                      <a:lumMod val="75000"/>
                    </a:schemeClr>
                  </a:buClr>
                  <a:buFont typeface="Wingdings" pitchFamily="2" charset="2"/>
                  <a:buNone/>
                  <a:defRPr/>
                </a:pPr>
                <a:r>
                  <a:rPr lang="en-US" altLang="ru-RU" sz="1700" b="1" dirty="0" smtClean="0">
                    <a:solidFill>
                      <a:schemeClr val="tx1"/>
                    </a:solidFill>
                    <a:latin typeface="Arial" charset="0"/>
                    <a:cs typeface="Arial" charset="0"/>
                  </a:rPr>
                  <a:t>	</a:t>
                </a:r>
                <a:r>
                  <a:rPr lang="en-US" altLang="ru-RU" sz="1700" b="1" dirty="0">
                    <a:solidFill>
                      <a:schemeClr val="tx1"/>
                    </a:solidFill>
                    <a:cs typeface="Arial" charset="0"/>
                  </a:rPr>
                  <a:t> </a:t>
                </a:r>
                <a14:m>
                  <m:oMath xmlns:m="http://schemas.openxmlformats.org/officeDocument/2006/math">
                    <m:sSub>
                      <m:sSubPr>
                        <m:ctrlPr>
                          <a:rPr lang="en-US" altLang="ru-RU" sz="1700" b="1" i="1">
                            <a:solidFill>
                              <a:schemeClr val="tx1"/>
                            </a:solidFill>
                            <a:latin typeface="Cambria Math"/>
                            <a:cs typeface="Arial" charset="0"/>
                          </a:rPr>
                        </m:ctrlPr>
                      </m:sSubPr>
                      <m:e>
                        <m:r>
                          <a:rPr lang="ru-RU" altLang="ru-RU" sz="1700" b="1" i="1" smtClean="0">
                            <a:solidFill>
                              <a:schemeClr val="tx1"/>
                            </a:solidFill>
                            <a:latin typeface="Cambria Math"/>
                            <a:cs typeface="Arial" charset="0"/>
                          </a:rPr>
                          <m:t>𝟐</m:t>
                        </m:r>
                        <m:r>
                          <a:rPr lang="en-US" altLang="ru-RU" sz="1700" b="1" i="1" smtClean="0">
                            <a:solidFill>
                              <a:schemeClr val="tx1"/>
                            </a:solidFill>
                            <a:latin typeface="Cambria Math"/>
                            <a:cs typeface="Arial" charset="0"/>
                          </a:rPr>
                          <m:t>𝒚</m:t>
                        </m:r>
                      </m:e>
                      <m:sub>
                        <m:r>
                          <a:rPr lang="en-US" altLang="ru-RU" sz="1700" b="1" i="1">
                            <a:solidFill>
                              <a:schemeClr val="tx1"/>
                            </a:solidFill>
                            <a:latin typeface="Cambria Math"/>
                            <a:cs typeface="Arial" charset="0"/>
                          </a:rPr>
                          <m:t>𝟏</m:t>
                        </m:r>
                      </m:sub>
                    </m:sSub>
                    <m:r>
                      <a:rPr lang="en-US" altLang="ru-RU" sz="1700" b="1" i="1">
                        <a:solidFill>
                          <a:schemeClr val="tx1"/>
                        </a:solidFill>
                        <a:latin typeface="Cambria Math"/>
                        <a:cs typeface="Arial" charset="0"/>
                      </a:rPr>
                      <m:t>+</m:t>
                    </m:r>
                    <m:r>
                      <a:rPr lang="ru-RU" altLang="ru-RU" sz="1700" b="1" i="1" smtClean="0">
                        <a:solidFill>
                          <a:schemeClr val="tx1"/>
                        </a:solidFill>
                        <a:latin typeface="Cambria Math"/>
                        <a:cs typeface="Arial" charset="0"/>
                      </a:rPr>
                      <m:t>𝟐</m:t>
                    </m:r>
                    <m:sSub>
                      <m:sSubPr>
                        <m:ctrlPr>
                          <a:rPr lang="en-US" altLang="ru-RU" sz="1700" b="1" i="1">
                            <a:solidFill>
                              <a:schemeClr val="tx1"/>
                            </a:solidFill>
                            <a:latin typeface="Cambria Math"/>
                            <a:cs typeface="Arial" charset="0"/>
                          </a:rPr>
                        </m:ctrlPr>
                      </m:sSubPr>
                      <m:e>
                        <m:r>
                          <a:rPr lang="en-US" altLang="ru-RU" sz="1700" b="1" i="1" smtClean="0">
                            <a:solidFill>
                              <a:schemeClr val="tx1"/>
                            </a:solidFill>
                            <a:latin typeface="Cambria Math"/>
                            <a:cs typeface="Arial" charset="0"/>
                          </a:rPr>
                          <m:t>𝒚</m:t>
                        </m:r>
                      </m:e>
                      <m:sub>
                        <m:r>
                          <a:rPr lang="en-US" altLang="ru-RU" sz="1700" b="1" i="1">
                            <a:solidFill>
                              <a:schemeClr val="tx1"/>
                            </a:solidFill>
                            <a:latin typeface="Cambria Math"/>
                            <a:cs typeface="Arial" charset="0"/>
                          </a:rPr>
                          <m:t>𝟐</m:t>
                        </m:r>
                      </m:sub>
                    </m:sSub>
                    <m:r>
                      <a:rPr lang="en-US" altLang="ru-RU" sz="1700" b="1" i="1">
                        <a:solidFill>
                          <a:schemeClr val="tx1"/>
                        </a:solidFill>
                        <a:latin typeface="Cambria Math"/>
                        <a:cs typeface="Arial" charset="0"/>
                      </a:rPr>
                      <m:t>≥</m:t>
                    </m:r>
                    <m:r>
                      <a:rPr lang="ru-RU" altLang="ru-RU" sz="1700" b="1" i="1" smtClean="0">
                        <a:solidFill>
                          <a:schemeClr val="tx1"/>
                        </a:solidFill>
                        <a:latin typeface="Cambria Math"/>
                        <a:cs typeface="Arial" charset="0"/>
                      </a:rPr>
                      <m:t>𝟏</m:t>
                    </m:r>
                    <m:r>
                      <a:rPr lang="en-US" altLang="ru-RU" sz="1700" b="1" i="1" smtClean="0">
                        <a:solidFill>
                          <a:schemeClr val="tx1"/>
                        </a:solidFill>
                        <a:latin typeface="Cambria Math"/>
                        <a:cs typeface="Arial" charset="0"/>
                      </a:rPr>
                      <m:t>       </m:t>
                    </m:r>
                    <m:d>
                      <m:dPr>
                        <m:ctrlPr>
                          <a:rPr lang="en-US" altLang="ru-RU" sz="1700" b="1" i="1" smtClean="0">
                            <a:solidFill>
                              <a:schemeClr val="tx1"/>
                            </a:solidFill>
                            <a:latin typeface="Cambria Math"/>
                            <a:cs typeface="Arial" charset="0"/>
                          </a:rPr>
                        </m:ctrlPr>
                      </m:dPr>
                      <m:e>
                        <m:r>
                          <a:rPr lang="en-US" altLang="ru-RU" sz="1700" b="1" i="1" smtClean="0">
                            <a:solidFill>
                              <a:schemeClr val="tx1"/>
                            </a:solidFill>
                            <a:latin typeface="Cambria Math"/>
                            <a:cs typeface="Arial" charset="0"/>
                          </a:rPr>
                          <m:t>𝟏</m:t>
                        </m:r>
                      </m:e>
                    </m:d>
                  </m:oMath>
                </a14:m>
                <a:endParaRPr lang="ru-RU" altLang="ru-RU" sz="1700" b="1" i="1" dirty="0" smtClean="0">
                  <a:solidFill>
                    <a:schemeClr val="tx1"/>
                  </a:solidFill>
                  <a:latin typeface="Cambria Math"/>
                  <a:cs typeface="Arial" charset="0"/>
                </a:endParaRPr>
              </a:p>
              <a:p>
                <a:pPr indent="-182880" fontAlgn="auto">
                  <a:lnSpc>
                    <a:spcPct val="80000"/>
                  </a:lnSpc>
                  <a:buClr>
                    <a:schemeClr val="accent6">
                      <a:lumMod val="75000"/>
                    </a:schemeClr>
                  </a:buClr>
                  <a:buFont typeface="Wingdings" pitchFamily="2" charset="2"/>
                  <a:buNone/>
                  <a:defRPr/>
                </a:pPr>
                <a14:m>
                  <m:oMathPara xmlns:m="http://schemas.openxmlformats.org/officeDocument/2006/math">
                    <m:oMathParaPr>
                      <m:jc m:val="left"/>
                    </m:oMathParaPr>
                    <m:oMath xmlns:m="http://schemas.openxmlformats.org/officeDocument/2006/math">
                      <m:sSub>
                        <m:sSubPr>
                          <m:ctrlPr>
                            <a:rPr lang="en-US" altLang="ru-RU" sz="1700" b="1" i="1">
                              <a:solidFill>
                                <a:schemeClr val="tx1"/>
                              </a:solidFill>
                              <a:latin typeface="Cambria Math"/>
                              <a:cs typeface="Arial" charset="0"/>
                            </a:rPr>
                          </m:ctrlPr>
                        </m:sSubPr>
                        <m:e>
                          <m:r>
                            <a:rPr lang="en-US" altLang="ru-RU" sz="1700" b="1" i="1" smtClean="0">
                              <a:solidFill>
                                <a:schemeClr val="tx1"/>
                              </a:solidFill>
                              <a:latin typeface="Cambria Math"/>
                              <a:cs typeface="Arial" charset="0"/>
                            </a:rPr>
                            <m:t>   </m:t>
                          </m:r>
                          <m:r>
                            <a:rPr lang="ru-RU" altLang="ru-RU" sz="1700" b="1" i="1" smtClean="0">
                              <a:solidFill>
                                <a:schemeClr val="tx1"/>
                              </a:solidFill>
                              <a:latin typeface="Cambria Math"/>
                              <a:cs typeface="Arial" charset="0"/>
                            </a:rPr>
                            <m:t>𝟏</m:t>
                          </m:r>
                          <m:r>
                            <a:rPr lang="en-US" altLang="ru-RU" sz="1700" b="1" i="1" smtClean="0">
                              <a:solidFill>
                                <a:schemeClr val="tx1"/>
                              </a:solidFill>
                              <a:latin typeface="Cambria Math"/>
                              <a:cs typeface="Arial" charset="0"/>
                            </a:rPr>
                            <m:t>𝒚</m:t>
                          </m:r>
                        </m:e>
                        <m:sub>
                          <m:r>
                            <a:rPr lang="en-US" altLang="ru-RU" sz="1700" b="1" i="1">
                              <a:solidFill>
                                <a:schemeClr val="tx1"/>
                              </a:solidFill>
                              <a:latin typeface="Cambria Math"/>
                              <a:cs typeface="Arial" charset="0"/>
                            </a:rPr>
                            <m:t>𝟏</m:t>
                          </m:r>
                        </m:sub>
                      </m:sSub>
                      <m:r>
                        <a:rPr lang="en-US" altLang="ru-RU" sz="1700" b="1" i="1">
                          <a:solidFill>
                            <a:schemeClr val="tx1"/>
                          </a:solidFill>
                          <a:latin typeface="Cambria Math"/>
                          <a:cs typeface="Arial" charset="0"/>
                        </a:rPr>
                        <m:t>+</m:t>
                      </m:r>
                      <m:r>
                        <a:rPr lang="ru-RU" altLang="ru-RU" sz="1700" b="1" i="1" smtClean="0">
                          <a:solidFill>
                            <a:schemeClr val="tx1"/>
                          </a:solidFill>
                          <a:latin typeface="Cambria Math"/>
                          <a:cs typeface="Arial" charset="0"/>
                        </a:rPr>
                        <m:t>𝟏</m:t>
                      </m:r>
                      <m:sSub>
                        <m:sSubPr>
                          <m:ctrlPr>
                            <a:rPr lang="en-US" altLang="ru-RU" sz="1700" b="1" i="1">
                              <a:solidFill>
                                <a:schemeClr val="tx1"/>
                              </a:solidFill>
                              <a:latin typeface="Cambria Math"/>
                              <a:cs typeface="Arial" charset="0"/>
                            </a:rPr>
                          </m:ctrlPr>
                        </m:sSubPr>
                        <m:e>
                          <m:r>
                            <a:rPr lang="en-US" altLang="ru-RU" sz="1700" b="1" i="1" smtClean="0">
                              <a:solidFill>
                                <a:schemeClr val="tx1"/>
                              </a:solidFill>
                              <a:latin typeface="Cambria Math"/>
                              <a:cs typeface="Arial" charset="0"/>
                            </a:rPr>
                            <m:t>𝒚</m:t>
                          </m:r>
                        </m:e>
                        <m:sub>
                          <m:r>
                            <a:rPr lang="en-US" altLang="ru-RU" sz="1700" b="1" i="1">
                              <a:solidFill>
                                <a:schemeClr val="tx1"/>
                              </a:solidFill>
                              <a:latin typeface="Cambria Math"/>
                              <a:cs typeface="Arial" charset="0"/>
                            </a:rPr>
                            <m:t>𝟐</m:t>
                          </m:r>
                        </m:sub>
                      </m:sSub>
                      <m:r>
                        <a:rPr lang="en-US" altLang="ru-RU" sz="1700" b="1" i="1">
                          <a:solidFill>
                            <a:schemeClr val="tx1"/>
                          </a:solidFill>
                          <a:latin typeface="Cambria Math"/>
                          <a:cs typeface="Arial" charset="0"/>
                        </a:rPr>
                        <m:t>≥</m:t>
                      </m:r>
                      <m:r>
                        <a:rPr lang="ru-RU" altLang="ru-RU" sz="1700" b="1" i="1" smtClean="0">
                          <a:solidFill>
                            <a:schemeClr val="tx1"/>
                          </a:solidFill>
                          <a:latin typeface="Cambria Math"/>
                          <a:cs typeface="Arial" charset="0"/>
                        </a:rPr>
                        <m:t>𝟏</m:t>
                      </m:r>
                      <m:r>
                        <a:rPr lang="en-US" altLang="ru-RU" sz="1700" b="1" i="1" smtClean="0">
                          <a:solidFill>
                            <a:schemeClr val="tx1"/>
                          </a:solidFill>
                          <a:latin typeface="Cambria Math"/>
                          <a:cs typeface="Arial" charset="0"/>
                        </a:rPr>
                        <m:t>       </m:t>
                      </m:r>
                      <m:d>
                        <m:dPr>
                          <m:ctrlPr>
                            <a:rPr lang="en-US" altLang="ru-RU" sz="1700" b="1" i="1" smtClean="0">
                              <a:solidFill>
                                <a:schemeClr val="tx1"/>
                              </a:solidFill>
                              <a:latin typeface="Cambria Math"/>
                              <a:cs typeface="Arial" charset="0"/>
                            </a:rPr>
                          </m:ctrlPr>
                        </m:dPr>
                        <m:e>
                          <m:r>
                            <a:rPr lang="en-US" altLang="ru-RU" sz="1700" b="1" i="1" smtClean="0">
                              <a:solidFill>
                                <a:schemeClr val="tx1"/>
                              </a:solidFill>
                              <a:latin typeface="Cambria Math"/>
                              <a:cs typeface="Arial" charset="0"/>
                            </a:rPr>
                            <m:t>𝟐</m:t>
                          </m:r>
                        </m:e>
                      </m:d>
                    </m:oMath>
                  </m:oMathPara>
                </a14:m>
                <a:endParaRPr lang="en-US" altLang="ru-RU" sz="1700" b="1" dirty="0" smtClean="0">
                  <a:solidFill>
                    <a:schemeClr val="tx1"/>
                  </a:solidFill>
                  <a:latin typeface="Arial" charset="0"/>
                  <a:cs typeface="Arial" charset="0"/>
                </a:endParaRPr>
              </a:p>
              <a:p>
                <a:pPr indent="-182880" fontAlgn="auto">
                  <a:lnSpc>
                    <a:spcPct val="80000"/>
                  </a:lnSpc>
                  <a:buClr>
                    <a:schemeClr val="accent6">
                      <a:lumMod val="75000"/>
                    </a:schemeClr>
                  </a:buClr>
                  <a:buFont typeface="Wingdings" pitchFamily="2" charset="2"/>
                  <a:buNone/>
                  <a:defRPr/>
                </a:pPr>
                <a:r>
                  <a:rPr lang="en-US" altLang="ru-RU" sz="1700" b="1" dirty="0" smtClean="0">
                    <a:solidFill>
                      <a:schemeClr val="tx1"/>
                    </a:solidFill>
                    <a:latin typeface="Arial" charset="0"/>
                    <a:cs typeface="Arial" charset="0"/>
                  </a:rPr>
                  <a:t>         </a:t>
                </a:r>
                <a14:m>
                  <m:oMath xmlns:m="http://schemas.openxmlformats.org/officeDocument/2006/math">
                    <m:sSub>
                      <m:sSubPr>
                        <m:ctrlPr>
                          <a:rPr lang="en-US" altLang="ru-RU" sz="1700" b="1" i="1" smtClean="0">
                            <a:solidFill>
                              <a:schemeClr val="tx1"/>
                            </a:solidFill>
                            <a:latin typeface="Cambria Math"/>
                            <a:cs typeface="Arial" charset="0"/>
                          </a:rPr>
                        </m:ctrlPr>
                      </m:sSubPr>
                      <m:e>
                        <m:r>
                          <a:rPr lang="en-US" altLang="ru-RU" sz="1700" b="1" i="1" smtClean="0">
                            <a:solidFill>
                              <a:schemeClr val="tx1"/>
                            </a:solidFill>
                            <a:latin typeface="Cambria Math"/>
                            <a:cs typeface="Arial" charset="0"/>
                          </a:rPr>
                          <m:t>𝒚</m:t>
                        </m:r>
                      </m:e>
                      <m:sub>
                        <m:r>
                          <a:rPr lang="en-US" altLang="ru-RU" sz="1700" b="1" i="1" smtClean="0">
                            <a:solidFill>
                              <a:schemeClr val="tx1"/>
                            </a:solidFill>
                            <a:latin typeface="Cambria Math"/>
                            <a:cs typeface="Arial" charset="0"/>
                          </a:rPr>
                          <m:t>𝟏</m:t>
                        </m:r>
                      </m:sub>
                    </m:sSub>
                    <m:r>
                      <a:rPr lang="en-US" altLang="ru-RU" sz="1700" b="1" i="1" smtClean="0">
                        <a:solidFill>
                          <a:schemeClr val="tx1"/>
                        </a:solidFill>
                        <a:latin typeface="Cambria Math"/>
                        <a:cs typeface="Arial" charset="0"/>
                      </a:rPr>
                      <m:t>,</m:t>
                    </m:r>
                    <m:sSub>
                      <m:sSubPr>
                        <m:ctrlPr>
                          <a:rPr lang="en-US" altLang="ru-RU" sz="1700" b="1" i="1" smtClean="0">
                            <a:solidFill>
                              <a:schemeClr val="tx1"/>
                            </a:solidFill>
                            <a:latin typeface="Cambria Math"/>
                            <a:cs typeface="Arial" charset="0"/>
                          </a:rPr>
                        </m:ctrlPr>
                      </m:sSubPr>
                      <m:e>
                        <m:r>
                          <a:rPr lang="en-US" altLang="ru-RU" sz="1700" b="1" i="1" smtClean="0">
                            <a:solidFill>
                              <a:schemeClr val="tx1"/>
                            </a:solidFill>
                            <a:latin typeface="Cambria Math"/>
                            <a:cs typeface="Arial" charset="0"/>
                          </a:rPr>
                          <m:t>𝒚</m:t>
                        </m:r>
                      </m:e>
                      <m:sub>
                        <m:r>
                          <a:rPr lang="en-US" altLang="ru-RU" sz="1700" b="1" i="1" smtClean="0">
                            <a:solidFill>
                              <a:schemeClr val="tx1"/>
                            </a:solidFill>
                            <a:latin typeface="Cambria Math"/>
                            <a:cs typeface="Arial" charset="0"/>
                          </a:rPr>
                          <m:t>𝟐</m:t>
                        </m:r>
                      </m:sub>
                    </m:sSub>
                    <m:r>
                      <a:rPr lang="en-US" altLang="ru-RU" sz="1700" b="1" i="1" smtClean="0">
                        <a:solidFill>
                          <a:schemeClr val="tx1"/>
                        </a:solidFill>
                        <a:latin typeface="Cambria Math"/>
                        <a:ea typeface="Cambria Math"/>
                        <a:cs typeface="Arial" charset="0"/>
                      </a:rPr>
                      <m:t>≥</m:t>
                    </m:r>
                    <m:r>
                      <a:rPr lang="en-US" altLang="ru-RU" sz="1700" b="1" i="1" smtClean="0">
                        <a:solidFill>
                          <a:schemeClr val="tx1"/>
                        </a:solidFill>
                        <a:latin typeface="Cambria Math"/>
                        <a:ea typeface="Cambria Math"/>
                        <a:cs typeface="Arial" charset="0"/>
                      </a:rPr>
                      <m:t>𝟎</m:t>
                    </m:r>
                  </m:oMath>
                </a14:m>
                <a:endParaRPr lang="en-US" altLang="ru-RU" sz="1700" b="1" dirty="0" smtClean="0">
                  <a:solidFill>
                    <a:schemeClr val="tx1"/>
                  </a:solidFill>
                  <a:latin typeface="Arial" charset="0"/>
                  <a:cs typeface="Arial" charset="0"/>
                </a:endParaRPr>
              </a:p>
              <a:p>
                <a:pPr indent="-182880" fontAlgn="auto">
                  <a:lnSpc>
                    <a:spcPct val="80000"/>
                  </a:lnSpc>
                  <a:buClr>
                    <a:schemeClr val="accent6">
                      <a:lumMod val="75000"/>
                    </a:schemeClr>
                  </a:buClr>
                  <a:buFont typeface="Wingdings" pitchFamily="2" charset="2"/>
                  <a:buNone/>
                  <a:defRPr/>
                </a:pPr>
                <a:r>
                  <a:rPr lang="en-US" altLang="ru-RU" sz="1700" b="1" dirty="0" smtClean="0">
                    <a:latin typeface="Arial" charset="0"/>
                    <a:cs typeface="Arial" charset="0"/>
                  </a:rPr>
                  <a:t>1</a:t>
                </a:r>
                <a:r>
                  <a:rPr lang="ru-RU" altLang="ru-RU" sz="1700" b="1" dirty="0" smtClean="0">
                    <a:latin typeface="Arial" charset="0"/>
                    <a:cs typeface="Arial" charset="0"/>
                  </a:rPr>
                  <a:t>.</a:t>
                </a:r>
                <a:endParaRPr lang="en-US" altLang="ru-RU" sz="1700" b="1" dirty="0" smtClean="0">
                  <a:solidFill>
                    <a:schemeClr val="tx1"/>
                  </a:solidFill>
                  <a:latin typeface="Arial" charset="0"/>
                  <a:cs typeface="Arial" charset="0"/>
                </a:endParaRPr>
              </a:p>
              <a:p>
                <a:pPr indent="-182880" fontAlgn="auto">
                  <a:lnSpc>
                    <a:spcPct val="80000"/>
                  </a:lnSpc>
                  <a:buClr>
                    <a:schemeClr val="accent6">
                      <a:lumMod val="75000"/>
                    </a:schemeClr>
                  </a:buClr>
                  <a:buFont typeface="Wingdings" pitchFamily="2" charset="2"/>
                  <a:buNone/>
                  <a:defRPr/>
                </a:pPr>
                <a:endParaRPr lang="en-US" altLang="ru-RU" sz="1700" b="1" dirty="0" smtClean="0">
                  <a:solidFill>
                    <a:schemeClr val="tx1"/>
                  </a:solidFill>
                  <a:latin typeface="Arial" charset="0"/>
                  <a:cs typeface="Arial" charset="0"/>
                </a:endParaRPr>
              </a:p>
              <a:p>
                <a:pPr indent="-182880" algn="ctr" fontAlgn="auto">
                  <a:lnSpc>
                    <a:spcPct val="80000"/>
                  </a:lnSpc>
                  <a:buClr>
                    <a:schemeClr val="accent6">
                      <a:lumMod val="75000"/>
                    </a:schemeClr>
                  </a:buClr>
                  <a:buFont typeface="Wingdings" pitchFamily="2" charset="2"/>
                  <a:buNone/>
                  <a:defRPr/>
                </a:pPr>
                <a:endParaRPr lang="en-US" altLang="ru-RU" sz="1700" b="1" dirty="0" smtClean="0">
                  <a:solidFill>
                    <a:schemeClr val="tx1"/>
                  </a:solidFill>
                  <a:latin typeface="Arial" charset="0"/>
                  <a:cs typeface="Arial" charset="0"/>
                </a:endParaRPr>
              </a:p>
            </p:txBody>
          </p:sp>
        </mc:Choice>
        <mc:Fallback xmlns="">
          <p:sp>
            <p:nvSpPr>
              <p:cNvPr id="31" name="Rectangle 3"/>
              <p:cNvSpPr txBox="1">
                <a:spLocks noRot="1" noChangeAspect="1" noMove="1" noResize="1" noEditPoints="1" noAdjustHandles="1" noChangeArrowheads="1" noChangeShapeType="1" noTextEdit="1"/>
              </p:cNvSpPr>
              <p:nvPr/>
            </p:nvSpPr>
            <p:spPr bwMode="auto">
              <a:xfrm>
                <a:off x="-180528" y="4123153"/>
                <a:ext cx="3419872" cy="2186167"/>
              </a:xfrm>
              <a:prstGeom prst="rect">
                <a:avLst/>
              </a:prstGeom>
              <a:blipFill rotWithShape="1">
                <a:blip r:embed="rId9"/>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2" name="Rectangle 3"/>
              <p:cNvSpPr txBox="1">
                <a:spLocks noChangeArrowheads="1"/>
              </p:cNvSpPr>
              <p:nvPr/>
            </p:nvSpPr>
            <p:spPr bwMode="auto">
              <a:xfrm>
                <a:off x="2771800" y="4120500"/>
                <a:ext cx="3310909" cy="218616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10000"/>
              </a:bodyPr>
              <a:lstStyle>
                <a:lvl1pPr marL="447675" indent="-447675" algn="l" rtl="0" eaLnBrk="1" fontAlgn="base" hangingPunct="1">
                  <a:spcBef>
                    <a:spcPts val="0"/>
                  </a:spcBef>
                  <a:spcAft>
                    <a:spcPts val="1200"/>
                  </a:spcAft>
                  <a:buFontTx/>
                  <a:buBlip>
                    <a:blip r:embed="rId5"/>
                  </a:buBlip>
                  <a:defRPr sz="3200" kern="1200">
                    <a:solidFill>
                      <a:schemeClr val="tx1"/>
                    </a:solidFill>
                    <a:latin typeface="+mn-lt"/>
                    <a:ea typeface="+mn-ea"/>
                    <a:cs typeface="+mn-cs"/>
                  </a:defRPr>
                </a:lvl1pPr>
                <a:lvl2pPr marL="808038" indent="-350838" algn="l" rtl="0" eaLnBrk="1" fontAlgn="base" hangingPunct="1">
                  <a:spcBef>
                    <a:spcPts val="0"/>
                  </a:spcBef>
                  <a:spcAft>
                    <a:spcPts val="600"/>
                  </a:spcAft>
                  <a:buSzPct val="90000"/>
                  <a:buFontTx/>
                  <a:buBlip>
                    <a:blip r:embed="rId6"/>
                  </a:buBlip>
                  <a:defRPr sz="2800" kern="1200">
                    <a:solidFill>
                      <a:schemeClr val="tx1"/>
                    </a:solidFill>
                    <a:latin typeface="+mn-lt"/>
                    <a:ea typeface="+mn-ea"/>
                    <a:cs typeface="+mn-cs"/>
                  </a:defRPr>
                </a:lvl2pPr>
                <a:lvl3pPr marL="1254125" indent="-339725" algn="l" rtl="0" eaLnBrk="1" fontAlgn="base" hangingPunct="1">
                  <a:spcBef>
                    <a:spcPts val="0"/>
                  </a:spcBef>
                  <a:spcAft>
                    <a:spcPts val="600"/>
                  </a:spcAft>
                  <a:buSzPct val="90000"/>
                  <a:buFontTx/>
                  <a:buBlip>
                    <a:blip r:embed="rId7"/>
                  </a:buBlip>
                  <a:defRPr sz="2400" kern="1200">
                    <a:solidFill>
                      <a:schemeClr val="tx1"/>
                    </a:solidFill>
                    <a:latin typeface="+mn-lt"/>
                    <a:ea typeface="+mn-ea"/>
                    <a:cs typeface="+mn-cs"/>
                  </a:defRPr>
                </a:lvl3pPr>
                <a:lvl4pPr marL="1600200" indent="-228600" algn="l" rtl="0" eaLnBrk="1" fontAlgn="base" hangingPunct="1">
                  <a:spcBef>
                    <a:spcPts val="0"/>
                  </a:spcBef>
                  <a:spcAft>
                    <a:spcPts val="600"/>
                  </a:spcAft>
                  <a:buSzPct val="85000"/>
                  <a:buFontTx/>
                  <a:buBlip>
                    <a:blip r:embed="rId8"/>
                  </a:buBlip>
                  <a:tabLst>
                    <a:tab pos="1701800" algn="l"/>
                  </a:tabLst>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182880" fontAlgn="auto">
                  <a:lnSpc>
                    <a:spcPct val="80000"/>
                  </a:lnSpc>
                  <a:buClr>
                    <a:schemeClr val="accent6">
                      <a:lumMod val="75000"/>
                    </a:schemeClr>
                  </a:buClr>
                  <a:buFont typeface="Wingdings" pitchFamily="2" charset="2"/>
                  <a:buNone/>
                  <a:defRPr/>
                </a:pPr>
                <a14:m>
                  <m:oMathPara xmlns:m="http://schemas.openxmlformats.org/officeDocument/2006/math">
                    <m:oMathParaPr>
                      <m:jc m:val="centerGroup"/>
                    </m:oMathParaPr>
                    <m:oMath xmlns:m="http://schemas.openxmlformats.org/officeDocument/2006/math">
                      <m:r>
                        <a:rPr lang="en-US" altLang="ru-RU" sz="1800" b="1" i="1" smtClean="0">
                          <a:solidFill>
                            <a:schemeClr val="tx1"/>
                          </a:solidFill>
                          <a:latin typeface="Cambria Math"/>
                          <a:cs typeface="Arial" charset="0"/>
                        </a:rPr>
                        <m:t>𝒇</m:t>
                      </m:r>
                      <m:d>
                        <m:dPr>
                          <m:ctrlPr>
                            <a:rPr lang="en-US" altLang="ru-RU" sz="1800" b="1" i="1" smtClean="0">
                              <a:solidFill>
                                <a:schemeClr val="tx1"/>
                              </a:solidFill>
                              <a:latin typeface="Cambria Math"/>
                              <a:cs typeface="Arial" charset="0"/>
                            </a:rPr>
                          </m:ctrlPr>
                        </m:dPr>
                        <m:e>
                          <m:r>
                            <a:rPr lang="en-US" altLang="ru-RU" sz="1800" b="1" i="1" smtClean="0">
                              <a:solidFill>
                                <a:schemeClr val="tx1"/>
                              </a:solidFill>
                              <a:latin typeface="Cambria Math"/>
                              <a:cs typeface="Arial" charset="0"/>
                            </a:rPr>
                            <m:t>𝒀</m:t>
                          </m:r>
                        </m:e>
                      </m:d>
                      <m:r>
                        <a:rPr lang="en-US" altLang="ru-RU" sz="1800" b="1" i="1" smtClean="0">
                          <a:solidFill>
                            <a:schemeClr val="tx1"/>
                          </a:solidFill>
                          <a:latin typeface="Cambria Math"/>
                          <a:cs typeface="Arial" charset="0"/>
                        </a:rPr>
                        <m:t>=</m:t>
                      </m:r>
                      <m:r>
                        <a:rPr lang="ru-RU" altLang="ru-RU" sz="1800" b="1" i="1" smtClean="0">
                          <a:solidFill>
                            <a:schemeClr val="tx1"/>
                          </a:solidFill>
                          <a:latin typeface="Cambria Math"/>
                          <a:cs typeface="Arial" charset="0"/>
                        </a:rPr>
                        <m:t>𝟐</m:t>
                      </m:r>
                      <m:sSub>
                        <m:sSubPr>
                          <m:ctrlPr>
                            <a:rPr lang="en-US" altLang="ru-RU" sz="1800" b="1" i="1" smtClean="0">
                              <a:solidFill>
                                <a:schemeClr val="tx1"/>
                              </a:solidFill>
                              <a:latin typeface="Cambria Math"/>
                              <a:cs typeface="Arial" charset="0"/>
                            </a:rPr>
                          </m:ctrlPr>
                        </m:sSubPr>
                        <m:e>
                          <m:r>
                            <a:rPr lang="en-US" altLang="ru-RU" sz="1800" b="1" i="1" smtClean="0">
                              <a:solidFill>
                                <a:schemeClr val="tx1"/>
                              </a:solidFill>
                              <a:latin typeface="Cambria Math"/>
                              <a:cs typeface="Arial" charset="0"/>
                            </a:rPr>
                            <m:t>𝒚</m:t>
                          </m:r>
                        </m:e>
                        <m:sub>
                          <m:r>
                            <a:rPr lang="en-US" altLang="ru-RU" sz="1800" b="1" i="1" smtClean="0">
                              <a:solidFill>
                                <a:schemeClr val="tx1"/>
                              </a:solidFill>
                              <a:latin typeface="Cambria Math"/>
                              <a:cs typeface="Arial" charset="0"/>
                            </a:rPr>
                            <m:t>𝟏</m:t>
                          </m:r>
                        </m:sub>
                      </m:sSub>
                      <m:r>
                        <a:rPr lang="en-US" altLang="ru-RU" sz="1800" b="1" i="1" smtClean="0">
                          <a:solidFill>
                            <a:schemeClr val="tx1"/>
                          </a:solidFill>
                          <a:latin typeface="Cambria Math"/>
                          <a:cs typeface="Arial" charset="0"/>
                        </a:rPr>
                        <m:t>−</m:t>
                      </m:r>
                      <m:r>
                        <a:rPr lang="en-US" altLang="ru-RU" sz="1800" b="1" i="1" smtClean="0">
                          <a:solidFill>
                            <a:schemeClr val="tx1"/>
                          </a:solidFill>
                          <a:latin typeface="Cambria Math"/>
                          <a:cs typeface="Arial" charset="0"/>
                        </a:rPr>
                        <m:t>𝟐</m:t>
                      </m:r>
                      <m:sSub>
                        <m:sSubPr>
                          <m:ctrlPr>
                            <a:rPr lang="en-US" altLang="ru-RU" sz="1800" b="1" i="1" smtClean="0">
                              <a:solidFill>
                                <a:schemeClr val="tx1"/>
                              </a:solidFill>
                              <a:latin typeface="Cambria Math"/>
                              <a:cs typeface="Arial" charset="0"/>
                            </a:rPr>
                          </m:ctrlPr>
                        </m:sSubPr>
                        <m:e>
                          <m:r>
                            <a:rPr lang="en-US" altLang="ru-RU" sz="1800" b="1" i="1" smtClean="0">
                              <a:solidFill>
                                <a:schemeClr val="tx1"/>
                              </a:solidFill>
                              <a:latin typeface="Cambria Math"/>
                              <a:cs typeface="Arial" charset="0"/>
                            </a:rPr>
                            <m:t>𝒚</m:t>
                          </m:r>
                        </m:e>
                        <m:sub>
                          <m:r>
                            <a:rPr lang="en-US" altLang="ru-RU" sz="1800" b="1" i="1" smtClean="0">
                              <a:solidFill>
                                <a:schemeClr val="tx1"/>
                              </a:solidFill>
                              <a:latin typeface="Cambria Math"/>
                              <a:cs typeface="Arial" charset="0"/>
                            </a:rPr>
                            <m:t>𝟐</m:t>
                          </m:r>
                        </m:sub>
                      </m:sSub>
                      <m:r>
                        <a:rPr lang="en-US" altLang="ru-RU" sz="1800" b="1" i="1" smtClean="0">
                          <a:solidFill>
                            <a:schemeClr val="tx1"/>
                          </a:solidFill>
                          <a:latin typeface="Cambria Math"/>
                          <a:ea typeface="Cambria Math"/>
                          <a:cs typeface="Arial" charset="0"/>
                        </a:rPr>
                        <m:t>→</m:t>
                      </m:r>
                      <m:r>
                        <a:rPr lang="en-US" altLang="ru-RU" sz="1800" b="1" i="1" smtClean="0">
                          <a:solidFill>
                            <a:schemeClr val="tx1"/>
                          </a:solidFill>
                          <a:latin typeface="Cambria Math"/>
                          <a:ea typeface="Cambria Math"/>
                          <a:cs typeface="Arial" charset="0"/>
                        </a:rPr>
                        <m:t>𝒎𝒂𝒙</m:t>
                      </m:r>
                    </m:oMath>
                  </m:oMathPara>
                </a14:m>
                <a:endParaRPr lang="ru-RU" altLang="ru-RU" sz="1800" b="1" dirty="0" smtClean="0">
                  <a:solidFill>
                    <a:schemeClr val="tx1"/>
                  </a:solidFill>
                  <a:latin typeface="Arial" charset="0"/>
                  <a:cs typeface="Arial" charset="0"/>
                </a:endParaRPr>
              </a:p>
              <a:p>
                <a:pPr indent="-182880" fontAlgn="auto">
                  <a:lnSpc>
                    <a:spcPct val="80000"/>
                  </a:lnSpc>
                  <a:buClr>
                    <a:schemeClr val="accent6">
                      <a:lumMod val="75000"/>
                    </a:schemeClr>
                  </a:buClr>
                  <a:buFont typeface="Wingdings" pitchFamily="2" charset="2"/>
                  <a:buNone/>
                  <a:defRPr/>
                </a:pPr>
                <a:r>
                  <a:rPr lang="ru-RU" altLang="ru-RU" sz="1800" b="1" dirty="0" smtClean="0">
                    <a:solidFill>
                      <a:schemeClr val="tx1"/>
                    </a:solidFill>
                    <a:latin typeface="Arial" charset="0"/>
                    <a:cs typeface="Arial" charset="0"/>
                  </a:rPr>
                  <a:t>        Ограничения:</a:t>
                </a:r>
              </a:p>
              <a:p>
                <a:pPr indent="-182880" fontAlgn="auto">
                  <a:lnSpc>
                    <a:spcPct val="80000"/>
                  </a:lnSpc>
                  <a:buClr>
                    <a:schemeClr val="accent6">
                      <a:lumMod val="75000"/>
                    </a:schemeClr>
                  </a:buClr>
                  <a:buFont typeface="Wingdings" pitchFamily="2" charset="2"/>
                  <a:buNone/>
                  <a:defRPr/>
                </a:pPr>
                <a:r>
                  <a:rPr lang="en-US" altLang="ru-RU" sz="1800" b="1" dirty="0" smtClean="0">
                    <a:solidFill>
                      <a:schemeClr val="tx1"/>
                    </a:solidFill>
                    <a:latin typeface="Arial" charset="0"/>
                    <a:cs typeface="Arial" charset="0"/>
                  </a:rPr>
                  <a:t>	</a:t>
                </a:r>
                <a:r>
                  <a:rPr lang="en-US" altLang="ru-RU" sz="1800" b="1" dirty="0">
                    <a:solidFill>
                      <a:schemeClr val="tx1"/>
                    </a:solidFill>
                    <a:cs typeface="Arial" charset="0"/>
                  </a:rPr>
                  <a:t> </a:t>
                </a:r>
                <a14:m>
                  <m:oMath xmlns:m="http://schemas.openxmlformats.org/officeDocument/2006/math">
                    <m:sSub>
                      <m:sSubPr>
                        <m:ctrlPr>
                          <a:rPr lang="en-US" altLang="ru-RU" sz="1800" b="1" i="1">
                            <a:solidFill>
                              <a:schemeClr val="tx1"/>
                            </a:solidFill>
                            <a:latin typeface="Cambria Math"/>
                            <a:cs typeface="Arial" charset="0"/>
                          </a:rPr>
                        </m:ctrlPr>
                      </m:sSubPr>
                      <m:e>
                        <m:r>
                          <a:rPr lang="en-US" altLang="ru-RU" sz="1800" b="1" i="1" smtClean="0">
                            <a:solidFill>
                              <a:schemeClr val="tx1"/>
                            </a:solidFill>
                            <a:latin typeface="Cambria Math"/>
                            <a:cs typeface="Arial" charset="0"/>
                          </a:rPr>
                          <m:t>−</m:t>
                        </m:r>
                        <m:r>
                          <a:rPr lang="en-US" altLang="ru-RU" sz="1800" b="1" i="1" smtClean="0">
                            <a:solidFill>
                              <a:schemeClr val="tx1"/>
                            </a:solidFill>
                            <a:latin typeface="Cambria Math"/>
                            <a:cs typeface="Arial" charset="0"/>
                          </a:rPr>
                          <m:t>𝟏</m:t>
                        </m:r>
                        <m:r>
                          <a:rPr lang="en-US" altLang="ru-RU" sz="1800" b="1" i="1" smtClean="0">
                            <a:solidFill>
                              <a:schemeClr val="tx1"/>
                            </a:solidFill>
                            <a:latin typeface="Cambria Math"/>
                            <a:cs typeface="Arial" charset="0"/>
                          </a:rPr>
                          <m:t>𝒚</m:t>
                        </m:r>
                      </m:e>
                      <m:sub>
                        <m:r>
                          <a:rPr lang="en-US" altLang="ru-RU" sz="1800" b="1" i="1">
                            <a:solidFill>
                              <a:schemeClr val="tx1"/>
                            </a:solidFill>
                            <a:latin typeface="Cambria Math"/>
                            <a:cs typeface="Arial" charset="0"/>
                          </a:rPr>
                          <m:t>𝟏</m:t>
                        </m:r>
                      </m:sub>
                    </m:sSub>
                    <m:r>
                      <a:rPr lang="en-US" altLang="ru-RU" sz="1800" b="1" i="1" smtClean="0">
                        <a:solidFill>
                          <a:schemeClr val="tx1"/>
                        </a:solidFill>
                        <a:latin typeface="Cambria Math"/>
                        <a:cs typeface="Arial" charset="0"/>
                      </a:rPr>
                      <m:t>−</m:t>
                    </m:r>
                    <m:r>
                      <a:rPr lang="en-US" altLang="ru-RU" sz="1800" b="1" i="1" smtClean="0">
                        <a:solidFill>
                          <a:schemeClr val="tx1"/>
                        </a:solidFill>
                        <a:latin typeface="Cambria Math"/>
                        <a:cs typeface="Arial" charset="0"/>
                      </a:rPr>
                      <m:t>𝟐</m:t>
                    </m:r>
                    <m:sSub>
                      <m:sSubPr>
                        <m:ctrlPr>
                          <a:rPr lang="en-US" altLang="ru-RU" sz="1800" b="1" i="1" smtClean="0">
                            <a:solidFill>
                              <a:schemeClr val="tx1"/>
                            </a:solidFill>
                            <a:latin typeface="Cambria Math"/>
                            <a:cs typeface="Arial" charset="0"/>
                          </a:rPr>
                        </m:ctrlPr>
                      </m:sSubPr>
                      <m:e>
                        <m:r>
                          <a:rPr lang="en-US" altLang="ru-RU" sz="1800" b="1" i="1" smtClean="0">
                            <a:solidFill>
                              <a:schemeClr val="tx1"/>
                            </a:solidFill>
                            <a:latin typeface="Cambria Math"/>
                            <a:cs typeface="Arial" charset="0"/>
                          </a:rPr>
                          <m:t>𝒚</m:t>
                        </m:r>
                      </m:e>
                      <m:sub>
                        <m:r>
                          <a:rPr lang="en-US" altLang="ru-RU" sz="1800" b="1" i="1">
                            <a:solidFill>
                              <a:schemeClr val="tx1"/>
                            </a:solidFill>
                            <a:latin typeface="Cambria Math"/>
                            <a:cs typeface="Arial" charset="0"/>
                          </a:rPr>
                          <m:t>𝟐</m:t>
                        </m:r>
                      </m:sub>
                    </m:sSub>
                    <m:r>
                      <a:rPr lang="en-US" altLang="ru-RU" sz="1800" b="1" i="1" smtClean="0">
                        <a:solidFill>
                          <a:schemeClr val="tx1"/>
                        </a:solidFill>
                        <a:latin typeface="Cambria Math"/>
                        <a:cs typeface="Arial" charset="0"/>
                      </a:rPr>
                      <m:t>≤−</m:t>
                    </m:r>
                    <m:r>
                      <a:rPr lang="en-US" altLang="ru-RU" sz="1800" b="1" i="1" smtClean="0">
                        <a:solidFill>
                          <a:schemeClr val="tx1"/>
                        </a:solidFill>
                        <a:latin typeface="Cambria Math"/>
                        <a:cs typeface="Arial" charset="0"/>
                      </a:rPr>
                      <m:t>𝟐</m:t>
                    </m:r>
                    <m:r>
                      <a:rPr lang="en-US" altLang="ru-RU" sz="1800" b="1" i="1" smtClean="0">
                        <a:solidFill>
                          <a:schemeClr val="tx1"/>
                        </a:solidFill>
                        <a:latin typeface="Cambria Math"/>
                        <a:cs typeface="Arial" charset="0"/>
                      </a:rPr>
                      <m:t>       </m:t>
                    </m:r>
                    <m:d>
                      <m:dPr>
                        <m:ctrlPr>
                          <a:rPr lang="en-US" altLang="ru-RU" sz="1800" b="1" i="1" smtClean="0">
                            <a:solidFill>
                              <a:schemeClr val="tx1"/>
                            </a:solidFill>
                            <a:latin typeface="Cambria Math"/>
                            <a:cs typeface="Arial" charset="0"/>
                          </a:rPr>
                        </m:ctrlPr>
                      </m:dPr>
                      <m:e>
                        <m:r>
                          <a:rPr lang="en-US" altLang="ru-RU" sz="1800" b="1" i="1" smtClean="0">
                            <a:solidFill>
                              <a:schemeClr val="tx1"/>
                            </a:solidFill>
                            <a:latin typeface="Cambria Math"/>
                            <a:cs typeface="Arial" charset="0"/>
                          </a:rPr>
                          <m:t>𝟏</m:t>
                        </m:r>
                      </m:e>
                    </m:d>
                  </m:oMath>
                </a14:m>
                <a:endParaRPr lang="ru-RU" altLang="ru-RU" sz="1800" b="1" i="1" dirty="0" smtClean="0">
                  <a:solidFill>
                    <a:schemeClr val="tx1"/>
                  </a:solidFill>
                  <a:latin typeface="Cambria Math"/>
                  <a:cs typeface="Arial" charset="0"/>
                </a:endParaRPr>
              </a:p>
              <a:p>
                <a:pPr indent="-182880" fontAlgn="auto">
                  <a:lnSpc>
                    <a:spcPct val="80000"/>
                  </a:lnSpc>
                  <a:buClr>
                    <a:schemeClr val="accent6">
                      <a:lumMod val="75000"/>
                    </a:schemeClr>
                  </a:buClr>
                  <a:buFont typeface="Wingdings" pitchFamily="2" charset="2"/>
                  <a:buNone/>
                  <a:defRPr/>
                </a:pPr>
                <a14:m>
                  <m:oMathPara xmlns:m="http://schemas.openxmlformats.org/officeDocument/2006/math">
                    <m:oMathParaPr>
                      <m:jc m:val="left"/>
                    </m:oMathParaPr>
                    <m:oMath xmlns:m="http://schemas.openxmlformats.org/officeDocument/2006/math">
                      <m:sSub>
                        <m:sSubPr>
                          <m:ctrlPr>
                            <a:rPr lang="en-US" altLang="ru-RU" sz="1800" b="1" i="1">
                              <a:solidFill>
                                <a:schemeClr val="tx1"/>
                              </a:solidFill>
                              <a:latin typeface="Cambria Math"/>
                              <a:cs typeface="Arial" charset="0"/>
                            </a:rPr>
                          </m:ctrlPr>
                        </m:sSubPr>
                        <m:e>
                          <m:r>
                            <a:rPr lang="en-US" altLang="ru-RU" sz="1800" b="1" i="1" smtClean="0">
                              <a:solidFill>
                                <a:schemeClr val="tx1"/>
                              </a:solidFill>
                              <a:latin typeface="Cambria Math"/>
                              <a:cs typeface="Arial" charset="0"/>
                            </a:rPr>
                            <m:t>   −</m:t>
                          </m:r>
                          <m:r>
                            <a:rPr lang="en-US" altLang="ru-RU" sz="1800" b="1" i="1" smtClean="0">
                              <a:solidFill>
                                <a:schemeClr val="tx1"/>
                              </a:solidFill>
                              <a:latin typeface="Cambria Math"/>
                              <a:cs typeface="Arial" charset="0"/>
                            </a:rPr>
                            <m:t>𝟐</m:t>
                          </m:r>
                          <m:r>
                            <a:rPr lang="en-US" altLang="ru-RU" sz="1800" b="1" i="1" smtClean="0">
                              <a:solidFill>
                                <a:schemeClr val="tx1"/>
                              </a:solidFill>
                              <a:latin typeface="Cambria Math"/>
                              <a:cs typeface="Arial" charset="0"/>
                            </a:rPr>
                            <m:t>𝒚</m:t>
                          </m:r>
                        </m:e>
                        <m:sub>
                          <m:r>
                            <a:rPr lang="en-US" altLang="ru-RU" sz="1800" b="1" i="1">
                              <a:solidFill>
                                <a:schemeClr val="tx1"/>
                              </a:solidFill>
                              <a:latin typeface="Cambria Math"/>
                              <a:cs typeface="Arial" charset="0"/>
                            </a:rPr>
                            <m:t>𝟏</m:t>
                          </m:r>
                        </m:sub>
                      </m:sSub>
                      <m:r>
                        <a:rPr lang="en-US" altLang="ru-RU" sz="1800" b="1" i="1" smtClean="0">
                          <a:solidFill>
                            <a:schemeClr val="tx1"/>
                          </a:solidFill>
                          <a:latin typeface="Cambria Math"/>
                          <a:cs typeface="Arial" charset="0"/>
                        </a:rPr>
                        <m:t>−</m:t>
                      </m:r>
                      <m:r>
                        <a:rPr lang="en-US" altLang="ru-RU" sz="1800" b="1" i="1" smtClean="0">
                          <a:solidFill>
                            <a:schemeClr val="tx1"/>
                          </a:solidFill>
                          <a:latin typeface="Cambria Math"/>
                          <a:cs typeface="Arial" charset="0"/>
                        </a:rPr>
                        <m:t>𝟏</m:t>
                      </m:r>
                      <m:sSub>
                        <m:sSubPr>
                          <m:ctrlPr>
                            <a:rPr lang="en-US" altLang="ru-RU" sz="1800" b="1" i="1">
                              <a:solidFill>
                                <a:schemeClr val="tx1"/>
                              </a:solidFill>
                              <a:latin typeface="Cambria Math"/>
                              <a:cs typeface="Arial" charset="0"/>
                            </a:rPr>
                          </m:ctrlPr>
                        </m:sSubPr>
                        <m:e>
                          <m:r>
                            <a:rPr lang="en-US" altLang="ru-RU" sz="1800" b="1" i="1" smtClean="0">
                              <a:solidFill>
                                <a:schemeClr val="tx1"/>
                              </a:solidFill>
                              <a:latin typeface="Cambria Math"/>
                              <a:cs typeface="Arial" charset="0"/>
                            </a:rPr>
                            <m:t>𝒚</m:t>
                          </m:r>
                        </m:e>
                        <m:sub>
                          <m:r>
                            <a:rPr lang="en-US" altLang="ru-RU" sz="1800" b="1" i="1">
                              <a:solidFill>
                                <a:schemeClr val="tx1"/>
                              </a:solidFill>
                              <a:latin typeface="Cambria Math"/>
                              <a:cs typeface="Arial" charset="0"/>
                            </a:rPr>
                            <m:t>𝟐</m:t>
                          </m:r>
                        </m:sub>
                      </m:sSub>
                      <m:r>
                        <a:rPr lang="en-US" altLang="ru-RU" sz="1800" b="1" i="1" smtClean="0">
                          <a:solidFill>
                            <a:schemeClr val="tx1"/>
                          </a:solidFill>
                          <a:latin typeface="Cambria Math"/>
                          <a:cs typeface="Arial" charset="0"/>
                        </a:rPr>
                        <m:t>≤−</m:t>
                      </m:r>
                      <m:r>
                        <a:rPr lang="en-US" altLang="ru-RU" sz="1800" b="1" i="1" smtClean="0">
                          <a:solidFill>
                            <a:schemeClr val="tx1"/>
                          </a:solidFill>
                          <a:latin typeface="Cambria Math"/>
                          <a:cs typeface="Arial" charset="0"/>
                        </a:rPr>
                        <m:t>𝟏</m:t>
                      </m:r>
                      <m:r>
                        <a:rPr lang="en-US" altLang="ru-RU" sz="1800" b="1" i="1" smtClean="0">
                          <a:solidFill>
                            <a:schemeClr val="tx1"/>
                          </a:solidFill>
                          <a:latin typeface="Cambria Math"/>
                          <a:cs typeface="Arial" charset="0"/>
                        </a:rPr>
                        <m:t>       </m:t>
                      </m:r>
                      <m:d>
                        <m:dPr>
                          <m:ctrlPr>
                            <a:rPr lang="en-US" altLang="ru-RU" sz="1800" b="1" i="1" smtClean="0">
                              <a:solidFill>
                                <a:schemeClr val="tx1"/>
                              </a:solidFill>
                              <a:latin typeface="Cambria Math"/>
                              <a:cs typeface="Arial" charset="0"/>
                            </a:rPr>
                          </m:ctrlPr>
                        </m:dPr>
                        <m:e>
                          <m:r>
                            <a:rPr lang="en-US" altLang="ru-RU" sz="1800" b="1" i="1" smtClean="0">
                              <a:solidFill>
                                <a:schemeClr val="tx1"/>
                              </a:solidFill>
                              <a:latin typeface="Cambria Math"/>
                              <a:cs typeface="Arial" charset="0"/>
                            </a:rPr>
                            <m:t>𝟐</m:t>
                          </m:r>
                        </m:e>
                      </m:d>
                    </m:oMath>
                  </m:oMathPara>
                </a14:m>
                <a:endParaRPr lang="ru-RU" altLang="ru-RU" sz="1800" b="1" dirty="0" smtClean="0">
                  <a:solidFill>
                    <a:schemeClr val="tx1"/>
                  </a:solidFill>
                  <a:latin typeface="Arial" charset="0"/>
                  <a:cs typeface="Arial" charset="0"/>
                </a:endParaRPr>
              </a:p>
              <a:p>
                <a:pPr indent="-182880" fontAlgn="auto">
                  <a:lnSpc>
                    <a:spcPct val="80000"/>
                  </a:lnSpc>
                  <a:buClr>
                    <a:schemeClr val="accent6">
                      <a:lumMod val="75000"/>
                    </a:schemeClr>
                  </a:buClr>
                  <a:buFont typeface="Wingdings" pitchFamily="2" charset="2"/>
                  <a:buNone/>
                  <a:defRPr/>
                </a:pPr>
                <a:r>
                  <a:rPr lang="en-US" altLang="ru-RU" sz="1800" b="1" dirty="0" smtClean="0">
                    <a:solidFill>
                      <a:schemeClr val="tx1"/>
                    </a:solidFill>
                    <a:latin typeface="Arial" charset="0"/>
                    <a:cs typeface="Arial" charset="0"/>
                  </a:rPr>
                  <a:t>         </a:t>
                </a:r>
                <a14:m>
                  <m:oMath xmlns:m="http://schemas.openxmlformats.org/officeDocument/2006/math">
                    <m:sSub>
                      <m:sSubPr>
                        <m:ctrlPr>
                          <a:rPr lang="en-US" altLang="ru-RU" sz="1800" b="1" i="1" smtClean="0">
                            <a:solidFill>
                              <a:schemeClr val="tx1"/>
                            </a:solidFill>
                            <a:latin typeface="Cambria Math"/>
                            <a:cs typeface="Arial" charset="0"/>
                          </a:rPr>
                        </m:ctrlPr>
                      </m:sSubPr>
                      <m:e>
                        <m:r>
                          <a:rPr lang="en-US" altLang="ru-RU" sz="1800" b="1" i="1" smtClean="0">
                            <a:solidFill>
                              <a:schemeClr val="tx1"/>
                            </a:solidFill>
                            <a:latin typeface="Cambria Math"/>
                            <a:cs typeface="Arial" charset="0"/>
                          </a:rPr>
                          <m:t>𝒚</m:t>
                        </m:r>
                      </m:e>
                      <m:sub>
                        <m:r>
                          <a:rPr lang="en-US" altLang="ru-RU" sz="1800" b="1" i="1" smtClean="0">
                            <a:solidFill>
                              <a:schemeClr val="tx1"/>
                            </a:solidFill>
                            <a:latin typeface="Cambria Math"/>
                            <a:cs typeface="Arial" charset="0"/>
                          </a:rPr>
                          <m:t>𝟏</m:t>
                        </m:r>
                      </m:sub>
                    </m:sSub>
                    <m:r>
                      <a:rPr lang="en-US" altLang="ru-RU" sz="1800" b="1" i="1" smtClean="0">
                        <a:solidFill>
                          <a:schemeClr val="tx1"/>
                        </a:solidFill>
                        <a:latin typeface="Cambria Math"/>
                        <a:cs typeface="Arial" charset="0"/>
                      </a:rPr>
                      <m:t>,</m:t>
                    </m:r>
                    <m:sSub>
                      <m:sSubPr>
                        <m:ctrlPr>
                          <a:rPr lang="en-US" altLang="ru-RU" sz="1800" b="1" i="1" smtClean="0">
                            <a:solidFill>
                              <a:schemeClr val="tx1"/>
                            </a:solidFill>
                            <a:latin typeface="Cambria Math"/>
                            <a:cs typeface="Arial" charset="0"/>
                          </a:rPr>
                        </m:ctrlPr>
                      </m:sSubPr>
                      <m:e>
                        <m:r>
                          <a:rPr lang="en-US" altLang="ru-RU" sz="1800" b="1" i="1" smtClean="0">
                            <a:solidFill>
                              <a:schemeClr val="tx1"/>
                            </a:solidFill>
                            <a:latin typeface="Cambria Math"/>
                            <a:cs typeface="Arial" charset="0"/>
                          </a:rPr>
                          <m:t>𝒚</m:t>
                        </m:r>
                      </m:e>
                      <m:sub>
                        <m:r>
                          <a:rPr lang="en-US" altLang="ru-RU" sz="1800" b="1" i="1" smtClean="0">
                            <a:solidFill>
                              <a:schemeClr val="tx1"/>
                            </a:solidFill>
                            <a:latin typeface="Cambria Math"/>
                            <a:cs typeface="Arial" charset="0"/>
                          </a:rPr>
                          <m:t>𝟐</m:t>
                        </m:r>
                      </m:sub>
                    </m:sSub>
                    <m:r>
                      <a:rPr lang="en-US" altLang="ru-RU" sz="1800" b="1" i="1" smtClean="0">
                        <a:solidFill>
                          <a:schemeClr val="tx1"/>
                        </a:solidFill>
                        <a:latin typeface="Cambria Math"/>
                        <a:ea typeface="Cambria Math"/>
                        <a:cs typeface="Arial" charset="0"/>
                      </a:rPr>
                      <m:t>≥</m:t>
                    </m:r>
                    <m:r>
                      <a:rPr lang="en-US" altLang="ru-RU" sz="1800" b="1" i="1" smtClean="0">
                        <a:solidFill>
                          <a:schemeClr val="tx1"/>
                        </a:solidFill>
                        <a:latin typeface="Cambria Math"/>
                        <a:ea typeface="Cambria Math"/>
                        <a:cs typeface="Arial" charset="0"/>
                      </a:rPr>
                      <m:t>𝟎</m:t>
                    </m:r>
                  </m:oMath>
                </a14:m>
                <a:endParaRPr lang="ru-RU" altLang="ru-RU" sz="1800" b="1" dirty="0" smtClean="0">
                  <a:solidFill>
                    <a:schemeClr val="tx1"/>
                  </a:solidFill>
                  <a:latin typeface="Arial" charset="0"/>
                  <a:cs typeface="Arial" charset="0"/>
                </a:endParaRPr>
              </a:p>
              <a:p>
                <a:pPr indent="-182880" fontAlgn="auto">
                  <a:lnSpc>
                    <a:spcPct val="80000"/>
                  </a:lnSpc>
                  <a:buClr>
                    <a:schemeClr val="accent6">
                      <a:lumMod val="75000"/>
                    </a:schemeClr>
                  </a:buClr>
                  <a:buFont typeface="Wingdings" pitchFamily="2" charset="2"/>
                  <a:buNone/>
                  <a:defRPr/>
                </a:pPr>
                <a:r>
                  <a:rPr lang="ru-RU" altLang="ru-RU" sz="1800" b="1" dirty="0" smtClean="0">
                    <a:latin typeface="Arial" charset="0"/>
                    <a:cs typeface="Arial" charset="0"/>
                  </a:rPr>
                  <a:t>2.</a:t>
                </a:r>
                <a:endParaRPr lang="en-US" altLang="ru-RU" sz="1800" b="1" dirty="0" smtClean="0">
                  <a:solidFill>
                    <a:schemeClr val="tx1"/>
                  </a:solidFill>
                  <a:latin typeface="Arial" charset="0"/>
                  <a:cs typeface="Arial" charset="0"/>
                </a:endParaRPr>
              </a:p>
              <a:p>
                <a:pPr indent="-182880" algn="ctr" fontAlgn="auto">
                  <a:lnSpc>
                    <a:spcPct val="80000"/>
                  </a:lnSpc>
                  <a:buClr>
                    <a:schemeClr val="accent6">
                      <a:lumMod val="75000"/>
                    </a:schemeClr>
                  </a:buClr>
                  <a:buFont typeface="Wingdings" pitchFamily="2" charset="2"/>
                  <a:buNone/>
                  <a:defRPr/>
                </a:pPr>
                <a:endParaRPr lang="en-US" altLang="ru-RU" sz="1800" b="1" dirty="0" smtClean="0">
                  <a:solidFill>
                    <a:schemeClr val="tx1"/>
                  </a:solidFill>
                  <a:latin typeface="Arial" charset="0"/>
                  <a:cs typeface="Arial" charset="0"/>
                </a:endParaRPr>
              </a:p>
            </p:txBody>
          </p:sp>
        </mc:Choice>
        <mc:Fallback xmlns="">
          <p:sp>
            <p:nvSpPr>
              <p:cNvPr id="32" name="Rectangle 3"/>
              <p:cNvSpPr txBox="1">
                <a:spLocks noRot="1" noChangeAspect="1" noMove="1" noResize="1" noEditPoints="1" noAdjustHandles="1" noChangeArrowheads="1" noChangeShapeType="1" noTextEdit="1"/>
              </p:cNvSpPr>
              <p:nvPr/>
            </p:nvSpPr>
            <p:spPr bwMode="auto">
              <a:xfrm>
                <a:off x="2771800" y="4120500"/>
                <a:ext cx="3310909" cy="2186167"/>
              </a:xfrm>
              <a:prstGeom prst="rect">
                <a:avLst/>
              </a:prstGeom>
              <a:blipFill rotWithShape="1">
                <a:blip r:embed="rId10"/>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4" name="Rectangle 3"/>
              <p:cNvSpPr txBox="1">
                <a:spLocks noChangeArrowheads="1"/>
              </p:cNvSpPr>
              <p:nvPr/>
            </p:nvSpPr>
            <p:spPr bwMode="auto">
              <a:xfrm>
                <a:off x="5509563" y="4120501"/>
                <a:ext cx="3310909" cy="218616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10000"/>
              </a:bodyPr>
              <a:lstStyle>
                <a:lvl1pPr marL="447675" indent="-447675" algn="l" rtl="0" eaLnBrk="1" fontAlgn="base" hangingPunct="1">
                  <a:spcBef>
                    <a:spcPts val="0"/>
                  </a:spcBef>
                  <a:spcAft>
                    <a:spcPts val="1200"/>
                  </a:spcAft>
                  <a:buFontTx/>
                  <a:buBlip>
                    <a:blip r:embed="rId5"/>
                  </a:buBlip>
                  <a:defRPr sz="3200" kern="1200">
                    <a:solidFill>
                      <a:schemeClr val="tx1"/>
                    </a:solidFill>
                    <a:latin typeface="+mn-lt"/>
                    <a:ea typeface="+mn-ea"/>
                    <a:cs typeface="+mn-cs"/>
                  </a:defRPr>
                </a:lvl1pPr>
                <a:lvl2pPr marL="808038" indent="-350838" algn="l" rtl="0" eaLnBrk="1" fontAlgn="base" hangingPunct="1">
                  <a:spcBef>
                    <a:spcPts val="0"/>
                  </a:spcBef>
                  <a:spcAft>
                    <a:spcPts val="600"/>
                  </a:spcAft>
                  <a:buSzPct val="90000"/>
                  <a:buFontTx/>
                  <a:buBlip>
                    <a:blip r:embed="rId6"/>
                  </a:buBlip>
                  <a:defRPr sz="2800" kern="1200">
                    <a:solidFill>
                      <a:schemeClr val="tx1"/>
                    </a:solidFill>
                    <a:latin typeface="+mn-lt"/>
                    <a:ea typeface="+mn-ea"/>
                    <a:cs typeface="+mn-cs"/>
                  </a:defRPr>
                </a:lvl2pPr>
                <a:lvl3pPr marL="1254125" indent="-339725" algn="l" rtl="0" eaLnBrk="1" fontAlgn="base" hangingPunct="1">
                  <a:spcBef>
                    <a:spcPts val="0"/>
                  </a:spcBef>
                  <a:spcAft>
                    <a:spcPts val="600"/>
                  </a:spcAft>
                  <a:buSzPct val="90000"/>
                  <a:buFontTx/>
                  <a:buBlip>
                    <a:blip r:embed="rId7"/>
                  </a:buBlip>
                  <a:defRPr sz="2400" kern="1200">
                    <a:solidFill>
                      <a:schemeClr val="tx1"/>
                    </a:solidFill>
                    <a:latin typeface="+mn-lt"/>
                    <a:ea typeface="+mn-ea"/>
                    <a:cs typeface="+mn-cs"/>
                  </a:defRPr>
                </a:lvl3pPr>
                <a:lvl4pPr marL="1600200" indent="-228600" algn="l" rtl="0" eaLnBrk="1" fontAlgn="base" hangingPunct="1">
                  <a:spcBef>
                    <a:spcPts val="0"/>
                  </a:spcBef>
                  <a:spcAft>
                    <a:spcPts val="600"/>
                  </a:spcAft>
                  <a:buSzPct val="85000"/>
                  <a:buFontTx/>
                  <a:buBlip>
                    <a:blip r:embed="rId8"/>
                  </a:buBlip>
                  <a:tabLst>
                    <a:tab pos="1701800" algn="l"/>
                  </a:tabLst>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182880" fontAlgn="auto">
                  <a:lnSpc>
                    <a:spcPct val="80000"/>
                  </a:lnSpc>
                  <a:buClr>
                    <a:schemeClr val="accent6">
                      <a:lumMod val="75000"/>
                    </a:schemeClr>
                  </a:buClr>
                  <a:buFont typeface="Wingdings" pitchFamily="2" charset="2"/>
                  <a:buNone/>
                  <a:defRPr/>
                </a:pPr>
                <a14:m>
                  <m:oMathPara xmlns:m="http://schemas.openxmlformats.org/officeDocument/2006/math">
                    <m:oMathParaPr>
                      <m:jc m:val="centerGroup"/>
                    </m:oMathParaPr>
                    <m:oMath xmlns:m="http://schemas.openxmlformats.org/officeDocument/2006/math">
                      <m:r>
                        <a:rPr lang="en-US" altLang="ru-RU" sz="2000" b="1" i="1" smtClean="0">
                          <a:solidFill>
                            <a:schemeClr val="tx1"/>
                          </a:solidFill>
                          <a:latin typeface="Cambria Math"/>
                          <a:cs typeface="Arial" charset="0"/>
                        </a:rPr>
                        <m:t>𝒇</m:t>
                      </m:r>
                      <m:d>
                        <m:dPr>
                          <m:ctrlPr>
                            <a:rPr lang="en-US" altLang="ru-RU" sz="2000" b="1" i="1" smtClean="0">
                              <a:solidFill>
                                <a:schemeClr val="tx1"/>
                              </a:solidFill>
                              <a:latin typeface="Cambria Math"/>
                              <a:cs typeface="Arial" charset="0"/>
                            </a:rPr>
                          </m:ctrlPr>
                        </m:dPr>
                        <m:e>
                          <m:r>
                            <a:rPr lang="en-US" altLang="ru-RU" sz="2000" b="1" i="1" smtClean="0">
                              <a:solidFill>
                                <a:schemeClr val="tx1"/>
                              </a:solidFill>
                              <a:latin typeface="Cambria Math"/>
                              <a:cs typeface="Arial" charset="0"/>
                            </a:rPr>
                            <m:t>𝒀</m:t>
                          </m:r>
                        </m:e>
                      </m:d>
                      <m:r>
                        <a:rPr lang="en-US" altLang="ru-RU" sz="2000" b="1" i="1" smtClean="0">
                          <a:solidFill>
                            <a:schemeClr val="tx1"/>
                          </a:solidFill>
                          <a:latin typeface="Cambria Math"/>
                          <a:cs typeface="Arial" charset="0"/>
                        </a:rPr>
                        <m:t>=−</m:t>
                      </m:r>
                      <m:r>
                        <a:rPr lang="ru-RU" altLang="ru-RU" sz="2000" b="1" i="1" smtClean="0">
                          <a:solidFill>
                            <a:schemeClr val="tx1"/>
                          </a:solidFill>
                          <a:latin typeface="Cambria Math"/>
                          <a:cs typeface="Arial" charset="0"/>
                        </a:rPr>
                        <m:t>𝟐</m:t>
                      </m:r>
                      <m:sSub>
                        <m:sSubPr>
                          <m:ctrlPr>
                            <a:rPr lang="en-US" altLang="ru-RU" sz="2000" b="1" i="1" smtClean="0">
                              <a:solidFill>
                                <a:schemeClr val="tx1"/>
                              </a:solidFill>
                              <a:latin typeface="Cambria Math"/>
                              <a:cs typeface="Arial" charset="0"/>
                            </a:rPr>
                          </m:ctrlPr>
                        </m:sSubPr>
                        <m:e>
                          <m:r>
                            <a:rPr lang="en-US" altLang="ru-RU" sz="2000" b="1" i="1" smtClean="0">
                              <a:solidFill>
                                <a:schemeClr val="tx1"/>
                              </a:solidFill>
                              <a:latin typeface="Cambria Math"/>
                              <a:cs typeface="Arial" charset="0"/>
                            </a:rPr>
                            <m:t>𝒚</m:t>
                          </m:r>
                        </m:e>
                        <m:sub>
                          <m:r>
                            <a:rPr lang="en-US" altLang="ru-RU" sz="2000" b="1" i="1" smtClean="0">
                              <a:solidFill>
                                <a:schemeClr val="tx1"/>
                              </a:solidFill>
                              <a:latin typeface="Cambria Math"/>
                              <a:cs typeface="Arial" charset="0"/>
                            </a:rPr>
                            <m:t>𝟏</m:t>
                          </m:r>
                        </m:sub>
                      </m:sSub>
                      <m:r>
                        <a:rPr lang="en-US" altLang="ru-RU" sz="2000" b="1" i="1" smtClean="0">
                          <a:solidFill>
                            <a:schemeClr val="tx1"/>
                          </a:solidFill>
                          <a:latin typeface="Cambria Math"/>
                          <a:cs typeface="Arial" charset="0"/>
                        </a:rPr>
                        <m:t>+</m:t>
                      </m:r>
                      <m:r>
                        <a:rPr lang="en-US" altLang="ru-RU" sz="2000" b="1" i="1" smtClean="0">
                          <a:solidFill>
                            <a:schemeClr val="tx1"/>
                          </a:solidFill>
                          <a:latin typeface="Cambria Math"/>
                          <a:cs typeface="Arial" charset="0"/>
                        </a:rPr>
                        <m:t>𝟐</m:t>
                      </m:r>
                      <m:sSub>
                        <m:sSubPr>
                          <m:ctrlPr>
                            <a:rPr lang="en-US" altLang="ru-RU" sz="2000" b="1" i="1" smtClean="0">
                              <a:solidFill>
                                <a:schemeClr val="tx1"/>
                              </a:solidFill>
                              <a:latin typeface="Cambria Math"/>
                              <a:cs typeface="Arial" charset="0"/>
                            </a:rPr>
                          </m:ctrlPr>
                        </m:sSubPr>
                        <m:e>
                          <m:r>
                            <a:rPr lang="en-US" altLang="ru-RU" sz="2000" b="1" i="1" smtClean="0">
                              <a:solidFill>
                                <a:schemeClr val="tx1"/>
                              </a:solidFill>
                              <a:latin typeface="Cambria Math"/>
                              <a:cs typeface="Arial" charset="0"/>
                            </a:rPr>
                            <m:t>𝒚</m:t>
                          </m:r>
                        </m:e>
                        <m:sub>
                          <m:r>
                            <a:rPr lang="en-US" altLang="ru-RU" sz="2000" b="1" i="1" smtClean="0">
                              <a:solidFill>
                                <a:schemeClr val="tx1"/>
                              </a:solidFill>
                              <a:latin typeface="Cambria Math"/>
                              <a:cs typeface="Arial" charset="0"/>
                            </a:rPr>
                            <m:t>𝟐</m:t>
                          </m:r>
                        </m:sub>
                      </m:sSub>
                      <m:r>
                        <a:rPr lang="en-US" altLang="ru-RU" sz="2000" b="1" i="1" smtClean="0">
                          <a:solidFill>
                            <a:schemeClr val="tx1"/>
                          </a:solidFill>
                          <a:latin typeface="Cambria Math"/>
                          <a:ea typeface="Cambria Math"/>
                          <a:cs typeface="Arial" charset="0"/>
                        </a:rPr>
                        <m:t>→</m:t>
                      </m:r>
                      <m:r>
                        <a:rPr lang="en-US" altLang="ru-RU" sz="1800" b="1" i="1">
                          <a:latin typeface="Cambria Math"/>
                          <a:ea typeface="Cambria Math"/>
                          <a:cs typeface="Arial" charset="0"/>
                        </a:rPr>
                        <m:t>𝒎𝒊𝒏</m:t>
                      </m:r>
                    </m:oMath>
                  </m:oMathPara>
                </a14:m>
                <a:endParaRPr lang="ru-RU" altLang="ru-RU" sz="1800" b="1" dirty="0">
                  <a:latin typeface="Arial" charset="0"/>
                  <a:cs typeface="Arial" charset="0"/>
                </a:endParaRPr>
              </a:p>
              <a:p>
                <a:pPr indent="-182880" fontAlgn="auto">
                  <a:lnSpc>
                    <a:spcPct val="80000"/>
                  </a:lnSpc>
                  <a:buClr>
                    <a:schemeClr val="accent6">
                      <a:lumMod val="75000"/>
                    </a:schemeClr>
                  </a:buClr>
                  <a:buFont typeface="Wingdings" pitchFamily="2" charset="2"/>
                  <a:buNone/>
                  <a:defRPr/>
                </a:pPr>
                <a:r>
                  <a:rPr lang="ru-RU" altLang="ru-RU" sz="1800" b="1" dirty="0" smtClean="0">
                    <a:solidFill>
                      <a:schemeClr val="tx1"/>
                    </a:solidFill>
                    <a:latin typeface="Arial" charset="0"/>
                    <a:cs typeface="Arial" charset="0"/>
                  </a:rPr>
                  <a:t>Ограничения:</a:t>
                </a:r>
              </a:p>
              <a:p>
                <a:pPr indent="-182880" fontAlgn="auto">
                  <a:lnSpc>
                    <a:spcPct val="80000"/>
                  </a:lnSpc>
                  <a:buClr>
                    <a:schemeClr val="accent6">
                      <a:lumMod val="75000"/>
                    </a:schemeClr>
                  </a:buClr>
                  <a:buFont typeface="Wingdings" pitchFamily="2" charset="2"/>
                  <a:buNone/>
                  <a:defRPr/>
                </a:pPr>
                <a:r>
                  <a:rPr lang="en-US" altLang="ru-RU" sz="1800" b="1" dirty="0" smtClean="0">
                    <a:solidFill>
                      <a:schemeClr val="tx1"/>
                    </a:solidFill>
                    <a:latin typeface="Arial" charset="0"/>
                    <a:cs typeface="Arial" charset="0"/>
                  </a:rPr>
                  <a:t>	</a:t>
                </a:r>
                <a:r>
                  <a:rPr lang="en-US" altLang="ru-RU" sz="1800" b="1" dirty="0">
                    <a:solidFill>
                      <a:schemeClr val="tx1"/>
                    </a:solidFill>
                    <a:cs typeface="Arial" charset="0"/>
                  </a:rPr>
                  <a:t> </a:t>
                </a:r>
                <a14:m>
                  <m:oMath xmlns:m="http://schemas.openxmlformats.org/officeDocument/2006/math">
                    <m:sSub>
                      <m:sSubPr>
                        <m:ctrlPr>
                          <a:rPr lang="en-US" altLang="ru-RU" sz="1800" b="1" i="1">
                            <a:solidFill>
                              <a:schemeClr val="tx1"/>
                            </a:solidFill>
                            <a:latin typeface="Cambria Math"/>
                            <a:cs typeface="Arial" charset="0"/>
                          </a:rPr>
                        </m:ctrlPr>
                      </m:sSubPr>
                      <m:e>
                        <m:r>
                          <a:rPr lang="en-US" altLang="ru-RU" sz="1800" b="1" i="1" smtClean="0">
                            <a:solidFill>
                              <a:schemeClr val="tx1"/>
                            </a:solidFill>
                            <a:latin typeface="Cambria Math"/>
                            <a:cs typeface="Arial" charset="0"/>
                          </a:rPr>
                          <m:t>𝟏</m:t>
                        </m:r>
                        <m:r>
                          <a:rPr lang="en-US" altLang="ru-RU" sz="1800" b="1" i="1" smtClean="0">
                            <a:solidFill>
                              <a:schemeClr val="tx1"/>
                            </a:solidFill>
                            <a:latin typeface="Cambria Math"/>
                            <a:cs typeface="Arial" charset="0"/>
                          </a:rPr>
                          <m:t>𝒚</m:t>
                        </m:r>
                      </m:e>
                      <m:sub>
                        <m:r>
                          <a:rPr lang="en-US" altLang="ru-RU" sz="1800" b="1" i="1">
                            <a:solidFill>
                              <a:schemeClr val="tx1"/>
                            </a:solidFill>
                            <a:latin typeface="Cambria Math"/>
                            <a:cs typeface="Arial" charset="0"/>
                          </a:rPr>
                          <m:t>𝟏</m:t>
                        </m:r>
                      </m:sub>
                    </m:sSub>
                    <m:r>
                      <a:rPr lang="en-US" altLang="ru-RU" sz="1800" b="1" i="1">
                        <a:solidFill>
                          <a:schemeClr val="tx1"/>
                        </a:solidFill>
                        <a:latin typeface="Cambria Math"/>
                        <a:cs typeface="Arial" charset="0"/>
                      </a:rPr>
                      <m:t>+</m:t>
                    </m:r>
                    <m:r>
                      <a:rPr lang="en-US" altLang="ru-RU" sz="1800" b="1" i="1" smtClean="0">
                        <a:solidFill>
                          <a:schemeClr val="tx1"/>
                        </a:solidFill>
                        <a:latin typeface="Cambria Math"/>
                        <a:cs typeface="Arial" charset="0"/>
                      </a:rPr>
                      <m:t>𝟐</m:t>
                    </m:r>
                    <m:sSub>
                      <m:sSubPr>
                        <m:ctrlPr>
                          <a:rPr lang="en-US" altLang="ru-RU" sz="1800" b="1" i="1" smtClean="0">
                            <a:solidFill>
                              <a:schemeClr val="tx1"/>
                            </a:solidFill>
                            <a:latin typeface="Cambria Math"/>
                            <a:cs typeface="Arial" charset="0"/>
                          </a:rPr>
                        </m:ctrlPr>
                      </m:sSubPr>
                      <m:e>
                        <m:r>
                          <a:rPr lang="en-US" altLang="ru-RU" sz="1800" b="1" i="1" smtClean="0">
                            <a:solidFill>
                              <a:schemeClr val="tx1"/>
                            </a:solidFill>
                            <a:latin typeface="Cambria Math"/>
                            <a:cs typeface="Arial" charset="0"/>
                          </a:rPr>
                          <m:t>𝒚</m:t>
                        </m:r>
                      </m:e>
                      <m:sub>
                        <m:r>
                          <a:rPr lang="en-US" altLang="ru-RU" sz="1800" b="1" i="1">
                            <a:solidFill>
                              <a:schemeClr val="tx1"/>
                            </a:solidFill>
                            <a:latin typeface="Cambria Math"/>
                            <a:cs typeface="Arial" charset="0"/>
                          </a:rPr>
                          <m:t>𝟐</m:t>
                        </m:r>
                      </m:sub>
                    </m:sSub>
                    <m:r>
                      <a:rPr lang="en-US" altLang="ru-RU" sz="1800" b="1" i="1">
                        <a:solidFill>
                          <a:schemeClr val="tx1"/>
                        </a:solidFill>
                        <a:latin typeface="Cambria Math"/>
                        <a:cs typeface="Arial" charset="0"/>
                      </a:rPr>
                      <m:t>≥</m:t>
                    </m:r>
                    <m:r>
                      <a:rPr lang="en-US" altLang="ru-RU" sz="1800" b="1" i="1" smtClean="0">
                        <a:solidFill>
                          <a:schemeClr val="tx1"/>
                        </a:solidFill>
                        <a:latin typeface="Cambria Math"/>
                        <a:cs typeface="Arial" charset="0"/>
                      </a:rPr>
                      <m:t>−</m:t>
                    </m:r>
                    <m:r>
                      <a:rPr lang="en-US" altLang="ru-RU" sz="1800" b="1" i="1" smtClean="0">
                        <a:solidFill>
                          <a:schemeClr val="tx1"/>
                        </a:solidFill>
                        <a:latin typeface="Cambria Math"/>
                        <a:cs typeface="Arial" charset="0"/>
                      </a:rPr>
                      <m:t>𝟐</m:t>
                    </m:r>
                    <m:r>
                      <a:rPr lang="en-US" altLang="ru-RU" sz="1800" b="1" i="1" smtClean="0">
                        <a:solidFill>
                          <a:schemeClr val="tx1"/>
                        </a:solidFill>
                        <a:latin typeface="Cambria Math"/>
                        <a:cs typeface="Arial" charset="0"/>
                      </a:rPr>
                      <m:t>       </m:t>
                    </m:r>
                    <m:d>
                      <m:dPr>
                        <m:ctrlPr>
                          <a:rPr lang="en-US" altLang="ru-RU" sz="1800" b="1" i="1" smtClean="0">
                            <a:solidFill>
                              <a:schemeClr val="tx1"/>
                            </a:solidFill>
                            <a:latin typeface="Cambria Math"/>
                            <a:cs typeface="Arial" charset="0"/>
                          </a:rPr>
                        </m:ctrlPr>
                      </m:dPr>
                      <m:e>
                        <m:r>
                          <a:rPr lang="en-US" altLang="ru-RU" sz="1800" b="1" i="1" smtClean="0">
                            <a:solidFill>
                              <a:schemeClr val="tx1"/>
                            </a:solidFill>
                            <a:latin typeface="Cambria Math"/>
                            <a:cs typeface="Arial" charset="0"/>
                          </a:rPr>
                          <m:t>𝟏</m:t>
                        </m:r>
                      </m:e>
                    </m:d>
                  </m:oMath>
                </a14:m>
                <a:endParaRPr lang="ru-RU" altLang="ru-RU" sz="1800" b="1" i="1" dirty="0" smtClean="0">
                  <a:solidFill>
                    <a:schemeClr val="tx1"/>
                  </a:solidFill>
                  <a:latin typeface="Cambria Math"/>
                  <a:cs typeface="Arial" charset="0"/>
                </a:endParaRPr>
              </a:p>
              <a:p>
                <a:pPr indent="-182880" fontAlgn="auto">
                  <a:lnSpc>
                    <a:spcPct val="80000"/>
                  </a:lnSpc>
                  <a:buClr>
                    <a:schemeClr val="accent6">
                      <a:lumMod val="75000"/>
                    </a:schemeClr>
                  </a:buClr>
                  <a:buFont typeface="Wingdings" pitchFamily="2" charset="2"/>
                  <a:buNone/>
                  <a:defRPr/>
                </a:pPr>
                <a14:m>
                  <m:oMathPara xmlns:m="http://schemas.openxmlformats.org/officeDocument/2006/math">
                    <m:oMathParaPr>
                      <m:jc m:val="left"/>
                    </m:oMathParaPr>
                    <m:oMath xmlns:m="http://schemas.openxmlformats.org/officeDocument/2006/math">
                      <m:sSub>
                        <m:sSubPr>
                          <m:ctrlPr>
                            <a:rPr lang="en-US" altLang="ru-RU" sz="1800" b="1" i="1">
                              <a:solidFill>
                                <a:schemeClr val="tx1"/>
                              </a:solidFill>
                              <a:latin typeface="Cambria Math"/>
                              <a:cs typeface="Arial" charset="0"/>
                            </a:rPr>
                          </m:ctrlPr>
                        </m:sSubPr>
                        <m:e>
                          <m:r>
                            <a:rPr lang="en-US" altLang="ru-RU" sz="1800" b="1" i="1" smtClean="0">
                              <a:solidFill>
                                <a:schemeClr val="tx1"/>
                              </a:solidFill>
                              <a:latin typeface="Cambria Math"/>
                              <a:cs typeface="Arial" charset="0"/>
                            </a:rPr>
                            <m:t>   </m:t>
                          </m:r>
                          <m:r>
                            <a:rPr lang="en-US" altLang="ru-RU" sz="1800" b="1" i="1" smtClean="0">
                              <a:solidFill>
                                <a:schemeClr val="tx1"/>
                              </a:solidFill>
                              <a:latin typeface="Cambria Math"/>
                              <a:cs typeface="Arial" charset="0"/>
                            </a:rPr>
                            <m:t>𝟐</m:t>
                          </m:r>
                          <m:r>
                            <a:rPr lang="en-US" altLang="ru-RU" sz="1800" b="1" i="1" smtClean="0">
                              <a:solidFill>
                                <a:schemeClr val="tx1"/>
                              </a:solidFill>
                              <a:latin typeface="Cambria Math"/>
                              <a:cs typeface="Arial" charset="0"/>
                            </a:rPr>
                            <m:t>𝒚</m:t>
                          </m:r>
                        </m:e>
                        <m:sub>
                          <m:r>
                            <a:rPr lang="en-US" altLang="ru-RU" sz="1800" b="1" i="1">
                              <a:solidFill>
                                <a:schemeClr val="tx1"/>
                              </a:solidFill>
                              <a:latin typeface="Cambria Math"/>
                              <a:cs typeface="Arial" charset="0"/>
                            </a:rPr>
                            <m:t>𝟏</m:t>
                          </m:r>
                        </m:sub>
                      </m:sSub>
                      <m:r>
                        <a:rPr lang="en-US" altLang="ru-RU" sz="1800" b="1" i="1">
                          <a:solidFill>
                            <a:schemeClr val="tx1"/>
                          </a:solidFill>
                          <a:latin typeface="Cambria Math"/>
                          <a:cs typeface="Arial" charset="0"/>
                        </a:rPr>
                        <m:t>+</m:t>
                      </m:r>
                      <m:r>
                        <a:rPr lang="en-US" altLang="ru-RU" sz="1800" b="1" i="1" smtClean="0">
                          <a:solidFill>
                            <a:schemeClr val="tx1"/>
                          </a:solidFill>
                          <a:latin typeface="Cambria Math"/>
                          <a:cs typeface="Arial" charset="0"/>
                        </a:rPr>
                        <m:t>𝟏</m:t>
                      </m:r>
                      <m:sSub>
                        <m:sSubPr>
                          <m:ctrlPr>
                            <a:rPr lang="en-US" altLang="ru-RU" sz="1800" b="1" i="1">
                              <a:solidFill>
                                <a:schemeClr val="tx1"/>
                              </a:solidFill>
                              <a:latin typeface="Cambria Math"/>
                              <a:cs typeface="Arial" charset="0"/>
                            </a:rPr>
                          </m:ctrlPr>
                        </m:sSubPr>
                        <m:e>
                          <m:r>
                            <a:rPr lang="en-US" altLang="ru-RU" sz="1800" b="1" i="1" smtClean="0">
                              <a:solidFill>
                                <a:schemeClr val="tx1"/>
                              </a:solidFill>
                              <a:latin typeface="Cambria Math"/>
                              <a:cs typeface="Arial" charset="0"/>
                            </a:rPr>
                            <m:t>𝒚</m:t>
                          </m:r>
                        </m:e>
                        <m:sub>
                          <m:r>
                            <a:rPr lang="en-US" altLang="ru-RU" sz="1800" b="1" i="1">
                              <a:solidFill>
                                <a:schemeClr val="tx1"/>
                              </a:solidFill>
                              <a:latin typeface="Cambria Math"/>
                              <a:cs typeface="Arial" charset="0"/>
                            </a:rPr>
                            <m:t>𝟐</m:t>
                          </m:r>
                        </m:sub>
                      </m:sSub>
                      <m:r>
                        <a:rPr lang="en-US" altLang="ru-RU" sz="1800" b="1" i="1">
                          <a:solidFill>
                            <a:schemeClr val="tx1"/>
                          </a:solidFill>
                          <a:latin typeface="Cambria Math"/>
                          <a:cs typeface="Arial" charset="0"/>
                        </a:rPr>
                        <m:t>≥</m:t>
                      </m:r>
                      <m:r>
                        <a:rPr lang="en-US" altLang="ru-RU" sz="1800" b="1" i="1" smtClean="0">
                          <a:solidFill>
                            <a:schemeClr val="tx1"/>
                          </a:solidFill>
                          <a:latin typeface="Cambria Math"/>
                          <a:cs typeface="Arial" charset="0"/>
                        </a:rPr>
                        <m:t>𝟏</m:t>
                      </m:r>
                      <m:r>
                        <a:rPr lang="en-US" altLang="ru-RU" sz="1800" b="1" i="1" smtClean="0">
                          <a:solidFill>
                            <a:schemeClr val="tx1"/>
                          </a:solidFill>
                          <a:latin typeface="Cambria Math"/>
                          <a:cs typeface="Arial" charset="0"/>
                        </a:rPr>
                        <m:t>       </m:t>
                      </m:r>
                      <m:d>
                        <m:dPr>
                          <m:ctrlPr>
                            <a:rPr lang="en-US" altLang="ru-RU" sz="1800" b="1" i="1" smtClean="0">
                              <a:solidFill>
                                <a:schemeClr val="tx1"/>
                              </a:solidFill>
                              <a:latin typeface="Cambria Math"/>
                              <a:cs typeface="Arial" charset="0"/>
                            </a:rPr>
                          </m:ctrlPr>
                        </m:dPr>
                        <m:e>
                          <m:r>
                            <a:rPr lang="en-US" altLang="ru-RU" sz="1800" b="1" i="1" smtClean="0">
                              <a:solidFill>
                                <a:schemeClr val="tx1"/>
                              </a:solidFill>
                              <a:latin typeface="Cambria Math"/>
                              <a:cs typeface="Arial" charset="0"/>
                            </a:rPr>
                            <m:t>𝟐</m:t>
                          </m:r>
                        </m:e>
                      </m:d>
                    </m:oMath>
                  </m:oMathPara>
                </a14:m>
                <a:endParaRPr lang="ru-RU" altLang="ru-RU" sz="1800" b="1" dirty="0" smtClean="0">
                  <a:solidFill>
                    <a:schemeClr val="tx1"/>
                  </a:solidFill>
                  <a:latin typeface="Arial" charset="0"/>
                  <a:cs typeface="Arial" charset="0"/>
                </a:endParaRPr>
              </a:p>
              <a:p>
                <a:pPr indent="-182880" fontAlgn="auto">
                  <a:lnSpc>
                    <a:spcPct val="80000"/>
                  </a:lnSpc>
                  <a:buClr>
                    <a:schemeClr val="accent6">
                      <a:lumMod val="75000"/>
                    </a:schemeClr>
                  </a:buClr>
                  <a:buFont typeface="Wingdings" pitchFamily="2" charset="2"/>
                  <a:buNone/>
                  <a:defRPr/>
                </a:pPr>
                <a:r>
                  <a:rPr lang="en-US" altLang="ru-RU" sz="1800" b="1" dirty="0" smtClean="0">
                    <a:solidFill>
                      <a:schemeClr val="tx1"/>
                    </a:solidFill>
                    <a:latin typeface="Arial" charset="0"/>
                    <a:cs typeface="Arial" charset="0"/>
                  </a:rPr>
                  <a:t>         </a:t>
                </a:r>
                <a14:m>
                  <m:oMath xmlns:m="http://schemas.openxmlformats.org/officeDocument/2006/math">
                    <m:sSub>
                      <m:sSubPr>
                        <m:ctrlPr>
                          <a:rPr lang="en-US" altLang="ru-RU" sz="1800" b="1" i="1" smtClean="0">
                            <a:solidFill>
                              <a:schemeClr val="tx1"/>
                            </a:solidFill>
                            <a:latin typeface="Cambria Math"/>
                            <a:cs typeface="Arial" charset="0"/>
                          </a:rPr>
                        </m:ctrlPr>
                      </m:sSubPr>
                      <m:e>
                        <m:r>
                          <a:rPr lang="en-US" altLang="ru-RU" sz="1800" b="1" i="1" smtClean="0">
                            <a:solidFill>
                              <a:schemeClr val="tx1"/>
                            </a:solidFill>
                            <a:latin typeface="Cambria Math"/>
                            <a:cs typeface="Arial" charset="0"/>
                          </a:rPr>
                          <m:t>𝒚</m:t>
                        </m:r>
                      </m:e>
                      <m:sub>
                        <m:r>
                          <a:rPr lang="en-US" altLang="ru-RU" sz="1800" b="1" i="1" smtClean="0">
                            <a:solidFill>
                              <a:schemeClr val="tx1"/>
                            </a:solidFill>
                            <a:latin typeface="Cambria Math"/>
                            <a:cs typeface="Arial" charset="0"/>
                          </a:rPr>
                          <m:t>𝟏</m:t>
                        </m:r>
                      </m:sub>
                    </m:sSub>
                    <m:r>
                      <a:rPr lang="en-US" altLang="ru-RU" sz="1800" b="1" i="1" smtClean="0">
                        <a:solidFill>
                          <a:schemeClr val="tx1"/>
                        </a:solidFill>
                        <a:latin typeface="Cambria Math"/>
                        <a:cs typeface="Arial" charset="0"/>
                      </a:rPr>
                      <m:t>,</m:t>
                    </m:r>
                    <m:sSub>
                      <m:sSubPr>
                        <m:ctrlPr>
                          <a:rPr lang="en-US" altLang="ru-RU" sz="1800" b="1" i="1" smtClean="0">
                            <a:solidFill>
                              <a:schemeClr val="tx1"/>
                            </a:solidFill>
                            <a:latin typeface="Cambria Math"/>
                            <a:cs typeface="Arial" charset="0"/>
                          </a:rPr>
                        </m:ctrlPr>
                      </m:sSubPr>
                      <m:e>
                        <m:r>
                          <a:rPr lang="en-US" altLang="ru-RU" sz="1800" b="1" i="1" smtClean="0">
                            <a:solidFill>
                              <a:schemeClr val="tx1"/>
                            </a:solidFill>
                            <a:latin typeface="Cambria Math"/>
                            <a:cs typeface="Arial" charset="0"/>
                          </a:rPr>
                          <m:t>𝒚</m:t>
                        </m:r>
                      </m:e>
                      <m:sub>
                        <m:r>
                          <a:rPr lang="en-US" altLang="ru-RU" sz="1800" b="1" i="1" smtClean="0">
                            <a:solidFill>
                              <a:schemeClr val="tx1"/>
                            </a:solidFill>
                            <a:latin typeface="Cambria Math"/>
                            <a:cs typeface="Arial" charset="0"/>
                          </a:rPr>
                          <m:t>𝟐</m:t>
                        </m:r>
                      </m:sub>
                    </m:sSub>
                    <m:r>
                      <a:rPr lang="en-US" altLang="ru-RU" sz="1800" b="1" i="1" smtClean="0">
                        <a:solidFill>
                          <a:schemeClr val="tx1"/>
                        </a:solidFill>
                        <a:latin typeface="Cambria Math"/>
                        <a:ea typeface="Cambria Math"/>
                        <a:cs typeface="Arial" charset="0"/>
                      </a:rPr>
                      <m:t>≥</m:t>
                    </m:r>
                    <m:r>
                      <a:rPr lang="en-US" altLang="ru-RU" sz="1800" b="1" i="1" smtClean="0">
                        <a:solidFill>
                          <a:schemeClr val="tx1"/>
                        </a:solidFill>
                        <a:latin typeface="Cambria Math"/>
                        <a:ea typeface="Cambria Math"/>
                        <a:cs typeface="Arial" charset="0"/>
                      </a:rPr>
                      <m:t>𝟎</m:t>
                    </m:r>
                  </m:oMath>
                </a14:m>
                <a:endParaRPr lang="ru-RU" altLang="ru-RU" sz="1800" b="1" dirty="0" smtClean="0">
                  <a:solidFill>
                    <a:schemeClr val="tx1"/>
                  </a:solidFill>
                  <a:latin typeface="Arial" charset="0"/>
                  <a:cs typeface="Arial" charset="0"/>
                </a:endParaRPr>
              </a:p>
              <a:p>
                <a:pPr indent="-182880" fontAlgn="auto">
                  <a:lnSpc>
                    <a:spcPct val="80000"/>
                  </a:lnSpc>
                  <a:buClr>
                    <a:schemeClr val="accent6">
                      <a:lumMod val="75000"/>
                    </a:schemeClr>
                  </a:buClr>
                  <a:buFont typeface="Wingdings" pitchFamily="2" charset="2"/>
                  <a:buNone/>
                  <a:defRPr/>
                </a:pPr>
                <a:r>
                  <a:rPr lang="en-US" altLang="ru-RU" sz="1800" b="1" dirty="0">
                    <a:latin typeface="Arial" charset="0"/>
                    <a:cs typeface="Arial" charset="0"/>
                  </a:rPr>
                  <a:t>3</a:t>
                </a:r>
                <a:r>
                  <a:rPr lang="ru-RU" altLang="ru-RU" sz="1800" b="1" dirty="0" smtClean="0">
                    <a:latin typeface="Arial" charset="0"/>
                    <a:cs typeface="Arial" charset="0"/>
                  </a:rPr>
                  <a:t>.</a:t>
                </a:r>
                <a:endParaRPr lang="en-US" altLang="ru-RU" sz="1800" b="1" dirty="0" smtClean="0">
                  <a:solidFill>
                    <a:schemeClr val="tx1"/>
                  </a:solidFill>
                  <a:latin typeface="Arial" charset="0"/>
                  <a:cs typeface="Arial" charset="0"/>
                </a:endParaRPr>
              </a:p>
              <a:p>
                <a:pPr indent="-182880" algn="ctr" fontAlgn="auto">
                  <a:lnSpc>
                    <a:spcPct val="80000"/>
                  </a:lnSpc>
                  <a:buClr>
                    <a:schemeClr val="accent6">
                      <a:lumMod val="75000"/>
                    </a:schemeClr>
                  </a:buClr>
                  <a:buFont typeface="Wingdings" pitchFamily="2" charset="2"/>
                  <a:buNone/>
                  <a:defRPr/>
                </a:pPr>
                <a:endParaRPr lang="en-US" altLang="ru-RU" sz="1800" b="1" dirty="0" smtClean="0">
                  <a:solidFill>
                    <a:schemeClr val="tx1"/>
                  </a:solidFill>
                  <a:latin typeface="Arial" charset="0"/>
                  <a:cs typeface="Arial" charset="0"/>
                </a:endParaRPr>
              </a:p>
            </p:txBody>
          </p:sp>
        </mc:Choice>
        <mc:Fallback xmlns="">
          <p:sp>
            <p:nvSpPr>
              <p:cNvPr id="34" name="Rectangle 3"/>
              <p:cNvSpPr txBox="1">
                <a:spLocks noRot="1" noChangeAspect="1" noMove="1" noResize="1" noEditPoints="1" noAdjustHandles="1" noChangeArrowheads="1" noChangeShapeType="1" noTextEdit="1"/>
              </p:cNvSpPr>
              <p:nvPr/>
            </p:nvSpPr>
            <p:spPr bwMode="auto">
              <a:xfrm>
                <a:off x="5509563" y="4120501"/>
                <a:ext cx="3310909" cy="2186167"/>
              </a:xfrm>
              <a:prstGeom prst="rect">
                <a:avLst/>
              </a:prstGeom>
              <a:blipFill rotWithShape="1">
                <a:blip r:embed="rId11"/>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noFill/>
                  </a:rPr>
                  <a:t> </a:t>
                </a:r>
              </a:p>
            </p:txBody>
          </p:sp>
        </mc:Fallback>
      </mc:AlternateContent>
    </p:spTree>
    <p:extLst>
      <p:ext uri="{BB962C8B-B14F-4D97-AF65-F5344CB8AC3E}">
        <p14:creationId xmlns:p14="http://schemas.microsoft.com/office/powerpoint/2010/main" val="3572693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0" y="233264"/>
            <a:ext cx="90364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09575" algn="l"/>
              </a:tabLst>
              <a:defRPr>
                <a:solidFill>
                  <a:schemeClr val="tx1"/>
                </a:solidFill>
                <a:latin typeface="Arial" pitchFamily="34" charset="0"/>
                <a:cs typeface="Arial" pitchFamily="34" charset="0"/>
              </a:defRPr>
            </a:lvl1pPr>
            <a:lvl2pPr fontAlgn="base">
              <a:spcBef>
                <a:spcPct val="0"/>
              </a:spcBef>
              <a:spcAft>
                <a:spcPct val="0"/>
              </a:spcAft>
              <a:tabLst>
                <a:tab pos="409575" algn="l"/>
              </a:tabLst>
              <a:defRPr>
                <a:solidFill>
                  <a:schemeClr val="tx1"/>
                </a:solidFill>
                <a:latin typeface="Arial" pitchFamily="34" charset="0"/>
                <a:cs typeface="Arial" pitchFamily="34" charset="0"/>
              </a:defRPr>
            </a:lvl2pPr>
            <a:lvl3pPr fontAlgn="base">
              <a:spcBef>
                <a:spcPct val="0"/>
              </a:spcBef>
              <a:spcAft>
                <a:spcPct val="0"/>
              </a:spcAft>
              <a:tabLst>
                <a:tab pos="409575" algn="l"/>
              </a:tabLst>
              <a:defRPr>
                <a:solidFill>
                  <a:schemeClr val="tx1"/>
                </a:solidFill>
                <a:latin typeface="Arial" pitchFamily="34" charset="0"/>
                <a:cs typeface="Arial" pitchFamily="34" charset="0"/>
              </a:defRPr>
            </a:lvl3pPr>
            <a:lvl4pPr fontAlgn="base">
              <a:spcBef>
                <a:spcPct val="0"/>
              </a:spcBef>
              <a:spcAft>
                <a:spcPct val="0"/>
              </a:spcAft>
              <a:tabLst>
                <a:tab pos="409575" algn="l"/>
              </a:tabLst>
              <a:defRPr>
                <a:solidFill>
                  <a:schemeClr val="tx1"/>
                </a:solidFill>
                <a:latin typeface="Arial" pitchFamily="34" charset="0"/>
                <a:cs typeface="Arial" pitchFamily="34" charset="0"/>
              </a:defRPr>
            </a:lvl4pPr>
            <a:lvl5pPr fontAlgn="base">
              <a:spcBef>
                <a:spcPct val="0"/>
              </a:spcBef>
              <a:spcAft>
                <a:spcPct val="0"/>
              </a:spcAft>
              <a:tabLst>
                <a:tab pos="409575" algn="l"/>
              </a:tabLst>
              <a:defRPr>
                <a:solidFill>
                  <a:schemeClr val="tx1"/>
                </a:solidFill>
                <a:latin typeface="Arial" pitchFamily="34" charset="0"/>
                <a:cs typeface="Arial" pitchFamily="34" charset="0"/>
              </a:defRPr>
            </a:lvl5pPr>
            <a:lvl6pPr fontAlgn="base">
              <a:spcBef>
                <a:spcPct val="0"/>
              </a:spcBef>
              <a:spcAft>
                <a:spcPct val="0"/>
              </a:spcAft>
              <a:tabLst>
                <a:tab pos="409575" algn="l"/>
              </a:tabLst>
              <a:defRPr>
                <a:solidFill>
                  <a:schemeClr val="tx1"/>
                </a:solidFill>
                <a:latin typeface="Arial" pitchFamily="34" charset="0"/>
                <a:cs typeface="Arial" pitchFamily="34" charset="0"/>
              </a:defRPr>
            </a:lvl6pPr>
            <a:lvl7pPr fontAlgn="base">
              <a:spcBef>
                <a:spcPct val="0"/>
              </a:spcBef>
              <a:spcAft>
                <a:spcPct val="0"/>
              </a:spcAft>
              <a:tabLst>
                <a:tab pos="409575" algn="l"/>
              </a:tabLst>
              <a:defRPr>
                <a:solidFill>
                  <a:schemeClr val="tx1"/>
                </a:solidFill>
                <a:latin typeface="Arial" pitchFamily="34" charset="0"/>
                <a:cs typeface="Arial" pitchFamily="34" charset="0"/>
              </a:defRPr>
            </a:lvl7pPr>
            <a:lvl8pPr fontAlgn="base">
              <a:spcBef>
                <a:spcPct val="0"/>
              </a:spcBef>
              <a:spcAft>
                <a:spcPct val="0"/>
              </a:spcAft>
              <a:tabLst>
                <a:tab pos="409575" algn="l"/>
              </a:tabLst>
              <a:defRPr>
                <a:solidFill>
                  <a:schemeClr val="tx1"/>
                </a:solidFill>
                <a:latin typeface="Arial" pitchFamily="34" charset="0"/>
                <a:cs typeface="Arial" pitchFamily="34" charset="0"/>
              </a:defRPr>
            </a:lvl8pPr>
            <a:lvl9pPr fontAlgn="base">
              <a:spcBef>
                <a:spcPct val="0"/>
              </a:spcBef>
              <a:spcAft>
                <a:spcPct val="0"/>
              </a:spcAft>
              <a:tabLst>
                <a:tab pos="409575" algn="l"/>
              </a:tabLst>
              <a:defRPr>
                <a:solidFill>
                  <a:schemeClr val="tx1"/>
                </a:solidFill>
                <a:latin typeface="Arial" pitchFamily="34" charset="0"/>
                <a:cs typeface="Arial" pitchFamily="34" charset="0"/>
              </a:defRPr>
            </a:lvl9pPr>
          </a:lstStyle>
          <a:p>
            <a:pPr lvl="0"/>
            <a:r>
              <a:rPr lang="ru-RU" sz="2400" dirty="0" smtClean="0"/>
              <a:t>2.Область </a:t>
            </a:r>
            <a:r>
              <a:rPr lang="ru-RU" sz="2400" dirty="0"/>
              <a:t>допустимых решений задачи представлена ниже на рисунке. Как будет записано ограничение (</a:t>
            </a:r>
            <a:r>
              <a:rPr lang="ru-RU" sz="2400" dirty="0" err="1"/>
              <a:t>аг</a:t>
            </a:r>
            <a:r>
              <a:rPr lang="ru-RU" sz="2400" dirty="0"/>
              <a:t>)</a:t>
            </a:r>
            <a:endParaRPr kumimoji="0" lang="ru-RU" altLang="ru-RU" sz="2400" b="0" i="0" u="none" strike="noStrike" cap="none" normalizeH="0" baseline="0" dirty="0" smtClean="0">
              <a:ln>
                <a:noFill/>
              </a:ln>
              <a:solidFill>
                <a:schemeClr val="tx1"/>
              </a:solidFill>
              <a:effectLst/>
            </a:endParaRPr>
          </a:p>
        </p:txBody>
      </p:sp>
      <p:pic>
        <p:nvPicPr>
          <p:cNvPr id="7" name="Рисунок 6" descr="40"/>
          <p:cNvPicPr/>
          <p:nvPr/>
        </p:nvPicPr>
        <p:blipFill>
          <a:blip r:embed="rId2">
            <a:extLst>
              <a:ext uri="{28A0092B-C50C-407E-A947-70E740481C1C}">
                <a14:useLocalDpi xmlns:a14="http://schemas.microsoft.com/office/drawing/2010/main" val="0"/>
              </a:ext>
            </a:extLst>
          </a:blip>
          <a:srcRect/>
          <a:stretch>
            <a:fillRect/>
          </a:stretch>
        </p:blipFill>
        <p:spPr bwMode="auto">
          <a:xfrm>
            <a:off x="683568" y="1412776"/>
            <a:ext cx="3960440" cy="3960440"/>
          </a:xfrm>
          <a:prstGeom prst="rect">
            <a:avLst/>
          </a:prstGeom>
          <a:noFill/>
          <a:ln>
            <a:noFill/>
          </a:ln>
        </p:spPr>
      </p:pic>
      <mc:AlternateContent xmlns:mc="http://schemas.openxmlformats.org/markup-compatibility/2006" xmlns:a14="http://schemas.microsoft.com/office/drawing/2010/main">
        <mc:Choice Requires="a14">
          <p:graphicFrame>
            <p:nvGraphicFramePr>
              <p:cNvPr id="3" name="Таблица 2"/>
              <p:cNvGraphicFramePr>
                <a:graphicFrameLocks noGrp="1"/>
              </p:cNvGraphicFramePr>
              <p:nvPr>
                <p:extLst>
                  <p:ext uri="{D42A27DB-BD31-4B8C-83A1-F6EECF244321}">
                    <p14:modId xmlns:p14="http://schemas.microsoft.com/office/powerpoint/2010/main" val="3839616333"/>
                  </p:ext>
                </p:extLst>
              </p:nvPr>
            </p:nvGraphicFramePr>
            <p:xfrm>
              <a:off x="5220072" y="2138363"/>
              <a:ext cx="3098279" cy="2527808"/>
            </p:xfrm>
            <a:graphic>
              <a:graphicData uri="http://schemas.openxmlformats.org/drawingml/2006/table">
                <a:tbl>
                  <a:tblPr firstRow="1" firstCol="1" bandRow="1">
                    <a:tableStyleId>{5C22544A-7EE6-4342-B048-85BDC9FD1C3A}</a:tableStyleId>
                  </a:tblPr>
                  <a:tblGrid>
                    <a:gridCol w="3098279"/>
                  </a:tblGrid>
                  <a:tr h="2172585">
                    <a:tc>
                      <a:txBody>
                        <a:bodyPr/>
                        <a:lstStyle/>
                        <a:p>
                          <a:pPr>
                            <a:lnSpc>
                              <a:spcPct val="115000"/>
                            </a:lnSpc>
                            <a:spcAft>
                              <a:spcPts val="1000"/>
                            </a:spcAft>
                          </a:pPr>
                          <a:r>
                            <a:rPr lang="ru-RU" sz="1800" b="1" dirty="0" smtClean="0">
                              <a:solidFill>
                                <a:schemeClr val="tx1"/>
                              </a:solidFill>
                              <a:effectLst/>
                            </a:rPr>
                            <a:t> </a:t>
                          </a:r>
                          <a:endParaRPr lang="ru-RU" sz="1800" b="1" dirty="0">
                            <a:solidFill>
                              <a:schemeClr val="tx1"/>
                            </a:solidFill>
                            <a:effectLst/>
                          </a:endParaRPr>
                        </a:p>
                        <a:p>
                          <a:pPr>
                            <a:lnSpc>
                              <a:spcPct val="115000"/>
                            </a:lnSpc>
                            <a:spcAft>
                              <a:spcPts val="1000"/>
                            </a:spcAft>
                          </a:pPr>
                          <a:r>
                            <a:rPr lang="ru-RU" sz="1800" b="1" dirty="0">
                              <a:solidFill>
                                <a:schemeClr val="tx1"/>
                              </a:solidFill>
                              <a:effectLst/>
                            </a:rPr>
                            <a:t>1) </a:t>
                          </a:r>
                          <a14:m>
                            <m:oMath xmlns:m="http://schemas.openxmlformats.org/officeDocument/2006/math">
                              <m:sSub>
                                <m:sSubPr>
                                  <m:ctrlPr>
                                    <a:rPr lang="ru-RU" sz="1800" b="1" i="1">
                                      <a:solidFill>
                                        <a:schemeClr val="tx1"/>
                                      </a:solidFill>
                                      <a:effectLst/>
                                      <a:latin typeface="Cambria Math"/>
                                    </a:rPr>
                                  </m:ctrlPr>
                                </m:sSubPr>
                                <m:e>
                                  <m:r>
                                    <a:rPr lang="ru-RU" sz="1800" b="1" i="1">
                                      <a:solidFill>
                                        <a:schemeClr val="tx1"/>
                                      </a:solidFill>
                                      <a:effectLst/>
                                      <a:latin typeface="Cambria Math"/>
                                    </a:rPr>
                                    <m:t>𝒙</m:t>
                                  </m:r>
                                </m:e>
                                <m:sub>
                                  <m:r>
                                    <a:rPr lang="ru-RU" sz="1800" b="1" i="1">
                                      <a:solidFill>
                                        <a:schemeClr val="tx1"/>
                                      </a:solidFill>
                                      <a:effectLst/>
                                      <a:latin typeface="Cambria Math"/>
                                    </a:rPr>
                                    <m:t>𝟏</m:t>
                                  </m:r>
                                </m:sub>
                              </m:sSub>
                              <m:r>
                                <a:rPr lang="ru-RU" sz="1800" b="1">
                                  <a:solidFill>
                                    <a:schemeClr val="tx1"/>
                                  </a:solidFill>
                                  <a:effectLst/>
                                  <a:latin typeface="Cambria Math"/>
                                </a:rPr>
                                <m:t>+</m:t>
                              </m:r>
                              <m:r>
                                <a:rPr lang="ru-RU" sz="1800" b="1" i="1">
                                  <a:solidFill>
                                    <a:schemeClr val="tx1"/>
                                  </a:solidFill>
                                  <a:effectLst/>
                                  <a:latin typeface="Cambria Math"/>
                                </a:rPr>
                                <m:t>𝟒</m:t>
                              </m:r>
                              <m:sSub>
                                <m:sSubPr>
                                  <m:ctrlPr>
                                    <a:rPr lang="ru-RU" sz="1800" b="1" i="1">
                                      <a:solidFill>
                                        <a:schemeClr val="tx1"/>
                                      </a:solidFill>
                                      <a:effectLst/>
                                      <a:latin typeface="Cambria Math"/>
                                    </a:rPr>
                                  </m:ctrlPr>
                                </m:sSubPr>
                                <m:e>
                                  <m:r>
                                    <a:rPr lang="ru-RU" sz="1800" b="1" i="1">
                                      <a:solidFill>
                                        <a:schemeClr val="tx1"/>
                                      </a:solidFill>
                                      <a:effectLst/>
                                      <a:latin typeface="Cambria Math"/>
                                    </a:rPr>
                                    <m:t>𝒙</m:t>
                                  </m:r>
                                </m:e>
                                <m:sub>
                                  <m:r>
                                    <a:rPr lang="ru-RU" sz="1800" b="1" i="1">
                                      <a:solidFill>
                                        <a:schemeClr val="tx1"/>
                                      </a:solidFill>
                                      <a:effectLst/>
                                      <a:latin typeface="Cambria Math"/>
                                    </a:rPr>
                                    <m:t>𝟐</m:t>
                                  </m:r>
                                </m:sub>
                              </m:sSub>
                              <m:r>
                                <a:rPr lang="ru-RU" sz="1800" b="1">
                                  <a:solidFill>
                                    <a:schemeClr val="tx1"/>
                                  </a:solidFill>
                                  <a:effectLst/>
                                  <a:latin typeface="Cambria Math"/>
                                </a:rPr>
                                <m:t>≥</m:t>
                              </m:r>
                              <m:r>
                                <a:rPr lang="ru-RU" sz="1800" b="1" i="1">
                                  <a:solidFill>
                                    <a:schemeClr val="tx1"/>
                                  </a:solidFill>
                                  <a:effectLst/>
                                  <a:latin typeface="Cambria Math"/>
                                </a:rPr>
                                <m:t>𝟕</m:t>
                              </m:r>
                            </m:oMath>
                          </a14:m>
                          <a:r>
                            <a:rPr lang="en-US" sz="1800" b="1" dirty="0">
                              <a:solidFill>
                                <a:schemeClr val="tx1"/>
                              </a:solidFill>
                              <a:effectLst/>
                            </a:rPr>
                            <a:t>  </a:t>
                          </a:r>
                          <a:endParaRPr lang="ru-RU" sz="1800" b="1" dirty="0">
                            <a:solidFill>
                              <a:schemeClr val="tx1"/>
                            </a:solidFill>
                            <a:effectLst/>
                          </a:endParaRPr>
                        </a:p>
                        <a:p>
                          <a:pPr algn="just">
                            <a:lnSpc>
                              <a:spcPct val="115000"/>
                            </a:lnSpc>
                            <a:spcAft>
                              <a:spcPts val="1000"/>
                            </a:spcAft>
                          </a:pPr>
                          <a:r>
                            <a:rPr lang="ru-RU" sz="1800" b="1" dirty="0">
                              <a:solidFill>
                                <a:schemeClr val="tx1"/>
                              </a:solidFill>
                              <a:effectLst/>
                            </a:rPr>
                            <a:t>2) </a:t>
                          </a:r>
                          <a14:m>
                            <m:oMath xmlns:m="http://schemas.openxmlformats.org/officeDocument/2006/math">
                              <m:r>
                                <a:rPr lang="ru-RU" sz="1800" b="1" i="1">
                                  <a:solidFill>
                                    <a:schemeClr val="tx1"/>
                                  </a:solidFill>
                                  <a:effectLst/>
                                  <a:latin typeface="Cambria Math"/>
                                </a:rPr>
                                <m:t>𝟕</m:t>
                              </m:r>
                              <m:sSub>
                                <m:sSubPr>
                                  <m:ctrlPr>
                                    <a:rPr lang="ru-RU" sz="1800" b="1" i="1">
                                      <a:solidFill>
                                        <a:schemeClr val="tx1"/>
                                      </a:solidFill>
                                      <a:effectLst/>
                                      <a:latin typeface="Cambria Math"/>
                                    </a:rPr>
                                  </m:ctrlPr>
                                </m:sSubPr>
                                <m:e>
                                  <m:r>
                                    <a:rPr lang="ru-RU" sz="1800" b="1" i="1">
                                      <a:solidFill>
                                        <a:schemeClr val="tx1"/>
                                      </a:solidFill>
                                      <a:effectLst/>
                                      <a:latin typeface="Cambria Math"/>
                                    </a:rPr>
                                    <m:t>𝒙</m:t>
                                  </m:r>
                                </m:e>
                                <m:sub>
                                  <m:r>
                                    <a:rPr lang="ru-RU" sz="1800" b="1" i="1">
                                      <a:solidFill>
                                        <a:schemeClr val="tx1"/>
                                      </a:solidFill>
                                      <a:effectLst/>
                                      <a:latin typeface="Cambria Math"/>
                                    </a:rPr>
                                    <m:t>𝟏</m:t>
                                  </m:r>
                                </m:sub>
                              </m:sSub>
                              <m:r>
                                <a:rPr lang="ru-RU" sz="1800" b="1">
                                  <a:solidFill>
                                    <a:schemeClr val="tx1"/>
                                  </a:solidFill>
                                  <a:effectLst/>
                                  <a:latin typeface="Cambria Math"/>
                                </a:rPr>
                                <m:t>+</m:t>
                              </m:r>
                              <m:r>
                                <a:rPr lang="ru-RU" sz="1800" b="1" i="1">
                                  <a:solidFill>
                                    <a:schemeClr val="tx1"/>
                                  </a:solidFill>
                                  <a:effectLst/>
                                  <a:latin typeface="Cambria Math"/>
                                </a:rPr>
                                <m:t>𝟐𝟏</m:t>
                              </m:r>
                              <m:sSub>
                                <m:sSubPr>
                                  <m:ctrlPr>
                                    <a:rPr lang="ru-RU" sz="1800" b="1" i="1">
                                      <a:solidFill>
                                        <a:schemeClr val="tx1"/>
                                      </a:solidFill>
                                      <a:effectLst/>
                                      <a:latin typeface="Cambria Math"/>
                                    </a:rPr>
                                  </m:ctrlPr>
                                </m:sSubPr>
                                <m:e>
                                  <m:r>
                                    <a:rPr lang="ru-RU" sz="1800" b="1" i="1">
                                      <a:solidFill>
                                        <a:schemeClr val="tx1"/>
                                      </a:solidFill>
                                      <a:effectLst/>
                                      <a:latin typeface="Cambria Math"/>
                                    </a:rPr>
                                    <m:t>𝒙</m:t>
                                  </m:r>
                                </m:e>
                                <m:sub>
                                  <m:r>
                                    <a:rPr lang="ru-RU" sz="1800" b="1" i="1">
                                      <a:solidFill>
                                        <a:schemeClr val="tx1"/>
                                      </a:solidFill>
                                      <a:effectLst/>
                                      <a:latin typeface="Cambria Math"/>
                                    </a:rPr>
                                    <m:t>𝟐</m:t>
                                  </m:r>
                                </m:sub>
                              </m:sSub>
                              <m:r>
                                <a:rPr lang="ru-RU" sz="1800" b="1">
                                  <a:solidFill>
                                    <a:schemeClr val="tx1"/>
                                  </a:solidFill>
                                  <a:effectLst/>
                                  <a:latin typeface="Cambria Math"/>
                                </a:rPr>
                                <m:t>≤</m:t>
                              </m:r>
                              <m:r>
                                <a:rPr lang="ru-RU" sz="1800" b="1" i="1">
                                  <a:solidFill>
                                    <a:schemeClr val="tx1"/>
                                  </a:solidFill>
                                  <a:effectLst/>
                                  <a:latin typeface="Cambria Math"/>
                                </a:rPr>
                                <m:t>𝟒𝟗</m:t>
                              </m:r>
                            </m:oMath>
                          </a14:m>
                          <a:endParaRPr lang="ru-RU" sz="1800" b="1" dirty="0">
                            <a:solidFill>
                              <a:schemeClr val="tx1"/>
                            </a:solidFill>
                            <a:effectLst/>
                          </a:endParaRPr>
                        </a:p>
                        <a:p>
                          <a:pPr algn="just">
                            <a:lnSpc>
                              <a:spcPct val="115000"/>
                            </a:lnSpc>
                            <a:spcAft>
                              <a:spcPts val="1000"/>
                            </a:spcAft>
                          </a:pPr>
                          <a:r>
                            <a:rPr lang="ru-RU" sz="1800" b="1" dirty="0">
                              <a:solidFill>
                                <a:schemeClr val="tx1"/>
                              </a:solidFill>
                              <a:effectLst/>
                            </a:rPr>
                            <a:t>3) </a:t>
                          </a:r>
                          <a14:m>
                            <m:oMath xmlns:m="http://schemas.openxmlformats.org/officeDocument/2006/math">
                              <m:r>
                                <a:rPr lang="ru-RU" sz="1800" b="1" i="1">
                                  <a:solidFill>
                                    <a:schemeClr val="tx1"/>
                                  </a:solidFill>
                                  <a:effectLst/>
                                  <a:latin typeface="Cambria Math"/>
                                </a:rPr>
                                <m:t>𝟑</m:t>
                              </m:r>
                              <m:sSub>
                                <m:sSubPr>
                                  <m:ctrlPr>
                                    <a:rPr lang="ru-RU" sz="1800" b="1" i="1">
                                      <a:solidFill>
                                        <a:schemeClr val="tx1"/>
                                      </a:solidFill>
                                      <a:effectLst/>
                                      <a:latin typeface="Cambria Math"/>
                                    </a:rPr>
                                  </m:ctrlPr>
                                </m:sSubPr>
                                <m:e>
                                  <m:r>
                                    <a:rPr lang="ru-RU" sz="1800" b="1" i="1">
                                      <a:solidFill>
                                        <a:schemeClr val="tx1"/>
                                      </a:solidFill>
                                      <a:effectLst/>
                                      <a:latin typeface="Cambria Math"/>
                                    </a:rPr>
                                    <m:t>𝒙</m:t>
                                  </m:r>
                                </m:e>
                                <m:sub>
                                  <m:r>
                                    <a:rPr lang="ru-RU" sz="1800" b="1" i="1">
                                      <a:solidFill>
                                        <a:schemeClr val="tx1"/>
                                      </a:solidFill>
                                      <a:effectLst/>
                                      <a:latin typeface="Cambria Math"/>
                                    </a:rPr>
                                    <m:t>𝟏</m:t>
                                  </m:r>
                                </m:sub>
                              </m:sSub>
                              <m:r>
                                <a:rPr lang="ru-RU" sz="1800" b="1">
                                  <a:solidFill>
                                    <a:schemeClr val="tx1"/>
                                  </a:solidFill>
                                  <a:effectLst/>
                                  <a:latin typeface="Cambria Math"/>
                                </a:rPr>
                                <m:t>+</m:t>
                              </m:r>
                              <m:sSub>
                                <m:sSubPr>
                                  <m:ctrlPr>
                                    <a:rPr lang="ru-RU" sz="1800" b="1" i="1">
                                      <a:solidFill>
                                        <a:schemeClr val="tx1"/>
                                      </a:solidFill>
                                      <a:effectLst/>
                                      <a:latin typeface="Cambria Math"/>
                                    </a:rPr>
                                  </m:ctrlPr>
                                </m:sSubPr>
                                <m:e>
                                  <m:r>
                                    <a:rPr lang="ru-RU" sz="1800" b="1" i="1">
                                      <a:solidFill>
                                        <a:schemeClr val="tx1"/>
                                      </a:solidFill>
                                      <a:effectLst/>
                                      <a:latin typeface="Cambria Math"/>
                                    </a:rPr>
                                    <m:t>𝒙</m:t>
                                  </m:r>
                                </m:e>
                                <m:sub>
                                  <m:r>
                                    <a:rPr lang="ru-RU" sz="1800" b="1" i="1">
                                      <a:solidFill>
                                        <a:schemeClr val="tx1"/>
                                      </a:solidFill>
                                      <a:effectLst/>
                                      <a:latin typeface="Cambria Math"/>
                                    </a:rPr>
                                    <m:t>𝟐</m:t>
                                  </m:r>
                                </m:sub>
                              </m:sSub>
                              <m:r>
                                <a:rPr lang="ru-RU" sz="1800" b="1">
                                  <a:solidFill>
                                    <a:schemeClr val="tx1"/>
                                  </a:solidFill>
                                  <a:effectLst/>
                                  <a:latin typeface="Cambria Math"/>
                                </a:rPr>
                                <m:t>≥</m:t>
                              </m:r>
                              <m:r>
                                <a:rPr lang="ru-RU" sz="1800" b="1" i="1">
                                  <a:solidFill>
                                    <a:schemeClr val="tx1"/>
                                  </a:solidFill>
                                  <a:effectLst/>
                                  <a:latin typeface="Cambria Math"/>
                                </a:rPr>
                                <m:t>𝟕</m:t>
                              </m:r>
                              <m:r>
                                <a:rPr lang="ru-RU" sz="1800" b="1">
                                  <a:solidFill>
                                    <a:schemeClr val="tx1"/>
                                  </a:solidFill>
                                  <a:effectLst/>
                                  <a:latin typeface="Cambria Math"/>
                                </a:rPr>
                                <m:t> </m:t>
                              </m:r>
                            </m:oMath>
                          </a14:m>
                          <a:r>
                            <a:rPr lang="ru-RU" sz="1800" b="1" dirty="0">
                              <a:solidFill>
                                <a:schemeClr val="tx1"/>
                              </a:solidFill>
                              <a:effectLst/>
                            </a:rPr>
                            <a:t>    </a:t>
                          </a:r>
                        </a:p>
                        <a:p>
                          <a:pPr algn="just">
                            <a:lnSpc>
                              <a:spcPct val="115000"/>
                            </a:lnSpc>
                            <a:spcAft>
                              <a:spcPts val="1000"/>
                            </a:spcAft>
                          </a:pPr>
                          <a:r>
                            <a:rPr lang="ru-RU" sz="1800" b="1" dirty="0">
                              <a:solidFill>
                                <a:schemeClr val="tx1"/>
                              </a:solidFill>
                              <a:effectLst/>
                            </a:rPr>
                            <a:t>4) 2</a:t>
                          </a:r>
                          <a14:m>
                            <m:oMath xmlns:m="http://schemas.openxmlformats.org/officeDocument/2006/math">
                              <m:sSub>
                                <m:sSubPr>
                                  <m:ctrlPr>
                                    <a:rPr lang="ru-RU" sz="1800" b="1" i="1">
                                      <a:solidFill>
                                        <a:schemeClr val="tx1"/>
                                      </a:solidFill>
                                      <a:effectLst/>
                                      <a:latin typeface="Cambria Math"/>
                                    </a:rPr>
                                  </m:ctrlPr>
                                </m:sSubPr>
                                <m:e>
                                  <m:r>
                                    <a:rPr lang="ru-RU" sz="1800" b="1" i="1">
                                      <a:solidFill>
                                        <a:schemeClr val="tx1"/>
                                      </a:solidFill>
                                      <a:effectLst/>
                                      <a:latin typeface="Cambria Math"/>
                                    </a:rPr>
                                    <m:t>𝒙</m:t>
                                  </m:r>
                                </m:e>
                                <m:sub>
                                  <m:r>
                                    <a:rPr lang="ru-RU" sz="1800" b="1" i="1">
                                      <a:solidFill>
                                        <a:schemeClr val="tx1"/>
                                      </a:solidFill>
                                      <a:effectLst/>
                                      <a:latin typeface="Cambria Math"/>
                                    </a:rPr>
                                    <m:t>𝟏</m:t>
                                  </m:r>
                                </m:sub>
                              </m:sSub>
                              <m:r>
                                <a:rPr lang="ru-RU" sz="1800" b="1">
                                  <a:solidFill>
                                    <a:schemeClr val="tx1"/>
                                  </a:solidFill>
                                  <a:effectLst/>
                                  <a:latin typeface="Cambria Math"/>
                                </a:rPr>
                                <m:t>+</m:t>
                              </m:r>
                              <m:sSub>
                                <m:sSubPr>
                                  <m:ctrlPr>
                                    <a:rPr lang="ru-RU" sz="1800" b="1" i="1">
                                      <a:solidFill>
                                        <a:schemeClr val="tx1"/>
                                      </a:solidFill>
                                      <a:effectLst/>
                                      <a:latin typeface="Cambria Math"/>
                                    </a:rPr>
                                  </m:ctrlPr>
                                </m:sSubPr>
                                <m:e>
                                  <m:r>
                                    <a:rPr lang="ru-RU" sz="1800" b="1" i="1">
                                      <a:solidFill>
                                        <a:schemeClr val="tx1"/>
                                      </a:solidFill>
                                      <a:effectLst/>
                                      <a:latin typeface="Cambria Math"/>
                                    </a:rPr>
                                    <m:t>𝒙</m:t>
                                  </m:r>
                                </m:e>
                                <m:sub>
                                  <m:r>
                                    <a:rPr lang="ru-RU" sz="1800" b="1" i="1">
                                      <a:solidFill>
                                        <a:schemeClr val="tx1"/>
                                      </a:solidFill>
                                      <a:effectLst/>
                                      <a:latin typeface="Cambria Math"/>
                                    </a:rPr>
                                    <m:t>𝟐</m:t>
                                  </m:r>
                                </m:sub>
                              </m:sSub>
                              <m:r>
                                <a:rPr lang="ru-RU" sz="1800" b="1">
                                  <a:solidFill>
                                    <a:schemeClr val="tx1"/>
                                  </a:solidFill>
                                  <a:effectLst/>
                                  <a:latin typeface="Cambria Math"/>
                                </a:rPr>
                                <m:t>≥</m:t>
                              </m:r>
                              <m:r>
                                <a:rPr lang="ru-RU" sz="1800" b="1" i="1">
                                  <a:solidFill>
                                    <a:schemeClr val="tx1"/>
                                  </a:solidFill>
                                  <a:effectLst/>
                                  <a:latin typeface="Cambria Math"/>
                                </a:rPr>
                                <m:t>𝟏</m:t>
                              </m:r>
                            </m:oMath>
                          </a14:m>
                          <a:endParaRPr lang="ru-RU" sz="1800" b="1" dirty="0">
                            <a:solidFill>
                              <a:schemeClr val="tx1"/>
                            </a:solidFill>
                            <a:effectLst/>
                          </a:endParaRPr>
                        </a:p>
                        <a:p>
                          <a:pPr>
                            <a:lnSpc>
                              <a:spcPct val="115000"/>
                            </a:lnSpc>
                            <a:spcAft>
                              <a:spcPts val="1000"/>
                            </a:spcAft>
                          </a:pPr>
                          <a:r>
                            <a:rPr lang="ru-RU" sz="1800" b="1" dirty="0">
                              <a:solidFill>
                                <a:schemeClr val="tx1"/>
                              </a:solidFill>
                              <a:effectLst/>
                            </a:rPr>
                            <a:t> </a:t>
                          </a:r>
                          <a:endParaRPr lang="ru-RU" sz="1800" b="1" dirty="0">
                            <a:solidFill>
                              <a:schemeClr val="tx1"/>
                            </a:solidFill>
                            <a:effectLst/>
                            <a:latin typeface="Calibri"/>
                            <a:ea typeface="Calibri"/>
                            <a:cs typeface="Times New Roman"/>
                          </a:endParaRPr>
                        </a:p>
                      </a:txBody>
                      <a:tcPr marL="68580" marR="68580" marT="0" marB="0">
                        <a:solidFill>
                          <a:schemeClr val="bg1"/>
                        </a:solidFill>
                      </a:tcPr>
                    </a:tc>
                  </a:tr>
                </a:tbl>
              </a:graphicData>
            </a:graphic>
          </p:graphicFrame>
        </mc:Choice>
        <mc:Fallback xmlns="">
          <p:graphicFrame>
            <p:nvGraphicFramePr>
              <p:cNvPr id="3" name="Таблица 2"/>
              <p:cNvGraphicFramePr>
                <a:graphicFrameLocks noGrp="1"/>
              </p:cNvGraphicFramePr>
              <p:nvPr>
                <p:extLst>
                  <p:ext uri="{D42A27DB-BD31-4B8C-83A1-F6EECF244321}">
                    <p14:modId xmlns:p14="http://schemas.microsoft.com/office/powerpoint/2010/main" val="3839616333"/>
                  </p:ext>
                </p:extLst>
              </p:nvPr>
            </p:nvGraphicFramePr>
            <p:xfrm>
              <a:off x="5220072" y="2138363"/>
              <a:ext cx="3098279" cy="2509266"/>
            </p:xfrm>
            <a:graphic>
              <a:graphicData uri="http://schemas.openxmlformats.org/drawingml/2006/table">
                <a:tbl>
                  <a:tblPr firstRow="1" firstCol="1" bandRow="1">
                    <a:tableStyleId>{5C22544A-7EE6-4342-B048-85BDC9FD1C3A}</a:tableStyleId>
                  </a:tblPr>
                  <a:tblGrid>
                    <a:gridCol w="3098279"/>
                  </a:tblGrid>
                  <a:tr h="2509266">
                    <a:tc>
                      <a:txBody>
                        <a:bodyPr/>
                        <a:lstStyle/>
                        <a:p>
                          <a:endParaRPr lang="ru-RU"/>
                        </a:p>
                      </a:txBody>
                      <a:tcPr marL="68580" marR="68580" marT="0" marB="0">
                        <a:blipFill rotWithShape="1">
                          <a:blip r:embed="rId3"/>
                          <a:stretch>
                            <a:fillRect t="-243" b="-243"/>
                          </a:stretch>
                        </a:blipFill>
                      </a:tcPr>
                    </a:tc>
                  </a:tr>
                </a:tbl>
              </a:graphicData>
            </a:graphic>
          </p:graphicFrame>
        </mc:Fallback>
      </mc:AlternateContent>
      <p:sp>
        <p:nvSpPr>
          <p:cNvPr id="5" name="Rectangle 2"/>
          <p:cNvSpPr>
            <a:spLocks noChangeArrowheads="1"/>
          </p:cNvSpPr>
          <p:nvPr/>
        </p:nvSpPr>
        <p:spPr bwMode="auto">
          <a:xfrm>
            <a:off x="5860892" y="5733256"/>
            <a:ext cx="29158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09575" algn="l"/>
              </a:tabLst>
              <a:defRPr>
                <a:solidFill>
                  <a:schemeClr val="tx1"/>
                </a:solidFill>
                <a:latin typeface="Arial" pitchFamily="34" charset="0"/>
                <a:cs typeface="Arial" pitchFamily="34" charset="0"/>
              </a:defRPr>
            </a:lvl1pPr>
            <a:lvl2pPr fontAlgn="base">
              <a:spcBef>
                <a:spcPct val="0"/>
              </a:spcBef>
              <a:spcAft>
                <a:spcPct val="0"/>
              </a:spcAft>
              <a:tabLst>
                <a:tab pos="409575" algn="l"/>
              </a:tabLst>
              <a:defRPr>
                <a:solidFill>
                  <a:schemeClr val="tx1"/>
                </a:solidFill>
                <a:latin typeface="Arial" pitchFamily="34" charset="0"/>
                <a:cs typeface="Arial" pitchFamily="34" charset="0"/>
              </a:defRPr>
            </a:lvl2pPr>
            <a:lvl3pPr fontAlgn="base">
              <a:spcBef>
                <a:spcPct val="0"/>
              </a:spcBef>
              <a:spcAft>
                <a:spcPct val="0"/>
              </a:spcAft>
              <a:tabLst>
                <a:tab pos="409575" algn="l"/>
              </a:tabLst>
              <a:defRPr>
                <a:solidFill>
                  <a:schemeClr val="tx1"/>
                </a:solidFill>
                <a:latin typeface="Arial" pitchFamily="34" charset="0"/>
                <a:cs typeface="Arial" pitchFamily="34" charset="0"/>
              </a:defRPr>
            </a:lvl3pPr>
            <a:lvl4pPr fontAlgn="base">
              <a:spcBef>
                <a:spcPct val="0"/>
              </a:spcBef>
              <a:spcAft>
                <a:spcPct val="0"/>
              </a:spcAft>
              <a:tabLst>
                <a:tab pos="409575" algn="l"/>
              </a:tabLst>
              <a:defRPr>
                <a:solidFill>
                  <a:schemeClr val="tx1"/>
                </a:solidFill>
                <a:latin typeface="Arial" pitchFamily="34" charset="0"/>
                <a:cs typeface="Arial" pitchFamily="34" charset="0"/>
              </a:defRPr>
            </a:lvl4pPr>
            <a:lvl5pPr fontAlgn="base">
              <a:spcBef>
                <a:spcPct val="0"/>
              </a:spcBef>
              <a:spcAft>
                <a:spcPct val="0"/>
              </a:spcAft>
              <a:tabLst>
                <a:tab pos="409575" algn="l"/>
              </a:tabLst>
              <a:defRPr>
                <a:solidFill>
                  <a:schemeClr val="tx1"/>
                </a:solidFill>
                <a:latin typeface="Arial" pitchFamily="34" charset="0"/>
                <a:cs typeface="Arial" pitchFamily="34" charset="0"/>
              </a:defRPr>
            </a:lvl5pPr>
            <a:lvl6pPr fontAlgn="base">
              <a:spcBef>
                <a:spcPct val="0"/>
              </a:spcBef>
              <a:spcAft>
                <a:spcPct val="0"/>
              </a:spcAft>
              <a:tabLst>
                <a:tab pos="409575" algn="l"/>
              </a:tabLst>
              <a:defRPr>
                <a:solidFill>
                  <a:schemeClr val="tx1"/>
                </a:solidFill>
                <a:latin typeface="Arial" pitchFamily="34" charset="0"/>
                <a:cs typeface="Arial" pitchFamily="34" charset="0"/>
              </a:defRPr>
            </a:lvl6pPr>
            <a:lvl7pPr fontAlgn="base">
              <a:spcBef>
                <a:spcPct val="0"/>
              </a:spcBef>
              <a:spcAft>
                <a:spcPct val="0"/>
              </a:spcAft>
              <a:tabLst>
                <a:tab pos="409575" algn="l"/>
              </a:tabLst>
              <a:defRPr>
                <a:solidFill>
                  <a:schemeClr val="tx1"/>
                </a:solidFill>
                <a:latin typeface="Arial" pitchFamily="34" charset="0"/>
                <a:cs typeface="Arial" pitchFamily="34" charset="0"/>
              </a:defRPr>
            </a:lvl7pPr>
            <a:lvl8pPr fontAlgn="base">
              <a:spcBef>
                <a:spcPct val="0"/>
              </a:spcBef>
              <a:spcAft>
                <a:spcPct val="0"/>
              </a:spcAft>
              <a:tabLst>
                <a:tab pos="409575" algn="l"/>
              </a:tabLst>
              <a:defRPr>
                <a:solidFill>
                  <a:schemeClr val="tx1"/>
                </a:solidFill>
                <a:latin typeface="Arial" pitchFamily="34" charset="0"/>
                <a:cs typeface="Arial" pitchFamily="34" charset="0"/>
              </a:defRPr>
            </a:lvl8pPr>
            <a:lvl9pPr fontAlgn="base">
              <a:spcBef>
                <a:spcPct val="0"/>
              </a:spcBef>
              <a:spcAft>
                <a:spcPct val="0"/>
              </a:spcAft>
              <a:tabLst>
                <a:tab pos="409575"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tabLst>
                <a:tab pos="409575" algn="l"/>
              </a:tabLst>
            </a:pPr>
            <a:r>
              <a:rPr kumimoji="0" lang="ru-RU"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Дисциплина</a:t>
            </a:r>
            <a:r>
              <a:rPr kumimoji="0" lang="ru-RU" altLang="ru-RU"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ru-RU" altLang="ru-RU" sz="12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ИСОиТПР</a:t>
            </a:r>
            <a:r>
              <a:rPr kumimoji="0" lang="ru-RU" altLang="ru-RU"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tabLst>
                <a:tab pos="409575" algn="l"/>
              </a:tabLst>
            </a:pPr>
            <a:r>
              <a:rPr lang="ru-RU" altLang="ru-RU" sz="1600" dirty="0" smtClean="0">
                <a:latin typeface="Times New Roman" pitchFamily="18" charset="0"/>
                <a:cs typeface="Times New Roman" pitchFamily="18" charset="0"/>
              </a:rPr>
              <a:t>Уровень «удовлетворительно»</a:t>
            </a:r>
            <a:endParaRPr kumimoji="0" lang="ru-RU" altLang="ru-RU"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864456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339"/>
          <p:cNvSpPr txBox="1">
            <a:spLocks noChangeArrowheads="1"/>
          </p:cNvSpPr>
          <p:nvPr/>
        </p:nvSpPr>
        <p:spPr bwMode="auto">
          <a:xfrm>
            <a:off x="275870" y="6120005"/>
            <a:ext cx="2159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spcAft>
                <a:spcPts val="300"/>
              </a:spcAft>
              <a:buClr>
                <a:srgbClr val="C3260C"/>
              </a:buClr>
              <a:buSzPct val="130000"/>
              <a:buFont typeface="Georgia" pitchFamily="18" charset="0"/>
              <a:buChar char="*"/>
              <a:defRPr sz="2200">
                <a:solidFill>
                  <a:srgbClr val="404040"/>
                </a:solidFill>
                <a:latin typeface="Trebuchet MS" pitchFamily="34" charset="0"/>
              </a:defRPr>
            </a:lvl1pPr>
            <a:lvl2pPr marL="742950" indent="-285750" eaLnBrk="0" hangingPunct="0">
              <a:spcBef>
                <a:spcPct val="20000"/>
              </a:spcBef>
              <a:spcAft>
                <a:spcPts val="300"/>
              </a:spcAft>
              <a:buClr>
                <a:srgbClr val="C3260C"/>
              </a:buClr>
              <a:buSzPct val="130000"/>
              <a:buFont typeface="Georgia" pitchFamily="18" charset="0"/>
              <a:buChar char="*"/>
              <a:defRPr sz="2000">
                <a:solidFill>
                  <a:srgbClr val="404040"/>
                </a:solidFill>
                <a:latin typeface="Trebuchet MS" pitchFamily="34" charset="0"/>
              </a:defRPr>
            </a:lvl2pPr>
            <a:lvl3pPr marL="1143000" indent="-228600" eaLnBrk="0" hangingPunct="0">
              <a:spcBef>
                <a:spcPct val="20000"/>
              </a:spcBef>
              <a:spcAft>
                <a:spcPts val="300"/>
              </a:spcAft>
              <a:buClr>
                <a:srgbClr val="C3260C"/>
              </a:buClr>
              <a:buSzPct val="130000"/>
              <a:buFont typeface="Georgia" pitchFamily="18" charset="0"/>
              <a:buChar char="*"/>
              <a:defRPr>
                <a:solidFill>
                  <a:srgbClr val="404040"/>
                </a:solidFill>
                <a:latin typeface="Trebuchet MS" pitchFamily="34" charset="0"/>
              </a:defRPr>
            </a:lvl3pPr>
            <a:lvl4pPr marL="1600200" indent="-228600" eaLnBrk="0" hangingPunct="0">
              <a:spcBef>
                <a:spcPct val="20000"/>
              </a:spcBef>
              <a:spcAft>
                <a:spcPts val="300"/>
              </a:spcAft>
              <a:buClr>
                <a:srgbClr val="C3260C"/>
              </a:buClr>
              <a:buSzPct val="130000"/>
              <a:buFont typeface="Georgia" pitchFamily="18" charset="0"/>
              <a:buChar char="*"/>
              <a:defRPr sz="1600">
                <a:solidFill>
                  <a:srgbClr val="404040"/>
                </a:solidFill>
                <a:latin typeface="Trebuchet MS" pitchFamily="34" charset="0"/>
              </a:defRPr>
            </a:lvl4pPr>
            <a:lvl5pPr marL="2057400" indent="-228600" eaLnBrk="0"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5pPr>
            <a:lvl6pPr marL="25146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6pPr>
            <a:lvl7pPr marL="29718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7pPr>
            <a:lvl8pPr marL="34290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8pPr>
            <a:lvl9pPr marL="38862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9pPr>
          </a:lstStyle>
          <a:p>
            <a:pPr eaLnBrk="1" hangingPunct="1">
              <a:spcBef>
                <a:spcPct val="50000"/>
              </a:spcBef>
              <a:spcAft>
                <a:spcPct val="0"/>
              </a:spcAft>
              <a:buClrTx/>
              <a:buSzTx/>
              <a:buFontTx/>
              <a:buNone/>
            </a:pPr>
            <a:r>
              <a:rPr lang="en-US" altLang="ru-RU" sz="1600" b="1" dirty="0">
                <a:solidFill>
                  <a:schemeClr val="tx1"/>
                </a:solidFill>
                <a:latin typeface="Arial" charset="0"/>
              </a:rPr>
              <a:t>0</a:t>
            </a:r>
            <a:endParaRPr lang="ru-RU" altLang="ru-RU" sz="1600" b="1" dirty="0">
              <a:solidFill>
                <a:schemeClr val="tx1"/>
              </a:solidFill>
              <a:latin typeface="Arial" charset="0"/>
            </a:endParaRPr>
          </a:p>
        </p:txBody>
      </p:sp>
      <p:sp>
        <p:nvSpPr>
          <p:cNvPr id="15" name="Line 343"/>
          <p:cNvSpPr>
            <a:spLocks noChangeShapeType="1"/>
          </p:cNvSpPr>
          <p:nvPr/>
        </p:nvSpPr>
        <p:spPr bwMode="auto">
          <a:xfrm>
            <a:off x="383820" y="4528939"/>
            <a:ext cx="5556208" cy="1929620"/>
          </a:xfrm>
          <a:prstGeom prst="line">
            <a:avLst/>
          </a:prstGeom>
          <a:ln>
            <a:headEnd/>
            <a:tailEnd/>
          </a:ln>
          <a:extLst/>
        </p:spPr>
        <p:style>
          <a:lnRef idx="2">
            <a:schemeClr val="dk1"/>
          </a:lnRef>
          <a:fillRef idx="0">
            <a:schemeClr val="dk1"/>
          </a:fillRef>
          <a:effectRef idx="1">
            <a:schemeClr val="dk1"/>
          </a:effectRef>
          <a:fontRef idx="minor">
            <a:schemeClr val="tx1"/>
          </a:fontRef>
        </p:style>
        <p:txBody>
          <a:bodyPr/>
          <a:lstStyle/>
          <a:p>
            <a:endParaRPr lang="ru-RU"/>
          </a:p>
        </p:txBody>
      </p:sp>
      <p:sp>
        <p:nvSpPr>
          <p:cNvPr id="16" name="Text Box 346"/>
          <p:cNvSpPr txBox="1">
            <a:spLocks noChangeArrowheads="1"/>
          </p:cNvSpPr>
          <p:nvPr/>
        </p:nvSpPr>
        <p:spPr bwMode="auto">
          <a:xfrm>
            <a:off x="5975015" y="6321477"/>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spcAft>
                <a:spcPts val="300"/>
              </a:spcAft>
              <a:buClr>
                <a:srgbClr val="C3260C"/>
              </a:buClr>
              <a:buSzPct val="130000"/>
              <a:buFont typeface="Georgia" pitchFamily="18" charset="0"/>
              <a:buChar char="*"/>
              <a:defRPr sz="2200">
                <a:solidFill>
                  <a:srgbClr val="404040"/>
                </a:solidFill>
                <a:latin typeface="Trebuchet MS" pitchFamily="34" charset="0"/>
              </a:defRPr>
            </a:lvl1pPr>
            <a:lvl2pPr marL="742950" indent="-285750" eaLnBrk="0" hangingPunct="0">
              <a:spcBef>
                <a:spcPct val="20000"/>
              </a:spcBef>
              <a:spcAft>
                <a:spcPts val="300"/>
              </a:spcAft>
              <a:buClr>
                <a:srgbClr val="C3260C"/>
              </a:buClr>
              <a:buSzPct val="130000"/>
              <a:buFont typeface="Georgia" pitchFamily="18" charset="0"/>
              <a:buChar char="*"/>
              <a:defRPr sz="2000">
                <a:solidFill>
                  <a:srgbClr val="404040"/>
                </a:solidFill>
                <a:latin typeface="Trebuchet MS" pitchFamily="34" charset="0"/>
              </a:defRPr>
            </a:lvl2pPr>
            <a:lvl3pPr marL="1143000" indent="-228600" eaLnBrk="0" hangingPunct="0">
              <a:spcBef>
                <a:spcPct val="20000"/>
              </a:spcBef>
              <a:spcAft>
                <a:spcPts val="300"/>
              </a:spcAft>
              <a:buClr>
                <a:srgbClr val="C3260C"/>
              </a:buClr>
              <a:buSzPct val="130000"/>
              <a:buFont typeface="Georgia" pitchFamily="18" charset="0"/>
              <a:buChar char="*"/>
              <a:defRPr>
                <a:solidFill>
                  <a:srgbClr val="404040"/>
                </a:solidFill>
                <a:latin typeface="Trebuchet MS" pitchFamily="34" charset="0"/>
              </a:defRPr>
            </a:lvl3pPr>
            <a:lvl4pPr marL="1600200" indent="-228600" eaLnBrk="0" hangingPunct="0">
              <a:spcBef>
                <a:spcPct val="20000"/>
              </a:spcBef>
              <a:spcAft>
                <a:spcPts val="300"/>
              </a:spcAft>
              <a:buClr>
                <a:srgbClr val="C3260C"/>
              </a:buClr>
              <a:buSzPct val="130000"/>
              <a:buFont typeface="Georgia" pitchFamily="18" charset="0"/>
              <a:buChar char="*"/>
              <a:defRPr sz="1600">
                <a:solidFill>
                  <a:srgbClr val="404040"/>
                </a:solidFill>
                <a:latin typeface="Trebuchet MS" pitchFamily="34" charset="0"/>
              </a:defRPr>
            </a:lvl4pPr>
            <a:lvl5pPr marL="2057400" indent="-228600" eaLnBrk="0"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5pPr>
            <a:lvl6pPr marL="25146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6pPr>
            <a:lvl7pPr marL="29718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7pPr>
            <a:lvl8pPr marL="34290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8pPr>
            <a:lvl9pPr marL="38862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9pPr>
          </a:lstStyle>
          <a:p>
            <a:pPr eaLnBrk="1" hangingPunct="1">
              <a:spcBef>
                <a:spcPct val="50000"/>
              </a:spcBef>
              <a:spcAft>
                <a:spcPct val="0"/>
              </a:spcAft>
              <a:buClrTx/>
              <a:buSzTx/>
              <a:buFontTx/>
              <a:buNone/>
            </a:pPr>
            <a:r>
              <a:rPr lang="en-US" altLang="ru-RU" sz="1800" dirty="0">
                <a:solidFill>
                  <a:schemeClr val="tx1"/>
                </a:solidFill>
                <a:latin typeface="Arial" charset="0"/>
              </a:rPr>
              <a:t>x</a:t>
            </a:r>
            <a:r>
              <a:rPr lang="en-US" altLang="ru-RU" sz="1800" baseline="-25000" dirty="0">
                <a:solidFill>
                  <a:schemeClr val="tx1"/>
                </a:solidFill>
                <a:latin typeface="Arial" charset="0"/>
              </a:rPr>
              <a:t>1</a:t>
            </a:r>
            <a:endParaRPr lang="ru-RU" altLang="ru-RU" sz="1800" baseline="-25000" dirty="0">
              <a:solidFill>
                <a:schemeClr val="tx1"/>
              </a:solidFill>
              <a:latin typeface="Arial" charset="0"/>
            </a:endParaRPr>
          </a:p>
        </p:txBody>
      </p:sp>
      <p:sp>
        <p:nvSpPr>
          <p:cNvPr id="17" name="Text Box 347"/>
          <p:cNvSpPr txBox="1">
            <a:spLocks noChangeArrowheads="1"/>
          </p:cNvSpPr>
          <p:nvPr/>
        </p:nvSpPr>
        <p:spPr bwMode="auto">
          <a:xfrm>
            <a:off x="118952" y="1399796"/>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spcAft>
                <a:spcPts val="300"/>
              </a:spcAft>
              <a:buClr>
                <a:srgbClr val="C3260C"/>
              </a:buClr>
              <a:buSzPct val="130000"/>
              <a:buFont typeface="Georgia" pitchFamily="18" charset="0"/>
              <a:buChar char="*"/>
              <a:defRPr sz="2200">
                <a:solidFill>
                  <a:srgbClr val="404040"/>
                </a:solidFill>
                <a:latin typeface="Trebuchet MS" pitchFamily="34" charset="0"/>
              </a:defRPr>
            </a:lvl1pPr>
            <a:lvl2pPr marL="742950" indent="-285750" eaLnBrk="0" hangingPunct="0">
              <a:spcBef>
                <a:spcPct val="20000"/>
              </a:spcBef>
              <a:spcAft>
                <a:spcPts val="300"/>
              </a:spcAft>
              <a:buClr>
                <a:srgbClr val="C3260C"/>
              </a:buClr>
              <a:buSzPct val="130000"/>
              <a:buFont typeface="Georgia" pitchFamily="18" charset="0"/>
              <a:buChar char="*"/>
              <a:defRPr sz="2000">
                <a:solidFill>
                  <a:srgbClr val="404040"/>
                </a:solidFill>
                <a:latin typeface="Trebuchet MS" pitchFamily="34" charset="0"/>
              </a:defRPr>
            </a:lvl2pPr>
            <a:lvl3pPr marL="1143000" indent="-228600" eaLnBrk="0" hangingPunct="0">
              <a:spcBef>
                <a:spcPct val="20000"/>
              </a:spcBef>
              <a:spcAft>
                <a:spcPts val="300"/>
              </a:spcAft>
              <a:buClr>
                <a:srgbClr val="C3260C"/>
              </a:buClr>
              <a:buSzPct val="130000"/>
              <a:buFont typeface="Georgia" pitchFamily="18" charset="0"/>
              <a:buChar char="*"/>
              <a:defRPr>
                <a:solidFill>
                  <a:srgbClr val="404040"/>
                </a:solidFill>
                <a:latin typeface="Trebuchet MS" pitchFamily="34" charset="0"/>
              </a:defRPr>
            </a:lvl3pPr>
            <a:lvl4pPr marL="1600200" indent="-228600" eaLnBrk="0" hangingPunct="0">
              <a:spcBef>
                <a:spcPct val="20000"/>
              </a:spcBef>
              <a:spcAft>
                <a:spcPts val="300"/>
              </a:spcAft>
              <a:buClr>
                <a:srgbClr val="C3260C"/>
              </a:buClr>
              <a:buSzPct val="130000"/>
              <a:buFont typeface="Georgia" pitchFamily="18" charset="0"/>
              <a:buChar char="*"/>
              <a:defRPr sz="1600">
                <a:solidFill>
                  <a:srgbClr val="404040"/>
                </a:solidFill>
                <a:latin typeface="Trebuchet MS" pitchFamily="34" charset="0"/>
              </a:defRPr>
            </a:lvl4pPr>
            <a:lvl5pPr marL="2057400" indent="-228600" eaLnBrk="0"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5pPr>
            <a:lvl6pPr marL="25146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6pPr>
            <a:lvl7pPr marL="29718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7pPr>
            <a:lvl8pPr marL="34290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8pPr>
            <a:lvl9pPr marL="38862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9pPr>
          </a:lstStyle>
          <a:p>
            <a:pPr eaLnBrk="1" hangingPunct="1">
              <a:spcBef>
                <a:spcPct val="50000"/>
              </a:spcBef>
              <a:spcAft>
                <a:spcPct val="0"/>
              </a:spcAft>
              <a:buClrTx/>
              <a:buSzTx/>
              <a:buFontTx/>
              <a:buNone/>
            </a:pPr>
            <a:r>
              <a:rPr lang="en-US" altLang="ru-RU" sz="1800" dirty="0">
                <a:solidFill>
                  <a:schemeClr val="tx1"/>
                </a:solidFill>
                <a:latin typeface="Arial" charset="0"/>
              </a:rPr>
              <a:t>x</a:t>
            </a:r>
            <a:r>
              <a:rPr lang="en-US" altLang="ru-RU" sz="1800" baseline="-25000" dirty="0">
                <a:solidFill>
                  <a:schemeClr val="tx1"/>
                </a:solidFill>
                <a:latin typeface="Arial" charset="0"/>
              </a:rPr>
              <a:t>2</a:t>
            </a:r>
            <a:endParaRPr lang="ru-RU" altLang="ru-RU" sz="1800" baseline="-25000" dirty="0">
              <a:solidFill>
                <a:schemeClr val="tx1"/>
              </a:solidFill>
              <a:latin typeface="Arial" charset="0"/>
            </a:endParaRPr>
          </a:p>
        </p:txBody>
      </p:sp>
      <p:cxnSp>
        <p:nvCxnSpPr>
          <p:cNvPr id="9" name="Прямая со стрелкой 8"/>
          <p:cNvCxnSpPr/>
          <p:nvPr/>
        </p:nvCxnSpPr>
        <p:spPr>
          <a:xfrm flipV="1">
            <a:off x="4691418" y="5195147"/>
            <a:ext cx="326543" cy="83825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4" name="Text Box 351"/>
          <p:cNvSpPr txBox="1">
            <a:spLocks noChangeArrowheads="1"/>
          </p:cNvSpPr>
          <p:nvPr/>
        </p:nvSpPr>
        <p:spPr bwMode="auto">
          <a:xfrm>
            <a:off x="4854689" y="5662805"/>
            <a:ext cx="431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spcAft>
                <a:spcPts val="300"/>
              </a:spcAft>
              <a:buClr>
                <a:srgbClr val="C3260C"/>
              </a:buClr>
              <a:buSzPct val="130000"/>
              <a:buFont typeface="Georgia" pitchFamily="18" charset="0"/>
              <a:buChar char="*"/>
              <a:defRPr sz="2200">
                <a:solidFill>
                  <a:srgbClr val="404040"/>
                </a:solidFill>
                <a:latin typeface="Trebuchet MS" pitchFamily="34" charset="0"/>
              </a:defRPr>
            </a:lvl1pPr>
            <a:lvl2pPr marL="742950" indent="-285750" eaLnBrk="0" hangingPunct="0">
              <a:spcBef>
                <a:spcPct val="20000"/>
              </a:spcBef>
              <a:spcAft>
                <a:spcPts val="300"/>
              </a:spcAft>
              <a:buClr>
                <a:srgbClr val="C3260C"/>
              </a:buClr>
              <a:buSzPct val="130000"/>
              <a:buFont typeface="Georgia" pitchFamily="18" charset="0"/>
              <a:buChar char="*"/>
              <a:defRPr sz="2000">
                <a:solidFill>
                  <a:srgbClr val="404040"/>
                </a:solidFill>
                <a:latin typeface="Trebuchet MS" pitchFamily="34" charset="0"/>
              </a:defRPr>
            </a:lvl2pPr>
            <a:lvl3pPr marL="1143000" indent="-228600" eaLnBrk="0" hangingPunct="0">
              <a:spcBef>
                <a:spcPct val="20000"/>
              </a:spcBef>
              <a:spcAft>
                <a:spcPts val="300"/>
              </a:spcAft>
              <a:buClr>
                <a:srgbClr val="C3260C"/>
              </a:buClr>
              <a:buSzPct val="130000"/>
              <a:buFont typeface="Georgia" pitchFamily="18" charset="0"/>
              <a:buChar char="*"/>
              <a:defRPr>
                <a:solidFill>
                  <a:srgbClr val="404040"/>
                </a:solidFill>
                <a:latin typeface="Trebuchet MS" pitchFamily="34" charset="0"/>
              </a:defRPr>
            </a:lvl3pPr>
            <a:lvl4pPr marL="1600200" indent="-228600" eaLnBrk="0" hangingPunct="0">
              <a:spcBef>
                <a:spcPct val="20000"/>
              </a:spcBef>
              <a:spcAft>
                <a:spcPts val="300"/>
              </a:spcAft>
              <a:buClr>
                <a:srgbClr val="C3260C"/>
              </a:buClr>
              <a:buSzPct val="130000"/>
              <a:buFont typeface="Georgia" pitchFamily="18" charset="0"/>
              <a:buChar char="*"/>
              <a:defRPr sz="1600">
                <a:solidFill>
                  <a:srgbClr val="404040"/>
                </a:solidFill>
                <a:latin typeface="Trebuchet MS" pitchFamily="34" charset="0"/>
              </a:defRPr>
            </a:lvl4pPr>
            <a:lvl5pPr marL="2057400" indent="-228600" eaLnBrk="0"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5pPr>
            <a:lvl6pPr marL="25146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6pPr>
            <a:lvl7pPr marL="29718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7pPr>
            <a:lvl8pPr marL="34290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8pPr>
            <a:lvl9pPr marL="38862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9pPr>
          </a:lstStyle>
          <a:p>
            <a:pPr eaLnBrk="1" hangingPunct="1">
              <a:spcBef>
                <a:spcPct val="50000"/>
              </a:spcBef>
              <a:spcAft>
                <a:spcPct val="0"/>
              </a:spcAft>
              <a:buClrTx/>
              <a:buSzTx/>
              <a:buFontTx/>
              <a:buNone/>
            </a:pPr>
            <a:r>
              <a:rPr lang="en-US" altLang="ru-RU" sz="1400" b="1" dirty="0">
                <a:solidFill>
                  <a:schemeClr val="tx1"/>
                </a:solidFill>
                <a:latin typeface="Arial" charset="0"/>
              </a:rPr>
              <a:t>(1)</a:t>
            </a:r>
            <a:endParaRPr lang="ru-RU" altLang="ru-RU" sz="1400" b="1" dirty="0">
              <a:solidFill>
                <a:schemeClr val="tx1"/>
              </a:solidFill>
              <a:latin typeface="Arial" charset="0"/>
            </a:endParaRPr>
          </a:p>
        </p:txBody>
      </p:sp>
      <p:sp>
        <p:nvSpPr>
          <p:cNvPr id="36" name="Line 344"/>
          <p:cNvSpPr>
            <a:spLocks noChangeShapeType="1"/>
          </p:cNvSpPr>
          <p:nvPr/>
        </p:nvSpPr>
        <p:spPr bwMode="auto">
          <a:xfrm flipH="1" flipV="1">
            <a:off x="522720" y="1766509"/>
            <a:ext cx="2334930" cy="453685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8" name="Text Box 351"/>
          <p:cNvSpPr txBox="1">
            <a:spLocks noChangeArrowheads="1"/>
          </p:cNvSpPr>
          <p:nvPr/>
        </p:nvSpPr>
        <p:spPr bwMode="auto">
          <a:xfrm>
            <a:off x="550752" y="2648486"/>
            <a:ext cx="431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spcAft>
                <a:spcPts val="300"/>
              </a:spcAft>
              <a:buClr>
                <a:srgbClr val="C3260C"/>
              </a:buClr>
              <a:buSzPct val="130000"/>
              <a:buFont typeface="Georgia" pitchFamily="18" charset="0"/>
              <a:buChar char="*"/>
              <a:defRPr sz="2200">
                <a:solidFill>
                  <a:srgbClr val="404040"/>
                </a:solidFill>
                <a:latin typeface="Trebuchet MS" pitchFamily="34" charset="0"/>
              </a:defRPr>
            </a:lvl1pPr>
            <a:lvl2pPr marL="742950" indent="-285750" eaLnBrk="0" hangingPunct="0">
              <a:spcBef>
                <a:spcPct val="20000"/>
              </a:spcBef>
              <a:spcAft>
                <a:spcPts val="300"/>
              </a:spcAft>
              <a:buClr>
                <a:srgbClr val="C3260C"/>
              </a:buClr>
              <a:buSzPct val="130000"/>
              <a:buFont typeface="Georgia" pitchFamily="18" charset="0"/>
              <a:buChar char="*"/>
              <a:defRPr sz="2000">
                <a:solidFill>
                  <a:srgbClr val="404040"/>
                </a:solidFill>
                <a:latin typeface="Trebuchet MS" pitchFamily="34" charset="0"/>
              </a:defRPr>
            </a:lvl2pPr>
            <a:lvl3pPr marL="1143000" indent="-228600" eaLnBrk="0" hangingPunct="0">
              <a:spcBef>
                <a:spcPct val="20000"/>
              </a:spcBef>
              <a:spcAft>
                <a:spcPts val="300"/>
              </a:spcAft>
              <a:buClr>
                <a:srgbClr val="C3260C"/>
              </a:buClr>
              <a:buSzPct val="130000"/>
              <a:buFont typeface="Georgia" pitchFamily="18" charset="0"/>
              <a:buChar char="*"/>
              <a:defRPr>
                <a:solidFill>
                  <a:srgbClr val="404040"/>
                </a:solidFill>
                <a:latin typeface="Trebuchet MS" pitchFamily="34" charset="0"/>
              </a:defRPr>
            </a:lvl3pPr>
            <a:lvl4pPr marL="1600200" indent="-228600" eaLnBrk="0" hangingPunct="0">
              <a:spcBef>
                <a:spcPct val="20000"/>
              </a:spcBef>
              <a:spcAft>
                <a:spcPts val="300"/>
              </a:spcAft>
              <a:buClr>
                <a:srgbClr val="C3260C"/>
              </a:buClr>
              <a:buSzPct val="130000"/>
              <a:buFont typeface="Georgia" pitchFamily="18" charset="0"/>
              <a:buChar char="*"/>
              <a:defRPr sz="1600">
                <a:solidFill>
                  <a:srgbClr val="404040"/>
                </a:solidFill>
                <a:latin typeface="Trebuchet MS" pitchFamily="34" charset="0"/>
              </a:defRPr>
            </a:lvl4pPr>
            <a:lvl5pPr marL="2057400" indent="-228600" eaLnBrk="0"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5pPr>
            <a:lvl6pPr marL="25146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6pPr>
            <a:lvl7pPr marL="29718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7pPr>
            <a:lvl8pPr marL="34290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8pPr>
            <a:lvl9pPr marL="38862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9pPr>
          </a:lstStyle>
          <a:p>
            <a:pPr eaLnBrk="1" hangingPunct="1">
              <a:spcBef>
                <a:spcPct val="50000"/>
              </a:spcBef>
              <a:spcAft>
                <a:spcPct val="0"/>
              </a:spcAft>
              <a:buClrTx/>
              <a:buSzTx/>
              <a:buFontTx/>
              <a:buNone/>
            </a:pPr>
            <a:r>
              <a:rPr lang="en-US" altLang="ru-RU" sz="1400" b="1" dirty="0" smtClean="0">
                <a:solidFill>
                  <a:schemeClr val="tx1"/>
                </a:solidFill>
                <a:latin typeface="Arial" charset="0"/>
              </a:rPr>
              <a:t>(</a:t>
            </a:r>
            <a:r>
              <a:rPr lang="ru-RU" altLang="ru-RU" sz="1400" b="1" dirty="0" smtClean="0">
                <a:solidFill>
                  <a:schemeClr val="tx1"/>
                </a:solidFill>
                <a:latin typeface="Arial" charset="0"/>
              </a:rPr>
              <a:t>3</a:t>
            </a:r>
            <a:r>
              <a:rPr lang="en-US" altLang="ru-RU" sz="1400" b="1" dirty="0" smtClean="0">
                <a:solidFill>
                  <a:schemeClr val="tx1"/>
                </a:solidFill>
                <a:latin typeface="Arial" charset="0"/>
              </a:rPr>
              <a:t>)</a:t>
            </a:r>
            <a:endParaRPr lang="ru-RU" altLang="ru-RU" sz="1400" b="1" dirty="0">
              <a:solidFill>
                <a:schemeClr val="tx1"/>
              </a:solidFill>
              <a:latin typeface="Arial" charset="0"/>
            </a:endParaRPr>
          </a:p>
        </p:txBody>
      </p:sp>
      <p:cxnSp>
        <p:nvCxnSpPr>
          <p:cNvPr id="5" name="Прямая со стрелкой 4"/>
          <p:cNvCxnSpPr/>
          <p:nvPr/>
        </p:nvCxnSpPr>
        <p:spPr>
          <a:xfrm flipH="1">
            <a:off x="309443" y="2436394"/>
            <a:ext cx="587681" cy="42418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179986" y="5080200"/>
            <a:ext cx="311784" cy="338554"/>
          </a:xfrm>
          <a:prstGeom prst="rect">
            <a:avLst/>
          </a:prstGeom>
          <a:noFill/>
        </p:spPr>
        <p:txBody>
          <a:bodyPr wrap="square" rtlCol="0">
            <a:spAutoFit/>
          </a:bodyPr>
          <a:lstStyle/>
          <a:p>
            <a:r>
              <a:rPr lang="ru-RU" sz="1600" b="1" dirty="0"/>
              <a:t>3</a:t>
            </a:r>
          </a:p>
        </p:txBody>
      </p:sp>
      <mc:AlternateContent xmlns:mc="http://schemas.openxmlformats.org/markup-compatibility/2006" xmlns:a14="http://schemas.microsoft.com/office/drawing/2010/main">
        <mc:Choice Requires="a14">
          <p:sp>
            <p:nvSpPr>
              <p:cNvPr id="45" name="TextBox 44"/>
              <p:cNvSpPr txBox="1"/>
              <p:nvPr/>
            </p:nvSpPr>
            <p:spPr>
              <a:xfrm>
                <a:off x="2342096" y="4813107"/>
                <a:ext cx="249921"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ru-RU" sz="1600" b="1" i="1" smtClean="0">
                              <a:latin typeface="Cambria Math"/>
                            </a:rPr>
                          </m:ctrlPr>
                        </m:sSupPr>
                        <m:e>
                          <m:r>
                            <a:rPr lang="en-US" sz="1600" b="1" i="1" smtClean="0">
                              <a:latin typeface="Cambria Math"/>
                            </a:rPr>
                            <m:t>𝑿</m:t>
                          </m:r>
                        </m:e>
                        <m:sup>
                          <m:r>
                            <a:rPr lang="en-US" sz="1600" b="1" i="1" smtClean="0">
                              <a:latin typeface="Cambria Math"/>
                            </a:rPr>
                            <m:t>∗</m:t>
                          </m:r>
                        </m:sup>
                      </m:sSup>
                    </m:oMath>
                  </m:oMathPara>
                </a14:m>
                <a:endParaRPr lang="ru-RU" sz="1600" b="1" dirty="0"/>
              </a:p>
            </p:txBody>
          </p:sp>
        </mc:Choice>
        <mc:Fallback xmlns="">
          <p:sp>
            <p:nvSpPr>
              <p:cNvPr id="45" name="TextBox 44"/>
              <p:cNvSpPr txBox="1">
                <a:spLocks noRot="1" noChangeAspect="1" noMove="1" noResize="1" noEditPoints="1" noAdjustHandles="1" noChangeArrowheads="1" noChangeShapeType="1" noTextEdit="1"/>
              </p:cNvSpPr>
              <p:nvPr/>
            </p:nvSpPr>
            <p:spPr>
              <a:xfrm>
                <a:off x="2342096" y="4813107"/>
                <a:ext cx="249921" cy="338554"/>
              </a:xfrm>
              <a:prstGeom prst="rect">
                <a:avLst/>
              </a:prstGeom>
              <a:blipFill rotWithShape="1">
                <a:blip r:embed="rId2"/>
                <a:stretch>
                  <a:fillRect r="-39024"/>
                </a:stretch>
              </a:blipFill>
            </p:spPr>
            <p:txBody>
              <a:bodyPr/>
              <a:lstStyle/>
              <a:p>
                <a:r>
                  <a:rPr lang="ru-RU">
                    <a:noFill/>
                  </a:rPr>
                  <a:t> </a:t>
                </a:r>
              </a:p>
            </p:txBody>
          </p:sp>
        </mc:Fallback>
      </mc:AlternateContent>
      <p:sp>
        <p:nvSpPr>
          <p:cNvPr id="50" name="Овал 49"/>
          <p:cNvSpPr/>
          <p:nvPr/>
        </p:nvSpPr>
        <p:spPr>
          <a:xfrm flipH="1">
            <a:off x="2276648" y="5166014"/>
            <a:ext cx="84208"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7" name="TextBox 56"/>
          <p:cNvSpPr txBox="1"/>
          <p:nvPr/>
        </p:nvSpPr>
        <p:spPr>
          <a:xfrm>
            <a:off x="1995375" y="6303361"/>
            <a:ext cx="311784" cy="338554"/>
          </a:xfrm>
          <a:prstGeom prst="rect">
            <a:avLst/>
          </a:prstGeom>
          <a:noFill/>
        </p:spPr>
        <p:txBody>
          <a:bodyPr wrap="square" rtlCol="0">
            <a:spAutoFit/>
          </a:bodyPr>
          <a:lstStyle/>
          <a:p>
            <a:r>
              <a:rPr lang="ru-RU" sz="1600" b="1" dirty="0" smtClean="0"/>
              <a:t>5</a:t>
            </a:r>
            <a:endParaRPr lang="ru-RU" sz="1600" b="1" dirty="0"/>
          </a:p>
        </p:txBody>
      </p:sp>
      <p:cxnSp>
        <p:nvCxnSpPr>
          <p:cNvPr id="19" name="Прямая соединительная линия 18"/>
          <p:cNvCxnSpPr/>
          <p:nvPr/>
        </p:nvCxnSpPr>
        <p:spPr>
          <a:xfrm flipH="1" flipV="1">
            <a:off x="534588" y="5148637"/>
            <a:ext cx="1776108" cy="18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Прямая соединительная линия 60"/>
          <p:cNvCxnSpPr/>
          <p:nvPr/>
        </p:nvCxnSpPr>
        <p:spPr>
          <a:xfrm>
            <a:off x="2276646" y="5166014"/>
            <a:ext cx="0" cy="1148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Прямая со стрелкой 61"/>
          <p:cNvCxnSpPr/>
          <p:nvPr/>
        </p:nvCxnSpPr>
        <p:spPr>
          <a:xfrm>
            <a:off x="534588" y="6297402"/>
            <a:ext cx="5405440" cy="1191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 name="Прямая со стрелкой 34"/>
          <p:cNvCxnSpPr/>
          <p:nvPr/>
        </p:nvCxnSpPr>
        <p:spPr>
          <a:xfrm flipH="1" flipV="1">
            <a:off x="511530" y="1514992"/>
            <a:ext cx="39222" cy="479979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 name="Прямоугольник 6"/>
          <p:cNvSpPr/>
          <p:nvPr/>
        </p:nvSpPr>
        <p:spPr>
          <a:xfrm>
            <a:off x="179986" y="188640"/>
            <a:ext cx="7272334" cy="584775"/>
          </a:xfrm>
          <a:prstGeom prst="rect">
            <a:avLst/>
          </a:prstGeom>
        </p:spPr>
        <p:txBody>
          <a:bodyPr wrap="square">
            <a:spAutoFit/>
          </a:bodyPr>
          <a:lstStyle/>
          <a:p>
            <a:r>
              <a:rPr lang="ru-RU" sz="3200" dirty="0">
                <a:solidFill>
                  <a:schemeClr val="bg1"/>
                </a:solidFill>
              </a:rPr>
              <a:t>Вопрос</a:t>
            </a:r>
            <a:endParaRPr lang="ru-RU" sz="3200" b="1" dirty="0">
              <a:solidFill>
                <a:schemeClr val="bg1"/>
              </a:solidFill>
              <a:latin typeface="+mj-lt"/>
            </a:endParaRPr>
          </a:p>
        </p:txBody>
      </p:sp>
      <mc:AlternateContent xmlns:mc="http://schemas.openxmlformats.org/markup-compatibility/2006" xmlns:a14="http://schemas.microsoft.com/office/drawing/2010/main">
        <mc:Choice Requires="a14">
          <p:sp>
            <p:nvSpPr>
              <p:cNvPr id="4" name="Прямоугольник 3"/>
              <p:cNvSpPr/>
              <p:nvPr/>
            </p:nvSpPr>
            <p:spPr>
              <a:xfrm>
                <a:off x="1726589" y="1777045"/>
                <a:ext cx="5703293" cy="646331"/>
              </a:xfrm>
              <a:prstGeom prst="rect">
                <a:avLst/>
              </a:prstGeom>
            </p:spPr>
            <p:txBody>
              <a:bodyPr wrap="none">
                <a:spAutoFit/>
              </a:bodyPr>
              <a:lstStyle/>
              <a:p>
                <a:pPr marL="342900" indent="-342900">
                  <a:buAutoNum type="arabicPeriod"/>
                </a:pPr>
                <a:r>
                  <a:rPr lang="ru-RU" dirty="0" smtClean="0"/>
                  <a:t>Основные переменные задачи </a:t>
                </a:r>
                <a14:m>
                  <m:oMath xmlns:m="http://schemas.openxmlformats.org/officeDocument/2006/math">
                    <m:sSub>
                      <m:sSubPr>
                        <m:ctrlPr>
                          <a:rPr lang="ru-RU" i="1" dirty="0">
                            <a:latin typeface="Cambria Math"/>
                          </a:rPr>
                        </m:ctrlPr>
                      </m:sSubPr>
                      <m:e>
                        <m:r>
                          <a:rPr lang="en-US" i="1" dirty="0">
                            <a:latin typeface="Cambria Math"/>
                          </a:rPr>
                          <m:t>𝑥</m:t>
                        </m:r>
                      </m:e>
                      <m:sub>
                        <m:r>
                          <a:rPr lang="ru-RU" b="0" i="1" dirty="0" smtClean="0">
                            <a:latin typeface="Cambria Math"/>
                          </a:rPr>
                          <m:t>1</m:t>
                        </m:r>
                      </m:sub>
                    </m:sSub>
                    <m:r>
                      <a:rPr lang="en-US" i="1" dirty="0">
                        <a:latin typeface="Cambria Math"/>
                      </a:rPr>
                      <m:t>, </m:t>
                    </m:r>
                    <m:sSub>
                      <m:sSubPr>
                        <m:ctrlPr>
                          <a:rPr lang="en-US" i="1" dirty="0">
                            <a:latin typeface="Cambria Math"/>
                          </a:rPr>
                        </m:ctrlPr>
                      </m:sSubPr>
                      <m:e>
                        <m:r>
                          <a:rPr lang="en-US" i="1" dirty="0">
                            <a:latin typeface="Cambria Math"/>
                          </a:rPr>
                          <m:t>𝑥</m:t>
                        </m:r>
                      </m:e>
                      <m:sub>
                        <m:r>
                          <a:rPr lang="ru-RU" b="0" i="1" dirty="0" smtClean="0">
                            <a:latin typeface="Cambria Math"/>
                          </a:rPr>
                          <m:t>2</m:t>
                        </m:r>
                      </m:sub>
                    </m:sSub>
                    <m:r>
                      <a:rPr lang="ru-RU" b="0" i="1" dirty="0" smtClean="0">
                        <a:latin typeface="Cambria Math"/>
                      </a:rPr>
                      <m:t>.</m:t>
                    </m:r>
                  </m:oMath>
                </a14:m>
                <a:endParaRPr lang="ru-RU" b="0" i="1" dirty="0" smtClean="0">
                  <a:latin typeface="Cambria Math"/>
                </a:endParaRPr>
              </a:p>
              <a:p>
                <a14:m>
                  <m:oMath xmlns:m="http://schemas.openxmlformats.org/officeDocument/2006/math">
                    <m:r>
                      <a:rPr lang="en-US" i="1" dirty="0">
                        <a:latin typeface="Cambria Math"/>
                      </a:rPr>
                      <m:t> </m:t>
                    </m:r>
                  </m:oMath>
                </a14:m>
                <a:r>
                  <a:rPr lang="ru-RU" dirty="0" smtClean="0"/>
                  <a:t>Какие </a:t>
                </a:r>
                <a:r>
                  <a:rPr lang="ru-RU" dirty="0"/>
                  <a:t>ресурсы </a:t>
                </a:r>
                <a:r>
                  <a:rPr lang="ru-RU" dirty="0" smtClean="0"/>
                  <a:t>дефицитные, если решение в точке </a:t>
                </a:r>
                <a14:m>
                  <m:oMath xmlns:m="http://schemas.openxmlformats.org/officeDocument/2006/math">
                    <m:sSup>
                      <m:sSupPr>
                        <m:ctrlPr>
                          <a:rPr lang="ru-RU" i="1" smtClean="0">
                            <a:latin typeface="Cambria Math"/>
                          </a:rPr>
                        </m:ctrlPr>
                      </m:sSupPr>
                      <m:e>
                        <m:r>
                          <a:rPr lang="en-US" b="0" i="1" smtClean="0">
                            <a:latin typeface="Cambria Math"/>
                          </a:rPr>
                          <m:t>𝑋</m:t>
                        </m:r>
                      </m:e>
                      <m:sup>
                        <m:r>
                          <a:rPr lang="en-US" b="0" i="1" smtClean="0">
                            <a:latin typeface="Cambria Math"/>
                          </a:rPr>
                          <m:t>∗</m:t>
                        </m:r>
                      </m:sup>
                    </m:sSup>
                  </m:oMath>
                </a14:m>
                <a:r>
                  <a:rPr lang="ru-RU" dirty="0" smtClean="0"/>
                  <a:t>? </a:t>
                </a:r>
              </a:p>
            </p:txBody>
          </p:sp>
        </mc:Choice>
        <mc:Fallback xmlns="">
          <p:sp>
            <p:nvSpPr>
              <p:cNvPr id="4" name="Прямоугольник 3"/>
              <p:cNvSpPr>
                <a:spLocks noRot="1" noChangeAspect="1" noMove="1" noResize="1" noEditPoints="1" noAdjustHandles="1" noChangeArrowheads="1" noChangeShapeType="1" noTextEdit="1"/>
              </p:cNvSpPr>
              <p:nvPr/>
            </p:nvSpPr>
            <p:spPr>
              <a:xfrm>
                <a:off x="1726589" y="1777045"/>
                <a:ext cx="5703293" cy="646331"/>
              </a:xfrm>
              <a:prstGeom prst="rect">
                <a:avLst/>
              </a:prstGeom>
              <a:blipFill rotWithShape="1">
                <a:blip r:embed="rId3"/>
                <a:stretch>
                  <a:fillRect l="-855" t="-4717" b="-14151"/>
                </a:stretch>
              </a:blipFill>
            </p:spPr>
            <p:txBody>
              <a:bodyPr/>
              <a:lstStyle/>
              <a:p>
                <a:r>
                  <a:rPr lang="ru-RU">
                    <a:noFill/>
                  </a:rPr>
                  <a:t> </a:t>
                </a:r>
              </a:p>
            </p:txBody>
          </p:sp>
        </mc:Fallback>
      </mc:AlternateContent>
      <p:cxnSp>
        <p:nvCxnSpPr>
          <p:cNvPr id="6" name="Прямая соединительная линия 5"/>
          <p:cNvCxnSpPr/>
          <p:nvPr/>
        </p:nvCxnSpPr>
        <p:spPr>
          <a:xfrm>
            <a:off x="179986" y="2924944"/>
            <a:ext cx="4824062" cy="3547694"/>
          </a:xfrm>
          <a:prstGeom prst="line">
            <a:avLst/>
          </a:prstGeom>
        </p:spPr>
        <p:style>
          <a:lnRef idx="2">
            <a:schemeClr val="dk1"/>
          </a:lnRef>
          <a:fillRef idx="0">
            <a:schemeClr val="dk1"/>
          </a:fillRef>
          <a:effectRef idx="1">
            <a:schemeClr val="dk1"/>
          </a:effectRef>
          <a:fontRef idx="minor">
            <a:schemeClr val="tx1"/>
          </a:fontRef>
        </p:style>
      </p:cxnSp>
      <p:cxnSp>
        <p:nvCxnSpPr>
          <p:cNvPr id="47" name="Прямая со стрелкой 46"/>
          <p:cNvCxnSpPr/>
          <p:nvPr/>
        </p:nvCxnSpPr>
        <p:spPr>
          <a:xfrm flipH="1">
            <a:off x="766652" y="3739785"/>
            <a:ext cx="509741" cy="590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9" name="Text Box 351"/>
          <p:cNvSpPr txBox="1">
            <a:spLocks noChangeArrowheads="1"/>
          </p:cNvSpPr>
          <p:nvPr/>
        </p:nvSpPr>
        <p:spPr bwMode="auto">
          <a:xfrm>
            <a:off x="1003910" y="4140696"/>
            <a:ext cx="431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spcAft>
                <a:spcPts val="300"/>
              </a:spcAft>
              <a:buClr>
                <a:srgbClr val="C3260C"/>
              </a:buClr>
              <a:buSzPct val="130000"/>
              <a:buFont typeface="Georgia" pitchFamily="18" charset="0"/>
              <a:buChar char="*"/>
              <a:defRPr sz="2200">
                <a:solidFill>
                  <a:srgbClr val="404040"/>
                </a:solidFill>
                <a:latin typeface="Trebuchet MS" pitchFamily="34" charset="0"/>
              </a:defRPr>
            </a:lvl1pPr>
            <a:lvl2pPr marL="742950" indent="-285750" eaLnBrk="0" hangingPunct="0">
              <a:spcBef>
                <a:spcPct val="20000"/>
              </a:spcBef>
              <a:spcAft>
                <a:spcPts val="300"/>
              </a:spcAft>
              <a:buClr>
                <a:srgbClr val="C3260C"/>
              </a:buClr>
              <a:buSzPct val="130000"/>
              <a:buFont typeface="Georgia" pitchFamily="18" charset="0"/>
              <a:buChar char="*"/>
              <a:defRPr sz="2000">
                <a:solidFill>
                  <a:srgbClr val="404040"/>
                </a:solidFill>
                <a:latin typeface="Trebuchet MS" pitchFamily="34" charset="0"/>
              </a:defRPr>
            </a:lvl2pPr>
            <a:lvl3pPr marL="1143000" indent="-228600" eaLnBrk="0" hangingPunct="0">
              <a:spcBef>
                <a:spcPct val="20000"/>
              </a:spcBef>
              <a:spcAft>
                <a:spcPts val="300"/>
              </a:spcAft>
              <a:buClr>
                <a:srgbClr val="C3260C"/>
              </a:buClr>
              <a:buSzPct val="130000"/>
              <a:buFont typeface="Georgia" pitchFamily="18" charset="0"/>
              <a:buChar char="*"/>
              <a:defRPr>
                <a:solidFill>
                  <a:srgbClr val="404040"/>
                </a:solidFill>
                <a:latin typeface="Trebuchet MS" pitchFamily="34" charset="0"/>
              </a:defRPr>
            </a:lvl3pPr>
            <a:lvl4pPr marL="1600200" indent="-228600" eaLnBrk="0" hangingPunct="0">
              <a:spcBef>
                <a:spcPct val="20000"/>
              </a:spcBef>
              <a:spcAft>
                <a:spcPts val="300"/>
              </a:spcAft>
              <a:buClr>
                <a:srgbClr val="C3260C"/>
              </a:buClr>
              <a:buSzPct val="130000"/>
              <a:buFont typeface="Georgia" pitchFamily="18" charset="0"/>
              <a:buChar char="*"/>
              <a:defRPr sz="1600">
                <a:solidFill>
                  <a:srgbClr val="404040"/>
                </a:solidFill>
                <a:latin typeface="Trebuchet MS" pitchFamily="34" charset="0"/>
              </a:defRPr>
            </a:lvl4pPr>
            <a:lvl5pPr marL="2057400" indent="-228600" eaLnBrk="0"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5pPr>
            <a:lvl6pPr marL="25146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6pPr>
            <a:lvl7pPr marL="29718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7pPr>
            <a:lvl8pPr marL="34290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8pPr>
            <a:lvl9pPr marL="38862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9pPr>
          </a:lstStyle>
          <a:p>
            <a:pPr eaLnBrk="1" hangingPunct="1">
              <a:spcBef>
                <a:spcPct val="50000"/>
              </a:spcBef>
              <a:spcAft>
                <a:spcPct val="0"/>
              </a:spcAft>
              <a:buClrTx/>
              <a:buSzTx/>
              <a:buFontTx/>
              <a:buNone/>
            </a:pPr>
            <a:r>
              <a:rPr lang="en-US" altLang="ru-RU" sz="1400" b="1" dirty="0" smtClean="0">
                <a:solidFill>
                  <a:schemeClr val="tx1"/>
                </a:solidFill>
                <a:latin typeface="Arial" charset="0"/>
              </a:rPr>
              <a:t>(</a:t>
            </a:r>
            <a:r>
              <a:rPr lang="ru-RU" altLang="ru-RU" sz="1400" b="1" dirty="0" smtClean="0">
                <a:solidFill>
                  <a:schemeClr val="tx1"/>
                </a:solidFill>
                <a:latin typeface="Arial" charset="0"/>
              </a:rPr>
              <a:t>2</a:t>
            </a:r>
            <a:r>
              <a:rPr lang="en-US" altLang="ru-RU" sz="1400" b="1" dirty="0" smtClean="0">
                <a:solidFill>
                  <a:schemeClr val="tx1"/>
                </a:solidFill>
                <a:latin typeface="Arial" charset="0"/>
              </a:rPr>
              <a:t>)</a:t>
            </a:r>
            <a:endParaRPr lang="ru-RU" altLang="ru-RU" sz="1400" b="1" dirty="0">
              <a:solidFill>
                <a:schemeClr val="tx1"/>
              </a:solidFill>
              <a:latin typeface="Arial" charset="0"/>
            </a:endParaRPr>
          </a:p>
        </p:txBody>
      </p:sp>
      <mc:AlternateContent xmlns:mc="http://schemas.openxmlformats.org/markup-compatibility/2006" xmlns:a14="http://schemas.microsoft.com/office/drawing/2010/main">
        <mc:Choice Requires="a14">
          <p:sp>
            <p:nvSpPr>
              <p:cNvPr id="51" name="Прямоугольник 50"/>
              <p:cNvSpPr/>
              <p:nvPr/>
            </p:nvSpPr>
            <p:spPr>
              <a:xfrm>
                <a:off x="2910884" y="3076746"/>
                <a:ext cx="4541436" cy="1754326"/>
              </a:xfrm>
              <a:prstGeom prst="rect">
                <a:avLst/>
              </a:prstGeom>
            </p:spPr>
            <p:txBody>
              <a:bodyPr wrap="none">
                <a:spAutoFit/>
              </a:bodyPr>
              <a:lstStyle/>
              <a:p>
                <a:pPr marL="0" indent="0">
                  <a:buNone/>
                </a:pPr>
                <a:r>
                  <a:rPr lang="ru-RU" dirty="0" smtClean="0"/>
                  <a:t>2. Какие переменные будут равны нулю </a:t>
                </a:r>
              </a:p>
              <a:p>
                <a:pPr marL="0" indent="0">
                  <a:buNone/>
                </a:pPr>
                <a:r>
                  <a:rPr lang="ru-RU" dirty="0" smtClean="0"/>
                  <a:t>в точке </a:t>
                </a:r>
                <a14:m>
                  <m:oMath xmlns:m="http://schemas.openxmlformats.org/officeDocument/2006/math">
                    <m:sSup>
                      <m:sSupPr>
                        <m:ctrlPr>
                          <a:rPr lang="ru-RU" b="1" i="1">
                            <a:latin typeface="Cambria Math"/>
                          </a:rPr>
                        </m:ctrlPr>
                      </m:sSupPr>
                      <m:e>
                        <m:r>
                          <a:rPr lang="en-US" b="1" i="1">
                            <a:latin typeface="Cambria Math"/>
                          </a:rPr>
                          <m:t>𝑿</m:t>
                        </m:r>
                      </m:e>
                      <m:sup>
                        <m:r>
                          <a:rPr lang="en-US" b="1" i="1">
                            <a:latin typeface="Cambria Math"/>
                          </a:rPr>
                          <m:t>∗</m:t>
                        </m:r>
                      </m:sup>
                    </m:sSup>
                    <m:r>
                      <a:rPr lang="en-US" b="1" i="1">
                        <a:latin typeface="Cambria Math"/>
                      </a:rPr>
                      <m:t> </m:t>
                    </m:r>
                    <m:r>
                      <a:rPr lang="ru-RU" b="0" i="0" smtClean="0">
                        <a:latin typeface="Cambria Math"/>
                      </a:rPr>
                      <m:t>?</m:t>
                    </m:r>
                  </m:oMath>
                </a14:m>
                <a:r>
                  <a:rPr lang="ru-RU" dirty="0" smtClean="0"/>
                  <a:t> </a:t>
                </a:r>
                <a:endParaRPr lang="en-US" dirty="0" smtClean="0"/>
              </a:p>
              <a:p>
                <a:pPr marL="0" indent="0">
                  <a:buNone/>
                </a:pPr>
                <a:r>
                  <a:rPr lang="ru-RU" dirty="0" smtClean="0"/>
                  <a:t>Варианты:</a:t>
                </a:r>
              </a:p>
              <a:p>
                <a:pPr marL="0" indent="0">
                  <a:buNone/>
                </a:pPr>
                <a:r>
                  <a:rPr lang="ru-RU" dirty="0" smtClean="0"/>
                  <a:t>1-</a:t>
                </a:r>
                <a:r>
                  <a:rPr lang="en-US" dirty="0" smtClean="0"/>
                  <a:t>       </a:t>
                </a:r>
                <a14:m>
                  <m:oMath xmlns:m="http://schemas.openxmlformats.org/officeDocument/2006/math">
                    <m:sSub>
                      <m:sSubPr>
                        <m:ctrlPr>
                          <a:rPr lang="ru-RU" i="1" dirty="0" smtClean="0">
                            <a:latin typeface="Cambria Math"/>
                          </a:rPr>
                        </m:ctrlPr>
                      </m:sSubPr>
                      <m:e>
                        <m:r>
                          <a:rPr lang="en-US" b="0" i="1" dirty="0" smtClean="0">
                            <a:latin typeface="Cambria Math"/>
                          </a:rPr>
                          <m:t>𝑥</m:t>
                        </m:r>
                      </m:e>
                      <m:sub>
                        <m:r>
                          <a:rPr lang="en-US" b="0" i="1" dirty="0" smtClean="0">
                            <a:latin typeface="Cambria Math"/>
                          </a:rPr>
                          <m:t>3</m:t>
                        </m:r>
                      </m:sub>
                    </m:sSub>
                    <m:r>
                      <a:rPr lang="en-US" b="0" i="1" dirty="0" smtClean="0">
                        <a:latin typeface="Cambria Math"/>
                      </a:rPr>
                      <m:t>,</m:t>
                    </m:r>
                    <m:sSub>
                      <m:sSubPr>
                        <m:ctrlPr>
                          <a:rPr lang="en-US" b="0" i="1" dirty="0" smtClean="0">
                            <a:latin typeface="Cambria Math"/>
                          </a:rPr>
                        </m:ctrlPr>
                      </m:sSubPr>
                      <m:e>
                        <m:r>
                          <a:rPr lang="en-US" b="0" i="1" dirty="0" smtClean="0">
                            <a:latin typeface="Cambria Math"/>
                          </a:rPr>
                          <m:t>𝑥</m:t>
                        </m:r>
                      </m:e>
                      <m:sub>
                        <m:r>
                          <a:rPr lang="en-US" b="0" i="1" dirty="0" smtClean="0">
                            <a:latin typeface="Cambria Math"/>
                          </a:rPr>
                          <m:t>4</m:t>
                        </m:r>
                      </m:sub>
                    </m:sSub>
                    <m:r>
                      <a:rPr lang="en-US" b="0" i="1" dirty="0" smtClean="0">
                        <a:latin typeface="Cambria Math"/>
                      </a:rPr>
                      <m:t>,</m:t>
                    </m:r>
                    <m:sSub>
                      <m:sSubPr>
                        <m:ctrlPr>
                          <a:rPr lang="en-US" b="0" i="1" dirty="0" smtClean="0">
                            <a:latin typeface="Cambria Math"/>
                          </a:rPr>
                        </m:ctrlPr>
                      </m:sSubPr>
                      <m:e>
                        <m:r>
                          <a:rPr lang="en-US" b="0" i="1" dirty="0" smtClean="0">
                            <a:latin typeface="Cambria Math"/>
                          </a:rPr>
                          <m:t>𝑥</m:t>
                        </m:r>
                      </m:e>
                      <m:sub>
                        <m:r>
                          <a:rPr lang="en-US" b="0" i="1" dirty="0" smtClean="0">
                            <a:latin typeface="Cambria Math"/>
                          </a:rPr>
                          <m:t>5</m:t>
                        </m:r>
                      </m:sub>
                    </m:sSub>
                  </m:oMath>
                </a14:m>
                <a:endParaRPr lang="ru-RU" dirty="0" smtClean="0"/>
              </a:p>
              <a:p>
                <a:pPr marL="0" indent="0">
                  <a:buNone/>
                </a:pPr>
                <a:r>
                  <a:rPr lang="ru-RU" dirty="0" smtClean="0"/>
                  <a:t>2-       </a:t>
                </a:r>
                <a14:m>
                  <m:oMath xmlns:m="http://schemas.openxmlformats.org/officeDocument/2006/math">
                    <m:sSub>
                      <m:sSubPr>
                        <m:ctrlPr>
                          <a:rPr lang="ru-RU" i="1" dirty="0">
                            <a:latin typeface="Cambria Math"/>
                          </a:rPr>
                        </m:ctrlPr>
                      </m:sSubPr>
                      <m:e>
                        <m:r>
                          <a:rPr lang="en-US" i="1" dirty="0">
                            <a:latin typeface="Cambria Math"/>
                          </a:rPr>
                          <m:t>𝑥</m:t>
                        </m:r>
                      </m:e>
                      <m:sub>
                        <m:r>
                          <a:rPr lang="en-US" i="1" dirty="0">
                            <a:latin typeface="Cambria Math"/>
                          </a:rPr>
                          <m:t>3</m:t>
                        </m:r>
                      </m:sub>
                    </m:sSub>
                    <m:r>
                      <a:rPr lang="en-US" i="1" dirty="0">
                        <a:latin typeface="Cambria Math"/>
                      </a:rPr>
                      <m:t>,</m:t>
                    </m:r>
                    <m:sSub>
                      <m:sSubPr>
                        <m:ctrlPr>
                          <a:rPr lang="en-US" i="1" dirty="0">
                            <a:latin typeface="Cambria Math"/>
                          </a:rPr>
                        </m:ctrlPr>
                      </m:sSubPr>
                      <m:e>
                        <m:r>
                          <a:rPr lang="en-US" i="1" dirty="0">
                            <a:latin typeface="Cambria Math"/>
                          </a:rPr>
                          <m:t>𝑥</m:t>
                        </m:r>
                      </m:e>
                      <m:sub>
                        <m:r>
                          <a:rPr lang="en-US" i="1" dirty="0">
                            <a:latin typeface="Cambria Math"/>
                          </a:rPr>
                          <m:t>4</m:t>
                        </m:r>
                      </m:sub>
                    </m:sSub>
                    <m:r>
                      <a:rPr lang="en-US" i="1" dirty="0">
                        <a:latin typeface="Cambria Math"/>
                      </a:rPr>
                      <m:t>,</m:t>
                    </m:r>
                  </m:oMath>
                </a14:m>
                <a:endParaRPr lang="ru-RU" dirty="0" smtClean="0"/>
              </a:p>
              <a:p>
                <a:pPr marL="0" indent="0">
                  <a:buNone/>
                </a:pPr>
                <a:r>
                  <a:rPr lang="ru-RU" dirty="0" smtClean="0"/>
                  <a:t>3-       </a:t>
                </a:r>
                <a14:m>
                  <m:oMath xmlns:m="http://schemas.openxmlformats.org/officeDocument/2006/math">
                    <m:sSub>
                      <m:sSubPr>
                        <m:ctrlPr>
                          <a:rPr lang="ru-RU" i="1" dirty="0">
                            <a:latin typeface="Cambria Math"/>
                          </a:rPr>
                        </m:ctrlPr>
                      </m:sSubPr>
                      <m:e>
                        <m:r>
                          <a:rPr lang="en-US" i="1" dirty="0">
                            <a:latin typeface="Cambria Math"/>
                          </a:rPr>
                          <m:t>𝑥</m:t>
                        </m:r>
                      </m:e>
                      <m:sub>
                        <m:r>
                          <a:rPr lang="en-US" i="1" dirty="0">
                            <a:latin typeface="Cambria Math"/>
                          </a:rPr>
                          <m:t>3</m:t>
                        </m:r>
                      </m:sub>
                    </m:sSub>
                    <m:r>
                      <a:rPr lang="en-US" i="1" dirty="0">
                        <a:latin typeface="Cambria Math"/>
                      </a:rPr>
                      <m:t>,</m:t>
                    </m:r>
                    <m:r>
                      <a:rPr lang="en-US" i="1" dirty="0" smtClean="0">
                        <a:latin typeface="Cambria Math"/>
                      </a:rPr>
                      <m:t> </m:t>
                    </m:r>
                    <m:sSub>
                      <m:sSubPr>
                        <m:ctrlPr>
                          <a:rPr lang="en-US" i="1" dirty="0">
                            <a:latin typeface="Cambria Math"/>
                          </a:rPr>
                        </m:ctrlPr>
                      </m:sSubPr>
                      <m:e>
                        <m:r>
                          <a:rPr lang="en-US" i="1" dirty="0">
                            <a:latin typeface="Cambria Math"/>
                          </a:rPr>
                          <m:t>𝑥</m:t>
                        </m:r>
                      </m:e>
                      <m:sub>
                        <m:r>
                          <a:rPr lang="en-US" i="1" dirty="0">
                            <a:latin typeface="Cambria Math"/>
                          </a:rPr>
                          <m:t>5</m:t>
                        </m:r>
                      </m:sub>
                    </m:sSub>
                  </m:oMath>
                </a14:m>
                <a:endParaRPr lang="ru-RU" dirty="0"/>
              </a:p>
            </p:txBody>
          </p:sp>
        </mc:Choice>
        <mc:Fallback xmlns="">
          <p:sp>
            <p:nvSpPr>
              <p:cNvPr id="51" name="Прямоугольник 50"/>
              <p:cNvSpPr>
                <a:spLocks noRot="1" noChangeAspect="1" noMove="1" noResize="1" noEditPoints="1" noAdjustHandles="1" noChangeArrowheads="1" noChangeShapeType="1" noTextEdit="1"/>
              </p:cNvSpPr>
              <p:nvPr/>
            </p:nvSpPr>
            <p:spPr>
              <a:xfrm>
                <a:off x="2910884" y="3076746"/>
                <a:ext cx="4541436" cy="1754326"/>
              </a:xfrm>
              <a:prstGeom prst="rect">
                <a:avLst/>
              </a:prstGeom>
              <a:blipFill rotWithShape="1">
                <a:blip r:embed="rId4"/>
                <a:stretch>
                  <a:fillRect l="-1210" t="-1742" r="-269" b="-4878"/>
                </a:stretch>
              </a:blipFill>
            </p:spPr>
            <p:txBody>
              <a:bodyPr/>
              <a:lstStyle/>
              <a:p>
                <a:r>
                  <a:rPr lang="ru-RU">
                    <a:noFill/>
                  </a:rPr>
                  <a:t> </a:t>
                </a:r>
              </a:p>
            </p:txBody>
          </p:sp>
        </mc:Fallback>
      </mc:AlternateContent>
    </p:spTree>
    <p:extLst>
      <p:ext uri="{BB962C8B-B14F-4D97-AF65-F5344CB8AC3E}">
        <p14:creationId xmlns:p14="http://schemas.microsoft.com/office/powerpoint/2010/main" val="17453647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339"/>
          <p:cNvSpPr txBox="1">
            <a:spLocks noChangeArrowheads="1"/>
          </p:cNvSpPr>
          <p:nvPr/>
        </p:nvSpPr>
        <p:spPr bwMode="auto">
          <a:xfrm>
            <a:off x="275870" y="6120005"/>
            <a:ext cx="2159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spcAft>
                <a:spcPts val="300"/>
              </a:spcAft>
              <a:buClr>
                <a:srgbClr val="C3260C"/>
              </a:buClr>
              <a:buSzPct val="130000"/>
              <a:buFont typeface="Georgia" pitchFamily="18" charset="0"/>
              <a:buChar char="*"/>
              <a:defRPr sz="2200">
                <a:solidFill>
                  <a:srgbClr val="404040"/>
                </a:solidFill>
                <a:latin typeface="Trebuchet MS" pitchFamily="34" charset="0"/>
              </a:defRPr>
            </a:lvl1pPr>
            <a:lvl2pPr marL="742950" indent="-285750" eaLnBrk="0" hangingPunct="0">
              <a:spcBef>
                <a:spcPct val="20000"/>
              </a:spcBef>
              <a:spcAft>
                <a:spcPts val="300"/>
              </a:spcAft>
              <a:buClr>
                <a:srgbClr val="C3260C"/>
              </a:buClr>
              <a:buSzPct val="130000"/>
              <a:buFont typeface="Georgia" pitchFamily="18" charset="0"/>
              <a:buChar char="*"/>
              <a:defRPr sz="2000">
                <a:solidFill>
                  <a:srgbClr val="404040"/>
                </a:solidFill>
                <a:latin typeface="Trebuchet MS" pitchFamily="34" charset="0"/>
              </a:defRPr>
            </a:lvl2pPr>
            <a:lvl3pPr marL="1143000" indent="-228600" eaLnBrk="0" hangingPunct="0">
              <a:spcBef>
                <a:spcPct val="20000"/>
              </a:spcBef>
              <a:spcAft>
                <a:spcPts val="300"/>
              </a:spcAft>
              <a:buClr>
                <a:srgbClr val="C3260C"/>
              </a:buClr>
              <a:buSzPct val="130000"/>
              <a:buFont typeface="Georgia" pitchFamily="18" charset="0"/>
              <a:buChar char="*"/>
              <a:defRPr>
                <a:solidFill>
                  <a:srgbClr val="404040"/>
                </a:solidFill>
                <a:latin typeface="Trebuchet MS" pitchFamily="34" charset="0"/>
              </a:defRPr>
            </a:lvl3pPr>
            <a:lvl4pPr marL="1600200" indent="-228600" eaLnBrk="0" hangingPunct="0">
              <a:spcBef>
                <a:spcPct val="20000"/>
              </a:spcBef>
              <a:spcAft>
                <a:spcPts val="300"/>
              </a:spcAft>
              <a:buClr>
                <a:srgbClr val="C3260C"/>
              </a:buClr>
              <a:buSzPct val="130000"/>
              <a:buFont typeface="Georgia" pitchFamily="18" charset="0"/>
              <a:buChar char="*"/>
              <a:defRPr sz="1600">
                <a:solidFill>
                  <a:srgbClr val="404040"/>
                </a:solidFill>
                <a:latin typeface="Trebuchet MS" pitchFamily="34" charset="0"/>
              </a:defRPr>
            </a:lvl4pPr>
            <a:lvl5pPr marL="2057400" indent="-228600" eaLnBrk="0"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5pPr>
            <a:lvl6pPr marL="25146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6pPr>
            <a:lvl7pPr marL="29718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7pPr>
            <a:lvl8pPr marL="34290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8pPr>
            <a:lvl9pPr marL="38862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9pPr>
          </a:lstStyle>
          <a:p>
            <a:pPr eaLnBrk="1" hangingPunct="1">
              <a:spcBef>
                <a:spcPct val="50000"/>
              </a:spcBef>
              <a:spcAft>
                <a:spcPct val="0"/>
              </a:spcAft>
              <a:buClrTx/>
              <a:buSzTx/>
              <a:buFontTx/>
              <a:buNone/>
            </a:pPr>
            <a:r>
              <a:rPr lang="en-US" altLang="ru-RU" sz="1600" b="1" dirty="0">
                <a:solidFill>
                  <a:schemeClr val="tx1"/>
                </a:solidFill>
                <a:latin typeface="Arial" charset="0"/>
              </a:rPr>
              <a:t>0</a:t>
            </a:r>
            <a:endParaRPr lang="ru-RU" altLang="ru-RU" sz="1600" b="1" dirty="0">
              <a:solidFill>
                <a:schemeClr val="tx1"/>
              </a:solidFill>
              <a:latin typeface="Arial" charset="0"/>
            </a:endParaRPr>
          </a:p>
        </p:txBody>
      </p:sp>
      <p:sp>
        <p:nvSpPr>
          <p:cNvPr id="15" name="Line 343"/>
          <p:cNvSpPr>
            <a:spLocks noChangeShapeType="1"/>
          </p:cNvSpPr>
          <p:nvPr/>
        </p:nvSpPr>
        <p:spPr bwMode="auto">
          <a:xfrm>
            <a:off x="383820" y="4528939"/>
            <a:ext cx="5556208" cy="1929620"/>
          </a:xfrm>
          <a:prstGeom prst="line">
            <a:avLst/>
          </a:prstGeom>
          <a:ln>
            <a:headEnd/>
            <a:tailEnd/>
          </a:ln>
          <a:extLst/>
        </p:spPr>
        <p:style>
          <a:lnRef idx="2">
            <a:schemeClr val="dk1"/>
          </a:lnRef>
          <a:fillRef idx="0">
            <a:schemeClr val="dk1"/>
          </a:fillRef>
          <a:effectRef idx="1">
            <a:schemeClr val="dk1"/>
          </a:effectRef>
          <a:fontRef idx="minor">
            <a:schemeClr val="tx1"/>
          </a:fontRef>
        </p:style>
        <p:txBody>
          <a:bodyPr/>
          <a:lstStyle/>
          <a:p>
            <a:endParaRPr lang="ru-RU"/>
          </a:p>
        </p:txBody>
      </p:sp>
      <p:sp>
        <p:nvSpPr>
          <p:cNvPr id="16" name="Text Box 346"/>
          <p:cNvSpPr txBox="1">
            <a:spLocks noChangeArrowheads="1"/>
          </p:cNvSpPr>
          <p:nvPr/>
        </p:nvSpPr>
        <p:spPr bwMode="auto">
          <a:xfrm>
            <a:off x="5975015" y="6321477"/>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spcAft>
                <a:spcPts val="300"/>
              </a:spcAft>
              <a:buClr>
                <a:srgbClr val="C3260C"/>
              </a:buClr>
              <a:buSzPct val="130000"/>
              <a:buFont typeface="Georgia" pitchFamily="18" charset="0"/>
              <a:buChar char="*"/>
              <a:defRPr sz="2200">
                <a:solidFill>
                  <a:srgbClr val="404040"/>
                </a:solidFill>
                <a:latin typeface="Trebuchet MS" pitchFamily="34" charset="0"/>
              </a:defRPr>
            </a:lvl1pPr>
            <a:lvl2pPr marL="742950" indent="-285750" eaLnBrk="0" hangingPunct="0">
              <a:spcBef>
                <a:spcPct val="20000"/>
              </a:spcBef>
              <a:spcAft>
                <a:spcPts val="300"/>
              </a:spcAft>
              <a:buClr>
                <a:srgbClr val="C3260C"/>
              </a:buClr>
              <a:buSzPct val="130000"/>
              <a:buFont typeface="Georgia" pitchFamily="18" charset="0"/>
              <a:buChar char="*"/>
              <a:defRPr sz="2000">
                <a:solidFill>
                  <a:srgbClr val="404040"/>
                </a:solidFill>
                <a:latin typeface="Trebuchet MS" pitchFamily="34" charset="0"/>
              </a:defRPr>
            </a:lvl2pPr>
            <a:lvl3pPr marL="1143000" indent="-228600" eaLnBrk="0" hangingPunct="0">
              <a:spcBef>
                <a:spcPct val="20000"/>
              </a:spcBef>
              <a:spcAft>
                <a:spcPts val="300"/>
              </a:spcAft>
              <a:buClr>
                <a:srgbClr val="C3260C"/>
              </a:buClr>
              <a:buSzPct val="130000"/>
              <a:buFont typeface="Georgia" pitchFamily="18" charset="0"/>
              <a:buChar char="*"/>
              <a:defRPr>
                <a:solidFill>
                  <a:srgbClr val="404040"/>
                </a:solidFill>
                <a:latin typeface="Trebuchet MS" pitchFamily="34" charset="0"/>
              </a:defRPr>
            </a:lvl3pPr>
            <a:lvl4pPr marL="1600200" indent="-228600" eaLnBrk="0" hangingPunct="0">
              <a:spcBef>
                <a:spcPct val="20000"/>
              </a:spcBef>
              <a:spcAft>
                <a:spcPts val="300"/>
              </a:spcAft>
              <a:buClr>
                <a:srgbClr val="C3260C"/>
              </a:buClr>
              <a:buSzPct val="130000"/>
              <a:buFont typeface="Georgia" pitchFamily="18" charset="0"/>
              <a:buChar char="*"/>
              <a:defRPr sz="1600">
                <a:solidFill>
                  <a:srgbClr val="404040"/>
                </a:solidFill>
                <a:latin typeface="Trebuchet MS" pitchFamily="34" charset="0"/>
              </a:defRPr>
            </a:lvl4pPr>
            <a:lvl5pPr marL="2057400" indent="-228600" eaLnBrk="0"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5pPr>
            <a:lvl6pPr marL="25146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6pPr>
            <a:lvl7pPr marL="29718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7pPr>
            <a:lvl8pPr marL="34290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8pPr>
            <a:lvl9pPr marL="38862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9pPr>
          </a:lstStyle>
          <a:p>
            <a:pPr eaLnBrk="1" hangingPunct="1">
              <a:spcBef>
                <a:spcPct val="50000"/>
              </a:spcBef>
              <a:spcAft>
                <a:spcPct val="0"/>
              </a:spcAft>
              <a:buClrTx/>
              <a:buSzTx/>
              <a:buFontTx/>
              <a:buNone/>
            </a:pPr>
            <a:r>
              <a:rPr lang="en-US" altLang="ru-RU" sz="1800" dirty="0">
                <a:solidFill>
                  <a:schemeClr val="tx1"/>
                </a:solidFill>
                <a:latin typeface="Arial" charset="0"/>
              </a:rPr>
              <a:t>x</a:t>
            </a:r>
            <a:r>
              <a:rPr lang="en-US" altLang="ru-RU" sz="1800" baseline="-25000" dirty="0">
                <a:solidFill>
                  <a:schemeClr val="tx1"/>
                </a:solidFill>
                <a:latin typeface="Arial" charset="0"/>
              </a:rPr>
              <a:t>1</a:t>
            </a:r>
            <a:endParaRPr lang="ru-RU" altLang="ru-RU" sz="1800" baseline="-25000" dirty="0">
              <a:solidFill>
                <a:schemeClr val="tx1"/>
              </a:solidFill>
              <a:latin typeface="Arial" charset="0"/>
            </a:endParaRPr>
          </a:p>
        </p:txBody>
      </p:sp>
      <p:sp>
        <p:nvSpPr>
          <p:cNvPr id="17" name="Text Box 347"/>
          <p:cNvSpPr txBox="1">
            <a:spLocks noChangeArrowheads="1"/>
          </p:cNvSpPr>
          <p:nvPr/>
        </p:nvSpPr>
        <p:spPr bwMode="auto">
          <a:xfrm>
            <a:off x="118952" y="1399796"/>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spcAft>
                <a:spcPts val="300"/>
              </a:spcAft>
              <a:buClr>
                <a:srgbClr val="C3260C"/>
              </a:buClr>
              <a:buSzPct val="130000"/>
              <a:buFont typeface="Georgia" pitchFamily="18" charset="0"/>
              <a:buChar char="*"/>
              <a:defRPr sz="2200">
                <a:solidFill>
                  <a:srgbClr val="404040"/>
                </a:solidFill>
                <a:latin typeface="Trebuchet MS" pitchFamily="34" charset="0"/>
              </a:defRPr>
            </a:lvl1pPr>
            <a:lvl2pPr marL="742950" indent="-285750" eaLnBrk="0" hangingPunct="0">
              <a:spcBef>
                <a:spcPct val="20000"/>
              </a:spcBef>
              <a:spcAft>
                <a:spcPts val="300"/>
              </a:spcAft>
              <a:buClr>
                <a:srgbClr val="C3260C"/>
              </a:buClr>
              <a:buSzPct val="130000"/>
              <a:buFont typeface="Georgia" pitchFamily="18" charset="0"/>
              <a:buChar char="*"/>
              <a:defRPr sz="2000">
                <a:solidFill>
                  <a:srgbClr val="404040"/>
                </a:solidFill>
                <a:latin typeface="Trebuchet MS" pitchFamily="34" charset="0"/>
              </a:defRPr>
            </a:lvl2pPr>
            <a:lvl3pPr marL="1143000" indent="-228600" eaLnBrk="0" hangingPunct="0">
              <a:spcBef>
                <a:spcPct val="20000"/>
              </a:spcBef>
              <a:spcAft>
                <a:spcPts val="300"/>
              </a:spcAft>
              <a:buClr>
                <a:srgbClr val="C3260C"/>
              </a:buClr>
              <a:buSzPct val="130000"/>
              <a:buFont typeface="Georgia" pitchFamily="18" charset="0"/>
              <a:buChar char="*"/>
              <a:defRPr>
                <a:solidFill>
                  <a:srgbClr val="404040"/>
                </a:solidFill>
                <a:latin typeface="Trebuchet MS" pitchFamily="34" charset="0"/>
              </a:defRPr>
            </a:lvl3pPr>
            <a:lvl4pPr marL="1600200" indent="-228600" eaLnBrk="0" hangingPunct="0">
              <a:spcBef>
                <a:spcPct val="20000"/>
              </a:spcBef>
              <a:spcAft>
                <a:spcPts val="300"/>
              </a:spcAft>
              <a:buClr>
                <a:srgbClr val="C3260C"/>
              </a:buClr>
              <a:buSzPct val="130000"/>
              <a:buFont typeface="Georgia" pitchFamily="18" charset="0"/>
              <a:buChar char="*"/>
              <a:defRPr sz="1600">
                <a:solidFill>
                  <a:srgbClr val="404040"/>
                </a:solidFill>
                <a:latin typeface="Trebuchet MS" pitchFamily="34" charset="0"/>
              </a:defRPr>
            </a:lvl4pPr>
            <a:lvl5pPr marL="2057400" indent="-228600" eaLnBrk="0"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5pPr>
            <a:lvl6pPr marL="25146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6pPr>
            <a:lvl7pPr marL="29718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7pPr>
            <a:lvl8pPr marL="34290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8pPr>
            <a:lvl9pPr marL="38862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9pPr>
          </a:lstStyle>
          <a:p>
            <a:pPr eaLnBrk="1" hangingPunct="1">
              <a:spcBef>
                <a:spcPct val="50000"/>
              </a:spcBef>
              <a:spcAft>
                <a:spcPct val="0"/>
              </a:spcAft>
              <a:buClrTx/>
              <a:buSzTx/>
              <a:buFontTx/>
              <a:buNone/>
            </a:pPr>
            <a:r>
              <a:rPr lang="en-US" altLang="ru-RU" sz="1800" dirty="0">
                <a:solidFill>
                  <a:schemeClr val="tx1"/>
                </a:solidFill>
                <a:latin typeface="Arial" charset="0"/>
              </a:rPr>
              <a:t>x</a:t>
            </a:r>
            <a:r>
              <a:rPr lang="en-US" altLang="ru-RU" sz="1800" baseline="-25000" dirty="0">
                <a:solidFill>
                  <a:schemeClr val="tx1"/>
                </a:solidFill>
                <a:latin typeface="Arial" charset="0"/>
              </a:rPr>
              <a:t>2</a:t>
            </a:r>
            <a:endParaRPr lang="ru-RU" altLang="ru-RU" sz="1800" baseline="-25000" dirty="0">
              <a:solidFill>
                <a:schemeClr val="tx1"/>
              </a:solidFill>
              <a:latin typeface="Arial" charset="0"/>
            </a:endParaRPr>
          </a:p>
        </p:txBody>
      </p:sp>
      <p:cxnSp>
        <p:nvCxnSpPr>
          <p:cNvPr id="9" name="Прямая со стрелкой 8"/>
          <p:cNvCxnSpPr/>
          <p:nvPr/>
        </p:nvCxnSpPr>
        <p:spPr>
          <a:xfrm flipV="1">
            <a:off x="4691418" y="5195147"/>
            <a:ext cx="326543" cy="83825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4" name="Text Box 351"/>
          <p:cNvSpPr txBox="1">
            <a:spLocks noChangeArrowheads="1"/>
          </p:cNvSpPr>
          <p:nvPr/>
        </p:nvSpPr>
        <p:spPr bwMode="auto">
          <a:xfrm>
            <a:off x="4854689" y="5662805"/>
            <a:ext cx="431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spcAft>
                <a:spcPts val="300"/>
              </a:spcAft>
              <a:buClr>
                <a:srgbClr val="C3260C"/>
              </a:buClr>
              <a:buSzPct val="130000"/>
              <a:buFont typeface="Georgia" pitchFamily="18" charset="0"/>
              <a:buChar char="*"/>
              <a:defRPr sz="2200">
                <a:solidFill>
                  <a:srgbClr val="404040"/>
                </a:solidFill>
                <a:latin typeface="Trebuchet MS" pitchFamily="34" charset="0"/>
              </a:defRPr>
            </a:lvl1pPr>
            <a:lvl2pPr marL="742950" indent="-285750" eaLnBrk="0" hangingPunct="0">
              <a:spcBef>
                <a:spcPct val="20000"/>
              </a:spcBef>
              <a:spcAft>
                <a:spcPts val="300"/>
              </a:spcAft>
              <a:buClr>
                <a:srgbClr val="C3260C"/>
              </a:buClr>
              <a:buSzPct val="130000"/>
              <a:buFont typeface="Georgia" pitchFamily="18" charset="0"/>
              <a:buChar char="*"/>
              <a:defRPr sz="2000">
                <a:solidFill>
                  <a:srgbClr val="404040"/>
                </a:solidFill>
                <a:latin typeface="Trebuchet MS" pitchFamily="34" charset="0"/>
              </a:defRPr>
            </a:lvl2pPr>
            <a:lvl3pPr marL="1143000" indent="-228600" eaLnBrk="0" hangingPunct="0">
              <a:spcBef>
                <a:spcPct val="20000"/>
              </a:spcBef>
              <a:spcAft>
                <a:spcPts val="300"/>
              </a:spcAft>
              <a:buClr>
                <a:srgbClr val="C3260C"/>
              </a:buClr>
              <a:buSzPct val="130000"/>
              <a:buFont typeface="Georgia" pitchFamily="18" charset="0"/>
              <a:buChar char="*"/>
              <a:defRPr>
                <a:solidFill>
                  <a:srgbClr val="404040"/>
                </a:solidFill>
                <a:latin typeface="Trebuchet MS" pitchFamily="34" charset="0"/>
              </a:defRPr>
            </a:lvl3pPr>
            <a:lvl4pPr marL="1600200" indent="-228600" eaLnBrk="0" hangingPunct="0">
              <a:spcBef>
                <a:spcPct val="20000"/>
              </a:spcBef>
              <a:spcAft>
                <a:spcPts val="300"/>
              </a:spcAft>
              <a:buClr>
                <a:srgbClr val="C3260C"/>
              </a:buClr>
              <a:buSzPct val="130000"/>
              <a:buFont typeface="Georgia" pitchFamily="18" charset="0"/>
              <a:buChar char="*"/>
              <a:defRPr sz="1600">
                <a:solidFill>
                  <a:srgbClr val="404040"/>
                </a:solidFill>
                <a:latin typeface="Trebuchet MS" pitchFamily="34" charset="0"/>
              </a:defRPr>
            </a:lvl4pPr>
            <a:lvl5pPr marL="2057400" indent="-228600" eaLnBrk="0"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5pPr>
            <a:lvl6pPr marL="25146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6pPr>
            <a:lvl7pPr marL="29718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7pPr>
            <a:lvl8pPr marL="34290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8pPr>
            <a:lvl9pPr marL="38862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9pPr>
          </a:lstStyle>
          <a:p>
            <a:pPr eaLnBrk="1" hangingPunct="1">
              <a:spcBef>
                <a:spcPct val="50000"/>
              </a:spcBef>
              <a:spcAft>
                <a:spcPct val="0"/>
              </a:spcAft>
              <a:buClrTx/>
              <a:buSzTx/>
              <a:buFontTx/>
              <a:buNone/>
            </a:pPr>
            <a:r>
              <a:rPr lang="en-US" altLang="ru-RU" sz="1400" b="1" dirty="0" smtClean="0">
                <a:solidFill>
                  <a:schemeClr val="tx1"/>
                </a:solidFill>
                <a:latin typeface="Arial" charset="0"/>
              </a:rPr>
              <a:t>(</a:t>
            </a:r>
            <a:r>
              <a:rPr lang="ru-RU" altLang="ru-RU" sz="1400" b="1" dirty="0" smtClean="0">
                <a:solidFill>
                  <a:schemeClr val="tx1"/>
                </a:solidFill>
                <a:latin typeface="Arial" charset="0"/>
              </a:rPr>
              <a:t>3</a:t>
            </a:r>
            <a:r>
              <a:rPr lang="en-US" altLang="ru-RU" sz="1400" b="1" dirty="0" smtClean="0">
                <a:solidFill>
                  <a:schemeClr val="tx1"/>
                </a:solidFill>
                <a:latin typeface="Arial" charset="0"/>
              </a:rPr>
              <a:t>)</a:t>
            </a:r>
            <a:endParaRPr lang="ru-RU" altLang="ru-RU" sz="1400" b="1" dirty="0">
              <a:solidFill>
                <a:schemeClr val="tx1"/>
              </a:solidFill>
              <a:latin typeface="Arial" charset="0"/>
            </a:endParaRPr>
          </a:p>
        </p:txBody>
      </p:sp>
      <p:sp>
        <p:nvSpPr>
          <p:cNvPr id="36" name="Line 344"/>
          <p:cNvSpPr>
            <a:spLocks noChangeShapeType="1"/>
          </p:cNvSpPr>
          <p:nvPr/>
        </p:nvSpPr>
        <p:spPr bwMode="auto">
          <a:xfrm flipH="1" flipV="1">
            <a:off x="522720" y="1766509"/>
            <a:ext cx="2334930" cy="453685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8" name="Text Box 351"/>
          <p:cNvSpPr txBox="1">
            <a:spLocks noChangeArrowheads="1"/>
          </p:cNvSpPr>
          <p:nvPr/>
        </p:nvSpPr>
        <p:spPr bwMode="auto">
          <a:xfrm>
            <a:off x="550752" y="2648486"/>
            <a:ext cx="431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spcAft>
                <a:spcPts val="300"/>
              </a:spcAft>
              <a:buClr>
                <a:srgbClr val="C3260C"/>
              </a:buClr>
              <a:buSzPct val="130000"/>
              <a:buFont typeface="Georgia" pitchFamily="18" charset="0"/>
              <a:buChar char="*"/>
              <a:defRPr sz="2200">
                <a:solidFill>
                  <a:srgbClr val="404040"/>
                </a:solidFill>
                <a:latin typeface="Trebuchet MS" pitchFamily="34" charset="0"/>
              </a:defRPr>
            </a:lvl1pPr>
            <a:lvl2pPr marL="742950" indent="-285750" eaLnBrk="0" hangingPunct="0">
              <a:spcBef>
                <a:spcPct val="20000"/>
              </a:spcBef>
              <a:spcAft>
                <a:spcPts val="300"/>
              </a:spcAft>
              <a:buClr>
                <a:srgbClr val="C3260C"/>
              </a:buClr>
              <a:buSzPct val="130000"/>
              <a:buFont typeface="Georgia" pitchFamily="18" charset="0"/>
              <a:buChar char="*"/>
              <a:defRPr sz="2000">
                <a:solidFill>
                  <a:srgbClr val="404040"/>
                </a:solidFill>
                <a:latin typeface="Trebuchet MS" pitchFamily="34" charset="0"/>
              </a:defRPr>
            </a:lvl2pPr>
            <a:lvl3pPr marL="1143000" indent="-228600" eaLnBrk="0" hangingPunct="0">
              <a:spcBef>
                <a:spcPct val="20000"/>
              </a:spcBef>
              <a:spcAft>
                <a:spcPts val="300"/>
              </a:spcAft>
              <a:buClr>
                <a:srgbClr val="C3260C"/>
              </a:buClr>
              <a:buSzPct val="130000"/>
              <a:buFont typeface="Georgia" pitchFamily="18" charset="0"/>
              <a:buChar char="*"/>
              <a:defRPr>
                <a:solidFill>
                  <a:srgbClr val="404040"/>
                </a:solidFill>
                <a:latin typeface="Trebuchet MS" pitchFamily="34" charset="0"/>
              </a:defRPr>
            </a:lvl3pPr>
            <a:lvl4pPr marL="1600200" indent="-228600" eaLnBrk="0" hangingPunct="0">
              <a:spcBef>
                <a:spcPct val="20000"/>
              </a:spcBef>
              <a:spcAft>
                <a:spcPts val="300"/>
              </a:spcAft>
              <a:buClr>
                <a:srgbClr val="C3260C"/>
              </a:buClr>
              <a:buSzPct val="130000"/>
              <a:buFont typeface="Georgia" pitchFamily="18" charset="0"/>
              <a:buChar char="*"/>
              <a:defRPr sz="1600">
                <a:solidFill>
                  <a:srgbClr val="404040"/>
                </a:solidFill>
                <a:latin typeface="Trebuchet MS" pitchFamily="34" charset="0"/>
              </a:defRPr>
            </a:lvl4pPr>
            <a:lvl5pPr marL="2057400" indent="-228600" eaLnBrk="0"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5pPr>
            <a:lvl6pPr marL="25146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6pPr>
            <a:lvl7pPr marL="29718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7pPr>
            <a:lvl8pPr marL="34290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8pPr>
            <a:lvl9pPr marL="38862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9pPr>
          </a:lstStyle>
          <a:p>
            <a:pPr eaLnBrk="1" hangingPunct="1">
              <a:spcBef>
                <a:spcPct val="50000"/>
              </a:spcBef>
              <a:spcAft>
                <a:spcPct val="0"/>
              </a:spcAft>
              <a:buClrTx/>
              <a:buSzTx/>
              <a:buFontTx/>
              <a:buNone/>
            </a:pPr>
            <a:r>
              <a:rPr lang="en-US" altLang="ru-RU" sz="1400" b="1" dirty="0" smtClean="0">
                <a:solidFill>
                  <a:schemeClr val="tx1"/>
                </a:solidFill>
                <a:latin typeface="Arial" charset="0"/>
              </a:rPr>
              <a:t>(</a:t>
            </a:r>
            <a:r>
              <a:rPr lang="ru-RU" altLang="ru-RU" sz="1400" b="1" dirty="0" smtClean="0">
                <a:solidFill>
                  <a:schemeClr val="tx1"/>
                </a:solidFill>
                <a:latin typeface="Arial" charset="0"/>
              </a:rPr>
              <a:t>1</a:t>
            </a:r>
            <a:r>
              <a:rPr lang="en-US" altLang="ru-RU" sz="1400" b="1" dirty="0" smtClean="0">
                <a:solidFill>
                  <a:schemeClr val="tx1"/>
                </a:solidFill>
                <a:latin typeface="Arial" charset="0"/>
              </a:rPr>
              <a:t>)</a:t>
            </a:r>
            <a:endParaRPr lang="ru-RU" altLang="ru-RU" sz="1400" b="1" dirty="0">
              <a:solidFill>
                <a:schemeClr val="tx1"/>
              </a:solidFill>
              <a:latin typeface="Arial" charset="0"/>
            </a:endParaRPr>
          </a:p>
        </p:txBody>
      </p:sp>
      <p:cxnSp>
        <p:nvCxnSpPr>
          <p:cNvPr id="5" name="Прямая со стрелкой 4"/>
          <p:cNvCxnSpPr/>
          <p:nvPr/>
        </p:nvCxnSpPr>
        <p:spPr>
          <a:xfrm flipH="1">
            <a:off x="309443" y="2436394"/>
            <a:ext cx="587681" cy="42418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179986" y="5080200"/>
            <a:ext cx="311784" cy="338554"/>
          </a:xfrm>
          <a:prstGeom prst="rect">
            <a:avLst/>
          </a:prstGeom>
          <a:noFill/>
        </p:spPr>
        <p:txBody>
          <a:bodyPr wrap="square" rtlCol="0">
            <a:spAutoFit/>
          </a:bodyPr>
          <a:lstStyle/>
          <a:p>
            <a:r>
              <a:rPr lang="ru-RU" sz="1600" b="1" dirty="0"/>
              <a:t>3</a:t>
            </a:r>
          </a:p>
        </p:txBody>
      </p:sp>
      <mc:AlternateContent xmlns:mc="http://schemas.openxmlformats.org/markup-compatibility/2006" xmlns:a14="http://schemas.microsoft.com/office/drawing/2010/main">
        <mc:Choice Requires="a14">
          <p:sp>
            <p:nvSpPr>
              <p:cNvPr id="45" name="TextBox 44"/>
              <p:cNvSpPr txBox="1"/>
              <p:nvPr/>
            </p:nvSpPr>
            <p:spPr>
              <a:xfrm>
                <a:off x="2342096" y="4813107"/>
                <a:ext cx="249921"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ru-RU" sz="1600" b="1" i="1" smtClean="0">
                              <a:latin typeface="Cambria Math"/>
                            </a:rPr>
                          </m:ctrlPr>
                        </m:sSupPr>
                        <m:e>
                          <m:r>
                            <a:rPr lang="en-US" sz="1600" b="1" i="1" smtClean="0">
                              <a:latin typeface="Cambria Math"/>
                            </a:rPr>
                            <m:t>𝑿</m:t>
                          </m:r>
                        </m:e>
                        <m:sup>
                          <m:r>
                            <a:rPr lang="en-US" sz="1600" b="1" i="1" smtClean="0">
                              <a:latin typeface="Cambria Math"/>
                            </a:rPr>
                            <m:t>∗</m:t>
                          </m:r>
                        </m:sup>
                      </m:sSup>
                    </m:oMath>
                  </m:oMathPara>
                </a14:m>
                <a:endParaRPr lang="ru-RU" sz="1600" b="1" dirty="0"/>
              </a:p>
            </p:txBody>
          </p:sp>
        </mc:Choice>
        <mc:Fallback xmlns="">
          <p:sp>
            <p:nvSpPr>
              <p:cNvPr id="45" name="TextBox 44"/>
              <p:cNvSpPr txBox="1">
                <a:spLocks noRot="1" noChangeAspect="1" noMove="1" noResize="1" noEditPoints="1" noAdjustHandles="1" noChangeArrowheads="1" noChangeShapeType="1" noTextEdit="1"/>
              </p:cNvSpPr>
              <p:nvPr/>
            </p:nvSpPr>
            <p:spPr>
              <a:xfrm>
                <a:off x="2342096" y="4813107"/>
                <a:ext cx="249921" cy="338554"/>
              </a:xfrm>
              <a:prstGeom prst="rect">
                <a:avLst/>
              </a:prstGeom>
              <a:blipFill rotWithShape="1">
                <a:blip r:embed="rId2"/>
                <a:stretch>
                  <a:fillRect r="-39024"/>
                </a:stretch>
              </a:blipFill>
            </p:spPr>
            <p:txBody>
              <a:bodyPr/>
              <a:lstStyle/>
              <a:p>
                <a:r>
                  <a:rPr lang="ru-RU">
                    <a:noFill/>
                  </a:rPr>
                  <a:t> </a:t>
                </a:r>
              </a:p>
            </p:txBody>
          </p:sp>
        </mc:Fallback>
      </mc:AlternateContent>
      <p:sp>
        <p:nvSpPr>
          <p:cNvPr id="50" name="Овал 49"/>
          <p:cNvSpPr/>
          <p:nvPr/>
        </p:nvSpPr>
        <p:spPr>
          <a:xfrm flipH="1">
            <a:off x="2276648" y="5166014"/>
            <a:ext cx="84208"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7" name="TextBox 56"/>
          <p:cNvSpPr txBox="1"/>
          <p:nvPr/>
        </p:nvSpPr>
        <p:spPr>
          <a:xfrm>
            <a:off x="1995375" y="6303361"/>
            <a:ext cx="311784" cy="338554"/>
          </a:xfrm>
          <a:prstGeom prst="rect">
            <a:avLst/>
          </a:prstGeom>
          <a:noFill/>
        </p:spPr>
        <p:txBody>
          <a:bodyPr wrap="square" rtlCol="0">
            <a:spAutoFit/>
          </a:bodyPr>
          <a:lstStyle/>
          <a:p>
            <a:r>
              <a:rPr lang="ru-RU" sz="1600" b="1" dirty="0" smtClean="0"/>
              <a:t>5</a:t>
            </a:r>
            <a:endParaRPr lang="ru-RU" sz="1600" b="1" dirty="0"/>
          </a:p>
        </p:txBody>
      </p:sp>
      <p:cxnSp>
        <p:nvCxnSpPr>
          <p:cNvPr id="19" name="Прямая соединительная линия 18"/>
          <p:cNvCxnSpPr/>
          <p:nvPr/>
        </p:nvCxnSpPr>
        <p:spPr>
          <a:xfrm flipH="1" flipV="1">
            <a:off x="534588" y="5148637"/>
            <a:ext cx="1776108" cy="18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Прямая соединительная линия 60"/>
          <p:cNvCxnSpPr/>
          <p:nvPr/>
        </p:nvCxnSpPr>
        <p:spPr>
          <a:xfrm>
            <a:off x="2276646" y="5166014"/>
            <a:ext cx="0" cy="1148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Прямая со стрелкой 61"/>
          <p:cNvCxnSpPr/>
          <p:nvPr/>
        </p:nvCxnSpPr>
        <p:spPr>
          <a:xfrm>
            <a:off x="534588" y="6297402"/>
            <a:ext cx="5405440" cy="1191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 name="Прямая со стрелкой 34"/>
          <p:cNvCxnSpPr/>
          <p:nvPr/>
        </p:nvCxnSpPr>
        <p:spPr>
          <a:xfrm flipH="1" flipV="1">
            <a:off x="511530" y="1514992"/>
            <a:ext cx="39222" cy="479979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 name="Прямоугольник 6"/>
          <p:cNvSpPr/>
          <p:nvPr/>
        </p:nvSpPr>
        <p:spPr>
          <a:xfrm>
            <a:off x="179986" y="188640"/>
            <a:ext cx="7272334" cy="584775"/>
          </a:xfrm>
          <a:prstGeom prst="rect">
            <a:avLst/>
          </a:prstGeom>
        </p:spPr>
        <p:txBody>
          <a:bodyPr wrap="square">
            <a:spAutoFit/>
          </a:bodyPr>
          <a:lstStyle/>
          <a:p>
            <a:r>
              <a:rPr lang="ru-RU" sz="3200" dirty="0">
                <a:solidFill>
                  <a:schemeClr val="bg1"/>
                </a:solidFill>
              </a:rPr>
              <a:t>Вопрос</a:t>
            </a:r>
            <a:endParaRPr lang="ru-RU" sz="3200" b="1" dirty="0">
              <a:solidFill>
                <a:schemeClr val="bg1"/>
              </a:solidFill>
              <a:latin typeface="+mj-lt"/>
            </a:endParaRPr>
          </a:p>
        </p:txBody>
      </p:sp>
      <mc:AlternateContent xmlns:mc="http://schemas.openxmlformats.org/markup-compatibility/2006" xmlns:a14="http://schemas.microsoft.com/office/drawing/2010/main">
        <mc:Choice Requires="a14">
          <p:sp>
            <p:nvSpPr>
              <p:cNvPr id="4" name="Прямоугольник 3"/>
              <p:cNvSpPr/>
              <p:nvPr/>
            </p:nvSpPr>
            <p:spPr>
              <a:xfrm>
                <a:off x="1726589" y="1777045"/>
                <a:ext cx="5703293" cy="646331"/>
              </a:xfrm>
              <a:prstGeom prst="rect">
                <a:avLst/>
              </a:prstGeom>
            </p:spPr>
            <p:txBody>
              <a:bodyPr wrap="none">
                <a:spAutoFit/>
              </a:bodyPr>
              <a:lstStyle/>
              <a:p>
                <a:pPr marL="342900" indent="-342900">
                  <a:buAutoNum type="arabicPeriod"/>
                </a:pPr>
                <a:r>
                  <a:rPr lang="ru-RU" dirty="0" smtClean="0"/>
                  <a:t>Основные переменные задачи </a:t>
                </a:r>
                <a14:m>
                  <m:oMath xmlns:m="http://schemas.openxmlformats.org/officeDocument/2006/math">
                    <m:sSub>
                      <m:sSubPr>
                        <m:ctrlPr>
                          <a:rPr lang="ru-RU" i="1" dirty="0">
                            <a:latin typeface="Cambria Math"/>
                          </a:rPr>
                        </m:ctrlPr>
                      </m:sSubPr>
                      <m:e>
                        <m:r>
                          <a:rPr lang="en-US" i="1" dirty="0">
                            <a:latin typeface="Cambria Math"/>
                          </a:rPr>
                          <m:t>𝑥</m:t>
                        </m:r>
                      </m:e>
                      <m:sub>
                        <m:r>
                          <a:rPr lang="ru-RU" b="0" i="1" dirty="0" smtClean="0">
                            <a:latin typeface="Cambria Math"/>
                          </a:rPr>
                          <m:t>1</m:t>
                        </m:r>
                      </m:sub>
                    </m:sSub>
                    <m:r>
                      <a:rPr lang="en-US" i="1" dirty="0">
                        <a:latin typeface="Cambria Math"/>
                      </a:rPr>
                      <m:t>, </m:t>
                    </m:r>
                    <m:sSub>
                      <m:sSubPr>
                        <m:ctrlPr>
                          <a:rPr lang="en-US" i="1" dirty="0">
                            <a:latin typeface="Cambria Math"/>
                          </a:rPr>
                        </m:ctrlPr>
                      </m:sSubPr>
                      <m:e>
                        <m:r>
                          <a:rPr lang="en-US" i="1" dirty="0">
                            <a:latin typeface="Cambria Math"/>
                          </a:rPr>
                          <m:t>𝑥</m:t>
                        </m:r>
                      </m:e>
                      <m:sub>
                        <m:r>
                          <a:rPr lang="ru-RU" b="0" i="1" dirty="0" smtClean="0">
                            <a:latin typeface="Cambria Math"/>
                          </a:rPr>
                          <m:t>2</m:t>
                        </m:r>
                      </m:sub>
                    </m:sSub>
                    <m:r>
                      <a:rPr lang="ru-RU" b="0" i="1" dirty="0" smtClean="0">
                        <a:latin typeface="Cambria Math"/>
                      </a:rPr>
                      <m:t>.</m:t>
                    </m:r>
                  </m:oMath>
                </a14:m>
                <a:endParaRPr lang="ru-RU" b="0" i="1" dirty="0" smtClean="0">
                  <a:latin typeface="Cambria Math"/>
                </a:endParaRPr>
              </a:p>
              <a:p>
                <a14:m>
                  <m:oMath xmlns:m="http://schemas.openxmlformats.org/officeDocument/2006/math">
                    <m:r>
                      <a:rPr lang="en-US" i="1" dirty="0">
                        <a:latin typeface="Cambria Math"/>
                      </a:rPr>
                      <m:t> </m:t>
                    </m:r>
                  </m:oMath>
                </a14:m>
                <a:r>
                  <a:rPr lang="ru-RU" dirty="0" smtClean="0"/>
                  <a:t>Какие </a:t>
                </a:r>
                <a:r>
                  <a:rPr lang="ru-RU" dirty="0"/>
                  <a:t>ресурсы </a:t>
                </a:r>
                <a:r>
                  <a:rPr lang="ru-RU" dirty="0" smtClean="0"/>
                  <a:t>дефицитные, если решение в точке </a:t>
                </a:r>
                <a14:m>
                  <m:oMath xmlns:m="http://schemas.openxmlformats.org/officeDocument/2006/math">
                    <m:sSup>
                      <m:sSupPr>
                        <m:ctrlPr>
                          <a:rPr lang="ru-RU" i="1" smtClean="0">
                            <a:latin typeface="Cambria Math"/>
                          </a:rPr>
                        </m:ctrlPr>
                      </m:sSupPr>
                      <m:e>
                        <m:r>
                          <a:rPr lang="en-US" b="0" i="1" smtClean="0">
                            <a:latin typeface="Cambria Math"/>
                          </a:rPr>
                          <m:t>𝑋</m:t>
                        </m:r>
                      </m:e>
                      <m:sup>
                        <m:r>
                          <a:rPr lang="en-US" b="0" i="1" smtClean="0">
                            <a:latin typeface="Cambria Math"/>
                          </a:rPr>
                          <m:t>∗</m:t>
                        </m:r>
                      </m:sup>
                    </m:sSup>
                  </m:oMath>
                </a14:m>
                <a:r>
                  <a:rPr lang="ru-RU" dirty="0" smtClean="0"/>
                  <a:t>? </a:t>
                </a:r>
              </a:p>
            </p:txBody>
          </p:sp>
        </mc:Choice>
        <mc:Fallback xmlns="">
          <p:sp>
            <p:nvSpPr>
              <p:cNvPr id="4" name="Прямоугольник 3"/>
              <p:cNvSpPr>
                <a:spLocks noRot="1" noChangeAspect="1" noMove="1" noResize="1" noEditPoints="1" noAdjustHandles="1" noChangeArrowheads="1" noChangeShapeType="1" noTextEdit="1"/>
              </p:cNvSpPr>
              <p:nvPr/>
            </p:nvSpPr>
            <p:spPr>
              <a:xfrm>
                <a:off x="1726589" y="1777045"/>
                <a:ext cx="5703293" cy="646331"/>
              </a:xfrm>
              <a:prstGeom prst="rect">
                <a:avLst/>
              </a:prstGeom>
              <a:blipFill rotWithShape="1">
                <a:blip r:embed="rId3"/>
                <a:stretch>
                  <a:fillRect l="-855" t="-4717" b="-14151"/>
                </a:stretch>
              </a:blipFill>
            </p:spPr>
            <p:txBody>
              <a:bodyPr/>
              <a:lstStyle/>
              <a:p>
                <a:r>
                  <a:rPr lang="ru-RU">
                    <a:noFill/>
                  </a:rPr>
                  <a:t> </a:t>
                </a:r>
              </a:p>
            </p:txBody>
          </p:sp>
        </mc:Fallback>
      </mc:AlternateContent>
      <p:cxnSp>
        <p:nvCxnSpPr>
          <p:cNvPr id="6" name="Прямая соединительная линия 5"/>
          <p:cNvCxnSpPr/>
          <p:nvPr/>
        </p:nvCxnSpPr>
        <p:spPr>
          <a:xfrm>
            <a:off x="179986" y="2924944"/>
            <a:ext cx="4824062" cy="3547694"/>
          </a:xfrm>
          <a:prstGeom prst="line">
            <a:avLst/>
          </a:prstGeom>
        </p:spPr>
        <p:style>
          <a:lnRef idx="2">
            <a:schemeClr val="dk1"/>
          </a:lnRef>
          <a:fillRef idx="0">
            <a:schemeClr val="dk1"/>
          </a:fillRef>
          <a:effectRef idx="1">
            <a:schemeClr val="dk1"/>
          </a:effectRef>
          <a:fontRef idx="minor">
            <a:schemeClr val="tx1"/>
          </a:fontRef>
        </p:style>
      </p:cxnSp>
      <p:cxnSp>
        <p:nvCxnSpPr>
          <p:cNvPr id="47" name="Прямая со стрелкой 46"/>
          <p:cNvCxnSpPr/>
          <p:nvPr/>
        </p:nvCxnSpPr>
        <p:spPr>
          <a:xfrm flipH="1">
            <a:off x="766652" y="3739785"/>
            <a:ext cx="509741" cy="590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9" name="Text Box 351"/>
          <p:cNvSpPr txBox="1">
            <a:spLocks noChangeArrowheads="1"/>
          </p:cNvSpPr>
          <p:nvPr/>
        </p:nvSpPr>
        <p:spPr bwMode="auto">
          <a:xfrm>
            <a:off x="1003910" y="4140696"/>
            <a:ext cx="431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spcAft>
                <a:spcPts val="300"/>
              </a:spcAft>
              <a:buClr>
                <a:srgbClr val="C3260C"/>
              </a:buClr>
              <a:buSzPct val="130000"/>
              <a:buFont typeface="Georgia" pitchFamily="18" charset="0"/>
              <a:buChar char="*"/>
              <a:defRPr sz="2200">
                <a:solidFill>
                  <a:srgbClr val="404040"/>
                </a:solidFill>
                <a:latin typeface="Trebuchet MS" pitchFamily="34" charset="0"/>
              </a:defRPr>
            </a:lvl1pPr>
            <a:lvl2pPr marL="742950" indent="-285750" eaLnBrk="0" hangingPunct="0">
              <a:spcBef>
                <a:spcPct val="20000"/>
              </a:spcBef>
              <a:spcAft>
                <a:spcPts val="300"/>
              </a:spcAft>
              <a:buClr>
                <a:srgbClr val="C3260C"/>
              </a:buClr>
              <a:buSzPct val="130000"/>
              <a:buFont typeface="Georgia" pitchFamily="18" charset="0"/>
              <a:buChar char="*"/>
              <a:defRPr sz="2000">
                <a:solidFill>
                  <a:srgbClr val="404040"/>
                </a:solidFill>
                <a:latin typeface="Trebuchet MS" pitchFamily="34" charset="0"/>
              </a:defRPr>
            </a:lvl2pPr>
            <a:lvl3pPr marL="1143000" indent="-228600" eaLnBrk="0" hangingPunct="0">
              <a:spcBef>
                <a:spcPct val="20000"/>
              </a:spcBef>
              <a:spcAft>
                <a:spcPts val="300"/>
              </a:spcAft>
              <a:buClr>
                <a:srgbClr val="C3260C"/>
              </a:buClr>
              <a:buSzPct val="130000"/>
              <a:buFont typeface="Georgia" pitchFamily="18" charset="0"/>
              <a:buChar char="*"/>
              <a:defRPr>
                <a:solidFill>
                  <a:srgbClr val="404040"/>
                </a:solidFill>
                <a:latin typeface="Trebuchet MS" pitchFamily="34" charset="0"/>
              </a:defRPr>
            </a:lvl3pPr>
            <a:lvl4pPr marL="1600200" indent="-228600" eaLnBrk="0" hangingPunct="0">
              <a:spcBef>
                <a:spcPct val="20000"/>
              </a:spcBef>
              <a:spcAft>
                <a:spcPts val="300"/>
              </a:spcAft>
              <a:buClr>
                <a:srgbClr val="C3260C"/>
              </a:buClr>
              <a:buSzPct val="130000"/>
              <a:buFont typeface="Georgia" pitchFamily="18" charset="0"/>
              <a:buChar char="*"/>
              <a:defRPr sz="1600">
                <a:solidFill>
                  <a:srgbClr val="404040"/>
                </a:solidFill>
                <a:latin typeface="Trebuchet MS" pitchFamily="34" charset="0"/>
              </a:defRPr>
            </a:lvl4pPr>
            <a:lvl5pPr marL="2057400" indent="-228600" eaLnBrk="0"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5pPr>
            <a:lvl6pPr marL="25146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6pPr>
            <a:lvl7pPr marL="29718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7pPr>
            <a:lvl8pPr marL="34290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8pPr>
            <a:lvl9pPr marL="38862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9pPr>
          </a:lstStyle>
          <a:p>
            <a:pPr eaLnBrk="1" hangingPunct="1">
              <a:spcBef>
                <a:spcPct val="50000"/>
              </a:spcBef>
              <a:spcAft>
                <a:spcPct val="0"/>
              </a:spcAft>
              <a:buClrTx/>
              <a:buSzTx/>
              <a:buFontTx/>
              <a:buNone/>
            </a:pPr>
            <a:r>
              <a:rPr lang="en-US" altLang="ru-RU" sz="1400" b="1" dirty="0" smtClean="0">
                <a:solidFill>
                  <a:schemeClr val="tx1"/>
                </a:solidFill>
                <a:latin typeface="Arial" charset="0"/>
              </a:rPr>
              <a:t>(</a:t>
            </a:r>
            <a:r>
              <a:rPr lang="ru-RU" altLang="ru-RU" sz="1400" b="1" dirty="0">
                <a:solidFill>
                  <a:schemeClr val="tx1"/>
                </a:solidFill>
                <a:latin typeface="Arial" charset="0"/>
              </a:rPr>
              <a:t>2</a:t>
            </a:r>
            <a:r>
              <a:rPr lang="en-US" altLang="ru-RU" sz="1400" b="1" dirty="0" smtClean="0">
                <a:solidFill>
                  <a:schemeClr val="tx1"/>
                </a:solidFill>
                <a:latin typeface="Arial" charset="0"/>
              </a:rPr>
              <a:t>)</a:t>
            </a:r>
            <a:endParaRPr lang="ru-RU" altLang="ru-RU" sz="1400" b="1" dirty="0">
              <a:solidFill>
                <a:schemeClr val="tx1"/>
              </a:solidFill>
              <a:latin typeface="Arial" charset="0"/>
            </a:endParaRPr>
          </a:p>
        </p:txBody>
      </p:sp>
      <mc:AlternateContent xmlns:mc="http://schemas.openxmlformats.org/markup-compatibility/2006" xmlns:a14="http://schemas.microsoft.com/office/drawing/2010/main">
        <mc:Choice Requires="a14">
          <p:sp>
            <p:nvSpPr>
              <p:cNvPr id="51" name="Прямоугольник 50"/>
              <p:cNvSpPr/>
              <p:nvPr/>
            </p:nvSpPr>
            <p:spPr>
              <a:xfrm>
                <a:off x="2910884" y="3076746"/>
                <a:ext cx="4541436" cy="1754326"/>
              </a:xfrm>
              <a:prstGeom prst="rect">
                <a:avLst/>
              </a:prstGeom>
            </p:spPr>
            <p:txBody>
              <a:bodyPr wrap="none">
                <a:spAutoFit/>
              </a:bodyPr>
              <a:lstStyle/>
              <a:p>
                <a:pPr marL="0" indent="0">
                  <a:buNone/>
                </a:pPr>
                <a:r>
                  <a:rPr lang="ru-RU" dirty="0" smtClean="0"/>
                  <a:t>2. Какие переменные будут равны нулю </a:t>
                </a:r>
              </a:p>
              <a:p>
                <a:pPr marL="0" indent="0">
                  <a:buNone/>
                </a:pPr>
                <a:r>
                  <a:rPr lang="ru-RU" dirty="0" smtClean="0"/>
                  <a:t>в точке </a:t>
                </a:r>
                <a14:m>
                  <m:oMath xmlns:m="http://schemas.openxmlformats.org/officeDocument/2006/math">
                    <m:sSup>
                      <m:sSupPr>
                        <m:ctrlPr>
                          <a:rPr lang="ru-RU" b="1" i="1">
                            <a:latin typeface="Cambria Math"/>
                          </a:rPr>
                        </m:ctrlPr>
                      </m:sSupPr>
                      <m:e>
                        <m:r>
                          <a:rPr lang="en-US" b="1" i="1">
                            <a:latin typeface="Cambria Math"/>
                          </a:rPr>
                          <m:t>𝑿</m:t>
                        </m:r>
                      </m:e>
                      <m:sup>
                        <m:r>
                          <a:rPr lang="en-US" b="1" i="1">
                            <a:latin typeface="Cambria Math"/>
                          </a:rPr>
                          <m:t>∗</m:t>
                        </m:r>
                      </m:sup>
                    </m:sSup>
                    <m:r>
                      <a:rPr lang="en-US" b="1" i="1">
                        <a:latin typeface="Cambria Math"/>
                      </a:rPr>
                      <m:t> </m:t>
                    </m:r>
                    <m:r>
                      <a:rPr lang="ru-RU" b="0" i="0" smtClean="0">
                        <a:latin typeface="Cambria Math"/>
                      </a:rPr>
                      <m:t>?</m:t>
                    </m:r>
                  </m:oMath>
                </a14:m>
                <a:r>
                  <a:rPr lang="ru-RU" dirty="0" smtClean="0"/>
                  <a:t> </a:t>
                </a:r>
                <a:endParaRPr lang="en-US" dirty="0" smtClean="0"/>
              </a:p>
              <a:p>
                <a:pPr marL="0" indent="0">
                  <a:buNone/>
                </a:pPr>
                <a:r>
                  <a:rPr lang="ru-RU" dirty="0" smtClean="0"/>
                  <a:t>Варианты:</a:t>
                </a:r>
              </a:p>
              <a:p>
                <a:pPr marL="0" indent="0">
                  <a:buNone/>
                </a:pPr>
                <a:r>
                  <a:rPr lang="ru-RU" dirty="0" smtClean="0"/>
                  <a:t>1-</a:t>
                </a:r>
                <a:r>
                  <a:rPr lang="en-US" dirty="0" smtClean="0"/>
                  <a:t>       </a:t>
                </a:r>
                <a14:m>
                  <m:oMath xmlns:m="http://schemas.openxmlformats.org/officeDocument/2006/math">
                    <m:sSub>
                      <m:sSubPr>
                        <m:ctrlPr>
                          <a:rPr lang="ru-RU" i="1" dirty="0" smtClean="0">
                            <a:latin typeface="Cambria Math"/>
                          </a:rPr>
                        </m:ctrlPr>
                      </m:sSubPr>
                      <m:e>
                        <m:r>
                          <a:rPr lang="en-US" b="0" i="1" dirty="0" smtClean="0">
                            <a:latin typeface="Cambria Math"/>
                          </a:rPr>
                          <m:t>𝑥</m:t>
                        </m:r>
                      </m:e>
                      <m:sub>
                        <m:r>
                          <a:rPr lang="en-US" b="0" i="1" dirty="0" smtClean="0">
                            <a:latin typeface="Cambria Math"/>
                          </a:rPr>
                          <m:t>3</m:t>
                        </m:r>
                      </m:sub>
                    </m:sSub>
                    <m:r>
                      <a:rPr lang="en-US" b="0" i="1" dirty="0" smtClean="0">
                        <a:latin typeface="Cambria Math"/>
                      </a:rPr>
                      <m:t>,</m:t>
                    </m:r>
                    <m:sSub>
                      <m:sSubPr>
                        <m:ctrlPr>
                          <a:rPr lang="en-US" b="0" i="1" dirty="0" smtClean="0">
                            <a:latin typeface="Cambria Math"/>
                          </a:rPr>
                        </m:ctrlPr>
                      </m:sSubPr>
                      <m:e>
                        <m:r>
                          <a:rPr lang="en-US" b="0" i="1" dirty="0" smtClean="0">
                            <a:latin typeface="Cambria Math"/>
                          </a:rPr>
                          <m:t>𝑥</m:t>
                        </m:r>
                      </m:e>
                      <m:sub>
                        <m:r>
                          <a:rPr lang="en-US" b="0" i="1" dirty="0" smtClean="0">
                            <a:latin typeface="Cambria Math"/>
                          </a:rPr>
                          <m:t>4</m:t>
                        </m:r>
                      </m:sub>
                    </m:sSub>
                    <m:r>
                      <a:rPr lang="en-US" b="0" i="1" dirty="0" smtClean="0">
                        <a:latin typeface="Cambria Math"/>
                      </a:rPr>
                      <m:t>,</m:t>
                    </m:r>
                    <m:sSub>
                      <m:sSubPr>
                        <m:ctrlPr>
                          <a:rPr lang="en-US" b="0" i="1" dirty="0" smtClean="0">
                            <a:latin typeface="Cambria Math"/>
                          </a:rPr>
                        </m:ctrlPr>
                      </m:sSubPr>
                      <m:e>
                        <m:r>
                          <a:rPr lang="en-US" b="0" i="1" dirty="0" smtClean="0">
                            <a:latin typeface="Cambria Math"/>
                          </a:rPr>
                          <m:t>𝑥</m:t>
                        </m:r>
                      </m:e>
                      <m:sub>
                        <m:r>
                          <a:rPr lang="en-US" b="0" i="1" dirty="0" smtClean="0">
                            <a:latin typeface="Cambria Math"/>
                          </a:rPr>
                          <m:t>5</m:t>
                        </m:r>
                      </m:sub>
                    </m:sSub>
                  </m:oMath>
                </a14:m>
                <a:endParaRPr lang="ru-RU" dirty="0" smtClean="0"/>
              </a:p>
              <a:p>
                <a:pPr marL="0" indent="0">
                  <a:buNone/>
                </a:pPr>
                <a:r>
                  <a:rPr lang="ru-RU" dirty="0" smtClean="0"/>
                  <a:t>2-       </a:t>
                </a:r>
                <a14:m>
                  <m:oMath xmlns:m="http://schemas.openxmlformats.org/officeDocument/2006/math">
                    <m:sSub>
                      <m:sSubPr>
                        <m:ctrlPr>
                          <a:rPr lang="ru-RU" i="1" dirty="0">
                            <a:latin typeface="Cambria Math"/>
                          </a:rPr>
                        </m:ctrlPr>
                      </m:sSubPr>
                      <m:e>
                        <m:r>
                          <a:rPr lang="en-US" i="1" dirty="0">
                            <a:latin typeface="Cambria Math"/>
                          </a:rPr>
                          <m:t>𝑥</m:t>
                        </m:r>
                      </m:e>
                      <m:sub>
                        <m:r>
                          <a:rPr lang="en-US" i="1" dirty="0">
                            <a:latin typeface="Cambria Math"/>
                          </a:rPr>
                          <m:t>3</m:t>
                        </m:r>
                      </m:sub>
                    </m:sSub>
                    <m:r>
                      <a:rPr lang="en-US" i="1" dirty="0">
                        <a:latin typeface="Cambria Math"/>
                      </a:rPr>
                      <m:t>,</m:t>
                    </m:r>
                    <m:sSub>
                      <m:sSubPr>
                        <m:ctrlPr>
                          <a:rPr lang="en-US" i="1" dirty="0">
                            <a:latin typeface="Cambria Math"/>
                          </a:rPr>
                        </m:ctrlPr>
                      </m:sSubPr>
                      <m:e>
                        <m:r>
                          <a:rPr lang="en-US" i="1" dirty="0">
                            <a:latin typeface="Cambria Math"/>
                          </a:rPr>
                          <m:t>𝑥</m:t>
                        </m:r>
                      </m:e>
                      <m:sub>
                        <m:r>
                          <a:rPr lang="en-US" i="1" dirty="0">
                            <a:latin typeface="Cambria Math"/>
                          </a:rPr>
                          <m:t>4</m:t>
                        </m:r>
                      </m:sub>
                    </m:sSub>
                    <m:r>
                      <a:rPr lang="en-US" i="1" dirty="0">
                        <a:latin typeface="Cambria Math"/>
                      </a:rPr>
                      <m:t>,</m:t>
                    </m:r>
                  </m:oMath>
                </a14:m>
                <a:endParaRPr lang="ru-RU" dirty="0" smtClean="0"/>
              </a:p>
              <a:p>
                <a:pPr marL="0" indent="0">
                  <a:buNone/>
                </a:pPr>
                <a:r>
                  <a:rPr lang="ru-RU" dirty="0" smtClean="0"/>
                  <a:t>3-       </a:t>
                </a:r>
                <a14:m>
                  <m:oMath xmlns:m="http://schemas.openxmlformats.org/officeDocument/2006/math">
                    <m:sSub>
                      <m:sSubPr>
                        <m:ctrlPr>
                          <a:rPr lang="ru-RU" i="1" dirty="0">
                            <a:latin typeface="Cambria Math"/>
                          </a:rPr>
                        </m:ctrlPr>
                      </m:sSubPr>
                      <m:e>
                        <m:r>
                          <a:rPr lang="en-US" i="1" dirty="0">
                            <a:latin typeface="Cambria Math"/>
                          </a:rPr>
                          <m:t>𝑥</m:t>
                        </m:r>
                      </m:e>
                      <m:sub>
                        <m:r>
                          <a:rPr lang="en-US" i="1" dirty="0">
                            <a:latin typeface="Cambria Math"/>
                          </a:rPr>
                          <m:t>3</m:t>
                        </m:r>
                      </m:sub>
                    </m:sSub>
                    <m:r>
                      <a:rPr lang="en-US" i="1" dirty="0">
                        <a:latin typeface="Cambria Math"/>
                      </a:rPr>
                      <m:t>,</m:t>
                    </m:r>
                    <m:r>
                      <a:rPr lang="en-US" i="1" dirty="0" smtClean="0">
                        <a:latin typeface="Cambria Math"/>
                      </a:rPr>
                      <m:t> </m:t>
                    </m:r>
                    <m:sSub>
                      <m:sSubPr>
                        <m:ctrlPr>
                          <a:rPr lang="en-US" i="1" dirty="0">
                            <a:latin typeface="Cambria Math"/>
                          </a:rPr>
                        </m:ctrlPr>
                      </m:sSubPr>
                      <m:e>
                        <m:r>
                          <a:rPr lang="en-US" i="1" dirty="0">
                            <a:latin typeface="Cambria Math"/>
                          </a:rPr>
                          <m:t>𝑥</m:t>
                        </m:r>
                      </m:e>
                      <m:sub>
                        <m:r>
                          <a:rPr lang="en-US" i="1" dirty="0">
                            <a:latin typeface="Cambria Math"/>
                          </a:rPr>
                          <m:t>5</m:t>
                        </m:r>
                      </m:sub>
                    </m:sSub>
                  </m:oMath>
                </a14:m>
                <a:endParaRPr lang="ru-RU" dirty="0"/>
              </a:p>
            </p:txBody>
          </p:sp>
        </mc:Choice>
        <mc:Fallback xmlns="">
          <p:sp>
            <p:nvSpPr>
              <p:cNvPr id="51" name="Прямоугольник 50"/>
              <p:cNvSpPr>
                <a:spLocks noRot="1" noChangeAspect="1" noMove="1" noResize="1" noEditPoints="1" noAdjustHandles="1" noChangeArrowheads="1" noChangeShapeType="1" noTextEdit="1"/>
              </p:cNvSpPr>
              <p:nvPr/>
            </p:nvSpPr>
            <p:spPr>
              <a:xfrm>
                <a:off x="2910884" y="3076746"/>
                <a:ext cx="4541436" cy="1754326"/>
              </a:xfrm>
              <a:prstGeom prst="rect">
                <a:avLst/>
              </a:prstGeom>
              <a:blipFill rotWithShape="1">
                <a:blip r:embed="rId4"/>
                <a:stretch>
                  <a:fillRect l="-1210" t="-1742" r="-269" b="-4878"/>
                </a:stretch>
              </a:blipFill>
            </p:spPr>
            <p:txBody>
              <a:bodyPr/>
              <a:lstStyle/>
              <a:p>
                <a:r>
                  <a:rPr lang="ru-RU">
                    <a:noFill/>
                  </a:rPr>
                  <a:t> </a:t>
                </a:r>
              </a:p>
            </p:txBody>
          </p:sp>
        </mc:Fallback>
      </mc:AlternateContent>
    </p:spTree>
    <p:extLst>
      <p:ext uri="{BB962C8B-B14F-4D97-AF65-F5344CB8AC3E}">
        <p14:creationId xmlns:p14="http://schemas.microsoft.com/office/powerpoint/2010/main" val="5529650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339"/>
          <p:cNvSpPr txBox="1">
            <a:spLocks noChangeArrowheads="1"/>
          </p:cNvSpPr>
          <p:nvPr/>
        </p:nvSpPr>
        <p:spPr bwMode="auto">
          <a:xfrm>
            <a:off x="275870" y="6120005"/>
            <a:ext cx="2159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spcAft>
                <a:spcPts val="300"/>
              </a:spcAft>
              <a:buClr>
                <a:srgbClr val="C3260C"/>
              </a:buClr>
              <a:buSzPct val="130000"/>
              <a:buFont typeface="Georgia" pitchFamily="18" charset="0"/>
              <a:buChar char="*"/>
              <a:defRPr sz="2200">
                <a:solidFill>
                  <a:srgbClr val="404040"/>
                </a:solidFill>
                <a:latin typeface="Trebuchet MS" pitchFamily="34" charset="0"/>
              </a:defRPr>
            </a:lvl1pPr>
            <a:lvl2pPr marL="742950" indent="-285750" eaLnBrk="0" hangingPunct="0">
              <a:spcBef>
                <a:spcPct val="20000"/>
              </a:spcBef>
              <a:spcAft>
                <a:spcPts val="300"/>
              </a:spcAft>
              <a:buClr>
                <a:srgbClr val="C3260C"/>
              </a:buClr>
              <a:buSzPct val="130000"/>
              <a:buFont typeface="Georgia" pitchFamily="18" charset="0"/>
              <a:buChar char="*"/>
              <a:defRPr sz="2000">
                <a:solidFill>
                  <a:srgbClr val="404040"/>
                </a:solidFill>
                <a:latin typeface="Trebuchet MS" pitchFamily="34" charset="0"/>
              </a:defRPr>
            </a:lvl2pPr>
            <a:lvl3pPr marL="1143000" indent="-228600" eaLnBrk="0" hangingPunct="0">
              <a:spcBef>
                <a:spcPct val="20000"/>
              </a:spcBef>
              <a:spcAft>
                <a:spcPts val="300"/>
              </a:spcAft>
              <a:buClr>
                <a:srgbClr val="C3260C"/>
              </a:buClr>
              <a:buSzPct val="130000"/>
              <a:buFont typeface="Georgia" pitchFamily="18" charset="0"/>
              <a:buChar char="*"/>
              <a:defRPr>
                <a:solidFill>
                  <a:srgbClr val="404040"/>
                </a:solidFill>
                <a:latin typeface="Trebuchet MS" pitchFamily="34" charset="0"/>
              </a:defRPr>
            </a:lvl3pPr>
            <a:lvl4pPr marL="1600200" indent="-228600" eaLnBrk="0" hangingPunct="0">
              <a:spcBef>
                <a:spcPct val="20000"/>
              </a:spcBef>
              <a:spcAft>
                <a:spcPts val="300"/>
              </a:spcAft>
              <a:buClr>
                <a:srgbClr val="C3260C"/>
              </a:buClr>
              <a:buSzPct val="130000"/>
              <a:buFont typeface="Georgia" pitchFamily="18" charset="0"/>
              <a:buChar char="*"/>
              <a:defRPr sz="1600">
                <a:solidFill>
                  <a:srgbClr val="404040"/>
                </a:solidFill>
                <a:latin typeface="Trebuchet MS" pitchFamily="34" charset="0"/>
              </a:defRPr>
            </a:lvl4pPr>
            <a:lvl5pPr marL="2057400" indent="-228600" eaLnBrk="0"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5pPr>
            <a:lvl6pPr marL="25146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6pPr>
            <a:lvl7pPr marL="29718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7pPr>
            <a:lvl8pPr marL="34290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8pPr>
            <a:lvl9pPr marL="38862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9pPr>
          </a:lstStyle>
          <a:p>
            <a:pPr eaLnBrk="1" hangingPunct="1">
              <a:spcBef>
                <a:spcPct val="50000"/>
              </a:spcBef>
              <a:spcAft>
                <a:spcPct val="0"/>
              </a:spcAft>
              <a:buClrTx/>
              <a:buSzTx/>
              <a:buFontTx/>
              <a:buNone/>
            </a:pPr>
            <a:r>
              <a:rPr lang="en-US" altLang="ru-RU" sz="1600" b="1" dirty="0">
                <a:solidFill>
                  <a:schemeClr val="tx1"/>
                </a:solidFill>
                <a:latin typeface="Arial" charset="0"/>
              </a:rPr>
              <a:t>0</a:t>
            </a:r>
            <a:endParaRPr lang="ru-RU" altLang="ru-RU" sz="1600" b="1" dirty="0">
              <a:solidFill>
                <a:schemeClr val="tx1"/>
              </a:solidFill>
              <a:latin typeface="Arial" charset="0"/>
            </a:endParaRPr>
          </a:p>
        </p:txBody>
      </p:sp>
      <p:sp>
        <p:nvSpPr>
          <p:cNvPr id="15" name="Line 343"/>
          <p:cNvSpPr>
            <a:spLocks noChangeShapeType="1"/>
          </p:cNvSpPr>
          <p:nvPr/>
        </p:nvSpPr>
        <p:spPr bwMode="auto">
          <a:xfrm>
            <a:off x="383820" y="4528939"/>
            <a:ext cx="5556208" cy="1929620"/>
          </a:xfrm>
          <a:prstGeom prst="line">
            <a:avLst/>
          </a:prstGeom>
          <a:ln>
            <a:headEnd/>
            <a:tailEnd/>
          </a:ln>
          <a:extLst/>
        </p:spPr>
        <p:style>
          <a:lnRef idx="2">
            <a:schemeClr val="dk1"/>
          </a:lnRef>
          <a:fillRef idx="0">
            <a:schemeClr val="dk1"/>
          </a:fillRef>
          <a:effectRef idx="1">
            <a:schemeClr val="dk1"/>
          </a:effectRef>
          <a:fontRef idx="minor">
            <a:schemeClr val="tx1"/>
          </a:fontRef>
        </p:style>
        <p:txBody>
          <a:bodyPr/>
          <a:lstStyle/>
          <a:p>
            <a:endParaRPr lang="ru-RU"/>
          </a:p>
        </p:txBody>
      </p:sp>
      <p:sp>
        <p:nvSpPr>
          <p:cNvPr id="16" name="Text Box 346"/>
          <p:cNvSpPr txBox="1">
            <a:spLocks noChangeArrowheads="1"/>
          </p:cNvSpPr>
          <p:nvPr/>
        </p:nvSpPr>
        <p:spPr bwMode="auto">
          <a:xfrm>
            <a:off x="5975015" y="6321477"/>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spcAft>
                <a:spcPts val="300"/>
              </a:spcAft>
              <a:buClr>
                <a:srgbClr val="C3260C"/>
              </a:buClr>
              <a:buSzPct val="130000"/>
              <a:buFont typeface="Georgia" pitchFamily="18" charset="0"/>
              <a:buChar char="*"/>
              <a:defRPr sz="2200">
                <a:solidFill>
                  <a:srgbClr val="404040"/>
                </a:solidFill>
                <a:latin typeface="Trebuchet MS" pitchFamily="34" charset="0"/>
              </a:defRPr>
            </a:lvl1pPr>
            <a:lvl2pPr marL="742950" indent="-285750" eaLnBrk="0" hangingPunct="0">
              <a:spcBef>
                <a:spcPct val="20000"/>
              </a:spcBef>
              <a:spcAft>
                <a:spcPts val="300"/>
              </a:spcAft>
              <a:buClr>
                <a:srgbClr val="C3260C"/>
              </a:buClr>
              <a:buSzPct val="130000"/>
              <a:buFont typeface="Georgia" pitchFamily="18" charset="0"/>
              <a:buChar char="*"/>
              <a:defRPr sz="2000">
                <a:solidFill>
                  <a:srgbClr val="404040"/>
                </a:solidFill>
                <a:latin typeface="Trebuchet MS" pitchFamily="34" charset="0"/>
              </a:defRPr>
            </a:lvl2pPr>
            <a:lvl3pPr marL="1143000" indent="-228600" eaLnBrk="0" hangingPunct="0">
              <a:spcBef>
                <a:spcPct val="20000"/>
              </a:spcBef>
              <a:spcAft>
                <a:spcPts val="300"/>
              </a:spcAft>
              <a:buClr>
                <a:srgbClr val="C3260C"/>
              </a:buClr>
              <a:buSzPct val="130000"/>
              <a:buFont typeface="Georgia" pitchFamily="18" charset="0"/>
              <a:buChar char="*"/>
              <a:defRPr>
                <a:solidFill>
                  <a:srgbClr val="404040"/>
                </a:solidFill>
                <a:latin typeface="Trebuchet MS" pitchFamily="34" charset="0"/>
              </a:defRPr>
            </a:lvl3pPr>
            <a:lvl4pPr marL="1600200" indent="-228600" eaLnBrk="0" hangingPunct="0">
              <a:spcBef>
                <a:spcPct val="20000"/>
              </a:spcBef>
              <a:spcAft>
                <a:spcPts val="300"/>
              </a:spcAft>
              <a:buClr>
                <a:srgbClr val="C3260C"/>
              </a:buClr>
              <a:buSzPct val="130000"/>
              <a:buFont typeface="Georgia" pitchFamily="18" charset="0"/>
              <a:buChar char="*"/>
              <a:defRPr sz="1600">
                <a:solidFill>
                  <a:srgbClr val="404040"/>
                </a:solidFill>
                <a:latin typeface="Trebuchet MS" pitchFamily="34" charset="0"/>
              </a:defRPr>
            </a:lvl4pPr>
            <a:lvl5pPr marL="2057400" indent="-228600" eaLnBrk="0"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5pPr>
            <a:lvl6pPr marL="25146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6pPr>
            <a:lvl7pPr marL="29718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7pPr>
            <a:lvl8pPr marL="34290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8pPr>
            <a:lvl9pPr marL="38862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9pPr>
          </a:lstStyle>
          <a:p>
            <a:pPr eaLnBrk="1" hangingPunct="1">
              <a:spcBef>
                <a:spcPct val="50000"/>
              </a:spcBef>
              <a:spcAft>
                <a:spcPct val="0"/>
              </a:spcAft>
              <a:buClrTx/>
              <a:buSzTx/>
              <a:buFontTx/>
              <a:buNone/>
            </a:pPr>
            <a:r>
              <a:rPr lang="en-US" altLang="ru-RU" sz="1800" dirty="0">
                <a:solidFill>
                  <a:schemeClr val="tx1"/>
                </a:solidFill>
                <a:latin typeface="Arial" charset="0"/>
              </a:rPr>
              <a:t>x</a:t>
            </a:r>
            <a:r>
              <a:rPr lang="en-US" altLang="ru-RU" sz="1800" baseline="-25000" dirty="0">
                <a:solidFill>
                  <a:schemeClr val="tx1"/>
                </a:solidFill>
                <a:latin typeface="Arial" charset="0"/>
              </a:rPr>
              <a:t>1</a:t>
            </a:r>
            <a:endParaRPr lang="ru-RU" altLang="ru-RU" sz="1800" baseline="-25000" dirty="0">
              <a:solidFill>
                <a:schemeClr val="tx1"/>
              </a:solidFill>
              <a:latin typeface="Arial" charset="0"/>
            </a:endParaRPr>
          </a:p>
        </p:txBody>
      </p:sp>
      <p:sp>
        <p:nvSpPr>
          <p:cNvPr id="17" name="Text Box 347"/>
          <p:cNvSpPr txBox="1">
            <a:spLocks noChangeArrowheads="1"/>
          </p:cNvSpPr>
          <p:nvPr/>
        </p:nvSpPr>
        <p:spPr bwMode="auto">
          <a:xfrm>
            <a:off x="118952" y="1399796"/>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spcAft>
                <a:spcPts val="300"/>
              </a:spcAft>
              <a:buClr>
                <a:srgbClr val="C3260C"/>
              </a:buClr>
              <a:buSzPct val="130000"/>
              <a:buFont typeface="Georgia" pitchFamily="18" charset="0"/>
              <a:buChar char="*"/>
              <a:defRPr sz="2200">
                <a:solidFill>
                  <a:srgbClr val="404040"/>
                </a:solidFill>
                <a:latin typeface="Trebuchet MS" pitchFamily="34" charset="0"/>
              </a:defRPr>
            </a:lvl1pPr>
            <a:lvl2pPr marL="742950" indent="-285750" eaLnBrk="0" hangingPunct="0">
              <a:spcBef>
                <a:spcPct val="20000"/>
              </a:spcBef>
              <a:spcAft>
                <a:spcPts val="300"/>
              </a:spcAft>
              <a:buClr>
                <a:srgbClr val="C3260C"/>
              </a:buClr>
              <a:buSzPct val="130000"/>
              <a:buFont typeface="Georgia" pitchFamily="18" charset="0"/>
              <a:buChar char="*"/>
              <a:defRPr sz="2000">
                <a:solidFill>
                  <a:srgbClr val="404040"/>
                </a:solidFill>
                <a:latin typeface="Trebuchet MS" pitchFamily="34" charset="0"/>
              </a:defRPr>
            </a:lvl2pPr>
            <a:lvl3pPr marL="1143000" indent="-228600" eaLnBrk="0" hangingPunct="0">
              <a:spcBef>
                <a:spcPct val="20000"/>
              </a:spcBef>
              <a:spcAft>
                <a:spcPts val="300"/>
              </a:spcAft>
              <a:buClr>
                <a:srgbClr val="C3260C"/>
              </a:buClr>
              <a:buSzPct val="130000"/>
              <a:buFont typeface="Georgia" pitchFamily="18" charset="0"/>
              <a:buChar char="*"/>
              <a:defRPr>
                <a:solidFill>
                  <a:srgbClr val="404040"/>
                </a:solidFill>
                <a:latin typeface="Trebuchet MS" pitchFamily="34" charset="0"/>
              </a:defRPr>
            </a:lvl3pPr>
            <a:lvl4pPr marL="1600200" indent="-228600" eaLnBrk="0" hangingPunct="0">
              <a:spcBef>
                <a:spcPct val="20000"/>
              </a:spcBef>
              <a:spcAft>
                <a:spcPts val="300"/>
              </a:spcAft>
              <a:buClr>
                <a:srgbClr val="C3260C"/>
              </a:buClr>
              <a:buSzPct val="130000"/>
              <a:buFont typeface="Georgia" pitchFamily="18" charset="0"/>
              <a:buChar char="*"/>
              <a:defRPr sz="1600">
                <a:solidFill>
                  <a:srgbClr val="404040"/>
                </a:solidFill>
                <a:latin typeface="Trebuchet MS" pitchFamily="34" charset="0"/>
              </a:defRPr>
            </a:lvl4pPr>
            <a:lvl5pPr marL="2057400" indent="-228600" eaLnBrk="0"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5pPr>
            <a:lvl6pPr marL="25146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6pPr>
            <a:lvl7pPr marL="29718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7pPr>
            <a:lvl8pPr marL="34290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8pPr>
            <a:lvl9pPr marL="38862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9pPr>
          </a:lstStyle>
          <a:p>
            <a:pPr eaLnBrk="1" hangingPunct="1">
              <a:spcBef>
                <a:spcPct val="50000"/>
              </a:spcBef>
              <a:spcAft>
                <a:spcPct val="0"/>
              </a:spcAft>
              <a:buClrTx/>
              <a:buSzTx/>
              <a:buFontTx/>
              <a:buNone/>
            </a:pPr>
            <a:r>
              <a:rPr lang="en-US" altLang="ru-RU" sz="1800" dirty="0">
                <a:solidFill>
                  <a:schemeClr val="tx1"/>
                </a:solidFill>
                <a:latin typeface="Arial" charset="0"/>
              </a:rPr>
              <a:t>x</a:t>
            </a:r>
            <a:r>
              <a:rPr lang="en-US" altLang="ru-RU" sz="1800" baseline="-25000" dirty="0">
                <a:solidFill>
                  <a:schemeClr val="tx1"/>
                </a:solidFill>
                <a:latin typeface="Arial" charset="0"/>
              </a:rPr>
              <a:t>2</a:t>
            </a:r>
            <a:endParaRPr lang="ru-RU" altLang="ru-RU" sz="1800" baseline="-25000" dirty="0">
              <a:solidFill>
                <a:schemeClr val="tx1"/>
              </a:solidFill>
              <a:latin typeface="Arial" charset="0"/>
            </a:endParaRPr>
          </a:p>
        </p:txBody>
      </p:sp>
      <p:cxnSp>
        <p:nvCxnSpPr>
          <p:cNvPr id="9" name="Прямая со стрелкой 8"/>
          <p:cNvCxnSpPr/>
          <p:nvPr/>
        </p:nvCxnSpPr>
        <p:spPr>
          <a:xfrm flipV="1">
            <a:off x="4691418" y="5195147"/>
            <a:ext cx="326543" cy="83825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4" name="Text Box 351"/>
          <p:cNvSpPr txBox="1">
            <a:spLocks noChangeArrowheads="1"/>
          </p:cNvSpPr>
          <p:nvPr/>
        </p:nvSpPr>
        <p:spPr bwMode="auto">
          <a:xfrm>
            <a:off x="4854689" y="5662805"/>
            <a:ext cx="431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spcAft>
                <a:spcPts val="300"/>
              </a:spcAft>
              <a:buClr>
                <a:srgbClr val="C3260C"/>
              </a:buClr>
              <a:buSzPct val="130000"/>
              <a:buFont typeface="Georgia" pitchFamily="18" charset="0"/>
              <a:buChar char="*"/>
              <a:defRPr sz="2200">
                <a:solidFill>
                  <a:srgbClr val="404040"/>
                </a:solidFill>
                <a:latin typeface="Trebuchet MS" pitchFamily="34" charset="0"/>
              </a:defRPr>
            </a:lvl1pPr>
            <a:lvl2pPr marL="742950" indent="-285750" eaLnBrk="0" hangingPunct="0">
              <a:spcBef>
                <a:spcPct val="20000"/>
              </a:spcBef>
              <a:spcAft>
                <a:spcPts val="300"/>
              </a:spcAft>
              <a:buClr>
                <a:srgbClr val="C3260C"/>
              </a:buClr>
              <a:buSzPct val="130000"/>
              <a:buFont typeface="Georgia" pitchFamily="18" charset="0"/>
              <a:buChar char="*"/>
              <a:defRPr sz="2000">
                <a:solidFill>
                  <a:srgbClr val="404040"/>
                </a:solidFill>
                <a:latin typeface="Trebuchet MS" pitchFamily="34" charset="0"/>
              </a:defRPr>
            </a:lvl2pPr>
            <a:lvl3pPr marL="1143000" indent="-228600" eaLnBrk="0" hangingPunct="0">
              <a:spcBef>
                <a:spcPct val="20000"/>
              </a:spcBef>
              <a:spcAft>
                <a:spcPts val="300"/>
              </a:spcAft>
              <a:buClr>
                <a:srgbClr val="C3260C"/>
              </a:buClr>
              <a:buSzPct val="130000"/>
              <a:buFont typeface="Georgia" pitchFamily="18" charset="0"/>
              <a:buChar char="*"/>
              <a:defRPr>
                <a:solidFill>
                  <a:srgbClr val="404040"/>
                </a:solidFill>
                <a:latin typeface="Trebuchet MS" pitchFamily="34" charset="0"/>
              </a:defRPr>
            </a:lvl3pPr>
            <a:lvl4pPr marL="1600200" indent="-228600" eaLnBrk="0" hangingPunct="0">
              <a:spcBef>
                <a:spcPct val="20000"/>
              </a:spcBef>
              <a:spcAft>
                <a:spcPts val="300"/>
              </a:spcAft>
              <a:buClr>
                <a:srgbClr val="C3260C"/>
              </a:buClr>
              <a:buSzPct val="130000"/>
              <a:buFont typeface="Georgia" pitchFamily="18" charset="0"/>
              <a:buChar char="*"/>
              <a:defRPr sz="1600">
                <a:solidFill>
                  <a:srgbClr val="404040"/>
                </a:solidFill>
                <a:latin typeface="Trebuchet MS" pitchFamily="34" charset="0"/>
              </a:defRPr>
            </a:lvl4pPr>
            <a:lvl5pPr marL="2057400" indent="-228600" eaLnBrk="0"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5pPr>
            <a:lvl6pPr marL="25146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6pPr>
            <a:lvl7pPr marL="29718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7pPr>
            <a:lvl8pPr marL="34290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8pPr>
            <a:lvl9pPr marL="38862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9pPr>
          </a:lstStyle>
          <a:p>
            <a:pPr eaLnBrk="1" hangingPunct="1">
              <a:spcBef>
                <a:spcPct val="50000"/>
              </a:spcBef>
              <a:spcAft>
                <a:spcPct val="0"/>
              </a:spcAft>
              <a:buClrTx/>
              <a:buSzTx/>
              <a:buFontTx/>
              <a:buNone/>
            </a:pPr>
            <a:r>
              <a:rPr lang="en-US" altLang="ru-RU" sz="1400" b="1" dirty="0" smtClean="0">
                <a:solidFill>
                  <a:schemeClr val="tx1"/>
                </a:solidFill>
                <a:latin typeface="Arial" charset="0"/>
              </a:rPr>
              <a:t>(</a:t>
            </a:r>
            <a:r>
              <a:rPr lang="ru-RU" altLang="ru-RU" sz="1400" b="1" dirty="0" smtClean="0">
                <a:solidFill>
                  <a:schemeClr val="tx1"/>
                </a:solidFill>
                <a:latin typeface="Arial" charset="0"/>
              </a:rPr>
              <a:t>2</a:t>
            </a:r>
            <a:r>
              <a:rPr lang="en-US" altLang="ru-RU" sz="1400" b="1" dirty="0" smtClean="0">
                <a:solidFill>
                  <a:schemeClr val="tx1"/>
                </a:solidFill>
                <a:latin typeface="Arial" charset="0"/>
              </a:rPr>
              <a:t>)</a:t>
            </a:r>
            <a:endParaRPr lang="ru-RU" altLang="ru-RU" sz="1400" b="1" dirty="0">
              <a:solidFill>
                <a:schemeClr val="tx1"/>
              </a:solidFill>
              <a:latin typeface="Arial" charset="0"/>
            </a:endParaRPr>
          </a:p>
        </p:txBody>
      </p:sp>
      <p:sp>
        <p:nvSpPr>
          <p:cNvPr id="36" name="Line 344"/>
          <p:cNvSpPr>
            <a:spLocks noChangeShapeType="1"/>
          </p:cNvSpPr>
          <p:nvPr/>
        </p:nvSpPr>
        <p:spPr bwMode="auto">
          <a:xfrm flipH="1" flipV="1">
            <a:off x="522720" y="1766509"/>
            <a:ext cx="2334930" cy="453685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8" name="Text Box 351"/>
          <p:cNvSpPr txBox="1">
            <a:spLocks noChangeArrowheads="1"/>
          </p:cNvSpPr>
          <p:nvPr/>
        </p:nvSpPr>
        <p:spPr bwMode="auto">
          <a:xfrm>
            <a:off x="550752" y="2648486"/>
            <a:ext cx="431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spcAft>
                <a:spcPts val="300"/>
              </a:spcAft>
              <a:buClr>
                <a:srgbClr val="C3260C"/>
              </a:buClr>
              <a:buSzPct val="130000"/>
              <a:buFont typeface="Georgia" pitchFamily="18" charset="0"/>
              <a:buChar char="*"/>
              <a:defRPr sz="2200">
                <a:solidFill>
                  <a:srgbClr val="404040"/>
                </a:solidFill>
                <a:latin typeface="Trebuchet MS" pitchFamily="34" charset="0"/>
              </a:defRPr>
            </a:lvl1pPr>
            <a:lvl2pPr marL="742950" indent="-285750" eaLnBrk="0" hangingPunct="0">
              <a:spcBef>
                <a:spcPct val="20000"/>
              </a:spcBef>
              <a:spcAft>
                <a:spcPts val="300"/>
              </a:spcAft>
              <a:buClr>
                <a:srgbClr val="C3260C"/>
              </a:buClr>
              <a:buSzPct val="130000"/>
              <a:buFont typeface="Georgia" pitchFamily="18" charset="0"/>
              <a:buChar char="*"/>
              <a:defRPr sz="2000">
                <a:solidFill>
                  <a:srgbClr val="404040"/>
                </a:solidFill>
                <a:latin typeface="Trebuchet MS" pitchFamily="34" charset="0"/>
              </a:defRPr>
            </a:lvl2pPr>
            <a:lvl3pPr marL="1143000" indent="-228600" eaLnBrk="0" hangingPunct="0">
              <a:spcBef>
                <a:spcPct val="20000"/>
              </a:spcBef>
              <a:spcAft>
                <a:spcPts val="300"/>
              </a:spcAft>
              <a:buClr>
                <a:srgbClr val="C3260C"/>
              </a:buClr>
              <a:buSzPct val="130000"/>
              <a:buFont typeface="Georgia" pitchFamily="18" charset="0"/>
              <a:buChar char="*"/>
              <a:defRPr>
                <a:solidFill>
                  <a:srgbClr val="404040"/>
                </a:solidFill>
                <a:latin typeface="Trebuchet MS" pitchFamily="34" charset="0"/>
              </a:defRPr>
            </a:lvl3pPr>
            <a:lvl4pPr marL="1600200" indent="-228600" eaLnBrk="0" hangingPunct="0">
              <a:spcBef>
                <a:spcPct val="20000"/>
              </a:spcBef>
              <a:spcAft>
                <a:spcPts val="300"/>
              </a:spcAft>
              <a:buClr>
                <a:srgbClr val="C3260C"/>
              </a:buClr>
              <a:buSzPct val="130000"/>
              <a:buFont typeface="Georgia" pitchFamily="18" charset="0"/>
              <a:buChar char="*"/>
              <a:defRPr sz="1600">
                <a:solidFill>
                  <a:srgbClr val="404040"/>
                </a:solidFill>
                <a:latin typeface="Trebuchet MS" pitchFamily="34" charset="0"/>
              </a:defRPr>
            </a:lvl4pPr>
            <a:lvl5pPr marL="2057400" indent="-228600" eaLnBrk="0"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5pPr>
            <a:lvl6pPr marL="25146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6pPr>
            <a:lvl7pPr marL="29718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7pPr>
            <a:lvl8pPr marL="34290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8pPr>
            <a:lvl9pPr marL="38862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9pPr>
          </a:lstStyle>
          <a:p>
            <a:pPr eaLnBrk="1" hangingPunct="1">
              <a:spcBef>
                <a:spcPct val="50000"/>
              </a:spcBef>
              <a:spcAft>
                <a:spcPct val="0"/>
              </a:spcAft>
              <a:buClrTx/>
              <a:buSzTx/>
              <a:buFontTx/>
              <a:buNone/>
            </a:pPr>
            <a:r>
              <a:rPr lang="en-US" altLang="ru-RU" sz="1400" b="1" dirty="0" smtClean="0">
                <a:solidFill>
                  <a:schemeClr val="tx1"/>
                </a:solidFill>
                <a:latin typeface="Arial" charset="0"/>
              </a:rPr>
              <a:t>(</a:t>
            </a:r>
            <a:r>
              <a:rPr lang="ru-RU" altLang="ru-RU" sz="1400" b="1" dirty="0" smtClean="0">
                <a:solidFill>
                  <a:schemeClr val="tx1"/>
                </a:solidFill>
                <a:latin typeface="Arial" charset="0"/>
              </a:rPr>
              <a:t>1</a:t>
            </a:r>
            <a:r>
              <a:rPr lang="en-US" altLang="ru-RU" sz="1400" b="1" dirty="0" smtClean="0">
                <a:solidFill>
                  <a:schemeClr val="tx1"/>
                </a:solidFill>
                <a:latin typeface="Arial" charset="0"/>
              </a:rPr>
              <a:t>)</a:t>
            </a:r>
            <a:endParaRPr lang="ru-RU" altLang="ru-RU" sz="1400" b="1" dirty="0">
              <a:solidFill>
                <a:schemeClr val="tx1"/>
              </a:solidFill>
              <a:latin typeface="Arial" charset="0"/>
            </a:endParaRPr>
          </a:p>
        </p:txBody>
      </p:sp>
      <p:cxnSp>
        <p:nvCxnSpPr>
          <p:cNvPr id="5" name="Прямая со стрелкой 4"/>
          <p:cNvCxnSpPr/>
          <p:nvPr/>
        </p:nvCxnSpPr>
        <p:spPr>
          <a:xfrm flipH="1">
            <a:off x="309443" y="2436394"/>
            <a:ext cx="587681" cy="42418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179986" y="5080200"/>
            <a:ext cx="311784" cy="338554"/>
          </a:xfrm>
          <a:prstGeom prst="rect">
            <a:avLst/>
          </a:prstGeom>
          <a:noFill/>
        </p:spPr>
        <p:txBody>
          <a:bodyPr wrap="square" rtlCol="0">
            <a:spAutoFit/>
          </a:bodyPr>
          <a:lstStyle/>
          <a:p>
            <a:r>
              <a:rPr lang="ru-RU" sz="1600" b="1" dirty="0"/>
              <a:t>3</a:t>
            </a:r>
          </a:p>
        </p:txBody>
      </p:sp>
      <mc:AlternateContent xmlns:mc="http://schemas.openxmlformats.org/markup-compatibility/2006" xmlns:a14="http://schemas.microsoft.com/office/drawing/2010/main">
        <mc:Choice Requires="a14">
          <p:sp>
            <p:nvSpPr>
              <p:cNvPr id="45" name="TextBox 44"/>
              <p:cNvSpPr txBox="1"/>
              <p:nvPr/>
            </p:nvSpPr>
            <p:spPr>
              <a:xfrm>
                <a:off x="2342096" y="4813107"/>
                <a:ext cx="249921"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ru-RU" sz="1600" b="1" i="1" smtClean="0">
                              <a:latin typeface="Cambria Math"/>
                            </a:rPr>
                          </m:ctrlPr>
                        </m:sSupPr>
                        <m:e>
                          <m:r>
                            <a:rPr lang="en-US" sz="1600" b="1" i="1" smtClean="0">
                              <a:latin typeface="Cambria Math"/>
                            </a:rPr>
                            <m:t>𝑿</m:t>
                          </m:r>
                        </m:e>
                        <m:sup>
                          <m:r>
                            <a:rPr lang="en-US" sz="1600" b="1" i="1" smtClean="0">
                              <a:latin typeface="Cambria Math"/>
                            </a:rPr>
                            <m:t>∗</m:t>
                          </m:r>
                        </m:sup>
                      </m:sSup>
                    </m:oMath>
                  </m:oMathPara>
                </a14:m>
                <a:endParaRPr lang="ru-RU" sz="1600" b="1" dirty="0"/>
              </a:p>
            </p:txBody>
          </p:sp>
        </mc:Choice>
        <mc:Fallback xmlns="">
          <p:sp>
            <p:nvSpPr>
              <p:cNvPr id="45" name="TextBox 44"/>
              <p:cNvSpPr txBox="1">
                <a:spLocks noRot="1" noChangeAspect="1" noMove="1" noResize="1" noEditPoints="1" noAdjustHandles="1" noChangeArrowheads="1" noChangeShapeType="1" noTextEdit="1"/>
              </p:cNvSpPr>
              <p:nvPr/>
            </p:nvSpPr>
            <p:spPr>
              <a:xfrm>
                <a:off x="2342096" y="4813107"/>
                <a:ext cx="249921" cy="338554"/>
              </a:xfrm>
              <a:prstGeom prst="rect">
                <a:avLst/>
              </a:prstGeom>
              <a:blipFill rotWithShape="1">
                <a:blip r:embed="rId2"/>
                <a:stretch>
                  <a:fillRect r="-39024"/>
                </a:stretch>
              </a:blipFill>
            </p:spPr>
            <p:txBody>
              <a:bodyPr/>
              <a:lstStyle/>
              <a:p>
                <a:r>
                  <a:rPr lang="ru-RU">
                    <a:noFill/>
                  </a:rPr>
                  <a:t> </a:t>
                </a:r>
              </a:p>
            </p:txBody>
          </p:sp>
        </mc:Fallback>
      </mc:AlternateContent>
      <p:sp>
        <p:nvSpPr>
          <p:cNvPr id="50" name="Овал 49"/>
          <p:cNvSpPr/>
          <p:nvPr/>
        </p:nvSpPr>
        <p:spPr>
          <a:xfrm flipH="1">
            <a:off x="2276648" y="5166014"/>
            <a:ext cx="84208"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7" name="TextBox 56"/>
          <p:cNvSpPr txBox="1"/>
          <p:nvPr/>
        </p:nvSpPr>
        <p:spPr>
          <a:xfrm>
            <a:off x="1995375" y="6303361"/>
            <a:ext cx="311784" cy="338554"/>
          </a:xfrm>
          <a:prstGeom prst="rect">
            <a:avLst/>
          </a:prstGeom>
          <a:noFill/>
        </p:spPr>
        <p:txBody>
          <a:bodyPr wrap="square" rtlCol="0">
            <a:spAutoFit/>
          </a:bodyPr>
          <a:lstStyle/>
          <a:p>
            <a:r>
              <a:rPr lang="ru-RU" sz="1600" b="1" dirty="0" smtClean="0"/>
              <a:t>5</a:t>
            </a:r>
            <a:endParaRPr lang="ru-RU" sz="1600" b="1" dirty="0"/>
          </a:p>
        </p:txBody>
      </p:sp>
      <p:cxnSp>
        <p:nvCxnSpPr>
          <p:cNvPr id="19" name="Прямая соединительная линия 18"/>
          <p:cNvCxnSpPr/>
          <p:nvPr/>
        </p:nvCxnSpPr>
        <p:spPr>
          <a:xfrm flipH="1" flipV="1">
            <a:off x="534588" y="5148637"/>
            <a:ext cx="1776108" cy="18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Прямая соединительная линия 60"/>
          <p:cNvCxnSpPr/>
          <p:nvPr/>
        </p:nvCxnSpPr>
        <p:spPr>
          <a:xfrm>
            <a:off x="2276646" y="5166014"/>
            <a:ext cx="0" cy="1148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Прямая со стрелкой 61"/>
          <p:cNvCxnSpPr/>
          <p:nvPr/>
        </p:nvCxnSpPr>
        <p:spPr>
          <a:xfrm>
            <a:off x="534588" y="6297402"/>
            <a:ext cx="5405440" cy="1191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 name="Прямая со стрелкой 34"/>
          <p:cNvCxnSpPr/>
          <p:nvPr/>
        </p:nvCxnSpPr>
        <p:spPr>
          <a:xfrm flipH="1" flipV="1">
            <a:off x="511530" y="1514992"/>
            <a:ext cx="39222" cy="479979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 name="Прямоугольник 6"/>
          <p:cNvSpPr/>
          <p:nvPr/>
        </p:nvSpPr>
        <p:spPr>
          <a:xfrm>
            <a:off x="179986" y="188640"/>
            <a:ext cx="7272334" cy="584775"/>
          </a:xfrm>
          <a:prstGeom prst="rect">
            <a:avLst/>
          </a:prstGeom>
        </p:spPr>
        <p:txBody>
          <a:bodyPr wrap="square">
            <a:spAutoFit/>
          </a:bodyPr>
          <a:lstStyle/>
          <a:p>
            <a:r>
              <a:rPr lang="ru-RU" sz="3200" dirty="0">
                <a:solidFill>
                  <a:schemeClr val="bg1"/>
                </a:solidFill>
              </a:rPr>
              <a:t>Вопрос</a:t>
            </a:r>
            <a:endParaRPr lang="ru-RU" sz="3200" b="1" dirty="0">
              <a:solidFill>
                <a:schemeClr val="bg1"/>
              </a:solidFill>
              <a:latin typeface="+mj-lt"/>
            </a:endParaRPr>
          </a:p>
        </p:txBody>
      </p:sp>
      <mc:AlternateContent xmlns:mc="http://schemas.openxmlformats.org/markup-compatibility/2006" xmlns:a14="http://schemas.microsoft.com/office/drawing/2010/main">
        <mc:Choice Requires="a14">
          <p:sp>
            <p:nvSpPr>
              <p:cNvPr id="4" name="Прямоугольник 3"/>
              <p:cNvSpPr/>
              <p:nvPr/>
            </p:nvSpPr>
            <p:spPr>
              <a:xfrm>
                <a:off x="1726589" y="1777045"/>
                <a:ext cx="5703293" cy="646331"/>
              </a:xfrm>
              <a:prstGeom prst="rect">
                <a:avLst/>
              </a:prstGeom>
            </p:spPr>
            <p:txBody>
              <a:bodyPr wrap="none">
                <a:spAutoFit/>
              </a:bodyPr>
              <a:lstStyle/>
              <a:p>
                <a:pPr marL="342900" indent="-342900">
                  <a:buAutoNum type="arabicPeriod"/>
                </a:pPr>
                <a:r>
                  <a:rPr lang="ru-RU" dirty="0" smtClean="0"/>
                  <a:t>Основные переменные задачи </a:t>
                </a:r>
                <a14:m>
                  <m:oMath xmlns:m="http://schemas.openxmlformats.org/officeDocument/2006/math">
                    <m:sSub>
                      <m:sSubPr>
                        <m:ctrlPr>
                          <a:rPr lang="ru-RU" i="1" dirty="0">
                            <a:latin typeface="Cambria Math"/>
                          </a:rPr>
                        </m:ctrlPr>
                      </m:sSubPr>
                      <m:e>
                        <m:r>
                          <a:rPr lang="en-US" i="1" dirty="0">
                            <a:latin typeface="Cambria Math"/>
                          </a:rPr>
                          <m:t>𝑥</m:t>
                        </m:r>
                      </m:e>
                      <m:sub>
                        <m:r>
                          <a:rPr lang="ru-RU" b="0" i="1" dirty="0" smtClean="0">
                            <a:latin typeface="Cambria Math"/>
                          </a:rPr>
                          <m:t>1</m:t>
                        </m:r>
                      </m:sub>
                    </m:sSub>
                    <m:r>
                      <a:rPr lang="en-US" i="1" dirty="0">
                        <a:latin typeface="Cambria Math"/>
                      </a:rPr>
                      <m:t>, </m:t>
                    </m:r>
                    <m:sSub>
                      <m:sSubPr>
                        <m:ctrlPr>
                          <a:rPr lang="en-US" i="1" dirty="0">
                            <a:latin typeface="Cambria Math"/>
                          </a:rPr>
                        </m:ctrlPr>
                      </m:sSubPr>
                      <m:e>
                        <m:r>
                          <a:rPr lang="en-US" i="1" dirty="0">
                            <a:latin typeface="Cambria Math"/>
                          </a:rPr>
                          <m:t>𝑥</m:t>
                        </m:r>
                      </m:e>
                      <m:sub>
                        <m:r>
                          <a:rPr lang="ru-RU" b="0" i="1" dirty="0" smtClean="0">
                            <a:latin typeface="Cambria Math"/>
                          </a:rPr>
                          <m:t>2</m:t>
                        </m:r>
                      </m:sub>
                    </m:sSub>
                    <m:r>
                      <a:rPr lang="ru-RU" b="0" i="1" dirty="0" smtClean="0">
                        <a:latin typeface="Cambria Math"/>
                      </a:rPr>
                      <m:t>.</m:t>
                    </m:r>
                  </m:oMath>
                </a14:m>
                <a:endParaRPr lang="ru-RU" b="0" i="1" dirty="0" smtClean="0">
                  <a:latin typeface="Cambria Math"/>
                </a:endParaRPr>
              </a:p>
              <a:p>
                <a14:m>
                  <m:oMath xmlns:m="http://schemas.openxmlformats.org/officeDocument/2006/math">
                    <m:r>
                      <a:rPr lang="en-US" i="1" dirty="0">
                        <a:latin typeface="Cambria Math"/>
                      </a:rPr>
                      <m:t> </m:t>
                    </m:r>
                  </m:oMath>
                </a14:m>
                <a:r>
                  <a:rPr lang="ru-RU" dirty="0" smtClean="0"/>
                  <a:t>Какие </a:t>
                </a:r>
                <a:r>
                  <a:rPr lang="ru-RU" dirty="0"/>
                  <a:t>ресурсы </a:t>
                </a:r>
                <a:r>
                  <a:rPr lang="ru-RU" dirty="0" smtClean="0"/>
                  <a:t>дефицитные, если решение в точке </a:t>
                </a:r>
                <a14:m>
                  <m:oMath xmlns:m="http://schemas.openxmlformats.org/officeDocument/2006/math">
                    <m:sSup>
                      <m:sSupPr>
                        <m:ctrlPr>
                          <a:rPr lang="ru-RU" i="1" smtClean="0">
                            <a:latin typeface="Cambria Math"/>
                          </a:rPr>
                        </m:ctrlPr>
                      </m:sSupPr>
                      <m:e>
                        <m:r>
                          <a:rPr lang="en-US" b="0" i="1" smtClean="0">
                            <a:latin typeface="Cambria Math"/>
                          </a:rPr>
                          <m:t>𝑋</m:t>
                        </m:r>
                      </m:e>
                      <m:sup>
                        <m:r>
                          <a:rPr lang="en-US" b="0" i="1" smtClean="0">
                            <a:latin typeface="Cambria Math"/>
                          </a:rPr>
                          <m:t>∗</m:t>
                        </m:r>
                      </m:sup>
                    </m:sSup>
                  </m:oMath>
                </a14:m>
                <a:r>
                  <a:rPr lang="ru-RU" dirty="0" smtClean="0"/>
                  <a:t>? </a:t>
                </a:r>
              </a:p>
            </p:txBody>
          </p:sp>
        </mc:Choice>
        <mc:Fallback xmlns="">
          <p:sp>
            <p:nvSpPr>
              <p:cNvPr id="4" name="Прямоугольник 3"/>
              <p:cNvSpPr>
                <a:spLocks noRot="1" noChangeAspect="1" noMove="1" noResize="1" noEditPoints="1" noAdjustHandles="1" noChangeArrowheads="1" noChangeShapeType="1" noTextEdit="1"/>
              </p:cNvSpPr>
              <p:nvPr/>
            </p:nvSpPr>
            <p:spPr>
              <a:xfrm>
                <a:off x="1726589" y="1777045"/>
                <a:ext cx="5703293" cy="646331"/>
              </a:xfrm>
              <a:prstGeom prst="rect">
                <a:avLst/>
              </a:prstGeom>
              <a:blipFill rotWithShape="1">
                <a:blip r:embed="rId3"/>
                <a:stretch>
                  <a:fillRect l="-855" t="-4717" b="-14151"/>
                </a:stretch>
              </a:blipFill>
            </p:spPr>
            <p:txBody>
              <a:bodyPr/>
              <a:lstStyle/>
              <a:p>
                <a:r>
                  <a:rPr lang="ru-RU">
                    <a:noFill/>
                  </a:rPr>
                  <a:t> </a:t>
                </a:r>
              </a:p>
            </p:txBody>
          </p:sp>
        </mc:Fallback>
      </mc:AlternateContent>
      <p:cxnSp>
        <p:nvCxnSpPr>
          <p:cNvPr id="6" name="Прямая соединительная линия 5"/>
          <p:cNvCxnSpPr/>
          <p:nvPr/>
        </p:nvCxnSpPr>
        <p:spPr>
          <a:xfrm>
            <a:off x="179986" y="2924944"/>
            <a:ext cx="4824062" cy="3547694"/>
          </a:xfrm>
          <a:prstGeom prst="line">
            <a:avLst/>
          </a:prstGeom>
        </p:spPr>
        <p:style>
          <a:lnRef idx="2">
            <a:schemeClr val="dk1"/>
          </a:lnRef>
          <a:fillRef idx="0">
            <a:schemeClr val="dk1"/>
          </a:fillRef>
          <a:effectRef idx="1">
            <a:schemeClr val="dk1"/>
          </a:effectRef>
          <a:fontRef idx="minor">
            <a:schemeClr val="tx1"/>
          </a:fontRef>
        </p:style>
      </p:cxnSp>
      <p:cxnSp>
        <p:nvCxnSpPr>
          <p:cNvPr id="47" name="Прямая со стрелкой 46"/>
          <p:cNvCxnSpPr/>
          <p:nvPr/>
        </p:nvCxnSpPr>
        <p:spPr>
          <a:xfrm flipH="1">
            <a:off x="766652" y="3739785"/>
            <a:ext cx="509741" cy="590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9" name="Text Box 351"/>
          <p:cNvSpPr txBox="1">
            <a:spLocks noChangeArrowheads="1"/>
          </p:cNvSpPr>
          <p:nvPr/>
        </p:nvSpPr>
        <p:spPr bwMode="auto">
          <a:xfrm>
            <a:off x="1003910" y="4140696"/>
            <a:ext cx="431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spcAft>
                <a:spcPts val="300"/>
              </a:spcAft>
              <a:buClr>
                <a:srgbClr val="C3260C"/>
              </a:buClr>
              <a:buSzPct val="130000"/>
              <a:buFont typeface="Georgia" pitchFamily="18" charset="0"/>
              <a:buChar char="*"/>
              <a:defRPr sz="2200">
                <a:solidFill>
                  <a:srgbClr val="404040"/>
                </a:solidFill>
                <a:latin typeface="Trebuchet MS" pitchFamily="34" charset="0"/>
              </a:defRPr>
            </a:lvl1pPr>
            <a:lvl2pPr marL="742950" indent="-285750" eaLnBrk="0" hangingPunct="0">
              <a:spcBef>
                <a:spcPct val="20000"/>
              </a:spcBef>
              <a:spcAft>
                <a:spcPts val="300"/>
              </a:spcAft>
              <a:buClr>
                <a:srgbClr val="C3260C"/>
              </a:buClr>
              <a:buSzPct val="130000"/>
              <a:buFont typeface="Georgia" pitchFamily="18" charset="0"/>
              <a:buChar char="*"/>
              <a:defRPr sz="2000">
                <a:solidFill>
                  <a:srgbClr val="404040"/>
                </a:solidFill>
                <a:latin typeface="Trebuchet MS" pitchFamily="34" charset="0"/>
              </a:defRPr>
            </a:lvl2pPr>
            <a:lvl3pPr marL="1143000" indent="-228600" eaLnBrk="0" hangingPunct="0">
              <a:spcBef>
                <a:spcPct val="20000"/>
              </a:spcBef>
              <a:spcAft>
                <a:spcPts val="300"/>
              </a:spcAft>
              <a:buClr>
                <a:srgbClr val="C3260C"/>
              </a:buClr>
              <a:buSzPct val="130000"/>
              <a:buFont typeface="Georgia" pitchFamily="18" charset="0"/>
              <a:buChar char="*"/>
              <a:defRPr>
                <a:solidFill>
                  <a:srgbClr val="404040"/>
                </a:solidFill>
                <a:latin typeface="Trebuchet MS" pitchFamily="34" charset="0"/>
              </a:defRPr>
            </a:lvl3pPr>
            <a:lvl4pPr marL="1600200" indent="-228600" eaLnBrk="0" hangingPunct="0">
              <a:spcBef>
                <a:spcPct val="20000"/>
              </a:spcBef>
              <a:spcAft>
                <a:spcPts val="300"/>
              </a:spcAft>
              <a:buClr>
                <a:srgbClr val="C3260C"/>
              </a:buClr>
              <a:buSzPct val="130000"/>
              <a:buFont typeface="Georgia" pitchFamily="18" charset="0"/>
              <a:buChar char="*"/>
              <a:defRPr sz="1600">
                <a:solidFill>
                  <a:srgbClr val="404040"/>
                </a:solidFill>
                <a:latin typeface="Trebuchet MS" pitchFamily="34" charset="0"/>
              </a:defRPr>
            </a:lvl4pPr>
            <a:lvl5pPr marL="2057400" indent="-228600" eaLnBrk="0"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5pPr>
            <a:lvl6pPr marL="25146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6pPr>
            <a:lvl7pPr marL="29718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7pPr>
            <a:lvl8pPr marL="34290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8pPr>
            <a:lvl9pPr marL="38862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9pPr>
          </a:lstStyle>
          <a:p>
            <a:pPr eaLnBrk="1" hangingPunct="1">
              <a:spcBef>
                <a:spcPct val="50000"/>
              </a:spcBef>
              <a:spcAft>
                <a:spcPct val="0"/>
              </a:spcAft>
              <a:buClrTx/>
              <a:buSzTx/>
              <a:buFontTx/>
              <a:buNone/>
            </a:pPr>
            <a:r>
              <a:rPr lang="en-US" altLang="ru-RU" sz="1400" b="1" dirty="0" smtClean="0">
                <a:solidFill>
                  <a:schemeClr val="tx1"/>
                </a:solidFill>
                <a:latin typeface="Arial" charset="0"/>
              </a:rPr>
              <a:t>(</a:t>
            </a:r>
            <a:r>
              <a:rPr lang="ru-RU" altLang="ru-RU" sz="1400" b="1" dirty="0" smtClean="0">
                <a:solidFill>
                  <a:schemeClr val="tx1"/>
                </a:solidFill>
                <a:latin typeface="Arial" charset="0"/>
              </a:rPr>
              <a:t>3</a:t>
            </a:r>
            <a:r>
              <a:rPr lang="en-US" altLang="ru-RU" sz="1400" b="1" dirty="0" smtClean="0">
                <a:solidFill>
                  <a:schemeClr val="tx1"/>
                </a:solidFill>
                <a:latin typeface="Arial" charset="0"/>
              </a:rPr>
              <a:t>)</a:t>
            </a:r>
            <a:endParaRPr lang="ru-RU" altLang="ru-RU" sz="1400" b="1" dirty="0">
              <a:solidFill>
                <a:schemeClr val="tx1"/>
              </a:solidFill>
              <a:latin typeface="Arial" charset="0"/>
            </a:endParaRPr>
          </a:p>
        </p:txBody>
      </p:sp>
      <mc:AlternateContent xmlns:mc="http://schemas.openxmlformats.org/markup-compatibility/2006" xmlns:a14="http://schemas.microsoft.com/office/drawing/2010/main">
        <mc:Choice Requires="a14">
          <p:sp>
            <p:nvSpPr>
              <p:cNvPr id="51" name="Прямоугольник 50"/>
              <p:cNvSpPr/>
              <p:nvPr/>
            </p:nvSpPr>
            <p:spPr>
              <a:xfrm>
                <a:off x="2910884" y="3076746"/>
                <a:ext cx="4541436" cy="1754326"/>
              </a:xfrm>
              <a:prstGeom prst="rect">
                <a:avLst/>
              </a:prstGeom>
            </p:spPr>
            <p:txBody>
              <a:bodyPr wrap="none">
                <a:spAutoFit/>
              </a:bodyPr>
              <a:lstStyle/>
              <a:p>
                <a:pPr marL="0" indent="0">
                  <a:buNone/>
                </a:pPr>
                <a:r>
                  <a:rPr lang="ru-RU" dirty="0" smtClean="0"/>
                  <a:t>2. Какие переменные будут равны нулю </a:t>
                </a:r>
              </a:p>
              <a:p>
                <a:pPr marL="0" indent="0">
                  <a:buNone/>
                </a:pPr>
                <a:r>
                  <a:rPr lang="ru-RU" dirty="0" smtClean="0"/>
                  <a:t>в точке </a:t>
                </a:r>
                <a14:m>
                  <m:oMath xmlns:m="http://schemas.openxmlformats.org/officeDocument/2006/math">
                    <m:sSup>
                      <m:sSupPr>
                        <m:ctrlPr>
                          <a:rPr lang="ru-RU" b="1" i="1">
                            <a:latin typeface="Cambria Math"/>
                          </a:rPr>
                        </m:ctrlPr>
                      </m:sSupPr>
                      <m:e>
                        <m:r>
                          <a:rPr lang="en-US" b="1" i="1">
                            <a:latin typeface="Cambria Math"/>
                          </a:rPr>
                          <m:t>𝑿</m:t>
                        </m:r>
                      </m:e>
                      <m:sup>
                        <m:r>
                          <a:rPr lang="en-US" b="1" i="1">
                            <a:latin typeface="Cambria Math"/>
                          </a:rPr>
                          <m:t>∗</m:t>
                        </m:r>
                      </m:sup>
                    </m:sSup>
                    <m:r>
                      <a:rPr lang="en-US" b="1" i="1">
                        <a:latin typeface="Cambria Math"/>
                      </a:rPr>
                      <m:t> </m:t>
                    </m:r>
                    <m:r>
                      <a:rPr lang="ru-RU" b="0" i="0" smtClean="0">
                        <a:latin typeface="Cambria Math"/>
                      </a:rPr>
                      <m:t>?</m:t>
                    </m:r>
                  </m:oMath>
                </a14:m>
                <a:r>
                  <a:rPr lang="ru-RU" dirty="0" smtClean="0"/>
                  <a:t> </a:t>
                </a:r>
                <a:endParaRPr lang="en-US" dirty="0" smtClean="0"/>
              </a:p>
              <a:p>
                <a:pPr marL="0" indent="0">
                  <a:buNone/>
                </a:pPr>
                <a:r>
                  <a:rPr lang="ru-RU" dirty="0" smtClean="0"/>
                  <a:t>Варианты:</a:t>
                </a:r>
              </a:p>
              <a:p>
                <a:pPr marL="0" indent="0">
                  <a:buNone/>
                </a:pPr>
                <a:r>
                  <a:rPr lang="ru-RU" dirty="0" smtClean="0"/>
                  <a:t>1-</a:t>
                </a:r>
                <a:r>
                  <a:rPr lang="en-US" dirty="0" smtClean="0"/>
                  <a:t>       </a:t>
                </a:r>
                <a14:m>
                  <m:oMath xmlns:m="http://schemas.openxmlformats.org/officeDocument/2006/math">
                    <m:sSub>
                      <m:sSubPr>
                        <m:ctrlPr>
                          <a:rPr lang="ru-RU" i="1" dirty="0" smtClean="0">
                            <a:latin typeface="Cambria Math"/>
                          </a:rPr>
                        </m:ctrlPr>
                      </m:sSubPr>
                      <m:e>
                        <m:r>
                          <a:rPr lang="en-US" b="0" i="1" dirty="0" smtClean="0">
                            <a:latin typeface="Cambria Math"/>
                          </a:rPr>
                          <m:t>𝑥</m:t>
                        </m:r>
                      </m:e>
                      <m:sub>
                        <m:r>
                          <a:rPr lang="en-US" b="0" i="1" dirty="0" smtClean="0">
                            <a:latin typeface="Cambria Math"/>
                          </a:rPr>
                          <m:t>3</m:t>
                        </m:r>
                      </m:sub>
                    </m:sSub>
                    <m:r>
                      <a:rPr lang="en-US" b="0" i="1" dirty="0" smtClean="0">
                        <a:latin typeface="Cambria Math"/>
                      </a:rPr>
                      <m:t>,</m:t>
                    </m:r>
                    <m:sSub>
                      <m:sSubPr>
                        <m:ctrlPr>
                          <a:rPr lang="en-US" b="0" i="1" dirty="0" smtClean="0">
                            <a:latin typeface="Cambria Math"/>
                          </a:rPr>
                        </m:ctrlPr>
                      </m:sSubPr>
                      <m:e>
                        <m:r>
                          <a:rPr lang="en-US" b="0" i="1" dirty="0" smtClean="0">
                            <a:latin typeface="Cambria Math"/>
                          </a:rPr>
                          <m:t>𝑥</m:t>
                        </m:r>
                      </m:e>
                      <m:sub>
                        <m:r>
                          <a:rPr lang="en-US" b="0" i="1" dirty="0" smtClean="0">
                            <a:latin typeface="Cambria Math"/>
                          </a:rPr>
                          <m:t>4</m:t>
                        </m:r>
                      </m:sub>
                    </m:sSub>
                    <m:r>
                      <a:rPr lang="en-US" b="0" i="1" dirty="0" smtClean="0">
                        <a:latin typeface="Cambria Math"/>
                      </a:rPr>
                      <m:t>,</m:t>
                    </m:r>
                    <m:sSub>
                      <m:sSubPr>
                        <m:ctrlPr>
                          <a:rPr lang="en-US" b="0" i="1" dirty="0" smtClean="0">
                            <a:latin typeface="Cambria Math"/>
                          </a:rPr>
                        </m:ctrlPr>
                      </m:sSubPr>
                      <m:e>
                        <m:r>
                          <a:rPr lang="en-US" b="0" i="1" dirty="0" smtClean="0">
                            <a:latin typeface="Cambria Math"/>
                          </a:rPr>
                          <m:t>𝑥</m:t>
                        </m:r>
                      </m:e>
                      <m:sub>
                        <m:r>
                          <a:rPr lang="en-US" b="0" i="1" dirty="0" smtClean="0">
                            <a:latin typeface="Cambria Math"/>
                          </a:rPr>
                          <m:t>5</m:t>
                        </m:r>
                      </m:sub>
                    </m:sSub>
                  </m:oMath>
                </a14:m>
                <a:endParaRPr lang="ru-RU" dirty="0" smtClean="0"/>
              </a:p>
              <a:p>
                <a:pPr marL="0" indent="0">
                  <a:buNone/>
                </a:pPr>
                <a:r>
                  <a:rPr lang="ru-RU" dirty="0" smtClean="0"/>
                  <a:t>2-       </a:t>
                </a:r>
                <a14:m>
                  <m:oMath xmlns:m="http://schemas.openxmlformats.org/officeDocument/2006/math">
                    <m:sSub>
                      <m:sSubPr>
                        <m:ctrlPr>
                          <a:rPr lang="ru-RU" i="1" dirty="0">
                            <a:latin typeface="Cambria Math"/>
                          </a:rPr>
                        </m:ctrlPr>
                      </m:sSubPr>
                      <m:e>
                        <m:r>
                          <a:rPr lang="en-US" i="1" dirty="0">
                            <a:latin typeface="Cambria Math"/>
                          </a:rPr>
                          <m:t>𝑥</m:t>
                        </m:r>
                      </m:e>
                      <m:sub>
                        <m:r>
                          <a:rPr lang="en-US" i="1" dirty="0">
                            <a:latin typeface="Cambria Math"/>
                          </a:rPr>
                          <m:t>3</m:t>
                        </m:r>
                      </m:sub>
                    </m:sSub>
                    <m:r>
                      <a:rPr lang="en-US" i="1" dirty="0">
                        <a:latin typeface="Cambria Math"/>
                      </a:rPr>
                      <m:t>,</m:t>
                    </m:r>
                    <m:sSub>
                      <m:sSubPr>
                        <m:ctrlPr>
                          <a:rPr lang="en-US" i="1" dirty="0">
                            <a:latin typeface="Cambria Math"/>
                          </a:rPr>
                        </m:ctrlPr>
                      </m:sSubPr>
                      <m:e>
                        <m:r>
                          <a:rPr lang="en-US" i="1" dirty="0">
                            <a:latin typeface="Cambria Math"/>
                          </a:rPr>
                          <m:t>𝑥</m:t>
                        </m:r>
                      </m:e>
                      <m:sub>
                        <m:r>
                          <a:rPr lang="en-US" i="1" dirty="0">
                            <a:latin typeface="Cambria Math"/>
                          </a:rPr>
                          <m:t>4</m:t>
                        </m:r>
                      </m:sub>
                    </m:sSub>
                    <m:r>
                      <a:rPr lang="en-US" i="1" dirty="0">
                        <a:latin typeface="Cambria Math"/>
                      </a:rPr>
                      <m:t>,</m:t>
                    </m:r>
                  </m:oMath>
                </a14:m>
                <a:endParaRPr lang="ru-RU" dirty="0" smtClean="0"/>
              </a:p>
              <a:p>
                <a:pPr marL="0" indent="0">
                  <a:buNone/>
                </a:pPr>
                <a:r>
                  <a:rPr lang="ru-RU" dirty="0" smtClean="0"/>
                  <a:t>3-       </a:t>
                </a:r>
                <a14:m>
                  <m:oMath xmlns:m="http://schemas.openxmlformats.org/officeDocument/2006/math">
                    <m:sSub>
                      <m:sSubPr>
                        <m:ctrlPr>
                          <a:rPr lang="ru-RU" i="1" dirty="0">
                            <a:latin typeface="Cambria Math"/>
                          </a:rPr>
                        </m:ctrlPr>
                      </m:sSubPr>
                      <m:e>
                        <m:r>
                          <a:rPr lang="en-US" i="1" dirty="0">
                            <a:latin typeface="Cambria Math"/>
                          </a:rPr>
                          <m:t>𝑥</m:t>
                        </m:r>
                      </m:e>
                      <m:sub>
                        <m:r>
                          <a:rPr lang="en-US" i="1" dirty="0">
                            <a:latin typeface="Cambria Math"/>
                          </a:rPr>
                          <m:t>3</m:t>
                        </m:r>
                      </m:sub>
                    </m:sSub>
                    <m:r>
                      <a:rPr lang="en-US" i="1" dirty="0">
                        <a:latin typeface="Cambria Math"/>
                      </a:rPr>
                      <m:t>,</m:t>
                    </m:r>
                    <m:r>
                      <a:rPr lang="en-US" i="1" dirty="0" smtClean="0">
                        <a:latin typeface="Cambria Math"/>
                      </a:rPr>
                      <m:t> </m:t>
                    </m:r>
                    <m:sSub>
                      <m:sSubPr>
                        <m:ctrlPr>
                          <a:rPr lang="en-US" i="1" dirty="0">
                            <a:latin typeface="Cambria Math"/>
                          </a:rPr>
                        </m:ctrlPr>
                      </m:sSubPr>
                      <m:e>
                        <m:r>
                          <a:rPr lang="en-US" i="1" dirty="0">
                            <a:latin typeface="Cambria Math"/>
                          </a:rPr>
                          <m:t>𝑥</m:t>
                        </m:r>
                      </m:e>
                      <m:sub>
                        <m:r>
                          <a:rPr lang="en-US" i="1" dirty="0">
                            <a:latin typeface="Cambria Math"/>
                          </a:rPr>
                          <m:t>5</m:t>
                        </m:r>
                      </m:sub>
                    </m:sSub>
                  </m:oMath>
                </a14:m>
                <a:endParaRPr lang="ru-RU" dirty="0"/>
              </a:p>
            </p:txBody>
          </p:sp>
        </mc:Choice>
        <mc:Fallback xmlns="">
          <p:sp>
            <p:nvSpPr>
              <p:cNvPr id="51" name="Прямоугольник 50"/>
              <p:cNvSpPr>
                <a:spLocks noRot="1" noChangeAspect="1" noMove="1" noResize="1" noEditPoints="1" noAdjustHandles="1" noChangeArrowheads="1" noChangeShapeType="1" noTextEdit="1"/>
              </p:cNvSpPr>
              <p:nvPr/>
            </p:nvSpPr>
            <p:spPr>
              <a:xfrm>
                <a:off x="2910884" y="3076746"/>
                <a:ext cx="4541436" cy="1754326"/>
              </a:xfrm>
              <a:prstGeom prst="rect">
                <a:avLst/>
              </a:prstGeom>
              <a:blipFill rotWithShape="1">
                <a:blip r:embed="rId4"/>
                <a:stretch>
                  <a:fillRect l="-1210" t="-1742" r="-269" b="-4878"/>
                </a:stretch>
              </a:blipFill>
            </p:spPr>
            <p:txBody>
              <a:bodyPr/>
              <a:lstStyle/>
              <a:p>
                <a:r>
                  <a:rPr lang="ru-RU">
                    <a:noFill/>
                  </a:rPr>
                  <a:t> </a:t>
                </a:r>
              </a:p>
            </p:txBody>
          </p:sp>
        </mc:Fallback>
      </mc:AlternateContent>
    </p:spTree>
    <p:extLst>
      <p:ext uri="{BB962C8B-B14F-4D97-AF65-F5344CB8AC3E}">
        <p14:creationId xmlns:p14="http://schemas.microsoft.com/office/powerpoint/2010/main" val="23620408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Объект 5"/>
          <p:cNvGraphicFramePr>
            <a:graphicFrameLocks noChangeAspect="1"/>
          </p:cNvGraphicFramePr>
          <p:nvPr>
            <p:extLst>
              <p:ext uri="{D42A27DB-BD31-4B8C-83A1-F6EECF244321}">
                <p14:modId xmlns:p14="http://schemas.microsoft.com/office/powerpoint/2010/main" val="347414494"/>
              </p:ext>
            </p:extLst>
          </p:nvPr>
        </p:nvGraphicFramePr>
        <p:xfrm>
          <a:off x="827584" y="1215580"/>
          <a:ext cx="2880320" cy="610977"/>
        </p:xfrm>
        <a:graphic>
          <a:graphicData uri="http://schemas.openxmlformats.org/presentationml/2006/ole">
            <mc:AlternateContent xmlns:mc="http://schemas.openxmlformats.org/markup-compatibility/2006">
              <mc:Choice xmlns:v="urn:schemas-microsoft-com:vml" Requires="v">
                <p:oleObj spid="_x0000_s10254" name="Формула" r:id="rId3" imgW="939392" imgH="203112" progId="Equation.3">
                  <p:embed/>
                </p:oleObj>
              </mc:Choice>
              <mc:Fallback>
                <p:oleObj name="Формула" r:id="rId3" imgW="939392" imgH="20311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1215580"/>
                        <a:ext cx="2880320" cy="610977"/>
                      </a:xfrm>
                      <a:prstGeom prst="rect">
                        <a:avLst/>
                      </a:prstGeom>
                      <a:noFill/>
                    </p:spPr>
                  </p:pic>
                </p:oleObj>
              </mc:Fallback>
            </mc:AlternateContent>
          </a:graphicData>
        </a:graphic>
      </p:graphicFrame>
      <p:graphicFrame>
        <p:nvGraphicFramePr>
          <p:cNvPr id="7" name="Объект 6"/>
          <p:cNvGraphicFramePr>
            <a:graphicFrameLocks noChangeAspect="1"/>
          </p:cNvGraphicFramePr>
          <p:nvPr>
            <p:extLst>
              <p:ext uri="{D42A27DB-BD31-4B8C-83A1-F6EECF244321}">
                <p14:modId xmlns:p14="http://schemas.microsoft.com/office/powerpoint/2010/main" val="2058003846"/>
              </p:ext>
            </p:extLst>
          </p:nvPr>
        </p:nvGraphicFramePr>
        <p:xfrm>
          <a:off x="1331640" y="1772816"/>
          <a:ext cx="1752195" cy="504056"/>
        </p:xfrm>
        <a:graphic>
          <a:graphicData uri="http://schemas.openxmlformats.org/presentationml/2006/ole">
            <mc:AlternateContent xmlns:mc="http://schemas.openxmlformats.org/markup-compatibility/2006">
              <mc:Choice xmlns:v="urn:schemas-microsoft-com:vml" Requires="v">
                <p:oleObj spid="_x0000_s10255" name="Формула" r:id="rId5" imgW="698197" imgH="203112" progId="Equation.3">
                  <p:embed/>
                </p:oleObj>
              </mc:Choice>
              <mc:Fallback>
                <p:oleObj name="Формула" r:id="rId5" imgW="698197" imgH="203112"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1772816"/>
                        <a:ext cx="1752195" cy="504056"/>
                      </a:xfrm>
                      <a:prstGeom prst="rect">
                        <a:avLst/>
                      </a:prstGeom>
                      <a:noFill/>
                    </p:spPr>
                  </p:pic>
                </p:oleObj>
              </mc:Fallback>
            </mc:AlternateContent>
          </a:graphicData>
        </a:graphic>
      </p:graphicFrame>
      <p:graphicFrame>
        <p:nvGraphicFramePr>
          <p:cNvPr id="8" name="Объект 7"/>
          <p:cNvGraphicFramePr>
            <a:graphicFrameLocks noChangeAspect="1"/>
          </p:cNvGraphicFramePr>
          <p:nvPr>
            <p:extLst>
              <p:ext uri="{D42A27DB-BD31-4B8C-83A1-F6EECF244321}">
                <p14:modId xmlns:p14="http://schemas.microsoft.com/office/powerpoint/2010/main" val="2585706600"/>
              </p:ext>
            </p:extLst>
          </p:nvPr>
        </p:nvGraphicFramePr>
        <p:xfrm>
          <a:off x="1403647" y="2276872"/>
          <a:ext cx="1728192" cy="504056"/>
        </p:xfrm>
        <a:graphic>
          <a:graphicData uri="http://schemas.openxmlformats.org/presentationml/2006/ole">
            <mc:AlternateContent xmlns:mc="http://schemas.openxmlformats.org/markup-compatibility/2006">
              <mc:Choice xmlns:v="urn:schemas-microsoft-com:vml" Requires="v">
                <p:oleObj spid="_x0000_s10256" name="Формула" r:id="rId7" imgW="685800" imgH="203200" progId="Equation.3">
                  <p:embed/>
                </p:oleObj>
              </mc:Choice>
              <mc:Fallback>
                <p:oleObj name="Формула" r:id="rId7" imgW="685800" imgH="203200"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647" y="2276872"/>
                        <a:ext cx="1728192" cy="504056"/>
                      </a:xfrm>
                      <a:prstGeom prst="rect">
                        <a:avLst/>
                      </a:prstGeom>
                      <a:noFill/>
                    </p:spPr>
                  </p:pic>
                </p:oleObj>
              </mc:Fallback>
            </mc:AlternateContent>
          </a:graphicData>
        </a:graphic>
      </p:graphicFrame>
      <p:graphicFrame>
        <p:nvGraphicFramePr>
          <p:cNvPr id="9" name="Объект 8"/>
          <p:cNvGraphicFramePr>
            <a:graphicFrameLocks noChangeAspect="1"/>
          </p:cNvGraphicFramePr>
          <p:nvPr>
            <p:extLst>
              <p:ext uri="{D42A27DB-BD31-4B8C-83A1-F6EECF244321}">
                <p14:modId xmlns:p14="http://schemas.microsoft.com/office/powerpoint/2010/main" val="4209053901"/>
              </p:ext>
            </p:extLst>
          </p:nvPr>
        </p:nvGraphicFramePr>
        <p:xfrm>
          <a:off x="827584" y="2852936"/>
          <a:ext cx="2448272" cy="485243"/>
        </p:xfrm>
        <a:graphic>
          <a:graphicData uri="http://schemas.openxmlformats.org/presentationml/2006/ole">
            <mc:AlternateContent xmlns:mc="http://schemas.openxmlformats.org/markup-compatibility/2006">
              <mc:Choice xmlns:v="urn:schemas-microsoft-com:vml" Requires="v">
                <p:oleObj spid="_x0000_s10257" name="Формула" r:id="rId9" imgW="1053643" imgH="215806" progId="Equation.3">
                  <p:embed/>
                </p:oleObj>
              </mc:Choice>
              <mc:Fallback>
                <p:oleObj name="Формула" r:id="rId9" imgW="1053643" imgH="215806" progId="Equation.3">
                  <p:embed/>
                  <p:pic>
                    <p:nvPicPr>
                      <p:cNvPr id="0"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584" y="2852936"/>
                        <a:ext cx="2448272" cy="485243"/>
                      </a:xfrm>
                      <a:prstGeom prst="rect">
                        <a:avLst/>
                      </a:prstGeom>
                      <a:noFill/>
                    </p:spPr>
                  </p:pic>
                </p:oleObj>
              </mc:Fallback>
            </mc:AlternateContent>
          </a:graphicData>
        </a:graphic>
      </p:graphicFrame>
      <p:sp>
        <p:nvSpPr>
          <p:cNvPr id="10" name="Rectangle 5"/>
          <p:cNvSpPr>
            <a:spLocks noChangeArrowheads="1"/>
          </p:cNvSpPr>
          <p:nvPr/>
        </p:nvSpPr>
        <p:spPr bwMode="auto">
          <a:xfrm>
            <a:off x="467544" y="376765"/>
            <a:ext cx="756084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Дана Целочисленная задача линейного программирования</a:t>
            </a:r>
            <a:endParaRPr kumimoji="0" lang="ru-RU" altLang="ru-RU" sz="2400" b="0" i="0" u="none" strike="noStrike" cap="none" normalizeH="0" baseline="0" dirty="0" smtClean="0">
              <a:ln>
                <a:noFill/>
              </a:ln>
              <a:solidFill>
                <a:schemeClr val="tx1"/>
              </a:solidFill>
              <a:effectLst/>
              <a:latin typeface="Arial" pitchFamily="34" charset="0"/>
              <a:cs typeface="Arial" pitchFamily="34" charset="0"/>
            </a:endParaRPr>
          </a:p>
        </p:txBody>
      </p:sp>
      <mc:AlternateContent xmlns:mc="http://schemas.openxmlformats.org/markup-compatibility/2006">
        <mc:Choice xmlns:a14="http://schemas.microsoft.com/office/drawing/2010/main" Requires="a14">
          <p:sp>
            <p:nvSpPr>
              <p:cNvPr id="11" name="TextBox 10"/>
              <p:cNvSpPr txBox="1"/>
              <p:nvPr/>
            </p:nvSpPr>
            <p:spPr>
              <a:xfrm>
                <a:off x="4216985" y="1340768"/>
                <a:ext cx="4608512" cy="2677656"/>
              </a:xfrm>
              <a:prstGeom prst="rect">
                <a:avLst/>
              </a:prstGeom>
              <a:noFill/>
            </p:spPr>
            <p:txBody>
              <a:bodyPr wrap="square" rtlCol="0">
                <a:spAutoFit/>
              </a:bodyPr>
              <a:lstStyle/>
              <a:p>
                <a:r>
                  <a:rPr lang="ru-RU" sz="2400" dirty="0"/>
                  <a:t>Какие ограничения следует ввести в подзадачах для отсечения нецелочисленных значений по переменной </a:t>
                </a:r>
                <a14:m>
                  <m:oMath xmlns:m="http://schemas.openxmlformats.org/officeDocument/2006/math">
                    <m:sSub>
                      <m:sSubPr>
                        <m:ctrlPr>
                          <a:rPr lang="ru-RU" sz="2400" i="1"/>
                        </m:ctrlPr>
                      </m:sSubPr>
                      <m:e>
                        <m:r>
                          <a:rPr lang="en-US" sz="2400" i="1"/>
                          <m:t>𝑥</m:t>
                        </m:r>
                      </m:e>
                      <m:sub>
                        <m:r>
                          <a:rPr lang="ru-RU" sz="2400" i="1"/>
                          <m:t>1</m:t>
                        </m:r>
                      </m:sub>
                    </m:sSub>
                  </m:oMath>
                </a14:m>
                <a:r>
                  <a:rPr lang="ru-RU" sz="2400" dirty="0"/>
                  <a:t> . Укажите вариант ответа.</a:t>
                </a:r>
              </a:p>
              <a:p>
                <a:r>
                  <a:rPr lang="ru-RU" sz="2400" dirty="0"/>
                  <a:t> </a:t>
                </a:r>
              </a:p>
              <a:p>
                <a:endParaRPr lang="ru-RU" sz="2400" dirty="0"/>
              </a:p>
            </p:txBody>
          </p:sp>
        </mc:Choice>
        <mc:Fallback>
          <p:sp>
            <p:nvSpPr>
              <p:cNvPr id="11" name="TextBox 10"/>
              <p:cNvSpPr txBox="1">
                <a:spLocks noRot="1" noChangeAspect="1" noMove="1" noResize="1" noEditPoints="1" noAdjustHandles="1" noChangeArrowheads="1" noChangeShapeType="1" noTextEdit="1"/>
              </p:cNvSpPr>
              <p:nvPr/>
            </p:nvSpPr>
            <p:spPr>
              <a:xfrm>
                <a:off x="4216985" y="1340768"/>
                <a:ext cx="4608512" cy="2677656"/>
              </a:xfrm>
              <a:prstGeom prst="rect">
                <a:avLst/>
              </a:prstGeom>
              <a:blipFill rotWithShape="1">
                <a:blip r:embed="rId11"/>
                <a:stretch>
                  <a:fillRect l="-2116" t="-1822"/>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graphicFrame>
            <p:nvGraphicFramePr>
              <p:cNvPr id="12" name="Таблица 11"/>
              <p:cNvGraphicFramePr>
                <a:graphicFrameLocks noGrp="1"/>
              </p:cNvGraphicFramePr>
              <p:nvPr>
                <p:extLst>
                  <p:ext uri="{D42A27DB-BD31-4B8C-83A1-F6EECF244321}">
                    <p14:modId xmlns:p14="http://schemas.microsoft.com/office/powerpoint/2010/main" val="3107454422"/>
                  </p:ext>
                </p:extLst>
              </p:nvPr>
            </p:nvGraphicFramePr>
            <p:xfrm>
              <a:off x="683567" y="4941168"/>
              <a:ext cx="6970107" cy="1116851"/>
            </p:xfrm>
            <a:graphic>
              <a:graphicData uri="http://schemas.openxmlformats.org/drawingml/2006/table">
                <a:tbl>
                  <a:tblPr firstRow="1" firstCol="1" bandRow="1">
                    <a:tableStyleId>{5C22544A-7EE6-4342-B048-85BDC9FD1C3A}</a:tableStyleId>
                  </a:tblPr>
                  <a:tblGrid>
                    <a:gridCol w="2323369"/>
                    <a:gridCol w="2323369"/>
                    <a:gridCol w="2323369"/>
                  </a:tblGrid>
                  <a:tr h="1116851">
                    <a:tc>
                      <a:txBody>
                        <a:bodyPr/>
                        <a:lstStyle/>
                        <a:p>
                          <a:pPr algn="ctr">
                            <a:spcAft>
                              <a:spcPts val="0"/>
                            </a:spcAft>
                          </a:pPr>
                          <a14:m>
                            <m:oMath xmlns:m="http://schemas.openxmlformats.org/officeDocument/2006/math">
                              <m:sSub>
                                <m:sSubPr>
                                  <m:ctrlPr>
                                    <a:rPr lang="ru-RU" sz="2000" b="1" smtClean="0">
                                      <a:solidFill>
                                        <a:schemeClr val="tx1"/>
                                      </a:solidFill>
                                      <a:effectLst/>
                                    </a:rPr>
                                  </m:ctrlPr>
                                </m:sSubPr>
                                <m:e>
                                  <m:r>
                                    <a:rPr lang="en-US" sz="2000" b="1" i="1">
                                      <a:solidFill>
                                        <a:schemeClr val="tx1"/>
                                      </a:solidFill>
                                      <a:effectLst/>
                                    </a:rPr>
                                    <m:t>𝒙</m:t>
                                  </m:r>
                                </m:e>
                                <m:sub>
                                  <m:r>
                                    <a:rPr lang="ru-RU" sz="2000" b="1" i="1">
                                      <a:solidFill>
                                        <a:schemeClr val="tx1"/>
                                      </a:solidFill>
                                      <a:effectLst/>
                                    </a:rPr>
                                    <m:t>𝟏</m:t>
                                  </m:r>
                                </m:sub>
                              </m:sSub>
                              <m:r>
                                <a:rPr lang="ru-RU" sz="2000" b="1" i="1" smtClean="0">
                                  <a:solidFill>
                                    <a:schemeClr val="tx1"/>
                                  </a:solidFill>
                                  <a:effectLst/>
                                </a:rPr>
                                <m:t>≤</m:t>
                              </m:r>
                              <m:r>
                                <a:rPr lang="ru-RU" sz="2000" b="1" i="1" smtClean="0">
                                  <a:solidFill>
                                    <a:schemeClr val="tx1"/>
                                  </a:solidFill>
                                  <a:effectLst/>
                                  <a:latin typeface="Cambria Math"/>
                                </a:rPr>
                                <m:t>𝟕</m:t>
                              </m:r>
                            </m:oMath>
                          </a14:m>
                          <a:r>
                            <a:rPr lang="ru-RU" sz="2000" b="1" dirty="0">
                              <a:solidFill>
                                <a:schemeClr val="tx1"/>
                              </a:solidFill>
                              <a:effectLst/>
                            </a:rPr>
                            <a:t>  </a:t>
                          </a:r>
                          <a:endParaRPr lang="ru-RU" sz="2000" b="1" dirty="0" smtClean="0">
                            <a:solidFill>
                              <a:schemeClr val="tx1"/>
                            </a:solidFill>
                            <a:effectLst/>
                          </a:endParaRPr>
                        </a:p>
                        <a:p>
                          <a:pPr algn="ctr">
                            <a:spcAft>
                              <a:spcPts val="0"/>
                            </a:spcAft>
                          </a:pPr>
                          <a14:m>
                            <m:oMathPara xmlns:m="http://schemas.openxmlformats.org/officeDocument/2006/math">
                              <m:oMathParaPr>
                                <m:jc m:val="centerGroup"/>
                              </m:oMathParaPr>
                              <m:oMath xmlns:m="http://schemas.openxmlformats.org/officeDocument/2006/math">
                                <m:sSub>
                                  <m:sSubPr>
                                    <m:ctrlPr>
                                      <a:rPr lang="ru-RU" sz="2000" b="1">
                                        <a:solidFill>
                                          <a:schemeClr val="tx1"/>
                                        </a:solidFill>
                                        <a:effectLst/>
                                      </a:rPr>
                                    </m:ctrlPr>
                                  </m:sSubPr>
                                  <m:e>
                                    <m:r>
                                      <a:rPr lang="en-US" sz="2000" b="1" i="1">
                                        <a:solidFill>
                                          <a:schemeClr val="tx1"/>
                                        </a:solidFill>
                                        <a:effectLst/>
                                      </a:rPr>
                                      <m:t>𝒙</m:t>
                                    </m:r>
                                  </m:e>
                                  <m:sub>
                                    <m:r>
                                      <a:rPr lang="ru-RU" sz="2000" b="1" i="1">
                                        <a:solidFill>
                                          <a:schemeClr val="tx1"/>
                                        </a:solidFill>
                                        <a:effectLst/>
                                      </a:rPr>
                                      <m:t>𝟏</m:t>
                                    </m:r>
                                  </m:sub>
                                </m:sSub>
                                <m:r>
                                  <a:rPr lang="ru-RU" sz="2000" b="1">
                                    <a:solidFill>
                                      <a:schemeClr val="tx1"/>
                                    </a:solidFill>
                                    <a:effectLst/>
                                  </a:rPr>
                                  <m:t>≥</m:t>
                                </m:r>
                                <m:r>
                                  <a:rPr lang="ru-RU" sz="2000" b="1" i="1">
                                    <a:solidFill>
                                      <a:schemeClr val="tx1"/>
                                    </a:solidFill>
                                    <a:effectLst/>
                                  </a:rPr>
                                  <m:t>𝟔</m:t>
                                </m:r>
                              </m:oMath>
                            </m:oMathPara>
                          </a14:m>
                          <a:endParaRPr lang="ru-RU" sz="2000" b="1" dirty="0">
                            <a:solidFill>
                              <a:schemeClr val="tx1"/>
                            </a:solidFill>
                            <a:effectLst/>
                          </a:endParaRPr>
                        </a:p>
                        <a:p>
                          <a:pPr algn="ctr">
                            <a:spcAft>
                              <a:spcPts val="0"/>
                            </a:spcAft>
                          </a:pPr>
                          <a:r>
                            <a:rPr lang="ru-RU" sz="2000" b="1" dirty="0">
                              <a:solidFill>
                                <a:schemeClr val="tx1"/>
                              </a:solidFill>
                              <a:effectLst/>
                            </a:rPr>
                            <a:t>1.</a:t>
                          </a:r>
                          <a:endParaRPr lang="ru-RU" sz="2000" b="1" dirty="0">
                            <a:solidFill>
                              <a:schemeClr val="tx1"/>
                            </a:solidFill>
                            <a:effectLst/>
                            <a:latin typeface="Times New Roman"/>
                            <a:ea typeface="Times New Roman"/>
                          </a:endParaRPr>
                        </a:p>
                      </a:txBody>
                      <a:tcPr marL="68580" marR="68580" marT="0" marB="0">
                        <a:noFill/>
                      </a:tcPr>
                    </a:tc>
                    <a:tc>
                      <a:txBody>
                        <a:bodyPr/>
                        <a:lstStyle/>
                        <a:p>
                          <a:pPr algn="ctr">
                            <a:spcAft>
                              <a:spcPts val="0"/>
                            </a:spcAft>
                          </a:pPr>
                          <a14:m>
                            <m:oMath xmlns:m="http://schemas.openxmlformats.org/officeDocument/2006/math">
                              <m:sSub>
                                <m:sSubPr>
                                  <m:ctrlPr>
                                    <a:rPr lang="ru-RU" sz="2000" b="1" smtClean="0">
                                      <a:solidFill>
                                        <a:schemeClr val="tx1"/>
                                      </a:solidFill>
                                      <a:effectLst/>
                                    </a:rPr>
                                  </m:ctrlPr>
                                </m:sSubPr>
                                <m:e>
                                  <m:r>
                                    <a:rPr lang="en-US" sz="2000" b="1" i="1">
                                      <a:solidFill>
                                        <a:schemeClr val="tx1"/>
                                      </a:solidFill>
                                      <a:effectLst/>
                                    </a:rPr>
                                    <m:t>𝒙</m:t>
                                  </m:r>
                                </m:e>
                                <m:sub>
                                  <m:r>
                                    <a:rPr lang="ru-RU" sz="2000" b="1" i="1">
                                      <a:solidFill>
                                        <a:schemeClr val="tx1"/>
                                      </a:solidFill>
                                      <a:effectLst/>
                                    </a:rPr>
                                    <m:t>𝟏</m:t>
                                  </m:r>
                                </m:sub>
                              </m:sSub>
                              <m:r>
                                <a:rPr lang="ru-RU" sz="2000" b="1" i="1" smtClean="0">
                                  <a:solidFill>
                                    <a:schemeClr val="tx1"/>
                                  </a:solidFill>
                                  <a:effectLst/>
                                </a:rPr>
                                <m:t>≤</m:t>
                              </m:r>
                              <m:r>
                                <a:rPr lang="ru-RU" sz="2000" b="1" i="1" smtClean="0">
                                  <a:solidFill>
                                    <a:schemeClr val="tx1"/>
                                  </a:solidFill>
                                  <a:effectLst/>
                                  <a:latin typeface="Cambria Math"/>
                                </a:rPr>
                                <m:t>𝟔</m:t>
                              </m:r>
                            </m:oMath>
                          </a14:m>
                          <a:r>
                            <a:rPr lang="ru-RU" sz="2000" b="1" dirty="0" smtClean="0">
                              <a:solidFill>
                                <a:schemeClr val="tx1"/>
                              </a:solidFill>
                              <a:effectLst/>
                            </a:rPr>
                            <a:t>  </a:t>
                          </a:r>
                        </a:p>
                        <a:p>
                          <a:pPr algn="ctr">
                            <a:spcAft>
                              <a:spcPts val="0"/>
                            </a:spcAft>
                          </a:pPr>
                          <a14:m>
                            <m:oMathPara xmlns:m="http://schemas.openxmlformats.org/officeDocument/2006/math">
                              <m:oMathParaPr>
                                <m:jc m:val="centerGroup"/>
                              </m:oMathParaPr>
                              <m:oMath xmlns:m="http://schemas.openxmlformats.org/officeDocument/2006/math">
                                <m:sSub>
                                  <m:sSubPr>
                                    <m:ctrlPr>
                                      <a:rPr lang="ru-RU" sz="2000" b="1">
                                        <a:solidFill>
                                          <a:schemeClr val="tx1"/>
                                        </a:solidFill>
                                        <a:effectLst/>
                                      </a:rPr>
                                    </m:ctrlPr>
                                  </m:sSubPr>
                                  <m:e>
                                    <m:r>
                                      <a:rPr lang="en-US" sz="2000" b="1" i="1">
                                        <a:solidFill>
                                          <a:schemeClr val="tx1"/>
                                        </a:solidFill>
                                        <a:effectLst/>
                                      </a:rPr>
                                      <m:t>𝒙</m:t>
                                    </m:r>
                                  </m:e>
                                  <m:sub>
                                    <m:r>
                                      <a:rPr lang="ru-RU" sz="2000" b="1" i="1">
                                        <a:solidFill>
                                          <a:schemeClr val="tx1"/>
                                        </a:solidFill>
                                        <a:effectLst/>
                                      </a:rPr>
                                      <m:t>𝟏</m:t>
                                    </m:r>
                                  </m:sub>
                                </m:sSub>
                                <m:r>
                                  <a:rPr lang="ru-RU" sz="2000" b="1">
                                    <a:solidFill>
                                      <a:schemeClr val="tx1"/>
                                    </a:solidFill>
                                    <a:effectLst/>
                                  </a:rPr>
                                  <m:t>≥</m:t>
                                </m:r>
                                <m:r>
                                  <a:rPr lang="ru-RU" sz="2000" b="1" i="1">
                                    <a:solidFill>
                                      <a:schemeClr val="tx1"/>
                                    </a:solidFill>
                                    <a:effectLst/>
                                  </a:rPr>
                                  <m:t>𝟕</m:t>
                                </m:r>
                              </m:oMath>
                            </m:oMathPara>
                          </a14:m>
                          <a:endParaRPr lang="ru-RU" sz="2000" b="1" dirty="0">
                            <a:solidFill>
                              <a:schemeClr val="tx1"/>
                            </a:solidFill>
                            <a:effectLst/>
                          </a:endParaRPr>
                        </a:p>
                        <a:p>
                          <a:pPr algn="ctr">
                            <a:spcAft>
                              <a:spcPts val="0"/>
                            </a:spcAft>
                          </a:pPr>
                          <a:r>
                            <a:rPr lang="ru-RU" sz="2000" b="1" dirty="0">
                              <a:solidFill>
                                <a:schemeClr val="tx1"/>
                              </a:solidFill>
                              <a:effectLst/>
                            </a:rPr>
                            <a:t>2.</a:t>
                          </a:r>
                          <a:endParaRPr lang="ru-RU" sz="2000" b="1" dirty="0">
                            <a:solidFill>
                              <a:schemeClr val="tx1"/>
                            </a:solidFill>
                            <a:effectLst/>
                            <a:latin typeface="Times New Roman"/>
                            <a:ea typeface="Times New Roman"/>
                          </a:endParaRPr>
                        </a:p>
                      </a:txBody>
                      <a:tcPr marL="68580" marR="68580" marT="0" marB="0">
                        <a:noFill/>
                      </a:tcP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ru-RU" sz="2000" b="1" smtClean="0">
                                        <a:solidFill>
                                          <a:schemeClr val="tx1"/>
                                        </a:solidFill>
                                        <a:effectLst/>
                                      </a:rPr>
                                    </m:ctrlPr>
                                  </m:sSubPr>
                                  <m:e>
                                    <m:r>
                                      <a:rPr lang="en-US" sz="2000" b="1" i="1">
                                        <a:solidFill>
                                          <a:schemeClr val="tx1"/>
                                        </a:solidFill>
                                        <a:effectLst/>
                                      </a:rPr>
                                      <m:t>𝒙</m:t>
                                    </m:r>
                                  </m:e>
                                  <m:sub>
                                    <m:r>
                                      <a:rPr lang="ru-RU" sz="2000" b="1" i="1">
                                        <a:solidFill>
                                          <a:schemeClr val="tx1"/>
                                        </a:solidFill>
                                        <a:effectLst/>
                                      </a:rPr>
                                      <m:t>𝟏</m:t>
                                    </m:r>
                                  </m:sub>
                                </m:sSub>
                                <m:r>
                                  <a:rPr lang="ru-RU" sz="2000" b="1" i="1" smtClean="0">
                                    <a:solidFill>
                                      <a:schemeClr val="tx1"/>
                                    </a:solidFill>
                                    <a:effectLst/>
                                  </a:rPr>
                                  <m:t>≤</m:t>
                                </m:r>
                                <m:f>
                                  <m:fPr>
                                    <m:type m:val="skw"/>
                                    <m:ctrlPr>
                                      <a:rPr lang="ru-RU" sz="2000" b="1" i="1" smtClean="0">
                                        <a:solidFill>
                                          <a:schemeClr val="tx1"/>
                                        </a:solidFill>
                                        <a:effectLst/>
                                        <a:latin typeface="Cambria Math"/>
                                      </a:rPr>
                                    </m:ctrlPr>
                                  </m:fPr>
                                  <m:num>
                                    <m:r>
                                      <a:rPr lang="ru-RU" sz="2000" b="1" i="1" smtClean="0">
                                        <a:solidFill>
                                          <a:schemeClr val="tx1"/>
                                        </a:solidFill>
                                        <a:effectLst/>
                                        <a:latin typeface="Cambria Math"/>
                                      </a:rPr>
                                      <m:t>𝟒</m:t>
                                    </m:r>
                                  </m:num>
                                  <m:den>
                                    <m:r>
                                      <a:rPr lang="ru-RU" sz="2000" b="1" i="1" smtClean="0">
                                        <a:solidFill>
                                          <a:schemeClr val="tx1"/>
                                        </a:solidFill>
                                        <a:effectLst/>
                                        <a:latin typeface="Cambria Math"/>
                                      </a:rPr>
                                      <m:t>𝟓</m:t>
                                    </m:r>
                                  </m:den>
                                </m:f>
                              </m:oMath>
                            </m:oMathPara>
                          </a14:m>
                          <a:endParaRPr lang="ru-RU" sz="2000" b="1" dirty="0" smtClean="0">
                            <a:solidFill>
                              <a:schemeClr val="tx1"/>
                            </a:solidFill>
                            <a:effectLst/>
                          </a:endParaRPr>
                        </a:p>
                        <a:p>
                          <a:pPr algn="ctr">
                            <a:spcAft>
                              <a:spcPts val="0"/>
                            </a:spcAft>
                          </a:pPr>
                          <a14:m>
                            <m:oMathPara xmlns:m="http://schemas.openxmlformats.org/officeDocument/2006/math">
                              <m:oMathParaPr>
                                <m:jc m:val="centerGroup"/>
                              </m:oMathParaPr>
                              <m:oMath xmlns:m="http://schemas.openxmlformats.org/officeDocument/2006/math">
                                <m:sSub>
                                  <m:sSubPr>
                                    <m:ctrlPr>
                                      <a:rPr lang="ru-RU" sz="2000" b="1">
                                        <a:solidFill>
                                          <a:schemeClr val="tx1"/>
                                        </a:solidFill>
                                        <a:effectLst/>
                                      </a:rPr>
                                    </m:ctrlPr>
                                  </m:sSubPr>
                                  <m:e>
                                    <m:r>
                                      <a:rPr lang="en-US" sz="2000" b="1" i="1">
                                        <a:solidFill>
                                          <a:schemeClr val="tx1"/>
                                        </a:solidFill>
                                        <a:effectLst/>
                                      </a:rPr>
                                      <m:t>𝒙</m:t>
                                    </m:r>
                                  </m:e>
                                  <m:sub>
                                    <m:r>
                                      <a:rPr lang="ru-RU" sz="2000" b="1" i="1">
                                        <a:solidFill>
                                          <a:schemeClr val="tx1"/>
                                        </a:solidFill>
                                        <a:effectLst/>
                                      </a:rPr>
                                      <m:t>𝟏</m:t>
                                    </m:r>
                                  </m:sub>
                                </m:sSub>
                                <m:r>
                                  <a:rPr lang="ru-RU" sz="2000" b="1">
                                    <a:solidFill>
                                      <a:schemeClr val="tx1"/>
                                    </a:solidFill>
                                    <a:effectLst/>
                                  </a:rPr>
                                  <m:t>≥</m:t>
                                </m:r>
                                <m:r>
                                  <a:rPr lang="ru-RU" sz="2000" b="1" i="1">
                                    <a:solidFill>
                                      <a:schemeClr val="tx1"/>
                                    </a:solidFill>
                                    <a:effectLst/>
                                  </a:rPr>
                                  <m:t>𝟏</m:t>
                                </m:r>
                                <m:r>
                                  <a:rPr lang="ru-RU" sz="2000" b="1">
                                    <a:solidFill>
                                      <a:schemeClr val="tx1"/>
                                    </a:solidFill>
                                    <a:effectLst/>
                                  </a:rPr>
                                  <m:t>/</m:t>
                                </m:r>
                                <m:r>
                                  <a:rPr lang="ru-RU" sz="2000" b="1" i="1">
                                    <a:solidFill>
                                      <a:schemeClr val="tx1"/>
                                    </a:solidFill>
                                    <a:effectLst/>
                                  </a:rPr>
                                  <m:t>𝟓</m:t>
                                </m:r>
                              </m:oMath>
                            </m:oMathPara>
                          </a14:m>
                          <a:endParaRPr lang="ru-RU" sz="2000" b="1" dirty="0">
                            <a:solidFill>
                              <a:schemeClr val="tx1"/>
                            </a:solidFill>
                            <a:effectLst/>
                          </a:endParaRPr>
                        </a:p>
                        <a:p>
                          <a:pPr algn="ctr">
                            <a:spcAft>
                              <a:spcPts val="0"/>
                            </a:spcAft>
                          </a:pPr>
                          <a:r>
                            <a:rPr lang="ru-RU" sz="2000" b="1" dirty="0">
                              <a:solidFill>
                                <a:schemeClr val="tx1"/>
                              </a:solidFill>
                              <a:effectLst/>
                            </a:rPr>
                            <a:t>3.</a:t>
                          </a:r>
                          <a:endParaRPr lang="ru-RU" sz="2000" b="1" dirty="0">
                            <a:solidFill>
                              <a:schemeClr val="tx1"/>
                            </a:solidFill>
                            <a:effectLst/>
                            <a:latin typeface="Times New Roman"/>
                            <a:ea typeface="Times New Roman"/>
                          </a:endParaRPr>
                        </a:p>
                      </a:txBody>
                      <a:tcPr marL="68580" marR="68580" marT="0" marB="0">
                        <a:noFill/>
                      </a:tcPr>
                    </a:tc>
                  </a:tr>
                </a:tbl>
              </a:graphicData>
            </a:graphic>
          </p:graphicFrame>
        </mc:Choice>
        <mc:Fallback>
          <p:graphicFrame>
            <p:nvGraphicFramePr>
              <p:cNvPr id="12" name="Таблица 11"/>
              <p:cNvGraphicFramePr>
                <a:graphicFrameLocks noGrp="1"/>
              </p:cNvGraphicFramePr>
              <p:nvPr>
                <p:extLst>
                  <p:ext uri="{D42A27DB-BD31-4B8C-83A1-F6EECF244321}">
                    <p14:modId xmlns:p14="http://schemas.microsoft.com/office/powerpoint/2010/main" val="3107454422"/>
                  </p:ext>
                </p:extLst>
              </p:nvPr>
            </p:nvGraphicFramePr>
            <p:xfrm>
              <a:off x="683567" y="4941168"/>
              <a:ext cx="6970107" cy="1116851"/>
            </p:xfrm>
            <a:graphic>
              <a:graphicData uri="http://schemas.openxmlformats.org/drawingml/2006/table">
                <a:tbl>
                  <a:tblPr firstRow="1" firstCol="1" bandRow="1">
                    <a:tableStyleId>{5C22544A-7EE6-4342-B048-85BDC9FD1C3A}</a:tableStyleId>
                  </a:tblPr>
                  <a:tblGrid>
                    <a:gridCol w="2323369"/>
                    <a:gridCol w="2323369"/>
                    <a:gridCol w="2323369"/>
                  </a:tblGrid>
                  <a:tr h="1116851">
                    <a:tc>
                      <a:txBody>
                        <a:bodyPr/>
                        <a:lstStyle/>
                        <a:p>
                          <a:endParaRPr lang="ru-RU"/>
                        </a:p>
                      </a:txBody>
                      <a:tcPr marL="68580" marR="68580" marT="0" marB="0">
                        <a:blipFill rotWithShape="1">
                          <a:blip r:embed="rId12"/>
                          <a:stretch>
                            <a:fillRect t="-60109" r="-200262" b="-24044"/>
                          </a:stretch>
                        </a:blipFill>
                      </a:tcPr>
                    </a:tc>
                    <a:tc>
                      <a:txBody>
                        <a:bodyPr/>
                        <a:lstStyle/>
                        <a:p>
                          <a:endParaRPr lang="ru-RU"/>
                        </a:p>
                      </a:txBody>
                      <a:tcPr marL="68580" marR="68580" marT="0" marB="0">
                        <a:blipFill rotWithShape="1">
                          <a:blip r:embed="rId12"/>
                          <a:stretch>
                            <a:fillRect l="-99738" t="-60109" r="-99738" b="-24044"/>
                          </a:stretch>
                        </a:blipFill>
                      </a:tcPr>
                    </a:tc>
                    <a:tc>
                      <a:txBody>
                        <a:bodyPr/>
                        <a:lstStyle/>
                        <a:p>
                          <a:endParaRPr lang="ru-RU"/>
                        </a:p>
                      </a:txBody>
                      <a:tcPr marL="68580" marR="68580" marT="0" marB="0">
                        <a:blipFill rotWithShape="1">
                          <a:blip r:embed="rId12"/>
                          <a:stretch>
                            <a:fillRect l="-200262" t="-60109" b="-24044"/>
                          </a:stretch>
                        </a:blipFill>
                      </a:tcPr>
                    </a:tc>
                  </a:tr>
                </a:tbl>
              </a:graphicData>
            </a:graphic>
          </p:graphicFrame>
        </mc:Fallback>
      </mc:AlternateContent>
    </p:spTree>
    <p:extLst>
      <p:ext uri="{BB962C8B-B14F-4D97-AF65-F5344CB8AC3E}">
        <p14:creationId xmlns:p14="http://schemas.microsoft.com/office/powerpoint/2010/main" val="1899853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ChangeArrowheads="1"/>
          </p:cNvSpPr>
          <p:nvPr/>
        </p:nvSpPr>
        <p:spPr bwMode="auto">
          <a:xfrm>
            <a:off x="467544" y="376765"/>
            <a:ext cx="756084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Дана Целочисленная задача линейного программирования</a:t>
            </a:r>
            <a:endParaRPr kumimoji="0" lang="ru-RU" altLang="ru-RU" sz="2400" b="0" i="0" u="none" strike="noStrike" cap="none" normalizeH="0" baseline="0" dirty="0" smtClean="0">
              <a:ln>
                <a:noFill/>
              </a:ln>
              <a:solidFill>
                <a:schemeClr val="tx1"/>
              </a:solidFill>
              <a:effectLst/>
              <a:latin typeface="Arial" pitchFamily="34" charset="0"/>
              <a:cs typeface="Arial" pitchFamily="34" charset="0"/>
            </a:endParaRPr>
          </a:p>
        </p:txBody>
      </p:sp>
      <mc:AlternateContent xmlns:mc="http://schemas.openxmlformats.org/markup-compatibility/2006">
        <mc:Choice xmlns:a14="http://schemas.microsoft.com/office/drawing/2010/main" Requires="a14">
          <p:sp>
            <p:nvSpPr>
              <p:cNvPr id="11" name="TextBox 10"/>
              <p:cNvSpPr txBox="1"/>
              <p:nvPr/>
            </p:nvSpPr>
            <p:spPr>
              <a:xfrm>
                <a:off x="4216985" y="1340768"/>
                <a:ext cx="4608512" cy="2677656"/>
              </a:xfrm>
              <a:prstGeom prst="rect">
                <a:avLst/>
              </a:prstGeom>
              <a:noFill/>
            </p:spPr>
            <p:txBody>
              <a:bodyPr wrap="square" rtlCol="0">
                <a:spAutoFit/>
              </a:bodyPr>
              <a:lstStyle/>
              <a:p>
                <a:r>
                  <a:rPr lang="ru-RU" sz="2400" dirty="0" smtClean="0"/>
                  <a:t>Какие ограничения следует ввести в подзадачах для отсечения нецелочисленных значений по переменной </a:t>
                </a:r>
                <a14:m>
                  <m:oMath xmlns:m="http://schemas.openxmlformats.org/officeDocument/2006/math">
                    <m:sSub>
                      <m:sSubPr>
                        <m:ctrlPr>
                          <a:rPr lang="ru-RU" sz="2400" i="1"/>
                        </m:ctrlPr>
                      </m:sSubPr>
                      <m:e>
                        <m:r>
                          <a:rPr lang="en-US" sz="2400" i="1"/>
                          <m:t>𝑥</m:t>
                        </m:r>
                      </m:e>
                      <m:sub>
                        <m:r>
                          <a:rPr lang="ru-RU" sz="2400" b="0" i="1" smtClean="0">
                            <a:latin typeface="Cambria Math"/>
                          </a:rPr>
                          <m:t>2</m:t>
                        </m:r>
                      </m:sub>
                    </m:sSub>
                  </m:oMath>
                </a14:m>
                <a:r>
                  <a:rPr lang="ru-RU" sz="2400" dirty="0"/>
                  <a:t> . Укажите вариант ответа.</a:t>
                </a:r>
              </a:p>
              <a:p>
                <a:r>
                  <a:rPr lang="ru-RU" sz="2400" dirty="0"/>
                  <a:t> </a:t>
                </a:r>
              </a:p>
              <a:p>
                <a:endParaRPr lang="ru-RU" sz="2400" dirty="0"/>
              </a:p>
            </p:txBody>
          </p:sp>
        </mc:Choice>
        <mc:Fallback>
          <p:sp>
            <p:nvSpPr>
              <p:cNvPr id="11" name="TextBox 10"/>
              <p:cNvSpPr txBox="1">
                <a:spLocks noRot="1" noChangeAspect="1" noMove="1" noResize="1" noEditPoints="1" noAdjustHandles="1" noChangeArrowheads="1" noChangeShapeType="1" noTextEdit="1"/>
              </p:cNvSpPr>
              <p:nvPr/>
            </p:nvSpPr>
            <p:spPr>
              <a:xfrm>
                <a:off x="4216985" y="1340768"/>
                <a:ext cx="4608512" cy="2677656"/>
              </a:xfrm>
              <a:prstGeom prst="rect">
                <a:avLst/>
              </a:prstGeom>
              <a:blipFill rotWithShape="1">
                <a:blip r:embed="rId3"/>
                <a:stretch>
                  <a:fillRect l="-2116" t="-1822"/>
                </a:stretch>
              </a:blipFill>
            </p:spPr>
            <p:txBody>
              <a:bodyPr/>
              <a:lstStyle/>
              <a:p>
                <a:r>
                  <a:rPr lang="ru-RU">
                    <a:noFill/>
                  </a:rPr>
                  <a:t> </a:t>
                </a:r>
              </a:p>
            </p:txBody>
          </p:sp>
        </mc:Fallback>
      </mc:AlternateContent>
      <p:graphicFrame>
        <p:nvGraphicFramePr>
          <p:cNvPr id="3" name="Объект 2"/>
          <p:cNvGraphicFramePr>
            <a:graphicFrameLocks noChangeAspect="1"/>
          </p:cNvGraphicFramePr>
          <p:nvPr>
            <p:extLst>
              <p:ext uri="{D42A27DB-BD31-4B8C-83A1-F6EECF244321}">
                <p14:modId xmlns:p14="http://schemas.microsoft.com/office/powerpoint/2010/main" val="2299151072"/>
              </p:ext>
            </p:extLst>
          </p:nvPr>
        </p:nvGraphicFramePr>
        <p:xfrm>
          <a:off x="611560" y="1628800"/>
          <a:ext cx="2317348" cy="432048"/>
        </p:xfrm>
        <a:graphic>
          <a:graphicData uri="http://schemas.openxmlformats.org/presentationml/2006/ole">
            <mc:AlternateContent xmlns:mc="http://schemas.openxmlformats.org/markup-compatibility/2006">
              <mc:Choice xmlns:v="urn:schemas-microsoft-com:vml" Requires="v">
                <p:oleObj spid="_x0000_s11277" name="Формула" r:id="rId4" imgW="1117115" imgH="215806" progId="Equation.3">
                  <p:embed/>
                </p:oleObj>
              </mc:Choice>
              <mc:Fallback>
                <p:oleObj name="Формула" r:id="rId4" imgW="1117115" imgH="215806"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1628800"/>
                        <a:ext cx="2317348" cy="432048"/>
                      </a:xfrm>
                      <a:prstGeom prst="rect">
                        <a:avLst/>
                      </a:prstGeom>
                      <a:noFill/>
                    </p:spPr>
                  </p:pic>
                </p:oleObj>
              </mc:Fallback>
            </mc:AlternateContent>
          </a:graphicData>
        </a:graphic>
      </p:graphicFrame>
      <p:graphicFrame>
        <p:nvGraphicFramePr>
          <p:cNvPr id="4" name="Объект 3"/>
          <p:cNvGraphicFramePr>
            <a:graphicFrameLocks noChangeAspect="1"/>
          </p:cNvGraphicFramePr>
          <p:nvPr>
            <p:extLst>
              <p:ext uri="{D42A27DB-BD31-4B8C-83A1-F6EECF244321}">
                <p14:modId xmlns:p14="http://schemas.microsoft.com/office/powerpoint/2010/main" val="566798210"/>
              </p:ext>
            </p:extLst>
          </p:nvPr>
        </p:nvGraphicFramePr>
        <p:xfrm>
          <a:off x="683568" y="2132856"/>
          <a:ext cx="1747830" cy="432048"/>
        </p:xfrm>
        <a:graphic>
          <a:graphicData uri="http://schemas.openxmlformats.org/presentationml/2006/ole">
            <mc:AlternateContent xmlns:mc="http://schemas.openxmlformats.org/markup-compatibility/2006">
              <mc:Choice xmlns:v="urn:schemas-microsoft-com:vml" Requires="v">
                <p:oleObj spid="_x0000_s11278" name="Формула" r:id="rId6" imgW="850531" imgH="215806" progId="Equation.3">
                  <p:embed/>
                </p:oleObj>
              </mc:Choice>
              <mc:Fallback>
                <p:oleObj name="Формула" r:id="rId6" imgW="850531" imgH="215806"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568" y="2132856"/>
                        <a:ext cx="1747830" cy="432048"/>
                      </a:xfrm>
                      <a:prstGeom prst="rect">
                        <a:avLst/>
                      </a:prstGeom>
                      <a:noFill/>
                    </p:spPr>
                  </p:pic>
                </p:oleObj>
              </mc:Fallback>
            </mc:AlternateContent>
          </a:graphicData>
        </a:graphic>
      </p:graphicFrame>
      <p:graphicFrame>
        <p:nvGraphicFramePr>
          <p:cNvPr id="5" name="Объект 4"/>
          <p:cNvGraphicFramePr>
            <a:graphicFrameLocks noChangeAspect="1"/>
          </p:cNvGraphicFramePr>
          <p:nvPr>
            <p:extLst>
              <p:ext uri="{D42A27DB-BD31-4B8C-83A1-F6EECF244321}">
                <p14:modId xmlns:p14="http://schemas.microsoft.com/office/powerpoint/2010/main" val="839033395"/>
              </p:ext>
            </p:extLst>
          </p:nvPr>
        </p:nvGraphicFramePr>
        <p:xfrm>
          <a:off x="611560" y="2679595"/>
          <a:ext cx="1872208" cy="457651"/>
        </p:xfrm>
        <a:graphic>
          <a:graphicData uri="http://schemas.openxmlformats.org/presentationml/2006/ole">
            <mc:AlternateContent xmlns:mc="http://schemas.openxmlformats.org/markup-compatibility/2006">
              <mc:Choice xmlns:v="urn:schemas-microsoft-com:vml" Requires="v">
                <p:oleObj spid="_x0000_s11279" name="Формула" r:id="rId8" imgW="863225" imgH="215806" progId="Equation.3">
                  <p:embed/>
                </p:oleObj>
              </mc:Choice>
              <mc:Fallback>
                <p:oleObj name="Формула" r:id="rId8" imgW="863225" imgH="215806" progId="Equation.3">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1560" y="2679595"/>
                        <a:ext cx="1872208" cy="457651"/>
                      </a:xfrm>
                      <a:prstGeom prst="rect">
                        <a:avLst/>
                      </a:prstGeom>
                      <a:noFill/>
                    </p:spPr>
                  </p:pic>
                </p:oleObj>
              </mc:Fallback>
            </mc:AlternateContent>
          </a:graphicData>
        </a:graphic>
      </p:graphicFrame>
      <p:graphicFrame>
        <p:nvGraphicFramePr>
          <p:cNvPr id="13" name="Объект 12"/>
          <p:cNvGraphicFramePr>
            <a:graphicFrameLocks noChangeAspect="1"/>
          </p:cNvGraphicFramePr>
          <p:nvPr>
            <p:extLst>
              <p:ext uri="{D42A27DB-BD31-4B8C-83A1-F6EECF244321}">
                <p14:modId xmlns:p14="http://schemas.microsoft.com/office/powerpoint/2010/main" val="745812755"/>
              </p:ext>
            </p:extLst>
          </p:nvPr>
        </p:nvGraphicFramePr>
        <p:xfrm>
          <a:off x="533006" y="3212976"/>
          <a:ext cx="2179878" cy="432048"/>
        </p:xfrm>
        <a:graphic>
          <a:graphicData uri="http://schemas.openxmlformats.org/presentationml/2006/ole">
            <mc:AlternateContent xmlns:mc="http://schemas.openxmlformats.org/markup-compatibility/2006">
              <mc:Choice xmlns:v="urn:schemas-microsoft-com:vml" Requires="v">
                <p:oleObj spid="_x0000_s11280" name="Формула" r:id="rId10" imgW="1053643" imgH="215806" progId="Equation.3">
                  <p:embed/>
                </p:oleObj>
              </mc:Choice>
              <mc:Fallback>
                <p:oleObj name="Формула" r:id="rId10" imgW="1053643" imgH="215806" progId="Equation.3">
                  <p:embed/>
                  <p:pic>
                    <p:nvPicPr>
                      <p:cNvPr id="0" name="Object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3006" y="3212976"/>
                        <a:ext cx="2179878" cy="432048"/>
                      </a:xfrm>
                      <a:prstGeom prst="rect">
                        <a:avLst/>
                      </a:prstGeom>
                      <a:noFill/>
                    </p:spPr>
                  </p:pic>
                </p:oleObj>
              </mc:Fallback>
            </mc:AlternateContent>
          </a:graphicData>
        </a:graphic>
      </p:graphicFrame>
      <mc:AlternateContent xmlns:mc="http://schemas.openxmlformats.org/markup-compatibility/2006">
        <mc:Choice xmlns:a14="http://schemas.microsoft.com/office/drawing/2010/main" Requires="a14">
          <p:graphicFrame>
            <p:nvGraphicFramePr>
              <p:cNvPr id="14" name="Таблица 13"/>
              <p:cNvGraphicFramePr>
                <a:graphicFrameLocks noGrp="1"/>
              </p:cNvGraphicFramePr>
              <p:nvPr>
                <p:extLst>
                  <p:ext uri="{D42A27DB-BD31-4B8C-83A1-F6EECF244321}">
                    <p14:modId xmlns:p14="http://schemas.microsoft.com/office/powerpoint/2010/main" val="3637889722"/>
                  </p:ext>
                </p:extLst>
              </p:nvPr>
            </p:nvGraphicFramePr>
            <p:xfrm>
              <a:off x="1043608" y="4221088"/>
              <a:ext cx="6689973" cy="941824"/>
            </p:xfrm>
            <a:graphic>
              <a:graphicData uri="http://schemas.openxmlformats.org/drawingml/2006/table">
                <a:tbl>
                  <a:tblPr firstRow="1" firstCol="1" bandRow="1">
                    <a:tableStyleId>{5C22544A-7EE6-4342-B048-85BDC9FD1C3A}</a:tableStyleId>
                  </a:tblPr>
                  <a:tblGrid>
                    <a:gridCol w="2229991"/>
                    <a:gridCol w="2229991"/>
                    <a:gridCol w="2229991"/>
                  </a:tblGrid>
                  <a:tr h="941824">
                    <a:tc>
                      <a:txBody>
                        <a:bodyPr/>
                        <a:lstStyle/>
                        <a:p>
                          <a:pPr algn="ctr">
                            <a:spcAft>
                              <a:spcPts val="0"/>
                            </a:spcAft>
                          </a:pPr>
                          <a14:m>
                            <m:oMath xmlns:m="http://schemas.openxmlformats.org/officeDocument/2006/math">
                              <m:sSub>
                                <m:sSubPr>
                                  <m:ctrlPr>
                                    <a:rPr lang="ru-RU" sz="2000" b="1" smtClean="0">
                                      <a:solidFill>
                                        <a:schemeClr val="tx1"/>
                                      </a:solidFill>
                                      <a:effectLst/>
                                    </a:rPr>
                                  </m:ctrlPr>
                                </m:sSubPr>
                                <m:e>
                                  <m:r>
                                    <a:rPr lang="en-US" sz="2000" b="1" i="1">
                                      <a:solidFill>
                                        <a:schemeClr val="tx1"/>
                                      </a:solidFill>
                                      <a:effectLst/>
                                    </a:rPr>
                                    <m:t>𝒙</m:t>
                                  </m:r>
                                </m:e>
                                <m:sub>
                                  <m:r>
                                    <a:rPr lang="ru-RU" sz="2000" b="1" i="1">
                                      <a:solidFill>
                                        <a:schemeClr val="tx1"/>
                                      </a:solidFill>
                                      <a:effectLst/>
                                    </a:rPr>
                                    <m:t>𝟐</m:t>
                                  </m:r>
                                </m:sub>
                              </m:sSub>
                              <m:r>
                                <a:rPr lang="ru-RU" sz="2000" b="1">
                                  <a:solidFill>
                                    <a:schemeClr val="tx1"/>
                                  </a:solidFill>
                                  <a:effectLst/>
                                </a:rPr>
                                <m:t>≤</m:t>
                              </m:r>
                              <m:r>
                                <a:rPr lang="ru-RU" sz="2000" b="1" i="1">
                                  <a:solidFill>
                                    <a:schemeClr val="tx1"/>
                                  </a:solidFill>
                                  <a:effectLst/>
                                </a:rPr>
                                <m:t>𝟏𝟐</m:t>
                              </m:r>
                              <m:r>
                                <a:rPr lang="ru-RU" sz="2000" b="1">
                                  <a:solidFill>
                                    <a:schemeClr val="tx1"/>
                                  </a:solidFill>
                                  <a:effectLst/>
                                </a:rPr>
                                <m:t>/</m:t>
                              </m:r>
                              <m:r>
                                <a:rPr lang="ru-RU" sz="2000" b="1" i="1">
                                  <a:solidFill>
                                    <a:schemeClr val="tx1"/>
                                  </a:solidFill>
                                  <a:effectLst/>
                                </a:rPr>
                                <m:t>𝟓</m:t>
                              </m:r>
                            </m:oMath>
                          </a14:m>
                          <a:r>
                            <a:rPr lang="ru-RU" sz="2000" b="1">
                              <a:solidFill>
                                <a:schemeClr val="tx1"/>
                              </a:solidFill>
                              <a:effectLst/>
                            </a:rPr>
                            <a:t>  ;  </a:t>
                          </a:r>
                          <a14:m>
                            <m:oMath xmlns:m="http://schemas.openxmlformats.org/officeDocument/2006/math">
                              <m:sSub>
                                <m:sSubPr>
                                  <m:ctrlPr>
                                    <a:rPr lang="ru-RU" sz="2000" b="1">
                                      <a:solidFill>
                                        <a:schemeClr val="tx1"/>
                                      </a:solidFill>
                                      <a:effectLst/>
                                    </a:rPr>
                                  </m:ctrlPr>
                                </m:sSubPr>
                                <m:e>
                                  <m:r>
                                    <a:rPr lang="en-US" sz="2000" b="1" i="1">
                                      <a:solidFill>
                                        <a:schemeClr val="tx1"/>
                                      </a:solidFill>
                                      <a:effectLst/>
                                    </a:rPr>
                                    <m:t>𝒙</m:t>
                                  </m:r>
                                </m:e>
                                <m:sub>
                                  <m:r>
                                    <a:rPr lang="ru-RU" sz="2000" b="1" i="1">
                                      <a:solidFill>
                                        <a:schemeClr val="tx1"/>
                                      </a:solidFill>
                                      <a:effectLst/>
                                    </a:rPr>
                                    <m:t>𝟐</m:t>
                                  </m:r>
                                </m:sub>
                              </m:sSub>
                              <m:r>
                                <a:rPr lang="ru-RU" sz="2000" b="1">
                                  <a:solidFill>
                                    <a:schemeClr val="tx1"/>
                                  </a:solidFill>
                                  <a:effectLst/>
                                </a:rPr>
                                <m:t>≥</m:t>
                              </m:r>
                              <m:r>
                                <a:rPr lang="ru-RU" sz="2000" b="1" i="1">
                                  <a:solidFill>
                                    <a:schemeClr val="tx1"/>
                                  </a:solidFill>
                                  <a:effectLst/>
                                </a:rPr>
                                <m:t>𝟏𝟐</m:t>
                              </m:r>
                              <m:r>
                                <a:rPr lang="ru-RU" sz="2000" b="1">
                                  <a:solidFill>
                                    <a:schemeClr val="tx1"/>
                                  </a:solidFill>
                                  <a:effectLst/>
                                </a:rPr>
                                <m:t>/</m:t>
                              </m:r>
                              <m:r>
                                <a:rPr lang="ru-RU" sz="2000" b="1" i="1">
                                  <a:solidFill>
                                    <a:schemeClr val="tx1"/>
                                  </a:solidFill>
                                  <a:effectLst/>
                                </a:rPr>
                                <m:t>𝟓</m:t>
                              </m:r>
                            </m:oMath>
                          </a14:m>
                          <a:endParaRPr lang="ru-RU" sz="2000" b="1">
                            <a:solidFill>
                              <a:schemeClr val="tx1"/>
                            </a:solidFill>
                            <a:effectLst/>
                          </a:endParaRPr>
                        </a:p>
                        <a:p>
                          <a:pPr algn="ctr">
                            <a:spcAft>
                              <a:spcPts val="0"/>
                            </a:spcAft>
                          </a:pPr>
                          <a:r>
                            <a:rPr lang="ru-RU" sz="2000" b="1">
                              <a:solidFill>
                                <a:schemeClr val="tx1"/>
                              </a:solidFill>
                              <a:effectLst/>
                            </a:rPr>
                            <a:t>1.</a:t>
                          </a:r>
                          <a:endParaRPr lang="ru-RU" sz="2000" b="1">
                            <a:solidFill>
                              <a:schemeClr val="tx1"/>
                            </a:solidFill>
                            <a:effectLst/>
                            <a:latin typeface="Times New Roman"/>
                            <a:ea typeface="Times New Roman"/>
                          </a:endParaRPr>
                        </a:p>
                      </a:txBody>
                      <a:tcPr marL="68580" marR="68580" marT="0" marB="0">
                        <a:noFill/>
                      </a:tcPr>
                    </a:tc>
                    <a:tc>
                      <a:txBody>
                        <a:bodyPr/>
                        <a:lstStyle/>
                        <a:p>
                          <a:pPr algn="ctr">
                            <a:spcAft>
                              <a:spcPts val="0"/>
                            </a:spcAft>
                          </a:pPr>
                          <a14:m>
                            <m:oMath xmlns:m="http://schemas.openxmlformats.org/officeDocument/2006/math">
                              <m:sSub>
                                <m:sSubPr>
                                  <m:ctrlPr>
                                    <a:rPr lang="ru-RU" sz="2000" b="1" smtClean="0">
                                      <a:solidFill>
                                        <a:schemeClr val="tx1"/>
                                      </a:solidFill>
                                      <a:effectLst/>
                                    </a:rPr>
                                  </m:ctrlPr>
                                </m:sSubPr>
                                <m:e>
                                  <m:r>
                                    <a:rPr lang="en-US" sz="2000" b="1" i="1">
                                      <a:solidFill>
                                        <a:schemeClr val="tx1"/>
                                      </a:solidFill>
                                      <a:effectLst/>
                                    </a:rPr>
                                    <m:t>𝒙</m:t>
                                  </m:r>
                                </m:e>
                                <m:sub>
                                  <m:r>
                                    <a:rPr lang="ru-RU" sz="2000" b="1" i="1">
                                      <a:solidFill>
                                        <a:schemeClr val="tx1"/>
                                      </a:solidFill>
                                      <a:effectLst/>
                                    </a:rPr>
                                    <m:t>𝟐</m:t>
                                  </m:r>
                                </m:sub>
                              </m:sSub>
                              <m:r>
                                <a:rPr lang="ru-RU" sz="2000" b="1">
                                  <a:solidFill>
                                    <a:schemeClr val="tx1"/>
                                  </a:solidFill>
                                  <a:effectLst/>
                                </a:rPr>
                                <m:t>≤</m:t>
                              </m:r>
                              <m:r>
                                <a:rPr lang="ru-RU" sz="2000" b="1" i="1">
                                  <a:solidFill>
                                    <a:schemeClr val="tx1"/>
                                  </a:solidFill>
                                  <a:effectLst/>
                                </a:rPr>
                                <m:t>𝟑</m:t>
                              </m:r>
                            </m:oMath>
                          </a14:m>
                          <a:r>
                            <a:rPr lang="ru-RU" sz="2000" b="1" dirty="0">
                              <a:solidFill>
                                <a:schemeClr val="tx1"/>
                              </a:solidFill>
                              <a:effectLst/>
                            </a:rPr>
                            <a:t>  ;  </a:t>
                          </a:r>
                          <a:endParaRPr lang="ru-RU" sz="2000" b="1" dirty="0" smtClean="0">
                            <a:solidFill>
                              <a:schemeClr val="tx1"/>
                            </a:solidFill>
                            <a:effectLst/>
                          </a:endParaRPr>
                        </a:p>
                        <a:p>
                          <a:pPr algn="ctr">
                            <a:spcAft>
                              <a:spcPts val="0"/>
                            </a:spcAft>
                          </a:pPr>
                          <a14:m>
                            <m:oMathPara xmlns:m="http://schemas.openxmlformats.org/officeDocument/2006/math">
                              <m:oMathParaPr>
                                <m:jc m:val="centerGroup"/>
                              </m:oMathParaPr>
                              <m:oMath xmlns:m="http://schemas.openxmlformats.org/officeDocument/2006/math">
                                <m:sSub>
                                  <m:sSubPr>
                                    <m:ctrlPr>
                                      <a:rPr lang="ru-RU" sz="2000" b="1">
                                        <a:solidFill>
                                          <a:schemeClr val="tx1"/>
                                        </a:solidFill>
                                        <a:effectLst/>
                                      </a:rPr>
                                    </m:ctrlPr>
                                  </m:sSubPr>
                                  <m:e>
                                    <m:r>
                                      <a:rPr lang="en-US" sz="2000" b="1" i="1">
                                        <a:solidFill>
                                          <a:schemeClr val="tx1"/>
                                        </a:solidFill>
                                        <a:effectLst/>
                                      </a:rPr>
                                      <m:t>𝒙</m:t>
                                    </m:r>
                                  </m:e>
                                  <m:sub>
                                    <m:r>
                                      <a:rPr lang="ru-RU" sz="2000" b="1" i="1">
                                        <a:solidFill>
                                          <a:schemeClr val="tx1"/>
                                        </a:solidFill>
                                        <a:effectLst/>
                                      </a:rPr>
                                      <m:t>𝟐</m:t>
                                    </m:r>
                                  </m:sub>
                                </m:sSub>
                                <m:r>
                                  <a:rPr lang="ru-RU" sz="2000" b="1">
                                    <a:solidFill>
                                      <a:schemeClr val="tx1"/>
                                    </a:solidFill>
                                    <a:effectLst/>
                                  </a:rPr>
                                  <m:t>≥</m:t>
                                </m:r>
                                <m:r>
                                  <a:rPr lang="ru-RU" sz="2000" b="1" i="1">
                                    <a:solidFill>
                                      <a:schemeClr val="tx1"/>
                                    </a:solidFill>
                                    <a:effectLst/>
                                  </a:rPr>
                                  <m:t>𝟐</m:t>
                                </m:r>
                              </m:oMath>
                            </m:oMathPara>
                          </a14:m>
                          <a:endParaRPr lang="ru-RU" sz="2000" b="1" dirty="0">
                            <a:solidFill>
                              <a:schemeClr val="tx1"/>
                            </a:solidFill>
                            <a:effectLst/>
                          </a:endParaRPr>
                        </a:p>
                        <a:p>
                          <a:pPr algn="ctr">
                            <a:spcAft>
                              <a:spcPts val="0"/>
                            </a:spcAft>
                          </a:pPr>
                          <a:r>
                            <a:rPr lang="ru-RU" sz="2000" b="1" dirty="0">
                              <a:solidFill>
                                <a:schemeClr val="tx1"/>
                              </a:solidFill>
                              <a:effectLst/>
                            </a:rPr>
                            <a:t>2.</a:t>
                          </a:r>
                          <a:endParaRPr lang="ru-RU" sz="2000" b="1" dirty="0">
                            <a:solidFill>
                              <a:schemeClr val="tx1"/>
                            </a:solidFill>
                            <a:effectLst/>
                            <a:latin typeface="Times New Roman"/>
                            <a:ea typeface="Times New Roman"/>
                          </a:endParaRPr>
                        </a:p>
                      </a:txBody>
                      <a:tcPr marL="68580" marR="68580" marT="0" marB="0">
                        <a:noFill/>
                      </a:tcPr>
                    </a:tc>
                    <a:tc>
                      <a:txBody>
                        <a:bodyPr/>
                        <a:lstStyle/>
                        <a:p>
                          <a:pPr algn="ctr">
                            <a:spcAft>
                              <a:spcPts val="0"/>
                            </a:spcAft>
                          </a:pPr>
                          <a14:m>
                            <m:oMath xmlns:m="http://schemas.openxmlformats.org/officeDocument/2006/math">
                              <m:sSub>
                                <m:sSubPr>
                                  <m:ctrlPr>
                                    <a:rPr lang="ru-RU" sz="2000" b="1" smtClean="0">
                                      <a:solidFill>
                                        <a:schemeClr val="tx1"/>
                                      </a:solidFill>
                                      <a:effectLst/>
                                    </a:rPr>
                                  </m:ctrlPr>
                                </m:sSubPr>
                                <m:e>
                                  <m:r>
                                    <a:rPr lang="en-US" sz="2000" b="1" i="1">
                                      <a:solidFill>
                                        <a:schemeClr val="tx1"/>
                                      </a:solidFill>
                                      <a:effectLst/>
                                    </a:rPr>
                                    <m:t>𝒙</m:t>
                                  </m:r>
                                </m:e>
                                <m:sub>
                                  <m:r>
                                    <a:rPr lang="ru-RU" sz="2000" b="1" i="1">
                                      <a:solidFill>
                                        <a:schemeClr val="tx1"/>
                                      </a:solidFill>
                                      <a:effectLst/>
                                    </a:rPr>
                                    <m:t>𝟐</m:t>
                                  </m:r>
                                </m:sub>
                              </m:sSub>
                              <m:r>
                                <a:rPr lang="ru-RU" sz="2000" b="1">
                                  <a:solidFill>
                                    <a:schemeClr val="tx1"/>
                                  </a:solidFill>
                                  <a:effectLst/>
                                </a:rPr>
                                <m:t>≤</m:t>
                              </m:r>
                              <m:r>
                                <a:rPr lang="ru-RU" sz="2000" b="1" i="1">
                                  <a:solidFill>
                                    <a:schemeClr val="tx1"/>
                                  </a:solidFill>
                                  <a:effectLst/>
                                </a:rPr>
                                <m:t>𝟐</m:t>
                              </m:r>
                            </m:oMath>
                          </a14:m>
                          <a:r>
                            <a:rPr lang="ru-RU" sz="2000" b="1" dirty="0">
                              <a:solidFill>
                                <a:schemeClr val="tx1"/>
                              </a:solidFill>
                              <a:effectLst/>
                            </a:rPr>
                            <a:t>  ; </a:t>
                          </a:r>
                          <a:endParaRPr lang="ru-RU" sz="2000" b="1" dirty="0" smtClean="0">
                            <a:solidFill>
                              <a:schemeClr val="tx1"/>
                            </a:solidFill>
                            <a:effectLst/>
                          </a:endParaRPr>
                        </a:p>
                        <a:p>
                          <a:pPr algn="ctr">
                            <a:spcAft>
                              <a:spcPts val="0"/>
                            </a:spcAft>
                          </a:pPr>
                          <a14:m>
                            <m:oMathPara xmlns:m="http://schemas.openxmlformats.org/officeDocument/2006/math">
                              <m:oMathParaPr>
                                <m:jc m:val="centerGroup"/>
                              </m:oMathParaPr>
                              <m:oMath xmlns:m="http://schemas.openxmlformats.org/officeDocument/2006/math">
                                <m:sSub>
                                  <m:sSubPr>
                                    <m:ctrlPr>
                                      <a:rPr lang="ru-RU" sz="2000" b="1">
                                        <a:solidFill>
                                          <a:schemeClr val="tx1"/>
                                        </a:solidFill>
                                        <a:effectLst/>
                                      </a:rPr>
                                    </m:ctrlPr>
                                  </m:sSubPr>
                                  <m:e>
                                    <m:r>
                                      <a:rPr lang="en-US" sz="2000" b="1" i="1">
                                        <a:solidFill>
                                          <a:schemeClr val="tx1"/>
                                        </a:solidFill>
                                        <a:effectLst/>
                                      </a:rPr>
                                      <m:t>𝒙</m:t>
                                    </m:r>
                                  </m:e>
                                  <m:sub>
                                    <m:r>
                                      <a:rPr lang="ru-RU" sz="2000" b="1" i="1">
                                        <a:solidFill>
                                          <a:schemeClr val="tx1"/>
                                        </a:solidFill>
                                        <a:effectLst/>
                                      </a:rPr>
                                      <m:t>𝟐</m:t>
                                    </m:r>
                                  </m:sub>
                                </m:sSub>
                                <m:r>
                                  <a:rPr lang="ru-RU" sz="2000" b="1">
                                    <a:solidFill>
                                      <a:schemeClr val="tx1"/>
                                    </a:solidFill>
                                    <a:effectLst/>
                                  </a:rPr>
                                  <m:t>≥</m:t>
                                </m:r>
                                <m:r>
                                  <a:rPr lang="ru-RU" sz="2000" b="1" i="1">
                                    <a:solidFill>
                                      <a:schemeClr val="tx1"/>
                                    </a:solidFill>
                                    <a:effectLst/>
                                  </a:rPr>
                                  <m:t>𝟑</m:t>
                                </m:r>
                              </m:oMath>
                            </m:oMathPara>
                          </a14:m>
                          <a:endParaRPr lang="ru-RU" sz="2000" b="1" dirty="0">
                            <a:solidFill>
                              <a:schemeClr val="tx1"/>
                            </a:solidFill>
                            <a:effectLst/>
                          </a:endParaRPr>
                        </a:p>
                        <a:p>
                          <a:pPr algn="ctr">
                            <a:spcAft>
                              <a:spcPts val="0"/>
                            </a:spcAft>
                          </a:pPr>
                          <a:r>
                            <a:rPr lang="ru-RU" sz="2000" b="1" dirty="0">
                              <a:solidFill>
                                <a:schemeClr val="tx1"/>
                              </a:solidFill>
                              <a:effectLst/>
                            </a:rPr>
                            <a:t>3.</a:t>
                          </a:r>
                          <a:endParaRPr lang="ru-RU" sz="2000" b="1" dirty="0">
                            <a:solidFill>
                              <a:schemeClr val="tx1"/>
                            </a:solidFill>
                            <a:effectLst/>
                            <a:latin typeface="Times New Roman"/>
                            <a:ea typeface="Times New Roman"/>
                          </a:endParaRPr>
                        </a:p>
                      </a:txBody>
                      <a:tcPr marL="68580" marR="68580" marT="0" marB="0">
                        <a:noFill/>
                      </a:tcPr>
                    </a:tc>
                  </a:tr>
                </a:tbl>
              </a:graphicData>
            </a:graphic>
          </p:graphicFrame>
        </mc:Choice>
        <mc:Fallback>
          <p:graphicFrame>
            <p:nvGraphicFramePr>
              <p:cNvPr id="14" name="Таблица 13"/>
              <p:cNvGraphicFramePr>
                <a:graphicFrameLocks noGrp="1"/>
              </p:cNvGraphicFramePr>
              <p:nvPr>
                <p:extLst>
                  <p:ext uri="{D42A27DB-BD31-4B8C-83A1-F6EECF244321}">
                    <p14:modId xmlns:p14="http://schemas.microsoft.com/office/powerpoint/2010/main" val="3637889722"/>
                  </p:ext>
                </p:extLst>
              </p:nvPr>
            </p:nvGraphicFramePr>
            <p:xfrm>
              <a:off x="1043608" y="4221088"/>
              <a:ext cx="6689973" cy="941824"/>
            </p:xfrm>
            <a:graphic>
              <a:graphicData uri="http://schemas.openxmlformats.org/drawingml/2006/table">
                <a:tbl>
                  <a:tblPr firstRow="1" firstCol="1" bandRow="1">
                    <a:tableStyleId>{5C22544A-7EE6-4342-B048-85BDC9FD1C3A}</a:tableStyleId>
                  </a:tblPr>
                  <a:tblGrid>
                    <a:gridCol w="2229991"/>
                    <a:gridCol w="2229991"/>
                    <a:gridCol w="2229991"/>
                  </a:tblGrid>
                  <a:tr h="941824">
                    <a:tc>
                      <a:txBody>
                        <a:bodyPr/>
                        <a:lstStyle/>
                        <a:p>
                          <a:endParaRPr lang="ru-RU"/>
                        </a:p>
                      </a:txBody>
                      <a:tcPr marL="68580" marR="68580" marT="0" marB="0">
                        <a:blipFill rotWithShape="1">
                          <a:blip r:embed="rId12"/>
                          <a:stretch>
                            <a:fillRect t="-7742" r="-200000" b="-13548"/>
                          </a:stretch>
                        </a:blipFill>
                      </a:tcPr>
                    </a:tc>
                    <a:tc>
                      <a:txBody>
                        <a:bodyPr/>
                        <a:lstStyle/>
                        <a:p>
                          <a:endParaRPr lang="ru-RU"/>
                        </a:p>
                      </a:txBody>
                      <a:tcPr marL="68580" marR="68580" marT="0" marB="0">
                        <a:blipFill rotWithShape="1">
                          <a:blip r:embed="rId12"/>
                          <a:stretch>
                            <a:fillRect l="-100000" t="-7742" r="-100000" b="-13548"/>
                          </a:stretch>
                        </a:blipFill>
                      </a:tcPr>
                    </a:tc>
                    <a:tc>
                      <a:txBody>
                        <a:bodyPr/>
                        <a:lstStyle/>
                        <a:p>
                          <a:endParaRPr lang="ru-RU"/>
                        </a:p>
                      </a:txBody>
                      <a:tcPr marL="68580" marR="68580" marT="0" marB="0">
                        <a:blipFill rotWithShape="1">
                          <a:blip r:embed="rId12"/>
                          <a:stretch>
                            <a:fillRect l="-200000" t="-7742" b="-13548"/>
                          </a:stretch>
                        </a:blipFill>
                      </a:tcPr>
                    </a:tc>
                  </a:tr>
                </a:tbl>
              </a:graphicData>
            </a:graphic>
          </p:graphicFrame>
        </mc:Fallback>
      </mc:AlternateContent>
    </p:spTree>
    <p:extLst>
      <p:ext uri="{BB962C8B-B14F-4D97-AF65-F5344CB8AC3E}">
        <p14:creationId xmlns:p14="http://schemas.microsoft.com/office/powerpoint/2010/main" val="2377229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0" y="233264"/>
            <a:ext cx="90364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09575" algn="l"/>
              </a:tabLst>
              <a:defRPr>
                <a:solidFill>
                  <a:schemeClr val="tx1"/>
                </a:solidFill>
                <a:latin typeface="Arial" pitchFamily="34" charset="0"/>
                <a:cs typeface="Arial" pitchFamily="34" charset="0"/>
              </a:defRPr>
            </a:lvl1pPr>
            <a:lvl2pPr fontAlgn="base">
              <a:spcBef>
                <a:spcPct val="0"/>
              </a:spcBef>
              <a:spcAft>
                <a:spcPct val="0"/>
              </a:spcAft>
              <a:tabLst>
                <a:tab pos="409575" algn="l"/>
              </a:tabLst>
              <a:defRPr>
                <a:solidFill>
                  <a:schemeClr val="tx1"/>
                </a:solidFill>
                <a:latin typeface="Arial" pitchFamily="34" charset="0"/>
                <a:cs typeface="Arial" pitchFamily="34" charset="0"/>
              </a:defRPr>
            </a:lvl2pPr>
            <a:lvl3pPr fontAlgn="base">
              <a:spcBef>
                <a:spcPct val="0"/>
              </a:spcBef>
              <a:spcAft>
                <a:spcPct val="0"/>
              </a:spcAft>
              <a:tabLst>
                <a:tab pos="409575" algn="l"/>
              </a:tabLst>
              <a:defRPr>
                <a:solidFill>
                  <a:schemeClr val="tx1"/>
                </a:solidFill>
                <a:latin typeface="Arial" pitchFamily="34" charset="0"/>
                <a:cs typeface="Arial" pitchFamily="34" charset="0"/>
              </a:defRPr>
            </a:lvl3pPr>
            <a:lvl4pPr fontAlgn="base">
              <a:spcBef>
                <a:spcPct val="0"/>
              </a:spcBef>
              <a:spcAft>
                <a:spcPct val="0"/>
              </a:spcAft>
              <a:tabLst>
                <a:tab pos="409575" algn="l"/>
              </a:tabLst>
              <a:defRPr>
                <a:solidFill>
                  <a:schemeClr val="tx1"/>
                </a:solidFill>
                <a:latin typeface="Arial" pitchFamily="34" charset="0"/>
                <a:cs typeface="Arial" pitchFamily="34" charset="0"/>
              </a:defRPr>
            </a:lvl4pPr>
            <a:lvl5pPr fontAlgn="base">
              <a:spcBef>
                <a:spcPct val="0"/>
              </a:spcBef>
              <a:spcAft>
                <a:spcPct val="0"/>
              </a:spcAft>
              <a:tabLst>
                <a:tab pos="409575" algn="l"/>
              </a:tabLst>
              <a:defRPr>
                <a:solidFill>
                  <a:schemeClr val="tx1"/>
                </a:solidFill>
                <a:latin typeface="Arial" pitchFamily="34" charset="0"/>
                <a:cs typeface="Arial" pitchFamily="34" charset="0"/>
              </a:defRPr>
            </a:lvl5pPr>
            <a:lvl6pPr fontAlgn="base">
              <a:spcBef>
                <a:spcPct val="0"/>
              </a:spcBef>
              <a:spcAft>
                <a:spcPct val="0"/>
              </a:spcAft>
              <a:tabLst>
                <a:tab pos="409575" algn="l"/>
              </a:tabLst>
              <a:defRPr>
                <a:solidFill>
                  <a:schemeClr val="tx1"/>
                </a:solidFill>
                <a:latin typeface="Arial" pitchFamily="34" charset="0"/>
                <a:cs typeface="Arial" pitchFamily="34" charset="0"/>
              </a:defRPr>
            </a:lvl6pPr>
            <a:lvl7pPr fontAlgn="base">
              <a:spcBef>
                <a:spcPct val="0"/>
              </a:spcBef>
              <a:spcAft>
                <a:spcPct val="0"/>
              </a:spcAft>
              <a:tabLst>
                <a:tab pos="409575" algn="l"/>
              </a:tabLst>
              <a:defRPr>
                <a:solidFill>
                  <a:schemeClr val="tx1"/>
                </a:solidFill>
                <a:latin typeface="Arial" pitchFamily="34" charset="0"/>
                <a:cs typeface="Arial" pitchFamily="34" charset="0"/>
              </a:defRPr>
            </a:lvl7pPr>
            <a:lvl8pPr fontAlgn="base">
              <a:spcBef>
                <a:spcPct val="0"/>
              </a:spcBef>
              <a:spcAft>
                <a:spcPct val="0"/>
              </a:spcAft>
              <a:tabLst>
                <a:tab pos="409575" algn="l"/>
              </a:tabLst>
              <a:defRPr>
                <a:solidFill>
                  <a:schemeClr val="tx1"/>
                </a:solidFill>
                <a:latin typeface="Arial" pitchFamily="34" charset="0"/>
                <a:cs typeface="Arial" pitchFamily="34" charset="0"/>
              </a:defRPr>
            </a:lvl8pPr>
            <a:lvl9pPr fontAlgn="base">
              <a:spcBef>
                <a:spcPct val="0"/>
              </a:spcBef>
              <a:spcAft>
                <a:spcPct val="0"/>
              </a:spcAft>
              <a:tabLst>
                <a:tab pos="409575" algn="l"/>
              </a:tabLst>
              <a:defRPr>
                <a:solidFill>
                  <a:schemeClr val="tx1"/>
                </a:solidFill>
                <a:latin typeface="Arial" pitchFamily="34" charset="0"/>
                <a:cs typeface="Arial" pitchFamily="34" charset="0"/>
              </a:defRPr>
            </a:lvl9pPr>
          </a:lstStyle>
          <a:p>
            <a:pPr lvl="0"/>
            <a:r>
              <a:rPr lang="ru-RU" sz="2400" dirty="0" smtClean="0"/>
              <a:t>3.Область </a:t>
            </a:r>
            <a:r>
              <a:rPr lang="ru-RU" sz="2400" dirty="0"/>
              <a:t>допустимых решений задачи представлена ниже на рисунке. Как будет записано ограничение (</a:t>
            </a:r>
            <a:r>
              <a:rPr lang="ru-RU" sz="2400" dirty="0" err="1"/>
              <a:t>аг</a:t>
            </a:r>
            <a:r>
              <a:rPr lang="ru-RU" sz="2400" dirty="0"/>
              <a:t>)</a:t>
            </a:r>
            <a:endParaRPr kumimoji="0" lang="ru-RU" altLang="ru-RU" sz="2400" b="0" i="0" u="none" strike="noStrike" cap="none" normalizeH="0" baseline="0" dirty="0" smtClean="0">
              <a:ln>
                <a:noFill/>
              </a:ln>
              <a:solidFill>
                <a:schemeClr val="tx1"/>
              </a:solidFill>
              <a:effectLst/>
            </a:endParaRPr>
          </a:p>
        </p:txBody>
      </p:sp>
      <p:pic>
        <p:nvPicPr>
          <p:cNvPr id="5" name="Рисунок 4" descr="4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628800"/>
            <a:ext cx="4464496" cy="3744416"/>
          </a:xfrm>
          <a:prstGeom prst="rect">
            <a:avLst/>
          </a:prstGeom>
          <a:noFill/>
          <a:ln>
            <a:noFill/>
          </a:ln>
        </p:spPr>
      </p:pic>
      <mc:AlternateContent xmlns:mc="http://schemas.openxmlformats.org/markup-compatibility/2006" xmlns:a14="http://schemas.microsoft.com/office/drawing/2010/main">
        <mc:Choice Requires="a14">
          <p:graphicFrame>
            <p:nvGraphicFramePr>
              <p:cNvPr id="2" name="Таблица 1"/>
              <p:cNvGraphicFramePr>
                <a:graphicFrameLocks noGrp="1"/>
              </p:cNvGraphicFramePr>
              <p:nvPr>
                <p:extLst>
                  <p:ext uri="{D42A27DB-BD31-4B8C-83A1-F6EECF244321}">
                    <p14:modId xmlns:p14="http://schemas.microsoft.com/office/powerpoint/2010/main" val="568928584"/>
                  </p:ext>
                </p:extLst>
              </p:nvPr>
            </p:nvGraphicFramePr>
            <p:xfrm>
              <a:off x="5508104" y="2204864"/>
              <a:ext cx="3168352" cy="2738120"/>
            </p:xfrm>
            <a:graphic>
              <a:graphicData uri="http://schemas.openxmlformats.org/drawingml/2006/table">
                <a:tbl>
                  <a:tblPr firstRow="1" firstCol="1" bandRow="1">
                    <a:tableStyleId>{5C22544A-7EE6-4342-B048-85BDC9FD1C3A}</a:tableStyleId>
                  </a:tblPr>
                  <a:tblGrid>
                    <a:gridCol w="3168352"/>
                  </a:tblGrid>
                  <a:tr h="2664296">
                    <a:tc>
                      <a:txBody>
                        <a:bodyPr/>
                        <a:lstStyle/>
                        <a:p>
                          <a:pPr>
                            <a:lnSpc>
                              <a:spcPct val="115000"/>
                            </a:lnSpc>
                            <a:spcAft>
                              <a:spcPts val="1000"/>
                            </a:spcAft>
                          </a:pPr>
                          <a:r>
                            <a:rPr lang="ru-RU" sz="2000" b="1" dirty="0" smtClean="0">
                              <a:solidFill>
                                <a:schemeClr val="tx1"/>
                              </a:solidFill>
                              <a:effectLst/>
                            </a:rPr>
                            <a:t> </a:t>
                          </a:r>
                        </a:p>
                        <a:p>
                          <a:pPr>
                            <a:lnSpc>
                              <a:spcPct val="115000"/>
                            </a:lnSpc>
                            <a:spcAft>
                              <a:spcPts val="1000"/>
                            </a:spcAft>
                          </a:pPr>
                          <a:r>
                            <a:rPr lang="ru-RU" sz="2000" b="1" dirty="0">
                              <a:solidFill>
                                <a:schemeClr val="tx1"/>
                              </a:solidFill>
                              <a:effectLst/>
                            </a:rPr>
                            <a:t>1) </a:t>
                          </a:r>
                          <a14:m>
                            <m:oMath xmlns:m="http://schemas.openxmlformats.org/officeDocument/2006/math">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𝟏</m:t>
                                  </m:r>
                                </m:sub>
                              </m:sSub>
                              <m:r>
                                <a:rPr lang="ru-RU" sz="2000" b="1">
                                  <a:solidFill>
                                    <a:schemeClr val="tx1"/>
                                  </a:solidFill>
                                  <a:effectLst/>
                                  <a:latin typeface="Cambria Math"/>
                                </a:rPr>
                                <m:t>+</m:t>
                              </m:r>
                              <m:r>
                                <a:rPr lang="ru-RU" sz="2000" b="1" i="1">
                                  <a:solidFill>
                                    <a:schemeClr val="tx1"/>
                                  </a:solidFill>
                                  <a:effectLst/>
                                  <a:latin typeface="Cambria Math"/>
                                </a:rPr>
                                <m:t>𝟓</m:t>
                              </m:r>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𝟐</m:t>
                                  </m:r>
                                </m:sub>
                              </m:sSub>
                              <m:r>
                                <a:rPr lang="ru-RU" sz="2000" b="1">
                                  <a:solidFill>
                                    <a:schemeClr val="tx1"/>
                                  </a:solidFill>
                                  <a:effectLst/>
                                  <a:latin typeface="Cambria Math"/>
                                </a:rPr>
                                <m:t>≥</m:t>
                              </m:r>
                              <m:r>
                                <a:rPr lang="ru-RU" sz="2000" b="1" i="1">
                                  <a:solidFill>
                                    <a:schemeClr val="tx1"/>
                                  </a:solidFill>
                                  <a:effectLst/>
                                  <a:latin typeface="Cambria Math"/>
                                </a:rPr>
                                <m:t>𝟓</m:t>
                              </m:r>
                            </m:oMath>
                          </a14:m>
                          <a:r>
                            <a:rPr lang="en-US" sz="2000" b="1" dirty="0">
                              <a:solidFill>
                                <a:schemeClr val="tx1"/>
                              </a:solidFill>
                              <a:effectLst/>
                            </a:rPr>
                            <a:t>  </a:t>
                          </a:r>
                          <a:endParaRPr lang="ru-RU" sz="2000" b="1" dirty="0">
                            <a:solidFill>
                              <a:schemeClr val="tx1"/>
                            </a:solidFill>
                            <a:effectLst/>
                          </a:endParaRPr>
                        </a:p>
                        <a:p>
                          <a:pPr algn="just">
                            <a:lnSpc>
                              <a:spcPct val="115000"/>
                            </a:lnSpc>
                            <a:spcAft>
                              <a:spcPts val="1000"/>
                            </a:spcAft>
                          </a:pPr>
                          <a:r>
                            <a:rPr lang="ru-RU" sz="2000" b="1" dirty="0">
                              <a:solidFill>
                                <a:schemeClr val="tx1"/>
                              </a:solidFill>
                              <a:effectLst/>
                            </a:rPr>
                            <a:t>2) </a:t>
                          </a:r>
                          <a14:m>
                            <m:oMath xmlns:m="http://schemas.openxmlformats.org/officeDocument/2006/math">
                              <m:r>
                                <a:rPr lang="ru-RU" sz="2000" b="1" i="1">
                                  <a:solidFill>
                                    <a:schemeClr val="tx1"/>
                                  </a:solidFill>
                                  <a:effectLst/>
                                  <a:latin typeface="Cambria Math"/>
                                </a:rPr>
                                <m:t>𝟐</m:t>
                              </m:r>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𝟏</m:t>
                                  </m:r>
                                </m:sub>
                              </m:sSub>
                              <m:r>
                                <a:rPr lang="ru-RU" sz="2000" b="1">
                                  <a:solidFill>
                                    <a:schemeClr val="tx1"/>
                                  </a:solidFill>
                                  <a:effectLst/>
                                  <a:latin typeface="Cambria Math"/>
                                </a:rPr>
                                <m:t>+</m:t>
                              </m:r>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𝟐</m:t>
                                  </m:r>
                                </m:sub>
                              </m:sSub>
                              <m:r>
                                <a:rPr lang="ru-RU" sz="2000" b="1">
                                  <a:solidFill>
                                    <a:schemeClr val="tx1"/>
                                  </a:solidFill>
                                  <a:effectLst/>
                                  <a:latin typeface="Cambria Math"/>
                                </a:rPr>
                                <m:t>≥</m:t>
                              </m:r>
                              <m:r>
                                <a:rPr lang="ru-RU" sz="2000" b="1" i="1">
                                  <a:solidFill>
                                    <a:schemeClr val="tx1"/>
                                  </a:solidFill>
                                  <a:effectLst/>
                                  <a:latin typeface="Cambria Math"/>
                                </a:rPr>
                                <m:t>𝟓</m:t>
                              </m:r>
                            </m:oMath>
                          </a14:m>
                          <a:endParaRPr lang="ru-RU" sz="2000" b="1" dirty="0">
                            <a:solidFill>
                              <a:schemeClr val="tx1"/>
                            </a:solidFill>
                            <a:effectLst/>
                          </a:endParaRPr>
                        </a:p>
                        <a:p>
                          <a:pPr algn="just">
                            <a:lnSpc>
                              <a:spcPct val="115000"/>
                            </a:lnSpc>
                            <a:spcAft>
                              <a:spcPts val="1000"/>
                            </a:spcAft>
                          </a:pPr>
                          <a:r>
                            <a:rPr lang="ru-RU" sz="2000" b="1" dirty="0">
                              <a:solidFill>
                                <a:schemeClr val="tx1"/>
                              </a:solidFill>
                              <a:effectLst/>
                            </a:rPr>
                            <a:t>3) 4</a:t>
                          </a:r>
                          <a14:m>
                            <m:oMath xmlns:m="http://schemas.openxmlformats.org/officeDocument/2006/math">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𝟏</m:t>
                                  </m:r>
                                </m:sub>
                              </m:sSub>
                              <m:r>
                                <a:rPr lang="ru-RU" sz="2000" b="1">
                                  <a:solidFill>
                                    <a:schemeClr val="tx1"/>
                                  </a:solidFill>
                                  <a:effectLst/>
                                  <a:latin typeface="Cambria Math"/>
                                </a:rPr>
                                <m:t>+</m:t>
                              </m:r>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𝟐</m:t>
                                  </m:r>
                                </m:sub>
                              </m:sSub>
                              <m:r>
                                <a:rPr lang="ru-RU" sz="2000" b="1">
                                  <a:solidFill>
                                    <a:schemeClr val="tx1"/>
                                  </a:solidFill>
                                  <a:effectLst/>
                                  <a:latin typeface="Cambria Math"/>
                                </a:rPr>
                                <m:t>≥</m:t>
                              </m:r>
                              <m:r>
                                <a:rPr lang="ru-RU" sz="2000" b="1" i="1">
                                  <a:solidFill>
                                    <a:schemeClr val="tx1"/>
                                  </a:solidFill>
                                  <a:effectLst/>
                                  <a:latin typeface="Cambria Math"/>
                                </a:rPr>
                                <m:t>𝟗</m:t>
                              </m:r>
                              <m:r>
                                <a:rPr lang="ru-RU" sz="2000" b="1">
                                  <a:solidFill>
                                    <a:schemeClr val="tx1"/>
                                  </a:solidFill>
                                  <a:effectLst/>
                                  <a:latin typeface="Cambria Math"/>
                                </a:rPr>
                                <m:t> </m:t>
                              </m:r>
                            </m:oMath>
                          </a14:m>
                          <a:r>
                            <a:rPr lang="ru-RU" sz="2000" b="1" dirty="0">
                              <a:solidFill>
                                <a:schemeClr val="tx1"/>
                              </a:solidFill>
                              <a:effectLst/>
                            </a:rPr>
                            <a:t>    </a:t>
                          </a:r>
                        </a:p>
                        <a:p>
                          <a:pPr algn="just">
                            <a:lnSpc>
                              <a:spcPct val="115000"/>
                            </a:lnSpc>
                            <a:spcAft>
                              <a:spcPts val="1000"/>
                            </a:spcAft>
                          </a:pPr>
                          <a:r>
                            <a:rPr lang="ru-RU" sz="2000" b="1" dirty="0">
                              <a:solidFill>
                                <a:schemeClr val="tx1"/>
                              </a:solidFill>
                              <a:effectLst/>
                            </a:rPr>
                            <a:t>4) 4</a:t>
                          </a:r>
                          <a14:m>
                            <m:oMath xmlns:m="http://schemas.openxmlformats.org/officeDocument/2006/math">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𝟏</m:t>
                                  </m:r>
                                </m:sub>
                              </m:sSub>
                              <m:r>
                                <a:rPr lang="ru-RU" sz="2000" b="1">
                                  <a:solidFill>
                                    <a:schemeClr val="tx1"/>
                                  </a:solidFill>
                                  <a:effectLst/>
                                  <a:latin typeface="Cambria Math"/>
                                </a:rPr>
                                <m:t>+</m:t>
                              </m:r>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𝟐</m:t>
                                  </m:r>
                                </m:sub>
                              </m:sSub>
                              <m:r>
                                <a:rPr lang="ru-RU" sz="2000" b="1">
                                  <a:solidFill>
                                    <a:schemeClr val="tx1"/>
                                  </a:solidFill>
                                  <a:effectLst/>
                                  <a:latin typeface="Cambria Math"/>
                                </a:rPr>
                                <m:t>≤</m:t>
                              </m:r>
                              <m:r>
                                <a:rPr lang="ru-RU" sz="2000" b="1" i="1">
                                  <a:solidFill>
                                    <a:schemeClr val="tx1"/>
                                  </a:solidFill>
                                  <a:effectLst/>
                                  <a:latin typeface="Cambria Math"/>
                                </a:rPr>
                                <m:t>𝟗</m:t>
                              </m:r>
                            </m:oMath>
                          </a14:m>
                          <a:endParaRPr lang="ru-RU" sz="2000" b="1" dirty="0">
                            <a:solidFill>
                              <a:schemeClr val="tx1"/>
                            </a:solidFill>
                            <a:effectLst/>
                          </a:endParaRPr>
                        </a:p>
                        <a:p>
                          <a:pPr>
                            <a:lnSpc>
                              <a:spcPct val="115000"/>
                            </a:lnSpc>
                            <a:spcAft>
                              <a:spcPts val="1000"/>
                            </a:spcAft>
                          </a:pPr>
                          <a:r>
                            <a:rPr lang="ru-RU" sz="2000" b="1" dirty="0">
                              <a:solidFill>
                                <a:schemeClr val="tx1"/>
                              </a:solidFill>
                              <a:effectLst/>
                            </a:rPr>
                            <a:t> </a:t>
                          </a:r>
                          <a:endParaRPr lang="ru-RU" sz="2000" b="1" dirty="0">
                            <a:solidFill>
                              <a:schemeClr val="tx1"/>
                            </a:solidFill>
                            <a:effectLst/>
                            <a:latin typeface="Calibri"/>
                            <a:ea typeface="Calibri"/>
                            <a:cs typeface="Times New Roman"/>
                          </a:endParaRPr>
                        </a:p>
                      </a:txBody>
                      <a:tcPr marL="68580" marR="68580" marT="0" marB="0">
                        <a:solidFill>
                          <a:schemeClr val="bg1"/>
                        </a:solidFill>
                      </a:tcPr>
                    </a:tc>
                  </a:tr>
                </a:tbl>
              </a:graphicData>
            </a:graphic>
          </p:graphicFrame>
        </mc:Choice>
        <mc:Fallback xmlns="">
          <p:graphicFrame>
            <p:nvGraphicFramePr>
              <p:cNvPr id="2" name="Таблица 1"/>
              <p:cNvGraphicFramePr>
                <a:graphicFrameLocks noGrp="1"/>
              </p:cNvGraphicFramePr>
              <p:nvPr>
                <p:extLst>
                  <p:ext uri="{D42A27DB-BD31-4B8C-83A1-F6EECF244321}">
                    <p14:modId xmlns:p14="http://schemas.microsoft.com/office/powerpoint/2010/main" val="568928584"/>
                  </p:ext>
                </p:extLst>
              </p:nvPr>
            </p:nvGraphicFramePr>
            <p:xfrm>
              <a:off x="5508104" y="2204864"/>
              <a:ext cx="3168352" cy="2717546"/>
            </p:xfrm>
            <a:graphic>
              <a:graphicData uri="http://schemas.openxmlformats.org/drawingml/2006/table">
                <a:tbl>
                  <a:tblPr firstRow="1" firstCol="1" bandRow="1">
                    <a:tableStyleId>{5C22544A-7EE6-4342-B048-85BDC9FD1C3A}</a:tableStyleId>
                  </a:tblPr>
                  <a:tblGrid>
                    <a:gridCol w="3168352"/>
                  </a:tblGrid>
                  <a:tr h="2717546">
                    <a:tc>
                      <a:txBody>
                        <a:bodyPr/>
                        <a:lstStyle/>
                        <a:p>
                          <a:endParaRPr lang="ru-RU"/>
                        </a:p>
                      </a:txBody>
                      <a:tcPr marL="68580" marR="68580" marT="0" marB="0">
                        <a:blipFill rotWithShape="1">
                          <a:blip r:embed="rId3"/>
                          <a:stretch>
                            <a:fillRect l="-193" t="-225" r="-193" b="-225"/>
                          </a:stretch>
                        </a:blipFill>
                      </a:tcPr>
                    </a:tc>
                  </a:tr>
                </a:tbl>
              </a:graphicData>
            </a:graphic>
          </p:graphicFrame>
        </mc:Fallback>
      </mc:AlternateContent>
      <p:sp>
        <p:nvSpPr>
          <p:cNvPr id="7" name="Rectangle 2"/>
          <p:cNvSpPr>
            <a:spLocks noChangeArrowheads="1"/>
          </p:cNvSpPr>
          <p:nvPr/>
        </p:nvSpPr>
        <p:spPr bwMode="auto">
          <a:xfrm>
            <a:off x="5860892" y="5733256"/>
            <a:ext cx="29158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09575" algn="l"/>
              </a:tabLst>
              <a:defRPr>
                <a:solidFill>
                  <a:schemeClr val="tx1"/>
                </a:solidFill>
                <a:latin typeface="Arial" pitchFamily="34" charset="0"/>
                <a:cs typeface="Arial" pitchFamily="34" charset="0"/>
              </a:defRPr>
            </a:lvl1pPr>
            <a:lvl2pPr fontAlgn="base">
              <a:spcBef>
                <a:spcPct val="0"/>
              </a:spcBef>
              <a:spcAft>
                <a:spcPct val="0"/>
              </a:spcAft>
              <a:tabLst>
                <a:tab pos="409575" algn="l"/>
              </a:tabLst>
              <a:defRPr>
                <a:solidFill>
                  <a:schemeClr val="tx1"/>
                </a:solidFill>
                <a:latin typeface="Arial" pitchFamily="34" charset="0"/>
                <a:cs typeface="Arial" pitchFamily="34" charset="0"/>
              </a:defRPr>
            </a:lvl2pPr>
            <a:lvl3pPr fontAlgn="base">
              <a:spcBef>
                <a:spcPct val="0"/>
              </a:spcBef>
              <a:spcAft>
                <a:spcPct val="0"/>
              </a:spcAft>
              <a:tabLst>
                <a:tab pos="409575" algn="l"/>
              </a:tabLst>
              <a:defRPr>
                <a:solidFill>
                  <a:schemeClr val="tx1"/>
                </a:solidFill>
                <a:latin typeface="Arial" pitchFamily="34" charset="0"/>
                <a:cs typeface="Arial" pitchFamily="34" charset="0"/>
              </a:defRPr>
            </a:lvl3pPr>
            <a:lvl4pPr fontAlgn="base">
              <a:spcBef>
                <a:spcPct val="0"/>
              </a:spcBef>
              <a:spcAft>
                <a:spcPct val="0"/>
              </a:spcAft>
              <a:tabLst>
                <a:tab pos="409575" algn="l"/>
              </a:tabLst>
              <a:defRPr>
                <a:solidFill>
                  <a:schemeClr val="tx1"/>
                </a:solidFill>
                <a:latin typeface="Arial" pitchFamily="34" charset="0"/>
                <a:cs typeface="Arial" pitchFamily="34" charset="0"/>
              </a:defRPr>
            </a:lvl4pPr>
            <a:lvl5pPr fontAlgn="base">
              <a:spcBef>
                <a:spcPct val="0"/>
              </a:spcBef>
              <a:spcAft>
                <a:spcPct val="0"/>
              </a:spcAft>
              <a:tabLst>
                <a:tab pos="409575" algn="l"/>
              </a:tabLst>
              <a:defRPr>
                <a:solidFill>
                  <a:schemeClr val="tx1"/>
                </a:solidFill>
                <a:latin typeface="Arial" pitchFamily="34" charset="0"/>
                <a:cs typeface="Arial" pitchFamily="34" charset="0"/>
              </a:defRPr>
            </a:lvl5pPr>
            <a:lvl6pPr fontAlgn="base">
              <a:spcBef>
                <a:spcPct val="0"/>
              </a:spcBef>
              <a:spcAft>
                <a:spcPct val="0"/>
              </a:spcAft>
              <a:tabLst>
                <a:tab pos="409575" algn="l"/>
              </a:tabLst>
              <a:defRPr>
                <a:solidFill>
                  <a:schemeClr val="tx1"/>
                </a:solidFill>
                <a:latin typeface="Arial" pitchFamily="34" charset="0"/>
                <a:cs typeface="Arial" pitchFamily="34" charset="0"/>
              </a:defRPr>
            </a:lvl6pPr>
            <a:lvl7pPr fontAlgn="base">
              <a:spcBef>
                <a:spcPct val="0"/>
              </a:spcBef>
              <a:spcAft>
                <a:spcPct val="0"/>
              </a:spcAft>
              <a:tabLst>
                <a:tab pos="409575" algn="l"/>
              </a:tabLst>
              <a:defRPr>
                <a:solidFill>
                  <a:schemeClr val="tx1"/>
                </a:solidFill>
                <a:latin typeface="Arial" pitchFamily="34" charset="0"/>
                <a:cs typeface="Arial" pitchFamily="34" charset="0"/>
              </a:defRPr>
            </a:lvl7pPr>
            <a:lvl8pPr fontAlgn="base">
              <a:spcBef>
                <a:spcPct val="0"/>
              </a:spcBef>
              <a:spcAft>
                <a:spcPct val="0"/>
              </a:spcAft>
              <a:tabLst>
                <a:tab pos="409575" algn="l"/>
              </a:tabLst>
              <a:defRPr>
                <a:solidFill>
                  <a:schemeClr val="tx1"/>
                </a:solidFill>
                <a:latin typeface="Arial" pitchFamily="34" charset="0"/>
                <a:cs typeface="Arial" pitchFamily="34" charset="0"/>
              </a:defRPr>
            </a:lvl8pPr>
            <a:lvl9pPr fontAlgn="base">
              <a:spcBef>
                <a:spcPct val="0"/>
              </a:spcBef>
              <a:spcAft>
                <a:spcPct val="0"/>
              </a:spcAft>
              <a:tabLst>
                <a:tab pos="409575"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tabLst>
                <a:tab pos="409575" algn="l"/>
              </a:tabLst>
            </a:pPr>
            <a:r>
              <a:rPr kumimoji="0" lang="ru-RU"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Дисциплина</a:t>
            </a:r>
            <a:r>
              <a:rPr kumimoji="0" lang="ru-RU" altLang="ru-RU"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ru-RU" altLang="ru-RU" sz="12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ИСОиТПР</a:t>
            </a:r>
            <a:r>
              <a:rPr kumimoji="0" lang="ru-RU" altLang="ru-RU"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tabLst>
                <a:tab pos="409575" algn="l"/>
              </a:tabLst>
            </a:pPr>
            <a:r>
              <a:rPr lang="ru-RU" altLang="ru-RU" sz="1600" dirty="0" smtClean="0">
                <a:latin typeface="Times New Roman" pitchFamily="18" charset="0"/>
                <a:cs typeface="Times New Roman" pitchFamily="18" charset="0"/>
              </a:rPr>
              <a:t>Уровень «удовлетворительно»</a:t>
            </a:r>
            <a:endParaRPr kumimoji="0" lang="ru-RU" altLang="ru-RU"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336004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0" y="233264"/>
            <a:ext cx="90364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09575" algn="l"/>
              </a:tabLst>
              <a:defRPr>
                <a:solidFill>
                  <a:schemeClr val="tx1"/>
                </a:solidFill>
                <a:latin typeface="Arial" pitchFamily="34" charset="0"/>
                <a:cs typeface="Arial" pitchFamily="34" charset="0"/>
              </a:defRPr>
            </a:lvl1pPr>
            <a:lvl2pPr fontAlgn="base">
              <a:spcBef>
                <a:spcPct val="0"/>
              </a:spcBef>
              <a:spcAft>
                <a:spcPct val="0"/>
              </a:spcAft>
              <a:tabLst>
                <a:tab pos="409575" algn="l"/>
              </a:tabLst>
              <a:defRPr>
                <a:solidFill>
                  <a:schemeClr val="tx1"/>
                </a:solidFill>
                <a:latin typeface="Arial" pitchFamily="34" charset="0"/>
                <a:cs typeface="Arial" pitchFamily="34" charset="0"/>
              </a:defRPr>
            </a:lvl2pPr>
            <a:lvl3pPr fontAlgn="base">
              <a:spcBef>
                <a:spcPct val="0"/>
              </a:spcBef>
              <a:spcAft>
                <a:spcPct val="0"/>
              </a:spcAft>
              <a:tabLst>
                <a:tab pos="409575" algn="l"/>
              </a:tabLst>
              <a:defRPr>
                <a:solidFill>
                  <a:schemeClr val="tx1"/>
                </a:solidFill>
                <a:latin typeface="Arial" pitchFamily="34" charset="0"/>
                <a:cs typeface="Arial" pitchFamily="34" charset="0"/>
              </a:defRPr>
            </a:lvl3pPr>
            <a:lvl4pPr fontAlgn="base">
              <a:spcBef>
                <a:spcPct val="0"/>
              </a:spcBef>
              <a:spcAft>
                <a:spcPct val="0"/>
              </a:spcAft>
              <a:tabLst>
                <a:tab pos="409575" algn="l"/>
              </a:tabLst>
              <a:defRPr>
                <a:solidFill>
                  <a:schemeClr val="tx1"/>
                </a:solidFill>
                <a:latin typeface="Arial" pitchFamily="34" charset="0"/>
                <a:cs typeface="Arial" pitchFamily="34" charset="0"/>
              </a:defRPr>
            </a:lvl4pPr>
            <a:lvl5pPr fontAlgn="base">
              <a:spcBef>
                <a:spcPct val="0"/>
              </a:spcBef>
              <a:spcAft>
                <a:spcPct val="0"/>
              </a:spcAft>
              <a:tabLst>
                <a:tab pos="409575" algn="l"/>
              </a:tabLst>
              <a:defRPr>
                <a:solidFill>
                  <a:schemeClr val="tx1"/>
                </a:solidFill>
                <a:latin typeface="Arial" pitchFamily="34" charset="0"/>
                <a:cs typeface="Arial" pitchFamily="34" charset="0"/>
              </a:defRPr>
            </a:lvl5pPr>
            <a:lvl6pPr fontAlgn="base">
              <a:spcBef>
                <a:spcPct val="0"/>
              </a:spcBef>
              <a:spcAft>
                <a:spcPct val="0"/>
              </a:spcAft>
              <a:tabLst>
                <a:tab pos="409575" algn="l"/>
              </a:tabLst>
              <a:defRPr>
                <a:solidFill>
                  <a:schemeClr val="tx1"/>
                </a:solidFill>
                <a:latin typeface="Arial" pitchFamily="34" charset="0"/>
                <a:cs typeface="Arial" pitchFamily="34" charset="0"/>
              </a:defRPr>
            </a:lvl6pPr>
            <a:lvl7pPr fontAlgn="base">
              <a:spcBef>
                <a:spcPct val="0"/>
              </a:spcBef>
              <a:spcAft>
                <a:spcPct val="0"/>
              </a:spcAft>
              <a:tabLst>
                <a:tab pos="409575" algn="l"/>
              </a:tabLst>
              <a:defRPr>
                <a:solidFill>
                  <a:schemeClr val="tx1"/>
                </a:solidFill>
                <a:latin typeface="Arial" pitchFamily="34" charset="0"/>
                <a:cs typeface="Arial" pitchFamily="34" charset="0"/>
              </a:defRPr>
            </a:lvl7pPr>
            <a:lvl8pPr fontAlgn="base">
              <a:spcBef>
                <a:spcPct val="0"/>
              </a:spcBef>
              <a:spcAft>
                <a:spcPct val="0"/>
              </a:spcAft>
              <a:tabLst>
                <a:tab pos="409575" algn="l"/>
              </a:tabLst>
              <a:defRPr>
                <a:solidFill>
                  <a:schemeClr val="tx1"/>
                </a:solidFill>
                <a:latin typeface="Arial" pitchFamily="34" charset="0"/>
                <a:cs typeface="Arial" pitchFamily="34" charset="0"/>
              </a:defRPr>
            </a:lvl8pPr>
            <a:lvl9pPr fontAlgn="base">
              <a:spcBef>
                <a:spcPct val="0"/>
              </a:spcBef>
              <a:spcAft>
                <a:spcPct val="0"/>
              </a:spcAft>
              <a:tabLst>
                <a:tab pos="409575" algn="l"/>
              </a:tabLst>
              <a:defRPr>
                <a:solidFill>
                  <a:schemeClr val="tx1"/>
                </a:solidFill>
                <a:latin typeface="Arial" pitchFamily="34" charset="0"/>
                <a:cs typeface="Arial" pitchFamily="34" charset="0"/>
              </a:defRPr>
            </a:lvl9pPr>
          </a:lstStyle>
          <a:p>
            <a:pPr lvl="0"/>
            <a:r>
              <a:rPr lang="ru-RU" sz="2400" dirty="0" smtClean="0"/>
              <a:t>4.Область </a:t>
            </a:r>
            <a:r>
              <a:rPr lang="ru-RU" sz="2400" dirty="0"/>
              <a:t>допустимых решений задачи представлена ниже на рисунке. Как будет записано ограничение (</a:t>
            </a:r>
            <a:r>
              <a:rPr lang="ru-RU" sz="2400" dirty="0" err="1"/>
              <a:t>аг</a:t>
            </a:r>
            <a:r>
              <a:rPr lang="ru-RU" sz="2400" dirty="0"/>
              <a:t>)</a:t>
            </a:r>
            <a:endParaRPr kumimoji="0" lang="ru-RU" altLang="ru-RU" sz="2400" b="0" i="0" u="none" strike="noStrike" cap="none" normalizeH="0" baseline="0" dirty="0" smtClean="0">
              <a:ln>
                <a:noFill/>
              </a:ln>
              <a:solidFill>
                <a:schemeClr val="tx1"/>
              </a:solidFill>
              <a:effectLst/>
            </a:endParaRPr>
          </a:p>
        </p:txBody>
      </p:sp>
      <p:pic>
        <p:nvPicPr>
          <p:cNvPr id="7" name="Рисунок 6" descr="42"/>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4050704" cy="3528392"/>
          </a:xfrm>
          <a:prstGeom prst="rect">
            <a:avLst/>
          </a:prstGeom>
          <a:noFill/>
          <a:ln>
            <a:noFill/>
          </a:ln>
        </p:spPr>
      </p:pic>
      <mc:AlternateContent xmlns:mc="http://schemas.openxmlformats.org/markup-compatibility/2006" xmlns:a14="http://schemas.microsoft.com/office/drawing/2010/main">
        <mc:Choice Requires="a14">
          <p:graphicFrame>
            <p:nvGraphicFramePr>
              <p:cNvPr id="3" name="Таблица 2"/>
              <p:cNvGraphicFramePr>
                <a:graphicFrameLocks noGrp="1"/>
              </p:cNvGraphicFramePr>
              <p:nvPr>
                <p:extLst>
                  <p:ext uri="{D42A27DB-BD31-4B8C-83A1-F6EECF244321}">
                    <p14:modId xmlns:p14="http://schemas.microsoft.com/office/powerpoint/2010/main" val="3990220919"/>
                  </p:ext>
                </p:extLst>
              </p:nvPr>
            </p:nvGraphicFramePr>
            <p:xfrm>
              <a:off x="5364088" y="2132856"/>
              <a:ext cx="2520280" cy="2738120"/>
            </p:xfrm>
            <a:graphic>
              <a:graphicData uri="http://schemas.openxmlformats.org/drawingml/2006/table">
                <a:tbl>
                  <a:tblPr firstRow="1" firstCol="1" bandRow="1">
                    <a:tableStyleId>{5C22544A-7EE6-4342-B048-85BDC9FD1C3A}</a:tableStyleId>
                  </a:tblPr>
                  <a:tblGrid>
                    <a:gridCol w="2520280"/>
                  </a:tblGrid>
                  <a:tr h="1264920">
                    <a:tc>
                      <a:txBody>
                        <a:bodyPr/>
                        <a:lstStyle/>
                        <a:p>
                          <a:pPr>
                            <a:lnSpc>
                              <a:spcPct val="115000"/>
                            </a:lnSpc>
                            <a:spcAft>
                              <a:spcPts val="1000"/>
                            </a:spcAft>
                          </a:pPr>
                          <a:r>
                            <a:rPr lang="ru-RU" sz="2000" b="1" dirty="0" smtClean="0">
                              <a:solidFill>
                                <a:schemeClr val="tx1"/>
                              </a:solidFill>
                              <a:effectLst/>
                            </a:rPr>
                            <a:t> </a:t>
                          </a:r>
                          <a:endParaRPr lang="ru-RU" sz="2000" b="1" dirty="0">
                            <a:solidFill>
                              <a:schemeClr val="tx1"/>
                            </a:solidFill>
                            <a:effectLst/>
                          </a:endParaRPr>
                        </a:p>
                        <a:p>
                          <a:pPr>
                            <a:lnSpc>
                              <a:spcPct val="115000"/>
                            </a:lnSpc>
                            <a:spcAft>
                              <a:spcPts val="1000"/>
                            </a:spcAft>
                          </a:pPr>
                          <a:r>
                            <a:rPr lang="ru-RU" sz="2000" b="1" dirty="0">
                              <a:solidFill>
                                <a:schemeClr val="tx1"/>
                              </a:solidFill>
                              <a:effectLst/>
                            </a:rPr>
                            <a:t>1) </a:t>
                          </a:r>
                          <a14:m>
                            <m:oMath xmlns:m="http://schemas.openxmlformats.org/officeDocument/2006/math">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𝟏</m:t>
                                  </m:r>
                                </m:sub>
                              </m:sSub>
                              <m:r>
                                <a:rPr lang="ru-RU" sz="2000" b="1">
                                  <a:solidFill>
                                    <a:schemeClr val="tx1"/>
                                  </a:solidFill>
                                  <a:effectLst/>
                                  <a:latin typeface="Cambria Math"/>
                                </a:rPr>
                                <m:t>+</m:t>
                              </m:r>
                              <m:r>
                                <a:rPr lang="ru-RU" sz="2000" b="1" i="1">
                                  <a:solidFill>
                                    <a:schemeClr val="tx1"/>
                                  </a:solidFill>
                                  <a:effectLst/>
                                  <a:latin typeface="Cambria Math"/>
                                </a:rPr>
                                <m:t>𝟓</m:t>
                              </m:r>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𝟐</m:t>
                                  </m:r>
                                </m:sub>
                              </m:sSub>
                              <m:r>
                                <a:rPr lang="ru-RU" sz="2000" b="1">
                                  <a:solidFill>
                                    <a:schemeClr val="tx1"/>
                                  </a:solidFill>
                                  <a:effectLst/>
                                  <a:latin typeface="Cambria Math"/>
                                </a:rPr>
                                <m:t>≥</m:t>
                              </m:r>
                              <m:r>
                                <a:rPr lang="ru-RU" sz="2000" b="1" i="1">
                                  <a:solidFill>
                                    <a:schemeClr val="tx1"/>
                                  </a:solidFill>
                                  <a:effectLst/>
                                  <a:latin typeface="Cambria Math"/>
                                </a:rPr>
                                <m:t>𝟓</m:t>
                              </m:r>
                            </m:oMath>
                          </a14:m>
                          <a:r>
                            <a:rPr lang="en-US" sz="2000" b="1" dirty="0">
                              <a:solidFill>
                                <a:schemeClr val="tx1"/>
                              </a:solidFill>
                              <a:effectLst/>
                            </a:rPr>
                            <a:t>  </a:t>
                          </a:r>
                          <a:endParaRPr lang="ru-RU" sz="2000" b="1" dirty="0">
                            <a:solidFill>
                              <a:schemeClr val="tx1"/>
                            </a:solidFill>
                            <a:effectLst/>
                          </a:endParaRPr>
                        </a:p>
                        <a:p>
                          <a:pPr algn="just">
                            <a:lnSpc>
                              <a:spcPct val="115000"/>
                            </a:lnSpc>
                            <a:spcAft>
                              <a:spcPts val="1000"/>
                            </a:spcAft>
                          </a:pPr>
                          <a:r>
                            <a:rPr lang="ru-RU" sz="2000" b="1" dirty="0">
                              <a:solidFill>
                                <a:schemeClr val="tx1"/>
                              </a:solidFill>
                              <a:effectLst/>
                            </a:rPr>
                            <a:t>2) </a:t>
                          </a:r>
                          <a14:m>
                            <m:oMath xmlns:m="http://schemas.openxmlformats.org/officeDocument/2006/math">
                              <m:r>
                                <a:rPr lang="ru-RU" sz="2000" b="1" i="1">
                                  <a:solidFill>
                                    <a:schemeClr val="tx1"/>
                                  </a:solidFill>
                                  <a:effectLst/>
                                  <a:latin typeface="Cambria Math"/>
                                </a:rPr>
                                <m:t>𝟐</m:t>
                              </m:r>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𝟏</m:t>
                                  </m:r>
                                </m:sub>
                              </m:sSub>
                              <m:r>
                                <a:rPr lang="ru-RU" sz="2000" b="1">
                                  <a:solidFill>
                                    <a:schemeClr val="tx1"/>
                                  </a:solidFill>
                                  <a:effectLst/>
                                  <a:latin typeface="Cambria Math"/>
                                </a:rPr>
                                <m:t>+</m:t>
                              </m:r>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𝟐</m:t>
                                  </m:r>
                                </m:sub>
                              </m:sSub>
                              <m:r>
                                <a:rPr lang="ru-RU" sz="2000" b="1">
                                  <a:solidFill>
                                    <a:schemeClr val="tx1"/>
                                  </a:solidFill>
                                  <a:effectLst/>
                                  <a:latin typeface="Cambria Math"/>
                                </a:rPr>
                                <m:t>≥</m:t>
                              </m:r>
                              <m:r>
                                <a:rPr lang="ru-RU" sz="2000" b="1" i="1">
                                  <a:solidFill>
                                    <a:schemeClr val="tx1"/>
                                  </a:solidFill>
                                  <a:effectLst/>
                                  <a:latin typeface="Cambria Math"/>
                                </a:rPr>
                                <m:t>𝟓</m:t>
                              </m:r>
                            </m:oMath>
                          </a14:m>
                          <a:endParaRPr lang="ru-RU" sz="2000" b="1" dirty="0">
                            <a:solidFill>
                              <a:schemeClr val="tx1"/>
                            </a:solidFill>
                            <a:effectLst/>
                          </a:endParaRPr>
                        </a:p>
                        <a:p>
                          <a:pPr>
                            <a:lnSpc>
                              <a:spcPct val="115000"/>
                            </a:lnSpc>
                            <a:spcAft>
                              <a:spcPts val="1000"/>
                            </a:spcAft>
                          </a:pPr>
                          <a:r>
                            <a:rPr lang="ru-RU" sz="2000" b="1" dirty="0">
                              <a:solidFill>
                                <a:schemeClr val="tx1"/>
                              </a:solidFill>
                              <a:effectLst/>
                            </a:rPr>
                            <a:t>3) </a:t>
                          </a:r>
                          <a14:m>
                            <m:oMath xmlns:m="http://schemas.openxmlformats.org/officeDocument/2006/math">
                              <m:sSub>
                                <m:sSubPr>
                                  <m:ctrlPr>
                                    <a:rPr lang="ru-RU" sz="2000" b="1" i="1">
                                      <a:solidFill>
                                        <a:schemeClr val="tx1"/>
                                      </a:solidFill>
                                      <a:effectLst/>
                                      <a:latin typeface="Cambria Math"/>
                                    </a:rPr>
                                  </m:ctrlPr>
                                </m:sSubPr>
                                <m:e>
                                  <m:r>
                                    <a:rPr lang="ru-RU" sz="2000" b="1">
                                      <a:solidFill>
                                        <a:schemeClr val="tx1"/>
                                      </a:solidFill>
                                      <a:effectLst/>
                                      <a:latin typeface="Cambria Math"/>
                                    </a:rPr>
                                    <m:t>−</m:t>
                                  </m:r>
                                  <m:r>
                                    <a:rPr lang="ru-RU" sz="2000" b="1" i="1">
                                      <a:solidFill>
                                        <a:schemeClr val="tx1"/>
                                      </a:solidFill>
                                      <a:effectLst/>
                                      <a:latin typeface="Cambria Math"/>
                                    </a:rPr>
                                    <m:t>𝒙</m:t>
                                  </m:r>
                                </m:e>
                                <m:sub>
                                  <m:r>
                                    <a:rPr lang="ru-RU" sz="2000" b="1" i="1">
                                      <a:solidFill>
                                        <a:schemeClr val="tx1"/>
                                      </a:solidFill>
                                      <a:effectLst/>
                                      <a:latin typeface="Cambria Math"/>
                                    </a:rPr>
                                    <m:t>𝟏</m:t>
                                  </m:r>
                                </m:sub>
                              </m:sSub>
                              <m:r>
                                <a:rPr lang="ru-RU" sz="2000" b="1">
                                  <a:solidFill>
                                    <a:schemeClr val="tx1"/>
                                  </a:solidFill>
                                  <a:effectLst/>
                                  <a:latin typeface="Cambria Math"/>
                                </a:rPr>
                                <m:t>+</m:t>
                              </m:r>
                              <m:r>
                                <a:rPr lang="ru-RU" sz="2000" b="1" i="1">
                                  <a:solidFill>
                                    <a:schemeClr val="tx1"/>
                                  </a:solidFill>
                                  <a:effectLst/>
                                  <a:latin typeface="Cambria Math"/>
                                </a:rPr>
                                <m:t>𝟑</m:t>
                              </m:r>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𝟐</m:t>
                                  </m:r>
                                </m:sub>
                              </m:sSub>
                              <m:r>
                                <a:rPr lang="ru-RU" sz="2000" b="1">
                                  <a:solidFill>
                                    <a:schemeClr val="tx1"/>
                                  </a:solidFill>
                                  <a:effectLst/>
                                  <a:latin typeface="Cambria Math"/>
                                </a:rPr>
                                <m:t>≤</m:t>
                              </m:r>
                              <m:r>
                                <a:rPr lang="ru-RU" sz="2000" b="1" i="1">
                                  <a:solidFill>
                                    <a:schemeClr val="tx1"/>
                                  </a:solidFill>
                                  <a:effectLst/>
                                  <a:latin typeface="Cambria Math"/>
                                </a:rPr>
                                <m:t>𝟏𝟐</m:t>
                              </m:r>
                            </m:oMath>
                          </a14:m>
                          <a:r>
                            <a:rPr lang="ru-RU" sz="2000" b="1" dirty="0">
                              <a:solidFill>
                                <a:schemeClr val="tx1"/>
                              </a:solidFill>
                              <a:effectLst/>
                            </a:rPr>
                            <a:t> </a:t>
                          </a:r>
                        </a:p>
                        <a:p>
                          <a:pPr>
                            <a:lnSpc>
                              <a:spcPct val="115000"/>
                            </a:lnSpc>
                            <a:spcAft>
                              <a:spcPts val="1000"/>
                            </a:spcAft>
                          </a:pPr>
                          <a:r>
                            <a:rPr lang="ru-RU" sz="2000" b="1" dirty="0">
                              <a:solidFill>
                                <a:schemeClr val="tx1"/>
                              </a:solidFill>
                              <a:effectLst/>
                            </a:rPr>
                            <a:t>4) </a:t>
                          </a:r>
                          <a14:m>
                            <m:oMath xmlns:m="http://schemas.openxmlformats.org/officeDocument/2006/math">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𝟏</m:t>
                                  </m:r>
                                </m:sub>
                              </m:sSub>
                              <m:r>
                                <a:rPr lang="ru-RU" sz="2000" b="1">
                                  <a:solidFill>
                                    <a:schemeClr val="tx1"/>
                                  </a:solidFill>
                                  <a:effectLst/>
                                  <a:latin typeface="Cambria Math"/>
                                </a:rPr>
                                <m:t>−</m:t>
                              </m:r>
                              <m:r>
                                <a:rPr lang="ru-RU" sz="2000" b="1" i="1">
                                  <a:solidFill>
                                    <a:schemeClr val="tx1"/>
                                  </a:solidFill>
                                  <a:effectLst/>
                                  <a:latin typeface="Cambria Math"/>
                                </a:rPr>
                                <m:t>𝟑</m:t>
                              </m:r>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𝟐</m:t>
                                  </m:r>
                                </m:sub>
                              </m:sSub>
                              <m:r>
                                <a:rPr lang="ru-RU" sz="2000" b="1">
                                  <a:solidFill>
                                    <a:schemeClr val="tx1"/>
                                  </a:solidFill>
                                  <a:effectLst/>
                                  <a:latin typeface="Cambria Math"/>
                                </a:rPr>
                                <m:t>≤−</m:t>
                              </m:r>
                              <m:r>
                                <a:rPr lang="ru-RU" sz="2000" b="1" i="1">
                                  <a:solidFill>
                                    <a:schemeClr val="tx1"/>
                                  </a:solidFill>
                                  <a:effectLst/>
                                  <a:latin typeface="Cambria Math"/>
                                </a:rPr>
                                <m:t>𝟏𝟐</m:t>
                              </m:r>
                            </m:oMath>
                          </a14:m>
                          <a:r>
                            <a:rPr lang="ru-RU" sz="2000" b="1" dirty="0">
                              <a:solidFill>
                                <a:schemeClr val="tx1"/>
                              </a:solidFill>
                              <a:effectLst/>
                            </a:rPr>
                            <a:t> </a:t>
                          </a:r>
                        </a:p>
                        <a:p>
                          <a:pPr>
                            <a:lnSpc>
                              <a:spcPct val="115000"/>
                            </a:lnSpc>
                            <a:spcAft>
                              <a:spcPts val="1000"/>
                            </a:spcAft>
                          </a:pPr>
                          <a:r>
                            <a:rPr lang="ru-RU" sz="2000" b="1" dirty="0">
                              <a:solidFill>
                                <a:schemeClr val="tx1"/>
                              </a:solidFill>
                              <a:effectLst/>
                            </a:rPr>
                            <a:t> </a:t>
                          </a:r>
                          <a:endParaRPr lang="ru-RU" sz="2000" b="1" dirty="0">
                            <a:solidFill>
                              <a:schemeClr val="tx1"/>
                            </a:solidFill>
                            <a:effectLst/>
                            <a:latin typeface="Calibri"/>
                            <a:ea typeface="Calibri"/>
                            <a:cs typeface="Times New Roman"/>
                          </a:endParaRPr>
                        </a:p>
                      </a:txBody>
                      <a:tcPr marL="68580" marR="68580" marT="0" marB="0">
                        <a:solidFill>
                          <a:schemeClr val="bg1"/>
                        </a:solidFill>
                      </a:tcPr>
                    </a:tc>
                  </a:tr>
                </a:tbl>
              </a:graphicData>
            </a:graphic>
          </p:graphicFrame>
        </mc:Choice>
        <mc:Fallback xmlns="">
          <p:graphicFrame>
            <p:nvGraphicFramePr>
              <p:cNvPr id="3" name="Таблица 2"/>
              <p:cNvGraphicFramePr>
                <a:graphicFrameLocks noGrp="1"/>
              </p:cNvGraphicFramePr>
              <p:nvPr>
                <p:extLst>
                  <p:ext uri="{D42A27DB-BD31-4B8C-83A1-F6EECF244321}">
                    <p14:modId xmlns:p14="http://schemas.microsoft.com/office/powerpoint/2010/main" val="3990220919"/>
                  </p:ext>
                </p:extLst>
              </p:nvPr>
            </p:nvGraphicFramePr>
            <p:xfrm>
              <a:off x="5364088" y="2132856"/>
              <a:ext cx="2520280" cy="2717546"/>
            </p:xfrm>
            <a:graphic>
              <a:graphicData uri="http://schemas.openxmlformats.org/drawingml/2006/table">
                <a:tbl>
                  <a:tblPr firstRow="1" firstCol="1" bandRow="1">
                    <a:tableStyleId>{5C22544A-7EE6-4342-B048-85BDC9FD1C3A}</a:tableStyleId>
                  </a:tblPr>
                  <a:tblGrid>
                    <a:gridCol w="2520280"/>
                  </a:tblGrid>
                  <a:tr h="2717546">
                    <a:tc>
                      <a:txBody>
                        <a:bodyPr/>
                        <a:lstStyle/>
                        <a:p>
                          <a:endParaRPr lang="ru-RU"/>
                        </a:p>
                      </a:txBody>
                      <a:tcPr marL="68580" marR="68580" marT="0" marB="0">
                        <a:blipFill rotWithShape="1">
                          <a:blip r:embed="rId3"/>
                          <a:stretch>
                            <a:fillRect l="-242" t="-224" r="-242"/>
                          </a:stretch>
                        </a:blipFill>
                      </a:tcPr>
                    </a:tc>
                  </a:tr>
                </a:tbl>
              </a:graphicData>
            </a:graphic>
          </p:graphicFrame>
        </mc:Fallback>
      </mc:AlternateContent>
      <p:sp>
        <p:nvSpPr>
          <p:cNvPr id="5" name="Rectangle 2"/>
          <p:cNvSpPr>
            <a:spLocks noChangeArrowheads="1"/>
          </p:cNvSpPr>
          <p:nvPr/>
        </p:nvSpPr>
        <p:spPr bwMode="auto">
          <a:xfrm>
            <a:off x="5860892" y="5733256"/>
            <a:ext cx="29158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09575" algn="l"/>
              </a:tabLst>
              <a:defRPr>
                <a:solidFill>
                  <a:schemeClr val="tx1"/>
                </a:solidFill>
                <a:latin typeface="Arial" pitchFamily="34" charset="0"/>
                <a:cs typeface="Arial" pitchFamily="34" charset="0"/>
              </a:defRPr>
            </a:lvl1pPr>
            <a:lvl2pPr fontAlgn="base">
              <a:spcBef>
                <a:spcPct val="0"/>
              </a:spcBef>
              <a:spcAft>
                <a:spcPct val="0"/>
              </a:spcAft>
              <a:tabLst>
                <a:tab pos="409575" algn="l"/>
              </a:tabLst>
              <a:defRPr>
                <a:solidFill>
                  <a:schemeClr val="tx1"/>
                </a:solidFill>
                <a:latin typeface="Arial" pitchFamily="34" charset="0"/>
                <a:cs typeface="Arial" pitchFamily="34" charset="0"/>
              </a:defRPr>
            </a:lvl2pPr>
            <a:lvl3pPr fontAlgn="base">
              <a:spcBef>
                <a:spcPct val="0"/>
              </a:spcBef>
              <a:spcAft>
                <a:spcPct val="0"/>
              </a:spcAft>
              <a:tabLst>
                <a:tab pos="409575" algn="l"/>
              </a:tabLst>
              <a:defRPr>
                <a:solidFill>
                  <a:schemeClr val="tx1"/>
                </a:solidFill>
                <a:latin typeface="Arial" pitchFamily="34" charset="0"/>
                <a:cs typeface="Arial" pitchFamily="34" charset="0"/>
              </a:defRPr>
            </a:lvl3pPr>
            <a:lvl4pPr fontAlgn="base">
              <a:spcBef>
                <a:spcPct val="0"/>
              </a:spcBef>
              <a:spcAft>
                <a:spcPct val="0"/>
              </a:spcAft>
              <a:tabLst>
                <a:tab pos="409575" algn="l"/>
              </a:tabLst>
              <a:defRPr>
                <a:solidFill>
                  <a:schemeClr val="tx1"/>
                </a:solidFill>
                <a:latin typeface="Arial" pitchFamily="34" charset="0"/>
                <a:cs typeface="Arial" pitchFamily="34" charset="0"/>
              </a:defRPr>
            </a:lvl4pPr>
            <a:lvl5pPr fontAlgn="base">
              <a:spcBef>
                <a:spcPct val="0"/>
              </a:spcBef>
              <a:spcAft>
                <a:spcPct val="0"/>
              </a:spcAft>
              <a:tabLst>
                <a:tab pos="409575" algn="l"/>
              </a:tabLst>
              <a:defRPr>
                <a:solidFill>
                  <a:schemeClr val="tx1"/>
                </a:solidFill>
                <a:latin typeface="Arial" pitchFamily="34" charset="0"/>
                <a:cs typeface="Arial" pitchFamily="34" charset="0"/>
              </a:defRPr>
            </a:lvl5pPr>
            <a:lvl6pPr fontAlgn="base">
              <a:spcBef>
                <a:spcPct val="0"/>
              </a:spcBef>
              <a:spcAft>
                <a:spcPct val="0"/>
              </a:spcAft>
              <a:tabLst>
                <a:tab pos="409575" algn="l"/>
              </a:tabLst>
              <a:defRPr>
                <a:solidFill>
                  <a:schemeClr val="tx1"/>
                </a:solidFill>
                <a:latin typeface="Arial" pitchFamily="34" charset="0"/>
                <a:cs typeface="Arial" pitchFamily="34" charset="0"/>
              </a:defRPr>
            </a:lvl6pPr>
            <a:lvl7pPr fontAlgn="base">
              <a:spcBef>
                <a:spcPct val="0"/>
              </a:spcBef>
              <a:spcAft>
                <a:spcPct val="0"/>
              </a:spcAft>
              <a:tabLst>
                <a:tab pos="409575" algn="l"/>
              </a:tabLst>
              <a:defRPr>
                <a:solidFill>
                  <a:schemeClr val="tx1"/>
                </a:solidFill>
                <a:latin typeface="Arial" pitchFamily="34" charset="0"/>
                <a:cs typeface="Arial" pitchFamily="34" charset="0"/>
              </a:defRPr>
            </a:lvl7pPr>
            <a:lvl8pPr fontAlgn="base">
              <a:spcBef>
                <a:spcPct val="0"/>
              </a:spcBef>
              <a:spcAft>
                <a:spcPct val="0"/>
              </a:spcAft>
              <a:tabLst>
                <a:tab pos="409575" algn="l"/>
              </a:tabLst>
              <a:defRPr>
                <a:solidFill>
                  <a:schemeClr val="tx1"/>
                </a:solidFill>
                <a:latin typeface="Arial" pitchFamily="34" charset="0"/>
                <a:cs typeface="Arial" pitchFamily="34" charset="0"/>
              </a:defRPr>
            </a:lvl8pPr>
            <a:lvl9pPr fontAlgn="base">
              <a:spcBef>
                <a:spcPct val="0"/>
              </a:spcBef>
              <a:spcAft>
                <a:spcPct val="0"/>
              </a:spcAft>
              <a:tabLst>
                <a:tab pos="409575"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tabLst>
                <a:tab pos="409575" algn="l"/>
              </a:tabLst>
            </a:pPr>
            <a:r>
              <a:rPr kumimoji="0" lang="ru-RU"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Дисциплина</a:t>
            </a:r>
            <a:r>
              <a:rPr kumimoji="0" lang="ru-RU" altLang="ru-RU"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ru-RU" altLang="ru-RU" sz="12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ИСОиТПР</a:t>
            </a:r>
            <a:r>
              <a:rPr kumimoji="0" lang="ru-RU" altLang="ru-RU"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tabLst>
                <a:tab pos="409575" algn="l"/>
              </a:tabLst>
            </a:pPr>
            <a:r>
              <a:rPr lang="ru-RU" altLang="ru-RU" sz="1600" dirty="0" smtClean="0">
                <a:latin typeface="Times New Roman" pitchFamily="18" charset="0"/>
                <a:cs typeface="Times New Roman" pitchFamily="18" charset="0"/>
              </a:rPr>
              <a:t>Уровень «удовлетворительно»</a:t>
            </a:r>
            <a:endParaRPr kumimoji="0" lang="ru-RU" altLang="ru-RU"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290755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0" y="233264"/>
            <a:ext cx="90364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09575" algn="l"/>
              </a:tabLst>
              <a:defRPr>
                <a:solidFill>
                  <a:schemeClr val="tx1"/>
                </a:solidFill>
                <a:latin typeface="Arial" pitchFamily="34" charset="0"/>
                <a:cs typeface="Arial" pitchFamily="34" charset="0"/>
              </a:defRPr>
            </a:lvl1pPr>
            <a:lvl2pPr fontAlgn="base">
              <a:spcBef>
                <a:spcPct val="0"/>
              </a:spcBef>
              <a:spcAft>
                <a:spcPct val="0"/>
              </a:spcAft>
              <a:tabLst>
                <a:tab pos="409575" algn="l"/>
              </a:tabLst>
              <a:defRPr>
                <a:solidFill>
                  <a:schemeClr val="tx1"/>
                </a:solidFill>
                <a:latin typeface="Arial" pitchFamily="34" charset="0"/>
                <a:cs typeface="Arial" pitchFamily="34" charset="0"/>
              </a:defRPr>
            </a:lvl2pPr>
            <a:lvl3pPr fontAlgn="base">
              <a:spcBef>
                <a:spcPct val="0"/>
              </a:spcBef>
              <a:spcAft>
                <a:spcPct val="0"/>
              </a:spcAft>
              <a:tabLst>
                <a:tab pos="409575" algn="l"/>
              </a:tabLst>
              <a:defRPr>
                <a:solidFill>
                  <a:schemeClr val="tx1"/>
                </a:solidFill>
                <a:latin typeface="Arial" pitchFamily="34" charset="0"/>
                <a:cs typeface="Arial" pitchFamily="34" charset="0"/>
              </a:defRPr>
            </a:lvl3pPr>
            <a:lvl4pPr fontAlgn="base">
              <a:spcBef>
                <a:spcPct val="0"/>
              </a:spcBef>
              <a:spcAft>
                <a:spcPct val="0"/>
              </a:spcAft>
              <a:tabLst>
                <a:tab pos="409575" algn="l"/>
              </a:tabLst>
              <a:defRPr>
                <a:solidFill>
                  <a:schemeClr val="tx1"/>
                </a:solidFill>
                <a:latin typeface="Arial" pitchFamily="34" charset="0"/>
                <a:cs typeface="Arial" pitchFamily="34" charset="0"/>
              </a:defRPr>
            </a:lvl4pPr>
            <a:lvl5pPr fontAlgn="base">
              <a:spcBef>
                <a:spcPct val="0"/>
              </a:spcBef>
              <a:spcAft>
                <a:spcPct val="0"/>
              </a:spcAft>
              <a:tabLst>
                <a:tab pos="409575" algn="l"/>
              </a:tabLst>
              <a:defRPr>
                <a:solidFill>
                  <a:schemeClr val="tx1"/>
                </a:solidFill>
                <a:latin typeface="Arial" pitchFamily="34" charset="0"/>
                <a:cs typeface="Arial" pitchFamily="34" charset="0"/>
              </a:defRPr>
            </a:lvl5pPr>
            <a:lvl6pPr fontAlgn="base">
              <a:spcBef>
                <a:spcPct val="0"/>
              </a:spcBef>
              <a:spcAft>
                <a:spcPct val="0"/>
              </a:spcAft>
              <a:tabLst>
                <a:tab pos="409575" algn="l"/>
              </a:tabLst>
              <a:defRPr>
                <a:solidFill>
                  <a:schemeClr val="tx1"/>
                </a:solidFill>
                <a:latin typeface="Arial" pitchFamily="34" charset="0"/>
                <a:cs typeface="Arial" pitchFamily="34" charset="0"/>
              </a:defRPr>
            </a:lvl6pPr>
            <a:lvl7pPr fontAlgn="base">
              <a:spcBef>
                <a:spcPct val="0"/>
              </a:spcBef>
              <a:spcAft>
                <a:spcPct val="0"/>
              </a:spcAft>
              <a:tabLst>
                <a:tab pos="409575" algn="l"/>
              </a:tabLst>
              <a:defRPr>
                <a:solidFill>
                  <a:schemeClr val="tx1"/>
                </a:solidFill>
                <a:latin typeface="Arial" pitchFamily="34" charset="0"/>
                <a:cs typeface="Arial" pitchFamily="34" charset="0"/>
              </a:defRPr>
            </a:lvl7pPr>
            <a:lvl8pPr fontAlgn="base">
              <a:spcBef>
                <a:spcPct val="0"/>
              </a:spcBef>
              <a:spcAft>
                <a:spcPct val="0"/>
              </a:spcAft>
              <a:tabLst>
                <a:tab pos="409575" algn="l"/>
              </a:tabLst>
              <a:defRPr>
                <a:solidFill>
                  <a:schemeClr val="tx1"/>
                </a:solidFill>
                <a:latin typeface="Arial" pitchFamily="34" charset="0"/>
                <a:cs typeface="Arial" pitchFamily="34" charset="0"/>
              </a:defRPr>
            </a:lvl8pPr>
            <a:lvl9pPr fontAlgn="base">
              <a:spcBef>
                <a:spcPct val="0"/>
              </a:spcBef>
              <a:spcAft>
                <a:spcPct val="0"/>
              </a:spcAft>
              <a:tabLst>
                <a:tab pos="409575" algn="l"/>
              </a:tabLst>
              <a:defRPr>
                <a:solidFill>
                  <a:schemeClr val="tx1"/>
                </a:solidFill>
                <a:latin typeface="Arial" pitchFamily="34" charset="0"/>
                <a:cs typeface="Arial" pitchFamily="34" charset="0"/>
              </a:defRPr>
            </a:lvl9pPr>
          </a:lstStyle>
          <a:p>
            <a:pPr lvl="0"/>
            <a:r>
              <a:rPr lang="ru-RU" sz="2400" dirty="0" smtClean="0"/>
              <a:t>5.Область </a:t>
            </a:r>
            <a:r>
              <a:rPr lang="ru-RU" sz="2400" dirty="0"/>
              <a:t>допустимых решений задачи представлена ниже на рисунке. Как будет записано ограничение (</a:t>
            </a:r>
            <a:r>
              <a:rPr lang="ru-RU" sz="2400" dirty="0" err="1" smtClean="0"/>
              <a:t>аб</a:t>
            </a:r>
            <a:r>
              <a:rPr lang="ru-RU" sz="2400" dirty="0" smtClean="0"/>
              <a:t>)</a:t>
            </a:r>
            <a:endParaRPr kumimoji="0" lang="ru-RU" altLang="ru-RU" sz="2400" b="0" i="0" u="none" strike="noStrike" cap="none" normalizeH="0" baseline="0" dirty="0" smtClean="0">
              <a:ln>
                <a:noFill/>
              </a:ln>
              <a:solidFill>
                <a:schemeClr val="tx1"/>
              </a:solidFill>
              <a:effectLst/>
            </a:endParaRPr>
          </a:p>
        </p:txBody>
      </p:sp>
      <p:pic>
        <p:nvPicPr>
          <p:cNvPr id="7" name="Рисунок 6" descr="42"/>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4050704" cy="3528392"/>
          </a:xfrm>
          <a:prstGeom prst="rect">
            <a:avLst/>
          </a:prstGeom>
          <a:noFill/>
          <a:ln>
            <a:noFill/>
          </a:ln>
        </p:spPr>
      </p:pic>
      <mc:AlternateContent xmlns:mc="http://schemas.openxmlformats.org/markup-compatibility/2006" xmlns:a14="http://schemas.microsoft.com/office/drawing/2010/main">
        <mc:Choice Requires="a14">
          <p:graphicFrame>
            <p:nvGraphicFramePr>
              <p:cNvPr id="2" name="Таблица 1"/>
              <p:cNvGraphicFramePr>
                <a:graphicFrameLocks noGrp="1"/>
              </p:cNvGraphicFramePr>
              <p:nvPr>
                <p:extLst>
                  <p:ext uri="{D42A27DB-BD31-4B8C-83A1-F6EECF244321}">
                    <p14:modId xmlns:p14="http://schemas.microsoft.com/office/powerpoint/2010/main" val="1359593269"/>
                  </p:ext>
                </p:extLst>
              </p:nvPr>
            </p:nvGraphicFramePr>
            <p:xfrm>
              <a:off x="5436096" y="2276872"/>
              <a:ext cx="2520280" cy="2738120"/>
            </p:xfrm>
            <a:graphic>
              <a:graphicData uri="http://schemas.openxmlformats.org/drawingml/2006/table">
                <a:tbl>
                  <a:tblPr firstRow="1" firstCol="1" bandRow="1">
                    <a:tableStyleId>{5C22544A-7EE6-4342-B048-85BDC9FD1C3A}</a:tableStyleId>
                  </a:tblPr>
                  <a:tblGrid>
                    <a:gridCol w="2520280"/>
                  </a:tblGrid>
                  <a:tr h="2172585">
                    <a:tc>
                      <a:txBody>
                        <a:bodyPr/>
                        <a:lstStyle/>
                        <a:p>
                          <a:pPr>
                            <a:lnSpc>
                              <a:spcPct val="115000"/>
                            </a:lnSpc>
                            <a:spcAft>
                              <a:spcPts val="1000"/>
                            </a:spcAft>
                          </a:pPr>
                          <a:r>
                            <a:rPr lang="ru-RU" sz="2000" b="1" dirty="0" smtClean="0">
                              <a:solidFill>
                                <a:schemeClr val="tx1"/>
                              </a:solidFill>
                              <a:effectLst/>
                            </a:rPr>
                            <a:t> </a:t>
                          </a:r>
                        </a:p>
                        <a:p>
                          <a:pPr>
                            <a:lnSpc>
                              <a:spcPct val="115000"/>
                            </a:lnSpc>
                            <a:spcAft>
                              <a:spcPts val="1000"/>
                            </a:spcAft>
                          </a:pPr>
                          <a:r>
                            <a:rPr lang="ru-RU" sz="2000" b="1" dirty="0">
                              <a:solidFill>
                                <a:schemeClr val="tx1"/>
                              </a:solidFill>
                              <a:effectLst/>
                            </a:rPr>
                            <a:t>1) </a:t>
                          </a:r>
                          <a14:m>
                            <m:oMath xmlns:m="http://schemas.openxmlformats.org/officeDocument/2006/math">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𝟏</m:t>
                                  </m:r>
                                </m:sub>
                              </m:sSub>
                              <m:r>
                                <a:rPr lang="ru-RU" sz="2000" b="1">
                                  <a:solidFill>
                                    <a:schemeClr val="tx1"/>
                                  </a:solidFill>
                                  <a:effectLst/>
                                  <a:latin typeface="Cambria Math"/>
                                </a:rPr>
                                <m:t>+</m:t>
                              </m:r>
                              <m:r>
                                <a:rPr lang="ru-RU" sz="2000" b="1" i="1">
                                  <a:solidFill>
                                    <a:schemeClr val="tx1"/>
                                  </a:solidFill>
                                  <a:effectLst/>
                                  <a:latin typeface="Cambria Math"/>
                                </a:rPr>
                                <m:t>𝟓</m:t>
                              </m:r>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𝟐</m:t>
                                  </m:r>
                                </m:sub>
                              </m:sSub>
                              <m:r>
                                <a:rPr lang="ru-RU" sz="2000" b="1">
                                  <a:solidFill>
                                    <a:schemeClr val="tx1"/>
                                  </a:solidFill>
                                  <a:effectLst/>
                                  <a:latin typeface="Cambria Math"/>
                                </a:rPr>
                                <m:t>≥</m:t>
                              </m:r>
                              <m:r>
                                <a:rPr lang="ru-RU" sz="2000" b="1" i="1">
                                  <a:solidFill>
                                    <a:schemeClr val="tx1"/>
                                  </a:solidFill>
                                  <a:effectLst/>
                                  <a:latin typeface="Cambria Math"/>
                                </a:rPr>
                                <m:t>𝟓</m:t>
                              </m:r>
                            </m:oMath>
                          </a14:m>
                          <a:r>
                            <a:rPr lang="en-US" sz="2000" b="1" dirty="0">
                              <a:solidFill>
                                <a:schemeClr val="tx1"/>
                              </a:solidFill>
                              <a:effectLst/>
                            </a:rPr>
                            <a:t>  </a:t>
                          </a:r>
                          <a:endParaRPr lang="ru-RU" sz="2000" b="1" dirty="0">
                            <a:solidFill>
                              <a:schemeClr val="tx1"/>
                            </a:solidFill>
                            <a:effectLst/>
                          </a:endParaRPr>
                        </a:p>
                        <a:p>
                          <a:pPr algn="just">
                            <a:lnSpc>
                              <a:spcPct val="115000"/>
                            </a:lnSpc>
                            <a:spcAft>
                              <a:spcPts val="1000"/>
                            </a:spcAft>
                          </a:pPr>
                          <a:r>
                            <a:rPr lang="ru-RU" sz="2000" b="1" dirty="0">
                              <a:solidFill>
                                <a:schemeClr val="tx1"/>
                              </a:solidFill>
                              <a:effectLst/>
                            </a:rPr>
                            <a:t>2) </a:t>
                          </a:r>
                          <a14:m>
                            <m:oMath xmlns:m="http://schemas.openxmlformats.org/officeDocument/2006/math">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𝟏</m:t>
                                  </m:r>
                                </m:sub>
                              </m:sSub>
                              <m:r>
                                <a:rPr lang="ru-RU" sz="2000" b="1">
                                  <a:solidFill>
                                    <a:schemeClr val="tx1"/>
                                  </a:solidFill>
                                  <a:effectLst/>
                                  <a:latin typeface="Cambria Math"/>
                                </a:rPr>
                                <m:t>+</m:t>
                              </m:r>
                              <m:r>
                                <a:rPr lang="ru-RU" sz="2000" b="1" i="1">
                                  <a:solidFill>
                                    <a:schemeClr val="tx1"/>
                                  </a:solidFill>
                                  <a:effectLst/>
                                  <a:latin typeface="Cambria Math"/>
                                </a:rPr>
                                <m:t>𝟏</m:t>
                              </m:r>
                              <m:r>
                                <a:rPr lang="ru-RU" sz="2000" b="1">
                                  <a:solidFill>
                                    <a:schemeClr val="tx1"/>
                                  </a:solidFill>
                                  <a:effectLst/>
                                  <a:latin typeface="Cambria Math"/>
                                </a:rPr>
                                <m:t>,</m:t>
                              </m:r>
                              <m:r>
                                <a:rPr lang="ru-RU" sz="2000" b="1" i="1">
                                  <a:solidFill>
                                    <a:schemeClr val="tx1"/>
                                  </a:solidFill>
                                  <a:effectLst/>
                                  <a:latin typeface="Cambria Math"/>
                                </a:rPr>
                                <m:t>𝟓</m:t>
                              </m:r>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𝟐</m:t>
                                  </m:r>
                                </m:sub>
                              </m:sSub>
                              <m:r>
                                <a:rPr lang="ru-RU" sz="2000" b="1">
                                  <a:solidFill>
                                    <a:schemeClr val="tx1"/>
                                  </a:solidFill>
                                  <a:effectLst/>
                                  <a:latin typeface="Cambria Math"/>
                                </a:rPr>
                                <m:t>≤</m:t>
                              </m:r>
                              <m:r>
                                <a:rPr lang="ru-RU" sz="2000" b="1" i="1">
                                  <a:solidFill>
                                    <a:schemeClr val="tx1"/>
                                  </a:solidFill>
                                  <a:effectLst/>
                                  <a:latin typeface="Cambria Math"/>
                                </a:rPr>
                                <m:t>𝟏𝟏</m:t>
                              </m:r>
                            </m:oMath>
                          </a14:m>
                          <a:endParaRPr lang="ru-RU" sz="2000" b="1" dirty="0">
                            <a:solidFill>
                              <a:schemeClr val="tx1"/>
                            </a:solidFill>
                            <a:effectLst/>
                          </a:endParaRPr>
                        </a:p>
                        <a:p>
                          <a:pPr>
                            <a:lnSpc>
                              <a:spcPct val="115000"/>
                            </a:lnSpc>
                            <a:spcAft>
                              <a:spcPts val="1000"/>
                            </a:spcAft>
                          </a:pPr>
                          <a:r>
                            <a:rPr lang="ru-RU" sz="2000" b="1" dirty="0">
                              <a:solidFill>
                                <a:schemeClr val="tx1"/>
                              </a:solidFill>
                              <a:effectLst/>
                            </a:rPr>
                            <a:t>3) </a:t>
                          </a:r>
                          <a14:m>
                            <m:oMath xmlns:m="http://schemas.openxmlformats.org/officeDocument/2006/math">
                              <m:sSub>
                                <m:sSubPr>
                                  <m:ctrlPr>
                                    <a:rPr lang="ru-RU" sz="2000" b="1" i="1">
                                      <a:solidFill>
                                        <a:schemeClr val="tx1"/>
                                      </a:solidFill>
                                      <a:effectLst/>
                                      <a:latin typeface="Cambria Math"/>
                                    </a:rPr>
                                  </m:ctrlPr>
                                </m:sSubPr>
                                <m:e>
                                  <m:r>
                                    <a:rPr lang="ru-RU" sz="2000" b="1">
                                      <a:solidFill>
                                        <a:schemeClr val="tx1"/>
                                      </a:solidFill>
                                      <a:effectLst/>
                                      <a:latin typeface="Cambria Math"/>
                                    </a:rPr>
                                    <m:t>−</m:t>
                                  </m:r>
                                  <m:r>
                                    <a:rPr lang="ru-RU" sz="2000" b="1" i="1">
                                      <a:solidFill>
                                        <a:schemeClr val="tx1"/>
                                      </a:solidFill>
                                      <a:effectLst/>
                                      <a:latin typeface="Cambria Math"/>
                                    </a:rPr>
                                    <m:t>𝟑</m:t>
                                  </m:r>
                                  <m:r>
                                    <a:rPr lang="ru-RU" sz="2000" b="1" i="1">
                                      <a:solidFill>
                                        <a:schemeClr val="tx1"/>
                                      </a:solidFill>
                                      <a:effectLst/>
                                      <a:latin typeface="Cambria Math"/>
                                    </a:rPr>
                                    <m:t>𝒙</m:t>
                                  </m:r>
                                </m:e>
                                <m:sub>
                                  <m:r>
                                    <a:rPr lang="ru-RU" sz="2000" b="1" i="1">
                                      <a:solidFill>
                                        <a:schemeClr val="tx1"/>
                                      </a:solidFill>
                                      <a:effectLst/>
                                      <a:latin typeface="Cambria Math"/>
                                    </a:rPr>
                                    <m:t>𝟏</m:t>
                                  </m:r>
                                </m:sub>
                              </m:sSub>
                              <m:r>
                                <a:rPr lang="ru-RU" sz="2000" b="1">
                                  <a:solidFill>
                                    <a:schemeClr val="tx1"/>
                                  </a:solidFill>
                                  <a:effectLst/>
                                  <a:latin typeface="Cambria Math"/>
                                </a:rPr>
                                <m:t>−</m:t>
                              </m:r>
                              <m:r>
                                <a:rPr lang="ru-RU" sz="2000" b="1" i="1">
                                  <a:solidFill>
                                    <a:schemeClr val="tx1"/>
                                  </a:solidFill>
                                  <a:effectLst/>
                                  <a:latin typeface="Cambria Math"/>
                                </a:rPr>
                                <m:t>𝟒</m:t>
                              </m:r>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𝟐</m:t>
                                  </m:r>
                                </m:sub>
                              </m:sSub>
                              <m:r>
                                <a:rPr lang="ru-RU" sz="2000" b="1">
                                  <a:solidFill>
                                    <a:schemeClr val="tx1"/>
                                  </a:solidFill>
                                  <a:effectLst/>
                                  <a:latin typeface="Cambria Math"/>
                                </a:rPr>
                                <m:t>≤−</m:t>
                              </m:r>
                              <m:r>
                                <a:rPr lang="ru-RU" sz="2000" b="1" i="1">
                                  <a:solidFill>
                                    <a:schemeClr val="tx1"/>
                                  </a:solidFill>
                                  <a:effectLst/>
                                  <a:latin typeface="Cambria Math"/>
                                </a:rPr>
                                <m:t>𝟗</m:t>
                              </m:r>
                            </m:oMath>
                          </a14:m>
                          <a:r>
                            <a:rPr lang="ru-RU" sz="2000" b="1" dirty="0">
                              <a:solidFill>
                                <a:schemeClr val="tx1"/>
                              </a:solidFill>
                              <a:effectLst/>
                            </a:rPr>
                            <a:t> </a:t>
                          </a:r>
                        </a:p>
                        <a:p>
                          <a:pPr>
                            <a:lnSpc>
                              <a:spcPct val="115000"/>
                            </a:lnSpc>
                            <a:spcAft>
                              <a:spcPts val="1000"/>
                            </a:spcAft>
                          </a:pPr>
                          <a:r>
                            <a:rPr lang="ru-RU" sz="2000" b="1" dirty="0">
                              <a:solidFill>
                                <a:schemeClr val="tx1"/>
                              </a:solidFill>
                              <a:effectLst/>
                            </a:rPr>
                            <a:t>4) </a:t>
                          </a:r>
                          <a14:m>
                            <m:oMath xmlns:m="http://schemas.openxmlformats.org/officeDocument/2006/math">
                              <m:sSub>
                                <m:sSubPr>
                                  <m:ctrlPr>
                                    <a:rPr lang="ru-RU" sz="2000" b="1" i="1">
                                      <a:solidFill>
                                        <a:schemeClr val="tx1"/>
                                      </a:solidFill>
                                      <a:effectLst/>
                                      <a:latin typeface="Cambria Math"/>
                                    </a:rPr>
                                  </m:ctrlPr>
                                </m:sSubPr>
                                <m:e>
                                  <m:r>
                                    <a:rPr lang="ru-RU" sz="2000" b="1" i="1">
                                      <a:solidFill>
                                        <a:schemeClr val="tx1"/>
                                      </a:solidFill>
                                      <a:effectLst/>
                                      <a:latin typeface="Cambria Math"/>
                                    </a:rPr>
                                    <m:t>𝟑</m:t>
                                  </m:r>
                                  <m:r>
                                    <a:rPr lang="ru-RU" sz="2000" b="1" i="1">
                                      <a:solidFill>
                                        <a:schemeClr val="tx1"/>
                                      </a:solidFill>
                                      <a:effectLst/>
                                      <a:latin typeface="Cambria Math"/>
                                    </a:rPr>
                                    <m:t>𝒙</m:t>
                                  </m:r>
                                </m:e>
                                <m:sub>
                                  <m:r>
                                    <a:rPr lang="ru-RU" sz="2000" b="1" i="1">
                                      <a:solidFill>
                                        <a:schemeClr val="tx1"/>
                                      </a:solidFill>
                                      <a:effectLst/>
                                      <a:latin typeface="Cambria Math"/>
                                    </a:rPr>
                                    <m:t>𝟏</m:t>
                                  </m:r>
                                </m:sub>
                              </m:sSub>
                              <m:r>
                                <a:rPr lang="ru-RU" sz="2000" b="1">
                                  <a:solidFill>
                                    <a:schemeClr val="tx1"/>
                                  </a:solidFill>
                                  <a:effectLst/>
                                  <a:latin typeface="Cambria Math"/>
                                </a:rPr>
                                <m:t>+</m:t>
                              </m:r>
                              <m:r>
                                <a:rPr lang="ru-RU" sz="2000" b="1" i="1">
                                  <a:solidFill>
                                    <a:schemeClr val="tx1"/>
                                  </a:solidFill>
                                  <a:effectLst/>
                                  <a:latin typeface="Cambria Math"/>
                                </a:rPr>
                                <m:t>𝟒</m:t>
                              </m:r>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𝟐</m:t>
                                  </m:r>
                                </m:sub>
                              </m:sSub>
                              <m:r>
                                <a:rPr lang="ru-RU" sz="2000" b="1">
                                  <a:solidFill>
                                    <a:schemeClr val="tx1"/>
                                  </a:solidFill>
                                  <a:effectLst/>
                                  <a:latin typeface="Cambria Math"/>
                                </a:rPr>
                                <m:t>≤</m:t>
                              </m:r>
                              <m:r>
                                <a:rPr lang="ru-RU" sz="2000" b="1" i="1">
                                  <a:solidFill>
                                    <a:schemeClr val="tx1"/>
                                  </a:solidFill>
                                  <a:effectLst/>
                                  <a:latin typeface="Cambria Math"/>
                                </a:rPr>
                                <m:t>𝟐𝟗</m:t>
                              </m:r>
                            </m:oMath>
                          </a14:m>
                          <a:r>
                            <a:rPr lang="ru-RU" sz="2000" b="1" dirty="0">
                              <a:solidFill>
                                <a:schemeClr val="tx1"/>
                              </a:solidFill>
                              <a:effectLst/>
                            </a:rPr>
                            <a:t> </a:t>
                          </a:r>
                        </a:p>
                        <a:p>
                          <a:pPr>
                            <a:lnSpc>
                              <a:spcPct val="115000"/>
                            </a:lnSpc>
                            <a:spcAft>
                              <a:spcPts val="1000"/>
                            </a:spcAft>
                          </a:pPr>
                          <a:r>
                            <a:rPr lang="ru-RU" sz="2000" b="1" dirty="0">
                              <a:solidFill>
                                <a:schemeClr val="tx1"/>
                              </a:solidFill>
                              <a:effectLst/>
                            </a:rPr>
                            <a:t> </a:t>
                          </a:r>
                          <a:endParaRPr lang="ru-RU" sz="2000" b="1" dirty="0">
                            <a:solidFill>
                              <a:schemeClr val="tx1"/>
                            </a:solidFill>
                            <a:effectLst/>
                            <a:latin typeface="Calibri"/>
                            <a:ea typeface="Calibri"/>
                            <a:cs typeface="Times New Roman"/>
                          </a:endParaRPr>
                        </a:p>
                      </a:txBody>
                      <a:tcPr marL="68580" marR="68580" marT="0" marB="0">
                        <a:solidFill>
                          <a:schemeClr val="bg1"/>
                        </a:solidFill>
                      </a:tcPr>
                    </a:tc>
                  </a:tr>
                </a:tbl>
              </a:graphicData>
            </a:graphic>
          </p:graphicFrame>
        </mc:Choice>
        <mc:Fallback xmlns="">
          <p:graphicFrame>
            <p:nvGraphicFramePr>
              <p:cNvPr id="2" name="Таблица 1"/>
              <p:cNvGraphicFramePr>
                <a:graphicFrameLocks noGrp="1"/>
              </p:cNvGraphicFramePr>
              <p:nvPr>
                <p:extLst>
                  <p:ext uri="{D42A27DB-BD31-4B8C-83A1-F6EECF244321}">
                    <p14:modId xmlns:p14="http://schemas.microsoft.com/office/powerpoint/2010/main" val="1359593269"/>
                  </p:ext>
                </p:extLst>
              </p:nvPr>
            </p:nvGraphicFramePr>
            <p:xfrm>
              <a:off x="5436096" y="2276872"/>
              <a:ext cx="2520280" cy="2717546"/>
            </p:xfrm>
            <a:graphic>
              <a:graphicData uri="http://schemas.openxmlformats.org/drawingml/2006/table">
                <a:tbl>
                  <a:tblPr firstRow="1" firstCol="1" bandRow="1">
                    <a:tableStyleId>{5C22544A-7EE6-4342-B048-85BDC9FD1C3A}</a:tableStyleId>
                  </a:tblPr>
                  <a:tblGrid>
                    <a:gridCol w="2520280"/>
                  </a:tblGrid>
                  <a:tr h="2717546">
                    <a:tc>
                      <a:txBody>
                        <a:bodyPr/>
                        <a:lstStyle/>
                        <a:p>
                          <a:endParaRPr lang="ru-RU"/>
                        </a:p>
                      </a:txBody>
                      <a:tcPr marL="68580" marR="68580" marT="0" marB="0">
                        <a:blipFill rotWithShape="1">
                          <a:blip r:embed="rId3"/>
                          <a:stretch>
                            <a:fillRect l="-242" t="-225" r="-242" b="-225"/>
                          </a:stretch>
                        </a:blipFill>
                      </a:tcPr>
                    </a:tc>
                  </a:tr>
                </a:tbl>
              </a:graphicData>
            </a:graphic>
          </p:graphicFrame>
        </mc:Fallback>
      </mc:AlternateContent>
      <p:sp>
        <p:nvSpPr>
          <p:cNvPr id="5" name="Rectangle 2"/>
          <p:cNvSpPr>
            <a:spLocks noChangeArrowheads="1"/>
          </p:cNvSpPr>
          <p:nvPr/>
        </p:nvSpPr>
        <p:spPr bwMode="auto">
          <a:xfrm>
            <a:off x="5860892" y="5733256"/>
            <a:ext cx="29158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09575" algn="l"/>
              </a:tabLst>
              <a:defRPr>
                <a:solidFill>
                  <a:schemeClr val="tx1"/>
                </a:solidFill>
                <a:latin typeface="Arial" pitchFamily="34" charset="0"/>
                <a:cs typeface="Arial" pitchFamily="34" charset="0"/>
              </a:defRPr>
            </a:lvl1pPr>
            <a:lvl2pPr fontAlgn="base">
              <a:spcBef>
                <a:spcPct val="0"/>
              </a:spcBef>
              <a:spcAft>
                <a:spcPct val="0"/>
              </a:spcAft>
              <a:tabLst>
                <a:tab pos="409575" algn="l"/>
              </a:tabLst>
              <a:defRPr>
                <a:solidFill>
                  <a:schemeClr val="tx1"/>
                </a:solidFill>
                <a:latin typeface="Arial" pitchFamily="34" charset="0"/>
                <a:cs typeface="Arial" pitchFamily="34" charset="0"/>
              </a:defRPr>
            </a:lvl2pPr>
            <a:lvl3pPr fontAlgn="base">
              <a:spcBef>
                <a:spcPct val="0"/>
              </a:spcBef>
              <a:spcAft>
                <a:spcPct val="0"/>
              </a:spcAft>
              <a:tabLst>
                <a:tab pos="409575" algn="l"/>
              </a:tabLst>
              <a:defRPr>
                <a:solidFill>
                  <a:schemeClr val="tx1"/>
                </a:solidFill>
                <a:latin typeface="Arial" pitchFamily="34" charset="0"/>
                <a:cs typeface="Arial" pitchFamily="34" charset="0"/>
              </a:defRPr>
            </a:lvl3pPr>
            <a:lvl4pPr fontAlgn="base">
              <a:spcBef>
                <a:spcPct val="0"/>
              </a:spcBef>
              <a:spcAft>
                <a:spcPct val="0"/>
              </a:spcAft>
              <a:tabLst>
                <a:tab pos="409575" algn="l"/>
              </a:tabLst>
              <a:defRPr>
                <a:solidFill>
                  <a:schemeClr val="tx1"/>
                </a:solidFill>
                <a:latin typeface="Arial" pitchFamily="34" charset="0"/>
                <a:cs typeface="Arial" pitchFamily="34" charset="0"/>
              </a:defRPr>
            </a:lvl4pPr>
            <a:lvl5pPr fontAlgn="base">
              <a:spcBef>
                <a:spcPct val="0"/>
              </a:spcBef>
              <a:spcAft>
                <a:spcPct val="0"/>
              </a:spcAft>
              <a:tabLst>
                <a:tab pos="409575" algn="l"/>
              </a:tabLst>
              <a:defRPr>
                <a:solidFill>
                  <a:schemeClr val="tx1"/>
                </a:solidFill>
                <a:latin typeface="Arial" pitchFamily="34" charset="0"/>
                <a:cs typeface="Arial" pitchFamily="34" charset="0"/>
              </a:defRPr>
            </a:lvl5pPr>
            <a:lvl6pPr fontAlgn="base">
              <a:spcBef>
                <a:spcPct val="0"/>
              </a:spcBef>
              <a:spcAft>
                <a:spcPct val="0"/>
              </a:spcAft>
              <a:tabLst>
                <a:tab pos="409575" algn="l"/>
              </a:tabLst>
              <a:defRPr>
                <a:solidFill>
                  <a:schemeClr val="tx1"/>
                </a:solidFill>
                <a:latin typeface="Arial" pitchFamily="34" charset="0"/>
                <a:cs typeface="Arial" pitchFamily="34" charset="0"/>
              </a:defRPr>
            </a:lvl6pPr>
            <a:lvl7pPr fontAlgn="base">
              <a:spcBef>
                <a:spcPct val="0"/>
              </a:spcBef>
              <a:spcAft>
                <a:spcPct val="0"/>
              </a:spcAft>
              <a:tabLst>
                <a:tab pos="409575" algn="l"/>
              </a:tabLst>
              <a:defRPr>
                <a:solidFill>
                  <a:schemeClr val="tx1"/>
                </a:solidFill>
                <a:latin typeface="Arial" pitchFamily="34" charset="0"/>
                <a:cs typeface="Arial" pitchFamily="34" charset="0"/>
              </a:defRPr>
            </a:lvl7pPr>
            <a:lvl8pPr fontAlgn="base">
              <a:spcBef>
                <a:spcPct val="0"/>
              </a:spcBef>
              <a:spcAft>
                <a:spcPct val="0"/>
              </a:spcAft>
              <a:tabLst>
                <a:tab pos="409575" algn="l"/>
              </a:tabLst>
              <a:defRPr>
                <a:solidFill>
                  <a:schemeClr val="tx1"/>
                </a:solidFill>
                <a:latin typeface="Arial" pitchFamily="34" charset="0"/>
                <a:cs typeface="Arial" pitchFamily="34" charset="0"/>
              </a:defRPr>
            </a:lvl8pPr>
            <a:lvl9pPr fontAlgn="base">
              <a:spcBef>
                <a:spcPct val="0"/>
              </a:spcBef>
              <a:spcAft>
                <a:spcPct val="0"/>
              </a:spcAft>
              <a:tabLst>
                <a:tab pos="409575"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tabLst>
                <a:tab pos="409575" algn="l"/>
              </a:tabLst>
            </a:pPr>
            <a:r>
              <a:rPr kumimoji="0" lang="ru-RU"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Дисциплина</a:t>
            </a:r>
            <a:r>
              <a:rPr kumimoji="0" lang="ru-RU" altLang="ru-RU"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ru-RU" altLang="ru-RU" sz="12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ИСОиТПР</a:t>
            </a:r>
            <a:r>
              <a:rPr kumimoji="0" lang="ru-RU" altLang="ru-RU"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tabLst>
                <a:tab pos="409575" algn="l"/>
              </a:tabLst>
            </a:pPr>
            <a:r>
              <a:rPr lang="ru-RU" altLang="ru-RU" sz="1600" dirty="0" smtClean="0">
                <a:latin typeface="Times New Roman" pitchFamily="18" charset="0"/>
                <a:cs typeface="Times New Roman" pitchFamily="18" charset="0"/>
              </a:rPr>
              <a:t>Уровень «удовлетворительно»</a:t>
            </a:r>
            <a:endParaRPr kumimoji="0" lang="ru-RU" altLang="ru-RU"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242386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0" y="233265"/>
            <a:ext cx="90364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09575" algn="l"/>
              </a:tabLst>
              <a:defRPr>
                <a:solidFill>
                  <a:schemeClr val="tx1"/>
                </a:solidFill>
                <a:latin typeface="Arial" pitchFamily="34" charset="0"/>
                <a:cs typeface="Arial" pitchFamily="34" charset="0"/>
              </a:defRPr>
            </a:lvl1pPr>
            <a:lvl2pPr fontAlgn="base">
              <a:spcBef>
                <a:spcPct val="0"/>
              </a:spcBef>
              <a:spcAft>
                <a:spcPct val="0"/>
              </a:spcAft>
              <a:tabLst>
                <a:tab pos="409575" algn="l"/>
              </a:tabLst>
              <a:defRPr>
                <a:solidFill>
                  <a:schemeClr val="tx1"/>
                </a:solidFill>
                <a:latin typeface="Arial" pitchFamily="34" charset="0"/>
                <a:cs typeface="Arial" pitchFamily="34" charset="0"/>
              </a:defRPr>
            </a:lvl2pPr>
            <a:lvl3pPr fontAlgn="base">
              <a:spcBef>
                <a:spcPct val="0"/>
              </a:spcBef>
              <a:spcAft>
                <a:spcPct val="0"/>
              </a:spcAft>
              <a:tabLst>
                <a:tab pos="409575" algn="l"/>
              </a:tabLst>
              <a:defRPr>
                <a:solidFill>
                  <a:schemeClr val="tx1"/>
                </a:solidFill>
                <a:latin typeface="Arial" pitchFamily="34" charset="0"/>
                <a:cs typeface="Arial" pitchFamily="34" charset="0"/>
              </a:defRPr>
            </a:lvl3pPr>
            <a:lvl4pPr fontAlgn="base">
              <a:spcBef>
                <a:spcPct val="0"/>
              </a:spcBef>
              <a:spcAft>
                <a:spcPct val="0"/>
              </a:spcAft>
              <a:tabLst>
                <a:tab pos="409575" algn="l"/>
              </a:tabLst>
              <a:defRPr>
                <a:solidFill>
                  <a:schemeClr val="tx1"/>
                </a:solidFill>
                <a:latin typeface="Arial" pitchFamily="34" charset="0"/>
                <a:cs typeface="Arial" pitchFamily="34" charset="0"/>
              </a:defRPr>
            </a:lvl4pPr>
            <a:lvl5pPr fontAlgn="base">
              <a:spcBef>
                <a:spcPct val="0"/>
              </a:spcBef>
              <a:spcAft>
                <a:spcPct val="0"/>
              </a:spcAft>
              <a:tabLst>
                <a:tab pos="409575" algn="l"/>
              </a:tabLst>
              <a:defRPr>
                <a:solidFill>
                  <a:schemeClr val="tx1"/>
                </a:solidFill>
                <a:latin typeface="Arial" pitchFamily="34" charset="0"/>
                <a:cs typeface="Arial" pitchFamily="34" charset="0"/>
              </a:defRPr>
            </a:lvl5pPr>
            <a:lvl6pPr fontAlgn="base">
              <a:spcBef>
                <a:spcPct val="0"/>
              </a:spcBef>
              <a:spcAft>
                <a:spcPct val="0"/>
              </a:spcAft>
              <a:tabLst>
                <a:tab pos="409575" algn="l"/>
              </a:tabLst>
              <a:defRPr>
                <a:solidFill>
                  <a:schemeClr val="tx1"/>
                </a:solidFill>
                <a:latin typeface="Arial" pitchFamily="34" charset="0"/>
                <a:cs typeface="Arial" pitchFamily="34" charset="0"/>
              </a:defRPr>
            </a:lvl6pPr>
            <a:lvl7pPr fontAlgn="base">
              <a:spcBef>
                <a:spcPct val="0"/>
              </a:spcBef>
              <a:spcAft>
                <a:spcPct val="0"/>
              </a:spcAft>
              <a:tabLst>
                <a:tab pos="409575" algn="l"/>
              </a:tabLst>
              <a:defRPr>
                <a:solidFill>
                  <a:schemeClr val="tx1"/>
                </a:solidFill>
                <a:latin typeface="Arial" pitchFamily="34" charset="0"/>
                <a:cs typeface="Arial" pitchFamily="34" charset="0"/>
              </a:defRPr>
            </a:lvl7pPr>
            <a:lvl8pPr fontAlgn="base">
              <a:spcBef>
                <a:spcPct val="0"/>
              </a:spcBef>
              <a:spcAft>
                <a:spcPct val="0"/>
              </a:spcAft>
              <a:tabLst>
                <a:tab pos="409575" algn="l"/>
              </a:tabLst>
              <a:defRPr>
                <a:solidFill>
                  <a:schemeClr val="tx1"/>
                </a:solidFill>
                <a:latin typeface="Arial" pitchFamily="34" charset="0"/>
                <a:cs typeface="Arial" pitchFamily="34" charset="0"/>
              </a:defRPr>
            </a:lvl8pPr>
            <a:lvl9pPr fontAlgn="base">
              <a:spcBef>
                <a:spcPct val="0"/>
              </a:spcBef>
              <a:spcAft>
                <a:spcPct val="0"/>
              </a:spcAft>
              <a:tabLst>
                <a:tab pos="409575" algn="l"/>
              </a:tabLst>
              <a:defRPr>
                <a:solidFill>
                  <a:schemeClr val="tx1"/>
                </a:solidFill>
                <a:latin typeface="Arial" pitchFamily="34" charset="0"/>
                <a:cs typeface="Arial" pitchFamily="34" charset="0"/>
              </a:defRPr>
            </a:lvl9pPr>
          </a:lstStyle>
          <a:p>
            <a:pPr lvl="0"/>
            <a:r>
              <a:rPr lang="ru-RU" sz="2400" dirty="0" smtClean="0"/>
              <a:t>6. Какие </a:t>
            </a:r>
            <a:r>
              <a:rPr lang="ru-RU" sz="2400" dirty="0"/>
              <a:t>два ограничения определяют оптимальное решение задачи?</a:t>
            </a:r>
            <a:endParaRPr kumimoji="0" lang="ru-RU" altLang="ru-RU" sz="2400" b="0" i="0" u="none" strike="noStrike" cap="none" normalizeH="0" baseline="0" dirty="0" smtClean="0">
              <a:ln>
                <a:noFill/>
              </a:ln>
              <a:solidFill>
                <a:schemeClr val="tx1"/>
              </a:solidFill>
              <a:effectLst/>
            </a:endParaRPr>
          </a:p>
        </p:txBody>
      </p:sp>
      <p:pic>
        <p:nvPicPr>
          <p:cNvPr id="5" name="Рисунок 7" descr="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628800"/>
            <a:ext cx="3934723" cy="367240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graphicFrame>
            <p:nvGraphicFramePr>
              <p:cNvPr id="3" name="Таблица 2"/>
              <p:cNvGraphicFramePr>
                <a:graphicFrameLocks noGrp="1"/>
              </p:cNvGraphicFramePr>
              <p:nvPr>
                <p:extLst>
                  <p:ext uri="{D42A27DB-BD31-4B8C-83A1-F6EECF244321}">
                    <p14:modId xmlns:p14="http://schemas.microsoft.com/office/powerpoint/2010/main" val="3487281109"/>
                  </p:ext>
                </p:extLst>
              </p:nvPr>
            </p:nvGraphicFramePr>
            <p:xfrm>
              <a:off x="4427984" y="2348880"/>
              <a:ext cx="4608512" cy="2823718"/>
            </p:xfrm>
            <a:graphic>
              <a:graphicData uri="http://schemas.openxmlformats.org/drawingml/2006/table">
                <a:tbl>
                  <a:tblPr firstRow="1" firstCol="1" bandRow="1">
                    <a:tableStyleId>{5C22544A-7EE6-4342-B048-85BDC9FD1C3A}</a:tableStyleId>
                  </a:tblPr>
                  <a:tblGrid>
                    <a:gridCol w="4608512"/>
                  </a:tblGrid>
                  <a:tr h="2512052">
                    <a:tc>
                      <a:txBody>
                        <a:bodyPr/>
                        <a:lstStyle/>
                        <a:p>
                          <a:pPr>
                            <a:lnSpc>
                              <a:spcPct val="115000"/>
                            </a:lnSpc>
                            <a:spcAft>
                              <a:spcPts val="1000"/>
                            </a:spcAft>
                          </a:pPr>
                          <a:r>
                            <a:rPr lang="ru-RU" sz="2000" b="1" dirty="0" smtClean="0">
                              <a:solidFill>
                                <a:schemeClr val="tx1"/>
                              </a:solidFill>
                              <a:effectLst/>
                            </a:rPr>
                            <a:t> </a:t>
                          </a:r>
                        </a:p>
                        <a:p>
                          <a:pPr>
                            <a:lnSpc>
                              <a:spcPct val="115000"/>
                            </a:lnSpc>
                            <a:spcAft>
                              <a:spcPts val="1000"/>
                            </a:spcAft>
                          </a:pPr>
                          <a:r>
                            <a:rPr lang="ru-RU" sz="2000" b="1" dirty="0">
                              <a:solidFill>
                                <a:schemeClr val="tx1"/>
                              </a:solidFill>
                              <a:effectLst/>
                            </a:rPr>
                            <a:t>1)    </a:t>
                          </a:r>
                          <a14:m>
                            <m:oMath xmlns:m="http://schemas.openxmlformats.org/officeDocument/2006/math">
                              <m:r>
                                <a:rPr lang="ru-RU" sz="2000" b="1">
                                  <a:solidFill>
                                    <a:schemeClr val="tx1"/>
                                  </a:solidFill>
                                  <a:effectLst/>
                                  <a:latin typeface="Cambria Math"/>
                                </a:rPr>
                                <m:t>–</m:t>
                              </m:r>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𝟏</m:t>
                                  </m:r>
                                </m:sub>
                              </m:sSub>
                              <m:r>
                                <a:rPr lang="ru-RU" sz="2000" b="1">
                                  <a:solidFill>
                                    <a:schemeClr val="tx1"/>
                                  </a:solidFill>
                                  <a:effectLst/>
                                  <a:latin typeface="Cambria Math"/>
                                </a:rPr>
                                <m:t>+</m:t>
                              </m:r>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𝟐</m:t>
                                  </m:r>
                                </m:sub>
                              </m:sSub>
                              <m:r>
                                <a:rPr lang="ru-RU" sz="2000" b="1">
                                  <a:solidFill>
                                    <a:schemeClr val="tx1"/>
                                  </a:solidFill>
                                  <a:effectLst/>
                                  <a:latin typeface="Cambria Math"/>
                                </a:rPr>
                                <m:t>≤</m:t>
                              </m:r>
                              <m:r>
                                <a:rPr lang="ru-RU" sz="2000" b="1" i="1">
                                  <a:solidFill>
                                    <a:schemeClr val="tx1"/>
                                  </a:solidFill>
                                  <a:effectLst/>
                                  <a:latin typeface="Cambria Math"/>
                                </a:rPr>
                                <m:t>𝟑</m:t>
                              </m:r>
                            </m:oMath>
                          </a14:m>
                          <a:r>
                            <a:rPr lang="ru-RU" sz="2000" b="1" dirty="0">
                              <a:solidFill>
                                <a:schemeClr val="tx1"/>
                              </a:solidFill>
                              <a:effectLst/>
                            </a:rPr>
                            <a:t>   ,   </a:t>
                          </a:r>
                          <a14:m>
                            <m:oMath xmlns:m="http://schemas.openxmlformats.org/officeDocument/2006/math">
                              <m:sSub>
                                <m:sSubPr>
                                  <m:ctrlPr>
                                    <a:rPr lang="ru-RU" sz="2000" b="1" i="1">
                                      <a:solidFill>
                                        <a:schemeClr val="tx1"/>
                                      </a:solidFill>
                                      <a:effectLst/>
                                      <a:latin typeface="Cambria Math"/>
                                    </a:rPr>
                                  </m:ctrlPr>
                                </m:sSubPr>
                                <m:e>
                                  <m:r>
                                    <a:rPr lang="ru-RU" sz="2000" b="1" i="1">
                                      <a:solidFill>
                                        <a:schemeClr val="tx1"/>
                                      </a:solidFill>
                                      <a:effectLst/>
                                      <a:latin typeface="Cambria Math"/>
                                    </a:rPr>
                                    <m:t>𝟑</m:t>
                                  </m:r>
                                  <m:r>
                                    <a:rPr lang="ru-RU" sz="2000" b="1" i="1">
                                      <a:solidFill>
                                        <a:schemeClr val="tx1"/>
                                      </a:solidFill>
                                      <a:effectLst/>
                                      <a:latin typeface="Cambria Math"/>
                                    </a:rPr>
                                    <m:t>𝒙</m:t>
                                  </m:r>
                                </m:e>
                                <m:sub>
                                  <m:r>
                                    <a:rPr lang="ru-RU" sz="2000" b="1" i="1">
                                      <a:solidFill>
                                        <a:schemeClr val="tx1"/>
                                      </a:solidFill>
                                      <a:effectLst/>
                                      <a:latin typeface="Cambria Math"/>
                                    </a:rPr>
                                    <m:t>𝟏</m:t>
                                  </m:r>
                                </m:sub>
                              </m:sSub>
                              <m:r>
                                <a:rPr lang="ru-RU" sz="2000" b="1">
                                  <a:solidFill>
                                    <a:schemeClr val="tx1"/>
                                  </a:solidFill>
                                  <a:effectLst/>
                                  <a:latin typeface="Cambria Math"/>
                                </a:rPr>
                                <m:t>+</m:t>
                              </m:r>
                              <m:r>
                                <a:rPr lang="ru-RU" sz="2000" b="1" i="1">
                                  <a:solidFill>
                                    <a:schemeClr val="tx1"/>
                                  </a:solidFill>
                                  <a:effectLst/>
                                  <a:latin typeface="Cambria Math"/>
                                </a:rPr>
                                <m:t>𝟔</m:t>
                              </m:r>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𝟐</m:t>
                                  </m:r>
                                </m:sub>
                              </m:sSub>
                              <m:r>
                                <a:rPr lang="ru-RU" sz="2000" b="1">
                                  <a:solidFill>
                                    <a:schemeClr val="tx1"/>
                                  </a:solidFill>
                                  <a:effectLst/>
                                  <a:latin typeface="Cambria Math"/>
                                </a:rPr>
                                <m:t>≤</m:t>
                              </m:r>
                              <m:r>
                                <a:rPr lang="ru-RU" sz="2000" b="1" i="1">
                                  <a:solidFill>
                                    <a:schemeClr val="tx1"/>
                                  </a:solidFill>
                                  <a:effectLst/>
                                  <a:latin typeface="Cambria Math"/>
                                </a:rPr>
                                <m:t>𝟒𝟓</m:t>
                              </m:r>
                            </m:oMath>
                          </a14:m>
                          <a:r>
                            <a:rPr lang="ru-RU" sz="2000" b="1" dirty="0">
                              <a:solidFill>
                                <a:schemeClr val="tx1"/>
                              </a:solidFill>
                              <a:effectLst/>
                            </a:rPr>
                            <a:t>    </a:t>
                          </a:r>
                          <a:r>
                            <a:rPr lang="ru-RU" sz="2000" b="1" dirty="0" smtClean="0">
                              <a:solidFill>
                                <a:schemeClr val="tx1"/>
                              </a:solidFill>
                              <a:effectLst/>
                            </a:rPr>
                            <a:t> </a:t>
                          </a:r>
                          <a:endParaRPr lang="ru-RU" sz="2000" b="1" dirty="0">
                            <a:solidFill>
                              <a:schemeClr val="tx1"/>
                            </a:solidFill>
                            <a:effectLst/>
                          </a:endParaRPr>
                        </a:p>
                        <a:p>
                          <a:pPr>
                            <a:lnSpc>
                              <a:spcPct val="115000"/>
                            </a:lnSpc>
                            <a:spcAft>
                              <a:spcPts val="1000"/>
                            </a:spcAft>
                          </a:pPr>
                          <a:r>
                            <a:rPr lang="ru-RU" sz="2000" b="1" dirty="0">
                              <a:solidFill>
                                <a:schemeClr val="tx1"/>
                              </a:solidFill>
                              <a:effectLst/>
                            </a:rPr>
                            <a:t>2)    </a:t>
                          </a:r>
                          <a14:m>
                            <m:oMath xmlns:m="http://schemas.openxmlformats.org/officeDocument/2006/math">
                              <m:r>
                                <a:rPr lang="ru-RU" sz="2000" b="1">
                                  <a:solidFill>
                                    <a:schemeClr val="tx1"/>
                                  </a:solidFill>
                                  <a:effectLst/>
                                  <a:latin typeface="Cambria Math"/>
                                </a:rPr>
                                <m:t>–</m:t>
                              </m:r>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𝟏</m:t>
                                  </m:r>
                                </m:sub>
                              </m:sSub>
                              <m:r>
                                <a:rPr lang="ru-RU" sz="2000" b="1">
                                  <a:solidFill>
                                    <a:schemeClr val="tx1"/>
                                  </a:solidFill>
                                  <a:effectLst/>
                                  <a:latin typeface="Cambria Math"/>
                                </a:rPr>
                                <m:t>+</m:t>
                              </m:r>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𝟐</m:t>
                                  </m:r>
                                </m:sub>
                              </m:sSub>
                              <m:r>
                                <a:rPr lang="ru-RU" sz="2000" b="1">
                                  <a:solidFill>
                                    <a:schemeClr val="tx1"/>
                                  </a:solidFill>
                                  <a:effectLst/>
                                  <a:latin typeface="Cambria Math"/>
                                </a:rPr>
                                <m:t>≤</m:t>
                              </m:r>
                              <m:r>
                                <a:rPr lang="ru-RU" sz="2000" b="1" i="1">
                                  <a:solidFill>
                                    <a:schemeClr val="tx1"/>
                                  </a:solidFill>
                                  <a:effectLst/>
                                  <a:latin typeface="Cambria Math"/>
                                </a:rPr>
                                <m:t>𝟑</m:t>
                              </m:r>
                            </m:oMath>
                          </a14:m>
                          <a:r>
                            <a:rPr lang="ru-RU" sz="2000" b="1" dirty="0">
                              <a:solidFill>
                                <a:schemeClr val="tx1"/>
                              </a:solidFill>
                              <a:effectLst/>
                            </a:rPr>
                            <a:t>   ,   </a:t>
                          </a:r>
                          <a14:m>
                            <m:oMath xmlns:m="http://schemas.openxmlformats.org/officeDocument/2006/math">
                              <m:sSub>
                                <m:sSubPr>
                                  <m:ctrlPr>
                                    <a:rPr lang="ru-RU" sz="2000" b="1" i="1">
                                      <a:solidFill>
                                        <a:schemeClr val="tx1"/>
                                      </a:solidFill>
                                      <a:effectLst/>
                                      <a:latin typeface="Cambria Math"/>
                                    </a:rPr>
                                  </m:ctrlPr>
                                </m:sSubPr>
                                <m:e>
                                  <m:r>
                                    <a:rPr lang="ru-RU" sz="2000" b="1" i="1">
                                      <a:solidFill>
                                        <a:schemeClr val="tx1"/>
                                      </a:solidFill>
                                      <a:effectLst/>
                                      <a:latin typeface="Cambria Math"/>
                                    </a:rPr>
                                    <m:t>𝟑</m:t>
                                  </m:r>
                                  <m:r>
                                    <a:rPr lang="ru-RU" sz="2000" b="1" i="1">
                                      <a:solidFill>
                                        <a:schemeClr val="tx1"/>
                                      </a:solidFill>
                                      <a:effectLst/>
                                      <a:latin typeface="Cambria Math"/>
                                    </a:rPr>
                                    <m:t>𝒙</m:t>
                                  </m:r>
                                </m:e>
                                <m:sub>
                                  <m:r>
                                    <a:rPr lang="ru-RU" sz="2000" b="1" i="1">
                                      <a:solidFill>
                                        <a:schemeClr val="tx1"/>
                                      </a:solidFill>
                                      <a:effectLst/>
                                      <a:latin typeface="Cambria Math"/>
                                    </a:rPr>
                                    <m:t>𝟏</m:t>
                                  </m:r>
                                </m:sub>
                              </m:sSub>
                              <m:r>
                                <a:rPr lang="ru-RU" sz="2000" b="1">
                                  <a:solidFill>
                                    <a:schemeClr val="tx1"/>
                                  </a:solidFill>
                                  <a:effectLst/>
                                  <a:latin typeface="Cambria Math"/>
                                </a:rPr>
                                <m:t>+</m:t>
                              </m:r>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𝟐</m:t>
                                  </m:r>
                                </m:sub>
                              </m:sSub>
                              <m:r>
                                <a:rPr lang="ru-RU" sz="2000" b="1">
                                  <a:solidFill>
                                    <a:schemeClr val="tx1"/>
                                  </a:solidFill>
                                  <a:effectLst/>
                                  <a:latin typeface="Cambria Math"/>
                                </a:rPr>
                                <m:t>≥</m:t>
                              </m:r>
                              <m:r>
                                <a:rPr lang="ru-RU" sz="2000" b="1" i="1">
                                  <a:solidFill>
                                    <a:schemeClr val="tx1"/>
                                  </a:solidFill>
                                  <a:effectLst/>
                                  <a:latin typeface="Cambria Math"/>
                                </a:rPr>
                                <m:t>𝟕</m:t>
                              </m:r>
                            </m:oMath>
                          </a14:m>
                          <a:r>
                            <a:rPr lang="ru-RU" sz="2000" b="1" dirty="0">
                              <a:solidFill>
                                <a:schemeClr val="tx1"/>
                              </a:solidFill>
                              <a:effectLst/>
                            </a:rPr>
                            <a:t>                    </a:t>
                          </a:r>
                        </a:p>
                        <a:p>
                          <a:pPr>
                            <a:lnSpc>
                              <a:spcPct val="115000"/>
                            </a:lnSpc>
                            <a:spcAft>
                              <a:spcPts val="1000"/>
                            </a:spcAft>
                          </a:pPr>
                          <a:r>
                            <a:rPr lang="ru-RU" sz="2000" b="1" dirty="0">
                              <a:solidFill>
                                <a:schemeClr val="tx1"/>
                              </a:solidFill>
                              <a:effectLst/>
                            </a:rPr>
                            <a:t>3)    </a:t>
                          </a:r>
                          <a14:m>
                            <m:oMath xmlns:m="http://schemas.openxmlformats.org/officeDocument/2006/math">
                              <m:sSub>
                                <m:sSubPr>
                                  <m:ctrlPr>
                                    <a:rPr lang="ru-RU" sz="2000" b="1" i="1">
                                      <a:solidFill>
                                        <a:schemeClr val="tx1"/>
                                      </a:solidFill>
                                      <a:effectLst/>
                                      <a:latin typeface="Cambria Math"/>
                                    </a:rPr>
                                  </m:ctrlPr>
                                </m:sSubPr>
                                <m:e>
                                  <m:r>
                                    <a:rPr lang="ru-RU" sz="2000" b="1" i="1">
                                      <a:solidFill>
                                        <a:schemeClr val="tx1"/>
                                      </a:solidFill>
                                      <a:effectLst/>
                                      <a:latin typeface="Cambria Math"/>
                                    </a:rPr>
                                    <m:t>𝟑</m:t>
                                  </m:r>
                                  <m:r>
                                    <a:rPr lang="ru-RU" sz="2000" b="1" i="1">
                                      <a:solidFill>
                                        <a:schemeClr val="tx1"/>
                                      </a:solidFill>
                                      <a:effectLst/>
                                      <a:latin typeface="Cambria Math"/>
                                    </a:rPr>
                                    <m:t>𝒙</m:t>
                                  </m:r>
                                </m:e>
                                <m:sub>
                                  <m:r>
                                    <a:rPr lang="ru-RU" sz="2000" b="1" i="1">
                                      <a:solidFill>
                                        <a:schemeClr val="tx1"/>
                                      </a:solidFill>
                                      <a:effectLst/>
                                      <a:latin typeface="Cambria Math"/>
                                    </a:rPr>
                                    <m:t>𝟏</m:t>
                                  </m:r>
                                </m:sub>
                              </m:sSub>
                              <m:r>
                                <a:rPr lang="ru-RU" sz="2000" b="1">
                                  <a:solidFill>
                                    <a:schemeClr val="tx1"/>
                                  </a:solidFill>
                                  <a:effectLst/>
                                  <a:latin typeface="Cambria Math"/>
                                </a:rPr>
                                <m:t>+</m:t>
                              </m:r>
                              <m:r>
                                <a:rPr lang="ru-RU" sz="2000" b="1" i="1">
                                  <a:solidFill>
                                    <a:schemeClr val="tx1"/>
                                  </a:solidFill>
                                  <a:effectLst/>
                                  <a:latin typeface="Cambria Math"/>
                                </a:rPr>
                                <m:t>𝟔</m:t>
                              </m:r>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𝟐</m:t>
                                  </m:r>
                                </m:sub>
                              </m:sSub>
                              <m:r>
                                <a:rPr lang="ru-RU" sz="2000" b="1">
                                  <a:solidFill>
                                    <a:schemeClr val="tx1"/>
                                  </a:solidFill>
                                  <a:effectLst/>
                                  <a:latin typeface="Cambria Math"/>
                                </a:rPr>
                                <m:t>≤</m:t>
                              </m:r>
                              <m:r>
                                <a:rPr lang="ru-RU" sz="2000" b="1" i="1">
                                  <a:solidFill>
                                    <a:schemeClr val="tx1"/>
                                  </a:solidFill>
                                  <a:effectLst/>
                                  <a:latin typeface="Cambria Math"/>
                                </a:rPr>
                                <m:t>𝟒𝟓</m:t>
                              </m:r>
                            </m:oMath>
                          </a14:m>
                          <a:r>
                            <a:rPr lang="ru-RU" sz="2000" b="1" dirty="0">
                              <a:solidFill>
                                <a:schemeClr val="tx1"/>
                              </a:solidFill>
                              <a:effectLst/>
                            </a:rPr>
                            <a:t> ,   </a:t>
                          </a:r>
                          <a14:m>
                            <m:oMath xmlns:m="http://schemas.openxmlformats.org/officeDocument/2006/math">
                              <m:sSub>
                                <m:sSubPr>
                                  <m:ctrlPr>
                                    <a:rPr lang="ru-RU" sz="2000" b="1" i="1">
                                      <a:solidFill>
                                        <a:schemeClr val="tx1"/>
                                      </a:solidFill>
                                      <a:effectLst/>
                                      <a:latin typeface="Cambria Math"/>
                                    </a:rPr>
                                  </m:ctrlPr>
                                </m:sSubPr>
                                <m:e>
                                  <m:r>
                                    <a:rPr lang="ru-RU" sz="2000" b="1" i="1">
                                      <a:solidFill>
                                        <a:schemeClr val="tx1"/>
                                      </a:solidFill>
                                      <a:effectLst/>
                                      <a:latin typeface="Cambria Math"/>
                                    </a:rPr>
                                    <m:t>𝟐</m:t>
                                  </m:r>
                                  <m:r>
                                    <a:rPr lang="ru-RU" sz="2000" b="1" i="1">
                                      <a:solidFill>
                                        <a:schemeClr val="tx1"/>
                                      </a:solidFill>
                                      <a:effectLst/>
                                      <a:latin typeface="Cambria Math"/>
                                    </a:rPr>
                                    <m:t>𝒙</m:t>
                                  </m:r>
                                </m:e>
                                <m:sub>
                                  <m:r>
                                    <a:rPr lang="ru-RU" sz="2000" b="1" i="1">
                                      <a:solidFill>
                                        <a:schemeClr val="tx1"/>
                                      </a:solidFill>
                                      <a:effectLst/>
                                      <a:latin typeface="Cambria Math"/>
                                    </a:rPr>
                                    <m:t>𝟏</m:t>
                                  </m:r>
                                </m:sub>
                              </m:sSub>
                              <m:r>
                                <a:rPr lang="ru-RU" sz="2000" b="1">
                                  <a:solidFill>
                                    <a:schemeClr val="tx1"/>
                                  </a:solidFill>
                                  <a:effectLst/>
                                  <a:latin typeface="Cambria Math"/>
                                </a:rPr>
                                <m:t>−</m:t>
                              </m:r>
                              <m:r>
                                <a:rPr lang="ru-RU" sz="2000" b="1" i="1">
                                  <a:solidFill>
                                    <a:schemeClr val="tx1"/>
                                  </a:solidFill>
                                  <a:effectLst/>
                                  <a:latin typeface="Cambria Math"/>
                                </a:rPr>
                                <m:t>𝟕</m:t>
                              </m:r>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𝟐</m:t>
                                  </m:r>
                                </m:sub>
                              </m:sSub>
                              <m:r>
                                <a:rPr lang="ru-RU" sz="2000" b="1">
                                  <a:solidFill>
                                    <a:schemeClr val="tx1"/>
                                  </a:solidFill>
                                  <a:effectLst/>
                                  <a:latin typeface="Cambria Math"/>
                                </a:rPr>
                                <m:t>≤</m:t>
                              </m:r>
                              <m:r>
                                <a:rPr lang="ru-RU" sz="2000" b="1" i="1">
                                  <a:solidFill>
                                    <a:schemeClr val="tx1"/>
                                  </a:solidFill>
                                  <a:effectLst/>
                                  <a:latin typeface="Cambria Math"/>
                                </a:rPr>
                                <m:t>𝟑</m:t>
                              </m:r>
                            </m:oMath>
                          </a14:m>
                          <a:r>
                            <a:rPr lang="ru-RU" sz="2000" b="1" dirty="0">
                              <a:solidFill>
                                <a:schemeClr val="tx1"/>
                              </a:solidFill>
                              <a:effectLst/>
                            </a:rPr>
                            <a:t>              </a:t>
                          </a:r>
                        </a:p>
                        <a:p>
                          <a:pPr>
                            <a:lnSpc>
                              <a:spcPct val="115000"/>
                            </a:lnSpc>
                            <a:spcAft>
                              <a:spcPts val="1000"/>
                            </a:spcAft>
                          </a:pPr>
                          <a:r>
                            <a:rPr lang="ru-RU" sz="2000" b="1" dirty="0">
                              <a:solidFill>
                                <a:schemeClr val="tx1"/>
                              </a:solidFill>
                              <a:effectLst/>
                            </a:rPr>
                            <a:t>  </a:t>
                          </a:r>
                        </a:p>
                        <a:p>
                          <a:pPr marL="914400">
                            <a:lnSpc>
                              <a:spcPct val="115000"/>
                            </a:lnSpc>
                            <a:spcAft>
                              <a:spcPts val="1000"/>
                            </a:spcAft>
                          </a:pPr>
                          <a:r>
                            <a:rPr lang="ru-RU" sz="2000" b="1" dirty="0">
                              <a:solidFill>
                                <a:schemeClr val="tx1"/>
                              </a:solidFill>
                              <a:effectLst/>
                            </a:rPr>
                            <a:t> </a:t>
                          </a:r>
                          <a:endParaRPr lang="ru-RU" sz="2000" b="1" dirty="0">
                            <a:solidFill>
                              <a:schemeClr val="tx1"/>
                            </a:solidFill>
                            <a:effectLst/>
                            <a:latin typeface="Calibri"/>
                            <a:ea typeface="Calibri"/>
                            <a:cs typeface="Times New Roman"/>
                          </a:endParaRPr>
                        </a:p>
                      </a:txBody>
                      <a:tcPr marL="68580" marR="68580" marT="0" marB="0">
                        <a:solidFill>
                          <a:schemeClr val="bg1"/>
                        </a:solidFill>
                      </a:tcPr>
                    </a:tc>
                  </a:tr>
                </a:tbl>
              </a:graphicData>
            </a:graphic>
          </p:graphicFrame>
        </mc:Choice>
        <mc:Fallback xmlns="">
          <p:graphicFrame>
            <p:nvGraphicFramePr>
              <p:cNvPr id="3" name="Таблица 2"/>
              <p:cNvGraphicFramePr>
                <a:graphicFrameLocks noGrp="1"/>
              </p:cNvGraphicFramePr>
              <p:nvPr>
                <p:extLst>
                  <p:ext uri="{D42A27DB-BD31-4B8C-83A1-F6EECF244321}">
                    <p14:modId xmlns:p14="http://schemas.microsoft.com/office/powerpoint/2010/main" val="3487281109"/>
                  </p:ext>
                </p:extLst>
              </p:nvPr>
            </p:nvGraphicFramePr>
            <p:xfrm>
              <a:off x="4427984" y="2348880"/>
              <a:ext cx="4608512" cy="2803144"/>
            </p:xfrm>
            <a:graphic>
              <a:graphicData uri="http://schemas.openxmlformats.org/drawingml/2006/table">
                <a:tbl>
                  <a:tblPr firstRow="1" firstCol="1" bandRow="1">
                    <a:tableStyleId>{5C22544A-7EE6-4342-B048-85BDC9FD1C3A}</a:tableStyleId>
                  </a:tblPr>
                  <a:tblGrid>
                    <a:gridCol w="4608512"/>
                  </a:tblGrid>
                  <a:tr h="2803144">
                    <a:tc>
                      <a:txBody>
                        <a:bodyPr/>
                        <a:lstStyle/>
                        <a:p>
                          <a:endParaRPr lang="ru-RU"/>
                        </a:p>
                      </a:txBody>
                      <a:tcPr marL="68580" marR="68580" marT="0" marB="0">
                        <a:blipFill rotWithShape="1">
                          <a:blip r:embed="rId3"/>
                          <a:stretch>
                            <a:fillRect r="-132" b="-217"/>
                          </a:stretch>
                        </a:blipFill>
                      </a:tcPr>
                    </a:tc>
                  </a:tr>
                </a:tbl>
              </a:graphicData>
            </a:graphic>
          </p:graphicFrame>
        </mc:Fallback>
      </mc:AlternateContent>
      <p:sp>
        <p:nvSpPr>
          <p:cNvPr id="7" name="Rectangle 2"/>
          <p:cNvSpPr>
            <a:spLocks noChangeArrowheads="1"/>
          </p:cNvSpPr>
          <p:nvPr/>
        </p:nvSpPr>
        <p:spPr bwMode="auto">
          <a:xfrm>
            <a:off x="5860892" y="5733256"/>
            <a:ext cx="29158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09575" algn="l"/>
              </a:tabLst>
              <a:defRPr>
                <a:solidFill>
                  <a:schemeClr val="tx1"/>
                </a:solidFill>
                <a:latin typeface="Arial" pitchFamily="34" charset="0"/>
                <a:cs typeface="Arial" pitchFamily="34" charset="0"/>
              </a:defRPr>
            </a:lvl1pPr>
            <a:lvl2pPr fontAlgn="base">
              <a:spcBef>
                <a:spcPct val="0"/>
              </a:spcBef>
              <a:spcAft>
                <a:spcPct val="0"/>
              </a:spcAft>
              <a:tabLst>
                <a:tab pos="409575" algn="l"/>
              </a:tabLst>
              <a:defRPr>
                <a:solidFill>
                  <a:schemeClr val="tx1"/>
                </a:solidFill>
                <a:latin typeface="Arial" pitchFamily="34" charset="0"/>
                <a:cs typeface="Arial" pitchFamily="34" charset="0"/>
              </a:defRPr>
            </a:lvl2pPr>
            <a:lvl3pPr fontAlgn="base">
              <a:spcBef>
                <a:spcPct val="0"/>
              </a:spcBef>
              <a:spcAft>
                <a:spcPct val="0"/>
              </a:spcAft>
              <a:tabLst>
                <a:tab pos="409575" algn="l"/>
              </a:tabLst>
              <a:defRPr>
                <a:solidFill>
                  <a:schemeClr val="tx1"/>
                </a:solidFill>
                <a:latin typeface="Arial" pitchFamily="34" charset="0"/>
                <a:cs typeface="Arial" pitchFamily="34" charset="0"/>
              </a:defRPr>
            </a:lvl3pPr>
            <a:lvl4pPr fontAlgn="base">
              <a:spcBef>
                <a:spcPct val="0"/>
              </a:spcBef>
              <a:spcAft>
                <a:spcPct val="0"/>
              </a:spcAft>
              <a:tabLst>
                <a:tab pos="409575" algn="l"/>
              </a:tabLst>
              <a:defRPr>
                <a:solidFill>
                  <a:schemeClr val="tx1"/>
                </a:solidFill>
                <a:latin typeface="Arial" pitchFamily="34" charset="0"/>
                <a:cs typeface="Arial" pitchFamily="34" charset="0"/>
              </a:defRPr>
            </a:lvl4pPr>
            <a:lvl5pPr fontAlgn="base">
              <a:spcBef>
                <a:spcPct val="0"/>
              </a:spcBef>
              <a:spcAft>
                <a:spcPct val="0"/>
              </a:spcAft>
              <a:tabLst>
                <a:tab pos="409575" algn="l"/>
              </a:tabLst>
              <a:defRPr>
                <a:solidFill>
                  <a:schemeClr val="tx1"/>
                </a:solidFill>
                <a:latin typeface="Arial" pitchFamily="34" charset="0"/>
                <a:cs typeface="Arial" pitchFamily="34" charset="0"/>
              </a:defRPr>
            </a:lvl5pPr>
            <a:lvl6pPr fontAlgn="base">
              <a:spcBef>
                <a:spcPct val="0"/>
              </a:spcBef>
              <a:spcAft>
                <a:spcPct val="0"/>
              </a:spcAft>
              <a:tabLst>
                <a:tab pos="409575" algn="l"/>
              </a:tabLst>
              <a:defRPr>
                <a:solidFill>
                  <a:schemeClr val="tx1"/>
                </a:solidFill>
                <a:latin typeface="Arial" pitchFamily="34" charset="0"/>
                <a:cs typeface="Arial" pitchFamily="34" charset="0"/>
              </a:defRPr>
            </a:lvl6pPr>
            <a:lvl7pPr fontAlgn="base">
              <a:spcBef>
                <a:spcPct val="0"/>
              </a:spcBef>
              <a:spcAft>
                <a:spcPct val="0"/>
              </a:spcAft>
              <a:tabLst>
                <a:tab pos="409575" algn="l"/>
              </a:tabLst>
              <a:defRPr>
                <a:solidFill>
                  <a:schemeClr val="tx1"/>
                </a:solidFill>
                <a:latin typeface="Arial" pitchFamily="34" charset="0"/>
                <a:cs typeface="Arial" pitchFamily="34" charset="0"/>
              </a:defRPr>
            </a:lvl7pPr>
            <a:lvl8pPr fontAlgn="base">
              <a:spcBef>
                <a:spcPct val="0"/>
              </a:spcBef>
              <a:spcAft>
                <a:spcPct val="0"/>
              </a:spcAft>
              <a:tabLst>
                <a:tab pos="409575" algn="l"/>
              </a:tabLst>
              <a:defRPr>
                <a:solidFill>
                  <a:schemeClr val="tx1"/>
                </a:solidFill>
                <a:latin typeface="Arial" pitchFamily="34" charset="0"/>
                <a:cs typeface="Arial" pitchFamily="34" charset="0"/>
              </a:defRPr>
            </a:lvl8pPr>
            <a:lvl9pPr fontAlgn="base">
              <a:spcBef>
                <a:spcPct val="0"/>
              </a:spcBef>
              <a:spcAft>
                <a:spcPct val="0"/>
              </a:spcAft>
              <a:tabLst>
                <a:tab pos="409575"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tabLst>
                <a:tab pos="409575" algn="l"/>
              </a:tabLst>
            </a:pPr>
            <a:r>
              <a:rPr kumimoji="0" lang="ru-RU"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Дисциплина</a:t>
            </a:r>
            <a:r>
              <a:rPr kumimoji="0" lang="ru-RU" altLang="ru-RU"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ru-RU" altLang="ru-RU" sz="12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ИСОиТПР</a:t>
            </a:r>
            <a:r>
              <a:rPr kumimoji="0" lang="ru-RU" altLang="ru-RU"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tabLst>
                <a:tab pos="409575" algn="l"/>
              </a:tabLst>
            </a:pPr>
            <a:r>
              <a:rPr lang="ru-RU" altLang="ru-RU" sz="1600" dirty="0" smtClean="0">
                <a:latin typeface="Times New Roman" pitchFamily="18" charset="0"/>
                <a:cs typeface="Times New Roman" pitchFamily="18" charset="0"/>
              </a:rPr>
              <a:t>Уровень «удовлетворительно»</a:t>
            </a:r>
            <a:endParaRPr kumimoji="0" lang="ru-RU" altLang="ru-RU"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651917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0" y="233265"/>
            <a:ext cx="90364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09575" algn="l"/>
              </a:tabLst>
              <a:defRPr>
                <a:solidFill>
                  <a:schemeClr val="tx1"/>
                </a:solidFill>
                <a:latin typeface="Arial" pitchFamily="34" charset="0"/>
                <a:cs typeface="Arial" pitchFamily="34" charset="0"/>
              </a:defRPr>
            </a:lvl1pPr>
            <a:lvl2pPr fontAlgn="base">
              <a:spcBef>
                <a:spcPct val="0"/>
              </a:spcBef>
              <a:spcAft>
                <a:spcPct val="0"/>
              </a:spcAft>
              <a:tabLst>
                <a:tab pos="409575" algn="l"/>
              </a:tabLst>
              <a:defRPr>
                <a:solidFill>
                  <a:schemeClr val="tx1"/>
                </a:solidFill>
                <a:latin typeface="Arial" pitchFamily="34" charset="0"/>
                <a:cs typeface="Arial" pitchFamily="34" charset="0"/>
              </a:defRPr>
            </a:lvl2pPr>
            <a:lvl3pPr fontAlgn="base">
              <a:spcBef>
                <a:spcPct val="0"/>
              </a:spcBef>
              <a:spcAft>
                <a:spcPct val="0"/>
              </a:spcAft>
              <a:tabLst>
                <a:tab pos="409575" algn="l"/>
              </a:tabLst>
              <a:defRPr>
                <a:solidFill>
                  <a:schemeClr val="tx1"/>
                </a:solidFill>
                <a:latin typeface="Arial" pitchFamily="34" charset="0"/>
                <a:cs typeface="Arial" pitchFamily="34" charset="0"/>
              </a:defRPr>
            </a:lvl3pPr>
            <a:lvl4pPr fontAlgn="base">
              <a:spcBef>
                <a:spcPct val="0"/>
              </a:spcBef>
              <a:spcAft>
                <a:spcPct val="0"/>
              </a:spcAft>
              <a:tabLst>
                <a:tab pos="409575" algn="l"/>
              </a:tabLst>
              <a:defRPr>
                <a:solidFill>
                  <a:schemeClr val="tx1"/>
                </a:solidFill>
                <a:latin typeface="Arial" pitchFamily="34" charset="0"/>
                <a:cs typeface="Arial" pitchFamily="34" charset="0"/>
              </a:defRPr>
            </a:lvl4pPr>
            <a:lvl5pPr fontAlgn="base">
              <a:spcBef>
                <a:spcPct val="0"/>
              </a:spcBef>
              <a:spcAft>
                <a:spcPct val="0"/>
              </a:spcAft>
              <a:tabLst>
                <a:tab pos="409575" algn="l"/>
              </a:tabLst>
              <a:defRPr>
                <a:solidFill>
                  <a:schemeClr val="tx1"/>
                </a:solidFill>
                <a:latin typeface="Arial" pitchFamily="34" charset="0"/>
                <a:cs typeface="Arial" pitchFamily="34" charset="0"/>
              </a:defRPr>
            </a:lvl5pPr>
            <a:lvl6pPr fontAlgn="base">
              <a:spcBef>
                <a:spcPct val="0"/>
              </a:spcBef>
              <a:spcAft>
                <a:spcPct val="0"/>
              </a:spcAft>
              <a:tabLst>
                <a:tab pos="409575" algn="l"/>
              </a:tabLst>
              <a:defRPr>
                <a:solidFill>
                  <a:schemeClr val="tx1"/>
                </a:solidFill>
                <a:latin typeface="Arial" pitchFamily="34" charset="0"/>
                <a:cs typeface="Arial" pitchFamily="34" charset="0"/>
              </a:defRPr>
            </a:lvl6pPr>
            <a:lvl7pPr fontAlgn="base">
              <a:spcBef>
                <a:spcPct val="0"/>
              </a:spcBef>
              <a:spcAft>
                <a:spcPct val="0"/>
              </a:spcAft>
              <a:tabLst>
                <a:tab pos="409575" algn="l"/>
              </a:tabLst>
              <a:defRPr>
                <a:solidFill>
                  <a:schemeClr val="tx1"/>
                </a:solidFill>
                <a:latin typeface="Arial" pitchFamily="34" charset="0"/>
                <a:cs typeface="Arial" pitchFamily="34" charset="0"/>
              </a:defRPr>
            </a:lvl7pPr>
            <a:lvl8pPr fontAlgn="base">
              <a:spcBef>
                <a:spcPct val="0"/>
              </a:spcBef>
              <a:spcAft>
                <a:spcPct val="0"/>
              </a:spcAft>
              <a:tabLst>
                <a:tab pos="409575" algn="l"/>
              </a:tabLst>
              <a:defRPr>
                <a:solidFill>
                  <a:schemeClr val="tx1"/>
                </a:solidFill>
                <a:latin typeface="Arial" pitchFamily="34" charset="0"/>
                <a:cs typeface="Arial" pitchFamily="34" charset="0"/>
              </a:defRPr>
            </a:lvl8pPr>
            <a:lvl9pPr fontAlgn="base">
              <a:spcBef>
                <a:spcPct val="0"/>
              </a:spcBef>
              <a:spcAft>
                <a:spcPct val="0"/>
              </a:spcAft>
              <a:tabLst>
                <a:tab pos="409575" algn="l"/>
              </a:tabLst>
              <a:defRPr>
                <a:solidFill>
                  <a:schemeClr val="tx1"/>
                </a:solidFill>
                <a:latin typeface="Arial" pitchFamily="34" charset="0"/>
                <a:cs typeface="Arial" pitchFamily="34" charset="0"/>
              </a:defRPr>
            </a:lvl9pPr>
          </a:lstStyle>
          <a:p>
            <a:pPr lvl="0"/>
            <a:r>
              <a:rPr lang="ru-RU" sz="2400" dirty="0" smtClean="0"/>
              <a:t>7. Какие </a:t>
            </a:r>
            <a:r>
              <a:rPr lang="ru-RU" sz="2400" dirty="0"/>
              <a:t>два ограничения определяют оптимальное решение задачи?</a:t>
            </a:r>
            <a:endParaRPr kumimoji="0" lang="ru-RU" altLang="ru-RU" sz="2400" b="0" i="0" u="none" strike="noStrike" cap="none" normalizeH="0" baseline="0" dirty="0" smtClean="0">
              <a:ln>
                <a:noFill/>
              </a:ln>
              <a:solidFill>
                <a:schemeClr val="tx1"/>
              </a:solidFill>
              <a:effectLst/>
            </a:endParaRPr>
          </a:p>
        </p:txBody>
      </p:sp>
      <p:pic>
        <p:nvPicPr>
          <p:cNvPr id="7" name="Рисунок 6" descr="43"/>
          <p:cNvPicPr/>
          <p:nvPr/>
        </p:nvPicPr>
        <p:blipFill>
          <a:blip r:embed="rId2">
            <a:extLst>
              <a:ext uri="{28A0092B-C50C-407E-A947-70E740481C1C}">
                <a14:useLocalDpi xmlns:a14="http://schemas.microsoft.com/office/drawing/2010/main" val="0"/>
              </a:ext>
            </a:extLst>
          </a:blip>
          <a:srcRect/>
          <a:stretch>
            <a:fillRect/>
          </a:stretch>
        </p:blipFill>
        <p:spPr bwMode="auto">
          <a:xfrm>
            <a:off x="179512" y="1700808"/>
            <a:ext cx="3816424" cy="3600400"/>
          </a:xfrm>
          <a:prstGeom prst="rect">
            <a:avLst/>
          </a:prstGeom>
          <a:noFill/>
          <a:ln>
            <a:noFill/>
          </a:ln>
        </p:spPr>
      </p:pic>
      <mc:AlternateContent xmlns:mc="http://schemas.openxmlformats.org/markup-compatibility/2006" xmlns:a14="http://schemas.microsoft.com/office/drawing/2010/main">
        <mc:Choice Requires="a14">
          <p:graphicFrame>
            <p:nvGraphicFramePr>
              <p:cNvPr id="2" name="Таблица 1"/>
              <p:cNvGraphicFramePr>
                <a:graphicFrameLocks noGrp="1"/>
              </p:cNvGraphicFramePr>
              <p:nvPr>
                <p:extLst>
                  <p:ext uri="{D42A27DB-BD31-4B8C-83A1-F6EECF244321}">
                    <p14:modId xmlns:p14="http://schemas.microsoft.com/office/powerpoint/2010/main" val="1941121384"/>
                  </p:ext>
                </p:extLst>
              </p:nvPr>
            </p:nvGraphicFramePr>
            <p:xfrm>
              <a:off x="4183360" y="2478297"/>
              <a:ext cx="4824536" cy="2808312"/>
            </p:xfrm>
            <a:graphic>
              <a:graphicData uri="http://schemas.openxmlformats.org/drawingml/2006/table">
                <a:tbl>
                  <a:tblPr firstRow="1" firstCol="1" bandRow="1">
                    <a:tableStyleId>{5C22544A-7EE6-4342-B048-85BDC9FD1C3A}</a:tableStyleId>
                  </a:tblPr>
                  <a:tblGrid>
                    <a:gridCol w="4824536"/>
                  </a:tblGrid>
                  <a:tr h="2808312">
                    <a:tc>
                      <a:txBody>
                        <a:bodyPr/>
                        <a:lstStyle/>
                        <a:p>
                          <a:pPr>
                            <a:lnSpc>
                              <a:spcPct val="115000"/>
                            </a:lnSpc>
                            <a:spcAft>
                              <a:spcPts val="1000"/>
                            </a:spcAft>
                          </a:pPr>
                          <a:r>
                            <a:rPr lang="ru-RU" sz="2000" b="1" dirty="0" smtClean="0">
                              <a:solidFill>
                                <a:schemeClr val="tx1"/>
                              </a:solidFill>
                              <a:effectLst/>
                            </a:rPr>
                            <a:t> </a:t>
                          </a:r>
                        </a:p>
                        <a:p>
                          <a:pPr>
                            <a:lnSpc>
                              <a:spcPct val="115000"/>
                            </a:lnSpc>
                            <a:spcAft>
                              <a:spcPts val="1000"/>
                            </a:spcAft>
                          </a:pPr>
                          <a:r>
                            <a:rPr lang="ru-RU" sz="2000" b="1" dirty="0">
                              <a:solidFill>
                                <a:schemeClr val="tx1"/>
                              </a:solidFill>
                              <a:effectLst/>
                            </a:rPr>
                            <a:t>1)    </a:t>
                          </a:r>
                          <a14:m>
                            <m:oMath xmlns:m="http://schemas.openxmlformats.org/officeDocument/2006/math">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𝟏</m:t>
                                  </m:r>
                                </m:sub>
                              </m:sSub>
                              <m:r>
                                <a:rPr lang="ru-RU" sz="2000" b="1">
                                  <a:solidFill>
                                    <a:schemeClr val="tx1"/>
                                  </a:solidFill>
                                  <a:effectLst/>
                                  <a:latin typeface="Cambria Math"/>
                                </a:rPr>
                                <m:t>+</m:t>
                              </m:r>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𝟐</m:t>
                                  </m:r>
                                </m:sub>
                              </m:sSub>
                              <m:r>
                                <a:rPr lang="ru-RU" sz="2000" b="1">
                                  <a:solidFill>
                                    <a:schemeClr val="tx1"/>
                                  </a:solidFill>
                                  <a:effectLst/>
                                  <a:latin typeface="Cambria Math"/>
                                </a:rPr>
                                <m:t>≤</m:t>
                              </m:r>
                              <m:r>
                                <a:rPr lang="ru-RU" sz="2000" b="1" i="1">
                                  <a:solidFill>
                                    <a:schemeClr val="tx1"/>
                                  </a:solidFill>
                                  <a:effectLst/>
                                  <a:latin typeface="Cambria Math"/>
                                </a:rPr>
                                <m:t>𝟑</m:t>
                              </m:r>
                            </m:oMath>
                          </a14:m>
                          <a:r>
                            <a:rPr lang="ru-RU" sz="2000" b="1" dirty="0">
                              <a:solidFill>
                                <a:schemeClr val="tx1"/>
                              </a:solidFill>
                              <a:effectLst/>
                            </a:rPr>
                            <a:t>   ,   </a:t>
                          </a:r>
                          <a14:m>
                            <m:oMath xmlns:m="http://schemas.openxmlformats.org/officeDocument/2006/math">
                              <m:sSub>
                                <m:sSubPr>
                                  <m:ctrlPr>
                                    <a:rPr lang="ru-RU" sz="2000" b="1" i="1">
                                      <a:solidFill>
                                        <a:schemeClr val="tx1"/>
                                      </a:solidFill>
                                      <a:effectLst/>
                                      <a:latin typeface="Cambria Math"/>
                                    </a:rPr>
                                  </m:ctrlPr>
                                </m:sSubPr>
                                <m:e>
                                  <m:r>
                                    <a:rPr lang="ru-RU" sz="2000" b="1" i="1">
                                      <a:solidFill>
                                        <a:schemeClr val="tx1"/>
                                      </a:solidFill>
                                      <a:effectLst/>
                                      <a:latin typeface="Cambria Math"/>
                                    </a:rPr>
                                    <m:t>𝟑</m:t>
                                  </m:r>
                                  <m:r>
                                    <a:rPr lang="ru-RU" sz="2000" b="1" i="1">
                                      <a:solidFill>
                                        <a:schemeClr val="tx1"/>
                                      </a:solidFill>
                                      <a:effectLst/>
                                      <a:latin typeface="Cambria Math"/>
                                    </a:rPr>
                                    <m:t>𝒙</m:t>
                                  </m:r>
                                </m:e>
                                <m:sub>
                                  <m:r>
                                    <a:rPr lang="ru-RU" sz="2000" b="1" i="1">
                                      <a:solidFill>
                                        <a:schemeClr val="tx1"/>
                                      </a:solidFill>
                                      <a:effectLst/>
                                      <a:latin typeface="Cambria Math"/>
                                    </a:rPr>
                                    <m:t>𝟏</m:t>
                                  </m:r>
                                </m:sub>
                              </m:sSub>
                              <m:r>
                                <a:rPr lang="ru-RU" sz="2000" b="1">
                                  <a:solidFill>
                                    <a:schemeClr val="tx1"/>
                                  </a:solidFill>
                                  <a:effectLst/>
                                  <a:latin typeface="Cambria Math"/>
                                </a:rPr>
                                <m:t>+</m:t>
                              </m:r>
                              <m:r>
                                <a:rPr lang="ru-RU" sz="2000" b="1" i="1">
                                  <a:solidFill>
                                    <a:schemeClr val="tx1"/>
                                  </a:solidFill>
                                  <a:effectLst/>
                                  <a:latin typeface="Cambria Math"/>
                                </a:rPr>
                                <m:t>𝟎</m:t>
                              </m:r>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𝟐</m:t>
                                  </m:r>
                                </m:sub>
                              </m:sSub>
                              <m:r>
                                <a:rPr lang="ru-RU" sz="2000" b="1">
                                  <a:solidFill>
                                    <a:schemeClr val="tx1"/>
                                  </a:solidFill>
                                  <a:effectLst/>
                                  <a:latin typeface="Cambria Math"/>
                                </a:rPr>
                                <m:t>≤</m:t>
                              </m:r>
                              <m:r>
                                <a:rPr lang="ru-RU" sz="2000" b="1" i="1">
                                  <a:solidFill>
                                    <a:schemeClr val="tx1"/>
                                  </a:solidFill>
                                  <a:effectLst/>
                                  <a:latin typeface="Cambria Math"/>
                                </a:rPr>
                                <m:t>𝟏𝟖</m:t>
                              </m:r>
                            </m:oMath>
                          </a14:m>
                          <a:r>
                            <a:rPr lang="ru-RU" sz="2000" b="1" dirty="0">
                              <a:solidFill>
                                <a:schemeClr val="tx1"/>
                              </a:solidFill>
                              <a:effectLst/>
                            </a:rPr>
                            <a:t>       </a:t>
                          </a:r>
                        </a:p>
                        <a:p>
                          <a:pPr>
                            <a:lnSpc>
                              <a:spcPct val="115000"/>
                            </a:lnSpc>
                            <a:spcAft>
                              <a:spcPts val="1000"/>
                            </a:spcAft>
                          </a:pPr>
                          <a:r>
                            <a:rPr lang="ru-RU" sz="2000" b="1" dirty="0">
                              <a:solidFill>
                                <a:schemeClr val="tx1"/>
                              </a:solidFill>
                              <a:effectLst/>
                            </a:rPr>
                            <a:t>2)    </a:t>
                          </a:r>
                          <a14:m>
                            <m:oMath xmlns:m="http://schemas.openxmlformats.org/officeDocument/2006/math">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𝟏</m:t>
                                  </m:r>
                                </m:sub>
                              </m:sSub>
                              <m:r>
                                <a:rPr lang="ru-RU" sz="2000" b="1">
                                  <a:solidFill>
                                    <a:schemeClr val="tx1"/>
                                  </a:solidFill>
                                  <a:effectLst/>
                                  <a:latin typeface="Cambria Math"/>
                                </a:rPr>
                                <m:t>+</m:t>
                              </m:r>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𝟐</m:t>
                                  </m:r>
                                </m:sub>
                              </m:sSub>
                              <m:r>
                                <a:rPr lang="ru-RU" sz="2000" b="1">
                                  <a:solidFill>
                                    <a:schemeClr val="tx1"/>
                                  </a:solidFill>
                                  <a:effectLst/>
                                  <a:latin typeface="Cambria Math"/>
                                </a:rPr>
                                <m:t>≥</m:t>
                              </m:r>
                              <m:r>
                                <a:rPr lang="ru-RU" sz="2000" b="1" i="1">
                                  <a:solidFill>
                                    <a:schemeClr val="tx1"/>
                                  </a:solidFill>
                                  <a:effectLst/>
                                  <a:latin typeface="Cambria Math"/>
                                </a:rPr>
                                <m:t>𝟔</m:t>
                              </m:r>
                            </m:oMath>
                          </a14:m>
                          <a:r>
                            <a:rPr lang="ru-RU" sz="2000" b="1" dirty="0">
                              <a:solidFill>
                                <a:schemeClr val="tx1"/>
                              </a:solidFill>
                              <a:effectLst/>
                            </a:rPr>
                            <a:t>   ,   </a:t>
                          </a:r>
                          <a14:m>
                            <m:oMath xmlns:m="http://schemas.openxmlformats.org/officeDocument/2006/math">
                              <m:sSub>
                                <m:sSubPr>
                                  <m:ctrlPr>
                                    <a:rPr lang="ru-RU" sz="2000" b="1" i="1">
                                      <a:solidFill>
                                        <a:schemeClr val="tx1"/>
                                      </a:solidFill>
                                      <a:effectLst/>
                                      <a:latin typeface="Cambria Math"/>
                                    </a:rPr>
                                  </m:ctrlPr>
                                </m:sSubPr>
                                <m:e>
                                  <m:r>
                                    <a:rPr lang="ru-RU" sz="2000" b="1" i="1">
                                      <a:solidFill>
                                        <a:schemeClr val="tx1"/>
                                      </a:solidFill>
                                      <a:effectLst/>
                                      <a:latin typeface="Cambria Math"/>
                                    </a:rPr>
                                    <m:t>𝟎</m:t>
                                  </m:r>
                                  <m:r>
                                    <a:rPr lang="ru-RU" sz="2000" b="1" i="1">
                                      <a:solidFill>
                                        <a:schemeClr val="tx1"/>
                                      </a:solidFill>
                                      <a:effectLst/>
                                      <a:latin typeface="Cambria Math"/>
                                    </a:rPr>
                                    <m:t>𝒙</m:t>
                                  </m:r>
                                </m:e>
                                <m:sub>
                                  <m:r>
                                    <a:rPr lang="ru-RU" sz="2000" b="1" i="1">
                                      <a:solidFill>
                                        <a:schemeClr val="tx1"/>
                                      </a:solidFill>
                                      <a:effectLst/>
                                      <a:latin typeface="Cambria Math"/>
                                    </a:rPr>
                                    <m:t>𝟏</m:t>
                                  </m:r>
                                </m:sub>
                              </m:sSub>
                              <m:r>
                                <a:rPr lang="ru-RU" sz="2000" b="1">
                                  <a:solidFill>
                                    <a:schemeClr val="tx1"/>
                                  </a:solidFill>
                                  <a:effectLst/>
                                  <a:latin typeface="Cambria Math"/>
                                </a:rPr>
                                <m:t>+</m:t>
                              </m:r>
                              <m:r>
                                <a:rPr lang="ru-RU" sz="2000" b="1" i="1">
                                  <a:solidFill>
                                    <a:schemeClr val="tx1"/>
                                  </a:solidFill>
                                  <a:effectLst/>
                                  <a:latin typeface="Cambria Math"/>
                                </a:rPr>
                                <m:t>𝟕</m:t>
                              </m:r>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𝟐</m:t>
                                  </m:r>
                                </m:sub>
                              </m:sSub>
                              <m:r>
                                <a:rPr lang="ru-RU" sz="2000" b="1">
                                  <a:solidFill>
                                    <a:schemeClr val="tx1"/>
                                  </a:solidFill>
                                  <a:effectLst/>
                                  <a:latin typeface="Cambria Math"/>
                                </a:rPr>
                                <m:t>≤</m:t>
                              </m:r>
                              <m:r>
                                <a:rPr lang="ru-RU" sz="2000" b="1" i="1">
                                  <a:solidFill>
                                    <a:schemeClr val="tx1"/>
                                  </a:solidFill>
                                  <a:effectLst/>
                                  <a:latin typeface="Cambria Math"/>
                                </a:rPr>
                                <m:t>𝟐𝟏</m:t>
                              </m:r>
                            </m:oMath>
                          </a14:m>
                          <a:r>
                            <a:rPr lang="ru-RU" sz="2000" b="1" dirty="0">
                              <a:solidFill>
                                <a:schemeClr val="tx1"/>
                              </a:solidFill>
                              <a:effectLst/>
                            </a:rPr>
                            <a:t>     </a:t>
                          </a:r>
                          <a:r>
                            <a:rPr lang="ru-RU" sz="2000" b="1" dirty="0" smtClean="0">
                              <a:solidFill>
                                <a:schemeClr val="tx1"/>
                              </a:solidFill>
                              <a:effectLst/>
                            </a:rPr>
                            <a:t>           </a:t>
                          </a:r>
                          <a:endParaRPr lang="ru-RU" sz="2000" b="1" dirty="0">
                            <a:solidFill>
                              <a:schemeClr val="tx1"/>
                            </a:solidFill>
                            <a:effectLst/>
                          </a:endParaRPr>
                        </a:p>
                        <a:p>
                          <a:pPr>
                            <a:lnSpc>
                              <a:spcPct val="115000"/>
                            </a:lnSpc>
                            <a:spcAft>
                              <a:spcPts val="1000"/>
                            </a:spcAft>
                          </a:pPr>
                          <a:r>
                            <a:rPr lang="ru-RU" sz="2000" b="1" dirty="0">
                              <a:solidFill>
                                <a:schemeClr val="tx1"/>
                              </a:solidFill>
                              <a:effectLst/>
                            </a:rPr>
                            <a:t>3)    </a:t>
                          </a:r>
                          <a14:m>
                            <m:oMath xmlns:m="http://schemas.openxmlformats.org/officeDocument/2006/math">
                              <m:sSub>
                                <m:sSubPr>
                                  <m:ctrlPr>
                                    <a:rPr lang="ru-RU" sz="2000" b="1" i="1">
                                      <a:solidFill>
                                        <a:schemeClr val="tx1"/>
                                      </a:solidFill>
                                      <a:effectLst/>
                                      <a:latin typeface="Cambria Math"/>
                                    </a:rPr>
                                  </m:ctrlPr>
                                </m:sSubPr>
                                <m:e>
                                  <m:r>
                                    <a:rPr lang="ru-RU" sz="2000" b="1" i="1">
                                      <a:solidFill>
                                        <a:schemeClr val="tx1"/>
                                      </a:solidFill>
                                      <a:effectLst/>
                                      <a:latin typeface="Cambria Math"/>
                                    </a:rPr>
                                    <m:t>𝟑</m:t>
                                  </m:r>
                                  <m:r>
                                    <a:rPr lang="ru-RU" sz="2000" b="1" i="1">
                                      <a:solidFill>
                                        <a:schemeClr val="tx1"/>
                                      </a:solidFill>
                                      <a:effectLst/>
                                      <a:latin typeface="Cambria Math"/>
                                    </a:rPr>
                                    <m:t>𝒙</m:t>
                                  </m:r>
                                </m:e>
                                <m:sub>
                                  <m:r>
                                    <a:rPr lang="ru-RU" sz="2000" b="1" i="1">
                                      <a:solidFill>
                                        <a:schemeClr val="tx1"/>
                                      </a:solidFill>
                                      <a:effectLst/>
                                      <a:latin typeface="Cambria Math"/>
                                    </a:rPr>
                                    <m:t>𝟏</m:t>
                                  </m:r>
                                </m:sub>
                              </m:sSub>
                              <m:r>
                                <a:rPr lang="ru-RU" sz="2000" b="1">
                                  <a:solidFill>
                                    <a:schemeClr val="tx1"/>
                                  </a:solidFill>
                                  <a:effectLst/>
                                  <a:latin typeface="Cambria Math"/>
                                </a:rPr>
                                <m:t>+</m:t>
                              </m:r>
                              <m:r>
                                <a:rPr lang="ru-RU" sz="2000" b="1" i="1">
                                  <a:solidFill>
                                    <a:schemeClr val="tx1"/>
                                  </a:solidFill>
                                  <a:effectLst/>
                                  <a:latin typeface="Cambria Math"/>
                                </a:rPr>
                                <m:t>𝟔</m:t>
                              </m:r>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𝟐</m:t>
                                  </m:r>
                                </m:sub>
                              </m:sSub>
                              <m:r>
                                <a:rPr lang="ru-RU" sz="2000" b="1">
                                  <a:solidFill>
                                    <a:schemeClr val="tx1"/>
                                  </a:solidFill>
                                  <a:effectLst/>
                                  <a:latin typeface="Cambria Math"/>
                                </a:rPr>
                                <m:t>≤</m:t>
                              </m:r>
                              <m:r>
                                <a:rPr lang="ru-RU" sz="2000" b="1" i="1">
                                  <a:solidFill>
                                    <a:schemeClr val="tx1"/>
                                  </a:solidFill>
                                  <a:effectLst/>
                                  <a:latin typeface="Cambria Math"/>
                                </a:rPr>
                                <m:t>𝟒𝟓</m:t>
                              </m:r>
                            </m:oMath>
                          </a14:m>
                          <a:r>
                            <a:rPr lang="ru-RU" sz="2000" b="1" dirty="0">
                              <a:solidFill>
                                <a:schemeClr val="tx1"/>
                              </a:solidFill>
                              <a:effectLst/>
                            </a:rPr>
                            <a:t> ,   </a:t>
                          </a:r>
                          <a14:m>
                            <m:oMath xmlns:m="http://schemas.openxmlformats.org/officeDocument/2006/math">
                              <m:sSub>
                                <m:sSubPr>
                                  <m:ctrlPr>
                                    <a:rPr lang="ru-RU" sz="2000" b="1" i="1">
                                      <a:solidFill>
                                        <a:schemeClr val="tx1"/>
                                      </a:solidFill>
                                      <a:effectLst/>
                                      <a:latin typeface="Cambria Math"/>
                                    </a:rPr>
                                  </m:ctrlPr>
                                </m:sSubPr>
                                <m:e>
                                  <m:r>
                                    <a:rPr lang="ru-RU" sz="2000" b="1" i="1">
                                      <a:solidFill>
                                        <a:schemeClr val="tx1"/>
                                      </a:solidFill>
                                      <a:effectLst/>
                                      <a:latin typeface="Cambria Math"/>
                                    </a:rPr>
                                    <m:t>𝟐</m:t>
                                  </m:r>
                                  <m:r>
                                    <a:rPr lang="ru-RU" sz="2000" b="1" i="1">
                                      <a:solidFill>
                                        <a:schemeClr val="tx1"/>
                                      </a:solidFill>
                                      <a:effectLst/>
                                      <a:latin typeface="Cambria Math"/>
                                    </a:rPr>
                                    <m:t>𝒙</m:t>
                                  </m:r>
                                </m:e>
                                <m:sub>
                                  <m:r>
                                    <a:rPr lang="ru-RU" sz="2000" b="1" i="1">
                                      <a:solidFill>
                                        <a:schemeClr val="tx1"/>
                                      </a:solidFill>
                                      <a:effectLst/>
                                      <a:latin typeface="Cambria Math"/>
                                    </a:rPr>
                                    <m:t>𝟏</m:t>
                                  </m:r>
                                </m:sub>
                              </m:sSub>
                              <m:r>
                                <a:rPr lang="ru-RU" sz="2000" b="1">
                                  <a:solidFill>
                                    <a:schemeClr val="tx1"/>
                                  </a:solidFill>
                                  <a:effectLst/>
                                  <a:latin typeface="Cambria Math"/>
                                </a:rPr>
                                <m:t>−</m:t>
                              </m:r>
                              <m:r>
                                <a:rPr lang="ru-RU" sz="2000" b="1" i="1">
                                  <a:solidFill>
                                    <a:schemeClr val="tx1"/>
                                  </a:solidFill>
                                  <a:effectLst/>
                                  <a:latin typeface="Cambria Math"/>
                                </a:rPr>
                                <m:t>𝟕</m:t>
                              </m:r>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𝟐</m:t>
                                  </m:r>
                                </m:sub>
                              </m:sSub>
                              <m:r>
                                <a:rPr lang="ru-RU" sz="2000" b="1">
                                  <a:solidFill>
                                    <a:schemeClr val="tx1"/>
                                  </a:solidFill>
                                  <a:effectLst/>
                                  <a:latin typeface="Cambria Math"/>
                                </a:rPr>
                                <m:t>≤</m:t>
                              </m:r>
                              <m:r>
                                <a:rPr lang="ru-RU" sz="2000" b="1" i="1">
                                  <a:solidFill>
                                    <a:schemeClr val="tx1"/>
                                  </a:solidFill>
                                  <a:effectLst/>
                                  <a:latin typeface="Cambria Math"/>
                                </a:rPr>
                                <m:t>𝟑</m:t>
                              </m:r>
                            </m:oMath>
                          </a14:m>
                          <a:r>
                            <a:rPr lang="ru-RU" sz="2000" b="1" dirty="0">
                              <a:solidFill>
                                <a:schemeClr val="tx1"/>
                              </a:solidFill>
                              <a:effectLst/>
                            </a:rPr>
                            <a:t>              </a:t>
                          </a:r>
                        </a:p>
                        <a:p>
                          <a:pPr>
                            <a:lnSpc>
                              <a:spcPct val="115000"/>
                            </a:lnSpc>
                            <a:spcAft>
                              <a:spcPts val="1000"/>
                            </a:spcAft>
                          </a:pPr>
                          <a:r>
                            <a:rPr lang="ru-RU" sz="2000" b="1" dirty="0">
                              <a:solidFill>
                                <a:schemeClr val="tx1"/>
                              </a:solidFill>
                              <a:effectLst/>
                            </a:rPr>
                            <a:t>  </a:t>
                          </a:r>
                        </a:p>
                        <a:p>
                          <a:pPr marL="914400">
                            <a:lnSpc>
                              <a:spcPct val="115000"/>
                            </a:lnSpc>
                            <a:spcAft>
                              <a:spcPts val="1000"/>
                            </a:spcAft>
                          </a:pPr>
                          <a:r>
                            <a:rPr lang="ru-RU" sz="2000" b="1" dirty="0">
                              <a:solidFill>
                                <a:schemeClr val="tx1"/>
                              </a:solidFill>
                              <a:effectLst/>
                            </a:rPr>
                            <a:t> </a:t>
                          </a:r>
                          <a:endParaRPr lang="ru-RU" sz="2000" b="1" dirty="0">
                            <a:solidFill>
                              <a:schemeClr val="tx1"/>
                            </a:solidFill>
                            <a:effectLst/>
                            <a:latin typeface="Calibri"/>
                            <a:ea typeface="Calibri"/>
                            <a:cs typeface="Times New Roman"/>
                          </a:endParaRPr>
                        </a:p>
                      </a:txBody>
                      <a:tcPr marL="68580" marR="68580" marT="0" marB="0">
                        <a:solidFill>
                          <a:schemeClr val="bg1"/>
                        </a:solidFill>
                      </a:tcPr>
                    </a:tc>
                  </a:tr>
                </a:tbl>
              </a:graphicData>
            </a:graphic>
          </p:graphicFrame>
        </mc:Choice>
        <mc:Fallback xmlns="">
          <p:graphicFrame>
            <p:nvGraphicFramePr>
              <p:cNvPr id="2" name="Таблица 1"/>
              <p:cNvGraphicFramePr>
                <a:graphicFrameLocks noGrp="1"/>
              </p:cNvGraphicFramePr>
              <p:nvPr>
                <p:extLst>
                  <p:ext uri="{D42A27DB-BD31-4B8C-83A1-F6EECF244321}">
                    <p14:modId xmlns:p14="http://schemas.microsoft.com/office/powerpoint/2010/main" val="1941121384"/>
                  </p:ext>
                </p:extLst>
              </p:nvPr>
            </p:nvGraphicFramePr>
            <p:xfrm>
              <a:off x="4183360" y="2478297"/>
              <a:ext cx="4824536" cy="2808312"/>
            </p:xfrm>
            <a:graphic>
              <a:graphicData uri="http://schemas.openxmlformats.org/drawingml/2006/table">
                <a:tbl>
                  <a:tblPr firstRow="1" firstCol="1" bandRow="1">
                    <a:tableStyleId>{5C22544A-7EE6-4342-B048-85BDC9FD1C3A}</a:tableStyleId>
                  </a:tblPr>
                  <a:tblGrid>
                    <a:gridCol w="4824536"/>
                  </a:tblGrid>
                  <a:tr h="2808312">
                    <a:tc>
                      <a:txBody>
                        <a:bodyPr/>
                        <a:lstStyle/>
                        <a:p>
                          <a:endParaRPr lang="ru-RU"/>
                        </a:p>
                      </a:txBody>
                      <a:tcPr marL="68580" marR="68580" marT="0" marB="0">
                        <a:blipFill rotWithShape="1">
                          <a:blip r:embed="rId3"/>
                          <a:stretch>
                            <a:fillRect t="-217" b="-217"/>
                          </a:stretch>
                        </a:blipFill>
                      </a:tcPr>
                    </a:tc>
                  </a:tr>
                </a:tbl>
              </a:graphicData>
            </a:graphic>
          </p:graphicFrame>
        </mc:Fallback>
      </mc:AlternateContent>
      <p:sp>
        <p:nvSpPr>
          <p:cNvPr id="5" name="Rectangle 2"/>
          <p:cNvSpPr>
            <a:spLocks noChangeArrowheads="1"/>
          </p:cNvSpPr>
          <p:nvPr/>
        </p:nvSpPr>
        <p:spPr bwMode="auto">
          <a:xfrm>
            <a:off x="5860892" y="5733256"/>
            <a:ext cx="29158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09575" algn="l"/>
              </a:tabLst>
              <a:defRPr>
                <a:solidFill>
                  <a:schemeClr val="tx1"/>
                </a:solidFill>
                <a:latin typeface="Arial" pitchFamily="34" charset="0"/>
                <a:cs typeface="Arial" pitchFamily="34" charset="0"/>
              </a:defRPr>
            </a:lvl1pPr>
            <a:lvl2pPr fontAlgn="base">
              <a:spcBef>
                <a:spcPct val="0"/>
              </a:spcBef>
              <a:spcAft>
                <a:spcPct val="0"/>
              </a:spcAft>
              <a:tabLst>
                <a:tab pos="409575" algn="l"/>
              </a:tabLst>
              <a:defRPr>
                <a:solidFill>
                  <a:schemeClr val="tx1"/>
                </a:solidFill>
                <a:latin typeface="Arial" pitchFamily="34" charset="0"/>
                <a:cs typeface="Arial" pitchFamily="34" charset="0"/>
              </a:defRPr>
            </a:lvl2pPr>
            <a:lvl3pPr fontAlgn="base">
              <a:spcBef>
                <a:spcPct val="0"/>
              </a:spcBef>
              <a:spcAft>
                <a:spcPct val="0"/>
              </a:spcAft>
              <a:tabLst>
                <a:tab pos="409575" algn="l"/>
              </a:tabLst>
              <a:defRPr>
                <a:solidFill>
                  <a:schemeClr val="tx1"/>
                </a:solidFill>
                <a:latin typeface="Arial" pitchFamily="34" charset="0"/>
                <a:cs typeface="Arial" pitchFamily="34" charset="0"/>
              </a:defRPr>
            </a:lvl3pPr>
            <a:lvl4pPr fontAlgn="base">
              <a:spcBef>
                <a:spcPct val="0"/>
              </a:spcBef>
              <a:spcAft>
                <a:spcPct val="0"/>
              </a:spcAft>
              <a:tabLst>
                <a:tab pos="409575" algn="l"/>
              </a:tabLst>
              <a:defRPr>
                <a:solidFill>
                  <a:schemeClr val="tx1"/>
                </a:solidFill>
                <a:latin typeface="Arial" pitchFamily="34" charset="0"/>
                <a:cs typeface="Arial" pitchFamily="34" charset="0"/>
              </a:defRPr>
            </a:lvl4pPr>
            <a:lvl5pPr fontAlgn="base">
              <a:spcBef>
                <a:spcPct val="0"/>
              </a:spcBef>
              <a:spcAft>
                <a:spcPct val="0"/>
              </a:spcAft>
              <a:tabLst>
                <a:tab pos="409575" algn="l"/>
              </a:tabLst>
              <a:defRPr>
                <a:solidFill>
                  <a:schemeClr val="tx1"/>
                </a:solidFill>
                <a:latin typeface="Arial" pitchFamily="34" charset="0"/>
                <a:cs typeface="Arial" pitchFamily="34" charset="0"/>
              </a:defRPr>
            </a:lvl5pPr>
            <a:lvl6pPr fontAlgn="base">
              <a:spcBef>
                <a:spcPct val="0"/>
              </a:spcBef>
              <a:spcAft>
                <a:spcPct val="0"/>
              </a:spcAft>
              <a:tabLst>
                <a:tab pos="409575" algn="l"/>
              </a:tabLst>
              <a:defRPr>
                <a:solidFill>
                  <a:schemeClr val="tx1"/>
                </a:solidFill>
                <a:latin typeface="Arial" pitchFamily="34" charset="0"/>
                <a:cs typeface="Arial" pitchFamily="34" charset="0"/>
              </a:defRPr>
            </a:lvl6pPr>
            <a:lvl7pPr fontAlgn="base">
              <a:spcBef>
                <a:spcPct val="0"/>
              </a:spcBef>
              <a:spcAft>
                <a:spcPct val="0"/>
              </a:spcAft>
              <a:tabLst>
                <a:tab pos="409575" algn="l"/>
              </a:tabLst>
              <a:defRPr>
                <a:solidFill>
                  <a:schemeClr val="tx1"/>
                </a:solidFill>
                <a:latin typeface="Arial" pitchFamily="34" charset="0"/>
                <a:cs typeface="Arial" pitchFamily="34" charset="0"/>
              </a:defRPr>
            </a:lvl7pPr>
            <a:lvl8pPr fontAlgn="base">
              <a:spcBef>
                <a:spcPct val="0"/>
              </a:spcBef>
              <a:spcAft>
                <a:spcPct val="0"/>
              </a:spcAft>
              <a:tabLst>
                <a:tab pos="409575" algn="l"/>
              </a:tabLst>
              <a:defRPr>
                <a:solidFill>
                  <a:schemeClr val="tx1"/>
                </a:solidFill>
                <a:latin typeface="Arial" pitchFamily="34" charset="0"/>
                <a:cs typeface="Arial" pitchFamily="34" charset="0"/>
              </a:defRPr>
            </a:lvl8pPr>
            <a:lvl9pPr fontAlgn="base">
              <a:spcBef>
                <a:spcPct val="0"/>
              </a:spcBef>
              <a:spcAft>
                <a:spcPct val="0"/>
              </a:spcAft>
              <a:tabLst>
                <a:tab pos="409575"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tabLst>
                <a:tab pos="409575" algn="l"/>
              </a:tabLst>
            </a:pPr>
            <a:r>
              <a:rPr kumimoji="0" lang="ru-RU"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Дисциплина</a:t>
            </a:r>
            <a:r>
              <a:rPr kumimoji="0" lang="ru-RU" altLang="ru-RU"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ru-RU" altLang="ru-RU" sz="12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ИСОиТПР</a:t>
            </a:r>
            <a:r>
              <a:rPr kumimoji="0" lang="ru-RU" altLang="ru-RU"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tabLst>
                <a:tab pos="409575" algn="l"/>
              </a:tabLst>
            </a:pPr>
            <a:r>
              <a:rPr lang="ru-RU" altLang="ru-RU" sz="1600" dirty="0" smtClean="0">
                <a:latin typeface="Times New Roman" pitchFamily="18" charset="0"/>
                <a:cs typeface="Times New Roman" pitchFamily="18" charset="0"/>
              </a:rPr>
              <a:t>Уровень «удовлетворительно»</a:t>
            </a:r>
            <a:endParaRPr kumimoji="0" lang="ru-RU" altLang="ru-RU"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043592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0" y="233265"/>
            <a:ext cx="90364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09575" algn="l"/>
              </a:tabLst>
              <a:defRPr>
                <a:solidFill>
                  <a:schemeClr val="tx1"/>
                </a:solidFill>
                <a:latin typeface="Arial" pitchFamily="34" charset="0"/>
                <a:cs typeface="Arial" pitchFamily="34" charset="0"/>
              </a:defRPr>
            </a:lvl1pPr>
            <a:lvl2pPr fontAlgn="base">
              <a:spcBef>
                <a:spcPct val="0"/>
              </a:spcBef>
              <a:spcAft>
                <a:spcPct val="0"/>
              </a:spcAft>
              <a:tabLst>
                <a:tab pos="409575" algn="l"/>
              </a:tabLst>
              <a:defRPr>
                <a:solidFill>
                  <a:schemeClr val="tx1"/>
                </a:solidFill>
                <a:latin typeface="Arial" pitchFamily="34" charset="0"/>
                <a:cs typeface="Arial" pitchFamily="34" charset="0"/>
              </a:defRPr>
            </a:lvl2pPr>
            <a:lvl3pPr fontAlgn="base">
              <a:spcBef>
                <a:spcPct val="0"/>
              </a:spcBef>
              <a:spcAft>
                <a:spcPct val="0"/>
              </a:spcAft>
              <a:tabLst>
                <a:tab pos="409575" algn="l"/>
              </a:tabLst>
              <a:defRPr>
                <a:solidFill>
                  <a:schemeClr val="tx1"/>
                </a:solidFill>
                <a:latin typeface="Arial" pitchFamily="34" charset="0"/>
                <a:cs typeface="Arial" pitchFamily="34" charset="0"/>
              </a:defRPr>
            </a:lvl3pPr>
            <a:lvl4pPr fontAlgn="base">
              <a:spcBef>
                <a:spcPct val="0"/>
              </a:spcBef>
              <a:spcAft>
                <a:spcPct val="0"/>
              </a:spcAft>
              <a:tabLst>
                <a:tab pos="409575" algn="l"/>
              </a:tabLst>
              <a:defRPr>
                <a:solidFill>
                  <a:schemeClr val="tx1"/>
                </a:solidFill>
                <a:latin typeface="Arial" pitchFamily="34" charset="0"/>
                <a:cs typeface="Arial" pitchFamily="34" charset="0"/>
              </a:defRPr>
            </a:lvl4pPr>
            <a:lvl5pPr fontAlgn="base">
              <a:spcBef>
                <a:spcPct val="0"/>
              </a:spcBef>
              <a:spcAft>
                <a:spcPct val="0"/>
              </a:spcAft>
              <a:tabLst>
                <a:tab pos="409575" algn="l"/>
              </a:tabLst>
              <a:defRPr>
                <a:solidFill>
                  <a:schemeClr val="tx1"/>
                </a:solidFill>
                <a:latin typeface="Arial" pitchFamily="34" charset="0"/>
                <a:cs typeface="Arial" pitchFamily="34" charset="0"/>
              </a:defRPr>
            </a:lvl5pPr>
            <a:lvl6pPr fontAlgn="base">
              <a:spcBef>
                <a:spcPct val="0"/>
              </a:spcBef>
              <a:spcAft>
                <a:spcPct val="0"/>
              </a:spcAft>
              <a:tabLst>
                <a:tab pos="409575" algn="l"/>
              </a:tabLst>
              <a:defRPr>
                <a:solidFill>
                  <a:schemeClr val="tx1"/>
                </a:solidFill>
                <a:latin typeface="Arial" pitchFamily="34" charset="0"/>
                <a:cs typeface="Arial" pitchFamily="34" charset="0"/>
              </a:defRPr>
            </a:lvl6pPr>
            <a:lvl7pPr fontAlgn="base">
              <a:spcBef>
                <a:spcPct val="0"/>
              </a:spcBef>
              <a:spcAft>
                <a:spcPct val="0"/>
              </a:spcAft>
              <a:tabLst>
                <a:tab pos="409575" algn="l"/>
              </a:tabLst>
              <a:defRPr>
                <a:solidFill>
                  <a:schemeClr val="tx1"/>
                </a:solidFill>
                <a:latin typeface="Arial" pitchFamily="34" charset="0"/>
                <a:cs typeface="Arial" pitchFamily="34" charset="0"/>
              </a:defRPr>
            </a:lvl7pPr>
            <a:lvl8pPr fontAlgn="base">
              <a:spcBef>
                <a:spcPct val="0"/>
              </a:spcBef>
              <a:spcAft>
                <a:spcPct val="0"/>
              </a:spcAft>
              <a:tabLst>
                <a:tab pos="409575" algn="l"/>
              </a:tabLst>
              <a:defRPr>
                <a:solidFill>
                  <a:schemeClr val="tx1"/>
                </a:solidFill>
                <a:latin typeface="Arial" pitchFamily="34" charset="0"/>
                <a:cs typeface="Arial" pitchFamily="34" charset="0"/>
              </a:defRPr>
            </a:lvl8pPr>
            <a:lvl9pPr fontAlgn="base">
              <a:spcBef>
                <a:spcPct val="0"/>
              </a:spcBef>
              <a:spcAft>
                <a:spcPct val="0"/>
              </a:spcAft>
              <a:tabLst>
                <a:tab pos="409575" algn="l"/>
              </a:tabLst>
              <a:defRPr>
                <a:solidFill>
                  <a:schemeClr val="tx1"/>
                </a:solidFill>
                <a:latin typeface="Arial" pitchFamily="34" charset="0"/>
                <a:cs typeface="Arial" pitchFamily="34" charset="0"/>
              </a:defRPr>
            </a:lvl9pPr>
          </a:lstStyle>
          <a:p>
            <a:pPr lvl="0"/>
            <a:r>
              <a:rPr lang="ru-RU" sz="2400" dirty="0" smtClean="0"/>
              <a:t>8. Какие </a:t>
            </a:r>
            <a:r>
              <a:rPr lang="ru-RU" sz="2400" dirty="0"/>
              <a:t>два ограничения определяют оптимальное решение задачи?</a:t>
            </a:r>
            <a:endParaRPr kumimoji="0" lang="ru-RU" altLang="ru-RU" sz="2400" b="0" i="0" u="none" strike="noStrike" cap="none" normalizeH="0" baseline="0" dirty="0" smtClean="0">
              <a:ln>
                <a:noFill/>
              </a:ln>
              <a:solidFill>
                <a:schemeClr val="tx1"/>
              </a:solidFill>
              <a:effectLst/>
            </a:endParaRPr>
          </a:p>
        </p:txBody>
      </p:sp>
      <p:pic>
        <p:nvPicPr>
          <p:cNvPr id="5" name="Рисунок 4" descr="47"/>
          <p:cNvPicPr/>
          <p:nvPr/>
        </p:nvPicPr>
        <p:blipFill>
          <a:blip r:embed="rId2">
            <a:extLst>
              <a:ext uri="{28A0092B-C50C-407E-A947-70E740481C1C}">
                <a14:useLocalDpi xmlns:a14="http://schemas.microsoft.com/office/drawing/2010/main" val="0"/>
              </a:ext>
            </a:extLst>
          </a:blip>
          <a:srcRect/>
          <a:stretch>
            <a:fillRect/>
          </a:stretch>
        </p:blipFill>
        <p:spPr bwMode="auto">
          <a:xfrm>
            <a:off x="251520" y="1628800"/>
            <a:ext cx="4104456" cy="3600400"/>
          </a:xfrm>
          <a:prstGeom prst="rect">
            <a:avLst/>
          </a:prstGeom>
          <a:noFill/>
          <a:ln>
            <a:noFill/>
          </a:ln>
        </p:spPr>
      </p:pic>
      <mc:AlternateContent xmlns:mc="http://schemas.openxmlformats.org/markup-compatibility/2006" xmlns:a14="http://schemas.microsoft.com/office/drawing/2010/main">
        <mc:Choice Requires="a14">
          <p:graphicFrame>
            <p:nvGraphicFramePr>
              <p:cNvPr id="3" name="Таблица 2"/>
              <p:cNvGraphicFramePr>
                <a:graphicFrameLocks noGrp="1"/>
              </p:cNvGraphicFramePr>
              <p:nvPr>
                <p:extLst>
                  <p:ext uri="{D42A27DB-BD31-4B8C-83A1-F6EECF244321}">
                    <p14:modId xmlns:p14="http://schemas.microsoft.com/office/powerpoint/2010/main" val="373636134"/>
                  </p:ext>
                </p:extLst>
              </p:nvPr>
            </p:nvGraphicFramePr>
            <p:xfrm>
              <a:off x="4211960" y="2132856"/>
              <a:ext cx="4680520" cy="2738120"/>
            </p:xfrm>
            <a:graphic>
              <a:graphicData uri="http://schemas.openxmlformats.org/drawingml/2006/table">
                <a:tbl>
                  <a:tblPr firstRow="1" firstCol="1" bandRow="1">
                    <a:tableStyleId>{5C22544A-7EE6-4342-B048-85BDC9FD1C3A}</a:tableStyleId>
                  </a:tblPr>
                  <a:tblGrid>
                    <a:gridCol w="4680520"/>
                  </a:tblGrid>
                  <a:tr h="2676641">
                    <a:tc>
                      <a:txBody>
                        <a:bodyPr/>
                        <a:lstStyle/>
                        <a:p>
                          <a:pPr>
                            <a:lnSpc>
                              <a:spcPct val="115000"/>
                            </a:lnSpc>
                            <a:spcAft>
                              <a:spcPts val="1000"/>
                            </a:spcAft>
                          </a:pPr>
                          <a:r>
                            <a:rPr lang="ru-RU" sz="2000" b="1" dirty="0" smtClean="0">
                              <a:solidFill>
                                <a:schemeClr val="tx1"/>
                              </a:solidFill>
                              <a:effectLst/>
                            </a:rPr>
                            <a:t> </a:t>
                          </a:r>
                        </a:p>
                        <a:p>
                          <a:pPr>
                            <a:lnSpc>
                              <a:spcPct val="115000"/>
                            </a:lnSpc>
                            <a:spcAft>
                              <a:spcPts val="1000"/>
                            </a:spcAft>
                          </a:pPr>
                          <a:r>
                            <a:rPr lang="ru-RU" sz="2000" b="1" dirty="0">
                              <a:solidFill>
                                <a:schemeClr val="tx1"/>
                              </a:solidFill>
                              <a:effectLst/>
                            </a:rPr>
                            <a:t>1)    </a:t>
                          </a:r>
                          <a14:m>
                            <m:oMath xmlns:m="http://schemas.openxmlformats.org/officeDocument/2006/math">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𝟏</m:t>
                                  </m:r>
                                </m:sub>
                              </m:sSub>
                              <m:r>
                                <a:rPr lang="ru-RU" sz="2000" b="1">
                                  <a:solidFill>
                                    <a:schemeClr val="tx1"/>
                                  </a:solidFill>
                                  <a:effectLst/>
                                  <a:latin typeface="Cambria Math"/>
                                </a:rPr>
                                <m:t>+</m:t>
                              </m:r>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𝟐</m:t>
                                  </m:r>
                                </m:sub>
                              </m:sSub>
                              <m:r>
                                <a:rPr lang="ru-RU" sz="2000" b="1">
                                  <a:solidFill>
                                    <a:schemeClr val="tx1"/>
                                  </a:solidFill>
                                  <a:effectLst/>
                                  <a:latin typeface="Cambria Math"/>
                                </a:rPr>
                                <m:t>≤</m:t>
                              </m:r>
                              <m:r>
                                <a:rPr lang="ru-RU" sz="2000" b="1" i="1">
                                  <a:solidFill>
                                    <a:schemeClr val="tx1"/>
                                  </a:solidFill>
                                  <a:effectLst/>
                                  <a:latin typeface="Cambria Math"/>
                                </a:rPr>
                                <m:t>𝟑</m:t>
                              </m:r>
                            </m:oMath>
                          </a14:m>
                          <a:r>
                            <a:rPr lang="ru-RU" sz="2000" b="1" dirty="0">
                              <a:solidFill>
                                <a:schemeClr val="tx1"/>
                              </a:solidFill>
                              <a:effectLst/>
                            </a:rPr>
                            <a:t>   ,   </a:t>
                          </a:r>
                          <a14:m>
                            <m:oMath xmlns:m="http://schemas.openxmlformats.org/officeDocument/2006/math">
                              <m:sSub>
                                <m:sSubPr>
                                  <m:ctrlPr>
                                    <a:rPr lang="ru-RU" sz="2000" b="1" i="1">
                                      <a:solidFill>
                                        <a:schemeClr val="tx1"/>
                                      </a:solidFill>
                                      <a:effectLst/>
                                      <a:latin typeface="Cambria Math"/>
                                    </a:rPr>
                                  </m:ctrlPr>
                                </m:sSubPr>
                                <m:e>
                                  <m:r>
                                    <a:rPr lang="ru-RU" sz="2000" b="1" i="1">
                                      <a:solidFill>
                                        <a:schemeClr val="tx1"/>
                                      </a:solidFill>
                                      <a:effectLst/>
                                      <a:latin typeface="Cambria Math"/>
                                    </a:rPr>
                                    <m:t>𝟑</m:t>
                                  </m:r>
                                  <m:r>
                                    <a:rPr lang="ru-RU" sz="2000" b="1" i="1">
                                      <a:solidFill>
                                        <a:schemeClr val="tx1"/>
                                      </a:solidFill>
                                      <a:effectLst/>
                                      <a:latin typeface="Cambria Math"/>
                                    </a:rPr>
                                    <m:t>𝒙</m:t>
                                  </m:r>
                                </m:e>
                                <m:sub>
                                  <m:r>
                                    <a:rPr lang="ru-RU" sz="2000" b="1" i="1">
                                      <a:solidFill>
                                        <a:schemeClr val="tx1"/>
                                      </a:solidFill>
                                      <a:effectLst/>
                                      <a:latin typeface="Cambria Math"/>
                                    </a:rPr>
                                    <m:t>𝟏</m:t>
                                  </m:r>
                                </m:sub>
                              </m:sSub>
                              <m:r>
                                <a:rPr lang="ru-RU" sz="2000" b="1">
                                  <a:solidFill>
                                    <a:schemeClr val="tx1"/>
                                  </a:solidFill>
                                  <a:effectLst/>
                                  <a:latin typeface="Cambria Math"/>
                                </a:rPr>
                                <m:t>+</m:t>
                              </m:r>
                              <m:r>
                                <a:rPr lang="ru-RU" sz="2000" b="1" i="1">
                                  <a:solidFill>
                                    <a:schemeClr val="tx1"/>
                                  </a:solidFill>
                                  <a:effectLst/>
                                  <a:latin typeface="Cambria Math"/>
                                </a:rPr>
                                <m:t>𝟎</m:t>
                              </m:r>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𝟐</m:t>
                                  </m:r>
                                </m:sub>
                              </m:sSub>
                              <m:r>
                                <a:rPr lang="ru-RU" sz="2000" b="1">
                                  <a:solidFill>
                                    <a:schemeClr val="tx1"/>
                                  </a:solidFill>
                                  <a:effectLst/>
                                  <a:latin typeface="Cambria Math"/>
                                </a:rPr>
                                <m:t>≤</m:t>
                              </m:r>
                              <m:r>
                                <a:rPr lang="ru-RU" sz="2000" b="1" i="1">
                                  <a:solidFill>
                                    <a:schemeClr val="tx1"/>
                                  </a:solidFill>
                                  <a:effectLst/>
                                  <a:latin typeface="Cambria Math"/>
                                </a:rPr>
                                <m:t>𝟏𝟖</m:t>
                              </m:r>
                            </m:oMath>
                          </a14:m>
                          <a:r>
                            <a:rPr lang="ru-RU" sz="2000" b="1" dirty="0">
                              <a:solidFill>
                                <a:schemeClr val="tx1"/>
                              </a:solidFill>
                              <a:effectLst/>
                            </a:rPr>
                            <a:t>       </a:t>
                          </a:r>
                        </a:p>
                        <a:p>
                          <a:pPr>
                            <a:lnSpc>
                              <a:spcPct val="115000"/>
                            </a:lnSpc>
                            <a:spcAft>
                              <a:spcPts val="1000"/>
                            </a:spcAft>
                          </a:pPr>
                          <a:r>
                            <a:rPr lang="ru-RU" sz="2000" b="1" dirty="0">
                              <a:solidFill>
                                <a:schemeClr val="tx1"/>
                              </a:solidFill>
                              <a:effectLst/>
                            </a:rPr>
                            <a:t>2)  </a:t>
                          </a:r>
                          <a14:m>
                            <m:oMath xmlns:m="http://schemas.openxmlformats.org/officeDocument/2006/math">
                              <m:sSub>
                                <m:sSubPr>
                                  <m:ctrlPr>
                                    <a:rPr lang="ru-RU" sz="2000" b="1" i="1">
                                      <a:solidFill>
                                        <a:schemeClr val="tx1"/>
                                      </a:solidFill>
                                      <a:effectLst/>
                                      <a:latin typeface="Cambria Math"/>
                                    </a:rPr>
                                  </m:ctrlPr>
                                </m:sSubPr>
                                <m:e>
                                  <m:r>
                                    <a:rPr lang="ru-RU" sz="2000" b="1">
                                      <a:solidFill>
                                        <a:schemeClr val="tx1"/>
                                      </a:solidFill>
                                      <a:effectLst/>
                                      <a:latin typeface="Cambria Math"/>
                                    </a:rPr>
                                    <m:t>−</m:t>
                                  </m:r>
                                  <m:r>
                                    <a:rPr lang="ru-RU" sz="2000" b="1" i="1">
                                      <a:solidFill>
                                        <a:schemeClr val="tx1"/>
                                      </a:solidFill>
                                      <a:effectLst/>
                                      <a:latin typeface="Cambria Math"/>
                                    </a:rPr>
                                    <m:t>𝒙</m:t>
                                  </m:r>
                                </m:e>
                                <m:sub>
                                  <m:r>
                                    <a:rPr lang="ru-RU" sz="2000" b="1" i="1">
                                      <a:solidFill>
                                        <a:schemeClr val="tx1"/>
                                      </a:solidFill>
                                      <a:effectLst/>
                                      <a:latin typeface="Cambria Math"/>
                                    </a:rPr>
                                    <m:t>𝟏</m:t>
                                  </m:r>
                                </m:sub>
                              </m:sSub>
                              <m:r>
                                <a:rPr lang="ru-RU" sz="2000" b="1">
                                  <a:solidFill>
                                    <a:schemeClr val="tx1"/>
                                  </a:solidFill>
                                  <a:effectLst/>
                                  <a:latin typeface="Cambria Math"/>
                                </a:rPr>
                                <m:t>+</m:t>
                              </m:r>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𝟐</m:t>
                                  </m:r>
                                </m:sub>
                              </m:sSub>
                              <m:r>
                                <a:rPr lang="ru-RU" sz="2000" b="1">
                                  <a:solidFill>
                                    <a:schemeClr val="tx1"/>
                                  </a:solidFill>
                                  <a:effectLst/>
                                  <a:latin typeface="Cambria Math"/>
                                </a:rPr>
                                <m:t>≤</m:t>
                              </m:r>
                              <m:r>
                                <a:rPr lang="ru-RU" sz="2000" b="1" i="1">
                                  <a:solidFill>
                                    <a:schemeClr val="tx1"/>
                                  </a:solidFill>
                                  <a:effectLst/>
                                  <a:latin typeface="Cambria Math"/>
                                </a:rPr>
                                <m:t>𝟐</m:t>
                              </m:r>
                            </m:oMath>
                          </a14:m>
                          <a:r>
                            <a:rPr lang="ru-RU" sz="2000" b="1" dirty="0">
                              <a:solidFill>
                                <a:schemeClr val="tx1"/>
                              </a:solidFill>
                              <a:effectLst/>
                            </a:rPr>
                            <a:t> ,   </a:t>
                          </a:r>
                          <a14:m>
                            <m:oMath xmlns:m="http://schemas.openxmlformats.org/officeDocument/2006/math">
                              <m:sSub>
                                <m:sSubPr>
                                  <m:ctrlPr>
                                    <a:rPr lang="ru-RU" sz="2000" b="1" i="1">
                                      <a:solidFill>
                                        <a:schemeClr val="tx1"/>
                                      </a:solidFill>
                                      <a:effectLst/>
                                      <a:latin typeface="Cambria Math"/>
                                    </a:rPr>
                                  </m:ctrlPr>
                                </m:sSubPr>
                                <m:e>
                                  <m:r>
                                    <a:rPr lang="ru-RU" sz="2000" b="1" i="1">
                                      <a:solidFill>
                                        <a:schemeClr val="tx1"/>
                                      </a:solidFill>
                                      <a:effectLst/>
                                      <a:latin typeface="Cambria Math"/>
                                    </a:rPr>
                                    <m:t>𝟎</m:t>
                                  </m:r>
                                  <m:r>
                                    <a:rPr lang="ru-RU" sz="2000" b="1" i="1">
                                      <a:solidFill>
                                        <a:schemeClr val="tx1"/>
                                      </a:solidFill>
                                      <a:effectLst/>
                                      <a:latin typeface="Cambria Math"/>
                                    </a:rPr>
                                    <m:t>𝒙</m:t>
                                  </m:r>
                                </m:e>
                                <m:sub>
                                  <m:r>
                                    <a:rPr lang="ru-RU" sz="2000" b="1" i="1">
                                      <a:solidFill>
                                        <a:schemeClr val="tx1"/>
                                      </a:solidFill>
                                      <a:effectLst/>
                                      <a:latin typeface="Cambria Math"/>
                                    </a:rPr>
                                    <m:t>𝟏</m:t>
                                  </m:r>
                                </m:sub>
                              </m:sSub>
                              <m:r>
                                <a:rPr lang="ru-RU" sz="2000" b="1">
                                  <a:solidFill>
                                    <a:schemeClr val="tx1"/>
                                  </a:solidFill>
                                  <a:effectLst/>
                                  <a:latin typeface="Cambria Math"/>
                                </a:rPr>
                                <m:t>+</m:t>
                              </m:r>
                              <m:r>
                                <a:rPr lang="ru-RU" sz="2000" b="1" i="1">
                                  <a:solidFill>
                                    <a:schemeClr val="tx1"/>
                                  </a:solidFill>
                                  <a:effectLst/>
                                  <a:latin typeface="Cambria Math"/>
                                </a:rPr>
                                <m:t>𝟕</m:t>
                              </m:r>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𝟐</m:t>
                                  </m:r>
                                </m:sub>
                              </m:sSub>
                              <m:r>
                                <a:rPr lang="ru-RU" sz="2000" b="1">
                                  <a:solidFill>
                                    <a:schemeClr val="tx1"/>
                                  </a:solidFill>
                                  <a:effectLst/>
                                  <a:latin typeface="Cambria Math"/>
                                </a:rPr>
                                <m:t>≤</m:t>
                              </m:r>
                              <m:r>
                                <a:rPr lang="ru-RU" sz="2000" b="1" i="1">
                                  <a:solidFill>
                                    <a:schemeClr val="tx1"/>
                                  </a:solidFill>
                                  <a:effectLst/>
                                  <a:latin typeface="Cambria Math"/>
                                </a:rPr>
                                <m:t>𝟐𝟖</m:t>
                              </m:r>
                            </m:oMath>
                          </a14:m>
                          <a:r>
                            <a:rPr lang="ru-RU" sz="2000" b="1" dirty="0">
                              <a:solidFill>
                                <a:schemeClr val="tx1"/>
                              </a:solidFill>
                              <a:effectLst/>
                            </a:rPr>
                            <a:t>                   </a:t>
                          </a:r>
                        </a:p>
                        <a:p>
                          <a:pPr>
                            <a:lnSpc>
                              <a:spcPct val="115000"/>
                            </a:lnSpc>
                            <a:spcAft>
                              <a:spcPts val="1000"/>
                            </a:spcAft>
                          </a:pPr>
                          <a:r>
                            <a:rPr lang="ru-RU" sz="2000" b="1" dirty="0">
                              <a:solidFill>
                                <a:schemeClr val="tx1"/>
                              </a:solidFill>
                              <a:effectLst/>
                            </a:rPr>
                            <a:t>3)    </a:t>
                          </a:r>
                          <a14:m>
                            <m:oMath xmlns:m="http://schemas.openxmlformats.org/officeDocument/2006/math">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𝟏</m:t>
                                  </m:r>
                                </m:sub>
                              </m:sSub>
                              <m:r>
                                <a:rPr lang="ru-RU" sz="2000" b="1">
                                  <a:solidFill>
                                    <a:schemeClr val="tx1"/>
                                  </a:solidFill>
                                  <a:effectLst/>
                                  <a:latin typeface="Cambria Math"/>
                                </a:rPr>
                                <m:t>−</m:t>
                              </m:r>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𝟐</m:t>
                                  </m:r>
                                </m:sub>
                              </m:sSub>
                              <m:r>
                                <a:rPr lang="ru-RU" sz="2000" b="1">
                                  <a:solidFill>
                                    <a:schemeClr val="tx1"/>
                                  </a:solidFill>
                                  <a:effectLst/>
                                  <a:latin typeface="Cambria Math"/>
                                </a:rPr>
                                <m:t>≤</m:t>
                              </m:r>
                              <m:r>
                                <a:rPr lang="ru-RU" sz="2000" b="1" i="1">
                                  <a:solidFill>
                                    <a:schemeClr val="tx1"/>
                                  </a:solidFill>
                                  <a:effectLst/>
                                  <a:latin typeface="Cambria Math"/>
                                </a:rPr>
                                <m:t>𝟒</m:t>
                              </m:r>
                            </m:oMath>
                          </a14:m>
                          <a:r>
                            <a:rPr lang="ru-RU" sz="2000" b="1" dirty="0">
                              <a:solidFill>
                                <a:schemeClr val="tx1"/>
                              </a:solidFill>
                              <a:effectLst/>
                            </a:rPr>
                            <a:t> ,   </a:t>
                          </a:r>
                          <a14:m>
                            <m:oMath xmlns:m="http://schemas.openxmlformats.org/officeDocument/2006/math">
                              <m:sSub>
                                <m:sSubPr>
                                  <m:ctrlPr>
                                    <a:rPr lang="ru-RU" sz="2000" b="1" i="1">
                                      <a:solidFill>
                                        <a:schemeClr val="tx1"/>
                                      </a:solidFill>
                                      <a:effectLst/>
                                      <a:latin typeface="Cambria Math"/>
                                    </a:rPr>
                                  </m:ctrlPr>
                                </m:sSubPr>
                                <m:e>
                                  <m:r>
                                    <a:rPr lang="ru-RU" sz="2000" b="1" i="1">
                                      <a:solidFill>
                                        <a:schemeClr val="tx1"/>
                                      </a:solidFill>
                                      <a:effectLst/>
                                      <a:latin typeface="Cambria Math"/>
                                    </a:rPr>
                                    <m:t>𝟎</m:t>
                                  </m:r>
                                  <m:r>
                                    <a:rPr lang="ru-RU" sz="2000" b="1" i="1">
                                      <a:solidFill>
                                        <a:schemeClr val="tx1"/>
                                      </a:solidFill>
                                      <a:effectLst/>
                                      <a:latin typeface="Cambria Math"/>
                                    </a:rPr>
                                    <m:t>𝒙</m:t>
                                  </m:r>
                                </m:e>
                                <m:sub>
                                  <m:r>
                                    <a:rPr lang="ru-RU" sz="2000" b="1" i="1">
                                      <a:solidFill>
                                        <a:schemeClr val="tx1"/>
                                      </a:solidFill>
                                      <a:effectLst/>
                                      <a:latin typeface="Cambria Math"/>
                                    </a:rPr>
                                    <m:t>𝟏</m:t>
                                  </m:r>
                                </m:sub>
                              </m:sSub>
                              <m:r>
                                <a:rPr lang="ru-RU" sz="2000" b="1">
                                  <a:solidFill>
                                    <a:schemeClr val="tx1"/>
                                  </a:solidFill>
                                  <a:effectLst/>
                                  <a:latin typeface="Cambria Math"/>
                                </a:rPr>
                                <m:t>+</m:t>
                              </m:r>
                              <m:r>
                                <a:rPr lang="ru-RU" sz="2000" b="1" i="1">
                                  <a:solidFill>
                                    <a:schemeClr val="tx1"/>
                                  </a:solidFill>
                                  <a:effectLst/>
                                  <a:latin typeface="Cambria Math"/>
                                </a:rPr>
                                <m:t>𝟖</m:t>
                              </m:r>
                              <m:sSub>
                                <m:sSubPr>
                                  <m:ctrlPr>
                                    <a:rPr lang="ru-RU" sz="2000" b="1" i="1">
                                      <a:solidFill>
                                        <a:schemeClr val="tx1"/>
                                      </a:solidFill>
                                      <a:effectLst/>
                                      <a:latin typeface="Cambria Math"/>
                                    </a:rPr>
                                  </m:ctrlPr>
                                </m:sSubPr>
                                <m:e>
                                  <m:r>
                                    <a:rPr lang="ru-RU" sz="2000" b="1" i="1">
                                      <a:solidFill>
                                        <a:schemeClr val="tx1"/>
                                      </a:solidFill>
                                      <a:effectLst/>
                                      <a:latin typeface="Cambria Math"/>
                                    </a:rPr>
                                    <m:t>𝒙</m:t>
                                  </m:r>
                                </m:e>
                                <m:sub>
                                  <m:r>
                                    <a:rPr lang="ru-RU" sz="2000" b="1" i="1">
                                      <a:solidFill>
                                        <a:schemeClr val="tx1"/>
                                      </a:solidFill>
                                      <a:effectLst/>
                                      <a:latin typeface="Cambria Math"/>
                                    </a:rPr>
                                    <m:t>𝟐</m:t>
                                  </m:r>
                                </m:sub>
                              </m:sSub>
                              <m:r>
                                <a:rPr lang="ru-RU" sz="2000" b="1">
                                  <a:solidFill>
                                    <a:schemeClr val="tx1"/>
                                  </a:solidFill>
                                  <a:effectLst/>
                                  <a:latin typeface="Cambria Math"/>
                                </a:rPr>
                                <m:t>≤</m:t>
                              </m:r>
                              <m:r>
                                <a:rPr lang="ru-RU" sz="2000" b="1" i="1">
                                  <a:solidFill>
                                    <a:schemeClr val="tx1"/>
                                  </a:solidFill>
                                  <a:effectLst/>
                                  <a:latin typeface="Cambria Math"/>
                                </a:rPr>
                                <m:t>𝟑𝟐</m:t>
                              </m:r>
                            </m:oMath>
                          </a14:m>
                          <a:r>
                            <a:rPr lang="ru-RU" sz="2000" b="1" dirty="0">
                              <a:solidFill>
                                <a:schemeClr val="tx1"/>
                              </a:solidFill>
                              <a:effectLst/>
                            </a:rPr>
                            <a:t>    </a:t>
                          </a:r>
                          <a:r>
                            <a:rPr lang="ru-RU" sz="2000" b="1" dirty="0" smtClean="0">
                              <a:solidFill>
                                <a:schemeClr val="tx1"/>
                              </a:solidFill>
                              <a:effectLst/>
                            </a:rPr>
                            <a:t>            </a:t>
                          </a:r>
                          <a:endParaRPr lang="ru-RU" sz="2000" b="1" dirty="0">
                            <a:solidFill>
                              <a:schemeClr val="tx1"/>
                            </a:solidFill>
                            <a:effectLst/>
                          </a:endParaRPr>
                        </a:p>
                        <a:p>
                          <a:pPr>
                            <a:lnSpc>
                              <a:spcPct val="115000"/>
                            </a:lnSpc>
                            <a:spcAft>
                              <a:spcPts val="1000"/>
                            </a:spcAft>
                          </a:pPr>
                          <a:r>
                            <a:rPr lang="ru-RU" sz="2000" b="1" dirty="0">
                              <a:solidFill>
                                <a:schemeClr val="tx1"/>
                              </a:solidFill>
                              <a:effectLst/>
                            </a:rPr>
                            <a:t>  </a:t>
                          </a:r>
                        </a:p>
                        <a:p>
                          <a:pPr marL="914400">
                            <a:lnSpc>
                              <a:spcPct val="115000"/>
                            </a:lnSpc>
                            <a:spcAft>
                              <a:spcPts val="1000"/>
                            </a:spcAft>
                          </a:pPr>
                          <a:r>
                            <a:rPr lang="ru-RU" sz="2000" b="1" dirty="0">
                              <a:solidFill>
                                <a:schemeClr val="tx1"/>
                              </a:solidFill>
                              <a:effectLst/>
                            </a:rPr>
                            <a:t> </a:t>
                          </a:r>
                          <a:endParaRPr lang="ru-RU" sz="2000" b="1" dirty="0">
                            <a:solidFill>
                              <a:schemeClr val="tx1"/>
                            </a:solidFill>
                            <a:effectLst/>
                            <a:latin typeface="Calibri"/>
                            <a:ea typeface="Calibri"/>
                            <a:cs typeface="Times New Roman"/>
                          </a:endParaRPr>
                        </a:p>
                      </a:txBody>
                      <a:tcPr marL="68580" marR="68580" marT="0" marB="0">
                        <a:solidFill>
                          <a:schemeClr val="bg1"/>
                        </a:solidFill>
                      </a:tcPr>
                    </a:tc>
                  </a:tr>
                </a:tbl>
              </a:graphicData>
            </a:graphic>
          </p:graphicFrame>
        </mc:Choice>
        <mc:Fallback xmlns="">
          <p:graphicFrame>
            <p:nvGraphicFramePr>
              <p:cNvPr id="3" name="Таблица 2"/>
              <p:cNvGraphicFramePr>
                <a:graphicFrameLocks noGrp="1"/>
              </p:cNvGraphicFramePr>
              <p:nvPr>
                <p:extLst>
                  <p:ext uri="{D42A27DB-BD31-4B8C-83A1-F6EECF244321}">
                    <p14:modId xmlns:p14="http://schemas.microsoft.com/office/powerpoint/2010/main" val="373636134"/>
                  </p:ext>
                </p:extLst>
              </p:nvPr>
            </p:nvGraphicFramePr>
            <p:xfrm>
              <a:off x="4211960" y="2132856"/>
              <a:ext cx="4680520" cy="2717546"/>
            </p:xfrm>
            <a:graphic>
              <a:graphicData uri="http://schemas.openxmlformats.org/drawingml/2006/table">
                <a:tbl>
                  <a:tblPr firstRow="1" firstCol="1" bandRow="1">
                    <a:tableStyleId>{5C22544A-7EE6-4342-B048-85BDC9FD1C3A}</a:tableStyleId>
                  </a:tblPr>
                  <a:tblGrid>
                    <a:gridCol w="4680520"/>
                  </a:tblGrid>
                  <a:tr h="2717546">
                    <a:tc>
                      <a:txBody>
                        <a:bodyPr/>
                        <a:lstStyle/>
                        <a:p>
                          <a:endParaRPr lang="ru-RU"/>
                        </a:p>
                      </a:txBody>
                      <a:tcPr marL="68580" marR="68580" marT="0" marB="0">
                        <a:blipFill rotWithShape="1">
                          <a:blip r:embed="rId3"/>
                          <a:stretch>
                            <a:fillRect l="-130" t="-224"/>
                          </a:stretch>
                        </a:blipFill>
                      </a:tcPr>
                    </a:tc>
                  </a:tr>
                </a:tbl>
              </a:graphicData>
            </a:graphic>
          </p:graphicFrame>
        </mc:Fallback>
      </mc:AlternateContent>
      <p:sp>
        <p:nvSpPr>
          <p:cNvPr id="7" name="Rectangle 2"/>
          <p:cNvSpPr>
            <a:spLocks noChangeArrowheads="1"/>
          </p:cNvSpPr>
          <p:nvPr/>
        </p:nvSpPr>
        <p:spPr bwMode="auto">
          <a:xfrm>
            <a:off x="5860892" y="5733256"/>
            <a:ext cx="29158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09575" algn="l"/>
              </a:tabLst>
              <a:defRPr>
                <a:solidFill>
                  <a:schemeClr val="tx1"/>
                </a:solidFill>
                <a:latin typeface="Arial" pitchFamily="34" charset="0"/>
                <a:cs typeface="Arial" pitchFamily="34" charset="0"/>
              </a:defRPr>
            </a:lvl1pPr>
            <a:lvl2pPr fontAlgn="base">
              <a:spcBef>
                <a:spcPct val="0"/>
              </a:spcBef>
              <a:spcAft>
                <a:spcPct val="0"/>
              </a:spcAft>
              <a:tabLst>
                <a:tab pos="409575" algn="l"/>
              </a:tabLst>
              <a:defRPr>
                <a:solidFill>
                  <a:schemeClr val="tx1"/>
                </a:solidFill>
                <a:latin typeface="Arial" pitchFamily="34" charset="0"/>
                <a:cs typeface="Arial" pitchFamily="34" charset="0"/>
              </a:defRPr>
            </a:lvl2pPr>
            <a:lvl3pPr fontAlgn="base">
              <a:spcBef>
                <a:spcPct val="0"/>
              </a:spcBef>
              <a:spcAft>
                <a:spcPct val="0"/>
              </a:spcAft>
              <a:tabLst>
                <a:tab pos="409575" algn="l"/>
              </a:tabLst>
              <a:defRPr>
                <a:solidFill>
                  <a:schemeClr val="tx1"/>
                </a:solidFill>
                <a:latin typeface="Arial" pitchFamily="34" charset="0"/>
                <a:cs typeface="Arial" pitchFamily="34" charset="0"/>
              </a:defRPr>
            </a:lvl3pPr>
            <a:lvl4pPr fontAlgn="base">
              <a:spcBef>
                <a:spcPct val="0"/>
              </a:spcBef>
              <a:spcAft>
                <a:spcPct val="0"/>
              </a:spcAft>
              <a:tabLst>
                <a:tab pos="409575" algn="l"/>
              </a:tabLst>
              <a:defRPr>
                <a:solidFill>
                  <a:schemeClr val="tx1"/>
                </a:solidFill>
                <a:latin typeface="Arial" pitchFamily="34" charset="0"/>
                <a:cs typeface="Arial" pitchFamily="34" charset="0"/>
              </a:defRPr>
            </a:lvl4pPr>
            <a:lvl5pPr fontAlgn="base">
              <a:spcBef>
                <a:spcPct val="0"/>
              </a:spcBef>
              <a:spcAft>
                <a:spcPct val="0"/>
              </a:spcAft>
              <a:tabLst>
                <a:tab pos="409575" algn="l"/>
              </a:tabLst>
              <a:defRPr>
                <a:solidFill>
                  <a:schemeClr val="tx1"/>
                </a:solidFill>
                <a:latin typeface="Arial" pitchFamily="34" charset="0"/>
                <a:cs typeface="Arial" pitchFamily="34" charset="0"/>
              </a:defRPr>
            </a:lvl5pPr>
            <a:lvl6pPr fontAlgn="base">
              <a:spcBef>
                <a:spcPct val="0"/>
              </a:spcBef>
              <a:spcAft>
                <a:spcPct val="0"/>
              </a:spcAft>
              <a:tabLst>
                <a:tab pos="409575" algn="l"/>
              </a:tabLst>
              <a:defRPr>
                <a:solidFill>
                  <a:schemeClr val="tx1"/>
                </a:solidFill>
                <a:latin typeface="Arial" pitchFamily="34" charset="0"/>
                <a:cs typeface="Arial" pitchFamily="34" charset="0"/>
              </a:defRPr>
            </a:lvl6pPr>
            <a:lvl7pPr fontAlgn="base">
              <a:spcBef>
                <a:spcPct val="0"/>
              </a:spcBef>
              <a:spcAft>
                <a:spcPct val="0"/>
              </a:spcAft>
              <a:tabLst>
                <a:tab pos="409575" algn="l"/>
              </a:tabLst>
              <a:defRPr>
                <a:solidFill>
                  <a:schemeClr val="tx1"/>
                </a:solidFill>
                <a:latin typeface="Arial" pitchFamily="34" charset="0"/>
                <a:cs typeface="Arial" pitchFamily="34" charset="0"/>
              </a:defRPr>
            </a:lvl7pPr>
            <a:lvl8pPr fontAlgn="base">
              <a:spcBef>
                <a:spcPct val="0"/>
              </a:spcBef>
              <a:spcAft>
                <a:spcPct val="0"/>
              </a:spcAft>
              <a:tabLst>
                <a:tab pos="409575" algn="l"/>
              </a:tabLst>
              <a:defRPr>
                <a:solidFill>
                  <a:schemeClr val="tx1"/>
                </a:solidFill>
                <a:latin typeface="Arial" pitchFamily="34" charset="0"/>
                <a:cs typeface="Arial" pitchFamily="34" charset="0"/>
              </a:defRPr>
            </a:lvl8pPr>
            <a:lvl9pPr fontAlgn="base">
              <a:spcBef>
                <a:spcPct val="0"/>
              </a:spcBef>
              <a:spcAft>
                <a:spcPct val="0"/>
              </a:spcAft>
              <a:tabLst>
                <a:tab pos="409575"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tabLst>
                <a:tab pos="409575" algn="l"/>
              </a:tabLst>
            </a:pPr>
            <a:r>
              <a:rPr kumimoji="0" lang="ru-RU"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Дисциплина</a:t>
            </a:r>
            <a:r>
              <a:rPr kumimoji="0" lang="ru-RU" altLang="ru-RU"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ru-RU" altLang="ru-RU" sz="12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ИСОиТПР</a:t>
            </a:r>
            <a:r>
              <a:rPr kumimoji="0" lang="ru-RU" altLang="ru-RU"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tabLst>
                <a:tab pos="409575" algn="l"/>
              </a:tabLst>
            </a:pPr>
            <a:r>
              <a:rPr lang="ru-RU" altLang="ru-RU" sz="1600" dirty="0" smtClean="0">
                <a:latin typeface="Times New Roman" pitchFamily="18" charset="0"/>
                <a:cs typeface="Times New Roman" pitchFamily="18" charset="0"/>
              </a:rPr>
              <a:t>Уровень «удовлетворительно»</a:t>
            </a:r>
            <a:endParaRPr kumimoji="0" lang="ru-RU" altLang="ru-RU"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360695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107504" y="188640"/>
            <a:ext cx="9036496"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09575" algn="l"/>
              </a:tabLst>
              <a:defRPr>
                <a:solidFill>
                  <a:schemeClr val="tx1"/>
                </a:solidFill>
                <a:latin typeface="Arial" pitchFamily="34" charset="0"/>
                <a:cs typeface="Arial" pitchFamily="34" charset="0"/>
              </a:defRPr>
            </a:lvl1pPr>
            <a:lvl2pPr fontAlgn="base">
              <a:spcBef>
                <a:spcPct val="0"/>
              </a:spcBef>
              <a:spcAft>
                <a:spcPct val="0"/>
              </a:spcAft>
              <a:tabLst>
                <a:tab pos="409575" algn="l"/>
              </a:tabLst>
              <a:defRPr>
                <a:solidFill>
                  <a:schemeClr val="tx1"/>
                </a:solidFill>
                <a:latin typeface="Arial" pitchFamily="34" charset="0"/>
                <a:cs typeface="Arial" pitchFamily="34" charset="0"/>
              </a:defRPr>
            </a:lvl2pPr>
            <a:lvl3pPr fontAlgn="base">
              <a:spcBef>
                <a:spcPct val="0"/>
              </a:spcBef>
              <a:spcAft>
                <a:spcPct val="0"/>
              </a:spcAft>
              <a:tabLst>
                <a:tab pos="409575" algn="l"/>
              </a:tabLst>
              <a:defRPr>
                <a:solidFill>
                  <a:schemeClr val="tx1"/>
                </a:solidFill>
                <a:latin typeface="Arial" pitchFamily="34" charset="0"/>
                <a:cs typeface="Arial" pitchFamily="34" charset="0"/>
              </a:defRPr>
            </a:lvl3pPr>
            <a:lvl4pPr fontAlgn="base">
              <a:spcBef>
                <a:spcPct val="0"/>
              </a:spcBef>
              <a:spcAft>
                <a:spcPct val="0"/>
              </a:spcAft>
              <a:tabLst>
                <a:tab pos="409575" algn="l"/>
              </a:tabLst>
              <a:defRPr>
                <a:solidFill>
                  <a:schemeClr val="tx1"/>
                </a:solidFill>
                <a:latin typeface="Arial" pitchFamily="34" charset="0"/>
                <a:cs typeface="Arial" pitchFamily="34" charset="0"/>
              </a:defRPr>
            </a:lvl4pPr>
            <a:lvl5pPr fontAlgn="base">
              <a:spcBef>
                <a:spcPct val="0"/>
              </a:spcBef>
              <a:spcAft>
                <a:spcPct val="0"/>
              </a:spcAft>
              <a:tabLst>
                <a:tab pos="409575" algn="l"/>
              </a:tabLst>
              <a:defRPr>
                <a:solidFill>
                  <a:schemeClr val="tx1"/>
                </a:solidFill>
                <a:latin typeface="Arial" pitchFamily="34" charset="0"/>
                <a:cs typeface="Arial" pitchFamily="34" charset="0"/>
              </a:defRPr>
            </a:lvl5pPr>
            <a:lvl6pPr fontAlgn="base">
              <a:spcBef>
                <a:spcPct val="0"/>
              </a:spcBef>
              <a:spcAft>
                <a:spcPct val="0"/>
              </a:spcAft>
              <a:tabLst>
                <a:tab pos="409575" algn="l"/>
              </a:tabLst>
              <a:defRPr>
                <a:solidFill>
                  <a:schemeClr val="tx1"/>
                </a:solidFill>
                <a:latin typeface="Arial" pitchFamily="34" charset="0"/>
                <a:cs typeface="Arial" pitchFamily="34" charset="0"/>
              </a:defRPr>
            </a:lvl6pPr>
            <a:lvl7pPr fontAlgn="base">
              <a:spcBef>
                <a:spcPct val="0"/>
              </a:spcBef>
              <a:spcAft>
                <a:spcPct val="0"/>
              </a:spcAft>
              <a:tabLst>
                <a:tab pos="409575" algn="l"/>
              </a:tabLst>
              <a:defRPr>
                <a:solidFill>
                  <a:schemeClr val="tx1"/>
                </a:solidFill>
                <a:latin typeface="Arial" pitchFamily="34" charset="0"/>
                <a:cs typeface="Arial" pitchFamily="34" charset="0"/>
              </a:defRPr>
            </a:lvl7pPr>
            <a:lvl8pPr fontAlgn="base">
              <a:spcBef>
                <a:spcPct val="0"/>
              </a:spcBef>
              <a:spcAft>
                <a:spcPct val="0"/>
              </a:spcAft>
              <a:tabLst>
                <a:tab pos="409575" algn="l"/>
              </a:tabLst>
              <a:defRPr>
                <a:solidFill>
                  <a:schemeClr val="tx1"/>
                </a:solidFill>
                <a:latin typeface="Arial" pitchFamily="34" charset="0"/>
                <a:cs typeface="Arial" pitchFamily="34" charset="0"/>
              </a:defRPr>
            </a:lvl8pPr>
            <a:lvl9pPr fontAlgn="base">
              <a:spcBef>
                <a:spcPct val="0"/>
              </a:spcBef>
              <a:spcAft>
                <a:spcPct val="0"/>
              </a:spcAft>
              <a:tabLst>
                <a:tab pos="409575" algn="l"/>
              </a:tabLst>
              <a:defRPr>
                <a:solidFill>
                  <a:schemeClr val="tx1"/>
                </a:solidFill>
                <a:latin typeface="Arial" pitchFamily="34" charset="0"/>
                <a:cs typeface="Arial" pitchFamily="34" charset="0"/>
              </a:defRPr>
            </a:lvl9pPr>
          </a:lstStyle>
          <a:p>
            <a:r>
              <a:rPr lang="ru-RU" sz="2000" dirty="0"/>
              <a:t>На  n  железнодорожных  станциях </a:t>
            </a:r>
            <a:r>
              <a:rPr lang="ru-RU" sz="2000" dirty="0" err="1"/>
              <a:t>Si</a:t>
            </a:r>
            <a:r>
              <a:rPr lang="ru-RU" sz="2000" dirty="0"/>
              <a:t> имеются пустые товарные вагоны в количестве </a:t>
            </a:r>
            <a:r>
              <a:rPr lang="ru-RU" sz="2000" dirty="0" err="1"/>
              <a:t>Mi</a:t>
            </a:r>
            <a:r>
              <a:rPr lang="ru-RU" sz="2000" dirty="0"/>
              <a:t> штук (i=1,…,m).  На станциях </a:t>
            </a:r>
            <a:r>
              <a:rPr lang="ru-RU" sz="2000" dirty="0" err="1"/>
              <a:t>Dj</a:t>
            </a:r>
            <a:r>
              <a:rPr lang="ru-RU" sz="2000" dirty="0"/>
              <a:t> не  хватает для перевозки грузов </a:t>
            </a:r>
            <a:r>
              <a:rPr lang="ru-RU" sz="2000" dirty="0" err="1"/>
              <a:t>Nj</a:t>
            </a:r>
            <a:r>
              <a:rPr lang="ru-RU" sz="2000" dirty="0"/>
              <a:t> вагонов (j=1,,n). Расстояние между станциями </a:t>
            </a:r>
            <a:r>
              <a:rPr lang="ru-RU" sz="2000" dirty="0" err="1"/>
              <a:t>Si</a:t>
            </a:r>
            <a:r>
              <a:rPr lang="ru-RU" sz="2000" dirty="0"/>
              <a:t> и </a:t>
            </a:r>
            <a:r>
              <a:rPr lang="ru-RU" sz="2000" dirty="0" err="1"/>
              <a:t>Dj</a:t>
            </a:r>
            <a:r>
              <a:rPr lang="ru-RU" sz="2000" dirty="0"/>
              <a:t> равно </a:t>
            </a:r>
            <a:r>
              <a:rPr lang="ru-RU" sz="2000" dirty="0" err="1"/>
              <a:t>Lij</a:t>
            </a:r>
            <a:r>
              <a:rPr lang="ru-RU" sz="2000" dirty="0"/>
              <a:t> км. Найти план перегона вагонов, обеспечивающий минимум суммарных затрат на перегон, если стоимость перегона одного вагона пропорциональна расстоянию между станциями. Общее количество  свободных  вагонов больше их суммарной потребности.  Какая из моделей верна?</a:t>
            </a:r>
          </a:p>
        </p:txBody>
      </p:sp>
      <mc:AlternateContent xmlns:mc="http://schemas.openxmlformats.org/markup-compatibility/2006" xmlns:a14="http://schemas.microsoft.com/office/drawing/2010/main">
        <mc:Choice Requires="a14">
          <p:graphicFrame>
            <p:nvGraphicFramePr>
              <p:cNvPr id="2" name="Таблица 1"/>
              <p:cNvGraphicFramePr>
                <a:graphicFrameLocks noGrp="1"/>
              </p:cNvGraphicFramePr>
              <p:nvPr>
                <p:extLst>
                  <p:ext uri="{D42A27DB-BD31-4B8C-83A1-F6EECF244321}">
                    <p14:modId xmlns:p14="http://schemas.microsoft.com/office/powerpoint/2010/main" val="1591401641"/>
                  </p:ext>
                </p:extLst>
              </p:nvPr>
            </p:nvGraphicFramePr>
            <p:xfrm>
              <a:off x="107504" y="2924944"/>
              <a:ext cx="8928991" cy="3672408"/>
            </p:xfrm>
            <a:graphic>
              <a:graphicData uri="http://schemas.openxmlformats.org/drawingml/2006/table">
                <a:tbl>
                  <a:tblPr firstRow="1" firstCol="1" bandRow="1">
                    <a:tableStyleId>{5C22544A-7EE6-4342-B048-85BDC9FD1C3A}</a:tableStyleId>
                  </a:tblPr>
                  <a:tblGrid>
                    <a:gridCol w="3100223"/>
                    <a:gridCol w="2850980"/>
                    <a:gridCol w="2977788"/>
                  </a:tblGrid>
                  <a:tr h="3672408">
                    <a:tc>
                      <a:txBody>
                        <a:bodyPr/>
                        <a:lstStyle/>
                        <a:p>
                          <a:pPr>
                            <a:spcAft>
                              <a:spcPts val="0"/>
                            </a:spcAft>
                          </a:pPr>
                          <a:r>
                            <a:rPr lang="ru-RU" sz="2000" b="1" dirty="0" smtClean="0">
                              <a:solidFill>
                                <a:schemeClr val="tx1"/>
                              </a:solidFill>
                              <a:effectLst/>
                            </a:rPr>
                            <a:t> </a:t>
                          </a: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2000" b="1" i="1">
                                        <a:solidFill>
                                          <a:schemeClr val="tx1"/>
                                        </a:solidFill>
                                        <a:effectLst/>
                                        <a:latin typeface="Cambria Math"/>
                                      </a:rPr>
                                    </m:ctrlPr>
                                  </m:naryPr>
                                  <m:sub>
                                    <m:r>
                                      <a:rPr lang="en-US" sz="2000" b="1" i="1">
                                        <a:solidFill>
                                          <a:schemeClr val="tx1"/>
                                        </a:solidFill>
                                        <a:effectLst/>
                                        <a:latin typeface="Cambria Math"/>
                                      </a:rPr>
                                      <m:t>𝒊</m:t>
                                    </m:r>
                                  </m:sub>
                                  <m:sup/>
                                  <m:e>
                                    <m:nary>
                                      <m:naryPr>
                                        <m:chr m:val="∑"/>
                                        <m:limLoc m:val="undOvr"/>
                                        <m:supHide m:val="on"/>
                                        <m:ctrlPr>
                                          <a:rPr lang="ru-RU" sz="2000" b="1" i="1">
                                            <a:solidFill>
                                              <a:schemeClr val="tx1"/>
                                            </a:solidFill>
                                            <a:effectLst/>
                                            <a:latin typeface="Cambria Math"/>
                                          </a:rPr>
                                        </m:ctrlPr>
                                      </m:naryPr>
                                      <m:sub>
                                        <m:r>
                                          <a:rPr lang="en-US" sz="2000" b="1" i="1">
                                            <a:solidFill>
                                              <a:schemeClr val="tx1"/>
                                            </a:solidFill>
                                            <a:effectLst/>
                                            <a:latin typeface="Cambria Math"/>
                                          </a:rPr>
                                          <m:t>𝒋</m:t>
                                        </m:r>
                                      </m:sub>
                                      <m:sup/>
                                      <m:e>
                                        <m:sSub>
                                          <m:sSubPr>
                                            <m:ctrlPr>
                                              <a:rPr lang="ru-RU" sz="2000" b="1" i="1">
                                                <a:solidFill>
                                                  <a:schemeClr val="tx1"/>
                                                </a:solidFill>
                                                <a:effectLst/>
                                                <a:latin typeface="Cambria Math"/>
                                              </a:rPr>
                                            </m:ctrlPr>
                                          </m:sSubPr>
                                          <m:e>
                                            <m:r>
                                              <a:rPr lang="en-US" sz="2000" b="1" i="1">
                                                <a:solidFill>
                                                  <a:schemeClr val="tx1"/>
                                                </a:solidFill>
                                                <a:effectLst/>
                                                <a:latin typeface="Cambria Math"/>
                                              </a:rPr>
                                              <m:t>𝑳</m:t>
                                            </m:r>
                                          </m:e>
                                          <m:sub>
                                            <m:r>
                                              <a:rPr lang="en-US" sz="2000" b="1" i="1">
                                                <a:solidFill>
                                                  <a:schemeClr val="tx1"/>
                                                </a:solidFill>
                                                <a:effectLst/>
                                                <a:latin typeface="Cambria Math"/>
                                              </a:rPr>
                                              <m:t>𝒊𝒋</m:t>
                                            </m:r>
                                          </m:sub>
                                        </m:sSub>
                                        <m:r>
                                          <a:rPr lang="en-US" sz="2000" b="1">
                                            <a:solidFill>
                                              <a:schemeClr val="tx1"/>
                                            </a:solidFill>
                                            <a:effectLst/>
                                            <a:latin typeface="Cambria Math"/>
                                          </a:rPr>
                                          <m:t>∗</m:t>
                                        </m:r>
                                      </m:e>
                                    </m:nary>
                                  </m:e>
                                </m:nary>
                                <m:sSub>
                                  <m:sSubPr>
                                    <m:ctrlPr>
                                      <a:rPr lang="ru-RU" sz="2000" b="1" i="1">
                                        <a:solidFill>
                                          <a:schemeClr val="tx1"/>
                                        </a:solidFill>
                                        <a:effectLst/>
                                        <a:latin typeface="Cambria Math"/>
                                      </a:rPr>
                                    </m:ctrlPr>
                                  </m:sSubPr>
                                  <m:e>
                                    <m:r>
                                      <a:rPr lang="en-US" sz="2000" b="1" i="1">
                                        <a:solidFill>
                                          <a:schemeClr val="tx1"/>
                                        </a:solidFill>
                                        <a:effectLst/>
                                        <a:latin typeface="Cambria Math"/>
                                      </a:rPr>
                                      <m:t>𝒙</m:t>
                                    </m:r>
                                  </m:e>
                                  <m:sub>
                                    <m:r>
                                      <a:rPr lang="en-US" sz="2000" b="1" i="1">
                                        <a:solidFill>
                                          <a:schemeClr val="tx1"/>
                                        </a:solidFill>
                                        <a:effectLst/>
                                        <a:latin typeface="Cambria Math"/>
                                      </a:rPr>
                                      <m:t>𝒊𝒋</m:t>
                                    </m:r>
                                  </m:sub>
                                </m:sSub>
                                <m:r>
                                  <a:rPr lang="en-US" sz="2000" b="1">
                                    <a:solidFill>
                                      <a:schemeClr val="tx1"/>
                                    </a:solidFill>
                                    <a:effectLst/>
                                    <a:latin typeface="Cambria Math"/>
                                  </a:rPr>
                                  <m:t>→</m:t>
                                </m:r>
                                <m:r>
                                  <a:rPr lang="en-US" sz="2000" b="1" i="1">
                                    <a:solidFill>
                                      <a:schemeClr val="tx1"/>
                                    </a:solidFill>
                                    <a:effectLst/>
                                    <a:latin typeface="Cambria Math"/>
                                  </a:rPr>
                                  <m:t>𝒎𝒊𝒏</m:t>
                                </m:r>
                              </m:oMath>
                            </m:oMathPara>
                          </a14:m>
                          <a:endParaRPr lang="ru-RU" sz="2000" b="1" dirty="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2000" b="1" i="1">
                                        <a:solidFill>
                                          <a:schemeClr val="tx1"/>
                                        </a:solidFill>
                                        <a:effectLst/>
                                        <a:latin typeface="Cambria Math"/>
                                      </a:rPr>
                                    </m:ctrlPr>
                                  </m:naryPr>
                                  <m:sub>
                                    <m:r>
                                      <a:rPr lang="en-US" sz="2000" b="1" i="1">
                                        <a:solidFill>
                                          <a:schemeClr val="tx1"/>
                                        </a:solidFill>
                                        <a:effectLst/>
                                        <a:latin typeface="Cambria Math"/>
                                      </a:rPr>
                                      <m:t>𝒋</m:t>
                                    </m:r>
                                  </m:sub>
                                  <m:sup/>
                                  <m:e>
                                    <m:sSub>
                                      <m:sSubPr>
                                        <m:ctrlPr>
                                          <a:rPr lang="ru-RU" sz="2000" b="1" i="1">
                                            <a:solidFill>
                                              <a:schemeClr val="tx1"/>
                                            </a:solidFill>
                                            <a:effectLst/>
                                            <a:latin typeface="Cambria Math"/>
                                          </a:rPr>
                                        </m:ctrlPr>
                                      </m:sSubPr>
                                      <m:e>
                                        <m:r>
                                          <a:rPr lang="en-US" sz="2000" b="1" i="1">
                                            <a:solidFill>
                                              <a:schemeClr val="tx1"/>
                                            </a:solidFill>
                                            <a:effectLst/>
                                            <a:latin typeface="Cambria Math"/>
                                          </a:rPr>
                                          <m:t>𝒙</m:t>
                                        </m:r>
                                      </m:e>
                                      <m:sub>
                                        <m:r>
                                          <a:rPr lang="en-US" sz="2000" b="1" i="1">
                                            <a:solidFill>
                                              <a:schemeClr val="tx1"/>
                                            </a:solidFill>
                                            <a:effectLst/>
                                            <a:latin typeface="Cambria Math"/>
                                          </a:rPr>
                                          <m:t>𝒊𝒋</m:t>
                                        </m:r>
                                      </m:sub>
                                    </m:sSub>
                                  </m:e>
                                </m:nary>
                                <m:r>
                                  <a:rPr lang="en-US" sz="2000" b="1">
                                    <a:solidFill>
                                      <a:schemeClr val="tx1"/>
                                    </a:solidFill>
                                    <a:effectLst/>
                                    <a:latin typeface="Cambria Math"/>
                                  </a:rPr>
                                  <m:t>≤</m:t>
                                </m:r>
                                <m:sSub>
                                  <m:sSubPr>
                                    <m:ctrlPr>
                                      <a:rPr lang="ru-RU" sz="2000" b="1" i="1">
                                        <a:solidFill>
                                          <a:schemeClr val="tx1"/>
                                        </a:solidFill>
                                        <a:effectLst/>
                                        <a:latin typeface="Cambria Math"/>
                                      </a:rPr>
                                    </m:ctrlPr>
                                  </m:sSubPr>
                                  <m:e>
                                    <m:r>
                                      <a:rPr lang="en-US" sz="2000" b="1" i="1">
                                        <a:solidFill>
                                          <a:schemeClr val="tx1"/>
                                        </a:solidFill>
                                        <a:effectLst/>
                                        <a:latin typeface="Cambria Math"/>
                                      </a:rPr>
                                      <m:t>𝑴</m:t>
                                    </m:r>
                                  </m:e>
                                  <m:sub>
                                    <m:r>
                                      <a:rPr lang="en-US" sz="2000" b="1" i="1">
                                        <a:solidFill>
                                          <a:schemeClr val="tx1"/>
                                        </a:solidFill>
                                        <a:effectLst/>
                                        <a:latin typeface="Cambria Math"/>
                                      </a:rPr>
                                      <m:t>𝒊</m:t>
                                    </m:r>
                                  </m:sub>
                                </m:sSub>
                                <m:r>
                                  <a:rPr lang="en-US" sz="2000" b="1">
                                    <a:solidFill>
                                      <a:schemeClr val="tx1"/>
                                    </a:solidFill>
                                    <a:effectLst/>
                                    <a:latin typeface="Cambria Math"/>
                                  </a:rPr>
                                  <m:t> </m:t>
                                </m:r>
                                <m:r>
                                  <a:rPr lang="ru-RU" sz="2000" b="1">
                                    <a:solidFill>
                                      <a:schemeClr val="tx1"/>
                                    </a:solidFill>
                                    <a:effectLst/>
                                    <a:latin typeface="Cambria Math"/>
                                  </a:rPr>
                                  <m:t>, ∀ </m:t>
                                </m:r>
                                <m:r>
                                  <a:rPr lang="ru-RU" sz="2000" b="1" i="1">
                                    <a:solidFill>
                                      <a:schemeClr val="tx1"/>
                                    </a:solidFill>
                                    <a:effectLst/>
                                    <a:latin typeface="Cambria Math"/>
                                  </a:rPr>
                                  <m:t>𝒊</m:t>
                                </m:r>
                              </m:oMath>
                            </m:oMathPara>
                          </a14:m>
                          <a:endParaRPr lang="ru-RU" sz="2000" b="1" dirty="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2000" b="1" i="1">
                                        <a:solidFill>
                                          <a:schemeClr val="tx1"/>
                                        </a:solidFill>
                                        <a:effectLst/>
                                        <a:latin typeface="Cambria Math"/>
                                      </a:rPr>
                                    </m:ctrlPr>
                                  </m:naryPr>
                                  <m:sub>
                                    <m:r>
                                      <a:rPr lang="en-US" sz="2000" b="1" i="1">
                                        <a:solidFill>
                                          <a:schemeClr val="tx1"/>
                                        </a:solidFill>
                                        <a:effectLst/>
                                        <a:latin typeface="Cambria Math"/>
                                      </a:rPr>
                                      <m:t>𝒊</m:t>
                                    </m:r>
                                  </m:sub>
                                  <m:sup/>
                                  <m:e>
                                    <m:sSub>
                                      <m:sSubPr>
                                        <m:ctrlPr>
                                          <a:rPr lang="ru-RU" sz="2000" b="1" i="1">
                                            <a:solidFill>
                                              <a:schemeClr val="tx1"/>
                                            </a:solidFill>
                                            <a:effectLst/>
                                            <a:latin typeface="Cambria Math"/>
                                          </a:rPr>
                                        </m:ctrlPr>
                                      </m:sSubPr>
                                      <m:e>
                                        <m:r>
                                          <a:rPr lang="en-US" sz="2000" b="1" i="1">
                                            <a:solidFill>
                                              <a:schemeClr val="tx1"/>
                                            </a:solidFill>
                                            <a:effectLst/>
                                            <a:latin typeface="Cambria Math"/>
                                          </a:rPr>
                                          <m:t>𝒙</m:t>
                                        </m:r>
                                      </m:e>
                                      <m:sub>
                                        <m:r>
                                          <a:rPr lang="en-US" sz="2000" b="1" i="1">
                                            <a:solidFill>
                                              <a:schemeClr val="tx1"/>
                                            </a:solidFill>
                                            <a:effectLst/>
                                            <a:latin typeface="Cambria Math"/>
                                          </a:rPr>
                                          <m:t>𝒊𝒋</m:t>
                                        </m:r>
                                      </m:sub>
                                    </m:sSub>
                                  </m:e>
                                </m:nary>
                                <m:r>
                                  <a:rPr lang="en-US" sz="2000" b="1">
                                    <a:solidFill>
                                      <a:schemeClr val="tx1"/>
                                    </a:solidFill>
                                    <a:effectLst/>
                                    <a:latin typeface="Cambria Math"/>
                                  </a:rPr>
                                  <m:t>≤</m:t>
                                </m:r>
                                <m:sSub>
                                  <m:sSubPr>
                                    <m:ctrlPr>
                                      <a:rPr lang="ru-RU" sz="2000" b="1" i="1">
                                        <a:solidFill>
                                          <a:schemeClr val="tx1"/>
                                        </a:solidFill>
                                        <a:effectLst/>
                                        <a:latin typeface="Cambria Math"/>
                                      </a:rPr>
                                    </m:ctrlPr>
                                  </m:sSubPr>
                                  <m:e>
                                    <m:r>
                                      <a:rPr lang="en-US" sz="2000" b="1" i="1">
                                        <a:solidFill>
                                          <a:schemeClr val="tx1"/>
                                        </a:solidFill>
                                        <a:effectLst/>
                                        <a:latin typeface="Cambria Math"/>
                                      </a:rPr>
                                      <m:t>𝑵</m:t>
                                    </m:r>
                                  </m:e>
                                  <m:sub>
                                    <m:r>
                                      <a:rPr lang="en-US" sz="2000" b="1" i="1">
                                        <a:solidFill>
                                          <a:schemeClr val="tx1"/>
                                        </a:solidFill>
                                        <a:effectLst/>
                                        <a:latin typeface="Cambria Math"/>
                                      </a:rPr>
                                      <m:t>𝒋</m:t>
                                    </m:r>
                                  </m:sub>
                                </m:sSub>
                                <m:r>
                                  <a:rPr lang="en-US" sz="2000" b="1">
                                    <a:solidFill>
                                      <a:schemeClr val="tx1"/>
                                    </a:solidFill>
                                    <a:effectLst/>
                                    <a:latin typeface="Cambria Math"/>
                                  </a:rPr>
                                  <m:t> </m:t>
                                </m:r>
                                <m:r>
                                  <a:rPr lang="ru-RU" sz="2000" b="1">
                                    <a:solidFill>
                                      <a:schemeClr val="tx1"/>
                                    </a:solidFill>
                                    <a:effectLst/>
                                    <a:latin typeface="Cambria Math"/>
                                  </a:rPr>
                                  <m:t>, ∀ </m:t>
                                </m:r>
                                <m:r>
                                  <a:rPr lang="ru-RU" sz="2000" b="1" i="1">
                                    <a:solidFill>
                                      <a:schemeClr val="tx1"/>
                                    </a:solidFill>
                                    <a:effectLst/>
                                    <a:latin typeface="Cambria Math"/>
                                  </a:rPr>
                                  <m:t>𝒋</m:t>
                                </m:r>
                              </m:oMath>
                            </m:oMathPara>
                          </a14:m>
                          <a:endParaRPr lang="ru-RU" sz="2000" b="1" dirty="0">
                            <a:solidFill>
                              <a:schemeClr val="tx1"/>
                            </a:solidFill>
                            <a:effectLst/>
                          </a:endParaRPr>
                        </a:p>
                        <a:p>
                          <a:pPr>
                            <a:lnSpc>
                              <a:spcPct val="115000"/>
                            </a:lnSpc>
                            <a:spcAft>
                              <a:spcPts val="600"/>
                            </a:spcAft>
                          </a:pPr>
                          <a:r>
                            <a:rPr lang="ru-RU" sz="2000" b="1" dirty="0">
                              <a:solidFill>
                                <a:schemeClr val="tx1"/>
                              </a:solidFill>
                              <a:effectLst/>
                            </a:rPr>
                            <a:t>1.</a:t>
                          </a:r>
                          <a:endParaRPr lang="ru-RU" sz="2000" b="1" dirty="0">
                            <a:solidFill>
                              <a:schemeClr val="tx1"/>
                            </a:solidFill>
                            <a:effectLst/>
                            <a:latin typeface="Times New Roman"/>
                            <a:ea typeface="Times New Roman"/>
                          </a:endParaRPr>
                        </a:p>
                      </a:txBody>
                      <a:tcPr marL="68580" marR="68580" marT="0" marB="0">
                        <a:solidFill>
                          <a:schemeClr val="bg1"/>
                        </a:solidFill>
                      </a:tcPr>
                    </a:tc>
                    <a:tc>
                      <a:txBody>
                        <a:bodyPr/>
                        <a:lstStyle/>
                        <a:p>
                          <a:pPr>
                            <a:spcAft>
                              <a:spcPts val="0"/>
                            </a:spcAft>
                          </a:pPr>
                          <a:r>
                            <a:rPr lang="en-US" sz="2000" b="1" dirty="0" smtClean="0">
                              <a:solidFill>
                                <a:schemeClr val="tx1"/>
                              </a:solidFill>
                              <a:effectLst/>
                            </a:rPr>
                            <a:t> </a:t>
                          </a:r>
                          <a:endParaRPr lang="ru-RU" sz="2000" b="1" dirty="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2000" b="1" i="1">
                                        <a:solidFill>
                                          <a:schemeClr val="tx1"/>
                                        </a:solidFill>
                                        <a:effectLst/>
                                        <a:latin typeface="Cambria Math"/>
                                      </a:rPr>
                                    </m:ctrlPr>
                                  </m:naryPr>
                                  <m:sub>
                                    <m:r>
                                      <a:rPr lang="en-US" sz="2000" b="1" i="1">
                                        <a:solidFill>
                                          <a:schemeClr val="tx1"/>
                                        </a:solidFill>
                                        <a:effectLst/>
                                        <a:latin typeface="Cambria Math"/>
                                      </a:rPr>
                                      <m:t>𝒊</m:t>
                                    </m:r>
                                  </m:sub>
                                  <m:sup/>
                                  <m:e>
                                    <m:nary>
                                      <m:naryPr>
                                        <m:chr m:val="∑"/>
                                        <m:limLoc m:val="undOvr"/>
                                        <m:supHide m:val="on"/>
                                        <m:ctrlPr>
                                          <a:rPr lang="ru-RU" sz="2000" b="1" i="1">
                                            <a:solidFill>
                                              <a:schemeClr val="tx1"/>
                                            </a:solidFill>
                                            <a:effectLst/>
                                            <a:latin typeface="Cambria Math"/>
                                          </a:rPr>
                                        </m:ctrlPr>
                                      </m:naryPr>
                                      <m:sub>
                                        <m:r>
                                          <a:rPr lang="en-US" sz="2000" b="1" i="1">
                                            <a:solidFill>
                                              <a:schemeClr val="tx1"/>
                                            </a:solidFill>
                                            <a:effectLst/>
                                            <a:latin typeface="Cambria Math"/>
                                          </a:rPr>
                                          <m:t>𝒋</m:t>
                                        </m:r>
                                      </m:sub>
                                      <m:sup/>
                                      <m:e>
                                        <m:sSub>
                                          <m:sSubPr>
                                            <m:ctrlPr>
                                              <a:rPr lang="ru-RU" sz="2000" b="1" i="1">
                                                <a:solidFill>
                                                  <a:schemeClr val="tx1"/>
                                                </a:solidFill>
                                                <a:effectLst/>
                                                <a:latin typeface="Cambria Math"/>
                                              </a:rPr>
                                            </m:ctrlPr>
                                          </m:sSubPr>
                                          <m:e>
                                            <m:r>
                                              <a:rPr lang="en-US" sz="2000" b="1" i="1">
                                                <a:solidFill>
                                                  <a:schemeClr val="tx1"/>
                                                </a:solidFill>
                                                <a:effectLst/>
                                                <a:latin typeface="Cambria Math"/>
                                              </a:rPr>
                                              <m:t>𝑳</m:t>
                                            </m:r>
                                          </m:e>
                                          <m:sub>
                                            <m:r>
                                              <a:rPr lang="en-US" sz="2000" b="1" i="1">
                                                <a:solidFill>
                                                  <a:schemeClr val="tx1"/>
                                                </a:solidFill>
                                                <a:effectLst/>
                                                <a:latin typeface="Cambria Math"/>
                                              </a:rPr>
                                              <m:t>𝒊𝒋</m:t>
                                            </m:r>
                                          </m:sub>
                                        </m:sSub>
                                        <m:r>
                                          <a:rPr lang="en-US" sz="2000" b="1">
                                            <a:solidFill>
                                              <a:schemeClr val="tx1"/>
                                            </a:solidFill>
                                            <a:effectLst/>
                                            <a:latin typeface="Cambria Math"/>
                                          </a:rPr>
                                          <m:t>∗</m:t>
                                        </m:r>
                                      </m:e>
                                    </m:nary>
                                  </m:e>
                                </m:nary>
                                <m:sSub>
                                  <m:sSubPr>
                                    <m:ctrlPr>
                                      <a:rPr lang="ru-RU" sz="2000" b="1" i="1">
                                        <a:solidFill>
                                          <a:schemeClr val="tx1"/>
                                        </a:solidFill>
                                        <a:effectLst/>
                                        <a:latin typeface="Cambria Math"/>
                                      </a:rPr>
                                    </m:ctrlPr>
                                  </m:sSubPr>
                                  <m:e>
                                    <m:r>
                                      <a:rPr lang="en-US" sz="2000" b="1" i="1">
                                        <a:solidFill>
                                          <a:schemeClr val="tx1"/>
                                        </a:solidFill>
                                        <a:effectLst/>
                                        <a:latin typeface="Cambria Math"/>
                                      </a:rPr>
                                      <m:t>𝒙</m:t>
                                    </m:r>
                                  </m:e>
                                  <m:sub>
                                    <m:r>
                                      <a:rPr lang="en-US" sz="2000" b="1" i="1">
                                        <a:solidFill>
                                          <a:schemeClr val="tx1"/>
                                        </a:solidFill>
                                        <a:effectLst/>
                                        <a:latin typeface="Cambria Math"/>
                                      </a:rPr>
                                      <m:t>𝒊𝒋</m:t>
                                    </m:r>
                                  </m:sub>
                                </m:sSub>
                                <m:r>
                                  <a:rPr lang="en-US" sz="2000" b="1">
                                    <a:solidFill>
                                      <a:schemeClr val="tx1"/>
                                    </a:solidFill>
                                    <a:effectLst/>
                                    <a:latin typeface="Cambria Math"/>
                                  </a:rPr>
                                  <m:t>→</m:t>
                                </m:r>
                                <m:r>
                                  <a:rPr lang="en-US" sz="2000" b="1" i="1">
                                    <a:solidFill>
                                      <a:schemeClr val="tx1"/>
                                    </a:solidFill>
                                    <a:effectLst/>
                                    <a:latin typeface="Cambria Math"/>
                                  </a:rPr>
                                  <m:t>𝒎𝒊𝒏</m:t>
                                </m:r>
                              </m:oMath>
                            </m:oMathPara>
                          </a14:m>
                          <a:endParaRPr lang="ru-RU" sz="2000" b="1" dirty="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2000" b="1" i="1">
                                        <a:solidFill>
                                          <a:schemeClr val="tx1"/>
                                        </a:solidFill>
                                        <a:effectLst/>
                                        <a:latin typeface="Cambria Math"/>
                                      </a:rPr>
                                    </m:ctrlPr>
                                  </m:naryPr>
                                  <m:sub>
                                    <m:r>
                                      <a:rPr lang="en-US" sz="2000" b="1" i="1">
                                        <a:solidFill>
                                          <a:schemeClr val="tx1"/>
                                        </a:solidFill>
                                        <a:effectLst/>
                                        <a:latin typeface="Cambria Math"/>
                                      </a:rPr>
                                      <m:t>𝒊</m:t>
                                    </m:r>
                                  </m:sub>
                                  <m:sup/>
                                  <m:e>
                                    <m:sSub>
                                      <m:sSubPr>
                                        <m:ctrlPr>
                                          <a:rPr lang="ru-RU" sz="2000" b="1" i="1">
                                            <a:solidFill>
                                              <a:schemeClr val="tx1"/>
                                            </a:solidFill>
                                            <a:effectLst/>
                                            <a:latin typeface="Cambria Math"/>
                                          </a:rPr>
                                        </m:ctrlPr>
                                      </m:sSubPr>
                                      <m:e>
                                        <m:r>
                                          <a:rPr lang="en-US" sz="2000" b="1" i="1">
                                            <a:solidFill>
                                              <a:schemeClr val="tx1"/>
                                            </a:solidFill>
                                            <a:effectLst/>
                                            <a:latin typeface="Cambria Math"/>
                                          </a:rPr>
                                          <m:t>𝒙</m:t>
                                        </m:r>
                                      </m:e>
                                      <m:sub>
                                        <m:r>
                                          <a:rPr lang="en-US" sz="2000" b="1" i="1">
                                            <a:solidFill>
                                              <a:schemeClr val="tx1"/>
                                            </a:solidFill>
                                            <a:effectLst/>
                                            <a:latin typeface="Cambria Math"/>
                                          </a:rPr>
                                          <m:t>𝒊𝒋</m:t>
                                        </m:r>
                                      </m:sub>
                                    </m:sSub>
                                  </m:e>
                                </m:nary>
                                <m:r>
                                  <a:rPr lang="en-US" sz="2000" b="1">
                                    <a:solidFill>
                                      <a:schemeClr val="tx1"/>
                                    </a:solidFill>
                                    <a:effectLst/>
                                    <a:latin typeface="Cambria Math"/>
                                  </a:rPr>
                                  <m:t>≤</m:t>
                                </m:r>
                                <m:sSub>
                                  <m:sSubPr>
                                    <m:ctrlPr>
                                      <a:rPr lang="ru-RU" sz="2000" b="1" i="1">
                                        <a:solidFill>
                                          <a:schemeClr val="tx1"/>
                                        </a:solidFill>
                                        <a:effectLst/>
                                        <a:latin typeface="Cambria Math"/>
                                      </a:rPr>
                                    </m:ctrlPr>
                                  </m:sSubPr>
                                  <m:e>
                                    <m:r>
                                      <a:rPr lang="en-US" sz="2000" b="1" i="1">
                                        <a:solidFill>
                                          <a:schemeClr val="tx1"/>
                                        </a:solidFill>
                                        <a:effectLst/>
                                        <a:latin typeface="Cambria Math"/>
                                      </a:rPr>
                                      <m:t>𝑴</m:t>
                                    </m:r>
                                  </m:e>
                                  <m:sub>
                                    <m:r>
                                      <a:rPr lang="en-US" sz="2000" b="1" i="1">
                                        <a:solidFill>
                                          <a:schemeClr val="tx1"/>
                                        </a:solidFill>
                                        <a:effectLst/>
                                        <a:latin typeface="Cambria Math"/>
                                      </a:rPr>
                                      <m:t>𝒊</m:t>
                                    </m:r>
                                  </m:sub>
                                </m:sSub>
                                <m:r>
                                  <a:rPr lang="en-US" sz="2000" b="1">
                                    <a:solidFill>
                                      <a:schemeClr val="tx1"/>
                                    </a:solidFill>
                                    <a:effectLst/>
                                    <a:latin typeface="Cambria Math"/>
                                  </a:rPr>
                                  <m:t> </m:t>
                                </m:r>
                                <m:r>
                                  <a:rPr lang="ru-RU" sz="2000" b="1">
                                    <a:solidFill>
                                      <a:schemeClr val="tx1"/>
                                    </a:solidFill>
                                    <a:effectLst/>
                                    <a:latin typeface="Cambria Math"/>
                                  </a:rPr>
                                  <m:t>, ∀ </m:t>
                                </m:r>
                                <m:r>
                                  <a:rPr lang="ru-RU" sz="2000" b="1" i="1">
                                    <a:solidFill>
                                      <a:schemeClr val="tx1"/>
                                    </a:solidFill>
                                    <a:effectLst/>
                                    <a:latin typeface="Cambria Math"/>
                                  </a:rPr>
                                  <m:t>𝒊</m:t>
                                </m:r>
                              </m:oMath>
                            </m:oMathPara>
                          </a14:m>
                          <a:endParaRPr lang="ru-RU" sz="2000" b="1" dirty="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2000" b="1" i="1">
                                        <a:solidFill>
                                          <a:schemeClr val="tx1"/>
                                        </a:solidFill>
                                        <a:effectLst/>
                                        <a:latin typeface="Cambria Math"/>
                                      </a:rPr>
                                    </m:ctrlPr>
                                  </m:naryPr>
                                  <m:sub>
                                    <m:r>
                                      <a:rPr lang="en-US" sz="2000" b="1" i="1">
                                        <a:solidFill>
                                          <a:schemeClr val="tx1"/>
                                        </a:solidFill>
                                        <a:effectLst/>
                                        <a:latin typeface="Cambria Math"/>
                                      </a:rPr>
                                      <m:t>𝒋</m:t>
                                    </m:r>
                                  </m:sub>
                                  <m:sup/>
                                  <m:e>
                                    <m:sSub>
                                      <m:sSubPr>
                                        <m:ctrlPr>
                                          <a:rPr lang="ru-RU" sz="2000" b="1" i="1">
                                            <a:solidFill>
                                              <a:schemeClr val="tx1"/>
                                            </a:solidFill>
                                            <a:effectLst/>
                                            <a:latin typeface="Cambria Math"/>
                                          </a:rPr>
                                        </m:ctrlPr>
                                      </m:sSubPr>
                                      <m:e>
                                        <m:r>
                                          <a:rPr lang="en-US" sz="2000" b="1" i="1">
                                            <a:solidFill>
                                              <a:schemeClr val="tx1"/>
                                            </a:solidFill>
                                            <a:effectLst/>
                                            <a:latin typeface="Cambria Math"/>
                                          </a:rPr>
                                          <m:t>𝒙</m:t>
                                        </m:r>
                                      </m:e>
                                      <m:sub>
                                        <m:r>
                                          <a:rPr lang="en-US" sz="2000" b="1" i="1">
                                            <a:solidFill>
                                              <a:schemeClr val="tx1"/>
                                            </a:solidFill>
                                            <a:effectLst/>
                                            <a:latin typeface="Cambria Math"/>
                                          </a:rPr>
                                          <m:t>𝒊𝒋</m:t>
                                        </m:r>
                                      </m:sub>
                                    </m:sSub>
                                  </m:e>
                                </m:nary>
                                <m:r>
                                  <a:rPr lang="en-US" sz="2000" b="1">
                                    <a:solidFill>
                                      <a:schemeClr val="tx1"/>
                                    </a:solidFill>
                                    <a:effectLst/>
                                    <a:latin typeface="Cambria Math"/>
                                  </a:rPr>
                                  <m:t>≥</m:t>
                                </m:r>
                                <m:sSub>
                                  <m:sSubPr>
                                    <m:ctrlPr>
                                      <a:rPr lang="ru-RU" sz="2000" b="1" i="1">
                                        <a:solidFill>
                                          <a:schemeClr val="tx1"/>
                                        </a:solidFill>
                                        <a:effectLst/>
                                        <a:latin typeface="Cambria Math"/>
                                      </a:rPr>
                                    </m:ctrlPr>
                                  </m:sSubPr>
                                  <m:e>
                                    <m:r>
                                      <a:rPr lang="en-US" sz="2000" b="1" i="1">
                                        <a:solidFill>
                                          <a:schemeClr val="tx1"/>
                                        </a:solidFill>
                                        <a:effectLst/>
                                        <a:latin typeface="Cambria Math"/>
                                      </a:rPr>
                                      <m:t>𝑵</m:t>
                                    </m:r>
                                  </m:e>
                                  <m:sub>
                                    <m:r>
                                      <a:rPr lang="en-US" sz="2000" b="1" i="1">
                                        <a:solidFill>
                                          <a:schemeClr val="tx1"/>
                                        </a:solidFill>
                                        <a:effectLst/>
                                        <a:latin typeface="Cambria Math"/>
                                      </a:rPr>
                                      <m:t>𝒋</m:t>
                                    </m:r>
                                  </m:sub>
                                </m:sSub>
                                <m:r>
                                  <a:rPr lang="en-US" sz="2000" b="1">
                                    <a:solidFill>
                                      <a:schemeClr val="tx1"/>
                                    </a:solidFill>
                                    <a:effectLst/>
                                    <a:latin typeface="Cambria Math"/>
                                  </a:rPr>
                                  <m:t> </m:t>
                                </m:r>
                                <m:r>
                                  <a:rPr lang="ru-RU" sz="2000" b="1">
                                    <a:solidFill>
                                      <a:schemeClr val="tx1"/>
                                    </a:solidFill>
                                    <a:effectLst/>
                                    <a:latin typeface="Cambria Math"/>
                                  </a:rPr>
                                  <m:t>, </m:t>
                                </m:r>
                                <m:r>
                                  <a:rPr lang="ru-RU" sz="2000" b="1" smtClean="0">
                                    <a:solidFill>
                                      <a:schemeClr val="tx1"/>
                                    </a:solidFill>
                                    <a:effectLst/>
                                    <a:latin typeface="Cambria Math"/>
                                  </a:rPr>
                                  <m:t>∀</m:t>
                                </m:r>
                                <m:r>
                                  <a:rPr lang="ru-RU" sz="2000" b="1">
                                    <a:solidFill>
                                      <a:schemeClr val="tx1"/>
                                    </a:solidFill>
                                    <a:effectLst/>
                                    <a:latin typeface="Cambria Math"/>
                                  </a:rPr>
                                  <m:t> </m:t>
                                </m:r>
                                <m:r>
                                  <a:rPr lang="ru-RU" sz="2000" b="1" i="1">
                                    <a:solidFill>
                                      <a:schemeClr val="tx1"/>
                                    </a:solidFill>
                                    <a:effectLst/>
                                    <a:latin typeface="Cambria Math"/>
                                  </a:rPr>
                                  <m:t>𝒋</m:t>
                                </m:r>
                              </m:oMath>
                            </m:oMathPara>
                          </a14:m>
                          <a:endParaRPr lang="ru-RU" sz="2000" b="1" dirty="0">
                            <a:solidFill>
                              <a:schemeClr val="tx1"/>
                            </a:solidFill>
                            <a:effectLst/>
                          </a:endParaRPr>
                        </a:p>
                        <a:p>
                          <a:pPr>
                            <a:lnSpc>
                              <a:spcPct val="115000"/>
                            </a:lnSpc>
                            <a:spcAft>
                              <a:spcPts val="600"/>
                            </a:spcAft>
                          </a:pPr>
                          <a:r>
                            <a:rPr lang="ru-RU" sz="2000" b="1" dirty="0">
                              <a:solidFill>
                                <a:schemeClr val="tx1"/>
                              </a:solidFill>
                              <a:effectLst/>
                            </a:rPr>
                            <a:t>2.</a:t>
                          </a:r>
                          <a:endParaRPr lang="ru-RU" sz="2000" b="1" dirty="0">
                            <a:solidFill>
                              <a:schemeClr val="tx1"/>
                            </a:solidFill>
                            <a:effectLst/>
                            <a:latin typeface="Times New Roman"/>
                            <a:ea typeface="Times New Roman"/>
                          </a:endParaRPr>
                        </a:p>
                      </a:txBody>
                      <a:tcPr marL="68580" marR="68580" marT="0" marB="0">
                        <a:solidFill>
                          <a:schemeClr val="bg1"/>
                        </a:solidFill>
                      </a:tcPr>
                    </a:tc>
                    <a:tc>
                      <a:txBody>
                        <a:bodyPr/>
                        <a:lstStyle/>
                        <a:p>
                          <a:pPr>
                            <a:spcAft>
                              <a:spcPts val="0"/>
                            </a:spcAft>
                          </a:pPr>
                          <a:r>
                            <a:rPr lang="en-US" sz="2000" b="1" dirty="0" smtClean="0">
                              <a:solidFill>
                                <a:schemeClr val="tx1"/>
                              </a:solidFill>
                              <a:effectLst/>
                            </a:rPr>
                            <a:t> </a:t>
                          </a:r>
                          <a:endParaRPr lang="ru-RU" sz="2000" b="1" dirty="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2000" b="1" i="1">
                                        <a:solidFill>
                                          <a:schemeClr val="tx1"/>
                                        </a:solidFill>
                                        <a:effectLst/>
                                        <a:latin typeface="Cambria Math"/>
                                      </a:rPr>
                                    </m:ctrlPr>
                                  </m:naryPr>
                                  <m:sub>
                                    <m:r>
                                      <a:rPr lang="en-US" sz="2000" b="1" i="1">
                                        <a:solidFill>
                                          <a:schemeClr val="tx1"/>
                                        </a:solidFill>
                                        <a:effectLst/>
                                        <a:latin typeface="Cambria Math"/>
                                      </a:rPr>
                                      <m:t>𝒊</m:t>
                                    </m:r>
                                  </m:sub>
                                  <m:sup/>
                                  <m:e>
                                    <m:nary>
                                      <m:naryPr>
                                        <m:chr m:val="∑"/>
                                        <m:limLoc m:val="undOvr"/>
                                        <m:supHide m:val="on"/>
                                        <m:ctrlPr>
                                          <a:rPr lang="ru-RU" sz="2000" b="1" i="1">
                                            <a:solidFill>
                                              <a:schemeClr val="tx1"/>
                                            </a:solidFill>
                                            <a:effectLst/>
                                            <a:latin typeface="Cambria Math"/>
                                          </a:rPr>
                                        </m:ctrlPr>
                                      </m:naryPr>
                                      <m:sub>
                                        <m:r>
                                          <a:rPr lang="en-US" sz="2000" b="1" i="1">
                                            <a:solidFill>
                                              <a:schemeClr val="tx1"/>
                                            </a:solidFill>
                                            <a:effectLst/>
                                            <a:latin typeface="Cambria Math"/>
                                          </a:rPr>
                                          <m:t>𝒋</m:t>
                                        </m:r>
                                      </m:sub>
                                      <m:sup/>
                                      <m:e>
                                        <m:sSub>
                                          <m:sSubPr>
                                            <m:ctrlPr>
                                              <a:rPr lang="ru-RU" sz="2000" b="1" i="1">
                                                <a:solidFill>
                                                  <a:schemeClr val="tx1"/>
                                                </a:solidFill>
                                                <a:effectLst/>
                                                <a:latin typeface="Cambria Math"/>
                                              </a:rPr>
                                            </m:ctrlPr>
                                          </m:sSubPr>
                                          <m:e>
                                            <m:r>
                                              <a:rPr lang="en-US" sz="2000" b="1" i="1">
                                                <a:solidFill>
                                                  <a:schemeClr val="tx1"/>
                                                </a:solidFill>
                                                <a:effectLst/>
                                                <a:latin typeface="Cambria Math"/>
                                              </a:rPr>
                                              <m:t>𝑳</m:t>
                                            </m:r>
                                          </m:e>
                                          <m:sub>
                                            <m:r>
                                              <a:rPr lang="en-US" sz="2000" b="1" i="1">
                                                <a:solidFill>
                                                  <a:schemeClr val="tx1"/>
                                                </a:solidFill>
                                                <a:effectLst/>
                                                <a:latin typeface="Cambria Math"/>
                                              </a:rPr>
                                              <m:t>𝒊𝒋</m:t>
                                            </m:r>
                                          </m:sub>
                                        </m:sSub>
                                        <m:r>
                                          <a:rPr lang="en-US" sz="2000" b="1">
                                            <a:solidFill>
                                              <a:schemeClr val="tx1"/>
                                            </a:solidFill>
                                            <a:effectLst/>
                                            <a:latin typeface="Cambria Math"/>
                                          </a:rPr>
                                          <m:t>∗</m:t>
                                        </m:r>
                                      </m:e>
                                    </m:nary>
                                  </m:e>
                                </m:nary>
                                <m:sSub>
                                  <m:sSubPr>
                                    <m:ctrlPr>
                                      <a:rPr lang="ru-RU" sz="2000" b="1" i="1">
                                        <a:solidFill>
                                          <a:schemeClr val="tx1"/>
                                        </a:solidFill>
                                        <a:effectLst/>
                                        <a:latin typeface="Cambria Math"/>
                                      </a:rPr>
                                    </m:ctrlPr>
                                  </m:sSubPr>
                                  <m:e>
                                    <m:r>
                                      <a:rPr lang="en-US" sz="2000" b="1" i="1">
                                        <a:solidFill>
                                          <a:schemeClr val="tx1"/>
                                        </a:solidFill>
                                        <a:effectLst/>
                                        <a:latin typeface="Cambria Math"/>
                                      </a:rPr>
                                      <m:t>𝒙</m:t>
                                    </m:r>
                                  </m:e>
                                  <m:sub>
                                    <m:r>
                                      <a:rPr lang="en-US" sz="2000" b="1" i="1">
                                        <a:solidFill>
                                          <a:schemeClr val="tx1"/>
                                        </a:solidFill>
                                        <a:effectLst/>
                                        <a:latin typeface="Cambria Math"/>
                                      </a:rPr>
                                      <m:t>𝒊𝒋</m:t>
                                    </m:r>
                                  </m:sub>
                                </m:sSub>
                                <m:r>
                                  <a:rPr lang="en-US" sz="2000" b="1">
                                    <a:solidFill>
                                      <a:schemeClr val="tx1"/>
                                    </a:solidFill>
                                    <a:effectLst/>
                                    <a:latin typeface="Cambria Math"/>
                                  </a:rPr>
                                  <m:t>→</m:t>
                                </m:r>
                                <m:r>
                                  <a:rPr lang="en-US" sz="2000" b="1" i="1">
                                    <a:solidFill>
                                      <a:schemeClr val="tx1"/>
                                    </a:solidFill>
                                    <a:effectLst/>
                                    <a:latin typeface="Cambria Math"/>
                                  </a:rPr>
                                  <m:t>𝒎𝒊𝒏</m:t>
                                </m:r>
                              </m:oMath>
                            </m:oMathPara>
                          </a14:m>
                          <a:endParaRPr lang="ru-RU" sz="2000" b="1" dirty="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2000" b="1" i="1">
                                        <a:solidFill>
                                          <a:schemeClr val="tx1"/>
                                        </a:solidFill>
                                        <a:effectLst/>
                                        <a:latin typeface="Cambria Math"/>
                                      </a:rPr>
                                    </m:ctrlPr>
                                  </m:naryPr>
                                  <m:sub>
                                    <m:r>
                                      <a:rPr lang="en-US" sz="2000" b="1" i="1">
                                        <a:solidFill>
                                          <a:schemeClr val="tx1"/>
                                        </a:solidFill>
                                        <a:effectLst/>
                                        <a:latin typeface="Cambria Math"/>
                                      </a:rPr>
                                      <m:t>𝒋</m:t>
                                    </m:r>
                                  </m:sub>
                                  <m:sup/>
                                  <m:e>
                                    <m:sSub>
                                      <m:sSubPr>
                                        <m:ctrlPr>
                                          <a:rPr lang="ru-RU" sz="2000" b="1" i="1">
                                            <a:solidFill>
                                              <a:schemeClr val="tx1"/>
                                            </a:solidFill>
                                            <a:effectLst/>
                                            <a:latin typeface="Cambria Math"/>
                                          </a:rPr>
                                        </m:ctrlPr>
                                      </m:sSubPr>
                                      <m:e>
                                        <m:r>
                                          <a:rPr lang="en-US" sz="2000" b="1" i="1">
                                            <a:solidFill>
                                              <a:schemeClr val="tx1"/>
                                            </a:solidFill>
                                            <a:effectLst/>
                                            <a:latin typeface="Cambria Math"/>
                                          </a:rPr>
                                          <m:t>𝒙</m:t>
                                        </m:r>
                                      </m:e>
                                      <m:sub>
                                        <m:r>
                                          <a:rPr lang="en-US" sz="2000" b="1" i="1">
                                            <a:solidFill>
                                              <a:schemeClr val="tx1"/>
                                            </a:solidFill>
                                            <a:effectLst/>
                                            <a:latin typeface="Cambria Math"/>
                                          </a:rPr>
                                          <m:t>𝒊𝒋</m:t>
                                        </m:r>
                                      </m:sub>
                                    </m:sSub>
                                  </m:e>
                                </m:nary>
                                <m:r>
                                  <a:rPr lang="en-US" sz="2000" b="1">
                                    <a:solidFill>
                                      <a:schemeClr val="tx1"/>
                                    </a:solidFill>
                                    <a:effectLst/>
                                    <a:latin typeface="Cambria Math"/>
                                  </a:rPr>
                                  <m:t>≤</m:t>
                                </m:r>
                                <m:sSub>
                                  <m:sSubPr>
                                    <m:ctrlPr>
                                      <a:rPr lang="ru-RU" sz="2000" b="1" i="1">
                                        <a:solidFill>
                                          <a:schemeClr val="tx1"/>
                                        </a:solidFill>
                                        <a:effectLst/>
                                        <a:latin typeface="Cambria Math"/>
                                      </a:rPr>
                                    </m:ctrlPr>
                                  </m:sSubPr>
                                  <m:e>
                                    <m:r>
                                      <a:rPr lang="en-US" sz="2000" b="1" i="1">
                                        <a:solidFill>
                                          <a:schemeClr val="tx1"/>
                                        </a:solidFill>
                                        <a:effectLst/>
                                        <a:latin typeface="Cambria Math"/>
                                      </a:rPr>
                                      <m:t>𝑴</m:t>
                                    </m:r>
                                  </m:e>
                                  <m:sub>
                                    <m:r>
                                      <a:rPr lang="en-US" sz="2000" b="1" i="1">
                                        <a:solidFill>
                                          <a:schemeClr val="tx1"/>
                                        </a:solidFill>
                                        <a:effectLst/>
                                        <a:latin typeface="Cambria Math"/>
                                      </a:rPr>
                                      <m:t>𝒊</m:t>
                                    </m:r>
                                  </m:sub>
                                </m:sSub>
                                <m:r>
                                  <a:rPr lang="en-US" sz="2000" b="1">
                                    <a:solidFill>
                                      <a:schemeClr val="tx1"/>
                                    </a:solidFill>
                                    <a:effectLst/>
                                    <a:latin typeface="Cambria Math"/>
                                  </a:rPr>
                                  <m:t> </m:t>
                                </m:r>
                                <m:r>
                                  <a:rPr lang="ru-RU" sz="2000" b="1">
                                    <a:solidFill>
                                      <a:schemeClr val="tx1"/>
                                    </a:solidFill>
                                    <a:effectLst/>
                                    <a:latin typeface="Cambria Math"/>
                                  </a:rPr>
                                  <m:t>, ∀ </m:t>
                                </m:r>
                                <m:r>
                                  <a:rPr lang="ru-RU" sz="2000" b="1" i="1">
                                    <a:solidFill>
                                      <a:schemeClr val="tx1"/>
                                    </a:solidFill>
                                    <a:effectLst/>
                                    <a:latin typeface="Cambria Math"/>
                                  </a:rPr>
                                  <m:t>𝒊</m:t>
                                </m:r>
                              </m:oMath>
                            </m:oMathPara>
                          </a14:m>
                          <a:endParaRPr lang="ru-RU" sz="2000" b="1" dirty="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2000" b="1" i="1">
                                        <a:solidFill>
                                          <a:schemeClr val="tx1"/>
                                        </a:solidFill>
                                        <a:effectLst/>
                                        <a:latin typeface="Cambria Math"/>
                                      </a:rPr>
                                    </m:ctrlPr>
                                  </m:naryPr>
                                  <m:sub>
                                    <m:r>
                                      <a:rPr lang="en-US" sz="2000" b="1" i="1">
                                        <a:solidFill>
                                          <a:schemeClr val="tx1"/>
                                        </a:solidFill>
                                        <a:effectLst/>
                                        <a:latin typeface="Cambria Math"/>
                                      </a:rPr>
                                      <m:t>𝒊</m:t>
                                    </m:r>
                                  </m:sub>
                                  <m:sup/>
                                  <m:e>
                                    <m:sSub>
                                      <m:sSubPr>
                                        <m:ctrlPr>
                                          <a:rPr lang="ru-RU" sz="2000" b="1" i="1">
                                            <a:solidFill>
                                              <a:schemeClr val="tx1"/>
                                            </a:solidFill>
                                            <a:effectLst/>
                                            <a:latin typeface="Cambria Math"/>
                                          </a:rPr>
                                        </m:ctrlPr>
                                      </m:sSubPr>
                                      <m:e>
                                        <m:r>
                                          <a:rPr lang="en-US" sz="2000" b="1" i="1">
                                            <a:solidFill>
                                              <a:schemeClr val="tx1"/>
                                            </a:solidFill>
                                            <a:effectLst/>
                                            <a:latin typeface="Cambria Math"/>
                                          </a:rPr>
                                          <m:t>𝒙</m:t>
                                        </m:r>
                                      </m:e>
                                      <m:sub>
                                        <m:r>
                                          <a:rPr lang="en-US" sz="2000" b="1" i="1">
                                            <a:solidFill>
                                              <a:schemeClr val="tx1"/>
                                            </a:solidFill>
                                            <a:effectLst/>
                                            <a:latin typeface="Cambria Math"/>
                                          </a:rPr>
                                          <m:t>𝒊𝒋</m:t>
                                        </m:r>
                                      </m:sub>
                                    </m:sSub>
                                  </m:e>
                                </m:nary>
                                <m:r>
                                  <a:rPr lang="en-US" sz="2000" b="1">
                                    <a:solidFill>
                                      <a:schemeClr val="tx1"/>
                                    </a:solidFill>
                                    <a:effectLst/>
                                    <a:latin typeface="Cambria Math"/>
                                  </a:rPr>
                                  <m:t>≥</m:t>
                                </m:r>
                                <m:sSub>
                                  <m:sSubPr>
                                    <m:ctrlPr>
                                      <a:rPr lang="ru-RU" sz="2000" b="1" i="1">
                                        <a:solidFill>
                                          <a:schemeClr val="tx1"/>
                                        </a:solidFill>
                                        <a:effectLst/>
                                        <a:latin typeface="Cambria Math"/>
                                      </a:rPr>
                                    </m:ctrlPr>
                                  </m:sSubPr>
                                  <m:e>
                                    <m:r>
                                      <a:rPr lang="en-US" sz="2000" b="1" i="1">
                                        <a:solidFill>
                                          <a:schemeClr val="tx1"/>
                                        </a:solidFill>
                                        <a:effectLst/>
                                        <a:latin typeface="Cambria Math"/>
                                      </a:rPr>
                                      <m:t>𝑵</m:t>
                                    </m:r>
                                  </m:e>
                                  <m:sub>
                                    <m:r>
                                      <a:rPr lang="en-US" sz="2000" b="1" i="1">
                                        <a:solidFill>
                                          <a:schemeClr val="tx1"/>
                                        </a:solidFill>
                                        <a:effectLst/>
                                        <a:latin typeface="Cambria Math"/>
                                      </a:rPr>
                                      <m:t>𝒋</m:t>
                                    </m:r>
                                  </m:sub>
                                </m:sSub>
                                <m:r>
                                  <a:rPr lang="en-US" sz="2000" b="1">
                                    <a:solidFill>
                                      <a:schemeClr val="tx1"/>
                                    </a:solidFill>
                                    <a:effectLst/>
                                    <a:latin typeface="Cambria Math"/>
                                  </a:rPr>
                                  <m:t> </m:t>
                                </m:r>
                                <m:r>
                                  <a:rPr lang="ru-RU" sz="2000" b="1">
                                    <a:solidFill>
                                      <a:schemeClr val="tx1"/>
                                    </a:solidFill>
                                    <a:effectLst/>
                                    <a:latin typeface="Cambria Math"/>
                                  </a:rPr>
                                  <m:t>, ∀ </m:t>
                                </m:r>
                                <m:r>
                                  <a:rPr lang="ru-RU" sz="2000" b="1" i="1">
                                    <a:solidFill>
                                      <a:schemeClr val="tx1"/>
                                    </a:solidFill>
                                    <a:effectLst/>
                                    <a:latin typeface="Cambria Math"/>
                                  </a:rPr>
                                  <m:t>𝒋</m:t>
                                </m:r>
                              </m:oMath>
                            </m:oMathPara>
                          </a14:m>
                          <a:endParaRPr lang="ru-RU" sz="2000" b="1" dirty="0">
                            <a:solidFill>
                              <a:schemeClr val="tx1"/>
                            </a:solidFill>
                            <a:effectLst/>
                          </a:endParaRPr>
                        </a:p>
                        <a:p>
                          <a:pPr>
                            <a:lnSpc>
                              <a:spcPct val="115000"/>
                            </a:lnSpc>
                            <a:spcAft>
                              <a:spcPts val="600"/>
                            </a:spcAft>
                          </a:pPr>
                          <a:r>
                            <a:rPr lang="ru-RU" sz="2000" b="1" dirty="0">
                              <a:solidFill>
                                <a:schemeClr val="tx1"/>
                              </a:solidFill>
                              <a:effectLst/>
                            </a:rPr>
                            <a:t>3.</a:t>
                          </a:r>
                          <a:endParaRPr lang="ru-RU" sz="2000" b="1" dirty="0">
                            <a:solidFill>
                              <a:schemeClr val="tx1"/>
                            </a:solidFill>
                            <a:effectLst/>
                            <a:latin typeface="Times New Roman"/>
                            <a:ea typeface="Times New Roman"/>
                          </a:endParaRPr>
                        </a:p>
                      </a:txBody>
                      <a:tcPr marL="68580" marR="68580" marT="0" marB="0">
                        <a:solidFill>
                          <a:schemeClr val="bg1"/>
                        </a:solidFill>
                      </a:tcPr>
                    </a:tc>
                  </a:tr>
                </a:tbl>
              </a:graphicData>
            </a:graphic>
          </p:graphicFrame>
        </mc:Choice>
        <mc:Fallback xmlns="">
          <p:graphicFrame>
            <p:nvGraphicFramePr>
              <p:cNvPr id="2" name="Таблица 1"/>
              <p:cNvGraphicFramePr>
                <a:graphicFrameLocks noGrp="1"/>
              </p:cNvGraphicFramePr>
              <p:nvPr>
                <p:extLst>
                  <p:ext uri="{D42A27DB-BD31-4B8C-83A1-F6EECF244321}">
                    <p14:modId xmlns:p14="http://schemas.microsoft.com/office/powerpoint/2010/main" val="1591401641"/>
                  </p:ext>
                </p:extLst>
              </p:nvPr>
            </p:nvGraphicFramePr>
            <p:xfrm>
              <a:off x="107504" y="2924944"/>
              <a:ext cx="8928991" cy="3672408"/>
            </p:xfrm>
            <a:graphic>
              <a:graphicData uri="http://schemas.openxmlformats.org/drawingml/2006/table">
                <a:tbl>
                  <a:tblPr firstRow="1" firstCol="1" bandRow="1">
                    <a:tableStyleId>{5C22544A-7EE6-4342-B048-85BDC9FD1C3A}</a:tableStyleId>
                  </a:tblPr>
                  <a:tblGrid>
                    <a:gridCol w="3100223"/>
                    <a:gridCol w="2850980"/>
                    <a:gridCol w="2977788"/>
                  </a:tblGrid>
                  <a:tr h="3672408">
                    <a:tc>
                      <a:txBody>
                        <a:bodyPr/>
                        <a:lstStyle/>
                        <a:p>
                          <a:endParaRPr lang="ru-RU"/>
                        </a:p>
                      </a:txBody>
                      <a:tcPr marL="68580" marR="68580" marT="0" marB="0">
                        <a:blipFill rotWithShape="1">
                          <a:blip r:embed="rId2"/>
                          <a:stretch>
                            <a:fillRect l="-197" t="-166" r="-188386" b="-166"/>
                          </a:stretch>
                        </a:blipFill>
                      </a:tcPr>
                    </a:tc>
                    <a:tc>
                      <a:txBody>
                        <a:bodyPr/>
                        <a:lstStyle/>
                        <a:p>
                          <a:endParaRPr lang="ru-RU"/>
                        </a:p>
                      </a:txBody>
                      <a:tcPr marL="68580" marR="68580" marT="0" marB="0">
                        <a:blipFill rotWithShape="1">
                          <a:blip r:embed="rId2"/>
                          <a:stretch>
                            <a:fillRect l="-108761" t="-166" r="-104487" b="-166"/>
                          </a:stretch>
                        </a:blipFill>
                      </a:tcPr>
                    </a:tc>
                    <a:tc>
                      <a:txBody>
                        <a:bodyPr/>
                        <a:lstStyle/>
                        <a:p>
                          <a:endParaRPr lang="ru-RU"/>
                        </a:p>
                      </a:txBody>
                      <a:tcPr marL="68580" marR="68580" marT="0" marB="0">
                        <a:blipFill rotWithShape="1">
                          <a:blip r:embed="rId2"/>
                          <a:stretch>
                            <a:fillRect l="-200205" t="-166" r="-205" b="-166"/>
                          </a:stretch>
                        </a:blipFill>
                      </a:tcPr>
                    </a:tc>
                  </a:tr>
                </a:tbl>
              </a:graphicData>
            </a:graphic>
          </p:graphicFrame>
        </mc:Fallback>
      </mc:AlternateContent>
    </p:spTree>
    <p:extLst>
      <p:ext uri="{BB962C8B-B14F-4D97-AF65-F5344CB8AC3E}">
        <p14:creationId xmlns:p14="http://schemas.microsoft.com/office/powerpoint/2010/main" val="80690701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TotalTime>
  <Words>1834</Words>
  <Application>Microsoft Office PowerPoint</Application>
  <PresentationFormat>Экран (4:3)</PresentationFormat>
  <Paragraphs>465</Paragraphs>
  <Slides>24</Slides>
  <Notes>0</Notes>
  <HiddenSlides>0</HiddenSlides>
  <MMClips>0</MMClips>
  <ScaleCrop>false</ScaleCrop>
  <HeadingPairs>
    <vt:vector size="6" baseType="variant">
      <vt:variant>
        <vt:lpstr>Тема</vt:lpstr>
      </vt:variant>
      <vt:variant>
        <vt:i4>1</vt:i4>
      </vt:variant>
      <vt:variant>
        <vt:lpstr>Внедренные серверы OLE</vt:lpstr>
      </vt:variant>
      <vt:variant>
        <vt:i4>2</vt:i4>
      </vt:variant>
      <vt:variant>
        <vt:lpstr>Заголовки слайдов</vt:lpstr>
      </vt:variant>
      <vt:variant>
        <vt:i4>24</vt:i4>
      </vt:variant>
    </vt:vector>
  </HeadingPairs>
  <TitlesOfParts>
    <vt:vector size="27" baseType="lpstr">
      <vt:lpstr>Тема Office</vt:lpstr>
      <vt:lpstr>Формула</vt:lpstr>
      <vt:lpstr>Microsoft Equation 3.0</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Leonid</dc:creator>
  <cp:lastModifiedBy>Leonid</cp:lastModifiedBy>
  <cp:revision>21</cp:revision>
  <dcterms:created xsi:type="dcterms:W3CDTF">2020-12-14T14:30:47Z</dcterms:created>
  <dcterms:modified xsi:type="dcterms:W3CDTF">2020-12-19T07:04:58Z</dcterms:modified>
</cp:coreProperties>
</file>