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5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5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72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3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3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8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3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0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07BD-58A6-4084-A868-B98CB0F0E0D3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6A421-A0FB-4336-B4DB-B21DE5B14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6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79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4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4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4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400" dirty="0"/>
                  <a:t> – количество людей, подвергающихся шумовым </a:t>
                </a:r>
                <a:r>
                  <a:rPr lang="ru-RU" sz="2400" dirty="0" smtClean="0"/>
                  <a:t>воздействиям. </a:t>
                </a:r>
              </a:p>
              <a:p>
                <a:r>
                  <a:rPr lang="ru-RU" sz="2400" dirty="0" smtClean="0"/>
                  <a:t>Оценки альтернатив по критериям приведены в таблице. Установите на множестве альтернатив отношение Парето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0"/>
                <a:ext cx="9144000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822" b="-4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735875"/>
                  </p:ext>
                </p:extLst>
              </p:nvPr>
            </p:nvGraphicFramePr>
            <p:xfrm>
              <a:off x="53752" y="3619729"/>
              <a:ext cx="4788023" cy="2013467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186701"/>
                    <a:gridCol w="1287111"/>
                    <a:gridCol w="1063914"/>
                    <a:gridCol w="1250297"/>
                  </a:tblGrid>
                  <a:tr h="10067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735875"/>
                  </p:ext>
                </p:extLst>
              </p:nvPr>
            </p:nvGraphicFramePr>
            <p:xfrm>
              <a:off x="53752" y="3619729"/>
              <a:ext cx="4788023" cy="2013467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186701"/>
                    <a:gridCol w="1287111"/>
                    <a:gridCol w="1063914"/>
                    <a:gridCol w="1250297"/>
                  </a:tblGrid>
                  <a:tr h="10067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891" t="-606" r="-180095" b="-11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3908" t="-606" r="-118391" b="-11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3415" t="-606" r="-488" b="-111515"/>
                          </a:stretch>
                        </a:blipFill>
                      </a:tcPr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13" t="-301818" r="-30307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13" t="-401818" r="-303077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13" t="-501818" r="-303077" b="-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318641"/>
                  </p:ext>
                </p:extLst>
              </p:nvPr>
            </p:nvGraphicFramePr>
            <p:xfrm>
              <a:off x="5508104" y="4869160"/>
              <a:ext cx="2880320" cy="1512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/>
                    <a:gridCol w="720080"/>
                    <a:gridCol w="720080"/>
                    <a:gridCol w="720080"/>
                  </a:tblGrid>
                  <a:tr h="378042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318641"/>
                  </p:ext>
                </p:extLst>
              </p:nvPr>
            </p:nvGraphicFramePr>
            <p:xfrm>
              <a:off x="5508104" y="4869160"/>
              <a:ext cx="2880320" cy="1512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/>
                    <a:gridCol w="720080"/>
                    <a:gridCol w="720080"/>
                    <a:gridCol w="720080"/>
                  </a:tblGrid>
                  <a:tr h="378042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847" t="-1613" r="-200847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847" t="-1613" r="-100847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847" t="-1613" r="-847" b="-322581"/>
                          </a:stretch>
                        </a:blipFill>
                      </a:tcPr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47" t="-101613" r="-300847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47" t="-201613" r="-3008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47" t="-301613" r="-30084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031720"/>
                  </p:ext>
                </p:extLst>
              </p:nvPr>
            </p:nvGraphicFramePr>
            <p:xfrm>
              <a:off x="5508104" y="3124998"/>
              <a:ext cx="2880320" cy="15281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/>
                    <a:gridCol w="720080"/>
                    <a:gridCol w="720080"/>
                    <a:gridCol w="720080"/>
                  </a:tblGrid>
                  <a:tr h="382034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031720"/>
                  </p:ext>
                </p:extLst>
              </p:nvPr>
            </p:nvGraphicFramePr>
            <p:xfrm>
              <a:off x="5508104" y="3124998"/>
              <a:ext cx="2880320" cy="15281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/>
                    <a:gridCol w="720080"/>
                    <a:gridCol w="720080"/>
                    <a:gridCol w="720080"/>
                  </a:tblGrid>
                  <a:tr h="382034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847" t="-1587" r="-200847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847" t="-1587" r="-100847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847" t="-1587" r="-847" b="-319048"/>
                          </a:stretch>
                        </a:blipFill>
                      </a:tcPr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47" t="-103226" r="-300847" b="-2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47" t="-200000" r="-300847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47" t="-304839" r="-30084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912260" y="2736303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Варианты</a:t>
            </a:r>
            <a:r>
              <a:rPr lang="ru-RU" b="1" dirty="0" smtClean="0"/>
              <a:t> ответов: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47651" y="37527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67936" y="53552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2.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92494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Таблица исходных данных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366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29577"/>
                  </p:ext>
                </p:extLst>
              </p:nvPr>
            </p:nvGraphicFramePr>
            <p:xfrm>
              <a:off x="1907704" y="1700808"/>
              <a:ext cx="5184576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29577"/>
                  </p:ext>
                </p:extLst>
              </p:nvPr>
            </p:nvGraphicFramePr>
            <p:xfrm>
              <a:off x="1907704" y="1700808"/>
              <a:ext cx="5184576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07042" r="-270513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07042" r="-229688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07042" r="-90909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07042" r="-719" b="-4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07042" r="-211722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11429" r="-211722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05634" r="-211722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505634" r="-211722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9592" y="692696"/>
                <a:ext cx="6624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По критерию Байеса оцените альтернативу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692696"/>
                <a:ext cx="66247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73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35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8357" y="332656"/>
                <a:ext cx="89289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Пусть результаты предпочтений альтернатив в каждом состоянии внешней среды представлены </a:t>
                </a:r>
                <a:r>
                  <a:rPr lang="ru-RU" sz="2400" b="1" dirty="0" smtClean="0"/>
                  <a:t>в </a:t>
                </a:r>
                <a:r>
                  <a:rPr lang="ru-RU" sz="2400" b="1" dirty="0"/>
                  <a:t>виде матриц парных </a:t>
                </a:r>
                <a:r>
                  <a:rPr lang="ru-RU" sz="2400" b="1" dirty="0" smtClean="0"/>
                  <a:t>сравнений. По критерию Байеса </a:t>
                </a:r>
                <a:r>
                  <a:rPr lang="ru-RU" sz="2400" b="1" dirty="0" smtClean="0"/>
                  <a:t>определите оценку для альтернативы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ru-RU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7" y="332656"/>
                <a:ext cx="892899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24" t="-3113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964543"/>
                  </p:ext>
                </p:extLst>
              </p:nvPr>
            </p:nvGraphicFramePr>
            <p:xfrm>
              <a:off x="784649" y="2420888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964543"/>
                  </p:ext>
                </p:extLst>
              </p:nvPr>
            </p:nvGraphicFramePr>
            <p:xfrm>
              <a:off x="784649" y="2420888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r="-19901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2000" r="-101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000" r="-1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" t="-100000" r="-302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" t="-200000" r="-302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" t="-300000" r="-302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84649" y="1902316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𝟑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49" y="1902316"/>
                <a:ext cx="15841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721833"/>
                  </p:ext>
                </p:extLst>
              </p:nvPr>
            </p:nvGraphicFramePr>
            <p:xfrm>
              <a:off x="5197655" y="2483290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721833"/>
                  </p:ext>
                </p:extLst>
              </p:nvPr>
            </p:nvGraphicFramePr>
            <p:xfrm>
              <a:off x="5197655" y="2483290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r="-19901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2000" r="-101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000" r="-1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" t="-100000" r="-302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" t="-200000" r="-302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" t="-300000" r="-302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580112" y="184094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1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𝟑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840948"/>
                <a:ext cx="158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57782"/>
                  </p:ext>
                </p:extLst>
              </p:nvPr>
            </p:nvGraphicFramePr>
            <p:xfrm>
              <a:off x="784649" y="4797152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57782"/>
                  </p:ext>
                </p:extLst>
              </p:nvPr>
            </p:nvGraphicFramePr>
            <p:xfrm>
              <a:off x="784649" y="4797152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1667" r="-19901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2000" t="-1667" r="-101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2000" t="-1667" r="-1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" t="-101667" r="-302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" t="-201667" r="-302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" t="-301667" r="-302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772367"/>
                  </p:ext>
                </p:extLst>
              </p:nvPr>
            </p:nvGraphicFramePr>
            <p:xfrm>
              <a:off x="5220072" y="4797152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772367"/>
                  </p:ext>
                </p:extLst>
              </p:nvPr>
            </p:nvGraphicFramePr>
            <p:xfrm>
              <a:off x="5220072" y="4797152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1000" t="-1667" r="-201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99010" t="-1667" r="-9901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02000" t="-1667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01667" r="-29802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01667" r="-29802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301667" r="-29802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15616" y="4176976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b="1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𝟑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176976"/>
                <a:ext cx="15841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60965" y="4209242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1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65" y="4209242"/>
                <a:ext cx="158417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8357" y="332656"/>
                <a:ext cx="89289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 smtClean="0"/>
                  <a:t>Пусть результаты предпочтений альтернатив в каждом состоянии внешней среды представлены </a:t>
                </a:r>
                <a:r>
                  <a:rPr lang="ru-RU" sz="2400" b="1" dirty="0" smtClean="0"/>
                  <a:t>в </a:t>
                </a:r>
                <a:r>
                  <a:rPr lang="ru-RU" sz="2400" b="1" dirty="0"/>
                  <a:t>виде матриц парных </a:t>
                </a:r>
                <a:r>
                  <a:rPr lang="ru-RU" sz="2400" b="1" dirty="0" smtClean="0"/>
                  <a:t>сравнений. По критерию Байеса </a:t>
                </a:r>
                <a:r>
                  <a:rPr lang="ru-RU" sz="2400" b="1" dirty="0" smtClean="0"/>
                  <a:t>определите оценку для альтернативы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ru-RU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7" y="332656"/>
                <a:ext cx="892899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24" t="-3113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099036"/>
                  </p:ext>
                </p:extLst>
              </p:nvPr>
            </p:nvGraphicFramePr>
            <p:xfrm>
              <a:off x="784649" y="2420888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099036"/>
                  </p:ext>
                </p:extLst>
              </p:nvPr>
            </p:nvGraphicFramePr>
            <p:xfrm>
              <a:off x="784649" y="2420888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r="-19901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2000" r="-101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000" r="-1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" t="-100000" r="-302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" t="-200000" r="-302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" t="-300000" r="-302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84649" y="1902316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𝟑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49" y="1902316"/>
                <a:ext cx="15841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049020"/>
                  </p:ext>
                </p:extLst>
              </p:nvPr>
            </p:nvGraphicFramePr>
            <p:xfrm>
              <a:off x="5197655" y="2483290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049020"/>
                  </p:ext>
                </p:extLst>
              </p:nvPr>
            </p:nvGraphicFramePr>
            <p:xfrm>
              <a:off x="5197655" y="2483290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r="-19901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2000" r="-101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000" r="-1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" t="-100000" r="-302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" t="-200000" r="-302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" t="-300000" r="-302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580112" y="184094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1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𝟑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840948"/>
                <a:ext cx="158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4904400"/>
                  </p:ext>
                </p:extLst>
              </p:nvPr>
            </p:nvGraphicFramePr>
            <p:xfrm>
              <a:off x="784649" y="4797152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4904400"/>
                  </p:ext>
                </p:extLst>
              </p:nvPr>
            </p:nvGraphicFramePr>
            <p:xfrm>
              <a:off x="784649" y="4797152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1667" r="-19901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2000" t="-1667" r="-101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2000" t="-1667" r="-1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" t="-101667" r="-302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" t="-201667" r="-302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" t="-301667" r="-302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276993"/>
                  </p:ext>
                </p:extLst>
              </p:nvPr>
            </p:nvGraphicFramePr>
            <p:xfrm>
              <a:off x="5220072" y="4797152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2445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276993"/>
                  </p:ext>
                </p:extLst>
              </p:nvPr>
            </p:nvGraphicFramePr>
            <p:xfrm>
              <a:off x="5220072" y="4797152"/>
              <a:ext cx="2448272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68"/>
                    <a:gridCol w="612068"/>
                    <a:gridCol w="612068"/>
                    <a:gridCol w="61206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1000" t="-1667" r="-201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99010" t="-1667" r="-9901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02000" t="-1667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01667" r="-29802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01667" r="-29802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301667" r="-29802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15616" y="4176976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b="1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𝟑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176976"/>
                <a:ext cx="15841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60965" y="4209242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1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65" y="4209242"/>
                <a:ext cx="158417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8212453"/>
                  </p:ext>
                </p:extLst>
              </p:nvPr>
            </p:nvGraphicFramePr>
            <p:xfrm>
              <a:off x="1619672" y="3212976"/>
              <a:ext cx="5184576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8212453"/>
                  </p:ext>
                </p:extLst>
              </p:nvPr>
            </p:nvGraphicFramePr>
            <p:xfrm>
              <a:off x="1619672" y="3212976"/>
              <a:ext cx="5184576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07042" r="-270513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07042" r="-229688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07042" r="-90909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07042" r="-719" b="-4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07042" r="-211722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11429" r="-211722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05634" r="-211722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505634" r="-211722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692696"/>
                <a:ext cx="8352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Задана матрица </a:t>
                </a:r>
                <a:r>
                  <a:rPr lang="en-US" sz="2400" dirty="0" smtClean="0"/>
                  <a:t>Y  </a:t>
                </a:r>
                <a:r>
                  <a:rPr lang="ru-RU" sz="2400" dirty="0" smtClean="0"/>
                  <a:t>исходов в терминах затрат .По критерию максимума уверенности в получении заданного результата оцените альтернативу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 при пороге </a:t>
                </a:r>
                <a:r>
                  <a:rPr lang="ru-RU" sz="2400" dirty="0" smtClean="0">
                    <a:latin typeface="Cambria Math"/>
                    <a:ea typeface="Cambria Math"/>
                  </a:rPr>
                  <a:t>𝛼≤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4</a:t>
                </a:r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92696"/>
                <a:ext cx="835292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68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91680" y="2276872"/>
                <a:ext cx="4608512" cy="43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76872"/>
                <a:ext cx="4608512" cy="439929"/>
              </a:xfrm>
              <a:prstGeom prst="rect">
                <a:avLst/>
              </a:prstGeom>
              <a:blipFill rotWithShape="1">
                <a:blip r:embed="rId4"/>
                <a:stretch>
                  <a:fillRect t="-1389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05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287414"/>
                  </p:ext>
                </p:extLst>
              </p:nvPr>
            </p:nvGraphicFramePr>
            <p:xfrm>
              <a:off x="1619672" y="3212976"/>
              <a:ext cx="5184576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287414"/>
                  </p:ext>
                </p:extLst>
              </p:nvPr>
            </p:nvGraphicFramePr>
            <p:xfrm>
              <a:off x="1619672" y="3212976"/>
              <a:ext cx="5184576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07042" r="-270513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07042" r="-229688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07042" r="-90909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07042" r="-719" b="-4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07042" r="-211722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11429" r="-211722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05634" r="-211722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505634" r="-211722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692696"/>
                <a:ext cx="8352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Задана матрица </a:t>
                </a:r>
                <a:r>
                  <a:rPr lang="en-US" sz="2400" dirty="0" smtClean="0"/>
                  <a:t>Y  </a:t>
                </a:r>
                <a:r>
                  <a:rPr lang="ru-RU" sz="2400" dirty="0" smtClean="0"/>
                  <a:t>исходов в терминах затрат .По критерию максимума уверенности в получении заданного результата оцените альтернативу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 при пороге </a:t>
                </a:r>
                <a:r>
                  <a:rPr lang="ru-RU" sz="2400" dirty="0" smtClean="0">
                    <a:latin typeface="Cambria Math"/>
                    <a:ea typeface="Cambria Math"/>
                  </a:rPr>
                  <a:t>𝛼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&lt;4</a:t>
                </a:r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92696"/>
                <a:ext cx="835292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68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91680" y="2276872"/>
                <a:ext cx="4608512" cy="43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&lt;4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76872"/>
                <a:ext cx="4608512" cy="439929"/>
              </a:xfrm>
              <a:prstGeom prst="rect">
                <a:avLst/>
              </a:prstGeom>
              <a:blipFill rotWithShape="1">
                <a:blip r:embed="rId4"/>
                <a:stretch>
                  <a:fillRect t="-1389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71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851647"/>
                  </p:ext>
                </p:extLst>
              </p:nvPr>
            </p:nvGraphicFramePr>
            <p:xfrm>
              <a:off x="1619672" y="3212976"/>
              <a:ext cx="5184576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851647"/>
                  </p:ext>
                </p:extLst>
              </p:nvPr>
            </p:nvGraphicFramePr>
            <p:xfrm>
              <a:off x="1619672" y="3212976"/>
              <a:ext cx="5184576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07042" r="-270513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07042" r="-229688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07042" r="-90909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07042" r="-719" b="-3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10000" r="-211722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05634" r="-211722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05634" r="-211722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536" y="69269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затрат .По критерию </a:t>
            </a:r>
            <a:r>
              <a:rPr lang="ru-RU" sz="2400" dirty="0" err="1" smtClean="0"/>
              <a:t>Вальда</a:t>
            </a:r>
            <a:r>
              <a:rPr lang="ru-RU" sz="2400" dirty="0" smtClean="0"/>
              <a:t> определите лучшую альтернативу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725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950702"/>
                  </p:ext>
                </p:extLst>
              </p:nvPr>
            </p:nvGraphicFramePr>
            <p:xfrm>
              <a:off x="1619672" y="3212976"/>
              <a:ext cx="5184576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950702"/>
                  </p:ext>
                </p:extLst>
              </p:nvPr>
            </p:nvGraphicFramePr>
            <p:xfrm>
              <a:off x="1619672" y="3212976"/>
              <a:ext cx="5184576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07042" r="-270513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07042" r="-229688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07042" r="-90909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07042" r="-719" b="-3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10000" r="-211722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05634" r="-211722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05634" r="-211722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536" y="69269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полезности .По критерию </a:t>
            </a:r>
            <a:r>
              <a:rPr lang="ru-RU" sz="2400" dirty="0" err="1" smtClean="0"/>
              <a:t>Вальда</a:t>
            </a:r>
            <a:r>
              <a:rPr lang="ru-RU" sz="2400" dirty="0" smtClean="0"/>
              <a:t> определите лучшую альтернативу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0532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9078490"/>
                  </p:ext>
                </p:extLst>
              </p:nvPr>
            </p:nvGraphicFramePr>
            <p:xfrm>
              <a:off x="1619672" y="3212976"/>
              <a:ext cx="5184576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9078490"/>
                  </p:ext>
                </p:extLst>
              </p:nvPr>
            </p:nvGraphicFramePr>
            <p:xfrm>
              <a:off x="1619672" y="3212976"/>
              <a:ext cx="5184576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07042" r="-270513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07042" r="-229688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07042" r="-90909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07042" r="-719" b="-3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10000" r="-211722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05634" r="-211722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05634" r="-211722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692696"/>
                <a:ext cx="8352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Задана матрица </a:t>
                </a:r>
                <a:r>
                  <a:rPr lang="en-US" sz="2400" dirty="0" smtClean="0"/>
                  <a:t>Y  </a:t>
                </a:r>
                <a:r>
                  <a:rPr lang="ru-RU" sz="2400" dirty="0" smtClean="0"/>
                  <a:t>исходов в терминах полезности .По критерию Гурвица определите оценку для альтернативы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400" dirty="0" smtClean="0"/>
                  <a:t>.</a:t>
                </a:r>
              </a:p>
              <a:p>
                <a:r>
                  <a:rPr lang="ru-RU" sz="2400" dirty="0" smtClean="0"/>
                  <a:t>Показатель пессимизма взять равным 0,5.</a:t>
                </a:r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92696"/>
                <a:ext cx="835292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68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60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Из трёх претендентов на выборную должность по двум критериям необходимо выбрать достойного кандидата (молодого и опытного). Оценка претендентов через функцию принадлежности приведена в таблице. Кому дать предпочтение?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31328"/>
              </p:ext>
            </p:extLst>
          </p:nvPr>
        </p:nvGraphicFramePr>
        <p:xfrm>
          <a:off x="467544" y="2132856"/>
          <a:ext cx="7272807" cy="2532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4269"/>
                <a:gridCol w="2424269"/>
                <a:gridCol w="2424269"/>
              </a:tblGrid>
              <a:tr h="5225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Фамилия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Молодой человек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Опыт работы</a:t>
                      </a:r>
                      <a:endParaRPr lang="ru-RU" sz="2400" b="1" dirty="0"/>
                    </a:p>
                  </a:txBody>
                  <a:tcPr/>
                </a:tc>
              </a:tr>
              <a:tr h="5225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Иванов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0,6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0,6 </a:t>
                      </a:r>
                      <a:endParaRPr lang="ru-RU" sz="2400" b="1" dirty="0"/>
                    </a:p>
                  </a:txBody>
                  <a:tcPr/>
                </a:tc>
              </a:tr>
              <a:tr h="5225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Петров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0,7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0,5</a:t>
                      </a:r>
                      <a:endParaRPr lang="ru-RU" sz="2400" b="1" dirty="0"/>
                    </a:p>
                  </a:txBody>
                  <a:tcPr/>
                </a:tc>
              </a:tr>
              <a:tr h="664606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Сидоров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0,5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0,7</a:t>
                      </a:r>
                      <a:endParaRPr lang="ru-RU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6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множество альтернатив,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заданное на нем нечеткое отношение предпочтения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r>
                  <a:rPr lang="ru-RU" sz="2400" dirty="0" smtClean="0"/>
                  <a:t> </a:t>
                </a:r>
                <a:r>
                  <a:rPr lang="ru-RU" sz="2400" dirty="0"/>
                  <a:t>Нечеткое подмножество </a:t>
                </a:r>
                <a:r>
                  <a:rPr lang="ru-RU" sz="2400" dirty="0" err="1" smtClean="0"/>
                  <a:t>недоминируемых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альтернатив множества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b="1" dirty="0" smtClean="0"/>
                  <a:t> </a:t>
                </a:r>
                <a:r>
                  <a:rPr lang="ru-RU" sz="2400" dirty="0"/>
                  <a:t>описывается функцией </a:t>
                </a:r>
                <a:r>
                  <a:rPr lang="ru-RU" sz="2400" dirty="0" smtClean="0"/>
                  <a:t>принадлежности</a:t>
                </a:r>
                <a:endParaRPr lang="ru-RU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93" t="-3113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𝑸</m:t>
                          </m:r>
                        </m:sub>
                        <m:sup>
                          <m:r>
                            <a:rPr lang="ru-RU" sz="2400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)] ,  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∊</m:t>
                      </m:r>
                      <m:r>
                        <a:rPr lang="en-US" sz="2400" b="1" i="1" smtClean="0">
                          <a:latin typeface="Cambria Math"/>
                        </a:rPr>
                        <m:t>𝑿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blipFill rotWithShape="1"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418971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38571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 smtClean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418971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3253" r="-240964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8571" r="-90476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r="-1064" b="-302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" r="-301064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0000" r="-30106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0000" r="-30106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)</m:t>
                      </m:r>
                      <m:r>
                        <a:rPr lang="ru-RU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348881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Пусть:</a:t>
            </a:r>
            <a:endParaRPr lang="ru-R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000" b="1" i="1" smtClean="0">
                            <a:latin typeface="Cambria Math"/>
                          </a:rPr>
                          <m:t> </m:t>
                        </m:r>
                        <m:r>
                          <a:rPr lang="ru-RU" sz="2000" b="0" i="1" smtClean="0">
                            <a:latin typeface="Cambria Math"/>
                          </a:rPr>
                          <m:t>Определите функцию принадлежности  недоминирования для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/>
                          </a:rPr>
                          <m:t>: </m:t>
                        </m:r>
                        <m:r>
                          <a:rPr lang="ru-RU" sz="20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sz="2000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sz="2000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0" dirty="0">
                    <a:latin typeface="+mj-lt"/>
                  </a:rPr>
                  <a:t>)</a:t>
                </a:r>
                <a:endParaRPr lang="en-US" sz="2000" b="1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  <a:blipFill rotWithShape="1">
                <a:blip r:embed="rId6"/>
                <a:stretch>
                  <a:fillRect t="-4054" b="-14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</m:t>
                    </m:r>
                    <m:r>
                      <a:rPr lang="en-US" sz="2000" b="1" i="1">
                        <a:latin typeface="Cambria Math"/>
                      </a:rPr>
                      <m:t>𝑼𝑷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наибольшее положительное число (на сколько  другие </a:t>
                </a:r>
                <a:r>
                  <a:rPr lang="ru-RU" sz="2000" dirty="0"/>
                  <a:t>по </a:t>
                </a:r>
                <a:r>
                  <a:rPr lang="ru-RU" sz="2000" dirty="0" err="1"/>
                  <a:t>максимому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доминируют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000" dirty="0" smtClean="0"/>
                  <a:t>)</a:t>
                </a:r>
                <a:endParaRPr lang="ru-RU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700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56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79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4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4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4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400" dirty="0"/>
                  <a:t> – количество людей, подвергающихся шумовым </a:t>
                </a:r>
                <a:r>
                  <a:rPr lang="ru-RU" sz="2400" dirty="0" smtClean="0"/>
                  <a:t>воздействиям. </a:t>
                </a:r>
              </a:p>
              <a:p>
                <a:r>
                  <a:rPr lang="ru-RU" sz="2400" dirty="0" smtClean="0"/>
                  <a:t>Оценки альтернатив по критериям приведены в таблице. Установите на множестве альтернатив Мажоритарное отношение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0"/>
                <a:ext cx="9144000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822" b="-4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82673"/>
                  </p:ext>
                </p:extLst>
              </p:nvPr>
            </p:nvGraphicFramePr>
            <p:xfrm>
              <a:off x="53752" y="3619729"/>
              <a:ext cx="4788023" cy="2013467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186701"/>
                    <a:gridCol w="1287111"/>
                    <a:gridCol w="1063914"/>
                    <a:gridCol w="1250297"/>
                  </a:tblGrid>
                  <a:tr h="10067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82673"/>
                  </p:ext>
                </p:extLst>
              </p:nvPr>
            </p:nvGraphicFramePr>
            <p:xfrm>
              <a:off x="53752" y="3619729"/>
              <a:ext cx="4788023" cy="2013467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186701"/>
                    <a:gridCol w="1287111"/>
                    <a:gridCol w="1063914"/>
                    <a:gridCol w="1250297"/>
                  </a:tblGrid>
                  <a:tr h="10067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891" t="-606" r="-180095" b="-11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3908" t="-606" r="-118391" b="-11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3415" t="-606" r="-488" b="-111515"/>
                          </a:stretch>
                        </a:blipFill>
                      </a:tcPr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13" t="-301818" r="-30307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13" t="-401818" r="-303077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5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13" t="-501818" r="-303077" b="-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863875"/>
                  </p:ext>
                </p:extLst>
              </p:nvPr>
            </p:nvGraphicFramePr>
            <p:xfrm>
              <a:off x="5508104" y="4869160"/>
              <a:ext cx="2880320" cy="1512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/>
                    <a:gridCol w="720080"/>
                    <a:gridCol w="720080"/>
                    <a:gridCol w="720080"/>
                  </a:tblGrid>
                  <a:tr h="378042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863875"/>
                  </p:ext>
                </p:extLst>
              </p:nvPr>
            </p:nvGraphicFramePr>
            <p:xfrm>
              <a:off x="5508104" y="4869160"/>
              <a:ext cx="2880320" cy="1512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/>
                    <a:gridCol w="720080"/>
                    <a:gridCol w="720080"/>
                    <a:gridCol w="720080"/>
                  </a:tblGrid>
                  <a:tr h="378042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847" t="-1613" r="-200847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847" t="-1613" r="-100847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847" t="-1613" r="-847" b="-322581"/>
                          </a:stretch>
                        </a:blipFill>
                      </a:tcPr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47" t="-101613" r="-300847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47" t="-201613" r="-3008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780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47" t="-301613" r="-30084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71879"/>
                  </p:ext>
                </p:extLst>
              </p:nvPr>
            </p:nvGraphicFramePr>
            <p:xfrm>
              <a:off x="5508104" y="3124998"/>
              <a:ext cx="2880320" cy="15281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/>
                    <a:gridCol w="720080"/>
                    <a:gridCol w="720080"/>
                    <a:gridCol w="720080"/>
                  </a:tblGrid>
                  <a:tr h="382034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71879"/>
                  </p:ext>
                </p:extLst>
              </p:nvPr>
            </p:nvGraphicFramePr>
            <p:xfrm>
              <a:off x="5508104" y="3124998"/>
              <a:ext cx="2880320" cy="15281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/>
                    <a:gridCol w="720080"/>
                    <a:gridCol w="720080"/>
                    <a:gridCol w="720080"/>
                  </a:tblGrid>
                  <a:tr h="382034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847" t="-1587" r="-200847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847" t="-1587" r="-100847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847" t="-1587" r="-847" b="-319048"/>
                          </a:stretch>
                        </a:blipFill>
                      </a:tcPr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47" t="-103226" r="-300847" b="-2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47" t="-200000" r="-300847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820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47" t="-304839" r="-30084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912260" y="2736303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Варианты</a:t>
            </a:r>
            <a:r>
              <a:rPr lang="ru-RU" b="1" dirty="0" smtClean="0"/>
              <a:t> ответов: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47651" y="37527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67936" y="53552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92494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Таблица исходных данных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6268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множество альтернатив,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заданное на нем нечеткое отношение предпочтения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r>
                  <a:rPr lang="ru-RU" sz="2400" dirty="0" smtClean="0"/>
                  <a:t> </a:t>
                </a:r>
                <a:r>
                  <a:rPr lang="ru-RU" sz="2400" dirty="0"/>
                  <a:t>Нечеткое подмножество </a:t>
                </a:r>
                <a:r>
                  <a:rPr lang="ru-RU" sz="2400" dirty="0" err="1" smtClean="0"/>
                  <a:t>недоминируемых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альтернатив множества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b="1" dirty="0" smtClean="0"/>
                  <a:t> </a:t>
                </a:r>
                <a:r>
                  <a:rPr lang="ru-RU" sz="2400" dirty="0"/>
                  <a:t>описывается функцией </a:t>
                </a:r>
                <a:r>
                  <a:rPr lang="ru-RU" sz="2400" dirty="0" smtClean="0"/>
                  <a:t>принадлежности</a:t>
                </a:r>
                <a:endParaRPr lang="ru-RU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92899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93" t="-3113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𝑸</m:t>
                          </m:r>
                        </m:sub>
                        <m:sup>
                          <m:r>
                            <a:rPr lang="ru-RU" sz="2400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)] ,  </m:t>
                      </m:r>
                      <m:r>
                        <a:rPr lang="en-US" sz="2400" b="1" i="1" smtClean="0"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latin typeface="Cambria Math"/>
                        </a:rPr>
                        <m:t>∊</m:t>
                      </m:r>
                      <m:r>
                        <a:rPr lang="en-US" sz="2400" b="1" i="1" smtClean="0">
                          <a:latin typeface="Cambria Math"/>
                        </a:rPr>
                        <m:t>𝑿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8" y="1988840"/>
                <a:ext cx="7627502" cy="629596"/>
              </a:xfrm>
              <a:prstGeom prst="rect">
                <a:avLst/>
              </a:prstGeom>
              <a:blipFill rotWithShape="1"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810218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38571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 smtClean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85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810218"/>
                  </p:ext>
                </p:extLst>
              </p:nvPr>
            </p:nvGraphicFramePr>
            <p:xfrm>
              <a:off x="4067944" y="3470338"/>
              <a:ext cx="2291648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912"/>
                    <a:gridCol w="507208"/>
                    <a:gridCol w="638616"/>
                    <a:gridCol w="57291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3253" r="-240964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8571" r="-90476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r="-1064" b="-302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" r="-301064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0,7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0000" r="-30106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0,5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0000" r="-30106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-</a:t>
                          </a:r>
                          <a:endParaRPr lang="ru-RU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)</m:t>
                      </m:r>
                      <m:r>
                        <a:rPr lang="ru-RU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62" y="3888928"/>
                <a:ext cx="2221558" cy="496674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348881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Пусть:</a:t>
            </a:r>
            <a:endParaRPr lang="ru-R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000" b="1" i="1" smtClean="0">
                            <a:latin typeface="Cambria Math"/>
                          </a:rPr>
                          <m:t> </m:t>
                        </m:r>
                        <m:r>
                          <a:rPr lang="ru-RU" sz="2000" b="0" i="1" smtClean="0">
                            <a:latin typeface="Cambria Math"/>
                          </a:rPr>
                          <m:t>Определите функцию принадлежности  недоминирования для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/>
                          </a:rPr>
                          <m:t>: </m:t>
                        </m:r>
                        <m:r>
                          <a:rPr lang="ru-RU" sz="20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sz="2000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sz="2000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i="0" dirty="0">
                    <a:latin typeface="+mj-lt"/>
                  </a:rPr>
                  <a:t>)</a:t>
                </a:r>
                <a:endParaRPr lang="en-US" sz="2000" b="1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9036496" cy="453779"/>
              </a:xfrm>
              <a:prstGeom prst="rect">
                <a:avLst/>
              </a:prstGeom>
              <a:blipFill rotWithShape="1">
                <a:blip r:embed="rId6"/>
                <a:stretch>
                  <a:fillRect t="-4054" b="-14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𝑺</m:t>
                    </m:r>
                    <m:r>
                      <a:rPr lang="en-US" sz="2000" b="1" i="1">
                        <a:latin typeface="Cambria Math"/>
                      </a:rPr>
                      <m:t>𝑼𝑷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наибольшее положительное число (на сколько  другие </a:t>
                </a:r>
                <a:r>
                  <a:rPr lang="ru-RU" sz="2000" dirty="0"/>
                  <a:t>по </a:t>
                </a:r>
                <a:r>
                  <a:rPr lang="ru-RU" sz="2000" dirty="0" err="1"/>
                  <a:t>максимому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доминируют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000" dirty="0" smtClean="0"/>
                  <a:t>)</a:t>
                </a:r>
                <a:endParaRPr lang="ru-RU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62452"/>
                <a:ext cx="8712968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700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10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65213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65213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204839" r="-279841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309836" r="-27984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403226" r="-279841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35643" y="18864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</a:t>
            </a:r>
            <a:r>
              <a:rPr lang="ru-RU" sz="2400" i="1" dirty="0"/>
              <a:t>Х</a:t>
            </a:r>
            <a:r>
              <a:rPr lang="ru-RU" sz="2400" dirty="0"/>
              <a:t> представляет собой множество абитуриентов, принимающих участие в конкурсных экзаменах при поступлении в технический </a:t>
            </a:r>
            <a:r>
              <a:rPr lang="ru-RU" sz="2400" dirty="0" smtClean="0"/>
              <a:t>вуз, </a:t>
            </a:r>
            <a:r>
              <a:rPr lang="ru-RU" altLang="ru-RU" sz="2400" dirty="0" smtClean="0">
                <a:ea typeface="Times New Roman" pitchFamily="18" charset="0"/>
              </a:rPr>
              <a:t>оценки которых по </a:t>
            </a:r>
            <a:r>
              <a:rPr lang="ru-RU" altLang="ru-RU" sz="2400" dirty="0">
                <a:ea typeface="Times New Roman" pitchFamily="18" charset="0"/>
              </a:rPr>
              <a:t>трем дисциплинам в пятибалльной </a:t>
            </a:r>
            <a:r>
              <a:rPr lang="ru-RU" altLang="ru-RU" sz="2400" dirty="0" smtClean="0">
                <a:ea typeface="Times New Roman" pitchFamily="18" charset="0"/>
              </a:rPr>
              <a:t>шкале приведены в таблице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4777" y="4005064"/>
                <a:ext cx="85398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веса критериев  (дисциплин)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𝟓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400" dirty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endParaRPr lang="en-US" sz="2400" dirty="0" smtClean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r>
                  <a:rPr lang="ru-RU" sz="2400" dirty="0" smtClean="0"/>
                  <a:t>По методу ЭЛЕКТРА определит</a:t>
                </a:r>
                <a:r>
                  <a:rPr lang="ru-RU" sz="2400" dirty="0"/>
                  <a:t>е</a:t>
                </a:r>
                <a:r>
                  <a:rPr lang="ru-RU" sz="2400" dirty="0" smtClean="0"/>
                  <a:t>  индекс согласия превосходства (доминирования)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ru-RU" sz="2400" b="1" dirty="0" smtClean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ru-RU" sz="2400" dirty="0" smtClean="0"/>
                  <a:t> над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/>
                        <a:ea typeface="Times New Roman"/>
                      </a:rPr>
                      <m:t>𝒚</m:t>
                    </m:r>
                  </m:oMath>
                </a14:m>
                <a:endParaRPr lang="ru-RU" sz="2400" b="1" dirty="0">
                  <a:effectLst/>
                  <a:latin typeface="Times New Roman"/>
                  <a:ea typeface="Times New Roman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7" y="4005064"/>
                <a:ext cx="8539817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071" t="-2516" r="-16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79339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79339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204839" r="-279841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309836" r="-27984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403226" r="-279841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35643" y="18864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</a:t>
            </a:r>
            <a:r>
              <a:rPr lang="ru-RU" sz="2400" i="1" dirty="0"/>
              <a:t>Х</a:t>
            </a:r>
            <a:r>
              <a:rPr lang="ru-RU" sz="2400" dirty="0"/>
              <a:t> представляет собой множество абитуриентов, принимающих участие в конкурсных экзаменах при поступлении в технический </a:t>
            </a:r>
            <a:r>
              <a:rPr lang="ru-RU" sz="2400" dirty="0" smtClean="0"/>
              <a:t>вуз, </a:t>
            </a:r>
            <a:r>
              <a:rPr lang="ru-RU" altLang="ru-RU" sz="2400" dirty="0" smtClean="0">
                <a:ea typeface="Times New Roman" pitchFamily="18" charset="0"/>
              </a:rPr>
              <a:t>оценки которых по </a:t>
            </a:r>
            <a:r>
              <a:rPr lang="ru-RU" altLang="ru-RU" sz="2400" dirty="0">
                <a:ea typeface="Times New Roman" pitchFamily="18" charset="0"/>
              </a:rPr>
              <a:t>трем дисциплинам в пятибалльной </a:t>
            </a:r>
            <a:r>
              <a:rPr lang="ru-RU" altLang="ru-RU" sz="2400" dirty="0" smtClean="0">
                <a:ea typeface="Times New Roman" pitchFamily="18" charset="0"/>
              </a:rPr>
              <a:t>шкале приведены в таблице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4777" y="4005064"/>
                <a:ext cx="85398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веса критериев  (дисциплин)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𝟓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400" dirty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endParaRPr lang="en-US" sz="2400" dirty="0" smtClean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r>
                  <a:rPr lang="ru-RU" sz="2400" dirty="0" smtClean="0"/>
                  <a:t>По методу ЭЛЕКТРА определит</a:t>
                </a:r>
                <a:r>
                  <a:rPr lang="ru-RU" sz="2400" dirty="0"/>
                  <a:t>е</a:t>
                </a:r>
                <a:r>
                  <a:rPr lang="ru-RU" sz="2400" dirty="0" smtClean="0"/>
                  <a:t>  индекс согласия превосходства (доминирования)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ru-RU" sz="2400" b="1" dirty="0" smtClean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ru-RU" sz="2400" dirty="0" smtClean="0"/>
                  <a:t> над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/>
                        <a:ea typeface="Times New Roman"/>
                      </a:rPr>
                      <m:t>𝒚</m:t>
                    </m:r>
                  </m:oMath>
                </a14:m>
                <a:endParaRPr lang="ru-RU" sz="2400" b="1" dirty="0">
                  <a:effectLst/>
                  <a:latin typeface="Times New Roman"/>
                  <a:ea typeface="Times New Roman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7" y="4005064"/>
                <a:ext cx="8539817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071" t="-2516" r="-16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7371068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7371068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204839" r="-279841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309836" r="-27984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403226" r="-279841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35643" y="18864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</a:t>
            </a:r>
            <a:r>
              <a:rPr lang="ru-RU" sz="2400" i="1" dirty="0"/>
              <a:t>Х</a:t>
            </a:r>
            <a:r>
              <a:rPr lang="ru-RU" sz="2400" dirty="0"/>
              <a:t> представляет собой множество абитуриентов, принимающих участие в конкурсных экзаменах при поступлении в технический </a:t>
            </a:r>
            <a:r>
              <a:rPr lang="ru-RU" sz="2400" dirty="0" smtClean="0"/>
              <a:t>вуз, </a:t>
            </a:r>
            <a:r>
              <a:rPr lang="ru-RU" altLang="ru-RU" sz="2400" dirty="0" smtClean="0">
                <a:ea typeface="Times New Roman" pitchFamily="18" charset="0"/>
              </a:rPr>
              <a:t>оценки которых по </a:t>
            </a:r>
            <a:r>
              <a:rPr lang="ru-RU" altLang="ru-RU" sz="2400" dirty="0">
                <a:ea typeface="Times New Roman" pitchFamily="18" charset="0"/>
              </a:rPr>
              <a:t>трем дисциплинам в пятибалльной </a:t>
            </a:r>
            <a:r>
              <a:rPr lang="ru-RU" altLang="ru-RU" sz="2400" dirty="0" smtClean="0">
                <a:ea typeface="Times New Roman" pitchFamily="18" charset="0"/>
              </a:rPr>
              <a:t>шкале приведены в таблице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4777" y="4005064"/>
                <a:ext cx="853981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веса критериев  (дисциплин)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𝟓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400" dirty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endParaRPr lang="en-US" sz="2400" dirty="0" smtClean="0"/>
              </a:p>
              <a:p>
                <a:pPr>
                  <a:tabLst>
                    <a:tab pos="450215" algn="l"/>
                  </a:tabLst>
                </a:pPr>
                <a:r>
                  <a:rPr lang="ru-RU" sz="2400" dirty="0" smtClean="0"/>
                  <a:t>По методу ЭЛЕКТРА определит</a:t>
                </a:r>
                <a:r>
                  <a:rPr lang="ru-RU" sz="2400" dirty="0"/>
                  <a:t>е</a:t>
                </a:r>
                <a:r>
                  <a:rPr lang="ru-RU" sz="2400" dirty="0" smtClean="0"/>
                  <a:t>  индекс согласия превосходства (доминирования)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effectLst/>
                        <a:latin typeface="Cambria Math"/>
                        <a:ea typeface="Times New Roman"/>
                      </a:rPr>
                      <m:t>  </m:t>
                    </m:r>
                    <m:r>
                      <a:rPr lang="en-US" sz="2400" b="1" i="1" smtClean="0">
                        <a:effectLst/>
                        <a:latin typeface="Cambria Math"/>
                        <a:ea typeface="Times New Roman"/>
                      </a:rPr>
                      <m:t>𝒚</m:t>
                    </m:r>
                  </m:oMath>
                </a14:m>
                <a:r>
                  <a:rPr lang="ru-RU" sz="2400" dirty="0" smtClean="0"/>
                  <a:t>   над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/>
                        <a:ea typeface="Times New Roman"/>
                      </a:rPr>
                      <m:t>𝒛</m:t>
                    </m:r>
                  </m:oMath>
                </a14:m>
                <a:endParaRPr lang="ru-RU" sz="2400" b="1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endParaRPr lang="ru-RU" sz="2400" b="1" dirty="0">
                  <a:effectLst/>
                  <a:latin typeface="Times New Roman"/>
                  <a:ea typeface="Times New Roman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7" y="4005064"/>
                <a:ext cx="8539817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071" t="-2111" r="-16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2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83483"/>
                <a:ext cx="91440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2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2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200" dirty="0"/>
                  <a:t> – количество людей, подвергающихся шумовым воздействиям</a:t>
                </a:r>
                <a:r>
                  <a:rPr lang="ru-RU" sz="2200" dirty="0" smtClean="0"/>
                  <a:t>.</a:t>
                </a:r>
                <a:r>
                  <a:rPr lang="ru-RU" sz="2200" dirty="0"/>
                  <a:t> </a:t>
                </a:r>
                <a:endParaRPr lang="ru-RU" sz="2200" dirty="0" smtClean="0"/>
              </a:p>
              <a:p>
                <a:r>
                  <a:rPr lang="ru-RU" sz="2200" dirty="0" smtClean="0"/>
                  <a:t>Значимость </a:t>
                </a:r>
                <a:r>
                  <a:rPr lang="ru-RU" sz="2200" dirty="0"/>
                  <a:t>критериев представлена соответственно величинами: 6; 3; 1. Оценки альтернатив по критериям приведены в </a:t>
                </a:r>
                <a:r>
                  <a:rPr lang="ru-RU" sz="2200" dirty="0" smtClean="0"/>
                  <a:t>таблице. Определите </a:t>
                </a:r>
                <a:r>
                  <a:rPr lang="ru-RU" sz="2200" dirty="0"/>
                  <a:t>индексы согласия доминирования альтернатив по методу «Электра»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83"/>
                <a:ext cx="9144000" cy="2800767"/>
              </a:xfrm>
              <a:prstGeom prst="rect">
                <a:avLst/>
              </a:prstGeom>
              <a:blipFill rotWithShape="1">
                <a:blip r:embed="rId2"/>
                <a:stretch>
                  <a:fillRect l="-800" t="-1304" b="-3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6371556"/>
                  </p:ext>
                </p:extLst>
              </p:nvPr>
            </p:nvGraphicFramePr>
            <p:xfrm>
              <a:off x="180670" y="3739574"/>
              <a:ext cx="4320480" cy="155573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70821"/>
                    <a:gridCol w="1161427"/>
                    <a:gridCol w="960024"/>
                    <a:gridCol w="1128208"/>
                  </a:tblGrid>
                  <a:tr h="73277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6371556"/>
                  </p:ext>
                </p:extLst>
              </p:nvPr>
            </p:nvGraphicFramePr>
            <p:xfrm>
              <a:off x="180670" y="3739574"/>
              <a:ext cx="4320480" cy="155573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70821"/>
                    <a:gridCol w="1161427"/>
                    <a:gridCol w="960024"/>
                    <a:gridCol w="1128208"/>
                  </a:tblGrid>
                  <a:tr h="73277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147" r="-179581" b="-130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3758" r="-118471" b="-130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3243" r="-541" b="-130579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71" t="-268889" r="-305143" b="-2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71" t="-368889" r="-305143" b="-1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71" t="-468889" r="-305143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818494"/>
                  </p:ext>
                </p:extLst>
              </p:nvPr>
            </p:nvGraphicFramePr>
            <p:xfrm>
              <a:off x="4716016" y="4077072"/>
              <a:ext cx="1872208" cy="17001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052"/>
                    <a:gridCol w="468052"/>
                    <a:gridCol w="468052"/>
                    <a:gridCol w="468052"/>
                  </a:tblGrid>
                  <a:tr h="425035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4250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4250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42503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818494"/>
                  </p:ext>
                </p:extLst>
              </p:nvPr>
            </p:nvGraphicFramePr>
            <p:xfrm>
              <a:off x="4716016" y="4077072"/>
              <a:ext cx="1872208" cy="17001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052"/>
                    <a:gridCol w="468052"/>
                    <a:gridCol w="468052"/>
                    <a:gridCol w="468052"/>
                  </a:tblGrid>
                  <a:tr h="425035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299" t="-1429" r="-198701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3947" t="-1429" r="-10131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1429" b="-307143"/>
                          </a:stretch>
                        </a:blipFill>
                      </a:tcPr>
                    </a:tc>
                  </a:tr>
                  <a:tr h="42503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99" t="-101429" r="-298701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3947" t="-101429" r="-10131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101429" b="-207143"/>
                          </a:stretch>
                        </a:blipFill>
                      </a:tcPr>
                    </a:tc>
                  </a:tr>
                  <a:tr h="42503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99" t="-204348" r="-298701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299" t="-204348" r="-198701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204348" b="-110145"/>
                          </a:stretch>
                        </a:blipFill>
                      </a:tcPr>
                    </a:tc>
                  </a:tr>
                  <a:tr h="42503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99" t="-300000" r="-298701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299" t="-300000" r="-198701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3947" t="-300000" r="-101316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62006"/>
                  </p:ext>
                </p:extLst>
              </p:nvPr>
            </p:nvGraphicFramePr>
            <p:xfrm>
              <a:off x="6917382" y="4077072"/>
              <a:ext cx="2016224" cy="16477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56"/>
                    <a:gridCol w="504056"/>
                    <a:gridCol w="504056"/>
                    <a:gridCol w="504056"/>
                  </a:tblGrid>
                  <a:tr h="411927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4119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41192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41192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62006"/>
                  </p:ext>
                </p:extLst>
              </p:nvPr>
            </p:nvGraphicFramePr>
            <p:xfrm>
              <a:off x="6917382" y="4077072"/>
              <a:ext cx="2016224" cy="16477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56"/>
                    <a:gridCol w="504056"/>
                    <a:gridCol w="504056"/>
                    <a:gridCol w="504056"/>
                  </a:tblGrid>
                  <a:tr h="411927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2439" t="-1471" r="-202439" b="-3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000" t="-1471" r="-100000" b="-3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3659" t="-1471" r="-1220" b="-310294"/>
                          </a:stretch>
                        </a:blipFill>
                      </a:tcPr>
                    </a:tc>
                  </a:tr>
                  <a:tr h="41192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205" t="-102985" r="-298795" b="-2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000" t="-102985" r="-100000" b="-2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3659" t="-102985" r="-1220" b="-214925"/>
                          </a:stretch>
                        </a:blipFill>
                      </a:tcPr>
                    </a:tc>
                  </a:tr>
                  <a:tr h="41192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205" t="-200000" r="-298795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2439" t="-200000" r="-202439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3659" t="-200000" r="-1220" b="-111765"/>
                          </a:stretch>
                        </a:blipFill>
                      </a:tcPr>
                    </a:tc>
                  </a:tr>
                  <a:tr h="41192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205" t="-304478" r="-298795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2439" t="-304478" r="-202439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000" t="-304478" r="-1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652120" y="31855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Варианты ответов: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35604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1.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37462" y="35549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2.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1855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Таблица исходных данных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46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2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2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200" dirty="0"/>
                  <a:t> – количество людей, подвергающихся шумовым воздействиям</a:t>
                </a:r>
                <a:r>
                  <a:rPr lang="ru-RU" sz="2200" dirty="0" smtClean="0"/>
                  <a:t>.</a:t>
                </a:r>
                <a:r>
                  <a:rPr lang="ru-RU" sz="2200" dirty="0"/>
                  <a:t> </a:t>
                </a:r>
                <a:endParaRPr lang="ru-RU" sz="2200" dirty="0" smtClean="0"/>
              </a:p>
              <a:p>
                <a:r>
                  <a:rPr lang="ru-RU" sz="2200" dirty="0" smtClean="0"/>
                  <a:t>Значимость </a:t>
                </a:r>
                <a:r>
                  <a:rPr lang="ru-RU" sz="2200" dirty="0"/>
                  <a:t>критериев представлена соответственно величинами: </a:t>
                </a:r>
                <a:r>
                  <a:rPr lang="ru-RU" sz="2200" b="1" dirty="0"/>
                  <a:t>6; 3; 1</a:t>
                </a:r>
                <a:r>
                  <a:rPr lang="ru-RU" sz="2200" dirty="0"/>
                  <a:t>. Оценки альтернатив по критериям приведены в </a:t>
                </a:r>
                <a:r>
                  <a:rPr lang="ru-RU" sz="2200" dirty="0" smtClean="0"/>
                  <a:t>таблице. Определите индекс </a:t>
                </a:r>
                <a:r>
                  <a:rPr lang="ru-RU" sz="2200" dirty="0"/>
                  <a:t>согласия доминирования </a:t>
                </a:r>
                <a:r>
                  <a:rPr lang="ru-RU" sz="2200" dirty="0" smtClean="0"/>
                  <a:t>альтернативы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 smtClean="0"/>
                  <a:t> над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 smtClean="0"/>
                  <a:t> </a:t>
                </a:r>
              </a:p>
              <a:p>
                <a:r>
                  <a:rPr lang="ru-RU" sz="2200" dirty="0" smtClean="0"/>
                  <a:t>по </a:t>
                </a:r>
                <a:r>
                  <a:rPr lang="ru-RU" sz="2200" dirty="0"/>
                  <a:t>методу «Электра»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800" t="-1165" b="-2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3245608"/>
                  </p:ext>
                </p:extLst>
              </p:nvPr>
            </p:nvGraphicFramePr>
            <p:xfrm>
              <a:off x="30623" y="4149080"/>
              <a:ext cx="7415666" cy="201622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837956"/>
                    <a:gridCol w="1993472"/>
                    <a:gridCol w="1647784"/>
                    <a:gridCol w="1936454"/>
                  </a:tblGrid>
                  <a:tr h="9496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3245608"/>
                  </p:ext>
                </p:extLst>
              </p:nvPr>
            </p:nvGraphicFramePr>
            <p:xfrm>
              <a:off x="30623" y="4149080"/>
              <a:ext cx="7415666" cy="201622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837956"/>
                    <a:gridCol w="1993472"/>
                    <a:gridCol w="1647784"/>
                    <a:gridCol w="1936454"/>
                  </a:tblGrid>
                  <a:tr h="9496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355" t="-645" r="-179817" b="-12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2963" t="-645" r="-117778" b="-12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2704" t="-645" b="-123871"/>
                          </a:stretch>
                        </a:blipFill>
                      </a:tcPr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64407" r="-302980" b="-2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70690" r="-302980" b="-12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70690" r="-302980" b="-2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323528" y="364502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Таблица исходных данных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689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2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2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200" dirty="0"/>
                  <a:t> – количество людей, подвергающихся шумовым воздействиям</a:t>
                </a:r>
                <a:r>
                  <a:rPr lang="ru-RU" sz="2200" dirty="0" smtClean="0"/>
                  <a:t>.</a:t>
                </a:r>
                <a:r>
                  <a:rPr lang="ru-RU" sz="2200" dirty="0"/>
                  <a:t> </a:t>
                </a:r>
                <a:endParaRPr lang="ru-RU" sz="2200" dirty="0" smtClean="0"/>
              </a:p>
              <a:p>
                <a:r>
                  <a:rPr lang="ru-RU" sz="2200" dirty="0" smtClean="0"/>
                  <a:t>Значимость </a:t>
                </a:r>
                <a:r>
                  <a:rPr lang="ru-RU" sz="2200" dirty="0"/>
                  <a:t>критериев представлена соответственно величинами: </a:t>
                </a:r>
                <a:r>
                  <a:rPr lang="ru-RU" sz="2200" b="1" dirty="0"/>
                  <a:t>6; 3; 1</a:t>
                </a:r>
                <a:r>
                  <a:rPr lang="ru-RU" sz="2200" dirty="0"/>
                  <a:t>. Оценки альтернатив по критериям приведены в </a:t>
                </a:r>
                <a:r>
                  <a:rPr lang="ru-RU" sz="2200" dirty="0" smtClean="0"/>
                  <a:t>таблице. Определите индекс </a:t>
                </a:r>
                <a:r>
                  <a:rPr lang="ru-RU" sz="2200" dirty="0"/>
                  <a:t>согласия доминирования </a:t>
                </a:r>
                <a:r>
                  <a:rPr lang="ru-RU" sz="2200" dirty="0" smtClean="0"/>
                  <a:t>альтернативы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 smtClean="0"/>
                  <a:t> над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 smtClean="0"/>
                  <a:t> </a:t>
                </a:r>
              </a:p>
              <a:p>
                <a:r>
                  <a:rPr lang="ru-RU" sz="2200" dirty="0" smtClean="0"/>
                  <a:t>по </a:t>
                </a:r>
                <a:r>
                  <a:rPr lang="ru-RU" sz="2200" dirty="0"/>
                  <a:t>методу «Электра»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800" t="-1165" b="-2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720719"/>
                  </p:ext>
                </p:extLst>
              </p:nvPr>
            </p:nvGraphicFramePr>
            <p:xfrm>
              <a:off x="30623" y="4149080"/>
              <a:ext cx="7415666" cy="201622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837956"/>
                    <a:gridCol w="1993472"/>
                    <a:gridCol w="1647784"/>
                    <a:gridCol w="1936454"/>
                  </a:tblGrid>
                  <a:tr h="9496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720719"/>
                  </p:ext>
                </p:extLst>
              </p:nvPr>
            </p:nvGraphicFramePr>
            <p:xfrm>
              <a:off x="30623" y="4149080"/>
              <a:ext cx="7415666" cy="201622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837956"/>
                    <a:gridCol w="1993472"/>
                    <a:gridCol w="1647784"/>
                    <a:gridCol w="1936454"/>
                  </a:tblGrid>
                  <a:tr h="9496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355" t="-645" r="-179817" b="-12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2963" t="-645" r="-117778" b="-12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2704" t="-645" b="-123871"/>
                          </a:stretch>
                        </a:blipFill>
                      </a:tcPr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64407" r="-302980" b="-2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70690" r="-302980" b="-12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5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70690" r="-302980" b="-2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323528" y="364502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Таблица исходных данных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51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895960"/>
                  </p:ext>
                </p:extLst>
              </p:nvPr>
            </p:nvGraphicFramePr>
            <p:xfrm>
              <a:off x="1907704" y="1700808"/>
              <a:ext cx="5184576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895960"/>
                  </p:ext>
                </p:extLst>
              </p:nvPr>
            </p:nvGraphicFramePr>
            <p:xfrm>
              <a:off x="1907704" y="1700808"/>
              <a:ext cx="5184576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07042" r="-270513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07042" r="-229688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07042" r="-90909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07042" r="-719" b="-4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07042" r="-211722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11429" r="-211722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05634" r="-211722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505634" r="-211722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0,1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9592" y="692696"/>
                <a:ext cx="6624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По критерию Байеса оцените альтернативу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692696"/>
                <a:ext cx="66247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73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973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2431</Words>
  <Application>Microsoft Office PowerPoint</Application>
  <PresentationFormat>Экран (4:3)</PresentationFormat>
  <Paragraphs>638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</dc:creator>
  <cp:lastModifiedBy>Leonid</cp:lastModifiedBy>
  <cp:revision>11</cp:revision>
  <dcterms:created xsi:type="dcterms:W3CDTF">2020-12-20T12:25:45Z</dcterms:created>
  <dcterms:modified xsi:type="dcterms:W3CDTF">2020-12-20T14:19:52Z</dcterms:modified>
</cp:coreProperties>
</file>