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A50"/>
    <a:srgbClr val="7C0B2F"/>
    <a:srgbClr val="D92946"/>
    <a:srgbClr val="B8D0E0"/>
    <a:srgbClr val="639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FF255-B611-779C-4F63-7981639E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3E1D09-5445-4C63-D3DC-5E41DB86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04329-A27C-E0B1-4CD4-38F9CC40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BF5754-1158-7A8F-C39E-1D6914B7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CF688-AE7D-2769-167C-9AB101C2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32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4A4E9-EEF6-DC43-3716-9FD0BECF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DC0A94-C3FD-CD59-CDAD-1A13BA31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62D8-397A-1F55-2813-C59D2187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337C9-CD69-CA5A-2E0D-4F061D98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C5F13-CF8C-C692-653A-8F6496BF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27B126-08A7-69BD-9FAC-E15894018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504A9E-B7C4-FA87-FC52-E14346E8D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D64BA-975A-DD65-1978-36515683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57F64-9460-6B7A-F6E4-41CBF744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EB289-A913-A4B6-0C94-4E3800CE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EBA3F-F90B-FF7E-5601-4EC3577A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09AEF-5423-0694-D3B3-47B1238E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EF6BC-A0EA-299E-E852-D14F38F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60240-3710-2FCE-1C3C-1166AF63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130A-310F-3BFE-01B1-2FA42CF3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6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6BBC0-067B-F719-8DE3-CFACDFFE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37AAB0-604A-DFE5-94EE-843F0293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7AFF0-CD16-9258-E71E-6980A301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6D09D-EA61-1656-40ED-4E28AEA1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C6CFE-55A4-E596-EDA8-B032E5F5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4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3E05D-1E75-6050-E8EE-47FB90C8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93CB3-F0C6-8240-BF48-A2D992F5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1029A-C4E5-BA81-7E14-F0D32595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FF8607-9B35-3E19-7F74-67FCCC3A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4E3940-D814-EF3C-047A-D50A20C2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26297-B61F-AC44-A206-56192DCA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3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2A98A-5E93-5D5B-853A-3B769BD1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26755C-1CE5-B66D-C2F3-6EB85184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C7C6E7-A250-DDF5-9F21-4E2B757CB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260241-5105-5CD8-08BB-3B071F78C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058030-F48A-CF60-83E6-F0582CEE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5841A4-193B-4BAB-A031-7865C981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52B318-5BF6-D832-265D-A1E51FA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98D694-9F87-60F2-E530-C3165080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E2E16-0421-80A8-69EB-751CF6ED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DA3EC8-CA7E-8929-4A21-66C9EE44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41FC8C-DC67-2DFA-7126-FF8CD576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99E5C-FD15-E3E2-06EB-C824E462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540D01-B576-F33A-2054-EC845DCA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25A75A-A21B-5F2B-2B17-5B8CC01A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54DCD6-81A8-BA68-92DF-2758FAE0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2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466D8-5D3D-AA13-48E2-B7B80647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FFEFE-4247-9241-12CE-4FF6CE1B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244566-3CB8-FD3B-226A-AC11F627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D70E0D-81F7-362C-CFAA-6907EF39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9A0C8-60FB-FF47-CE80-0EBF7B3C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EFC82-374F-5D13-D07A-A5EBED9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192DD-6AA6-2F60-996D-F9244F9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515B0E-ACB5-9840-DC19-1A57560F2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4B71F1-2AAF-E88E-EE1B-7D1EC319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6F3ACF-D684-3B5B-12C5-0A3C52E3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23D590-A964-36B4-4489-94C8ADA8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5D362-ECA2-C8F3-C0AF-4CEBBF58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5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38C2-785B-8547-BBBD-8D98D23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DCFD0-7A91-79A9-BDA9-B8828D9D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A1B3A-2BDA-0022-EEDC-27217ABC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4DE-66CC-42D9-BE29-AC4C3E0D733F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C690D-1D65-FDEF-577D-E7A560C1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7B6CA-D864-CBD6-9CD8-65803793A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AD7C-E883-4D1F-A233-F4825BDBA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57A82C-42A8-8DB9-D118-6BF6FE28A856}"/>
              </a:ext>
            </a:extLst>
          </p:cNvPr>
          <p:cNvSpPr txBox="1"/>
          <p:nvPr/>
        </p:nvSpPr>
        <p:spPr>
          <a:xfrm>
            <a:off x="2586333" y="10406463"/>
            <a:ext cx="752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D92946"/>
                </a:solidFill>
              </a:rPr>
              <a:t>Актуальність теми</a:t>
            </a:r>
            <a:endParaRPr lang="ru-RU" sz="6000" b="1" dirty="0">
              <a:solidFill>
                <a:srgbClr val="D9294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8B267-A040-BB6B-6113-2B9167986873}"/>
              </a:ext>
            </a:extLst>
          </p:cNvPr>
          <p:cNvSpPr txBox="1"/>
          <p:nvPr/>
        </p:nvSpPr>
        <p:spPr>
          <a:xfrm>
            <a:off x="2860312" y="-8070885"/>
            <a:ext cx="6095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b="1" dirty="0">
                <a:solidFill>
                  <a:srgbClr val="7C0B2F"/>
                </a:solidFill>
              </a:rPr>
              <a:t>Користувачу може знадобитися інструмент для керування даними про транзакції своїх клієнтів. Ось чому потрібно забезпечити легкий в користуванні та багатофункціональний додаток, який може стати головним у обробці даних  </a:t>
            </a:r>
            <a:endParaRPr lang="ru-RU" sz="1400" b="1" dirty="0">
              <a:solidFill>
                <a:srgbClr val="7C0B2F"/>
              </a:solidFill>
            </a:endParaRPr>
          </a:p>
        </p:txBody>
      </p:sp>
      <p:pic>
        <p:nvPicPr>
          <p:cNvPr id="14" name="Picture 2" descr="Search - Free people icons">
            <a:extLst>
              <a:ext uri="{FF2B5EF4-FFF2-40B4-BE49-F238E27FC236}">
                <a16:creationId xmlns:a16="http://schemas.microsoft.com/office/drawing/2014/main" id="{8BDE6A1A-3CF1-31D7-C601-24C7BC33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77" y="-6914266"/>
            <a:ext cx="3333135" cy="33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BD508A-C5B6-E5FF-A6B2-9AB6BD99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596"/>
            <a:ext cx="12191999" cy="69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6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95BD7D-6A73-2C3F-6796-619C5578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3" y="99877"/>
            <a:ext cx="2848373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CE053-C6AF-5B1A-E2E4-28030458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4" y="3429000"/>
            <a:ext cx="2724530" cy="15813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D0589-8F5E-10A1-ABC1-37D4AFD20DA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866899" y="2033722"/>
            <a:ext cx="1" cy="139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75E6661-4289-CC6F-DEA5-AE3E00441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79" y="0"/>
            <a:ext cx="2724530" cy="25703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84A2B2-6F51-A75B-19DC-BE5925118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331" y="3622674"/>
            <a:ext cx="3891674" cy="172717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4B8B59-FA18-8174-491D-6AD3C55EB62E}"/>
              </a:ext>
            </a:extLst>
          </p:cNvPr>
          <p:cNvCxnSpPr>
            <a:cxnSpLocks/>
          </p:cNvCxnSpPr>
          <p:nvPr/>
        </p:nvCxnSpPr>
        <p:spPr>
          <a:xfrm>
            <a:off x="8534643" y="2396579"/>
            <a:ext cx="0" cy="122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CF07A-326B-4458-2889-BF5E9842B0E1}"/>
              </a:ext>
            </a:extLst>
          </p:cNvPr>
          <p:cNvSpPr txBox="1"/>
          <p:nvPr/>
        </p:nvSpPr>
        <p:spPr>
          <a:xfrm>
            <a:off x="1853757" y="-127992"/>
            <a:ext cx="775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Висновок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83D9C-AE59-DFF8-4441-BAC231737C5C}"/>
              </a:ext>
            </a:extLst>
          </p:cNvPr>
          <p:cNvSpPr txBox="1"/>
          <p:nvPr/>
        </p:nvSpPr>
        <p:spPr>
          <a:xfrm>
            <a:off x="190500" y="887671"/>
            <a:ext cx="729614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uk-UA" sz="2000" b="1" dirty="0">
              <a:solidFill>
                <a:schemeClr val="bg1"/>
              </a:solidFill>
            </a:endParaRPr>
          </a:p>
          <a:p>
            <a:pPr algn="just"/>
            <a:r>
              <a:rPr lang="uk-UA" sz="2000" b="1" dirty="0">
                <a:solidFill>
                  <a:schemeClr val="bg1"/>
                </a:solidFill>
              </a:rPr>
              <a:t>У цій курсовій роботі була розроблена система управління даними про дерева за допомогою ієрархії класів </a:t>
            </a:r>
            <a:r>
              <a:rPr lang="en-US" sz="2000" b="1" dirty="0">
                <a:solidFill>
                  <a:schemeClr val="bg1"/>
                </a:solidFill>
              </a:rPr>
              <a:t>Tree, </a:t>
            </a:r>
            <a:r>
              <a:rPr lang="en-US" sz="2000" b="1" dirty="0" err="1">
                <a:solidFill>
                  <a:schemeClr val="bg1"/>
                </a:solidFill>
              </a:rPr>
              <a:t>TreeType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uk-UA" sz="2000" b="1" dirty="0">
                <a:solidFill>
                  <a:schemeClr val="bg1"/>
                </a:solidFill>
              </a:rPr>
              <a:t>і </a:t>
            </a:r>
            <a:r>
              <a:rPr lang="en-US" sz="2000" b="1" dirty="0" err="1">
                <a:solidFill>
                  <a:schemeClr val="bg1"/>
                </a:solidFill>
              </a:rPr>
              <a:t>TreeFactory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r>
              <a:rPr lang="uk-UA" sz="2000" b="1" dirty="0">
                <a:solidFill>
                  <a:schemeClr val="bg1"/>
                </a:solidFill>
              </a:rPr>
              <a:t>Головною метою було створення структурованої системи, яка забезпечує ефективне управління, пошук, сортування та зберігання інформації про дерева в різноманітних атрибутах, таких як колір, тип, текстура, висота і ширина.</a:t>
            </a:r>
          </a:p>
          <a:p>
            <a:pPr algn="just"/>
            <a:endParaRPr lang="uk-UA" sz="2000" b="1" dirty="0">
              <a:solidFill>
                <a:schemeClr val="bg1"/>
              </a:solidFill>
            </a:endParaRPr>
          </a:p>
          <a:p>
            <a:pPr algn="just"/>
            <a:r>
              <a:rPr lang="uk-UA" sz="2000" b="1" dirty="0">
                <a:solidFill>
                  <a:schemeClr val="bg1"/>
                </a:solidFill>
              </a:rPr>
              <a:t>Протягом виконання роботи було активно застосовано принципи об'єктно-орієнтованого програмування. Було реалізовано наслідування та поліморфізм через базовий клас </a:t>
            </a:r>
            <a:r>
              <a:rPr lang="en-US" sz="2000" b="1" dirty="0" err="1">
                <a:solidFill>
                  <a:schemeClr val="bg1"/>
                </a:solidFill>
              </a:rPr>
              <a:t>TreeType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та його нащадки, що дозволило забезпечити гнучкість та розширюваність системи. Також велика увага приділялася роботі з файлами і </a:t>
            </a:r>
            <a:r>
              <a:rPr lang="uk-UA" sz="2000" b="1" dirty="0" err="1">
                <a:solidFill>
                  <a:schemeClr val="bg1"/>
                </a:solidFill>
              </a:rPr>
              <a:t>мультиязичною</a:t>
            </a:r>
            <a:r>
              <a:rPr lang="uk-UA" sz="2000" b="1" dirty="0">
                <a:solidFill>
                  <a:schemeClr val="bg1"/>
                </a:solidFill>
              </a:rPr>
              <a:t> підтримкою, що реалізувалося через зчитування та запис у файлові потоки, а також використання структури даних </a:t>
            </a:r>
            <a:r>
              <a:rPr lang="en-US" sz="2000" b="1" dirty="0">
                <a:solidFill>
                  <a:schemeClr val="bg1"/>
                </a:solidFill>
              </a:rPr>
              <a:t>std::map </a:t>
            </a:r>
            <a:r>
              <a:rPr lang="uk-UA" sz="2000" b="1" dirty="0">
                <a:solidFill>
                  <a:schemeClr val="bg1"/>
                </a:solidFill>
              </a:rPr>
              <a:t>для зберігання перекладів інтерфейсу.</a:t>
            </a:r>
          </a:p>
          <a:p>
            <a:pPr algn="just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4D7FA-53E0-8F26-C41B-32008CED3707}"/>
              </a:ext>
            </a:extLst>
          </p:cNvPr>
          <p:cNvSpPr txBox="1"/>
          <p:nvPr/>
        </p:nvSpPr>
        <p:spPr>
          <a:xfrm>
            <a:off x="1707330" y="-6389784"/>
            <a:ext cx="9122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D92946"/>
                </a:solidFill>
              </a:rPr>
              <a:t>Проектування та розробка</a:t>
            </a:r>
            <a:endParaRPr lang="ru-RU" sz="6000" b="1" dirty="0">
              <a:solidFill>
                <a:srgbClr val="D9294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B5D84F-6AC3-0A11-A8E6-84FE3392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3" y="-4500441"/>
            <a:ext cx="2890696" cy="3947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E38A2B-5F64-B06F-5C4E-73F4F53B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21" y="-5253113"/>
            <a:ext cx="4911265" cy="48225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75611-93CE-27FD-BDF8-3431DC35C095}"/>
              </a:ext>
            </a:extLst>
          </p:cNvPr>
          <p:cNvSpPr txBox="1"/>
          <p:nvPr/>
        </p:nvSpPr>
        <p:spPr>
          <a:xfrm>
            <a:off x="2320505" y="8277045"/>
            <a:ext cx="775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D92946"/>
                </a:solidFill>
              </a:rPr>
              <a:t>Дякую за увагу</a:t>
            </a:r>
            <a:endParaRPr lang="ru-RU" sz="6000" b="1" dirty="0">
              <a:solidFill>
                <a:srgbClr val="D9294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C33DC-BB27-97B6-80C4-072206E93804}"/>
              </a:ext>
            </a:extLst>
          </p:cNvPr>
          <p:cNvSpPr txBox="1"/>
          <p:nvPr/>
        </p:nvSpPr>
        <p:spPr>
          <a:xfrm>
            <a:off x="7398061" y="1180059"/>
            <a:ext cx="47939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800" b="1" dirty="0">
                <a:solidFill>
                  <a:schemeClr val="bg1"/>
                </a:solidFill>
              </a:rPr>
              <a:t>В ході роботи було демонстровано ефективне використання контейнерів </a:t>
            </a:r>
            <a:r>
              <a:rPr lang="en-US" sz="1800" b="1" dirty="0">
                <a:solidFill>
                  <a:schemeClr val="bg1"/>
                </a:solidFill>
              </a:rPr>
              <a:t>STL, </a:t>
            </a:r>
            <a:r>
              <a:rPr lang="uk-UA" sz="1800" b="1" dirty="0">
                <a:solidFill>
                  <a:schemeClr val="bg1"/>
                </a:solidFill>
              </a:rPr>
              <a:t>таких як </a:t>
            </a:r>
            <a:r>
              <a:rPr lang="en-US" sz="1800" b="1" dirty="0">
                <a:solidFill>
                  <a:schemeClr val="bg1"/>
                </a:solidFill>
              </a:rPr>
              <a:t>std::vector </a:t>
            </a:r>
            <a:r>
              <a:rPr lang="uk-UA" sz="1800" b="1" dirty="0">
                <a:solidFill>
                  <a:schemeClr val="bg1"/>
                </a:solidFill>
              </a:rPr>
              <a:t>і </a:t>
            </a:r>
            <a:r>
              <a:rPr lang="en-US" sz="1800" b="1" dirty="0">
                <a:solidFill>
                  <a:schemeClr val="bg1"/>
                </a:solidFill>
              </a:rPr>
              <a:t>std::map, </a:t>
            </a:r>
            <a:r>
              <a:rPr lang="uk-UA" sz="1800" b="1" dirty="0">
                <a:solidFill>
                  <a:schemeClr val="bg1"/>
                </a:solidFill>
              </a:rPr>
              <a:t>для управління колекціями об'єктів. Застосування функцій стандартної бібліотеки, таких як </a:t>
            </a:r>
            <a:r>
              <a:rPr lang="en-US" sz="1800" b="1" dirty="0">
                <a:solidFill>
                  <a:schemeClr val="bg1"/>
                </a:solidFill>
              </a:rPr>
              <a:t>std::sort, </a:t>
            </a:r>
            <a:r>
              <a:rPr lang="uk-UA" sz="1800" b="1" dirty="0">
                <a:solidFill>
                  <a:schemeClr val="bg1"/>
                </a:solidFill>
              </a:rPr>
              <a:t>для сортування даних за різними критеріями, забезпечило високу продуктивність при обробці даних.</a:t>
            </a:r>
          </a:p>
          <a:p>
            <a:pPr algn="just"/>
            <a:endParaRPr lang="uk-UA" sz="1800" b="1" dirty="0">
              <a:solidFill>
                <a:schemeClr val="bg1"/>
              </a:solidFill>
            </a:endParaRPr>
          </a:p>
          <a:p>
            <a:pPr algn="just"/>
            <a:r>
              <a:rPr lang="uk-UA" sz="1800" b="1" dirty="0">
                <a:solidFill>
                  <a:schemeClr val="bg1"/>
                </a:solidFill>
              </a:rPr>
              <a:t>Розроблена програма демонструє глибоке розуміння теми та технічних аспектів роботи з даними і об'єктно-орієнтованим програмуванням, має значний потенціал для подальшої адаптації та використання в реальних додатках. Ця система може бути розширена з додаванням нових функцій та оптимізації для специфічних завдань управління даними</a:t>
            </a:r>
          </a:p>
        </p:txBody>
      </p:sp>
    </p:spTree>
    <p:extLst>
      <p:ext uri="{BB962C8B-B14F-4D97-AF65-F5344CB8AC3E}">
        <p14:creationId xmlns:p14="http://schemas.microsoft.com/office/powerpoint/2010/main" val="404199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CF07A-326B-4458-2889-BF5E9842B0E1}"/>
              </a:ext>
            </a:extLst>
          </p:cNvPr>
          <p:cNvSpPr txBox="1"/>
          <p:nvPr/>
        </p:nvSpPr>
        <p:spPr>
          <a:xfrm>
            <a:off x="2216084" y="2921168"/>
            <a:ext cx="775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Дякую за увагу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44CAB-2F4C-88C6-D123-D0FDC4082C5B}"/>
              </a:ext>
            </a:extLst>
          </p:cNvPr>
          <p:cNvSpPr txBox="1"/>
          <p:nvPr/>
        </p:nvSpPr>
        <p:spPr>
          <a:xfrm>
            <a:off x="-9625773" y="488097"/>
            <a:ext cx="775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D92946"/>
                </a:solidFill>
              </a:rPr>
              <a:t>Висновок</a:t>
            </a:r>
            <a:endParaRPr lang="ru-RU" sz="6000" b="1" dirty="0">
              <a:solidFill>
                <a:srgbClr val="D9294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872AE-A36D-21BF-F648-01D9F1E28127}"/>
              </a:ext>
            </a:extLst>
          </p:cNvPr>
          <p:cNvSpPr txBox="1"/>
          <p:nvPr/>
        </p:nvSpPr>
        <p:spPr>
          <a:xfrm>
            <a:off x="-9692508" y="1806851"/>
            <a:ext cx="8656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400" b="1" dirty="0">
                <a:solidFill>
                  <a:srgbClr val="7C0B2F"/>
                </a:solidFill>
              </a:rPr>
              <a:t>У цій курсовій роботі була розроблена Ієрархія </a:t>
            </a:r>
            <a:r>
              <a:rPr lang="uk-UA" sz="1400" b="1" dirty="0" err="1">
                <a:solidFill>
                  <a:srgbClr val="7C0B2F"/>
                </a:solidFill>
              </a:rPr>
              <a:t>класів,яка</a:t>
            </a:r>
            <a:r>
              <a:rPr lang="uk-UA" sz="1400" b="1" dirty="0">
                <a:solidFill>
                  <a:srgbClr val="7C0B2F"/>
                </a:solidFill>
              </a:rPr>
              <a:t> була зазначена у постановці завдання: Контейнерний клас для зберігання даних про транзакції та ієрархія класів для команд щодо роботи з контейнерним класом. За час виконання курсової роботи я детальніше дізналася про деякі концепції в </a:t>
            </a:r>
            <a:r>
              <a:rPr lang="uk-UA" sz="1400" b="1" dirty="0" err="1">
                <a:solidFill>
                  <a:srgbClr val="7C0B2F"/>
                </a:solidFill>
              </a:rPr>
              <a:t>ООП,досконално</a:t>
            </a:r>
            <a:r>
              <a:rPr lang="uk-UA" sz="1400" b="1" dirty="0">
                <a:solidFill>
                  <a:srgbClr val="7C0B2F"/>
                </a:solidFill>
              </a:rPr>
              <a:t> розглянула наданий мені </a:t>
            </a:r>
            <a:r>
              <a:rPr lang="uk-UA" sz="1400" b="1" dirty="0" err="1">
                <a:solidFill>
                  <a:srgbClr val="7C0B2F"/>
                </a:solidFill>
              </a:rPr>
              <a:t>паттерн</a:t>
            </a:r>
            <a:r>
              <a:rPr lang="uk-UA" sz="1400" b="1" dirty="0">
                <a:solidFill>
                  <a:srgbClr val="7C0B2F"/>
                </a:solidFill>
              </a:rPr>
              <a:t> «Декоратор» та навчилась </a:t>
            </a:r>
            <a:r>
              <a:rPr lang="uk-UA" sz="1400" b="1" dirty="0" err="1">
                <a:solidFill>
                  <a:srgbClr val="7C0B2F"/>
                </a:solidFill>
              </a:rPr>
              <a:t>корректній</a:t>
            </a:r>
            <a:r>
              <a:rPr lang="uk-UA" sz="1400" b="1" dirty="0">
                <a:solidFill>
                  <a:srgbClr val="7C0B2F"/>
                </a:solidFill>
              </a:rPr>
              <a:t> архітектурі побудови класів</a:t>
            </a:r>
          </a:p>
        </p:txBody>
      </p:sp>
      <p:pic>
        <p:nvPicPr>
          <p:cNvPr id="7" name="Picture 2" descr="статистика, пользователи значок">
            <a:extLst>
              <a:ext uri="{FF2B5EF4-FFF2-40B4-BE49-F238E27FC236}">
                <a16:creationId xmlns:a16="http://schemas.microsoft.com/office/drawing/2014/main" id="{899C0CFF-B470-C287-47D1-2D072789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6250" y="26873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0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7A3C55A-50DB-E8E4-D774-AF7736F7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8"/>
            <a:ext cx="12184102" cy="68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71B529-EF25-DEAE-BD94-4EAB2B05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11"/>
            <a:ext cx="12192000" cy="68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2CFF8-7176-81D2-4B5A-281496ED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482DA9-D836-8CF9-1500-C75EA027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10"/>
            <a:ext cx="12191999" cy="68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4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0FB74-0226-B264-948F-1B871BB6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586"/>
            <a:ext cx="12232420" cy="68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9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DFB30CE-37A8-1A0D-2BAD-02118BB9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8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0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 стрелкой 22">
            <a:extLst>
              <a:ext uri="{FF2B5EF4-FFF2-40B4-BE49-F238E27FC236}">
                <a16:creationId xmlns:a16="http://schemas.microsoft.com/office/drawing/2014/main" id="{5635DB44-89A5-EC78-CA3F-19C7F977481B}"/>
              </a:ext>
            </a:extLst>
          </p:cNvPr>
          <p:cNvCxnSpPr>
            <a:cxnSpLocks/>
          </p:cNvCxnSpPr>
          <p:nvPr/>
        </p:nvCxnSpPr>
        <p:spPr>
          <a:xfrm flipH="1">
            <a:off x="3675809" y="1691423"/>
            <a:ext cx="596168" cy="587839"/>
          </a:xfrm>
          <a:prstGeom prst="straightConnector1">
            <a:avLst/>
          </a:prstGeom>
          <a:ln w="76200">
            <a:solidFill>
              <a:srgbClr val="2F4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25">
            <a:extLst>
              <a:ext uri="{FF2B5EF4-FFF2-40B4-BE49-F238E27FC236}">
                <a16:creationId xmlns:a16="http://schemas.microsoft.com/office/drawing/2014/main" id="{012D106E-60AA-3F8F-3755-8178C5EFAEE7}"/>
              </a:ext>
            </a:extLst>
          </p:cNvPr>
          <p:cNvCxnSpPr>
            <a:cxnSpLocks/>
          </p:cNvCxnSpPr>
          <p:nvPr/>
        </p:nvCxnSpPr>
        <p:spPr>
          <a:xfrm>
            <a:off x="4637833" y="2795258"/>
            <a:ext cx="1229567" cy="12297"/>
          </a:xfrm>
          <a:prstGeom prst="straightConnector1">
            <a:avLst/>
          </a:prstGeom>
          <a:ln w="76200">
            <a:solidFill>
              <a:srgbClr val="2F4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28">
            <a:extLst>
              <a:ext uri="{FF2B5EF4-FFF2-40B4-BE49-F238E27FC236}">
                <a16:creationId xmlns:a16="http://schemas.microsoft.com/office/drawing/2014/main" id="{D7CB1F45-4EC2-C35E-8008-6188ED763C09}"/>
              </a:ext>
            </a:extLst>
          </p:cNvPr>
          <p:cNvCxnSpPr>
            <a:cxnSpLocks/>
          </p:cNvCxnSpPr>
          <p:nvPr/>
        </p:nvCxnSpPr>
        <p:spPr>
          <a:xfrm>
            <a:off x="2765087" y="3170092"/>
            <a:ext cx="0" cy="1697183"/>
          </a:xfrm>
          <a:prstGeom prst="straightConnector1">
            <a:avLst/>
          </a:prstGeom>
          <a:ln w="76200">
            <a:solidFill>
              <a:srgbClr val="2F4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BB5C772-A984-23C8-9BA6-8A42A623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53" y="342303"/>
            <a:ext cx="2401503" cy="13494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911B4C-8E7E-9707-E09F-F04F9FA5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58" y="2351166"/>
            <a:ext cx="3178575" cy="8881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8881547-EA20-67D1-8652-5E455E89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956" y="1962368"/>
            <a:ext cx="3428838" cy="17605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479DC0-D31F-E553-FCCC-9495A4BBE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5" y="4890844"/>
            <a:ext cx="3910024" cy="136336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C75A75-6F99-075B-C67E-88836C033FA5}"/>
              </a:ext>
            </a:extLst>
          </p:cNvPr>
          <p:cNvCxnSpPr/>
          <p:nvPr/>
        </p:nvCxnSpPr>
        <p:spPr>
          <a:xfrm flipH="1">
            <a:off x="3819525" y="1691788"/>
            <a:ext cx="609600" cy="65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953E66-B8A2-4085-281A-A52680248132}"/>
              </a:ext>
            </a:extLst>
          </p:cNvPr>
          <p:cNvCxnSpPr>
            <a:cxnSpLocks/>
          </p:cNvCxnSpPr>
          <p:nvPr/>
        </p:nvCxnSpPr>
        <p:spPr>
          <a:xfrm flipH="1">
            <a:off x="2848457" y="3239349"/>
            <a:ext cx="113818" cy="177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AC0571-05D1-CC97-C105-75B7F7B64C2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649389" y="2763536"/>
            <a:ext cx="1229567" cy="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7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5BF2BC3-FDC6-CC17-ADDF-54672470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95" y="623767"/>
            <a:ext cx="2753109" cy="17242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A29D44-F3DB-CBC7-EC6B-21D1BDA3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733331"/>
            <a:ext cx="6659371" cy="843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B7A00F-A6E9-6A5E-3923-77314D84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431" y="3621618"/>
            <a:ext cx="2600688" cy="523948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341EC6-EA46-982C-16D9-8F70DEDC65F7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flipH="1">
            <a:off x="3567810" y="2348033"/>
            <a:ext cx="2204340" cy="138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E8D23-AE00-69BD-D661-019D3ECD9754}"/>
              </a:ext>
            </a:extLst>
          </p:cNvPr>
          <p:cNvCxnSpPr>
            <a:stCxn id="28" idx="2"/>
            <a:endCxn id="33" idx="1"/>
          </p:cNvCxnSpPr>
          <p:nvPr/>
        </p:nvCxnSpPr>
        <p:spPr>
          <a:xfrm>
            <a:off x="5772150" y="2348033"/>
            <a:ext cx="2176281" cy="15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4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322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Adriana Milor</dc:creator>
  <cp:lastModifiedBy>kosta</cp:lastModifiedBy>
  <cp:revision>6</cp:revision>
  <dcterms:created xsi:type="dcterms:W3CDTF">2024-05-04T10:10:22Z</dcterms:created>
  <dcterms:modified xsi:type="dcterms:W3CDTF">2024-05-07T10:29:18Z</dcterms:modified>
</cp:coreProperties>
</file>