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9144000" cy="5143500"/>
  <p:embeddedFontLst>
    <p:embeddedFont>
      <p:font typeface="Roboto"/>
      <p:regular r:id="rId44"/>
      <p:bold r:id="rId45"/>
      <p:italic r:id="rId46"/>
      <p:boldItalic r:id="rId47"/>
    </p:embeddedFont>
    <p:embeddedFont>
      <p:font typeface="Arim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52" roundtripDataSignature="AMtx7mjnw1KD9tkswZ6KYR0PvemN0Wf3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imo-regular.fntdata"/><Relationship Id="rId47" Type="http://schemas.openxmlformats.org/officeDocument/2006/relationships/font" Target="fonts/Roboto-boldItalic.fntdata"/><Relationship Id="rId49" Type="http://schemas.openxmlformats.org/officeDocument/2006/relationships/font" Target="fonts/Arim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imo-boldItalic.fntdata"/><Relationship Id="rId50" Type="http://schemas.openxmlformats.org/officeDocument/2006/relationships/font" Target="fonts/Arim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517ce1402_0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517ce1402_0_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517ce1402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517ce1402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517ce1402_0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517ce1402_0_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17ce1402_0_1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17ce1402_0_1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7"/>
          <p:cNvSpPr txBox="1"/>
          <p:nvPr>
            <p:ph type="title"/>
          </p:nvPr>
        </p:nvSpPr>
        <p:spPr>
          <a:xfrm>
            <a:off x="2506096" y="132160"/>
            <a:ext cx="4131806"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7"/>
          <p:cNvSpPr txBox="1"/>
          <p:nvPr>
            <p:ph idx="1" type="body"/>
          </p:nvPr>
        </p:nvSpPr>
        <p:spPr>
          <a:xfrm>
            <a:off x="1011052" y="1019429"/>
            <a:ext cx="7121894" cy="12172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4200">
                <a:solidFill>
                  <a:srgbClr val="CC0000"/>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3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38"/>
          <p:cNvSpPr txBox="1"/>
          <p:nvPr>
            <p:ph type="title"/>
          </p:nvPr>
        </p:nvSpPr>
        <p:spPr>
          <a:xfrm>
            <a:off x="2506096" y="132160"/>
            <a:ext cx="4131806"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3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40"/>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0"/>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41"/>
          <p:cNvSpPr txBox="1"/>
          <p:nvPr>
            <p:ph type="title"/>
          </p:nvPr>
        </p:nvSpPr>
        <p:spPr>
          <a:xfrm>
            <a:off x="2506096" y="132160"/>
            <a:ext cx="4131806"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4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36"/>
          <p:cNvPicPr preferRelativeResize="0"/>
          <p:nvPr/>
        </p:nvPicPr>
        <p:blipFill rotWithShape="1">
          <a:blip r:embed="rId1">
            <a:alphaModFix/>
          </a:blip>
          <a:srcRect b="0" l="0" r="0" t="0"/>
          <a:stretch/>
        </p:blipFill>
        <p:spPr>
          <a:xfrm>
            <a:off x="8602975" y="66525"/>
            <a:ext cx="348618" cy="357955"/>
          </a:xfrm>
          <a:prstGeom prst="rect">
            <a:avLst/>
          </a:prstGeom>
          <a:noFill/>
          <a:ln>
            <a:noFill/>
          </a:ln>
        </p:spPr>
      </p:pic>
      <p:sp>
        <p:nvSpPr>
          <p:cNvPr id="7" name="Google Shape;7;p36"/>
          <p:cNvSpPr txBox="1"/>
          <p:nvPr>
            <p:ph type="title"/>
          </p:nvPr>
        </p:nvSpPr>
        <p:spPr>
          <a:xfrm>
            <a:off x="2506096" y="132160"/>
            <a:ext cx="4131806" cy="482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6"/>
          <p:cNvSpPr txBox="1"/>
          <p:nvPr>
            <p:ph idx="1" type="body"/>
          </p:nvPr>
        </p:nvSpPr>
        <p:spPr>
          <a:xfrm>
            <a:off x="1011052" y="1019429"/>
            <a:ext cx="7121894" cy="121729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4200" u="none" cap="none" strike="noStrike">
                <a:solidFill>
                  <a:srgbClr val="CC0000"/>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3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38.png"/><Relationship Id="rId5"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idx="1" type="body"/>
          </p:nvPr>
        </p:nvSpPr>
        <p:spPr>
          <a:xfrm>
            <a:off x="1011050" y="1019423"/>
            <a:ext cx="6943800" cy="2417100"/>
          </a:xfrm>
          <a:prstGeom prst="rect">
            <a:avLst/>
          </a:prstGeom>
          <a:noFill/>
          <a:ln>
            <a:noFill/>
          </a:ln>
        </p:spPr>
        <p:txBody>
          <a:bodyPr anchorCtr="0" anchor="t" bIns="0" lIns="0" spcFirstLastPara="1" rIns="0" wrap="square" tIns="12700">
            <a:spAutoFit/>
          </a:bodyPr>
          <a:lstStyle/>
          <a:p>
            <a:pPr indent="0" lvl="0" marL="455930" rtl="0" algn="ctr">
              <a:lnSpc>
                <a:spcPct val="100000"/>
              </a:lnSpc>
              <a:spcBef>
                <a:spcPts val="0"/>
              </a:spcBef>
              <a:spcAft>
                <a:spcPts val="0"/>
              </a:spcAft>
              <a:buNone/>
            </a:pPr>
            <a:r>
              <a:rPr lang="en-US"/>
              <a:t>Capstone Project-4</a:t>
            </a:r>
            <a:endParaRPr/>
          </a:p>
          <a:p>
            <a:pPr indent="0" lvl="0" marL="455930" rtl="0" algn="ctr">
              <a:lnSpc>
                <a:spcPct val="100000"/>
              </a:lnSpc>
              <a:spcBef>
                <a:spcPts val="0"/>
              </a:spcBef>
              <a:spcAft>
                <a:spcPts val="0"/>
              </a:spcAft>
              <a:buNone/>
            </a:pPr>
            <a:r>
              <a:t/>
            </a:r>
            <a:endParaRPr/>
          </a:p>
          <a:p>
            <a:pPr indent="0" lvl="0" marL="389890" rtl="0" algn="ctr">
              <a:lnSpc>
                <a:spcPct val="100000"/>
              </a:lnSpc>
              <a:spcBef>
                <a:spcPts val="25"/>
              </a:spcBef>
              <a:spcAft>
                <a:spcPts val="0"/>
              </a:spcAft>
              <a:buNone/>
            </a:pPr>
            <a:r>
              <a:rPr lang="en-US" sz="3600">
                <a:solidFill>
                  <a:srgbClr val="134F5C"/>
                </a:solidFill>
              </a:rPr>
              <a:t>Online Retail </a:t>
            </a:r>
            <a:r>
              <a:rPr lang="en-US" sz="3600">
                <a:solidFill>
                  <a:srgbClr val="134F5C"/>
                </a:solidFill>
              </a:rPr>
              <a:t>Customer Segmentation</a:t>
            </a:r>
            <a:endParaRPr sz="3600"/>
          </a:p>
        </p:txBody>
      </p:sp>
      <p:sp>
        <p:nvSpPr>
          <p:cNvPr id="45" name="Google Shape;45;p1"/>
          <p:cNvSpPr txBox="1"/>
          <p:nvPr/>
        </p:nvSpPr>
        <p:spPr>
          <a:xfrm>
            <a:off x="2500729" y="3137608"/>
            <a:ext cx="4142100" cy="1490400"/>
          </a:xfrm>
          <a:prstGeom prst="rect">
            <a:avLst/>
          </a:prstGeom>
          <a:noFill/>
          <a:ln>
            <a:noFill/>
          </a:ln>
        </p:spPr>
        <p:txBody>
          <a:bodyPr anchorCtr="0" anchor="t" bIns="0" lIns="0" spcFirstLastPara="1" rIns="0" wrap="square" tIns="12700">
            <a:spAutoFit/>
          </a:bodyPr>
          <a:lstStyle/>
          <a:p>
            <a:pPr indent="832485" lvl="0" marL="12700" marR="5080" rtl="0" algn="l">
              <a:lnSpc>
                <a:spcPct val="100000"/>
              </a:lnSpc>
              <a:spcBef>
                <a:spcPts val="0"/>
              </a:spcBef>
              <a:spcAft>
                <a:spcPts val="0"/>
              </a:spcAft>
              <a:buNone/>
            </a:pPr>
            <a:r>
              <a:t/>
            </a:r>
            <a:endParaRPr b="1" sz="2400">
              <a:solidFill>
                <a:srgbClr val="CC0000"/>
              </a:solidFill>
              <a:latin typeface="Verdana"/>
              <a:ea typeface="Verdana"/>
              <a:cs typeface="Verdana"/>
              <a:sym typeface="Verdana"/>
            </a:endParaRPr>
          </a:p>
          <a:p>
            <a:pPr indent="0" lvl="0" marL="0" marR="5080" rtl="0" algn="l">
              <a:lnSpc>
                <a:spcPct val="100000"/>
              </a:lnSpc>
              <a:spcBef>
                <a:spcPts val="0"/>
              </a:spcBef>
              <a:spcAft>
                <a:spcPts val="0"/>
              </a:spcAft>
              <a:buNone/>
            </a:pPr>
            <a:r>
              <a:rPr b="1" lang="en-US" sz="2400">
                <a:solidFill>
                  <a:srgbClr val="CC0000"/>
                </a:solidFill>
                <a:latin typeface="Verdana"/>
                <a:ea typeface="Verdana"/>
                <a:cs typeface="Verdana"/>
                <a:sym typeface="Verdana"/>
              </a:rPr>
              <a:t>   Individual Member</a:t>
            </a:r>
            <a:endParaRPr b="1" sz="2400">
              <a:solidFill>
                <a:srgbClr val="CC0000"/>
              </a:solidFill>
              <a:latin typeface="Verdana"/>
              <a:ea typeface="Verdana"/>
              <a:cs typeface="Verdana"/>
              <a:sym typeface="Verdana"/>
            </a:endParaRPr>
          </a:p>
          <a:p>
            <a:pPr indent="0" lvl="0" marL="0" marR="5080" rtl="0" algn="l">
              <a:lnSpc>
                <a:spcPct val="100000"/>
              </a:lnSpc>
              <a:spcBef>
                <a:spcPts val="0"/>
              </a:spcBef>
              <a:spcAft>
                <a:spcPts val="0"/>
              </a:spcAft>
              <a:buNone/>
            </a:pPr>
            <a:r>
              <a:rPr b="1" lang="en-US" sz="2400" u="sng">
                <a:solidFill>
                  <a:srgbClr val="CC0000"/>
                </a:solidFill>
                <a:latin typeface="Verdana"/>
                <a:ea typeface="Verdana"/>
                <a:cs typeface="Verdana"/>
                <a:sym typeface="Verdana"/>
              </a:rPr>
              <a:t>kota Lakshmana Rao</a:t>
            </a:r>
            <a:endParaRPr b="1" sz="2400" u="sng">
              <a:solidFill>
                <a:srgbClr val="CC0000"/>
              </a:solidFill>
              <a:latin typeface="Verdana"/>
              <a:ea typeface="Verdana"/>
              <a:cs typeface="Verdana"/>
              <a:sym typeface="Verdana"/>
            </a:endParaRPr>
          </a:p>
          <a:p>
            <a:pPr indent="0" lvl="0" marL="0" marR="5080" rtl="0" algn="l">
              <a:lnSpc>
                <a:spcPct val="100000"/>
              </a:lnSpc>
              <a:spcBef>
                <a:spcPts val="0"/>
              </a:spcBef>
              <a:spcAft>
                <a:spcPts val="0"/>
              </a:spcAft>
              <a:buNone/>
            </a:pPr>
            <a:r>
              <a:rPr b="1" i="0" lang="en-US" sz="2400" u="sng" cap="none" strike="noStrike">
                <a:solidFill>
                  <a:srgbClr val="CC0000"/>
                </a:solidFill>
                <a:latin typeface="Verdana"/>
                <a:ea typeface="Verdana"/>
                <a:cs typeface="Verdana"/>
                <a:sym typeface="Verdana"/>
              </a:rPr>
              <a:t> </a:t>
            </a:r>
            <a:r>
              <a:rPr b="1" i="0" lang="en-US" sz="2400" u="none" cap="none" strike="noStrike">
                <a:solidFill>
                  <a:srgbClr val="CC0000"/>
                </a:solidFill>
                <a:latin typeface="Verdana"/>
                <a:ea typeface="Verdana"/>
                <a:cs typeface="Verdana"/>
                <a:sym typeface="Verdana"/>
              </a:rPr>
              <a:t>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1828800" y="132160"/>
            <a:ext cx="5791200" cy="30777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600"/>
              <a:t>     </a:t>
            </a:r>
            <a:r>
              <a:rPr lang="en-US" sz="2000"/>
              <a:t>Analysis On Top Products</a:t>
            </a:r>
            <a:endParaRPr sz="2000"/>
          </a:p>
        </p:txBody>
      </p:sp>
      <p:pic>
        <p:nvPicPr>
          <p:cNvPr id="98" name="Google Shape;98;p7"/>
          <p:cNvPicPr preferRelativeResize="0"/>
          <p:nvPr/>
        </p:nvPicPr>
        <p:blipFill rotWithShape="1">
          <a:blip r:embed="rId3">
            <a:alphaModFix/>
          </a:blip>
          <a:srcRect b="0" l="0" r="0" t="0"/>
          <a:stretch/>
        </p:blipFill>
        <p:spPr>
          <a:xfrm>
            <a:off x="4571999" y="895350"/>
            <a:ext cx="4155855" cy="3429000"/>
          </a:xfrm>
          <a:prstGeom prst="rect">
            <a:avLst/>
          </a:prstGeom>
          <a:noFill/>
          <a:ln>
            <a:noFill/>
          </a:ln>
        </p:spPr>
      </p:pic>
      <p:sp>
        <p:nvSpPr>
          <p:cNvPr id="99" name="Google Shape;99;p7"/>
          <p:cNvSpPr/>
          <p:nvPr/>
        </p:nvSpPr>
        <p:spPr>
          <a:xfrm>
            <a:off x="297076" y="1465000"/>
            <a:ext cx="4155900" cy="1397700"/>
          </a:xfrm>
          <a:prstGeom prst="rect">
            <a:avLst/>
          </a:prstGeom>
          <a:no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rgbClr val="205867"/>
              </a:buClr>
              <a:buSzPts val="1400"/>
              <a:buFont typeface="Arimo"/>
              <a:buNone/>
            </a:pPr>
            <a:r>
              <a:rPr b="1" i="0" lang="en-US" sz="1400" u="none" cap="none" strike="noStrike">
                <a:solidFill>
                  <a:srgbClr val="205867"/>
                </a:solidFill>
                <a:latin typeface="Arimo"/>
                <a:ea typeface="Arimo"/>
                <a:cs typeface="Arimo"/>
                <a:sym typeface="Arimo"/>
              </a:rPr>
              <a:t>1.WHITE HANGING HEART T-LIGHT HOLDER,</a:t>
            </a:r>
            <a:br>
              <a:rPr b="1" i="0" lang="en-US" sz="1400" u="none" cap="none" strike="noStrike">
                <a:solidFill>
                  <a:srgbClr val="205867"/>
                </a:solidFill>
                <a:latin typeface="Arimo"/>
                <a:ea typeface="Arimo"/>
                <a:cs typeface="Arimo"/>
                <a:sym typeface="Arimo"/>
              </a:rPr>
            </a:br>
            <a:r>
              <a:rPr b="1" i="0" lang="en-US" sz="1400" u="none" cap="none" strike="noStrike">
                <a:solidFill>
                  <a:srgbClr val="205867"/>
                </a:solidFill>
                <a:latin typeface="Arimo"/>
                <a:ea typeface="Arimo"/>
                <a:cs typeface="Arimo"/>
                <a:sym typeface="Arimo"/>
              </a:rPr>
              <a:t>2.REGENCY CAKE STAND 3 TIER</a:t>
            </a:r>
            <a:br>
              <a:rPr b="1" i="0" lang="en-US" sz="1400" u="none" cap="none" strike="noStrike">
                <a:solidFill>
                  <a:srgbClr val="205867"/>
                </a:solidFill>
                <a:latin typeface="Arimo"/>
                <a:ea typeface="Arimo"/>
                <a:cs typeface="Arimo"/>
                <a:sym typeface="Arimo"/>
              </a:rPr>
            </a:br>
            <a:r>
              <a:rPr b="1" i="0" lang="en-US" sz="1400" u="none" cap="none" strike="noStrike">
                <a:solidFill>
                  <a:srgbClr val="205867"/>
                </a:solidFill>
                <a:latin typeface="Arimo"/>
                <a:ea typeface="Arimo"/>
                <a:cs typeface="Arimo"/>
                <a:sym typeface="Arimo"/>
              </a:rPr>
              <a:t>3.JUMBO BAG RED RETROSPOT</a:t>
            </a:r>
            <a:br>
              <a:rPr b="1" i="0" lang="en-US" sz="1400" u="none" cap="none" strike="noStrike">
                <a:solidFill>
                  <a:srgbClr val="205867"/>
                </a:solidFill>
                <a:latin typeface="Arimo"/>
                <a:ea typeface="Arimo"/>
                <a:cs typeface="Arimo"/>
                <a:sym typeface="Arimo"/>
              </a:rPr>
            </a:br>
            <a:r>
              <a:rPr b="1" i="0" lang="en-US" sz="1400" u="none" cap="none" strike="noStrike">
                <a:solidFill>
                  <a:srgbClr val="205867"/>
                </a:solidFill>
                <a:latin typeface="Arimo"/>
                <a:ea typeface="Arimo"/>
                <a:cs typeface="Arimo"/>
                <a:sym typeface="Arimo"/>
              </a:rPr>
              <a:t>4.PARTY BUNTING</a:t>
            </a:r>
            <a:br>
              <a:rPr b="1" i="0" lang="en-US" sz="1400" u="none" cap="none" strike="noStrike">
                <a:solidFill>
                  <a:srgbClr val="205867"/>
                </a:solidFill>
                <a:latin typeface="Arimo"/>
                <a:ea typeface="Arimo"/>
                <a:cs typeface="Arimo"/>
                <a:sym typeface="Arimo"/>
              </a:rPr>
            </a:br>
            <a:r>
              <a:rPr b="1" i="0" lang="en-US" sz="1400" u="none" cap="none" strike="noStrike">
                <a:solidFill>
                  <a:srgbClr val="205867"/>
                </a:solidFill>
                <a:latin typeface="Arimo"/>
                <a:ea typeface="Arimo"/>
                <a:cs typeface="Arimo"/>
                <a:sym typeface="Arimo"/>
              </a:rPr>
              <a:t>5.LUNCH  BAG RED RE</a:t>
            </a:r>
            <a:r>
              <a:rPr b="1" lang="en-US">
                <a:solidFill>
                  <a:srgbClr val="205867"/>
                </a:solidFill>
                <a:latin typeface="Arimo"/>
                <a:ea typeface="Arimo"/>
                <a:cs typeface="Arimo"/>
                <a:sym typeface="Arimo"/>
              </a:rPr>
              <a:t>T</a:t>
            </a:r>
            <a:r>
              <a:rPr b="1" i="0" lang="en-US" sz="1400" u="none" cap="none" strike="noStrike">
                <a:solidFill>
                  <a:srgbClr val="205867"/>
                </a:solidFill>
                <a:latin typeface="Arimo"/>
                <a:ea typeface="Arimo"/>
                <a:cs typeface="Arimo"/>
                <a:sym typeface="Arimo"/>
              </a:rPr>
              <a:t>ROSHOP</a:t>
            </a:r>
            <a:endParaRPr b="1" i="0" sz="1400" u="none" cap="none" strike="noStrike">
              <a:solidFill>
                <a:srgbClr val="205867"/>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2175398" y="121886"/>
            <a:ext cx="48006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000"/>
              <a:t>Analysis on Bottom Products</a:t>
            </a:r>
            <a:endParaRPr sz="2000"/>
          </a:p>
        </p:txBody>
      </p:sp>
      <p:sp>
        <p:nvSpPr>
          <p:cNvPr id="105" name="Google Shape;105;p8"/>
          <p:cNvSpPr txBox="1"/>
          <p:nvPr/>
        </p:nvSpPr>
        <p:spPr>
          <a:xfrm>
            <a:off x="228850" y="1089724"/>
            <a:ext cx="3033300" cy="3149700"/>
          </a:xfrm>
          <a:prstGeom prst="rect">
            <a:avLst/>
          </a:prstGeom>
          <a:noFill/>
          <a:ln>
            <a:noFill/>
          </a:ln>
        </p:spPr>
        <p:txBody>
          <a:bodyPr anchorCtr="0" anchor="t" bIns="0" lIns="0" spcFirstLastPara="1" rIns="0" wrap="square" tIns="12700">
            <a:spAutoFit/>
          </a:bodyPr>
          <a:lstStyle/>
          <a:p>
            <a:pPr indent="0" lvl="0" marL="12700" marR="8255" rtl="0" algn="just">
              <a:lnSpc>
                <a:spcPct val="100000"/>
              </a:lnSpc>
              <a:spcBef>
                <a:spcPts val="0"/>
              </a:spcBef>
              <a:spcAft>
                <a:spcPts val="0"/>
              </a:spcAft>
              <a:buNone/>
            </a:pPr>
            <a:r>
              <a:rPr lang="en-US" sz="1550">
                <a:solidFill>
                  <a:srgbClr val="205867"/>
                </a:solidFill>
              </a:rPr>
              <a:t>1.LIGHT DECORATION BATTERY OPERATED   </a:t>
            </a:r>
            <a:endParaRPr sz="1550">
              <a:solidFill>
                <a:srgbClr val="205867"/>
              </a:solidFill>
            </a:endParaRPr>
          </a:p>
          <a:p>
            <a:pPr indent="0" lvl="0" marL="76200" marR="76200" rtl="0" algn="l">
              <a:lnSpc>
                <a:spcPct val="115000"/>
              </a:lnSpc>
              <a:spcBef>
                <a:spcPts val="1100"/>
              </a:spcBef>
              <a:spcAft>
                <a:spcPts val="0"/>
              </a:spcAft>
              <a:buClr>
                <a:schemeClr val="dk1"/>
              </a:buClr>
              <a:buSzPts val="1100"/>
              <a:buFont typeface="Arial"/>
              <a:buNone/>
            </a:pPr>
            <a:r>
              <a:rPr lang="en-US" sz="1550">
                <a:solidFill>
                  <a:srgbClr val="205867"/>
                </a:solidFill>
              </a:rPr>
              <a:t>2.Water damaged    </a:t>
            </a:r>
            <a:endParaRPr sz="1550">
              <a:solidFill>
                <a:srgbClr val="205867"/>
              </a:solidFill>
            </a:endParaRPr>
          </a:p>
          <a:p>
            <a:pPr indent="0" lvl="0" marL="76200" marR="76200" rtl="0" algn="l">
              <a:lnSpc>
                <a:spcPct val="115000"/>
              </a:lnSpc>
              <a:spcBef>
                <a:spcPts val="1100"/>
              </a:spcBef>
              <a:spcAft>
                <a:spcPts val="0"/>
              </a:spcAft>
              <a:buClr>
                <a:schemeClr val="dk1"/>
              </a:buClr>
              <a:buSzPts val="1100"/>
              <a:buFont typeface="Arial"/>
              <a:buNone/>
            </a:pPr>
            <a:r>
              <a:rPr lang="en-US" sz="1550">
                <a:solidFill>
                  <a:srgbClr val="205867"/>
                </a:solidFill>
              </a:rPr>
              <a:t>3.throw away    </a:t>
            </a:r>
            <a:endParaRPr sz="1550">
              <a:solidFill>
                <a:srgbClr val="205867"/>
              </a:solidFill>
            </a:endParaRPr>
          </a:p>
          <a:p>
            <a:pPr indent="0" lvl="0" marL="76200" marR="76200" rtl="0" algn="l">
              <a:lnSpc>
                <a:spcPct val="115000"/>
              </a:lnSpc>
              <a:spcBef>
                <a:spcPts val="1100"/>
              </a:spcBef>
              <a:spcAft>
                <a:spcPts val="0"/>
              </a:spcAft>
              <a:buClr>
                <a:schemeClr val="dk1"/>
              </a:buClr>
              <a:buSzPts val="1100"/>
              <a:buFont typeface="Arial"/>
              <a:buNone/>
            </a:pPr>
            <a:r>
              <a:rPr lang="en-US" sz="1550">
                <a:solidFill>
                  <a:srgbClr val="205867"/>
                </a:solidFill>
              </a:rPr>
              <a:t>4.re dotcom quick fix.    </a:t>
            </a:r>
            <a:endParaRPr sz="1550">
              <a:solidFill>
                <a:srgbClr val="205867"/>
              </a:solidFill>
            </a:endParaRPr>
          </a:p>
          <a:p>
            <a:pPr indent="0" lvl="0" marL="76200" marR="76200" rtl="0" algn="l">
              <a:lnSpc>
                <a:spcPct val="115000"/>
              </a:lnSpc>
              <a:spcBef>
                <a:spcPts val="1100"/>
              </a:spcBef>
              <a:spcAft>
                <a:spcPts val="0"/>
              </a:spcAft>
              <a:buClr>
                <a:schemeClr val="dk1"/>
              </a:buClr>
              <a:buSzPts val="1100"/>
              <a:buFont typeface="Arial"/>
              <a:buNone/>
            </a:pPr>
            <a:r>
              <a:rPr lang="en-US" sz="1550">
                <a:solidFill>
                  <a:srgbClr val="205867"/>
                </a:solidFill>
              </a:rPr>
              <a:t>5.BIRTHDAY BANNER TAPE</a:t>
            </a:r>
            <a:endParaRPr sz="1550">
              <a:solidFill>
                <a:srgbClr val="205867"/>
              </a:solidFill>
            </a:endParaRPr>
          </a:p>
          <a:p>
            <a:pPr indent="0" lvl="0" marL="12700" marR="8255" rtl="0" algn="just">
              <a:lnSpc>
                <a:spcPct val="100000"/>
              </a:lnSpc>
              <a:spcBef>
                <a:spcPts val="1100"/>
              </a:spcBef>
              <a:spcAft>
                <a:spcPts val="0"/>
              </a:spcAft>
              <a:buNone/>
            </a:pPr>
            <a:r>
              <a:t/>
            </a:r>
            <a:endParaRPr b="1" sz="1800">
              <a:solidFill>
                <a:srgbClr val="134F5C"/>
              </a:solidFill>
              <a:latin typeface="Verdana"/>
              <a:ea typeface="Verdana"/>
              <a:cs typeface="Verdana"/>
              <a:sym typeface="Verdana"/>
            </a:endParaRPr>
          </a:p>
          <a:p>
            <a:pPr indent="0" lvl="0" marL="12700" marR="8255" rtl="0" algn="just">
              <a:lnSpc>
                <a:spcPct val="100000"/>
              </a:lnSpc>
              <a:spcBef>
                <a:spcPts val="100"/>
              </a:spcBef>
              <a:spcAft>
                <a:spcPts val="0"/>
              </a:spcAft>
              <a:buNone/>
            </a:pPr>
            <a:r>
              <a:t/>
            </a:r>
            <a:endParaRPr b="1" i="0" sz="1800" u="none" cap="none" strike="noStrike">
              <a:solidFill>
                <a:srgbClr val="134F5C"/>
              </a:solidFill>
              <a:latin typeface="Verdana"/>
              <a:ea typeface="Verdana"/>
              <a:cs typeface="Verdana"/>
              <a:sym typeface="Verdana"/>
            </a:endParaRPr>
          </a:p>
          <a:p>
            <a:pPr indent="0" lvl="0" marL="12700" marR="8255" rtl="0" algn="just">
              <a:lnSpc>
                <a:spcPct val="100000"/>
              </a:lnSpc>
              <a:spcBef>
                <a:spcPts val="100"/>
              </a:spcBef>
              <a:spcAft>
                <a:spcPts val="0"/>
              </a:spcAft>
              <a:buNone/>
            </a:pPr>
            <a:r>
              <a:rPr b="1" i="0" lang="en-US" sz="1800" u="none" cap="none" strike="noStrike">
                <a:solidFill>
                  <a:srgbClr val="134F5C"/>
                </a:solidFill>
                <a:latin typeface="Verdana"/>
                <a:ea typeface="Verdana"/>
                <a:cs typeface="Verdana"/>
                <a:sym typeface="Verdana"/>
              </a:rPr>
              <a:t>	</a:t>
            </a:r>
            <a:endParaRPr b="0" i="0" sz="1800" u="none" cap="none" strike="noStrike">
              <a:solidFill>
                <a:schemeClr val="dk1"/>
              </a:solidFill>
              <a:latin typeface="Verdana"/>
              <a:ea typeface="Verdana"/>
              <a:cs typeface="Verdana"/>
              <a:sym typeface="Verdana"/>
            </a:endParaRPr>
          </a:p>
        </p:txBody>
      </p:sp>
      <p:pic>
        <p:nvPicPr>
          <p:cNvPr id="106" name="Google Shape;106;p8"/>
          <p:cNvPicPr preferRelativeResize="0"/>
          <p:nvPr/>
        </p:nvPicPr>
        <p:blipFill rotWithShape="1">
          <a:blip r:embed="rId3">
            <a:alphaModFix/>
          </a:blip>
          <a:srcRect b="0" l="0" r="0" t="0"/>
          <a:stretch/>
        </p:blipFill>
        <p:spPr>
          <a:xfrm>
            <a:off x="3886200" y="742950"/>
            <a:ext cx="4722850" cy="386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806400" y="132150"/>
            <a:ext cx="64005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Analysis on top stock code</a:t>
            </a:r>
            <a:endParaRPr/>
          </a:p>
        </p:txBody>
      </p:sp>
      <p:pic>
        <p:nvPicPr>
          <p:cNvPr id="112" name="Google Shape;112;p9"/>
          <p:cNvPicPr preferRelativeResize="0"/>
          <p:nvPr/>
        </p:nvPicPr>
        <p:blipFill rotWithShape="1">
          <a:blip r:embed="rId3">
            <a:alphaModFix/>
          </a:blip>
          <a:srcRect b="0" l="0" r="0" t="0"/>
          <a:stretch/>
        </p:blipFill>
        <p:spPr>
          <a:xfrm>
            <a:off x="3730574" y="720875"/>
            <a:ext cx="5413425" cy="4117824"/>
          </a:xfrm>
          <a:prstGeom prst="rect">
            <a:avLst/>
          </a:prstGeom>
          <a:noFill/>
          <a:ln>
            <a:noFill/>
          </a:ln>
        </p:spPr>
      </p:pic>
      <p:pic>
        <p:nvPicPr>
          <p:cNvPr id="113" name="Google Shape;113;p9"/>
          <p:cNvPicPr preferRelativeResize="0"/>
          <p:nvPr/>
        </p:nvPicPr>
        <p:blipFill rotWithShape="1">
          <a:blip r:embed="rId4">
            <a:alphaModFix/>
          </a:blip>
          <a:srcRect b="0" l="0" r="0" t="0"/>
          <a:stretch/>
        </p:blipFill>
        <p:spPr>
          <a:xfrm>
            <a:off x="1007600" y="1638300"/>
            <a:ext cx="1981199" cy="1828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283325" y="121875"/>
            <a:ext cx="86415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Analysis on top customers country wise</a:t>
            </a:r>
            <a:endParaRPr/>
          </a:p>
        </p:txBody>
      </p:sp>
      <p:pic>
        <p:nvPicPr>
          <p:cNvPr id="119" name="Google Shape;119;p10"/>
          <p:cNvPicPr preferRelativeResize="0"/>
          <p:nvPr/>
        </p:nvPicPr>
        <p:blipFill rotWithShape="1">
          <a:blip r:embed="rId3">
            <a:alphaModFix/>
          </a:blip>
          <a:srcRect b="0" l="0" r="0" t="0"/>
          <a:stretch/>
        </p:blipFill>
        <p:spPr>
          <a:xfrm>
            <a:off x="3650575" y="784600"/>
            <a:ext cx="5352400" cy="4249925"/>
          </a:xfrm>
          <a:prstGeom prst="rect">
            <a:avLst/>
          </a:prstGeom>
          <a:noFill/>
          <a:ln>
            <a:noFill/>
          </a:ln>
        </p:spPr>
      </p:pic>
      <p:pic>
        <p:nvPicPr>
          <p:cNvPr id="120" name="Google Shape;120;p10"/>
          <p:cNvPicPr preferRelativeResize="0"/>
          <p:nvPr/>
        </p:nvPicPr>
        <p:blipFill rotWithShape="1">
          <a:blip r:embed="rId4">
            <a:alphaModFix/>
          </a:blip>
          <a:srcRect b="0" l="0" r="0" t="0"/>
          <a:stretch/>
        </p:blipFill>
        <p:spPr>
          <a:xfrm>
            <a:off x="1600200" y="1733550"/>
            <a:ext cx="1914792" cy="20481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98076" y="850"/>
            <a:ext cx="782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Analysis on least customers country wise </a:t>
            </a:r>
            <a:endParaRPr sz="2400"/>
          </a:p>
        </p:txBody>
      </p:sp>
      <p:pic>
        <p:nvPicPr>
          <p:cNvPr id="126" name="Google Shape;126;p11"/>
          <p:cNvPicPr preferRelativeResize="0"/>
          <p:nvPr/>
        </p:nvPicPr>
        <p:blipFill rotWithShape="1">
          <a:blip r:embed="rId3">
            <a:alphaModFix/>
          </a:blip>
          <a:srcRect b="0" l="0" r="0" t="0"/>
          <a:stretch/>
        </p:blipFill>
        <p:spPr>
          <a:xfrm>
            <a:off x="4031975" y="742950"/>
            <a:ext cx="5112024" cy="4149925"/>
          </a:xfrm>
          <a:prstGeom prst="rect">
            <a:avLst/>
          </a:prstGeom>
          <a:noFill/>
          <a:ln>
            <a:noFill/>
          </a:ln>
        </p:spPr>
      </p:pic>
      <p:sp>
        <p:nvSpPr>
          <p:cNvPr id="127" name="Google Shape;127;p11"/>
          <p:cNvSpPr txBox="1"/>
          <p:nvPr/>
        </p:nvSpPr>
        <p:spPr>
          <a:xfrm>
            <a:off x="228600" y="1047750"/>
            <a:ext cx="4114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205867"/>
                </a:solidFill>
                <a:latin typeface="Calibri"/>
                <a:ea typeface="Calibri"/>
                <a:cs typeface="Calibri"/>
                <a:sym typeface="Calibri"/>
              </a:rPr>
              <a:t>From this graph we can see that least number of customers from Lithuania, Brazil, Czech Republic ,Bahrain and Saudi Arabia</a:t>
            </a:r>
            <a:endParaRPr sz="1800">
              <a:solidFill>
                <a:srgbClr val="205867"/>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1981200" y="285750"/>
            <a:ext cx="5418702"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    DISTRIBUTION</a:t>
            </a:r>
            <a:endParaRPr/>
          </a:p>
        </p:txBody>
      </p:sp>
      <p:sp>
        <p:nvSpPr>
          <p:cNvPr id="133" name="Google Shape;133;p12"/>
          <p:cNvSpPr txBox="1"/>
          <p:nvPr>
            <p:ph idx="1" type="body"/>
          </p:nvPr>
        </p:nvSpPr>
        <p:spPr>
          <a:xfrm>
            <a:off x="115705" y="3638550"/>
            <a:ext cx="8610600" cy="110799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200">
                <a:solidFill>
                  <a:srgbClr val="205867"/>
                </a:solidFill>
              </a:rPr>
              <a:t>1.Positively skewed (or right-skewed) distribution is a type of distribution in which most values are clustered around the left tail of the distribution while the right tail of the distribution is longer.hear mean&gt;median&gt;mode</a:t>
            </a:r>
            <a:endParaRPr b="0" sz="1200">
              <a:solidFill>
                <a:srgbClr val="205867"/>
              </a:solidFill>
            </a:endParaRPr>
          </a:p>
          <a:p>
            <a:pPr indent="0" lvl="0" marL="0" rtl="0" algn="l">
              <a:spcBef>
                <a:spcPts val="0"/>
              </a:spcBef>
              <a:spcAft>
                <a:spcPts val="0"/>
              </a:spcAft>
              <a:buNone/>
            </a:pPr>
            <a:r>
              <a:rPr lang="en-US" sz="1200">
                <a:solidFill>
                  <a:srgbClr val="205867"/>
                </a:solidFill>
              </a:rPr>
              <a:t>2. Negatively skewed (also known as left-skewed) distribution is a type of distribution in which more values are concentrated on the right side (tail) of the distribution graph while the left tail of the distribution graph is longer.hear mean&lt;median&lt;mode1</a:t>
            </a:r>
            <a:endParaRPr b="0" sz="1200">
              <a:solidFill>
                <a:srgbClr val="205867"/>
              </a:solidFill>
            </a:endParaRPr>
          </a:p>
        </p:txBody>
      </p:sp>
      <p:pic>
        <p:nvPicPr>
          <p:cNvPr id="134" name="Google Shape;134;p12"/>
          <p:cNvPicPr preferRelativeResize="0"/>
          <p:nvPr/>
        </p:nvPicPr>
        <p:blipFill rotWithShape="1">
          <a:blip r:embed="rId3">
            <a:alphaModFix/>
          </a:blip>
          <a:srcRect b="0" l="0" r="0" t="0"/>
          <a:stretch/>
        </p:blipFill>
        <p:spPr>
          <a:xfrm>
            <a:off x="228600" y="895350"/>
            <a:ext cx="4343400" cy="2209800"/>
          </a:xfrm>
          <a:prstGeom prst="rect">
            <a:avLst/>
          </a:prstGeom>
          <a:noFill/>
          <a:ln>
            <a:noFill/>
          </a:ln>
        </p:spPr>
      </p:pic>
      <p:pic>
        <p:nvPicPr>
          <p:cNvPr id="135" name="Google Shape;135;p12"/>
          <p:cNvPicPr preferRelativeResize="0"/>
          <p:nvPr/>
        </p:nvPicPr>
        <p:blipFill rotWithShape="1">
          <a:blip r:embed="rId4">
            <a:alphaModFix/>
          </a:blip>
          <a:srcRect b="0" l="0" r="0" t="0"/>
          <a:stretch/>
        </p:blipFill>
        <p:spPr>
          <a:xfrm>
            <a:off x="5029200" y="895351"/>
            <a:ext cx="3697105" cy="220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type="title"/>
          </p:nvPr>
        </p:nvSpPr>
        <p:spPr>
          <a:xfrm>
            <a:off x="2506096" y="132160"/>
            <a:ext cx="4131806"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  DISTRIBUTION</a:t>
            </a:r>
            <a:endParaRPr/>
          </a:p>
        </p:txBody>
      </p:sp>
      <p:sp>
        <p:nvSpPr>
          <p:cNvPr id="141" name="Google Shape;141;p13"/>
          <p:cNvSpPr txBox="1"/>
          <p:nvPr>
            <p:ph idx="1" type="body"/>
          </p:nvPr>
        </p:nvSpPr>
        <p:spPr>
          <a:xfrm>
            <a:off x="1033382" y="971550"/>
            <a:ext cx="7121894" cy="129266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 </a:t>
            </a:r>
            <a:r>
              <a:rPr lang="en-US" sz="1800">
                <a:solidFill>
                  <a:srgbClr val="205867"/>
                </a:solidFill>
              </a:rPr>
              <a:t>For symmetric graph mean=median=mode</a:t>
            </a:r>
            <a:endParaRPr b="0" sz="1800">
              <a:solidFill>
                <a:srgbClr val="205867"/>
              </a:solidFill>
            </a:endParaRPr>
          </a:p>
          <a:p>
            <a:pPr indent="0" lvl="0" marL="0" rtl="0" algn="l">
              <a:spcBef>
                <a:spcPts val="0"/>
              </a:spcBef>
              <a:spcAft>
                <a:spcPts val="0"/>
              </a:spcAft>
              <a:buNone/>
            </a:pPr>
            <a:r>
              <a:t/>
            </a:r>
            <a:endParaRPr>
              <a:solidFill>
                <a:srgbClr val="205867"/>
              </a:solidFill>
            </a:endParaRPr>
          </a:p>
        </p:txBody>
      </p:sp>
      <p:pic>
        <p:nvPicPr>
          <p:cNvPr id="142" name="Google Shape;142;p13"/>
          <p:cNvPicPr preferRelativeResize="0"/>
          <p:nvPr/>
        </p:nvPicPr>
        <p:blipFill rotWithShape="1">
          <a:blip r:embed="rId3">
            <a:alphaModFix/>
          </a:blip>
          <a:srcRect b="0" l="0" r="0" t="0"/>
          <a:stretch/>
        </p:blipFill>
        <p:spPr>
          <a:xfrm>
            <a:off x="1447800" y="2343150"/>
            <a:ext cx="6093559" cy="24081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2517ce1402_0_18"/>
          <p:cNvSpPr txBox="1"/>
          <p:nvPr>
            <p:ph type="title"/>
          </p:nvPr>
        </p:nvSpPr>
        <p:spPr>
          <a:xfrm>
            <a:off x="2506101" y="132150"/>
            <a:ext cx="53289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Analysis on Month wise</a:t>
            </a:r>
            <a:endParaRPr/>
          </a:p>
        </p:txBody>
      </p:sp>
      <p:pic>
        <p:nvPicPr>
          <p:cNvPr id="148" name="Google Shape;148;g12517ce1402_0_18"/>
          <p:cNvPicPr preferRelativeResize="0"/>
          <p:nvPr/>
        </p:nvPicPr>
        <p:blipFill>
          <a:blip r:embed="rId3">
            <a:alphaModFix/>
          </a:blip>
          <a:stretch>
            <a:fillRect/>
          </a:stretch>
        </p:blipFill>
        <p:spPr>
          <a:xfrm>
            <a:off x="163275" y="691925"/>
            <a:ext cx="6921849" cy="3154975"/>
          </a:xfrm>
          <a:prstGeom prst="rect">
            <a:avLst/>
          </a:prstGeom>
          <a:noFill/>
          <a:ln>
            <a:noFill/>
          </a:ln>
        </p:spPr>
      </p:pic>
      <p:sp>
        <p:nvSpPr>
          <p:cNvPr id="149" name="Google Shape;149;g12517ce1402_0_18"/>
          <p:cNvSpPr txBox="1"/>
          <p:nvPr/>
        </p:nvSpPr>
        <p:spPr>
          <a:xfrm>
            <a:off x="1394850" y="4217225"/>
            <a:ext cx="627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05867"/>
                </a:solidFill>
                <a:latin typeface="Verdana"/>
                <a:ea typeface="Verdana"/>
                <a:cs typeface="Verdana"/>
                <a:sym typeface="Verdana"/>
              </a:rPr>
              <a:t>Most of the customers purchased gifts in september,october, november, December</a:t>
            </a:r>
            <a:endParaRPr>
              <a:solidFill>
                <a:srgbClr val="205867"/>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489999" y="192925"/>
            <a:ext cx="7748100" cy="474600"/>
          </a:xfrm>
          <a:prstGeom prst="rect">
            <a:avLst/>
          </a:prstGeom>
          <a:noFill/>
          <a:ln>
            <a:noFill/>
          </a:ln>
        </p:spPr>
        <p:txBody>
          <a:bodyPr anchorCtr="0" anchor="t" bIns="0" lIns="0" spcFirstLastPara="1" rIns="0" wrap="square" tIns="12700">
            <a:spAutoFit/>
          </a:bodyPr>
          <a:lstStyle/>
          <a:p>
            <a:pPr indent="0" lvl="0" marL="40005" rtl="0" algn="l">
              <a:lnSpc>
                <a:spcPct val="100000"/>
              </a:lnSpc>
              <a:spcBef>
                <a:spcPts val="0"/>
              </a:spcBef>
              <a:spcAft>
                <a:spcPts val="0"/>
              </a:spcAft>
              <a:buNone/>
            </a:pPr>
            <a:r>
              <a:rPr lang="en-US"/>
              <a:t>Analysis on Day wise</a:t>
            </a:r>
            <a:endParaRPr/>
          </a:p>
        </p:txBody>
      </p:sp>
      <p:pic>
        <p:nvPicPr>
          <p:cNvPr id="155" name="Google Shape;155;p14"/>
          <p:cNvPicPr preferRelativeResize="0"/>
          <p:nvPr/>
        </p:nvPicPr>
        <p:blipFill rotWithShape="1">
          <a:blip r:embed="rId3">
            <a:alphaModFix/>
          </a:blip>
          <a:srcRect b="0" l="0" r="0" t="0"/>
          <a:stretch/>
        </p:blipFill>
        <p:spPr>
          <a:xfrm>
            <a:off x="1291000" y="613025"/>
            <a:ext cx="6561999" cy="3117550"/>
          </a:xfrm>
          <a:prstGeom prst="rect">
            <a:avLst/>
          </a:prstGeom>
          <a:noFill/>
          <a:ln>
            <a:noFill/>
          </a:ln>
        </p:spPr>
      </p:pic>
      <p:sp>
        <p:nvSpPr>
          <p:cNvPr id="156" name="Google Shape;156;p14"/>
          <p:cNvSpPr txBox="1"/>
          <p:nvPr/>
        </p:nvSpPr>
        <p:spPr>
          <a:xfrm>
            <a:off x="432450" y="3914433"/>
            <a:ext cx="7863205" cy="656590"/>
          </a:xfrm>
          <a:prstGeom prst="rect">
            <a:avLst/>
          </a:prstGeom>
          <a:noFill/>
          <a:ln>
            <a:noFill/>
          </a:ln>
        </p:spPr>
        <p:txBody>
          <a:bodyPr anchorCtr="0" anchor="t" bIns="0" lIns="0" spcFirstLastPara="1" rIns="0" wrap="square" tIns="12700">
            <a:spAutoFit/>
          </a:bodyPr>
          <a:lstStyle/>
          <a:p>
            <a:pPr indent="-457200" lvl="0" marL="469900" marR="5080" rtl="0" algn="l">
              <a:lnSpc>
                <a:spcPct val="114999"/>
              </a:lnSpc>
              <a:spcBef>
                <a:spcPts val="0"/>
              </a:spcBef>
              <a:spcAft>
                <a:spcPts val="0"/>
              </a:spcAft>
              <a:buClr>
                <a:srgbClr val="134F5C"/>
              </a:buClr>
              <a:buSzPts val="1800"/>
              <a:buFont typeface="MS PGothic"/>
              <a:buChar char="➢"/>
            </a:pPr>
            <a:r>
              <a:rPr b="1" lang="en-US" sz="1800">
                <a:solidFill>
                  <a:srgbClr val="134F5C"/>
                </a:solidFill>
                <a:latin typeface="Verdana"/>
                <a:ea typeface="Verdana"/>
                <a:cs typeface="Verdana"/>
                <a:sym typeface="Verdana"/>
              </a:rPr>
              <a:t>Most of the customers have purchased the items in Thursday,  Wednesday and Tuesday</a:t>
            </a:r>
            <a:endParaRPr sz="1800">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nvSpPr>
        <p:spPr>
          <a:xfrm>
            <a:off x="593575" y="3918406"/>
            <a:ext cx="8138100" cy="1121100"/>
          </a:xfrm>
          <a:prstGeom prst="rect">
            <a:avLst/>
          </a:prstGeom>
          <a:noFill/>
          <a:ln>
            <a:noFill/>
          </a:ln>
        </p:spPr>
        <p:txBody>
          <a:bodyPr anchorCtr="0" anchor="t" bIns="0" lIns="0" spcFirstLastPara="1" rIns="0" wrap="square" tIns="12700">
            <a:spAutoFit/>
          </a:bodyPr>
          <a:lstStyle/>
          <a:p>
            <a:pPr indent="-457200" lvl="0" marL="469900" marR="5080" rtl="0" algn="l">
              <a:lnSpc>
                <a:spcPct val="100000"/>
              </a:lnSpc>
              <a:spcBef>
                <a:spcPts val="0"/>
              </a:spcBef>
              <a:spcAft>
                <a:spcPts val="0"/>
              </a:spcAft>
              <a:buClr>
                <a:srgbClr val="134F5C"/>
              </a:buClr>
              <a:buSzPts val="1800"/>
              <a:buFont typeface="MS PGothic"/>
              <a:buChar char="➢"/>
            </a:pPr>
            <a:r>
              <a:rPr b="1" lang="en-US" sz="1800">
                <a:solidFill>
                  <a:srgbClr val="134F5C"/>
                </a:solidFill>
                <a:latin typeface="Verdana"/>
                <a:ea typeface="Verdana"/>
                <a:cs typeface="Verdana"/>
                <a:sym typeface="Verdana"/>
              </a:rPr>
              <a:t>Working hours witnessing most of the customer purchased item in afternoon time and  moderate in morning and least in evening</a:t>
            </a:r>
            <a:endParaRPr b="1" sz="1800">
              <a:solidFill>
                <a:srgbClr val="134F5C"/>
              </a:solidFill>
              <a:latin typeface="Verdana"/>
              <a:ea typeface="Verdana"/>
              <a:cs typeface="Verdana"/>
              <a:sym typeface="Verdana"/>
            </a:endParaRPr>
          </a:p>
          <a:p>
            <a:pPr indent="0" lvl="0" marL="457200" marR="5080" rtl="0" algn="l">
              <a:lnSpc>
                <a:spcPct val="100000"/>
              </a:lnSpc>
              <a:spcBef>
                <a:spcPts val="0"/>
              </a:spcBef>
              <a:spcAft>
                <a:spcPts val="0"/>
              </a:spcAft>
              <a:buNone/>
            </a:pPr>
            <a:r>
              <a:t/>
            </a:r>
            <a:endParaRPr b="1" sz="1800">
              <a:solidFill>
                <a:srgbClr val="134F5C"/>
              </a:solidFill>
              <a:latin typeface="Verdana"/>
              <a:ea typeface="Verdana"/>
              <a:cs typeface="Verdana"/>
              <a:sym typeface="Verdana"/>
            </a:endParaRPr>
          </a:p>
        </p:txBody>
      </p:sp>
      <p:pic>
        <p:nvPicPr>
          <p:cNvPr id="162" name="Google Shape;162;p15"/>
          <p:cNvPicPr preferRelativeResize="0"/>
          <p:nvPr/>
        </p:nvPicPr>
        <p:blipFill rotWithShape="1">
          <a:blip r:embed="rId3">
            <a:alphaModFix/>
          </a:blip>
          <a:srcRect b="0" l="0" r="0" t="0"/>
          <a:stretch/>
        </p:blipFill>
        <p:spPr>
          <a:xfrm>
            <a:off x="152400" y="873274"/>
            <a:ext cx="4507945" cy="2828849"/>
          </a:xfrm>
          <a:prstGeom prst="rect">
            <a:avLst/>
          </a:prstGeom>
          <a:noFill/>
          <a:ln>
            <a:noFill/>
          </a:ln>
        </p:spPr>
      </p:pic>
      <p:pic>
        <p:nvPicPr>
          <p:cNvPr id="163" name="Google Shape;163;p15"/>
          <p:cNvPicPr preferRelativeResize="0"/>
          <p:nvPr/>
        </p:nvPicPr>
        <p:blipFill rotWithShape="1">
          <a:blip r:embed="rId4">
            <a:alphaModFix/>
          </a:blip>
          <a:srcRect b="0" l="0" r="0" t="0"/>
          <a:stretch/>
        </p:blipFill>
        <p:spPr>
          <a:xfrm>
            <a:off x="4812745" y="986387"/>
            <a:ext cx="4178854" cy="2602619"/>
          </a:xfrm>
          <a:prstGeom prst="rect">
            <a:avLst/>
          </a:prstGeom>
          <a:noFill/>
          <a:ln>
            <a:noFill/>
          </a:ln>
        </p:spPr>
      </p:pic>
      <p:sp>
        <p:nvSpPr>
          <p:cNvPr id="164" name="Google Shape;164;p15"/>
          <p:cNvSpPr txBox="1"/>
          <p:nvPr>
            <p:ph type="title"/>
          </p:nvPr>
        </p:nvSpPr>
        <p:spPr>
          <a:xfrm>
            <a:off x="948052" y="132150"/>
            <a:ext cx="56898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Analysis on Hours wise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3523324" y="367634"/>
            <a:ext cx="1962900" cy="936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Content</a:t>
            </a:r>
            <a:endParaRPr/>
          </a:p>
          <a:p>
            <a:pPr indent="0" lvl="0" marL="12700" rtl="0" algn="l">
              <a:lnSpc>
                <a:spcPct val="100000"/>
              </a:lnSpc>
              <a:spcBef>
                <a:spcPts val="0"/>
              </a:spcBef>
              <a:spcAft>
                <a:spcPts val="0"/>
              </a:spcAft>
              <a:buNone/>
            </a:pPr>
            <a:r>
              <a:t/>
            </a:r>
            <a:endParaRPr/>
          </a:p>
        </p:txBody>
      </p:sp>
      <p:sp>
        <p:nvSpPr>
          <p:cNvPr id="51" name="Google Shape;51;p2"/>
          <p:cNvSpPr txBox="1"/>
          <p:nvPr/>
        </p:nvSpPr>
        <p:spPr>
          <a:xfrm>
            <a:off x="715675" y="977982"/>
            <a:ext cx="5568950" cy="2951480"/>
          </a:xfrm>
          <a:prstGeom prst="rect">
            <a:avLst/>
          </a:prstGeom>
          <a:noFill/>
          <a:ln>
            <a:noFill/>
          </a:ln>
        </p:spPr>
        <p:txBody>
          <a:bodyPr anchorCtr="0" anchor="t" bIns="0" lIns="0" spcFirstLastPara="1" rIns="0" wrap="square" tIns="12700">
            <a:spAutoFit/>
          </a:bodyPr>
          <a:lstStyle/>
          <a:p>
            <a:pPr indent="-533400" lvl="0" marL="546100" marR="0" rtl="0" algn="l">
              <a:lnSpc>
                <a:spcPct val="100000"/>
              </a:lnSpc>
              <a:spcBef>
                <a:spcPts val="0"/>
              </a:spcBef>
              <a:spcAft>
                <a:spcPts val="0"/>
              </a:spcAft>
              <a:buClr>
                <a:srgbClr val="134F5C"/>
              </a:buClr>
              <a:buSzPts val="2400"/>
              <a:buFont typeface="MS PGothic"/>
              <a:buChar char="➢"/>
            </a:pPr>
            <a:r>
              <a:rPr b="1" i="0" lang="en-US" sz="2400" u="none" cap="none" strike="noStrike">
                <a:solidFill>
                  <a:srgbClr val="134F5C"/>
                </a:solidFill>
                <a:latin typeface="Verdana"/>
                <a:ea typeface="Verdana"/>
                <a:cs typeface="Verdana"/>
                <a:sym typeface="Verdana"/>
              </a:rPr>
              <a:t>BUSINESS UNDERSTANDING</a:t>
            </a:r>
            <a:endParaRPr b="0" i="0" sz="2400" u="none" cap="none" strike="noStrike">
              <a:solidFill>
                <a:schemeClr val="dk1"/>
              </a:solidFill>
              <a:latin typeface="Verdana"/>
              <a:ea typeface="Verdana"/>
              <a:cs typeface="Verdana"/>
              <a:sym typeface="Verdana"/>
            </a:endParaRPr>
          </a:p>
          <a:p>
            <a:pPr indent="-533400" lvl="0" marL="546100" marR="0" rtl="0" algn="l">
              <a:lnSpc>
                <a:spcPct val="100000"/>
              </a:lnSpc>
              <a:spcBef>
                <a:spcPts val="0"/>
              </a:spcBef>
              <a:spcAft>
                <a:spcPts val="0"/>
              </a:spcAft>
              <a:buClr>
                <a:srgbClr val="134F5C"/>
              </a:buClr>
              <a:buSzPts val="2400"/>
              <a:buFont typeface="MS PGothic"/>
              <a:buChar char="➢"/>
            </a:pPr>
            <a:r>
              <a:rPr b="1" i="0" lang="en-US" sz="2400" u="none" cap="none" strike="noStrike">
                <a:solidFill>
                  <a:srgbClr val="134F5C"/>
                </a:solidFill>
                <a:latin typeface="Verdana"/>
                <a:ea typeface="Verdana"/>
                <a:cs typeface="Verdana"/>
                <a:sym typeface="Verdana"/>
              </a:rPr>
              <a:t>DATA SUMMARY</a:t>
            </a:r>
            <a:endParaRPr b="0" i="0" sz="2400" u="none" cap="none" strike="noStrike">
              <a:solidFill>
                <a:schemeClr val="dk1"/>
              </a:solidFill>
              <a:latin typeface="Verdana"/>
              <a:ea typeface="Verdana"/>
              <a:cs typeface="Verdana"/>
              <a:sym typeface="Verdana"/>
            </a:endParaRPr>
          </a:p>
          <a:p>
            <a:pPr indent="-533400" lvl="0" marL="546100" marR="0" rtl="0" algn="l">
              <a:lnSpc>
                <a:spcPct val="100000"/>
              </a:lnSpc>
              <a:spcBef>
                <a:spcPts val="0"/>
              </a:spcBef>
              <a:spcAft>
                <a:spcPts val="0"/>
              </a:spcAft>
              <a:buClr>
                <a:srgbClr val="134F5C"/>
              </a:buClr>
              <a:buSzPts val="2400"/>
              <a:buFont typeface="MS PGothic"/>
              <a:buChar char="➢"/>
            </a:pPr>
            <a:r>
              <a:rPr b="1" i="0" lang="en-US" sz="2400" u="none" cap="none" strike="noStrike">
                <a:solidFill>
                  <a:srgbClr val="134F5C"/>
                </a:solidFill>
                <a:latin typeface="Verdana"/>
                <a:ea typeface="Verdana"/>
                <a:cs typeface="Verdana"/>
                <a:sym typeface="Verdana"/>
              </a:rPr>
              <a:t>FEATURE ANALYSIS</a:t>
            </a:r>
            <a:endParaRPr b="0" i="0" sz="2400" u="none" cap="none" strike="noStrike">
              <a:solidFill>
                <a:schemeClr val="dk1"/>
              </a:solidFill>
              <a:latin typeface="Verdana"/>
              <a:ea typeface="Verdana"/>
              <a:cs typeface="Verdana"/>
              <a:sym typeface="Verdana"/>
            </a:endParaRPr>
          </a:p>
          <a:p>
            <a:pPr indent="-533400" lvl="0" marL="546100" marR="0" rtl="0" algn="l">
              <a:lnSpc>
                <a:spcPct val="100000"/>
              </a:lnSpc>
              <a:spcBef>
                <a:spcPts val="0"/>
              </a:spcBef>
              <a:spcAft>
                <a:spcPts val="0"/>
              </a:spcAft>
              <a:buClr>
                <a:srgbClr val="134F5C"/>
              </a:buClr>
              <a:buSzPts val="2400"/>
              <a:buFont typeface="MS PGothic"/>
              <a:buChar char="➢"/>
            </a:pPr>
            <a:r>
              <a:rPr b="1" i="0" lang="en-US" sz="2400" u="none" cap="none" strike="noStrike">
                <a:solidFill>
                  <a:srgbClr val="134F5C"/>
                </a:solidFill>
                <a:latin typeface="Verdana"/>
                <a:ea typeface="Verdana"/>
                <a:cs typeface="Verdana"/>
                <a:sym typeface="Verdana"/>
              </a:rPr>
              <a:t>EXPLORATORY DATA ANALYSIS</a:t>
            </a:r>
            <a:endParaRPr b="0" i="0" sz="2400" u="none" cap="none" strike="noStrike">
              <a:solidFill>
                <a:schemeClr val="dk1"/>
              </a:solidFill>
              <a:latin typeface="Verdana"/>
              <a:ea typeface="Verdana"/>
              <a:cs typeface="Verdana"/>
              <a:sym typeface="Verdana"/>
            </a:endParaRPr>
          </a:p>
          <a:p>
            <a:pPr indent="-533400" lvl="0" marL="546100" marR="0" rtl="0" algn="l">
              <a:lnSpc>
                <a:spcPct val="100000"/>
              </a:lnSpc>
              <a:spcBef>
                <a:spcPts val="0"/>
              </a:spcBef>
              <a:spcAft>
                <a:spcPts val="0"/>
              </a:spcAft>
              <a:buClr>
                <a:srgbClr val="134F5C"/>
              </a:buClr>
              <a:buSzPts val="2400"/>
              <a:buFont typeface="MS PGothic"/>
              <a:buChar char="➢"/>
            </a:pPr>
            <a:r>
              <a:rPr b="1" i="0" lang="en-US" sz="2400" u="none" cap="none" strike="noStrike">
                <a:solidFill>
                  <a:srgbClr val="134F5C"/>
                </a:solidFill>
                <a:latin typeface="Verdana"/>
                <a:ea typeface="Verdana"/>
                <a:cs typeface="Verdana"/>
                <a:sym typeface="Verdana"/>
              </a:rPr>
              <a:t>DATA PREPROCESSING</a:t>
            </a:r>
            <a:endParaRPr b="0" i="0" sz="2400" u="none" cap="none" strike="noStrike">
              <a:solidFill>
                <a:schemeClr val="dk1"/>
              </a:solidFill>
              <a:latin typeface="Verdana"/>
              <a:ea typeface="Verdana"/>
              <a:cs typeface="Verdana"/>
              <a:sym typeface="Verdana"/>
            </a:endParaRPr>
          </a:p>
          <a:p>
            <a:pPr indent="-533400" lvl="0" marL="546100" marR="0" rtl="0" algn="l">
              <a:lnSpc>
                <a:spcPct val="100000"/>
              </a:lnSpc>
              <a:spcBef>
                <a:spcPts val="0"/>
              </a:spcBef>
              <a:spcAft>
                <a:spcPts val="0"/>
              </a:spcAft>
              <a:buClr>
                <a:srgbClr val="134F5C"/>
              </a:buClr>
              <a:buSzPts val="2400"/>
              <a:buFont typeface="MS PGothic"/>
              <a:buChar char="➢"/>
            </a:pPr>
            <a:r>
              <a:rPr b="1" i="0" lang="en-US" sz="2400" u="none" cap="none" strike="noStrike">
                <a:solidFill>
                  <a:srgbClr val="134F5C"/>
                </a:solidFill>
                <a:latin typeface="Verdana"/>
                <a:ea typeface="Verdana"/>
                <a:cs typeface="Verdana"/>
                <a:sym typeface="Verdana"/>
              </a:rPr>
              <a:t>IMPLEMENTING ALGORITHMS</a:t>
            </a:r>
            <a:endParaRPr b="0" i="0" sz="2400" u="none" cap="none" strike="noStrike">
              <a:solidFill>
                <a:schemeClr val="dk1"/>
              </a:solidFill>
              <a:latin typeface="Verdana"/>
              <a:ea typeface="Verdana"/>
              <a:cs typeface="Verdana"/>
              <a:sym typeface="Verdana"/>
            </a:endParaRPr>
          </a:p>
          <a:p>
            <a:pPr indent="-533400" lvl="0" marL="546100" marR="0" rtl="0" algn="l">
              <a:lnSpc>
                <a:spcPct val="100000"/>
              </a:lnSpc>
              <a:spcBef>
                <a:spcPts val="0"/>
              </a:spcBef>
              <a:spcAft>
                <a:spcPts val="0"/>
              </a:spcAft>
              <a:buClr>
                <a:srgbClr val="134F5C"/>
              </a:buClr>
              <a:buSzPts val="2400"/>
              <a:buFont typeface="MS PGothic"/>
              <a:buChar char="➢"/>
            </a:pPr>
            <a:r>
              <a:rPr b="1" i="0" lang="en-US" sz="2400" u="none" cap="none" strike="noStrike">
                <a:solidFill>
                  <a:srgbClr val="134F5C"/>
                </a:solidFill>
                <a:latin typeface="Verdana"/>
                <a:ea typeface="Verdana"/>
                <a:cs typeface="Verdana"/>
                <a:sym typeface="Verdana"/>
              </a:rPr>
              <a:t>CHALLENGES</a:t>
            </a:r>
            <a:endParaRPr b="0" i="0" sz="2400" u="none" cap="none" strike="noStrike">
              <a:solidFill>
                <a:schemeClr val="dk1"/>
              </a:solidFill>
              <a:latin typeface="Verdana"/>
              <a:ea typeface="Verdana"/>
              <a:cs typeface="Verdana"/>
              <a:sym typeface="Verdana"/>
            </a:endParaRPr>
          </a:p>
          <a:p>
            <a:pPr indent="-533400" lvl="0" marL="546100" marR="0" rtl="0" algn="l">
              <a:lnSpc>
                <a:spcPct val="100000"/>
              </a:lnSpc>
              <a:spcBef>
                <a:spcPts val="0"/>
              </a:spcBef>
              <a:spcAft>
                <a:spcPts val="0"/>
              </a:spcAft>
              <a:buClr>
                <a:srgbClr val="134F5C"/>
              </a:buClr>
              <a:buSzPts val="2400"/>
              <a:buFont typeface="MS PGothic"/>
              <a:buChar char="➢"/>
            </a:pPr>
            <a:r>
              <a:rPr b="1" i="0" lang="en-US" sz="2400" u="none" cap="none" strike="noStrike">
                <a:solidFill>
                  <a:srgbClr val="134F5C"/>
                </a:solidFill>
                <a:latin typeface="Verdana"/>
                <a:ea typeface="Verdana"/>
                <a:cs typeface="Verdana"/>
                <a:sym typeface="Verdana"/>
              </a:rPr>
              <a:t>CONCLUSIONS</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7"/>
          <p:cNvPicPr preferRelativeResize="0"/>
          <p:nvPr/>
        </p:nvPicPr>
        <p:blipFill rotWithShape="1">
          <a:blip r:embed="rId3">
            <a:alphaModFix/>
          </a:blip>
          <a:srcRect b="0" l="0" r="0" t="0"/>
          <a:stretch/>
        </p:blipFill>
        <p:spPr>
          <a:xfrm>
            <a:off x="0" y="1388125"/>
            <a:ext cx="9143999" cy="3755374"/>
          </a:xfrm>
          <a:prstGeom prst="rect">
            <a:avLst/>
          </a:prstGeom>
          <a:noFill/>
          <a:ln>
            <a:noFill/>
          </a:ln>
        </p:spPr>
      </p:pic>
      <p:sp>
        <p:nvSpPr>
          <p:cNvPr id="170" name="Google Shape;170;p17"/>
          <p:cNvSpPr txBox="1"/>
          <p:nvPr>
            <p:ph type="title"/>
          </p:nvPr>
        </p:nvSpPr>
        <p:spPr>
          <a:xfrm>
            <a:off x="2440975" y="57775"/>
            <a:ext cx="46422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RFM MODEL</a:t>
            </a:r>
            <a:endParaRPr/>
          </a:p>
        </p:txBody>
      </p:sp>
      <p:sp>
        <p:nvSpPr>
          <p:cNvPr id="171" name="Google Shape;171;p17"/>
          <p:cNvSpPr txBox="1"/>
          <p:nvPr/>
        </p:nvSpPr>
        <p:spPr>
          <a:xfrm>
            <a:off x="73025" y="836405"/>
            <a:ext cx="7567930" cy="299720"/>
          </a:xfrm>
          <a:prstGeom prst="rect">
            <a:avLst/>
          </a:prstGeom>
          <a:noFill/>
          <a:ln>
            <a:noFill/>
          </a:ln>
        </p:spPr>
        <p:txBody>
          <a:bodyPr anchorCtr="0" anchor="t" bIns="0" lIns="0" spcFirstLastPara="1" rIns="0" wrap="square" tIns="12700">
            <a:spAutoFit/>
          </a:bodyPr>
          <a:lstStyle/>
          <a:p>
            <a:pPr indent="-457200" lvl="0" marL="469900" marR="0" rtl="0" algn="l">
              <a:lnSpc>
                <a:spcPct val="100000"/>
              </a:lnSpc>
              <a:spcBef>
                <a:spcPts val="0"/>
              </a:spcBef>
              <a:spcAft>
                <a:spcPts val="0"/>
              </a:spcAft>
              <a:buClr>
                <a:srgbClr val="134F5C"/>
              </a:buClr>
              <a:buSzPts val="1800"/>
              <a:buFont typeface="MS PGothic"/>
              <a:buChar char="➢"/>
            </a:pPr>
            <a:r>
              <a:rPr b="1" lang="en-US" sz="1800">
                <a:solidFill>
                  <a:srgbClr val="134F5C"/>
                </a:solidFill>
                <a:latin typeface="Verdana"/>
                <a:ea typeface="Verdana"/>
                <a:cs typeface="Verdana"/>
                <a:sym typeface="Verdana"/>
              </a:rPr>
              <a:t>Created features such as recency, frequency and monetary</a:t>
            </a:r>
            <a:endParaRPr sz="1800">
              <a:solidFill>
                <a:schemeClr val="dk1"/>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8"/>
          <p:cNvPicPr preferRelativeResize="0"/>
          <p:nvPr/>
        </p:nvPicPr>
        <p:blipFill rotWithShape="1">
          <a:blip r:embed="rId3">
            <a:alphaModFix/>
          </a:blip>
          <a:srcRect b="0" l="0" r="0" t="0"/>
          <a:stretch/>
        </p:blipFill>
        <p:spPr>
          <a:xfrm>
            <a:off x="152400" y="1103075"/>
            <a:ext cx="4419599" cy="3621325"/>
          </a:xfrm>
          <a:prstGeom prst="rect">
            <a:avLst/>
          </a:prstGeom>
          <a:noFill/>
          <a:ln>
            <a:noFill/>
          </a:ln>
        </p:spPr>
      </p:pic>
      <p:pic>
        <p:nvPicPr>
          <p:cNvPr id="177" name="Google Shape;177;p18"/>
          <p:cNvPicPr preferRelativeResize="0"/>
          <p:nvPr/>
        </p:nvPicPr>
        <p:blipFill rotWithShape="1">
          <a:blip r:embed="rId4">
            <a:alphaModFix/>
          </a:blip>
          <a:srcRect b="0" l="0" r="0" t="0"/>
          <a:stretch/>
        </p:blipFill>
        <p:spPr>
          <a:xfrm>
            <a:off x="4572000" y="1103075"/>
            <a:ext cx="4493976" cy="3621325"/>
          </a:xfrm>
          <a:prstGeom prst="rect">
            <a:avLst/>
          </a:prstGeom>
          <a:noFill/>
          <a:ln>
            <a:noFill/>
          </a:ln>
        </p:spPr>
      </p:pic>
      <p:sp>
        <p:nvSpPr>
          <p:cNvPr id="178" name="Google Shape;178;p18"/>
          <p:cNvSpPr txBox="1"/>
          <p:nvPr>
            <p:ph type="title"/>
          </p:nvPr>
        </p:nvSpPr>
        <p:spPr>
          <a:xfrm>
            <a:off x="2909576" y="57775"/>
            <a:ext cx="25014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Recency</a:t>
            </a:r>
            <a:endParaRPr/>
          </a:p>
        </p:txBody>
      </p:sp>
      <p:sp>
        <p:nvSpPr>
          <p:cNvPr id="179" name="Google Shape;179;p18"/>
          <p:cNvSpPr txBox="1"/>
          <p:nvPr/>
        </p:nvSpPr>
        <p:spPr>
          <a:xfrm>
            <a:off x="457675" y="4572000"/>
            <a:ext cx="74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05867"/>
                </a:solidFill>
                <a:latin typeface="Verdana"/>
                <a:ea typeface="Verdana"/>
                <a:cs typeface="Verdana"/>
                <a:sym typeface="Verdana"/>
              </a:rPr>
              <a:t>distribution before and after normal distribution with log transformation</a:t>
            </a:r>
            <a:endParaRPr>
              <a:solidFill>
                <a:srgbClr val="205867"/>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9"/>
          <p:cNvPicPr preferRelativeResize="0"/>
          <p:nvPr/>
        </p:nvPicPr>
        <p:blipFill rotWithShape="1">
          <a:blip r:embed="rId3">
            <a:alphaModFix/>
          </a:blip>
          <a:srcRect b="0" l="0" r="0" t="0"/>
          <a:stretch/>
        </p:blipFill>
        <p:spPr>
          <a:xfrm>
            <a:off x="152400" y="1003900"/>
            <a:ext cx="4259850" cy="3720500"/>
          </a:xfrm>
          <a:prstGeom prst="rect">
            <a:avLst/>
          </a:prstGeom>
          <a:noFill/>
          <a:ln>
            <a:noFill/>
          </a:ln>
        </p:spPr>
      </p:pic>
      <p:pic>
        <p:nvPicPr>
          <p:cNvPr id="185" name="Google Shape;185;p19"/>
          <p:cNvPicPr preferRelativeResize="0"/>
          <p:nvPr/>
        </p:nvPicPr>
        <p:blipFill rotWithShape="1">
          <a:blip r:embed="rId4">
            <a:alphaModFix/>
          </a:blip>
          <a:srcRect b="0" l="0" r="0" t="0"/>
          <a:stretch/>
        </p:blipFill>
        <p:spPr>
          <a:xfrm>
            <a:off x="4572000" y="1003900"/>
            <a:ext cx="4426950" cy="3720500"/>
          </a:xfrm>
          <a:prstGeom prst="rect">
            <a:avLst/>
          </a:prstGeom>
          <a:noFill/>
          <a:ln>
            <a:noFill/>
          </a:ln>
        </p:spPr>
      </p:pic>
      <p:sp>
        <p:nvSpPr>
          <p:cNvPr id="186" name="Google Shape;186;p19"/>
          <p:cNvSpPr txBox="1"/>
          <p:nvPr>
            <p:ph type="title"/>
          </p:nvPr>
        </p:nvSpPr>
        <p:spPr>
          <a:xfrm>
            <a:off x="2397400" y="57775"/>
            <a:ext cx="33642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Frequency</a:t>
            </a:r>
            <a:endParaRPr/>
          </a:p>
        </p:txBody>
      </p:sp>
      <p:sp>
        <p:nvSpPr>
          <p:cNvPr id="187" name="Google Shape;187;p19"/>
          <p:cNvSpPr txBox="1"/>
          <p:nvPr/>
        </p:nvSpPr>
        <p:spPr>
          <a:xfrm>
            <a:off x="915375" y="4729400"/>
            <a:ext cx="75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05867"/>
                </a:solidFill>
                <a:latin typeface="Verdana"/>
                <a:ea typeface="Verdana"/>
                <a:cs typeface="Verdana"/>
                <a:sym typeface="Verdana"/>
              </a:rPr>
              <a:t>frequency distribution plot and normal distribution after log transformation</a:t>
            </a:r>
            <a:endParaRPr>
              <a:solidFill>
                <a:srgbClr val="205867"/>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0"/>
          <p:cNvPicPr preferRelativeResize="0"/>
          <p:nvPr/>
        </p:nvPicPr>
        <p:blipFill rotWithShape="1">
          <a:blip r:embed="rId3">
            <a:alphaModFix/>
          </a:blip>
          <a:srcRect b="0" l="0" r="0" t="0"/>
          <a:stretch/>
        </p:blipFill>
        <p:spPr>
          <a:xfrm>
            <a:off x="152400" y="954324"/>
            <a:ext cx="4495350" cy="3770074"/>
          </a:xfrm>
          <a:prstGeom prst="rect">
            <a:avLst/>
          </a:prstGeom>
          <a:noFill/>
          <a:ln>
            <a:noFill/>
          </a:ln>
        </p:spPr>
      </p:pic>
      <p:pic>
        <p:nvPicPr>
          <p:cNvPr id="193" name="Google Shape;193;p20"/>
          <p:cNvPicPr preferRelativeResize="0"/>
          <p:nvPr/>
        </p:nvPicPr>
        <p:blipFill rotWithShape="1">
          <a:blip r:embed="rId4">
            <a:alphaModFix/>
          </a:blip>
          <a:srcRect b="0" l="0" r="0" t="0"/>
          <a:stretch/>
        </p:blipFill>
        <p:spPr>
          <a:xfrm>
            <a:off x="4800150" y="1007575"/>
            <a:ext cx="4191449" cy="3716824"/>
          </a:xfrm>
          <a:prstGeom prst="rect">
            <a:avLst/>
          </a:prstGeom>
          <a:noFill/>
          <a:ln>
            <a:noFill/>
          </a:ln>
        </p:spPr>
      </p:pic>
      <p:sp>
        <p:nvSpPr>
          <p:cNvPr id="194" name="Google Shape;194;p20"/>
          <p:cNvSpPr txBox="1"/>
          <p:nvPr>
            <p:ph type="title"/>
          </p:nvPr>
        </p:nvSpPr>
        <p:spPr>
          <a:xfrm>
            <a:off x="2778799" y="57775"/>
            <a:ext cx="29364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Monetary</a:t>
            </a:r>
            <a:endParaRPr/>
          </a:p>
        </p:txBody>
      </p:sp>
      <p:sp>
        <p:nvSpPr>
          <p:cNvPr id="195" name="Google Shape;195;p20"/>
          <p:cNvSpPr txBox="1"/>
          <p:nvPr/>
        </p:nvSpPr>
        <p:spPr>
          <a:xfrm>
            <a:off x="370500" y="4631350"/>
            <a:ext cx="8184000" cy="438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650">
                <a:solidFill>
                  <a:srgbClr val="008000"/>
                </a:solidFill>
                <a:highlight>
                  <a:srgbClr val="FFFFFE"/>
                </a:highlight>
                <a:latin typeface="Courier New"/>
                <a:ea typeface="Courier New"/>
                <a:cs typeface="Courier New"/>
                <a:sym typeface="Courier New"/>
              </a:rPr>
              <a:t>Data distribution after data normalization for Monetary</a:t>
            </a:r>
            <a:endParaRPr sz="1650">
              <a:solidFill>
                <a:srgbClr val="008000"/>
              </a:solidFill>
              <a:highlight>
                <a:srgbClr val="FFFFF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524000" y="132160"/>
            <a:ext cx="6781800" cy="13849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Calculation of Silhouette score</a:t>
            </a:r>
            <a:br>
              <a:rPr b="0" lang="en-US"/>
            </a:br>
            <a:endParaRPr/>
          </a:p>
        </p:txBody>
      </p:sp>
      <p:sp>
        <p:nvSpPr>
          <p:cNvPr id="201" name="Google Shape;201;p21"/>
          <p:cNvSpPr/>
          <p:nvPr/>
        </p:nvSpPr>
        <p:spPr>
          <a:xfrm>
            <a:off x="152401" y="1084988"/>
            <a:ext cx="8839199" cy="2191575"/>
          </a:xfrm>
          <a:prstGeom prst="rect">
            <a:avLst/>
          </a:prstGeom>
          <a:solidFill>
            <a:srgbClr val="FFFFFF"/>
          </a:solidFill>
          <a:ln>
            <a:noFill/>
          </a:ln>
        </p:spPr>
        <p:txBody>
          <a:bodyPr anchorCtr="0" anchor="ctr" bIns="79350" lIns="91425" spcFirstLastPara="1" rIns="91425" wrap="square" tIns="79350">
            <a:spAutoFit/>
          </a:bodyPr>
          <a:lstStyle/>
          <a:p>
            <a:pPr indent="0" lvl="0" marL="0" marR="0" rtl="0" algn="l">
              <a:spcBef>
                <a:spcPts val="0"/>
              </a:spcBef>
              <a:spcAft>
                <a:spcPts val="0"/>
              </a:spcAft>
              <a:buNone/>
            </a:pPr>
            <a:r>
              <a:rPr lang="en-US" sz="1200">
                <a:solidFill>
                  <a:srgbClr val="212121"/>
                </a:solidFill>
                <a:latin typeface="Roboto"/>
                <a:ea typeface="Roboto"/>
                <a:cs typeface="Roboto"/>
                <a:sym typeface="Roboto"/>
              </a:rPr>
              <a:t>Silhouette score is used to evaluate the quality of clusters created using clustering algorithms such as K-Means in terms of how well samples are clustered with other samples that are similar to each other. The Silhouette score is calculated for each sample of different clusters. To calculate the Silhouette score for each observation/data point, the following distances need to be found out for each observations belonging to all the clusters:</a:t>
            </a:r>
            <a:endParaRPr/>
          </a:p>
          <a:p>
            <a:pPr indent="0" lvl="0" marL="0" marR="0" rtl="0" algn="l">
              <a:spcBef>
                <a:spcPts val="0"/>
              </a:spcBef>
              <a:spcAft>
                <a:spcPts val="0"/>
              </a:spcAft>
              <a:buNone/>
            </a:pPr>
            <a:r>
              <a:t/>
            </a:r>
            <a:endParaRPr sz="1200">
              <a:solidFill>
                <a:srgbClr val="212121"/>
              </a:solidFill>
              <a:latin typeface="Arial"/>
              <a:ea typeface="Arial"/>
              <a:cs typeface="Arial"/>
              <a:sym typeface="Arial"/>
            </a:endParaRPr>
          </a:p>
          <a:p>
            <a:pPr indent="-76200" lvl="0" marL="0" marR="0" rtl="0" algn="l">
              <a:spcBef>
                <a:spcPts val="0"/>
              </a:spcBef>
              <a:spcAft>
                <a:spcPts val="0"/>
              </a:spcAft>
              <a:buClr>
                <a:srgbClr val="212121"/>
              </a:buClr>
              <a:buSzPts val="1200"/>
              <a:buFont typeface="Arial"/>
              <a:buChar char="•"/>
            </a:pPr>
            <a:r>
              <a:rPr lang="en-US" sz="1200">
                <a:solidFill>
                  <a:srgbClr val="212121"/>
                </a:solidFill>
                <a:latin typeface="Arial"/>
                <a:ea typeface="Arial"/>
                <a:cs typeface="Arial"/>
                <a:sym typeface="Arial"/>
              </a:rPr>
              <a:t>Mean distance between the observation and all other data points in the same cluster. This distance can also be called a mean intra-cluster distance. The mean distance is denoted by a.</a:t>
            </a:r>
            <a:endParaRPr/>
          </a:p>
          <a:p>
            <a:pPr indent="0" lvl="0" marL="0" marR="0" rtl="0" algn="l">
              <a:spcBef>
                <a:spcPts val="0"/>
              </a:spcBef>
              <a:spcAft>
                <a:spcPts val="0"/>
              </a:spcAft>
              <a:buNone/>
            </a:pPr>
            <a:r>
              <a:t/>
            </a:r>
            <a:endParaRPr sz="1200">
              <a:solidFill>
                <a:srgbClr val="212121"/>
              </a:solidFill>
              <a:latin typeface="Arial"/>
              <a:ea typeface="Arial"/>
              <a:cs typeface="Arial"/>
              <a:sym typeface="Arial"/>
            </a:endParaRPr>
          </a:p>
          <a:p>
            <a:pPr indent="-76200" lvl="0" marL="0" marR="0" rtl="0" algn="l">
              <a:spcBef>
                <a:spcPts val="0"/>
              </a:spcBef>
              <a:spcAft>
                <a:spcPts val="0"/>
              </a:spcAft>
              <a:buClr>
                <a:srgbClr val="212121"/>
              </a:buClr>
              <a:buSzPts val="1200"/>
              <a:buFont typeface="Arial"/>
              <a:buChar char="•"/>
            </a:pPr>
            <a:r>
              <a:rPr lang="en-US" sz="1200">
                <a:solidFill>
                  <a:srgbClr val="212121"/>
                </a:solidFill>
                <a:latin typeface="Arial"/>
                <a:ea typeface="Arial"/>
                <a:cs typeface="Arial"/>
                <a:sym typeface="Arial"/>
              </a:rPr>
              <a:t>Mean distance between the observation and all other data points of the next nearest cluster. This distance can also be called a mean nearest-cluster distance. The mean distance is denoted by b.</a:t>
            </a:r>
            <a:endParaRPr/>
          </a:p>
          <a:p>
            <a:pPr indent="0" lvl="0" marL="0" marR="0" rtl="0" algn="l">
              <a:spcBef>
                <a:spcPts val="0"/>
              </a:spcBef>
              <a:spcAft>
                <a:spcPts val="0"/>
              </a:spcAft>
              <a:buNone/>
            </a:pPr>
            <a:r>
              <a:rPr lang="en-US" sz="1200">
                <a:solidFill>
                  <a:srgbClr val="212121"/>
                </a:solidFill>
                <a:latin typeface="Roboto"/>
                <a:ea typeface="Roboto"/>
                <a:cs typeface="Roboto"/>
                <a:sym typeface="Roboto"/>
              </a:rPr>
              <a:t>The Silhouette Coefficient for a sample is </a:t>
            </a:r>
            <a:r>
              <a:rPr lang="en-US" sz="1200">
                <a:solidFill>
                  <a:srgbClr val="212121"/>
                </a:solidFill>
                <a:latin typeface="Arial"/>
                <a:ea typeface="Arial"/>
                <a:cs typeface="Arial"/>
                <a:sym typeface="Arial"/>
              </a:rPr>
              <a:t>S=(b−a)max(a,b)</a:t>
            </a:r>
            <a:r>
              <a:rPr lang="en-US" sz="1200">
                <a:solidFill>
                  <a:srgbClr val="212121"/>
                </a:solidFill>
                <a:latin typeface="Roboto"/>
                <a:ea typeface="Roboto"/>
                <a:cs typeface="Roboto"/>
                <a:sym typeface="Roboto"/>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356675" y="61340"/>
            <a:ext cx="7947025" cy="375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300"/>
              <a:t>SILHOUETTE SCORE AND ELBOW METHOD ON R&amp;M</a:t>
            </a:r>
            <a:endParaRPr sz="2300"/>
          </a:p>
        </p:txBody>
      </p:sp>
      <p:grpSp>
        <p:nvGrpSpPr>
          <p:cNvPr id="207" name="Google Shape;207;p22"/>
          <p:cNvGrpSpPr/>
          <p:nvPr/>
        </p:nvGrpSpPr>
        <p:grpSpPr>
          <a:xfrm>
            <a:off x="102825" y="589791"/>
            <a:ext cx="8422974" cy="4488484"/>
            <a:chOff x="102824" y="589774"/>
            <a:chExt cx="8422974" cy="4401338"/>
          </a:xfrm>
        </p:grpSpPr>
        <p:pic>
          <p:nvPicPr>
            <p:cNvPr id="208" name="Google Shape;208;p22"/>
            <p:cNvPicPr preferRelativeResize="0"/>
            <p:nvPr/>
          </p:nvPicPr>
          <p:blipFill rotWithShape="1">
            <a:blip r:embed="rId3">
              <a:alphaModFix/>
            </a:blip>
            <a:srcRect b="0" l="0" r="0" t="0"/>
            <a:stretch/>
          </p:blipFill>
          <p:spPr>
            <a:xfrm>
              <a:off x="102824" y="589774"/>
              <a:ext cx="3762374" cy="2647949"/>
            </a:xfrm>
            <a:prstGeom prst="rect">
              <a:avLst/>
            </a:prstGeom>
            <a:noFill/>
            <a:ln>
              <a:noFill/>
            </a:ln>
          </p:spPr>
        </p:pic>
        <p:pic>
          <p:nvPicPr>
            <p:cNvPr id="209" name="Google Shape;209;p22"/>
            <p:cNvPicPr preferRelativeResize="0"/>
            <p:nvPr/>
          </p:nvPicPr>
          <p:blipFill rotWithShape="1">
            <a:blip r:embed="rId4">
              <a:alphaModFix/>
            </a:blip>
            <a:srcRect b="0" l="0" r="0" t="0"/>
            <a:stretch/>
          </p:blipFill>
          <p:spPr>
            <a:xfrm>
              <a:off x="508149" y="3078212"/>
              <a:ext cx="8017649" cy="1912899"/>
            </a:xfrm>
            <a:prstGeom prst="rect">
              <a:avLst/>
            </a:prstGeom>
            <a:noFill/>
            <a:ln>
              <a:noFill/>
            </a:ln>
          </p:spPr>
        </p:pic>
      </p:grpSp>
      <p:pic>
        <p:nvPicPr>
          <p:cNvPr id="210" name="Google Shape;210;p22"/>
          <p:cNvPicPr preferRelativeResize="0"/>
          <p:nvPr/>
        </p:nvPicPr>
        <p:blipFill rotWithShape="1">
          <a:blip r:embed="rId5">
            <a:alphaModFix/>
          </a:blip>
          <a:srcRect b="0" l="0" r="0" t="0"/>
          <a:stretch/>
        </p:blipFill>
        <p:spPr>
          <a:xfrm>
            <a:off x="4077003" y="717933"/>
            <a:ext cx="4448796" cy="23530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356675" y="61340"/>
            <a:ext cx="7912100" cy="375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300"/>
              <a:t>SILHOUETTE SCORE AND ELBOW METHOD ON F&amp;M</a:t>
            </a:r>
            <a:endParaRPr sz="2300"/>
          </a:p>
        </p:txBody>
      </p:sp>
      <p:grpSp>
        <p:nvGrpSpPr>
          <p:cNvPr id="216" name="Google Shape;216;p23"/>
          <p:cNvGrpSpPr/>
          <p:nvPr/>
        </p:nvGrpSpPr>
        <p:grpSpPr>
          <a:xfrm>
            <a:off x="125400" y="604049"/>
            <a:ext cx="8723376" cy="4474250"/>
            <a:chOff x="152400" y="691200"/>
            <a:chExt cx="8723376" cy="4304647"/>
          </a:xfrm>
        </p:grpSpPr>
        <p:pic>
          <p:nvPicPr>
            <p:cNvPr id="217" name="Google Shape;217;p23"/>
            <p:cNvPicPr preferRelativeResize="0"/>
            <p:nvPr/>
          </p:nvPicPr>
          <p:blipFill rotWithShape="1">
            <a:blip r:embed="rId3">
              <a:alphaModFix/>
            </a:blip>
            <a:srcRect b="0" l="0" r="0" t="0"/>
            <a:stretch/>
          </p:blipFill>
          <p:spPr>
            <a:xfrm>
              <a:off x="152400" y="691200"/>
              <a:ext cx="3762374" cy="2647949"/>
            </a:xfrm>
            <a:prstGeom prst="rect">
              <a:avLst/>
            </a:prstGeom>
            <a:noFill/>
            <a:ln>
              <a:noFill/>
            </a:ln>
          </p:spPr>
        </p:pic>
        <p:pic>
          <p:nvPicPr>
            <p:cNvPr id="218" name="Google Shape;218;p23"/>
            <p:cNvPicPr preferRelativeResize="0"/>
            <p:nvPr/>
          </p:nvPicPr>
          <p:blipFill rotWithShape="1">
            <a:blip r:embed="rId4">
              <a:alphaModFix/>
            </a:blip>
            <a:srcRect b="0" l="0" r="0" t="0"/>
            <a:stretch/>
          </p:blipFill>
          <p:spPr>
            <a:xfrm>
              <a:off x="648150" y="3339146"/>
              <a:ext cx="8227626" cy="1656701"/>
            </a:xfrm>
            <a:prstGeom prst="rect">
              <a:avLst/>
            </a:prstGeom>
            <a:noFill/>
            <a:ln>
              <a:noFill/>
            </a:ln>
          </p:spPr>
        </p:pic>
      </p:grpSp>
      <p:pic>
        <p:nvPicPr>
          <p:cNvPr id="219" name="Google Shape;219;p23"/>
          <p:cNvPicPr preferRelativeResize="0"/>
          <p:nvPr/>
        </p:nvPicPr>
        <p:blipFill rotWithShape="1">
          <a:blip r:embed="rId5">
            <a:alphaModFix/>
          </a:blip>
          <a:srcRect b="0" l="0" r="0" t="0"/>
          <a:stretch/>
        </p:blipFill>
        <p:spPr>
          <a:xfrm>
            <a:off x="4010802" y="857725"/>
            <a:ext cx="4420217" cy="23148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561274" y="57784"/>
            <a:ext cx="767397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SILHOUETTE ANALYSIS ON R, F AND M</a:t>
            </a:r>
            <a:endParaRPr/>
          </a:p>
        </p:txBody>
      </p:sp>
      <p:pic>
        <p:nvPicPr>
          <p:cNvPr id="225" name="Google Shape;225;p24"/>
          <p:cNvPicPr preferRelativeResize="0"/>
          <p:nvPr/>
        </p:nvPicPr>
        <p:blipFill rotWithShape="1">
          <a:blip r:embed="rId3">
            <a:alphaModFix/>
          </a:blip>
          <a:srcRect b="0" l="0" r="0" t="0"/>
          <a:stretch/>
        </p:blipFill>
        <p:spPr>
          <a:xfrm>
            <a:off x="1371600" y="1047750"/>
            <a:ext cx="6463094" cy="280525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762000" y="132160"/>
            <a:ext cx="7315200" cy="13849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3D visualization of Recency Frequency and Monetary</a:t>
            </a:r>
            <a:br>
              <a:rPr b="0" lang="en-US"/>
            </a:br>
            <a:endParaRPr/>
          </a:p>
        </p:txBody>
      </p:sp>
      <p:sp>
        <p:nvSpPr>
          <p:cNvPr id="231" name="Google Shape;231;p25"/>
          <p:cNvSpPr txBox="1"/>
          <p:nvPr>
            <p:ph idx="1" type="body"/>
          </p:nvPr>
        </p:nvSpPr>
        <p:spPr>
          <a:xfrm flipH="1" rot="10800000">
            <a:off x="1011052" y="2236724"/>
            <a:ext cx="7121894" cy="13256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32" name="Google Shape;232;p25"/>
          <p:cNvPicPr preferRelativeResize="0"/>
          <p:nvPr/>
        </p:nvPicPr>
        <p:blipFill rotWithShape="1">
          <a:blip r:embed="rId3">
            <a:alphaModFix/>
          </a:blip>
          <a:srcRect b="0" l="0" r="0" t="0"/>
          <a:stretch/>
        </p:blipFill>
        <p:spPr>
          <a:xfrm>
            <a:off x="609600" y="1428750"/>
            <a:ext cx="7844298" cy="3028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561274" y="57784"/>
            <a:ext cx="76740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SILHOUETTE ANALYSIS ON R, F , M</a:t>
            </a:r>
            <a:endParaRPr/>
          </a:p>
        </p:txBody>
      </p:sp>
      <p:pic>
        <p:nvPicPr>
          <p:cNvPr id="238" name="Google Shape;238;p26"/>
          <p:cNvPicPr preferRelativeResize="0"/>
          <p:nvPr/>
        </p:nvPicPr>
        <p:blipFill rotWithShape="1">
          <a:blip r:embed="rId3">
            <a:alphaModFix/>
          </a:blip>
          <a:srcRect b="0" l="0" r="0" t="0"/>
          <a:stretch/>
        </p:blipFill>
        <p:spPr>
          <a:xfrm>
            <a:off x="-4475" y="610250"/>
            <a:ext cx="9143999" cy="2114050"/>
          </a:xfrm>
          <a:prstGeom prst="rect">
            <a:avLst/>
          </a:prstGeom>
          <a:noFill/>
          <a:ln>
            <a:noFill/>
          </a:ln>
        </p:spPr>
      </p:pic>
      <p:pic>
        <p:nvPicPr>
          <p:cNvPr id="239" name="Google Shape;239;p26"/>
          <p:cNvPicPr preferRelativeResize="0"/>
          <p:nvPr/>
        </p:nvPicPr>
        <p:blipFill rotWithShape="1">
          <a:blip r:embed="rId4">
            <a:alphaModFix/>
          </a:blip>
          <a:srcRect b="0" l="0" r="0" t="0"/>
          <a:stretch/>
        </p:blipFill>
        <p:spPr>
          <a:xfrm>
            <a:off x="4483" y="2952750"/>
            <a:ext cx="9144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ph type="title"/>
          </p:nvPr>
        </p:nvSpPr>
        <p:spPr>
          <a:xfrm>
            <a:off x="1688675" y="57784"/>
            <a:ext cx="57042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     Introduction</a:t>
            </a:r>
            <a:endParaRPr/>
          </a:p>
        </p:txBody>
      </p:sp>
      <p:sp>
        <p:nvSpPr>
          <p:cNvPr id="57" name="Google Shape;57;p3"/>
          <p:cNvSpPr txBox="1"/>
          <p:nvPr/>
        </p:nvSpPr>
        <p:spPr>
          <a:xfrm>
            <a:off x="72975" y="828333"/>
            <a:ext cx="8472300" cy="4431900"/>
          </a:xfrm>
          <a:prstGeom prst="rect">
            <a:avLst/>
          </a:prstGeom>
          <a:noFill/>
          <a:ln>
            <a:noFill/>
          </a:ln>
        </p:spPr>
        <p:txBody>
          <a:bodyPr anchorCtr="0" anchor="t" bIns="0" lIns="0" spcFirstLastPara="1" rIns="0" wrap="square" tIns="12700">
            <a:spAutoFit/>
          </a:bodyPr>
          <a:lstStyle/>
          <a:p>
            <a:pPr indent="-457200" lvl="0" marL="469900" marR="5080" rtl="0" algn="just">
              <a:lnSpc>
                <a:spcPct val="114999"/>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Customer segmentation is the practice of dividing a company’s  customers into groups that reﬂect similarity among customers in  each group. The goal of segmenting customers is to decide how  to relate to customers in each segment in order to maximize the  value of each customer to the business.</a:t>
            </a:r>
            <a:endParaRPr b="0" i="0" sz="1800" u="none" cap="none" strike="noStrike">
              <a:solidFill>
                <a:schemeClr val="dk1"/>
              </a:solidFill>
              <a:latin typeface="Verdana"/>
              <a:ea typeface="Verdana"/>
              <a:cs typeface="Verdana"/>
              <a:sym typeface="Verdana"/>
            </a:endParaRPr>
          </a:p>
          <a:p>
            <a:pPr indent="-457200" lvl="0" marL="469900" marR="11430" rtl="0" algn="just">
              <a:lnSpc>
                <a:spcPct val="114999"/>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Customer segmentation has the potential to allow marketers to  address each customer in the most effective way. Using the large  amount of data available on customers (and potential customers),  a customer segmentation analysis allows marketers to identify  discrete groups of customers with a high degree of accuracy  based on demographic, behavioral and other indicators.</a:t>
            </a:r>
            <a:endParaRPr b="0" i="0" sz="1800" u="none" cap="none" strike="noStrike">
              <a:solidFill>
                <a:schemeClr val="dk1"/>
              </a:solidFill>
              <a:latin typeface="Verdana"/>
              <a:ea typeface="Verdana"/>
              <a:cs typeface="Verdana"/>
              <a:sym typeface="Verdana"/>
            </a:endParaRPr>
          </a:p>
          <a:p>
            <a:pPr indent="0" lvl="0" marL="457200" marR="5080" rtl="0" algn="just">
              <a:lnSpc>
                <a:spcPct val="114999"/>
              </a:lnSpc>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135000" y="307692"/>
            <a:ext cx="836168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t>ELBOW METHOD AND CLUSTER CHART ON RFM</a:t>
            </a:r>
            <a:endParaRPr sz="2600"/>
          </a:p>
        </p:txBody>
      </p:sp>
      <p:pic>
        <p:nvPicPr>
          <p:cNvPr id="245" name="Google Shape;245;p27"/>
          <p:cNvPicPr preferRelativeResize="0"/>
          <p:nvPr/>
        </p:nvPicPr>
        <p:blipFill rotWithShape="1">
          <a:blip r:embed="rId3">
            <a:alphaModFix/>
          </a:blip>
          <a:srcRect b="0" l="0" r="0" t="0"/>
          <a:stretch/>
        </p:blipFill>
        <p:spPr>
          <a:xfrm>
            <a:off x="4226348" y="935700"/>
            <a:ext cx="4790701" cy="4005825"/>
          </a:xfrm>
          <a:prstGeom prst="rect">
            <a:avLst/>
          </a:prstGeom>
          <a:noFill/>
          <a:ln>
            <a:noFill/>
          </a:ln>
        </p:spPr>
      </p:pic>
      <p:pic>
        <p:nvPicPr>
          <p:cNvPr id="246" name="Google Shape;246;p27"/>
          <p:cNvPicPr preferRelativeResize="0"/>
          <p:nvPr/>
        </p:nvPicPr>
        <p:blipFill rotWithShape="1">
          <a:blip r:embed="rId4">
            <a:alphaModFix/>
          </a:blip>
          <a:srcRect b="0" l="0" r="0" t="0"/>
          <a:stretch/>
        </p:blipFill>
        <p:spPr>
          <a:xfrm>
            <a:off x="189600" y="1614637"/>
            <a:ext cx="3819524" cy="2647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514725" y="169325"/>
            <a:ext cx="45183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RFM ANALYSIS</a:t>
            </a:r>
            <a:endParaRPr/>
          </a:p>
        </p:txBody>
      </p:sp>
      <p:pic>
        <p:nvPicPr>
          <p:cNvPr id="252" name="Google Shape;252;p28"/>
          <p:cNvPicPr preferRelativeResize="0"/>
          <p:nvPr/>
        </p:nvPicPr>
        <p:blipFill rotWithShape="1">
          <a:blip r:embed="rId3">
            <a:alphaModFix/>
          </a:blip>
          <a:srcRect b="0" l="0" r="0" t="0"/>
          <a:stretch/>
        </p:blipFill>
        <p:spPr>
          <a:xfrm>
            <a:off x="0" y="895350"/>
            <a:ext cx="9144000" cy="36728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1441175" y="57775"/>
            <a:ext cx="67644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HIERARCHICAL CLUSTERING</a:t>
            </a:r>
            <a:endParaRPr/>
          </a:p>
        </p:txBody>
      </p:sp>
      <p:grpSp>
        <p:nvGrpSpPr>
          <p:cNvPr id="258" name="Google Shape;258;p29"/>
          <p:cNvGrpSpPr/>
          <p:nvPr/>
        </p:nvGrpSpPr>
        <p:grpSpPr>
          <a:xfrm>
            <a:off x="282150" y="736950"/>
            <a:ext cx="8517255" cy="3585885"/>
            <a:chOff x="282150" y="736950"/>
            <a:chExt cx="8517255" cy="3585885"/>
          </a:xfrm>
        </p:grpSpPr>
        <p:pic>
          <p:nvPicPr>
            <p:cNvPr id="259" name="Google Shape;259;p29"/>
            <p:cNvPicPr preferRelativeResize="0"/>
            <p:nvPr/>
          </p:nvPicPr>
          <p:blipFill rotWithShape="1">
            <a:blip r:embed="rId3">
              <a:alphaModFix/>
            </a:blip>
            <a:srcRect b="0" l="0" r="0" t="0"/>
            <a:stretch/>
          </p:blipFill>
          <p:spPr>
            <a:xfrm>
              <a:off x="1287124" y="736950"/>
              <a:ext cx="6569749" cy="3501799"/>
            </a:xfrm>
            <a:prstGeom prst="rect">
              <a:avLst/>
            </a:prstGeom>
            <a:noFill/>
            <a:ln>
              <a:noFill/>
            </a:ln>
          </p:spPr>
        </p:pic>
        <p:sp>
          <p:nvSpPr>
            <p:cNvPr id="260" name="Google Shape;260;p29"/>
            <p:cNvSpPr/>
            <p:nvPr/>
          </p:nvSpPr>
          <p:spPr>
            <a:xfrm>
              <a:off x="282150" y="4109475"/>
              <a:ext cx="8517255" cy="213360"/>
            </a:xfrm>
            <a:custGeom>
              <a:rect b="b" l="l" r="r" t="t"/>
              <a:pathLst>
                <a:path extrusionOk="0" h="213360" w="8517255">
                  <a:moveTo>
                    <a:pt x="8516816" y="213359"/>
                  </a:moveTo>
                  <a:lnTo>
                    <a:pt x="0" y="213359"/>
                  </a:lnTo>
                  <a:lnTo>
                    <a:pt x="0" y="0"/>
                  </a:lnTo>
                  <a:lnTo>
                    <a:pt x="8516816" y="0"/>
                  </a:lnTo>
                  <a:lnTo>
                    <a:pt x="8516816" y="21335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1" name="Google Shape;261;p29"/>
          <p:cNvSpPr txBox="1"/>
          <p:nvPr/>
        </p:nvSpPr>
        <p:spPr>
          <a:xfrm>
            <a:off x="269450" y="4057659"/>
            <a:ext cx="8547100" cy="762000"/>
          </a:xfrm>
          <a:prstGeom prst="rect">
            <a:avLst/>
          </a:prstGeom>
          <a:noFill/>
          <a:ln>
            <a:noFill/>
          </a:ln>
        </p:spPr>
        <p:txBody>
          <a:bodyPr anchorCtr="0" anchor="t" bIns="0" lIns="0" spcFirstLastPara="1" rIns="0" wrap="square" tIns="12700">
            <a:spAutoFit/>
          </a:bodyPr>
          <a:lstStyle/>
          <a:p>
            <a:pPr indent="-409575" lvl="0" marL="422275" marR="5080" rtl="0" algn="l">
              <a:lnSpc>
                <a:spcPct val="114999"/>
              </a:lnSpc>
              <a:spcBef>
                <a:spcPts val="0"/>
              </a:spcBef>
              <a:spcAft>
                <a:spcPts val="0"/>
              </a:spcAft>
              <a:buClr>
                <a:srgbClr val="134F5C"/>
              </a:buClr>
              <a:buSzPts val="1400"/>
              <a:buFont typeface="MS PGothic"/>
              <a:buChar char="➢"/>
            </a:pPr>
            <a:r>
              <a:rPr b="1" lang="en-US" sz="1400">
                <a:solidFill>
                  <a:srgbClr val="134F5C"/>
                </a:solidFill>
                <a:latin typeface="Verdana"/>
                <a:ea typeface="Verdana"/>
                <a:cs typeface="Verdana"/>
                <a:sym typeface="Verdana"/>
              </a:rPr>
              <a:t>The number of clusters will be the number of vertical lines which are being intersected  by the line drawn using the threshold=90</a:t>
            </a:r>
            <a:endParaRPr sz="1400">
              <a:solidFill>
                <a:schemeClr val="dk1"/>
              </a:solidFill>
              <a:latin typeface="Verdana"/>
              <a:ea typeface="Verdana"/>
              <a:cs typeface="Verdana"/>
              <a:sym typeface="Verdana"/>
            </a:endParaRPr>
          </a:p>
          <a:p>
            <a:pPr indent="-409575" lvl="0" marL="422275" marR="0" rtl="0" algn="l">
              <a:lnSpc>
                <a:spcPct val="100000"/>
              </a:lnSpc>
              <a:spcBef>
                <a:spcPts val="250"/>
              </a:spcBef>
              <a:spcAft>
                <a:spcPts val="0"/>
              </a:spcAft>
              <a:buClr>
                <a:srgbClr val="134F5C"/>
              </a:buClr>
              <a:buSzPts val="1400"/>
              <a:buFont typeface="MS PGothic"/>
              <a:buChar char="➢"/>
            </a:pPr>
            <a:r>
              <a:rPr b="1" lang="en-US" sz="1400">
                <a:solidFill>
                  <a:srgbClr val="134F5C"/>
                </a:solidFill>
                <a:latin typeface="Verdana"/>
                <a:ea typeface="Verdana"/>
                <a:cs typeface="Verdana"/>
                <a:sym typeface="Verdana"/>
              </a:rPr>
              <a:t>No. of Cluster = 2</a:t>
            </a:r>
            <a:endParaRPr sz="1400">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73025" y="5969"/>
            <a:ext cx="6532245" cy="866775"/>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US" sz="2400"/>
              <a:t>DBSCAN TO RECENCY ,FREQUENCY AND  MONETARY</a:t>
            </a:r>
            <a:endParaRPr sz="2400"/>
          </a:p>
        </p:txBody>
      </p:sp>
      <p:sp>
        <p:nvSpPr>
          <p:cNvPr id="267" name="Google Shape;267;p30"/>
          <p:cNvSpPr txBox="1"/>
          <p:nvPr/>
        </p:nvSpPr>
        <p:spPr>
          <a:xfrm>
            <a:off x="321200" y="4016059"/>
            <a:ext cx="8604885" cy="762000"/>
          </a:xfrm>
          <a:prstGeom prst="rect">
            <a:avLst/>
          </a:prstGeom>
          <a:noFill/>
          <a:ln>
            <a:noFill/>
          </a:ln>
        </p:spPr>
        <p:txBody>
          <a:bodyPr anchorCtr="0" anchor="t" bIns="0" lIns="0" spcFirstLastPara="1" rIns="0" wrap="square" tIns="44450">
            <a:spAutoFit/>
          </a:bodyPr>
          <a:lstStyle/>
          <a:p>
            <a:pPr indent="-409575" lvl="0" marL="422275" marR="0" rtl="0" algn="l">
              <a:lnSpc>
                <a:spcPct val="100000"/>
              </a:lnSpc>
              <a:spcBef>
                <a:spcPts val="0"/>
              </a:spcBef>
              <a:spcAft>
                <a:spcPts val="0"/>
              </a:spcAft>
              <a:buClr>
                <a:srgbClr val="134F5C"/>
              </a:buClr>
              <a:buSzPts val="1400"/>
              <a:buFont typeface="MS PGothic"/>
              <a:buChar char="➢"/>
            </a:pPr>
            <a:r>
              <a:rPr b="1" lang="en-US" sz="1400">
                <a:solidFill>
                  <a:srgbClr val="134F5C"/>
                </a:solidFill>
                <a:latin typeface="Verdana"/>
                <a:ea typeface="Verdana"/>
                <a:cs typeface="Verdana"/>
                <a:sym typeface="Verdana"/>
              </a:rPr>
              <a:t>Density-based spatial clustering of applications with noise </a:t>
            </a:r>
            <a:r>
              <a:rPr lang="en-US" sz="1400">
                <a:solidFill>
                  <a:srgbClr val="134F5C"/>
                </a:solidFill>
                <a:latin typeface="Verdana"/>
                <a:ea typeface="Verdana"/>
                <a:cs typeface="Verdana"/>
                <a:sym typeface="Verdana"/>
              </a:rPr>
              <a:t>(DBSCAN)</a:t>
            </a:r>
            <a:endParaRPr sz="1400">
              <a:solidFill>
                <a:schemeClr val="dk1"/>
              </a:solidFill>
              <a:latin typeface="Verdana"/>
              <a:ea typeface="Verdana"/>
              <a:cs typeface="Verdana"/>
              <a:sym typeface="Verdana"/>
            </a:endParaRPr>
          </a:p>
          <a:p>
            <a:pPr indent="-409575" lvl="0" marL="422275" marR="5080" rtl="0" algn="l">
              <a:lnSpc>
                <a:spcPct val="114999"/>
              </a:lnSpc>
              <a:spcBef>
                <a:spcPts val="0"/>
              </a:spcBef>
              <a:spcAft>
                <a:spcPts val="0"/>
              </a:spcAft>
              <a:buClr>
                <a:srgbClr val="134F5C"/>
              </a:buClr>
              <a:buSzPts val="1400"/>
              <a:buFont typeface="MS PGothic"/>
              <a:buChar char="➢"/>
            </a:pPr>
            <a:r>
              <a:rPr b="1" lang="en-US" sz="1400">
                <a:solidFill>
                  <a:srgbClr val="134F5C"/>
                </a:solidFill>
                <a:latin typeface="Verdana"/>
                <a:ea typeface="Verdana"/>
                <a:cs typeface="Verdana"/>
                <a:sym typeface="Verdana"/>
              </a:rPr>
              <a:t>we see that ,Customers are well separate when we cluster them by Recency ,Frequency  and Monetary and optimal number of cluster is equal to 3</a:t>
            </a:r>
            <a:endParaRPr sz="1400">
              <a:solidFill>
                <a:schemeClr val="dk1"/>
              </a:solidFill>
              <a:latin typeface="Verdana"/>
              <a:ea typeface="Verdana"/>
              <a:cs typeface="Verdana"/>
              <a:sym typeface="Verdana"/>
            </a:endParaRPr>
          </a:p>
        </p:txBody>
      </p:sp>
      <p:pic>
        <p:nvPicPr>
          <p:cNvPr id="268" name="Google Shape;268;p30"/>
          <p:cNvPicPr preferRelativeResize="0"/>
          <p:nvPr/>
        </p:nvPicPr>
        <p:blipFill rotWithShape="1">
          <a:blip r:embed="rId3">
            <a:alphaModFix/>
          </a:blip>
          <a:srcRect b="0" l="0" r="0" t="0"/>
          <a:stretch/>
        </p:blipFill>
        <p:spPr>
          <a:xfrm>
            <a:off x="368177" y="1047750"/>
            <a:ext cx="8407645" cy="274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nvSpPr>
        <p:spPr>
          <a:xfrm>
            <a:off x="131325" y="206509"/>
            <a:ext cx="8813165" cy="3843020"/>
          </a:xfrm>
          <a:prstGeom prst="rect">
            <a:avLst/>
          </a:prstGeom>
          <a:noFill/>
          <a:ln>
            <a:noFill/>
          </a:ln>
        </p:spPr>
        <p:txBody>
          <a:bodyPr anchorCtr="0" anchor="t" bIns="0" lIns="0" spcFirstLastPara="1" rIns="0" wrap="square" tIns="12700">
            <a:spAutoFit/>
          </a:bodyPr>
          <a:lstStyle/>
          <a:p>
            <a:pPr indent="0" lvl="0" marL="0" marR="57150" rtl="0" algn="ctr">
              <a:lnSpc>
                <a:spcPct val="100000"/>
              </a:lnSpc>
              <a:spcBef>
                <a:spcPts val="0"/>
              </a:spcBef>
              <a:spcAft>
                <a:spcPts val="0"/>
              </a:spcAft>
              <a:buNone/>
            </a:pPr>
            <a:r>
              <a:rPr b="1" lang="en-US" sz="3000">
                <a:solidFill>
                  <a:srgbClr val="CC0000"/>
                </a:solidFill>
                <a:latin typeface="Verdana"/>
                <a:ea typeface="Verdana"/>
                <a:cs typeface="Verdana"/>
                <a:sym typeface="Verdana"/>
              </a:rPr>
              <a:t>CHALLENGES</a:t>
            </a:r>
            <a:endParaRPr sz="3000">
              <a:solidFill>
                <a:schemeClr val="dk1"/>
              </a:solidFill>
              <a:latin typeface="Verdana"/>
              <a:ea typeface="Verdana"/>
              <a:cs typeface="Verdana"/>
              <a:sym typeface="Verdana"/>
            </a:endParaRPr>
          </a:p>
          <a:p>
            <a:pPr indent="-609600" lvl="0" marL="622300" marR="0" rtl="0" algn="l">
              <a:lnSpc>
                <a:spcPct val="100000"/>
              </a:lnSpc>
              <a:spcBef>
                <a:spcPts val="2155"/>
              </a:spcBef>
              <a:spcAft>
                <a:spcPts val="0"/>
              </a:spcAft>
              <a:buClr>
                <a:srgbClr val="134F5C"/>
              </a:buClr>
              <a:buSzPts val="3000"/>
              <a:buFont typeface="MS PGothic"/>
              <a:buChar char="➢"/>
            </a:pPr>
            <a:r>
              <a:rPr b="1" lang="en-US" sz="3000">
                <a:solidFill>
                  <a:srgbClr val="134F5C"/>
                </a:solidFill>
                <a:latin typeface="Verdana"/>
                <a:ea typeface="Verdana"/>
                <a:cs typeface="Verdana"/>
                <a:sym typeface="Verdana"/>
              </a:rPr>
              <a:t>Large Dataset to handle.</a:t>
            </a:r>
            <a:endParaRPr sz="3000">
              <a:solidFill>
                <a:schemeClr val="dk1"/>
              </a:solidFill>
              <a:latin typeface="Verdana"/>
              <a:ea typeface="Verdana"/>
              <a:cs typeface="Verdana"/>
              <a:sym typeface="Verdana"/>
            </a:endParaRPr>
          </a:p>
          <a:p>
            <a:pPr indent="-609600" lvl="0" marL="622300" marR="0" rtl="0" algn="l">
              <a:lnSpc>
                <a:spcPct val="100000"/>
              </a:lnSpc>
              <a:spcBef>
                <a:spcPts val="540"/>
              </a:spcBef>
              <a:spcAft>
                <a:spcPts val="0"/>
              </a:spcAft>
              <a:buClr>
                <a:srgbClr val="134F5C"/>
              </a:buClr>
              <a:buSzPts val="3000"/>
              <a:buFont typeface="MS PGothic"/>
              <a:buChar char="➢"/>
            </a:pPr>
            <a:r>
              <a:rPr b="1" lang="en-US" sz="3000">
                <a:solidFill>
                  <a:srgbClr val="134F5C"/>
                </a:solidFill>
                <a:latin typeface="Verdana"/>
                <a:ea typeface="Verdana"/>
                <a:cs typeface="Verdana"/>
                <a:sym typeface="Verdana"/>
              </a:rPr>
              <a:t>Needs to plot lot of Graphs to analyse.</a:t>
            </a:r>
            <a:endParaRPr sz="3000">
              <a:solidFill>
                <a:schemeClr val="dk1"/>
              </a:solidFill>
              <a:latin typeface="Verdana"/>
              <a:ea typeface="Verdana"/>
              <a:cs typeface="Verdana"/>
              <a:sym typeface="Verdana"/>
            </a:endParaRPr>
          </a:p>
          <a:p>
            <a:pPr indent="-609600" lvl="0" marL="622300" marR="0" rtl="0" algn="l">
              <a:lnSpc>
                <a:spcPct val="100000"/>
              </a:lnSpc>
              <a:spcBef>
                <a:spcPts val="540"/>
              </a:spcBef>
              <a:spcAft>
                <a:spcPts val="0"/>
              </a:spcAft>
              <a:buClr>
                <a:srgbClr val="134F5C"/>
              </a:buClr>
              <a:buSzPts val="3000"/>
              <a:buFont typeface="MS PGothic"/>
              <a:buChar char="➢"/>
            </a:pPr>
            <a:r>
              <a:rPr b="1" lang="en-US" sz="3000">
                <a:solidFill>
                  <a:srgbClr val="134F5C"/>
                </a:solidFill>
                <a:latin typeface="Verdana"/>
                <a:ea typeface="Verdana"/>
                <a:cs typeface="Verdana"/>
                <a:sym typeface="Verdana"/>
              </a:rPr>
              <a:t>Lot of NaN values.</a:t>
            </a:r>
            <a:endParaRPr sz="3000">
              <a:solidFill>
                <a:schemeClr val="dk1"/>
              </a:solidFill>
              <a:latin typeface="Verdana"/>
              <a:ea typeface="Verdana"/>
              <a:cs typeface="Verdana"/>
              <a:sym typeface="Verdana"/>
            </a:endParaRPr>
          </a:p>
          <a:p>
            <a:pPr indent="-609600" lvl="0" marL="622300" marR="5080" rtl="0" algn="l">
              <a:lnSpc>
                <a:spcPct val="114999"/>
              </a:lnSpc>
              <a:spcBef>
                <a:spcPts val="0"/>
              </a:spcBef>
              <a:spcAft>
                <a:spcPts val="0"/>
              </a:spcAft>
              <a:buClr>
                <a:srgbClr val="134F5C"/>
              </a:buClr>
              <a:buSzPts val="3000"/>
              <a:buFont typeface="MS PGothic"/>
              <a:buChar char="➢"/>
            </a:pPr>
            <a:r>
              <a:rPr b="1" lang="en-US" sz="3000">
                <a:solidFill>
                  <a:srgbClr val="134F5C"/>
                </a:solidFill>
                <a:latin typeface="Verdana"/>
                <a:ea typeface="Verdana"/>
                <a:cs typeface="Verdana"/>
                <a:sym typeface="Verdana"/>
              </a:rPr>
              <a:t>Continuous Runtime and RAM Crash due  to large dataset.</a:t>
            </a:r>
            <a:endParaRPr sz="3000">
              <a:solidFill>
                <a:schemeClr val="dk1"/>
              </a:solidFill>
              <a:latin typeface="Verdana"/>
              <a:ea typeface="Verdana"/>
              <a:cs typeface="Verdana"/>
              <a:sym typeface="Verdana"/>
            </a:endParaRPr>
          </a:p>
          <a:p>
            <a:pPr indent="-609600" lvl="0" marL="622300" marR="0" rtl="0" algn="l">
              <a:lnSpc>
                <a:spcPct val="100000"/>
              </a:lnSpc>
              <a:spcBef>
                <a:spcPts val="540"/>
              </a:spcBef>
              <a:spcAft>
                <a:spcPts val="0"/>
              </a:spcAft>
              <a:buClr>
                <a:srgbClr val="134F5C"/>
              </a:buClr>
              <a:buSzPts val="3000"/>
              <a:buFont typeface="MS PGothic"/>
              <a:buChar char="➢"/>
            </a:pPr>
            <a:r>
              <a:rPr b="1" lang="en-US" sz="3000">
                <a:solidFill>
                  <a:srgbClr val="134F5C"/>
                </a:solidFill>
                <a:latin typeface="Verdana"/>
                <a:ea typeface="Verdana"/>
                <a:cs typeface="Verdana"/>
                <a:sym typeface="Verdana"/>
              </a:rPr>
              <a:t>Right number of ‘K’ for clusters</a:t>
            </a:r>
            <a:endParaRPr sz="3000">
              <a:solidFill>
                <a:schemeClr val="dk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2"/>
          <p:cNvPicPr preferRelativeResize="0"/>
          <p:nvPr/>
        </p:nvPicPr>
        <p:blipFill rotWithShape="1">
          <a:blip r:embed="rId3">
            <a:alphaModFix/>
          </a:blip>
          <a:srcRect b="0" l="0" r="0" t="0"/>
          <a:stretch/>
        </p:blipFill>
        <p:spPr>
          <a:xfrm>
            <a:off x="1066800" y="742950"/>
            <a:ext cx="7044146" cy="3657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1351247" y="206500"/>
            <a:ext cx="45195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a:t>
            </a:r>
            <a:endParaRPr/>
          </a:p>
        </p:txBody>
      </p:sp>
      <p:sp>
        <p:nvSpPr>
          <p:cNvPr id="284" name="Google Shape;284;p33"/>
          <p:cNvSpPr txBox="1"/>
          <p:nvPr/>
        </p:nvSpPr>
        <p:spPr>
          <a:xfrm>
            <a:off x="111125" y="826339"/>
            <a:ext cx="8961120" cy="3968750"/>
          </a:xfrm>
          <a:prstGeom prst="rect">
            <a:avLst/>
          </a:prstGeom>
          <a:noFill/>
          <a:ln>
            <a:noFill/>
          </a:ln>
        </p:spPr>
        <p:txBody>
          <a:bodyPr anchorCtr="0" anchor="t" bIns="0" lIns="0" spcFirstLastPara="1" rIns="0" wrap="square" tIns="12700">
            <a:spAutoFit/>
          </a:bodyPr>
          <a:lstStyle/>
          <a:p>
            <a:pPr indent="-419100" lvl="0" marL="431800" marR="10795" rtl="0" algn="just">
              <a:lnSpc>
                <a:spcPct val="114999"/>
              </a:lnSpc>
              <a:spcBef>
                <a:spcPts val="0"/>
              </a:spcBef>
              <a:spcAft>
                <a:spcPts val="0"/>
              </a:spcAft>
              <a:buClr>
                <a:srgbClr val="134F5C"/>
              </a:buClr>
              <a:buSzPts val="1500"/>
              <a:buFont typeface="MS PGothic"/>
              <a:buChar char="➢"/>
            </a:pPr>
            <a:r>
              <a:rPr b="1" lang="en-US" sz="1500">
                <a:solidFill>
                  <a:srgbClr val="134F5C"/>
                </a:solidFill>
                <a:latin typeface="Verdana"/>
                <a:ea typeface="Verdana"/>
                <a:cs typeface="Verdana"/>
                <a:sym typeface="Verdana"/>
              </a:rPr>
              <a:t>Throughout the analysis we went through various steps to perform customer  segmentation. We started with data wrangling in which we tried to handle null  values, duplicates and performed feature modiﬁcations. Next we did some  exploratory data analysis and tried to draw observations from the features we had in  the dataset.</a:t>
            </a:r>
            <a:endParaRPr sz="1500">
              <a:solidFill>
                <a:schemeClr val="dk1"/>
              </a:solidFill>
              <a:latin typeface="Verdana"/>
              <a:ea typeface="Verdana"/>
              <a:cs typeface="Verdana"/>
              <a:sym typeface="Verdana"/>
            </a:endParaRPr>
          </a:p>
          <a:p>
            <a:pPr indent="-419100" lvl="0" marL="431800" marR="15240" rtl="0" algn="just">
              <a:lnSpc>
                <a:spcPct val="114999"/>
              </a:lnSpc>
              <a:spcBef>
                <a:spcPts val="0"/>
              </a:spcBef>
              <a:spcAft>
                <a:spcPts val="0"/>
              </a:spcAft>
              <a:buClr>
                <a:srgbClr val="134F5C"/>
              </a:buClr>
              <a:buSzPts val="1500"/>
              <a:buFont typeface="MS PGothic"/>
              <a:buChar char="➢"/>
            </a:pPr>
            <a:r>
              <a:rPr b="1" lang="en-US" sz="1500">
                <a:solidFill>
                  <a:srgbClr val="134F5C"/>
                </a:solidFill>
                <a:latin typeface="Verdana"/>
                <a:ea typeface="Verdana"/>
                <a:cs typeface="Verdana"/>
                <a:sym typeface="Verdana"/>
              </a:rPr>
              <a:t>Next we formulated some quantitative factors such as recency, frequency and  monetary known as rfm model for each of the customers. We implemented K-Means  clustering algorithm on these features. We also performed silhouette and elbow  method analysis to determine the optimal no. of clusters which was 2.</a:t>
            </a:r>
            <a:endParaRPr sz="1500">
              <a:solidFill>
                <a:schemeClr val="dk1"/>
              </a:solidFill>
              <a:latin typeface="Verdana"/>
              <a:ea typeface="Verdana"/>
              <a:cs typeface="Verdana"/>
              <a:sym typeface="Verdana"/>
            </a:endParaRPr>
          </a:p>
          <a:p>
            <a:pPr indent="-419100" lvl="0" marL="431800" marR="12065" rtl="0" algn="just">
              <a:lnSpc>
                <a:spcPct val="114999"/>
              </a:lnSpc>
              <a:spcBef>
                <a:spcPts val="0"/>
              </a:spcBef>
              <a:spcAft>
                <a:spcPts val="0"/>
              </a:spcAft>
              <a:buClr>
                <a:srgbClr val="134F5C"/>
              </a:buClr>
              <a:buSzPts val="1500"/>
              <a:buFont typeface="MS PGothic"/>
              <a:buChar char="➢"/>
            </a:pPr>
            <a:r>
              <a:rPr b="1" lang="en-US" sz="1500">
                <a:solidFill>
                  <a:srgbClr val="134F5C"/>
                </a:solidFill>
                <a:latin typeface="Verdana"/>
                <a:ea typeface="Verdana"/>
                <a:cs typeface="Verdana"/>
                <a:sym typeface="Verdana"/>
              </a:rPr>
              <a:t>We saw customers having high recency and low frequency and monetary values  were part of one cluster and customers having low recency and high frequency,  monetary values were part of another cluster.</a:t>
            </a:r>
            <a:endParaRPr sz="1500">
              <a:solidFill>
                <a:schemeClr val="dk1"/>
              </a:solidFill>
              <a:latin typeface="Verdana"/>
              <a:ea typeface="Verdana"/>
              <a:cs typeface="Verdana"/>
              <a:sym typeface="Verdana"/>
            </a:endParaRPr>
          </a:p>
          <a:p>
            <a:pPr indent="-419100" lvl="0" marL="431800" marR="5080" rtl="0" algn="just">
              <a:lnSpc>
                <a:spcPct val="114999"/>
              </a:lnSpc>
              <a:spcBef>
                <a:spcPts val="0"/>
              </a:spcBef>
              <a:spcAft>
                <a:spcPts val="0"/>
              </a:spcAft>
              <a:buClr>
                <a:srgbClr val="134F5C"/>
              </a:buClr>
              <a:buSzPts val="1500"/>
              <a:buFont typeface="MS PGothic"/>
              <a:buChar char="➢"/>
            </a:pPr>
            <a:r>
              <a:rPr b="1" lang="en-US" sz="1500">
                <a:solidFill>
                  <a:srgbClr val="134F5C"/>
                </a:solidFill>
                <a:latin typeface="Verdana"/>
                <a:ea typeface="Verdana"/>
                <a:cs typeface="Verdana"/>
                <a:sym typeface="Verdana"/>
              </a:rPr>
              <a:t>We saw higher values of frequency, monetary and low values of recency is deciding  one class and low values of frequency, monetary and high values of recency is  deciding other class.</a:t>
            </a:r>
            <a:endParaRPr sz="1500">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nvSpPr>
        <p:spPr>
          <a:xfrm>
            <a:off x="3640325" y="2303237"/>
            <a:ext cx="1612265"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600">
                <a:solidFill>
                  <a:srgbClr val="CC0000"/>
                </a:solidFill>
                <a:latin typeface="Verdana"/>
                <a:ea typeface="Verdana"/>
                <a:cs typeface="Verdana"/>
                <a:sym typeface="Verdana"/>
              </a:rPr>
              <a:t>Q	&amp;	A</a:t>
            </a:r>
            <a:endParaRPr sz="3600">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3258725" y="2305268"/>
            <a:ext cx="258699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THANK YOU</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2517ce1402_0_0"/>
          <p:cNvSpPr txBox="1"/>
          <p:nvPr>
            <p:ph idx="1" type="body"/>
          </p:nvPr>
        </p:nvSpPr>
        <p:spPr>
          <a:xfrm>
            <a:off x="512175" y="1019425"/>
            <a:ext cx="8369100" cy="215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2800">
                <a:solidFill>
                  <a:srgbClr val="205867"/>
                </a:solidFill>
              </a:rPr>
              <a:t>Identify major customer segments on transactional data using cluster analysis</a:t>
            </a:r>
            <a:endParaRPr sz="2800">
              <a:solidFill>
                <a:srgbClr val="20586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12517ce1402_0_5"/>
          <p:cNvSpPr txBox="1"/>
          <p:nvPr>
            <p:ph type="title"/>
          </p:nvPr>
        </p:nvSpPr>
        <p:spPr>
          <a:xfrm>
            <a:off x="1471126" y="132150"/>
            <a:ext cx="51669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Points for Discussion</a:t>
            </a:r>
            <a:endParaRPr/>
          </a:p>
        </p:txBody>
      </p:sp>
      <p:sp>
        <p:nvSpPr>
          <p:cNvPr id="68" name="Google Shape;68;g12517ce1402_0_5"/>
          <p:cNvSpPr txBox="1"/>
          <p:nvPr>
            <p:ph idx="1" type="body"/>
          </p:nvPr>
        </p:nvSpPr>
        <p:spPr>
          <a:xfrm>
            <a:off x="1011052" y="1019429"/>
            <a:ext cx="7122000" cy="4433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1600">
                <a:solidFill>
                  <a:srgbClr val="205867"/>
                </a:solidFill>
              </a:rPr>
              <a:t>Data summary</a:t>
            </a:r>
            <a:endParaRPr sz="1600">
              <a:solidFill>
                <a:srgbClr val="205867"/>
              </a:solidFill>
            </a:endParaRPr>
          </a:p>
          <a:p>
            <a:pPr indent="0" lvl="0" marL="0" rtl="0" algn="l">
              <a:spcBef>
                <a:spcPts val="0"/>
              </a:spcBef>
              <a:spcAft>
                <a:spcPts val="0"/>
              </a:spcAft>
              <a:buNone/>
            </a:pPr>
            <a:r>
              <a:rPr lang="en-US" sz="1600">
                <a:solidFill>
                  <a:srgbClr val="205867"/>
                </a:solidFill>
              </a:rPr>
              <a:t>Feature summary</a:t>
            </a:r>
            <a:endParaRPr sz="1600">
              <a:solidFill>
                <a:srgbClr val="205867"/>
              </a:solidFill>
            </a:endParaRPr>
          </a:p>
          <a:p>
            <a:pPr indent="0" lvl="0" marL="0" rtl="0" algn="l">
              <a:spcBef>
                <a:spcPts val="0"/>
              </a:spcBef>
              <a:spcAft>
                <a:spcPts val="0"/>
              </a:spcAft>
              <a:buNone/>
            </a:pPr>
            <a:r>
              <a:rPr lang="en-US" sz="1600">
                <a:solidFill>
                  <a:srgbClr val="205867"/>
                </a:solidFill>
              </a:rPr>
              <a:t>Insights from our Dataset</a:t>
            </a:r>
            <a:endParaRPr sz="1600">
              <a:solidFill>
                <a:srgbClr val="205867"/>
              </a:solidFill>
            </a:endParaRPr>
          </a:p>
          <a:p>
            <a:pPr indent="0" lvl="0" marL="0" rtl="0" algn="l">
              <a:spcBef>
                <a:spcPts val="0"/>
              </a:spcBef>
              <a:spcAft>
                <a:spcPts val="0"/>
              </a:spcAft>
              <a:buNone/>
            </a:pPr>
            <a:r>
              <a:rPr lang="en-US" sz="1600">
                <a:solidFill>
                  <a:srgbClr val="205867"/>
                </a:solidFill>
              </a:rPr>
              <a:t>Analysis on top products</a:t>
            </a:r>
            <a:endParaRPr sz="1600">
              <a:solidFill>
                <a:srgbClr val="205867"/>
              </a:solidFill>
            </a:endParaRPr>
          </a:p>
          <a:p>
            <a:pPr indent="0" lvl="0" marL="0" rtl="0" algn="l">
              <a:spcBef>
                <a:spcPts val="0"/>
              </a:spcBef>
              <a:spcAft>
                <a:spcPts val="0"/>
              </a:spcAft>
              <a:buNone/>
            </a:pPr>
            <a:r>
              <a:rPr lang="en-US" sz="1600">
                <a:solidFill>
                  <a:srgbClr val="205867"/>
                </a:solidFill>
              </a:rPr>
              <a:t>Analysis on bottom products</a:t>
            </a:r>
            <a:endParaRPr sz="1600">
              <a:solidFill>
                <a:srgbClr val="205867"/>
              </a:solidFill>
            </a:endParaRPr>
          </a:p>
          <a:p>
            <a:pPr indent="0" lvl="0" marL="0" rtl="0" algn="l">
              <a:spcBef>
                <a:spcPts val="0"/>
              </a:spcBef>
              <a:spcAft>
                <a:spcPts val="0"/>
              </a:spcAft>
              <a:buNone/>
            </a:pPr>
            <a:r>
              <a:rPr lang="en-US" sz="1600">
                <a:solidFill>
                  <a:srgbClr val="205867"/>
                </a:solidFill>
              </a:rPr>
              <a:t>Analysis on Stock Code</a:t>
            </a:r>
            <a:endParaRPr sz="1600">
              <a:solidFill>
                <a:srgbClr val="205867"/>
              </a:solidFill>
            </a:endParaRPr>
          </a:p>
          <a:p>
            <a:pPr indent="0" lvl="0" marL="0" rtl="0" algn="l">
              <a:spcBef>
                <a:spcPts val="0"/>
              </a:spcBef>
              <a:spcAft>
                <a:spcPts val="0"/>
              </a:spcAft>
              <a:buNone/>
            </a:pPr>
            <a:r>
              <a:rPr lang="en-US" sz="1600">
                <a:solidFill>
                  <a:srgbClr val="205867"/>
                </a:solidFill>
              </a:rPr>
              <a:t>Analysis on Country Based</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rPr lang="en-US" sz="1600">
                <a:solidFill>
                  <a:srgbClr val="205867"/>
                </a:solidFill>
              </a:rPr>
              <a:t>Distribution</a:t>
            </a:r>
            <a:endParaRPr sz="1600">
              <a:solidFill>
                <a:srgbClr val="205867"/>
              </a:solidFill>
            </a:endParaRPr>
          </a:p>
          <a:p>
            <a:pPr indent="0" lvl="0" marL="0" rtl="0" algn="l">
              <a:spcBef>
                <a:spcPts val="0"/>
              </a:spcBef>
              <a:spcAft>
                <a:spcPts val="0"/>
              </a:spcAft>
              <a:buNone/>
            </a:pPr>
            <a:r>
              <a:rPr lang="en-US" sz="1600">
                <a:solidFill>
                  <a:srgbClr val="205867"/>
                </a:solidFill>
              </a:rPr>
              <a:t>Analysis day Wise</a:t>
            </a:r>
            <a:endParaRPr sz="1600">
              <a:solidFill>
                <a:srgbClr val="205867"/>
              </a:solidFill>
            </a:endParaRPr>
          </a:p>
          <a:p>
            <a:pPr indent="0" lvl="0" marL="0" rtl="0" algn="l">
              <a:spcBef>
                <a:spcPts val="0"/>
              </a:spcBef>
              <a:spcAft>
                <a:spcPts val="0"/>
              </a:spcAft>
              <a:buNone/>
            </a:pPr>
            <a:r>
              <a:rPr lang="en-US" sz="1600">
                <a:solidFill>
                  <a:srgbClr val="205867"/>
                </a:solidFill>
              </a:rPr>
              <a:t>Analysis Hour Wise</a:t>
            </a:r>
            <a:endParaRPr sz="1600">
              <a:solidFill>
                <a:srgbClr val="205867"/>
              </a:solidFill>
            </a:endParaRPr>
          </a:p>
          <a:p>
            <a:pPr indent="0" lvl="0" marL="0" rtl="0" algn="l">
              <a:spcBef>
                <a:spcPts val="0"/>
              </a:spcBef>
              <a:spcAft>
                <a:spcPts val="0"/>
              </a:spcAft>
              <a:buNone/>
            </a:pPr>
            <a:r>
              <a:rPr lang="en-US" sz="1600">
                <a:solidFill>
                  <a:srgbClr val="205867"/>
                </a:solidFill>
              </a:rPr>
              <a:t>Analysis Numerical variable</a:t>
            </a:r>
            <a:endParaRPr sz="1600">
              <a:solidFill>
                <a:srgbClr val="205867"/>
              </a:solidFill>
            </a:endParaRPr>
          </a:p>
          <a:p>
            <a:pPr indent="0" lvl="0" marL="0" rtl="0" algn="l">
              <a:spcBef>
                <a:spcPts val="0"/>
              </a:spcBef>
              <a:spcAft>
                <a:spcPts val="0"/>
              </a:spcAft>
              <a:buNone/>
            </a:pPr>
            <a:r>
              <a:rPr lang="en-US" sz="1600">
                <a:solidFill>
                  <a:srgbClr val="205867"/>
                </a:solidFill>
              </a:rPr>
              <a:t>RFM MODEL</a:t>
            </a:r>
            <a:endParaRPr sz="1600">
              <a:solidFill>
                <a:srgbClr val="205867"/>
              </a:solidFill>
            </a:endParaRPr>
          </a:p>
          <a:p>
            <a:pPr indent="0" lvl="0" marL="0" rtl="0" algn="l">
              <a:spcBef>
                <a:spcPts val="0"/>
              </a:spcBef>
              <a:spcAft>
                <a:spcPts val="0"/>
              </a:spcAft>
              <a:buNone/>
            </a:pPr>
            <a:r>
              <a:rPr lang="en-US" sz="1600">
                <a:solidFill>
                  <a:srgbClr val="205867"/>
                </a:solidFill>
              </a:rPr>
              <a:t>Recency</a:t>
            </a:r>
            <a:endParaRPr sz="1600">
              <a:solidFill>
                <a:srgbClr val="205867"/>
              </a:solidFill>
            </a:endParaRPr>
          </a:p>
          <a:p>
            <a:pPr indent="0" lvl="0" marL="0" rtl="0" algn="l">
              <a:spcBef>
                <a:spcPts val="0"/>
              </a:spcBef>
              <a:spcAft>
                <a:spcPts val="0"/>
              </a:spcAft>
              <a:buNone/>
            </a:pPr>
            <a:r>
              <a:rPr lang="en-US" sz="1600">
                <a:solidFill>
                  <a:srgbClr val="205867"/>
                </a:solidFill>
              </a:rPr>
              <a:t>Frequency</a:t>
            </a:r>
            <a:endParaRPr sz="1600">
              <a:solidFill>
                <a:srgbClr val="205867"/>
              </a:solidFill>
            </a:endParaRPr>
          </a:p>
          <a:p>
            <a:pPr indent="0" lvl="0" marL="0" rtl="0" algn="l">
              <a:spcBef>
                <a:spcPts val="0"/>
              </a:spcBef>
              <a:spcAft>
                <a:spcPts val="0"/>
              </a:spcAft>
              <a:buNone/>
            </a:pPr>
            <a:r>
              <a:rPr lang="en-US" sz="1600">
                <a:solidFill>
                  <a:srgbClr val="205867"/>
                </a:solidFill>
              </a:rPr>
              <a:t>Monetary</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t/>
            </a:r>
            <a:endParaRPr sz="1600">
              <a:solidFill>
                <a:srgbClr val="20586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2517ce1402_0_10"/>
          <p:cNvSpPr txBox="1"/>
          <p:nvPr>
            <p:ph idx="1" type="body"/>
          </p:nvPr>
        </p:nvSpPr>
        <p:spPr>
          <a:xfrm>
            <a:off x="695025" y="256599"/>
            <a:ext cx="8306100" cy="5418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1600">
                <a:solidFill>
                  <a:srgbClr val="205867"/>
                </a:solidFill>
              </a:rPr>
              <a:t>Calculation of Silhouette score</a:t>
            </a:r>
            <a:endParaRPr sz="1600">
              <a:solidFill>
                <a:srgbClr val="205867"/>
              </a:solidFill>
            </a:endParaRPr>
          </a:p>
          <a:p>
            <a:pPr indent="0" lvl="0" marL="0" rtl="0" algn="l">
              <a:spcBef>
                <a:spcPts val="0"/>
              </a:spcBef>
              <a:spcAft>
                <a:spcPts val="0"/>
              </a:spcAft>
              <a:buNone/>
            </a:pPr>
            <a:r>
              <a:rPr lang="en-US" sz="1600">
                <a:solidFill>
                  <a:srgbClr val="205867"/>
                </a:solidFill>
              </a:rPr>
              <a:t>	</a:t>
            </a:r>
            <a:endParaRPr sz="1600">
              <a:solidFill>
                <a:srgbClr val="205867"/>
              </a:solidFill>
            </a:endParaRPr>
          </a:p>
          <a:p>
            <a:pPr indent="0" lvl="0" marL="0" rtl="0" algn="l">
              <a:spcBef>
                <a:spcPts val="0"/>
              </a:spcBef>
              <a:spcAft>
                <a:spcPts val="0"/>
              </a:spcAft>
              <a:buNone/>
            </a:pPr>
            <a:r>
              <a:rPr lang="en-US" sz="1600">
                <a:solidFill>
                  <a:srgbClr val="205867"/>
                </a:solidFill>
              </a:rPr>
              <a:t>Silhouette score and Elbow method on R , M</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Clr>
                <a:schemeClr val="dk1"/>
              </a:buClr>
              <a:buSzPts val="1100"/>
              <a:buFont typeface="Arial"/>
              <a:buNone/>
            </a:pPr>
            <a:r>
              <a:rPr lang="en-US" sz="1600">
                <a:solidFill>
                  <a:srgbClr val="205867"/>
                </a:solidFill>
              </a:rPr>
              <a:t>Silhouette score and Elbow method on F, M</a:t>
            </a:r>
            <a:endParaRPr sz="1600">
              <a:solidFill>
                <a:srgbClr val="205867"/>
              </a:solidFill>
            </a:endParaRPr>
          </a:p>
          <a:p>
            <a:pPr indent="0" lvl="0" marL="0" rtl="0" algn="l">
              <a:spcBef>
                <a:spcPts val="0"/>
              </a:spcBef>
              <a:spcAft>
                <a:spcPts val="0"/>
              </a:spcAft>
              <a:buNone/>
            </a:pPr>
            <a:r>
              <a:rPr lang="en-US" sz="1600">
                <a:solidFill>
                  <a:srgbClr val="205867"/>
                </a:solidFill>
              </a:rPr>
              <a:t> </a:t>
            </a:r>
            <a:endParaRPr sz="1600">
              <a:solidFill>
                <a:srgbClr val="205867"/>
              </a:solidFill>
            </a:endParaRPr>
          </a:p>
          <a:p>
            <a:pPr indent="0" lvl="0" marL="0" rtl="0" algn="l">
              <a:spcBef>
                <a:spcPts val="0"/>
              </a:spcBef>
              <a:spcAft>
                <a:spcPts val="0"/>
              </a:spcAft>
              <a:buNone/>
            </a:pPr>
            <a:r>
              <a:rPr lang="en-US" sz="1600">
                <a:solidFill>
                  <a:srgbClr val="205867"/>
                </a:solidFill>
              </a:rPr>
              <a:t>Silhouette Analysis on R ,F,  M</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rPr lang="en-US" sz="1600">
                <a:solidFill>
                  <a:srgbClr val="205867"/>
                </a:solidFill>
              </a:rPr>
              <a:t>3D visualization of R, F,M</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rPr lang="en-US" sz="1600">
                <a:solidFill>
                  <a:srgbClr val="205867"/>
                </a:solidFill>
              </a:rPr>
              <a:t>Elbow method and cluster chart on RFM</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rPr lang="en-US" sz="1600">
                <a:solidFill>
                  <a:srgbClr val="205867"/>
                </a:solidFill>
              </a:rPr>
              <a:t>RFM ANALYSIS</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rPr lang="en-US" sz="1600">
                <a:solidFill>
                  <a:srgbClr val="205867"/>
                </a:solidFill>
              </a:rPr>
              <a:t>Hierarchical clustering</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rPr lang="en-US" sz="1600">
                <a:solidFill>
                  <a:srgbClr val="205867"/>
                </a:solidFill>
              </a:rPr>
              <a:t>DBSCAN ON R,F,M</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rPr lang="en-US" sz="1600">
                <a:solidFill>
                  <a:srgbClr val="205867"/>
                </a:solidFill>
              </a:rPr>
              <a:t>Challenges</a:t>
            </a:r>
            <a:endParaRPr sz="1600">
              <a:solidFill>
                <a:srgbClr val="205867"/>
              </a:solidFill>
            </a:endParaRPr>
          </a:p>
          <a:p>
            <a:pPr indent="0" lvl="0" marL="0" rtl="0" algn="l">
              <a:spcBef>
                <a:spcPts val="0"/>
              </a:spcBef>
              <a:spcAft>
                <a:spcPts val="0"/>
              </a:spcAft>
              <a:buClr>
                <a:schemeClr val="dk1"/>
              </a:buClr>
              <a:buSzPts val="1100"/>
              <a:buFont typeface="Arial"/>
              <a:buNone/>
            </a:pPr>
            <a:r>
              <a:rPr lang="en-US" sz="1600">
                <a:solidFill>
                  <a:srgbClr val="205867"/>
                </a:solidFill>
              </a:rPr>
              <a:t>Conclusion</a:t>
            </a:r>
            <a:endParaRPr sz="1600">
              <a:solidFill>
                <a:srgbClr val="205867"/>
              </a:solidFill>
            </a:endParaRPr>
          </a:p>
          <a:p>
            <a:pPr indent="0" lvl="0" marL="0" rtl="0" algn="l">
              <a:spcBef>
                <a:spcPts val="0"/>
              </a:spcBef>
              <a:spcAft>
                <a:spcPts val="0"/>
              </a:spcAft>
              <a:buNone/>
            </a:pPr>
            <a:r>
              <a:t/>
            </a:r>
            <a:endParaRPr sz="1600">
              <a:solidFill>
                <a:srgbClr val="205867"/>
              </a:solidFill>
            </a:endParaRPr>
          </a:p>
          <a:p>
            <a:pPr indent="0" lvl="0" marL="0" rtl="0" algn="l">
              <a:spcBef>
                <a:spcPts val="0"/>
              </a:spcBef>
              <a:spcAft>
                <a:spcPts val="0"/>
              </a:spcAft>
              <a:buNone/>
            </a:pPr>
            <a:r>
              <a:t/>
            </a:r>
            <a:endParaRPr sz="1600">
              <a:solidFill>
                <a:srgbClr val="20586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1427550" y="150875"/>
            <a:ext cx="60480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     Data Summary</a:t>
            </a:r>
            <a:endParaRPr sz="3200"/>
          </a:p>
        </p:txBody>
      </p:sp>
      <p:pic>
        <p:nvPicPr>
          <p:cNvPr id="79" name="Google Shape;79;p4"/>
          <p:cNvPicPr preferRelativeResize="0"/>
          <p:nvPr/>
        </p:nvPicPr>
        <p:blipFill rotWithShape="1">
          <a:blip r:embed="rId3">
            <a:alphaModFix/>
          </a:blip>
          <a:srcRect b="0" l="0" r="0" t="0"/>
          <a:stretch/>
        </p:blipFill>
        <p:spPr>
          <a:xfrm>
            <a:off x="152400" y="923600"/>
            <a:ext cx="8908931" cy="1970598"/>
          </a:xfrm>
          <a:prstGeom prst="rect">
            <a:avLst/>
          </a:prstGeom>
          <a:noFill/>
          <a:ln>
            <a:noFill/>
          </a:ln>
        </p:spPr>
      </p:pic>
      <p:sp>
        <p:nvSpPr>
          <p:cNvPr id="80" name="Google Shape;80;p4"/>
          <p:cNvSpPr txBox="1"/>
          <p:nvPr/>
        </p:nvSpPr>
        <p:spPr>
          <a:xfrm>
            <a:off x="73025" y="3087999"/>
            <a:ext cx="8851800" cy="1675200"/>
          </a:xfrm>
          <a:prstGeom prst="rect">
            <a:avLst/>
          </a:prstGeom>
          <a:noFill/>
          <a:ln>
            <a:noFill/>
          </a:ln>
        </p:spPr>
        <p:txBody>
          <a:bodyPr anchorCtr="0" anchor="t" bIns="0" lIns="0" spcFirstLastPara="1" rIns="0" wrap="square" tIns="12700">
            <a:spAutoFit/>
          </a:bodyPr>
          <a:lstStyle/>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Total Rows : 541909</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Total Column: 8</a:t>
            </a:r>
            <a:endParaRPr b="0" i="0" sz="1800" u="none" cap="none" strike="noStrike">
              <a:solidFill>
                <a:schemeClr val="dk1"/>
              </a:solidFill>
              <a:latin typeface="Verdana"/>
              <a:ea typeface="Verdana"/>
              <a:cs typeface="Verdana"/>
              <a:sym typeface="Verdana"/>
            </a:endParaRPr>
          </a:p>
          <a:p>
            <a:pPr indent="-457200" lvl="0" marL="469900" marR="508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A transactional data set with transactions occurring between 1st  December 2010 and 9th December 2011 for a UK-based online  retailer.</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Many customers of the company are wholesalers.</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nvSpPr>
        <p:spPr>
          <a:xfrm>
            <a:off x="85824" y="731977"/>
            <a:ext cx="8907000" cy="4447500"/>
          </a:xfrm>
          <a:prstGeom prst="rect">
            <a:avLst/>
          </a:prstGeom>
          <a:noFill/>
          <a:ln>
            <a:noFill/>
          </a:ln>
        </p:spPr>
        <p:txBody>
          <a:bodyPr anchorCtr="0" anchor="t" bIns="0" lIns="0" spcFirstLastPara="1" rIns="0" wrap="square" tIns="51425">
            <a:spAutoFit/>
          </a:bodyPr>
          <a:lstStyle/>
          <a:p>
            <a:pPr indent="-444500" lvl="0" marL="456565" marR="0" rtl="0" algn="just">
              <a:lnSpc>
                <a:spcPct val="100000"/>
              </a:lnSpc>
              <a:spcBef>
                <a:spcPts val="0"/>
              </a:spcBef>
              <a:spcAft>
                <a:spcPts val="0"/>
              </a:spcAft>
              <a:buClr>
                <a:srgbClr val="134F5C"/>
              </a:buClr>
              <a:buSzPts val="1700"/>
              <a:buFont typeface="MS PGothic"/>
              <a:buChar char="➢"/>
            </a:pPr>
            <a:r>
              <a:rPr b="1" i="0" lang="en-US" sz="1700" u="none" cap="none" strike="noStrike">
                <a:solidFill>
                  <a:srgbClr val="134F5C"/>
                </a:solidFill>
                <a:latin typeface="Verdana"/>
                <a:ea typeface="Verdana"/>
                <a:cs typeface="Verdana"/>
                <a:sym typeface="Verdana"/>
              </a:rPr>
              <a:t>The contents of the data had features such as:</a:t>
            </a:r>
            <a:endParaRPr b="0" i="0" sz="1700" u="none" cap="none" strike="noStrike">
              <a:solidFill>
                <a:schemeClr val="dk1"/>
              </a:solidFill>
              <a:latin typeface="Verdana"/>
              <a:ea typeface="Verdana"/>
              <a:cs typeface="Verdana"/>
              <a:sym typeface="Verdana"/>
            </a:endParaRPr>
          </a:p>
          <a:p>
            <a:pPr indent="-444500" lvl="0" marL="456565" marR="12065" rtl="0" algn="just">
              <a:lnSpc>
                <a:spcPct val="114999"/>
              </a:lnSpc>
              <a:spcBef>
                <a:spcPts val="0"/>
              </a:spcBef>
              <a:spcAft>
                <a:spcPts val="0"/>
              </a:spcAft>
              <a:buClr>
                <a:srgbClr val="134F5C"/>
              </a:buClr>
              <a:buSzPts val="1700"/>
              <a:buFont typeface="MS PGothic"/>
              <a:buChar char="➢"/>
            </a:pPr>
            <a:r>
              <a:rPr b="1" i="0" lang="en-US" sz="1700" u="none" cap="none" strike="noStrike">
                <a:solidFill>
                  <a:srgbClr val="134F5C"/>
                </a:solidFill>
                <a:latin typeface="Verdana"/>
                <a:ea typeface="Verdana"/>
                <a:cs typeface="Verdana"/>
                <a:sym typeface="Verdana"/>
              </a:rPr>
              <a:t>InvoiceNo: Invoice number. Nominal, a 6-digit integral number uniquely  assigned to each transaction. If this code starts with letter 'c', it indicates a  cancellation.</a:t>
            </a:r>
            <a:endParaRPr b="0" i="0" sz="1700" u="none" cap="none" strike="noStrike">
              <a:solidFill>
                <a:schemeClr val="dk1"/>
              </a:solidFill>
              <a:latin typeface="Verdana"/>
              <a:ea typeface="Verdana"/>
              <a:cs typeface="Verdana"/>
              <a:sym typeface="Verdana"/>
            </a:endParaRPr>
          </a:p>
          <a:p>
            <a:pPr indent="-444500" lvl="0" marL="456565" marR="14604" rtl="0" algn="just">
              <a:lnSpc>
                <a:spcPct val="114999"/>
              </a:lnSpc>
              <a:spcBef>
                <a:spcPts val="0"/>
              </a:spcBef>
              <a:spcAft>
                <a:spcPts val="0"/>
              </a:spcAft>
              <a:buClr>
                <a:srgbClr val="134F5C"/>
              </a:buClr>
              <a:buSzPts val="1700"/>
              <a:buFont typeface="MS PGothic"/>
              <a:buChar char="➢"/>
            </a:pPr>
            <a:r>
              <a:rPr b="1" i="0" lang="en-US" sz="1700" u="none" cap="none" strike="noStrike">
                <a:solidFill>
                  <a:srgbClr val="134F5C"/>
                </a:solidFill>
                <a:latin typeface="Verdana"/>
                <a:ea typeface="Verdana"/>
                <a:cs typeface="Verdana"/>
                <a:sym typeface="Verdana"/>
              </a:rPr>
              <a:t>Stock Code: Product (item) code. Nominal, a 5-digit integral number  uniquely assigned to each distinct product.</a:t>
            </a:r>
            <a:endParaRPr b="0" i="0" sz="1700" u="none" cap="none" strike="noStrike">
              <a:solidFill>
                <a:schemeClr val="dk1"/>
              </a:solidFill>
              <a:latin typeface="Verdana"/>
              <a:ea typeface="Verdana"/>
              <a:cs typeface="Verdana"/>
              <a:sym typeface="Verdana"/>
            </a:endParaRPr>
          </a:p>
          <a:p>
            <a:pPr indent="-444500" lvl="0" marL="456565" marR="0" rtl="0" algn="just">
              <a:lnSpc>
                <a:spcPct val="100000"/>
              </a:lnSpc>
              <a:spcBef>
                <a:spcPts val="305"/>
              </a:spcBef>
              <a:spcAft>
                <a:spcPts val="0"/>
              </a:spcAft>
              <a:buClr>
                <a:srgbClr val="134F5C"/>
              </a:buClr>
              <a:buSzPts val="1700"/>
              <a:buFont typeface="MS PGothic"/>
              <a:buChar char="➢"/>
            </a:pPr>
            <a:r>
              <a:rPr b="1" i="0" lang="en-US" sz="1700" u="none" cap="none" strike="noStrike">
                <a:solidFill>
                  <a:srgbClr val="134F5C"/>
                </a:solidFill>
                <a:latin typeface="Verdana"/>
                <a:ea typeface="Verdana"/>
                <a:cs typeface="Verdana"/>
                <a:sym typeface="Verdana"/>
              </a:rPr>
              <a:t>Description: Product (item) name. Nominal.</a:t>
            </a:r>
            <a:endParaRPr b="0" i="0" sz="1700" u="none" cap="none" strike="noStrike">
              <a:solidFill>
                <a:schemeClr val="dk1"/>
              </a:solidFill>
              <a:latin typeface="Verdana"/>
              <a:ea typeface="Verdana"/>
              <a:cs typeface="Verdana"/>
              <a:sym typeface="Verdana"/>
            </a:endParaRPr>
          </a:p>
          <a:p>
            <a:pPr indent="-444500" lvl="0" marL="456565" marR="0" rtl="0" algn="just">
              <a:lnSpc>
                <a:spcPct val="100000"/>
              </a:lnSpc>
              <a:spcBef>
                <a:spcPts val="305"/>
              </a:spcBef>
              <a:spcAft>
                <a:spcPts val="0"/>
              </a:spcAft>
              <a:buClr>
                <a:srgbClr val="134F5C"/>
              </a:buClr>
              <a:buSzPts val="1700"/>
              <a:buFont typeface="MS PGothic"/>
              <a:buChar char="➢"/>
            </a:pPr>
            <a:r>
              <a:rPr b="1" i="0" lang="en-US" sz="1700" u="none" cap="none" strike="noStrike">
                <a:solidFill>
                  <a:srgbClr val="134F5C"/>
                </a:solidFill>
                <a:latin typeface="Verdana"/>
                <a:ea typeface="Verdana"/>
                <a:cs typeface="Verdana"/>
                <a:sym typeface="Verdana"/>
              </a:rPr>
              <a:t>Quantity: The quantities of each product (item) per transaction. Numeric.</a:t>
            </a:r>
            <a:endParaRPr b="0" i="0" sz="1700" u="none" cap="none" strike="noStrike">
              <a:solidFill>
                <a:schemeClr val="dk1"/>
              </a:solidFill>
              <a:latin typeface="Verdana"/>
              <a:ea typeface="Verdana"/>
              <a:cs typeface="Verdana"/>
              <a:sym typeface="Verdana"/>
            </a:endParaRPr>
          </a:p>
          <a:p>
            <a:pPr indent="-444500" lvl="0" marL="456565" marR="8890" rtl="0" algn="just">
              <a:lnSpc>
                <a:spcPct val="114999"/>
              </a:lnSpc>
              <a:spcBef>
                <a:spcPts val="0"/>
              </a:spcBef>
              <a:spcAft>
                <a:spcPts val="0"/>
              </a:spcAft>
              <a:buClr>
                <a:srgbClr val="134F5C"/>
              </a:buClr>
              <a:buSzPts val="1700"/>
              <a:buFont typeface="MS PGothic"/>
              <a:buChar char="➢"/>
            </a:pPr>
            <a:r>
              <a:rPr b="1" i="0" lang="en-US" sz="1700" u="none" cap="none" strike="noStrike">
                <a:solidFill>
                  <a:srgbClr val="134F5C"/>
                </a:solidFill>
                <a:latin typeface="Verdana"/>
                <a:ea typeface="Verdana"/>
                <a:cs typeface="Verdana"/>
                <a:sym typeface="Verdana"/>
              </a:rPr>
              <a:t>InvoiceDate: Invoice Date and time. Numeric, the day and time when each  transaction was generated.</a:t>
            </a:r>
            <a:endParaRPr b="0" i="0" sz="1700" u="none" cap="none" strike="noStrike">
              <a:solidFill>
                <a:schemeClr val="dk1"/>
              </a:solidFill>
              <a:latin typeface="Verdana"/>
              <a:ea typeface="Verdana"/>
              <a:cs typeface="Verdana"/>
              <a:sym typeface="Verdana"/>
            </a:endParaRPr>
          </a:p>
          <a:p>
            <a:pPr indent="-444500" lvl="0" marL="456565" marR="0" rtl="0" algn="just">
              <a:lnSpc>
                <a:spcPct val="100000"/>
              </a:lnSpc>
              <a:spcBef>
                <a:spcPts val="305"/>
              </a:spcBef>
              <a:spcAft>
                <a:spcPts val="0"/>
              </a:spcAft>
              <a:buClr>
                <a:srgbClr val="134F5C"/>
              </a:buClr>
              <a:buSzPts val="1700"/>
              <a:buFont typeface="MS PGothic"/>
              <a:buChar char="➢"/>
            </a:pPr>
            <a:r>
              <a:rPr b="1" i="0" lang="en-US" sz="1700" u="none" cap="none" strike="noStrike">
                <a:solidFill>
                  <a:srgbClr val="134F5C"/>
                </a:solidFill>
                <a:latin typeface="Verdana"/>
                <a:ea typeface="Verdana"/>
                <a:cs typeface="Verdana"/>
                <a:sym typeface="Verdana"/>
              </a:rPr>
              <a:t>Unit Price: Unit price. Numeric, Product price per unit in sterling.</a:t>
            </a:r>
            <a:endParaRPr b="0" i="0" sz="1700" u="none" cap="none" strike="noStrike">
              <a:solidFill>
                <a:schemeClr val="dk1"/>
              </a:solidFill>
              <a:latin typeface="Verdana"/>
              <a:ea typeface="Verdana"/>
              <a:cs typeface="Verdana"/>
              <a:sym typeface="Verdana"/>
            </a:endParaRPr>
          </a:p>
          <a:p>
            <a:pPr indent="-444500" lvl="0" marL="456565" marR="5080" rtl="0" algn="just">
              <a:lnSpc>
                <a:spcPct val="114999"/>
              </a:lnSpc>
              <a:spcBef>
                <a:spcPts val="0"/>
              </a:spcBef>
              <a:spcAft>
                <a:spcPts val="0"/>
              </a:spcAft>
              <a:buClr>
                <a:srgbClr val="134F5C"/>
              </a:buClr>
              <a:buSzPts val="1700"/>
              <a:buFont typeface="MS PGothic"/>
              <a:buChar char="➢"/>
            </a:pPr>
            <a:r>
              <a:rPr b="1" i="0" lang="en-US" sz="1700" u="none" cap="none" strike="noStrike">
                <a:solidFill>
                  <a:srgbClr val="134F5C"/>
                </a:solidFill>
                <a:latin typeface="Verdana"/>
                <a:ea typeface="Verdana"/>
                <a:cs typeface="Verdana"/>
                <a:sym typeface="Verdana"/>
              </a:rPr>
              <a:t>CustomerID: Customer number. Nominal, a 5-digit integral number  uniquely assigned to each customer. Country: Country name. Nominal,  the name of the country where each customer resides.</a:t>
            </a:r>
            <a:endParaRPr b="0" i="0" sz="1700" u="none" cap="none" strike="noStrike">
              <a:solidFill>
                <a:schemeClr val="dk1"/>
              </a:solidFill>
              <a:latin typeface="Verdana"/>
              <a:ea typeface="Verdana"/>
              <a:cs typeface="Verdana"/>
              <a:sym typeface="Verdana"/>
            </a:endParaRPr>
          </a:p>
        </p:txBody>
      </p:sp>
      <p:sp>
        <p:nvSpPr>
          <p:cNvPr id="86" name="Google Shape;86;p5"/>
          <p:cNvSpPr txBox="1"/>
          <p:nvPr>
            <p:ph type="title"/>
          </p:nvPr>
        </p:nvSpPr>
        <p:spPr>
          <a:xfrm>
            <a:off x="773700" y="117725"/>
            <a:ext cx="74754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    Feature Summary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261525" y="55750"/>
            <a:ext cx="8216700" cy="536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400"/>
              <a:t>Insights From our Dataset</a:t>
            </a:r>
            <a:endParaRPr sz="3400"/>
          </a:p>
        </p:txBody>
      </p:sp>
      <p:sp>
        <p:nvSpPr>
          <p:cNvPr id="92" name="Google Shape;92;p6"/>
          <p:cNvSpPr txBox="1"/>
          <p:nvPr/>
        </p:nvSpPr>
        <p:spPr>
          <a:xfrm>
            <a:off x="73025" y="897956"/>
            <a:ext cx="8503285" cy="3865879"/>
          </a:xfrm>
          <a:prstGeom prst="rect">
            <a:avLst/>
          </a:prstGeom>
          <a:noFill/>
          <a:ln>
            <a:noFill/>
          </a:ln>
        </p:spPr>
        <p:txBody>
          <a:bodyPr anchorCtr="0" anchor="t" bIns="0" lIns="0" spcFirstLastPara="1" rIns="0" wrap="square" tIns="12700">
            <a:spAutoFit/>
          </a:bodyPr>
          <a:lstStyle/>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This Dataset is from	the UK</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In our data set there are 541909 rows, 8 columns</a:t>
            </a:r>
            <a:endParaRPr b="0" i="0" sz="1800" u="none" cap="none" strike="noStrike">
              <a:solidFill>
                <a:schemeClr val="dk1"/>
              </a:solidFill>
              <a:latin typeface="Verdana"/>
              <a:ea typeface="Verdana"/>
              <a:cs typeface="Verdana"/>
              <a:sym typeface="Verdana"/>
            </a:endParaRPr>
          </a:p>
          <a:p>
            <a:pPr indent="-457200" lvl="0" marL="469900" marR="508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Four categorical features ‘InvoiceNo’, ‘Stock Code’, &amp; ‘Description’, ‘  Country’.</a:t>
            </a:r>
            <a:endParaRPr b="0" i="0" sz="1800" u="none" cap="none" strike="noStrike">
              <a:solidFill>
                <a:schemeClr val="dk1"/>
              </a:solidFill>
              <a:latin typeface="Verdana"/>
              <a:ea typeface="Verdana"/>
              <a:cs typeface="Verdana"/>
              <a:sym typeface="Verdana"/>
            </a:endParaRPr>
          </a:p>
          <a:p>
            <a:pPr indent="-457200" lvl="0" marL="469900" marR="448309"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There are Missing Values present	on Description &amp; CustomerID  columns, Removed null values</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There are Duplicate values present, Removed duplicates</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One Datetime[ns] features ‘InvoiceDate’.</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Outliers present only in “Quantity” &amp; “Unit Price”column.</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Removed cancelled orders.</a:t>
            </a:r>
            <a:endParaRPr b="0" i="0" sz="1800" u="none" cap="none" strike="noStrike">
              <a:solidFill>
                <a:schemeClr val="dk1"/>
              </a:solidFill>
              <a:latin typeface="Verdana"/>
              <a:ea typeface="Verdana"/>
              <a:cs typeface="Verdana"/>
              <a:sym typeface="Verdana"/>
            </a:endParaRPr>
          </a:p>
          <a:p>
            <a:pPr indent="-457200" lvl="0" marL="469900" marR="121285"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Added new features from datetime column such as months, days,  hours.</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Added Total Amount</a:t>
            </a:r>
            <a:endParaRPr b="0" i="0" sz="1800" u="none" cap="none" strike="noStrike">
              <a:solidFill>
                <a:schemeClr val="dk1"/>
              </a:solidFill>
              <a:latin typeface="Verdana"/>
              <a:ea typeface="Verdana"/>
              <a:cs typeface="Verdana"/>
              <a:sym typeface="Verdana"/>
            </a:endParaRPr>
          </a:p>
          <a:p>
            <a:pPr indent="-457200" lvl="0" marL="469900" marR="0" rtl="0" algn="l">
              <a:lnSpc>
                <a:spcPct val="100000"/>
              </a:lnSpc>
              <a:spcBef>
                <a:spcPts val="0"/>
              </a:spcBef>
              <a:spcAft>
                <a:spcPts val="0"/>
              </a:spcAft>
              <a:buClr>
                <a:srgbClr val="134F5C"/>
              </a:buClr>
              <a:buSzPts val="1800"/>
              <a:buFont typeface="MS PGothic"/>
              <a:buChar char="➢"/>
            </a:pPr>
            <a:r>
              <a:rPr b="1" i="0" lang="en-US" sz="1800" u="none" cap="none" strike="noStrike">
                <a:solidFill>
                  <a:srgbClr val="134F5C"/>
                </a:solidFill>
                <a:latin typeface="Verdana"/>
                <a:ea typeface="Verdana"/>
                <a:cs typeface="Verdana"/>
                <a:sym typeface="Verdana"/>
              </a:rPr>
              <a:t>Converted data types</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2022-03-23T09:15:24Z</dcterms:created>
  <dc:creator>KSA COMPUTER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