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embeddedFontLst>
    <p:embeddedFont>
      <p:font typeface="Montserrat" panose="000005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2" d="100"/>
          <a:sy n="122" d="100"/>
        </p:scale>
        <p:origin x="322" y="9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a9b0fa6a94_0_5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a9b0fa6a94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aba3c63cd2_0_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aba3c63cd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aba3c63cd2_0_1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aba3c63cd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4c39ee5fd_0_4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4c39ee5fd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ab91a2bb50_0_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ab91a2bb50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ab91a2bb50_0_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ab91a2bb5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aba3c63cd2_0_17: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aba3c63cd2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aba3c63cd2_0_2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aba3c63cd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b4c39ee5fd_0_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b4c39ee5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b4c39ee5fd_0_7: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b4c39ee5f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a9b0fa6a94_0_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a9b0fa6a9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b4c39ee5fd_0_1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b4c39ee5fd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b4c39ee5fd_0_19: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b4c39ee5fd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b4c39ee5fd_0_2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b4c39ee5fd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b4c39ee5fd_0_3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b4c39ee5fd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b4c39ee5fd_1_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b4c39ee5fd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a9b0fa6a94_0_2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a9b0fa6a9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a9b0fa6a94_0_3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a9b0fa6a9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a9b0fa6a94_0_3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a9b0fa6a94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a9b0fa6a94_0_1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a9b0fa6a9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a9b0fa6a94_0_6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a9b0fa6a94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aba3c63cd2_1_7: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aba3c63cd2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a9b0fa6a94_0_4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a9b0fa6a9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aadb70d0bb_0_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aadb70d0b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a9b0fa6a94_0_4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a9b0fa6a9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a9b0fa6a94_0_5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a9b0fa6a94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9775" y="1114775"/>
            <a:ext cx="8512500" cy="3054000"/>
          </a:xfrm>
          <a:prstGeom prst="rect">
            <a:avLst/>
          </a:prstGeom>
          <a:noFill/>
          <a:ln>
            <a:noFill/>
          </a:ln>
        </p:spPr>
        <p:txBody>
          <a:bodyPr spcFirstLastPara="1" wrap="square" lIns="91425" tIns="91425" rIns="91425" bIns="91425" anchor="b" anchorCtr="0">
            <a:noAutofit/>
          </a:bodyPr>
          <a:lstStyle/>
          <a:p>
            <a:pPr marL="914400" lvl="0" indent="45720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Capstone Project - 2</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600" b="1" dirty="0">
                <a:solidFill>
                  <a:schemeClr val="lt1"/>
                </a:solidFill>
                <a:latin typeface="Montserrat"/>
                <a:ea typeface="Montserrat"/>
                <a:cs typeface="Montserrat"/>
                <a:sym typeface="Montserrat"/>
              </a:rPr>
              <a:t> Retail Sales Prediction </a:t>
            </a: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1800" b="1" u="sng" dirty="0">
                <a:solidFill>
                  <a:schemeClr val="lt1"/>
                </a:solidFill>
                <a:latin typeface="Montserrat"/>
                <a:ea typeface="Montserrat"/>
                <a:cs typeface="Montserrat"/>
                <a:sym typeface="Montserrat"/>
              </a:rPr>
              <a:t>Individual  Member</a:t>
            </a:r>
            <a:endParaRPr sz="1800" b="1" u="sng" dirty="0">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r>
              <a:rPr lang="en-GB" sz="1600" b="1" dirty="0">
                <a:solidFill>
                  <a:schemeClr val="lt1"/>
                </a:solidFill>
                <a:latin typeface="Montserrat"/>
                <a:ea typeface="Montserrat"/>
                <a:cs typeface="Montserrat"/>
                <a:sym typeface="Montserrat"/>
              </a:rPr>
              <a:t>                                                          </a:t>
            </a:r>
            <a:r>
              <a:rPr lang="en-GB" sz="1600" b="1" dirty="0" err="1">
                <a:solidFill>
                  <a:schemeClr val="lt1"/>
                </a:solidFill>
                <a:latin typeface="Montserrat"/>
                <a:ea typeface="Montserrat"/>
                <a:cs typeface="Montserrat"/>
                <a:sym typeface="Montserrat"/>
              </a:rPr>
              <a:t>kota</a:t>
            </a:r>
            <a:r>
              <a:rPr lang="en-GB" sz="1600" b="1" dirty="0">
                <a:solidFill>
                  <a:schemeClr val="lt1"/>
                </a:solidFill>
                <a:latin typeface="Montserrat"/>
                <a:ea typeface="Montserrat"/>
                <a:cs typeface="Montserrat"/>
                <a:sym typeface="Montserrat"/>
              </a:rPr>
              <a:t> </a:t>
            </a:r>
            <a:r>
              <a:rPr lang="en-GB" sz="1600" b="1" dirty="0" err="1">
                <a:solidFill>
                  <a:schemeClr val="lt1"/>
                </a:solidFill>
                <a:latin typeface="Montserrat"/>
                <a:ea typeface="Montserrat"/>
                <a:cs typeface="Montserrat"/>
                <a:sym typeface="Montserrat"/>
              </a:rPr>
              <a:t>lakshmanarao</a:t>
            </a: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Holiday Sales</a:t>
            </a:r>
            <a:endParaRPr b="1">
              <a:latin typeface="Montserrat"/>
              <a:ea typeface="Montserrat"/>
              <a:cs typeface="Montserrat"/>
              <a:sym typeface="Montserrat"/>
            </a:endParaRPr>
          </a:p>
        </p:txBody>
      </p:sp>
      <p:sp>
        <p:nvSpPr>
          <p:cNvPr id="127" name="Google Shape;127;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28" name="Google Shape;128;p22"/>
          <p:cNvPicPr preferRelativeResize="0"/>
          <p:nvPr/>
        </p:nvPicPr>
        <p:blipFill>
          <a:blip r:embed="rId3">
            <a:alphaModFix/>
          </a:blip>
          <a:stretch>
            <a:fillRect/>
          </a:stretch>
        </p:blipFill>
        <p:spPr>
          <a:xfrm>
            <a:off x="571500" y="1152475"/>
            <a:ext cx="8001000" cy="3991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How Competition affects Sales</a:t>
            </a:r>
            <a:endParaRPr>
              <a:latin typeface="Montserrat"/>
              <a:ea typeface="Montserrat"/>
              <a:cs typeface="Montserrat"/>
              <a:sym typeface="Montserrat"/>
            </a:endParaRPr>
          </a:p>
        </p:txBody>
      </p:sp>
      <p:sp>
        <p:nvSpPr>
          <p:cNvPr id="134" name="Google Shape;134;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23"/>
          <p:cNvSpPr txBox="1"/>
          <p:nvPr/>
        </p:nvSpPr>
        <p:spPr>
          <a:xfrm>
            <a:off x="228275" y="445025"/>
            <a:ext cx="7338000" cy="6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36" name="Google Shape;136;p23"/>
          <p:cNvPicPr preferRelativeResize="0"/>
          <p:nvPr/>
        </p:nvPicPr>
        <p:blipFill>
          <a:blip r:embed="rId3">
            <a:alphaModFix/>
          </a:blip>
          <a:stretch>
            <a:fillRect/>
          </a:stretch>
        </p:blipFill>
        <p:spPr>
          <a:xfrm>
            <a:off x="111800" y="1600925"/>
            <a:ext cx="4584350" cy="2436875"/>
          </a:xfrm>
          <a:prstGeom prst="rect">
            <a:avLst/>
          </a:prstGeom>
          <a:noFill/>
          <a:ln>
            <a:noFill/>
          </a:ln>
        </p:spPr>
      </p:pic>
      <p:sp>
        <p:nvSpPr>
          <p:cNvPr id="137" name="Google Shape;137;p23"/>
          <p:cNvSpPr txBox="1"/>
          <p:nvPr/>
        </p:nvSpPr>
        <p:spPr>
          <a:xfrm>
            <a:off x="416325" y="1141475"/>
            <a:ext cx="3975300" cy="33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u="sng">
                <a:solidFill>
                  <a:schemeClr val="lt1"/>
                </a:solidFill>
                <a:highlight>
                  <a:srgbClr val="FFFFFE"/>
                </a:highlight>
                <a:latin typeface="Montserrat"/>
                <a:ea typeface="Montserrat"/>
                <a:cs typeface="Montserrat"/>
                <a:sym typeface="Montserrat"/>
              </a:rPr>
              <a:t>Sales VS Competition Distance</a:t>
            </a:r>
            <a:endParaRPr/>
          </a:p>
        </p:txBody>
      </p:sp>
      <p:pic>
        <p:nvPicPr>
          <p:cNvPr id="138" name="Google Shape;138;p23"/>
          <p:cNvPicPr preferRelativeResize="0"/>
          <p:nvPr/>
        </p:nvPicPr>
        <p:blipFill>
          <a:blip r:embed="rId4">
            <a:alphaModFix/>
          </a:blip>
          <a:stretch>
            <a:fillRect/>
          </a:stretch>
        </p:blipFill>
        <p:spPr>
          <a:xfrm>
            <a:off x="4807775" y="1933875"/>
            <a:ext cx="4238799" cy="2807700"/>
          </a:xfrm>
          <a:prstGeom prst="rect">
            <a:avLst/>
          </a:prstGeom>
          <a:noFill/>
          <a:ln>
            <a:noFill/>
          </a:ln>
        </p:spPr>
      </p:pic>
      <p:sp>
        <p:nvSpPr>
          <p:cNvPr id="139" name="Google Shape;139;p23"/>
          <p:cNvSpPr txBox="1"/>
          <p:nvPr/>
        </p:nvSpPr>
        <p:spPr>
          <a:xfrm>
            <a:off x="5130075" y="1477175"/>
            <a:ext cx="3916500" cy="33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u="sng">
                <a:solidFill>
                  <a:schemeClr val="lt1"/>
                </a:solidFill>
                <a:highlight>
                  <a:srgbClr val="FFFFFE"/>
                </a:highlight>
                <a:latin typeface="Montserrat"/>
                <a:ea typeface="Montserrat"/>
                <a:cs typeface="Montserrat"/>
                <a:sym typeface="Montserrat"/>
              </a:rPr>
              <a:t>Competition Distance Distribution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Sales and Promotions</a:t>
            </a:r>
            <a:endParaRPr/>
          </a:p>
        </p:txBody>
      </p:sp>
      <p:sp>
        <p:nvSpPr>
          <p:cNvPr id="145" name="Google Shape;145;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pic>
        <p:nvPicPr>
          <p:cNvPr id="146" name="Google Shape;146;p24"/>
          <p:cNvPicPr preferRelativeResize="0"/>
          <p:nvPr/>
        </p:nvPicPr>
        <p:blipFill>
          <a:blip r:embed="rId3">
            <a:alphaModFix/>
          </a:blip>
          <a:stretch>
            <a:fillRect/>
          </a:stretch>
        </p:blipFill>
        <p:spPr>
          <a:xfrm>
            <a:off x="604325" y="1323975"/>
            <a:ext cx="6714750" cy="3121200"/>
          </a:xfrm>
          <a:prstGeom prst="rect">
            <a:avLst/>
          </a:prstGeom>
          <a:noFill/>
          <a:ln>
            <a:noFill/>
          </a:ln>
        </p:spPr>
      </p:pic>
      <p:sp>
        <p:nvSpPr>
          <p:cNvPr id="147" name="Google Shape;147;p24"/>
          <p:cNvSpPr txBox="1"/>
          <p:nvPr/>
        </p:nvSpPr>
        <p:spPr>
          <a:xfrm>
            <a:off x="537175" y="4391450"/>
            <a:ext cx="7405200" cy="63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E"/>
                </a:highlight>
                <a:latin typeface="Montserrat"/>
                <a:ea typeface="Montserrat"/>
                <a:cs typeface="Montserrat"/>
                <a:sym typeface="Montserrat"/>
              </a:rPr>
              <a:t>Sales are increasing because of Promotion. Let’s just go ahead with Promotion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EDA Conclusion</a:t>
            </a:r>
            <a:endParaRPr/>
          </a:p>
        </p:txBody>
      </p:sp>
      <p:sp>
        <p:nvSpPr>
          <p:cNvPr id="153" name="Google Shape;153;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25"/>
          <p:cNvSpPr txBox="1"/>
          <p:nvPr/>
        </p:nvSpPr>
        <p:spPr>
          <a:xfrm>
            <a:off x="349175" y="1168375"/>
            <a:ext cx="7338000" cy="8562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600"/>
              </a:spcBef>
              <a:spcAft>
                <a:spcPts val="0"/>
              </a:spcAft>
              <a:buClr>
                <a:schemeClr val="lt1"/>
              </a:buClr>
              <a:buSzPts val="1600"/>
              <a:buFont typeface="Montserrat"/>
              <a:buAutoNum type="arabicPeriod"/>
            </a:pPr>
            <a:r>
              <a:rPr lang="en-GB" sz="1600" b="1">
                <a:solidFill>
                  <a:schemeClr val="lt1"/>
                </a:solidFill>
                <a:highlight>
                  <a:srgbClr val="FFFFFF"/>
                </a:highlight>
                <a:latin typeface="Montserrat"/>
                <a:ea typeface="Montserrat"/>
                <a:cs typeface="Montserrat"/>
                <a:sym typeface="Montserrat"/>
              </a:rPr>
              <a:t>There are very few stores open on ‘State Holiday’ and they make a good profit on those days then any average day.</a:t>
            </a:r>
            <a:endParaRPr sz="1050">
              <a:solidFill>
                <a:srgbClr val="D4D4D4"/>
              </a:solidFill>
              <a:highlight>
                <a:srgbClr val="1E1E1E"/>
              </a:highlight>
              <a:latin typeface="Courier New"/>
              <a:ea typeface="Courier New"/>
              <a:cs typeface="Courier New"/>
              <a:sym typeface="Courier New"/>
            </a:endParaRPr>
          </a:p>
          <a:p>
            <a:pPr marL="457200" lvl="0" indent="-330200" algn="l" rtl="0">
              <a:lnSpc>
                <a:spcPct val="115000"/>
              </a:lnSpc>
              <a:spcBef>
                <a:spcPts val="0"/>
              </a:spcBef>
              <a:spcAft>
                <a:spcPts val="0"/>
              </a:spcAft>
              <a:buClr>
                <a:schemeClr val="lt1"/>
              </a:buClr>
              <a:buSzPts val="1600"/>
              <a:buFont typeface="Montserrat"/>
              <a:buAutoNum type="arabicPeriod"/>
            </a:pPr>
            <a:r>
              <a:rPr lang="en-GB" sz="1600" b="1">
                <a:solidFill>
                  <a:schemeClr val="lt1"/>
                </a:solidFill>
                <a:highlight>
                  <a:srgbClr val="FFFFFF"/>
                </a:highlight>
                <a:latin typeface="Montserrat"/>
                <a:ea typeface="Montserrat"/>
                <a:cs typeface="Montserrat"/>
                <a:sym typeface="Montserrat"/>
              </a:rPr>
              <a:t>On School Holidays there is no large difference in sale. So promos running on  School holidays can be reduced.</a:t>
            </a:r>
            <a:endParaRPr sz="1600" b="1">
              <a:solidFill>
                <a:schemeClr val="lt1"/>
              </a:solidFill>
              <a:highlight>
                <a:srgbClr val="FFFFFF"/>
              </a:highlight>
              <a:latin typeface="Montserrat"/>
              <a:ea typeface="Montserrat"/>
              <a:cs typeface="Montserrat"/>
              <a:sym typeface="Montserrat"/>
            </a:endParaRPr>
          </a:p>
          <a:p>
            <a:pPr marL="457200" lvl="0" indent="-330200" algn="l" rtl="0">
              <a:lnSpc>
                <a:spcPct val="115000"/>
              </a:lnSpc>
              <a:spcBef>
                <a:spcPts val="0"/>
              </a:spcBef>
              <a:spcAft>
                <a:spcPts val="0"/>
              </a:spcAft>
              <a:buClr>
                <a:schemeClr val="lt1"/>
              </a:buClr>
              <a:buSzPts val="1600"/>
              <a:buFont typeface="Montserrat"/>
              <a:buAutoNum type="arabicPeriod"/>
            </a:pPr>
            <a:r>
              <a:rPr lang="en-GB" sz="1600" b="1">
                <a:solidFill>
                  <a:schemeClr val="lt1"/>
                </a:solidFill>
                <a:highlight>
                  <a:srgbClr val="FFFFFF"/>
                </a:highlight>
                <a:latin typeface="Montserrat"/>
                <a:ea typeface="Montserrat"/>
                <a:cs typeface="Montserrat"/>
                <a:sym typeface="Montserrat"/>
              </a:rPr>
              <a:t>Sales for assortment type a and c seems to be less as compared to assortment type b.</a:t>
            </a:r>
            <a:endParaRPr sz="1600" b="1">
              <a:solidFill>
                <a:schemeClr val="lt1"/>
              </a:solidFill>
              <a:highlight>
                <a:srgbClr val="FFFFFF"/>
              </a:highlight>
              <a:latin typeface="Montserrat"/>
              <a:ea typeface="Montserrat"/>
              <a:cs typeface="Montserrat"/>
              <a:sym typeface="Montserrat"/>
            </a:endParaRPr>
          </a:p>
          <a:p>
            <a:pPr marL="457200" lvl="0" indent="-330200" algn="l" rtl="0">
              <a:lnSpc>
                <a:spcPct val="115000"/>
              </a:lnSpc>
              <a:spcBef>
                <a:spcPts val="0"/>
              </a:spcBef>
              <a:spcAft>
                <a:spcPts val="0"/>
              </a:spcAft>
              <a:buClr>
                <a:schemeClr val="lt1"/>
              </a:buClr>
              <a:buSzPts val="1600"/>
              <a:buFont typeface="Montserrat"/>
              <a:buAutoNum type="arabicPeriod"/>
            </a:pPr>
            <a:r>
              <a:rPr lang="en-GB" sz="1600" b="1">
                <a:solidFill>
                  <a:schemeClr val="lt1"/>
                </a:solidFill>
                <a:highlight>
                  <a:srgbClr val="FFFFFF"/>
                </a:highlight>
                <a:latin typeface="Montserrat"/>
                <a:ea typeface="Montserrat"/>
                <a:cs typeface="Montserrat"/>
                <a:sym typeface="Montserrat"/>
              </a:rPr>
              <a:t>At the start of month the sales increases. People might be planning to shop for the entire month in its beginning. </a:t>
            </a:r>
            <a:endParaRPr sz="1600"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How Our Null Values Look...</a:t>
            </a:r>
            <a:endParaRPr/>
          </a:p>
        </p:txBody>
      </p:sp>
      <p:sp>
        <p:nvSpPr>
          <p:cNvPr id="160" name="Google Shape;160;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61" name="Google Shape;161;p26"/>
          <p:cNvPicPr preferRelativeResize="0"/>
          <p:nvPr/>
        </p:nvPicPr>
        <p:blipFill>
          <a:blip r:embed="rId3">
            <a:alphaModFix/>
          </a:blip>
          <a:stretch>
            <a:fillRect/>
          </a:stretch>
        </p:blipFill>
        <p:spPr>
          <a:xfrm>
            <a:off x="0" y="1152475"/>
            <a:ext cx="9143999" cy="37345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Data Preprocessing</a:t>
            </a:r>
            <a:endParaRPr/>
          </a:p>
        </p:txBody>
      </p:sp>
      <p:sp>
        <p:nvSpPr>
          <p:cNvPr id="167" name="Google Shape;167;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27"/>
          <p:cNvSpPr txBox="1"/>
          <p:nvPr/>
        </p:nvSpPr>
        <p:spPr>
          <a:xfrm>
            <a:off x="335750" y="1154925"/>
            <a:ext cx="7338000" cy="8562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600"/>
              </a:spcBef>
              <a:spcAft>
                <a:spcPts val="0"/>
              </a:spcAft>
              <a:buClr>
                <a:schemeClr val="lt1"/>
              </a:buClr>
              <a:buSzPts val="1600"/>
              <a:buFont typeface="Montserrat"/>
              <a:buAutoNum type="arabicPeriod"/>
            </a:pPr>
            <a:r>
              <a:rPr lang="en-GB" sz="1600" b="1">
                <a:solidFill>
                  <a:schemeClr val="lt1"/>
                </a:solidFill>
                <a:highlight>
                  <a:srgbClr val="FFFFFF"/>
                </a:highlight>
                <a:latin typeface="Montserrat"/>
                <a:ea typeface="Montserrat"/>
                <a:cs typeface="Montserrat"/>
                <a:sym typeface="Montserrat"/>
              </a:rPr>
              <a:t>Columns related to promotions had a lot of null values, which we figured out are not actually null values but are these null values signifies there is no continuation in Promotion i.e Promo2 is 0.  So simply filled it with 0.</a:t>
            </a:r>
            <a:endParaRPr sz="1600" b="1">
              <a:solidFill>
                <a:schemeClr val="lt1"/>
              </a:solidFill>
              <a:highlight>
                <a:srgbClr val="FFFFFF"/>
              </a:highlight>
              <a:latin typeface="Montserrat"/>
              <a:ea typeface="Montserrat"/>
              <a:cs typeface="Montserrat"/>
              <a:sym typeface="Montserrat"/>
            </a:endParaRPr>
          </a:p>
          <a:p>
            <a:pPr marL="457200" lvl="0" indent="-330200" algn="l" rtl="0">
              <a:lnSpc>
                <a:spcPct val="115000"/>
              </a:lnSpc>
              <a:spcBef>
                <a:spcPts val="0"/>
              </a:spcBef>
              <a:spcAft>
                <a:spcPts val="0"/>
              </a:spcAft>
              <a:buClr>
                <a:schemeClr val="lt1"/>
              </a:buClr>
              <a:buSzPts val="1600"/>
              <a:buFont typeface="Montserrat"/>
              <a:buAutoNum type="arabicPeriod"/>
            </a:pPr>
            <a:r>
              <a:rPr lang="en-GB" sz="1600" b="1">
                <a:solidFill>
                  <a:schemeClr val="lt1"/>
                </a:solidFill>
                <a:highlight>
                  <a:srgbClr val="FFFFFF"/>
                </a:highlight>
                <a:latin typeface="Montserrat"/>
                <a:ea typeface="Montserrat"/>
                <a:cs typeface="Montserrat"/>
                <a:sym typeface="Montserrat"/>
              </a:rPr>
              <a:t>Null values in ‘CompetitionDistance’  is imputed with its mean based on the type of stores.</a:t>
            </a:r>
            <a:endParaRPr sz="1600" b="1">
              <a:solidFill>
                <a:schemeClr val="lt1"/>
              </a:solidFill>
              <a:highlight>
                <a:srgbClr val="FFFFFF"/>
              </a:highlight>
              <a:latin typeface="Montserrat"/>
              <a:ea typeface="Montserrat"/>
              <a:cs typeface="Montserrat"/>
              <a:sym typeface="Montserrat"/>
            </a:endParaRPr>
          </a:p>
          <a:p>
            <a:pPr marL="457200" lvl="0" indent="-330200" algn="l" rtl="0">
              <a:lnSpc>
                <a:spcPct val="115000"/>
              </a:lnSpc>
              <a:spcBef>
                <a:spcPts val="0"/>
              </a:spcBef>
              <a:spcAft>
                <a:spcPts val="0"/>
              </a:spcAft>
              <a:buClr>
                <a:schemeClr val="lt1"/>
              </a:buClr>
              <a:buSzPts val="1600"/>
              <a:buFont typeface="Montserrat"/>
              <a:buAutoNum type="arabicPeriod"/>
            </a:pPr>
            <a:r>
              <a:rPr lang="en-GB" sz="1600" b="1">
                <a:solidFill>
                  <a:schemeClr val="lt1"/>
                </a:solidFill>
                <a:highlight>
                  <a:srgbClr val="FFFFFF"/>
                </a:highlight>
                <a:latin typeface="Montserrat"/>
                <a:ea typeface="Montserrat"/>
                <a:cs typeface="Montserrat"/>
                <a:sym typeface="Montserrat"/>
              </a:rPr>
              <a:t>Null values in ‘CompetitonOpenSinceMonth’ and ‘CompetitionOpenSinceYear’ are filled with backfill and forward fill.</a:t>
            </a:r>
            <a:endParaRPr sz="1600"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Feature Engineering</a:t>
            </a:r>
            <a:endParaRPr b="1">
              <a:latin typeface="Montserrat"/>
              <a:ea typeface="Montserrat"/>
              <a:cs typeface="Montserrat"/>
              <a:sym typeface="Montserrat"/>
            </a:endParaRPr>
          </a:p>
        </p:txBody>
      </p:sp>
      <p:sp>
        <p:nvSpPr>
          <p:cNvPr id="174" name="Google Shape;174;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28"/>
          <p:cNvSpPr txBox="1"/>
          <p:nvPr/>
        </p:nvSpPr>
        <p:spPr>
          <a:xfrm>
            <a:off x="322300" y="1168375"/>
            <a:ext cx="8245800" cy="35589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600"/>
              </a:spcBef>
              <a:spcAft>
                <a:spcPts val="0"/>
              </a:spcAft>
              <a:buClr>
                <a:schemeClr val="lt1"/>
              </a:buClr>
              <a:buSzPts val="1600"/>
              <a:buFont typeface="Montserrat"/>
              <a:buAutoNum type="arabicPeriod"/>
            </a:pPr>
            <a:r>
              <a:rPr lang="en-GB" sz="1600" b="1">
                <a:solidFill>
                  <a:schemeClr val="lt1"/>
                </a:solidFill>
                <a:highlight>
                  <a:srgbClr val="FFFFFF"/>
                </a:highlight>
                <a:latin typeface="Montserrat"/>
                <a:ea typeface="Montserrat"/>
                <a:cs typeface="Montserrat"/>
                <a:sym typeface="Montserrat"/>
              </a:rPr>
              <a:t>Extraction of Year, Month and Date from the Date column.</a:t>
            </a:r>
            <a:endParaRPr sz="1600" b="1">
              <a:solidFill>
                <a:schemeClr val="lt1"/>
              </a:solidFill>
              <a:highlight>
                <a:srgbClr val="FFFFFF"/>
              </a:highlight>
              <a:latin typeface="Montserrat"/>
              <a:ea typeface="Montserrat"/>
              <a:cs typeface="Montserrat"/>
              <a:sym typeface="Montserrat"/>
            </a:endParaRPr>
          </a:p>
          <a:p>
            <a:pPr marL="457200" lvl="0" indent="-330200" algn="l" rtl="0">
              <a:lnSpc>
                <a:spcPct val="115000"/>
              </a:lnSpc>
              <a:spcBef>
                <a:spcPts val="0"/>
              </a:spcBef>
              <a:spcAft>
                <a:spcPts val="0"/>
              </a:spcAft>
              <a:buClr>
                <a:schemeClr val="lt1"/>
              </a:buClr>
              <a:buSzPts val="1600"/>
              <a:buFont typeface="Montserrat"/>
              <a:buAutoNum type="arabicPeriod"/>
            </a:pPr>
            <a:r>
              <a:rPr lang="en-GB" sz="1600" b="1">
                <a:solidFill>
                  <a:schemeClr val="lt1"/>
                </a:solidFill>
                <a:highlight>
                  <a:srgbClr val="FFFFFF"/>
                </a:highlight>
                <a:latin typeface="Montserrat"/>
                <a:ea typeface="Montserrat"/>
                <a:cs typeface="Montserrat"/>
                <a:sym typeface="Montserrat"/>
              </a:rPr>
              <a:t>One hot encoding for Stateholiday, Storetype, Assortment and Promo Interval.</a:t>
            </a:r>
            <a:endParaRPr sz="1600" b="1">
              <a:solidFill>
                <a:schemeClr val="lt1"/>
              </a:solidFill>
              <a:highlight>
                <a:srgbClr val="FFFFFF"/>
              </a:highlight>
              <a:latin typeface="Montserrat"/>
              <a:ea typeface="Montserrat"/>
              <a:cs typeface="Montserrat"/>
              <a:sym typeface="Montserrat"/>
            </a:endParaRPr>
          </a:p>
          <a:p>
            <a:pPr marL="457200" lvl="0" indent="-330200" algn="l" rtl="0">
              <a:lnSpc>
                <a:spcPct val="115000"/>
              </a:lnSpc>
              <a:spcBef>
                <a:spcPts val="0"/>
              </a:spcBef>
              <a:spcAft>
                <a:spcPts val="0"/>
              </a:spcAft>
              <a:buClr>
                <a:schemeClr val="lt1"/>
              </a:buClr>
              <a:buSzPts val="1600"/>
              <a:buFont typeface="Montserrat"/>
              <a:buAutoNum type="arabicPeriod"/>
            </a:pPr>
            <a:r>
              <a:rPr lang="en-GB" sz="1600" b="1">
                <a:solidFill>
                  <a:schemeClr val="lt1"/>
                </a:solidFill>
                <a:highlight>
                  <a:srgbClr val="FFFFFF"/>
                </a:highlight>
                <a:latin typeface="Montserrat"/>
                <a:ea typeface="Montserrat"/>
                <a:cs typeface="Montserrat"/>
                <a:sym typeface="Montserrat"/>
              </a:rPr>
              <a:t>Creating Total Competition month as a new feature by using ‘CompetitionOpenSinceYear’ and ‘CompetitionOpenSinceMonth’.</a:t>
            </a:r>
            <a:endParaRPr sz="1600" b="1">
              <a:solidFill>
                <a:schemeClr val="lt1"/>
              </a:solidFill>
              <a:highlight>
                <a:srgbClr val="FFFFFF"/>
              </a:highlight>
              <a:latin typeface="Montserrat"/>
              <a:ea typeface="Montserrat"/>
              <a:cs typeface="Montserrat"/>
              <a:sym typeface="Montserrat"/>
            </a:endParaRPr>
          </a:p>
          <a:p>
            <a:pPr marL="457200" lvl="0" indent="-330200" algn="l" rtl="0">
              <a:lnSpc>
                <a:spcPct val="115000"/>
              </a:lnSpc>
              <a:spcBef>
                <a:spcPts val="0"/>
              </a:spcBef>
              <a:spcAft>
                <a:spcPts val="0"/>
              </a:spcAft>
              <a:buClr>
                <a:schemeClr val="lt1"/>
              </a:buClr>
              <a:buSzPts val="1600"/>
              <a:buFont typeface="Montserrat"/>
              <a:buAutoNum type="arabicPeriod"/>
            </a:pPr>
            <a:r>
              <a:rPr lang="en-GB" sz="1600" b="1">
                <a:solidFill>
                  <a:schemeClr val="lt1"/>
                </a:solidFill>
                <a:highlight>
                  <a:srgbClr val="FFFFFF"/>
                </a:highlight>
                <a:latin typeface="Montserrat"/>
                <a:ea typeface="Montserrat"/>
                <a:cs typeface="Montserrat"/>
                <a:sym typeface="Montserrat"/>
              </a:rPr>
              <a:t>Creating Total Promotion Year and Total Promotion Week as new features by using ‘Promo2SinceYear’ and ‘Promo2SinceWeek’.</a:t>
            </a:r>
            <a:endParaRPr sz="1600" b="1">
              <a:solidFill>
                <a:schemeClr val="lt1"/>
              </a:solidFill>
              <a:highlight>
                <a:srgbClr val="FFFFFF"/>
              </a:highlight>
              <a:latin typeface="Montserrat"/>
              <a:ea typeface="Montserrat"/>
              <a:cs typeface="Montserrat"/>
              <a:sym typeface="Montserrat"/>
            </a:endParaRPr>
          </a:p>
          <a:p>
            <a:pPr marL="457200" lvl="0" indent="-330200" algn="l" rtl="0">
              <a:lnSpc>
                <a:spcPct val="115000"/>
              </a:lnSpc>
              <a:spcBef>
                <a:spcPts val="0"/>
              </a:spcBef>
              <a:spcAft>
                <a:spcPts val="0"/>
              </a:spcAft>
              <a:buClr>
                <a:schemeClr val="lt1"/>
              </a:buClr>
              <a:buSzPts val="1600"/>
              <a:buFont typeface="Montserrat"/>
              <a:buAutoNum type="arabicPeriod"/>
            </a:pPr>
            <a:r>
              <a:rPr lang="en-GB" sz="1600" b="1">
                <a:solidFill>
                  <a:schemeClr val="lt1"/>
                </a:solidFill>
                <a:highlight>
                  <a:srgbClr val="FFFFFF"/>
                </a:highlight>
                <a:latin typeface="Montserrat"/>
                <a:ea typeface="Montserrat"/>
                <a:cs typeface="Montserrat"/>
                <a:sym typeface="Montserrat"/>
              </a:rPr>
              <a:t>Creating ‘IsPromoMonth’ as a new feature to account for whether a month is promotional or not using ‘PromoInterval’ feature.</a:t>
            </a:r>
            <a:endParaRPr sz="1600" b="1">
              <a:solidFill>
                <a:schemeClr val="lt1"/>
              </a:solidFill>
              <a:highlight>
                <a:srgbClr val="FFFFFF"/>
              </a:highlight>
              <a:latin typeface="Montserrat"/>
              <a:ea typeface="Montserrat"/>
              <a:cs typeface="Montserrat"/>
              <a:sym typeface="Montserrat"/>
            </a:endParaRPr>
          </a:p>
          <a:p>
            <a:pPr marL="457200" lvl="0" indent="-330200" algn="l" rtl="0">
              <a:lnSpc>
                <a:spcPct val="115000"/>
              </a:lnSpc>
              <a:spcBef>
                <a:spcPts val="0"/>
              </a:spcBef>
              <a:spcAft>
                <a:spcPts val="0"/>
              </a:spcAft>
              <a:buClr>
                <a:schemeClr val="lt1"/>
              </a:buClr>
              <a:buSzPts val="1600"/>
              <a:buFont typeface="Montserrat"/>
              <a:buAutoNum type="arabicPeriod"/>
            </a:pPr>
            <a:r>
              <a:rPr lang="en-GB" sz="1600" b="1">
                <a:solidFill>
                  <a:schemeClr val="lt1"/>
                </a:solidFill>
                <a:highlight>
                  <a:srgbClr val="FFFFFF"/>
                </a:highlight>
                <a:latin typeface="Montserrat"/>
                <a:ea typeface="Montserrat"/>
                <a:cs typeface="Montserrat"/>
                <a:sym typeface="Montserrat"/>
              </a:rPr>
              <a:t>Creating ‘Average Sales’ and ‘Average Customers’ columns and dropping the ‘Customers’ column. </a:t>
            </a:r>
            <a:endParaRPr sz="1600"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9"/>
          <p:cNvSpPr txBox="1">
            <a:spLocks noGrp="1"/>
          </p:cNvSpPr>
          <p:nvPr>
            <p:ph type="title"/>
          </p:nvPr>
        </p:nvSpPr>
        <p:spPr>
          <a:xfrm>
            <a:off x="217700" y="4076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Models Used So Far For Prediction </a:t>
            </a:r>
            <a:endParaRPr/>
          </a:p>
        </p:txBody>
      </p:sp>
      <p:sp>
        <p:nvSpPr>
          <p:cNvPr id="181" name="Google Shape;181;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29"/>
          <p:cNvSpPr txBox="1"/>
          <p:nvPr/>
        </p:nvSpPr>
        <p:spPr>
          <a:xfrm>
            <a:off x="456600" y="1168375"/>
            <a:ext cx="7338000" cy="85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29"/>
          <p:cNvSpPr txBox="1"/>
          <p:nvPr/>
        </p:nvSpPr>
        <p:spPr>
          <a:xfrm>
            <a:off x="470025" y="1465475"/>
            <a:ext cx="7338000" cy="20688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600"/>
              </a:spcBef>
              <a:spcAft>
                <a:spcPts val="0"/>
              </a:spcAft>
              <a:buClr>
                <a:schemeClr val="lt1"/>
              </a:buClr>
              <a:buSzPts val="1600"/>
              <a:buFont typeface="Montserrat"/>
              <a:buAutoNum type="arabicPeriod"/>
            </a:pPr>
            <a:r>
              <a:rPr lang="en-GB" sz="1600" b="1">
                <a:solidFill>
                  <a:schemeClr val="lt1"/>
                </a:solidFill>
                <a:highlight>
                  <a:srgbClr val="FFFFFF"/>
                </a:highlight>
                <a:latin typeface="Montserrat"/>
                <a:ea typeface="Montserrat"/>
                <a:cs typeface="Montserrat"/>
                <a:sym typeface="Montserrat"/>
              </a:rPr>
              <a:t>Linear Regression (Baseline Model)</a:t>
            </a:r>
            <a:endParaRPr sz="1600" b="1">
              <a:solidFill>
                <a:schemeClr val="lt1"/>
              </a:solidFill>
              <a:highlight>
                <a:srgbClr val="FFFFFF"/>
              </a:highlight>
              <a:latin typeface="Montserrat"/>
              <a:ea typeface="Montserrat"/>
              <a:cs typeface="Montserrat"/>
              <a:sym typeface="Montserrat"/>
            </a:endParaRPr>
          </a:p>
          <a:p>
            <a:pPr marL="457200" lvl="0" indent="-330200" algn="l" rtl="0">
              <a:lnSpc>
                <a:spcPct val="115000"/>
              </a:lnSpc>
              <a:spcBef>
                <a:spcPts val="0"/>
              </a:spcBef>
              <a:spcAft>
                <a:spcPts val="0"/>
              </a:spcAft>
              <a:buClr>
                <a:schemeClr val="lt1"/>
              </a:buClr>
              <a:buSzPts val="1600"/>
              <a:buFont typeface="Montserrat"/>
              <a:buAutoNum type="arabicPeriod"/>
            </a:pPr>
            <a:r>
              <a:rPr lang="en-GB" sz="1600" b="1">
                <a:solidFill>
                  <a:schemeClr val="lt1"/>
                </a:solidFill>
                <a:highlight>
                  <a:srgbClr val="FFFFFF"/>
                </a:highlight>
                <a:latin typeface="Montserrat"/>
                <a:ea typeface="Montserrat"/>
                <a:cs typeface="Montserrat"/>
                <a:sym typeface="Montserrat"/>
              </a:rPr>
              <a:t>Decision Tree Regressor</a:t>
            </a:r>
            <a:endParaRPr sz="1600" b="1">
              <a:solidFill>
                <a:schemeClr val="lt1"/>
              </a:solidFill>
              <a:highlight>
                <a:srgbClr val="FFFFFF"/>
              </a:highlight>
              <a:latin typeface="Montserrat"/>
              <a:ea typeface="Montserrat"/>
              <a:cs typeface="Montserrat"/>
              <a:sym typeface="Montserrat"/>
            </a:endParaRPr>
          </a:p>
          <a:p>
            <a:pPr marL="457200" lvl="0" indent="-330200" algn="l" rtl="0">
              <a:lnSpc>
                <a:spcPct val="115000"/>
              </a:lnSpc>
              <a:spcBef>
                <a:spcPts val="0"/>
              </a:spcBef>
              <a:spcAft>
                <a:spcPts val="0"/>
              </a:spcAft>
              <a:buClr>
                <a:schemeClr val="lt1"/>
              </a:buClr>
              <a:buSzPts val="1600"/>
              <a:buFont typeface="Montserrat"/>
              <a:buAutoNum type="arabicPeriod"/>
            </a:pPr>
            <a:r>
              <a:rPr lang="en-GB" sz="1600" b="1">
                <a:solidFill>
                  <a:schemeClr val="lt1"/>
                </a:solidFill>
                <a:highlight>
                  <a:srgbClr val="FFFFFF"/>
                </a:highlight>
                <a:latin typeface="Montserrat"/>
                <a:ea typeface="Montserrat"/>
                <a:cs typeface="Montserrat"/>
                <a:sym typeface="Montserrat"/>
              </a:rPr>
              <a:t>Random Forest Regressor</a:t>
            </a:r>
            <a:endParaRPr sz="1600" b="1">
              <a:solidFill>
                <a:schemeClr val="lt1"/>
              </a:solidFill>
              <a:highlight>
                <a:srgbClr val="FFFFFF"/>
              </a:highlight>
              <a:latin typeface="Montserrat"/>
              <a:ea typeface="Montserrat"/>
              <a:cs typeface="Montserrat"/>
              <a:sym typeface="Montserrat"/>
            </a:endParaRPr>
          </a:p>
          <a:p>
            <a:pPr marL="457200" lvl="0" indent="-330200" algn="l" rtl="0">
              <a:lnSpc>
                <a:spcPct val="115000"/>
              </a:lnSpc>
              <a:spcBef>
                <a:spcPts val="0"/>
              </a:spcBef>
              <a:spcAft>
                <a:spcPts val="0"/>
              </a:spcAft>
              <a:buClr>
                <a:schemeClr val="lt1"/>
              </a:buClr>
              <a:buSzPts val="1600"/>
              <a:buFont typeface="Montserrat"/>
              <a:buAutoNum type="arabicPeriod"/>
            </a:pPr>
            <a:r>
              <a:rPr lang="en-GB" sz="1600" b="1">
                <a:solidFill>
                  <a:schemeClr val="lt1"/>
                </a:solidFill>
                <a:highlight>
                  <a:srgbClr val="FFFFFF"/>
                </a:highlight>
                <a:latin typeface="Montserrat"/>
                <a:ea typeface="Montserrat"/>
                <a:cs typeface="Montserrat"/>
                <a:sym typeface="Montserrat"/>
              </a:rPr>
              <a:t>Light GBM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Feature Importance From Linear Regression</a:t>
            </a:r>
            <a:endParaRPr/>
          </a:p>
        </p:txBody>
      </p:sp>
      <p:sp>
        <p:nvSpPr>
          <p:cNvPr id="189" name="Google Shape;189;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p30"/>
          <p:cNvSpPr txBox="1"/>
          <p:nvPr/>
        </p:nvSpPr>
        <p:spPr>
          <a:xfrm>
            <a:off x="335750" y="1168375"/>
            <a:ext cx="7338000" cy="856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1200"/>
              </a:spcAft>
              <a:buNone/>
            </a:pPr>
            <a:endParaRPr/>
          </a:p>
        </p:txBody>
      </p:sp>
      <p:pic>
        <p:nvPicPr>
          <p:cNvPr id="191" name="Google Shape;191;p30"/>
          <p:cNvPicPr preferRelativeResize="0"/>
          <p:nvPr/>
        </p:nvPicPr>
        <p:blipFill>
          <a:blip r:embed="rId3">
            <a:alphaModFix/>
          </a:blip>
          <a:stretch>
            <a:fillRect/>
          </a:stretch>
        </p:blipFill>
        <p:spPr>
          <a:xfrm>
            <a:off x="577475" y="1251425"/>
            <a:ext cx="7700600" cy="3260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Feature Importance From Decision Tree</a:t>
            </a:r>
            <a:endParaRPr/>
          </a:p>
        </p:txBody>
      </p:sp>
      <p:sp>
        <p:nvSpPr>
          <p:cNvPr id="197" name="Google Shape;197;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98" name="Google Shape;198;p31"/>
          <p:cNvPicPr preferRelativeResize="0"/>
          <p:nvPr/>
        </p:nvPicPr>
        <p:blipFill>
          <a:blip r:embed="rId3">
            <a:alphaModFix/>
          </a:blip>
          <a:stretch>
            <a:fillRect/>
          </a:stretch>
        </p:blipFill>
        <p:spPr>
          <a:xfrm>
            <a:off x="684900" y="1017725"/>
            <a:ext cx="7963700" cy="3551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Content</a:t>
            </a:r>
            <a:endParaRPr b="1">
              <a:latin typeface="Montserrat"/>
              <a:ea typeface="Montserrat"/>
              <a:cs typeface="Montserrat"/>
              <a:sym typeface="Montserrat"/>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Montserrat"/>
                <a:ea typeface="Montserrat"/>
                <a:cs typeface="Montserrat"/>
                <a:sym typeface="Montserrat"/>
              </a:rPr>
              <a:t>g</a:t>
            </a:r>
            <a:endParaRPr>
              <a:latin typeface="Montserrat"/>
              <a:ea typeface="Montserrat"/>
              <a:cs typeface="Montserrat"/>
              <a:sym typeface="Montserrat"/>
            </a:endParaRPr>
          </a:p>
        </p:txBody>
      </p:sp>
      <p:sp>
        <p:nvSpPr>
          <p:cNvPr id="62" name="Google Shape;62;p14"/>
          <p:cNvSpPr txBox="1"/>
          <p:nvPr/>
        </p:nvSpPr>
        <p:spPr>
          <a:xfrm>
            <a:off x="335750" y="1168375"/>
            <a:ext cx="8648700" cy="373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 name="Google Shape;63;p14"/>
          <p:cNvSpPr txBox="1"/>
          <p:nvPr/>
        </p:nvSpPr>
        <p:spPr>
          <a:xfrm>
            <a:off x="349175" y="1195225"/>
            <a:ext cx="7338000" cy="85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 name="Google Shape;64;p14"/>
          <p:cNvSpPr txBox="1"/>
          <p:nvPr/>
        </p:nvSpPr>
        <p:spPr>
          <a:xfrm>
            <a:off x="376025" y="1222075"/>
            <a:ext cx="7338000" cy="24309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600"/>
              </a:spcBef>
              <a:spcAft>
                <a:spcPts val="0"/>
              </a:spcAft>
              <a:buClr>
                <a:schemeClr val="lt1"/>
              </a:buClr>
              <a:buSzPts val="1600"/>
              <a:buFont typeface="Montserrat"/>
              <a:buAutoNum type="arabicPeriod"/>
            </a:pPr>
            <a:r>
              <a:rPr lang="en-GB" sz="1600" b="1">
                <a:solidFill>
                  <a:schemeClr val="lt1"/>
                </a:solidFill>
                <a:highlight>
                  <a:srgbClr val="FFFFFF"/>
                </a:highlight>
                <a:latin typeface="Montserrat"/>
                <a:ea typeface="Montserrat"/>
                <a:cs typeface="Montserrat"/>
                <a:sym typeface="Montserrat"/>
              </a:rPr>
              <a:t>Problem Statement</a:t>
            </a:r>
            <a:endParaRPr sz="1600" b="1">
              <a:solidFill>
                <a:schemeClr val="lt1"/>
              </a:solidFill>
              <a:highlight>
                <a:srgbClr val="FFFFFF"/>
              </a:highlight>
              <a:latin typeface="Montserrat"/>
              <a:ea typeface="Montserrat"/>
              <a:cs typeface="Montserrat"/>
              <a:sym typeface="Montserrat"/>
            </a:endParaRPr>
          </a:p>
          <a:p>
            <a:pPr marL="457200" lvl="0" indent="-330200" algn="l" rtl="0">
              <a:lnSpc>
                <a:spcPct val="115000"/>
              </a:lnSpc>
              <a:spcBef>
                <a:spcPts val="0"/>
              </a:spcBef>
              <a:spcAft>
                <a:spcPts val="0"/>
              </a:spcAft>
              <a:buClr>
                <a:schemeClr val="lt1"/>
              </a:buClr>
              <a:buSzPts val="1600"/>
              <a:buFont typeface="Montserrat"/>
              <a:buAutoNum type="arabicPeriod"/>
            </a:pPr>
            <a:r>
              <a:rPr lang="en-GB" sz="1600" b="1">
                <a:solidFill>
                  <a:schemeClr val="lt1"/>
                </a:solidFill>
                <a:highlight>
                  <a:srgbClr val="FFFFFF"/>
                </a:highlight>
                <a:latin typeface="Montserrat"/>
                <a:ea typeface="Montserrat"/>
                <a:cs typeface="Montserrat"/>
                <a:sym typeface="Montserrat"/>
              </a:rPr>
              <a:t>Data Summary</a:t>
            </a:r>
            <a:endParaRPr sz="1600" b="1">
              <a:solidFill>
                <a:schemeClr val="lt1"/>
              </a:solidFill>
              <a:highlight>
                <a:srgbClr val="FFFFFF"/>
              </a:highlight>
              <a:latin typeface="Montserrat"/>
              <a:ea typeface="Montserrat"/>
              <a:cs typeface="Montserrat"/>
              <a:sym typeface="Montserrat"/>
            </a:endParaRPr>
          </a:p>
          <a:p>
            <a:pPr marL="457200" lvl="0" indent="-330200" algn="l" rtl="0">
              <a:lnSpc>
                <a:spcPct val="115000"/>
              </a:lnSpc>
              <a:spcBef>
                <a:spcPts val="0"/>
              </a:spcBef>
              <a:spcAft>
                <a:spcPts val="0"/>
              </a:spcAft>
              <a:buClr>
                <a:schemeClr val="lt1"/>
              </a:buClr>
              <a:buSzPts val="1600"/>
              <a:buFont typeface="Montserrat"/>
              <a:buAutoNum type="arabicPeriod"/>
            </a:pPr>
            <a:r>
              <a:rPr lang="en-GB" sz="1600" b="1">
                <a:solidFill>
                  <a:schemeClr val="lt1"/>
                </a:solidFill>
                <a:highlight>
                  <a:srgbClr val="FFFFFF"/>
                </a:highlight>
                <a:latin typeface="Montserrat"/>
                <a:ea typeface="Montserrat"/>
                <a:cs typeface="Montserrat"/>
                <a:sym typeface="Montserrat"/>
              </a:rPr>
              <a:t>Analysis of Data</a:t>
            </a:r>
            <a:endParaRPr sz="1600" b="1">
              <a:solidFill>
                <a:schemeClr val="lt1"/>
              </a:solidFill>
              <a:highlight>
                <a:srgbClr val="FFFFFF"/>
              </a:highlight>
              <a:latin typeface="Montserrat"/>
              <a:ea typeface="Montserrat"/>
              <a:cs typeface="Montserrat"/>
              <a:sym typeface="Montserrat"/>
            </a:endParaRPr>
          </a:p>
          <a:p>
            <a:pPr marL="457200" lvl="0" indent="-330200" algn="l" rtl="0">
              <a:lnSpc>
                <a:spcPct val="115000"/>
              </a:lnSpc>
              <a:spcBef>
                <a:spcPts val="0"/>
              </a:spcBef>
              <a:spcAft>
                <a:spcPts val="0"/>
              </a:spcAft>
              <a:buClr>
                <a:schemeClr val="lt1"/>
              </a:buClr>
              <a:buSzPts val="1600"/>
              <a:buFont typeface="Montserrat"/>
              <a:buAutoNum type="arabicPeriod"/>
            </a:pPr>
            <a:r>
              <a:rPr lang="en-GB" sz="1600" b="1">
                <a:solidFill>
                  <a:schemeClr val="lt1"/>
                </a:solidFill>
                <a:highlight>
                  <a:srgbClr val="FFFFFF"/>
                </a:highlight>
                <a:latin typeface="Montserrat"/>
                <a:ea typeface="Montserrat"/>
                <a:cs typeface="Montserrat"/>
                <a:sym typeface="Montserrat"/>
              </a:rPr>
              <a:t>Data Preprocessing</a:t>
            </a:r>
            <a:endParaRPr sz="1600" b="1">
              <a:solidFill>
                <a:schemeClr val="lt1"/>
              </a:solidFill>
              <a:highlight>
                <a:srgbClr val="FFFFFF"/>
              </a:highlight>
              <a:latin typeface="Montserrat"/>
              <a:ea typeface="Montserrat"/>
              <a:cs typeface="Montserrat"/>
              <a:sym typeface="Montserrat"/>
            </a:endParaRPr>
          </a:p>
          <a:p>
            <a:pPr marL="457200" lvl="0" indent="-330200" algn="l" rtl="0">
              <a:lnSpc>
                <a:spcPct val="115000"/>
              </a:lnSpc>
              <a:spcBef>
                <a:spcPts val="0"/>
              </a:spcBef>
              <a:spcAft>
                <a:spcPts val="0"/>
              </a:spcAft>
              <a:buClr>
                <a:schemeClr val="lt1"/>
              </a:buClr>
              <a:buSzPts val="1600"/>
              <a:buFont typeface="Montserrat"/>
              <a:buAutoNum type="arabicPeriod"/>
            </a:pPr>
            <a:r>
              <a:rPr lang="en-GB" sz="1600" b="1">
                <a:solidFill>
                  <a:schemeClr val="lt1"/>
                </a:solidFill>
                <a:highlight>
                  <a:srgbClr val="FFFFFF"/>
                </a:highlight>
                <a:latin typeface="Montserrat"/>
                <a:ea typeface="Montserrat"/>
                <a:cs typeface="Montserrat"/>
                <a:sym typeface="Montserrat"/>
              </a:rPr>
              <a:t>Feature Engineering</a:t>
            </a:r>
            <a:endParaRPr sz="1600" b="1">
              <a:solidFill>
                <a:schemeClr val="lt1"/>
              </a:solidFill>
              <a:highlight>
                <a:srgbClr val="FFFFFF"/>
              </a:highlight>
              <a:latin typeface="Montserrat"/>
              <a:ea typeface="Montserrat"/>
              <a:cs typeface="Montserrat"/>
              <a:sym typeface="Montserrat"/>
            </a:endParaRPr>
          </a:p>
          <a:p>
            <a:pPr marL="457200" lvl="0" indent="-330200" algn="l" rtl="0">
              <a:lnSpc>
                <a:spcPct val="115000"/>
              </a:lnSpc>
              <a:spcBef>
                <a:spcPts val="0"/>
              </a:spcBef>
              <a:spcAft>
                <a:spcPts val="0"/>
              </a:spcAft>
              <a:buClr>
                <a:schemeClr val="lt1"/>
              </a:buClr>
              <a:buSzPts val="1600"/>
              <a:buFont typeface="Montserrat"/>
              <a:buAutoNum type="arabicPeriod"/>
            </a:pPr>
            <a:r>
              <a:rPr lang="en-GB" sz="1600" b="1">
                <a:solidFill>
                  <a:schemeClr val="lt1"/>
                </a:solidFill>
                <a:highlight>
                  <a:srgbClr val="FFFFFF"/>
                </a:highlight>
                <a:latin typeface="Montserrat"/>
                <a:ea typeface="Montserrat"/>
                <a:cs typeface="Montserrat"/>
                <a:sym typeface="Montserrat"/>
              </a:rPr>
              <a:t>Model Selection</a:t>
            </a:r>
            <a:endParaRPr sz="1600" b="1">
              <a:solidFill>
                <a:schemeClr val="lt1"/>
              </a:solidFill>
              <a:highlight>
                <a:srgbClr val="FFFFFF"/>
              </a:highlight>
              <a:latin typeface="Montserrat"/>
              <a:ea typeface="Montserrat"/>
              <a:cs typeface="Montserrat"/>
              <a:sym typeface="Montserrat"/>
            </a:endParaRPr>
          </a:p>
          <a:p>
            <a:pPr marL="457200" lvl="0" indent="-330200" algn="l" rtl="0">
              <a:lnSpc>
                <a:spcPct val="115000"/>
              </a:lnSpc>
              <a:spcBef>
                <a:spcPts val="0"/>
              </a:spcBef>
              <a:spcAft>
                <a:spcPts val="0"/>
              </a:spcAft>
              <a:buClr>
                <a:schemeClr val="lt1"/>
              </a:buClr>
              <a:buSzPts val="1600"/>
              <a:buFont typeface="Montserrat"/>
              <a:buAutoNum type="arabicPeriod"/>
            </a:pPr>
            <a:r>
              <a:rPr lang="en-GB" sz="1600" b="1">
                <a:solidFill>
                  <a:schemeClr val="lt1"/>
                </a:solidFill>
                <a:highlight>
                  <a:srgbClr val="FFFFFF"/>
                </a:highlight>
                <a:latin typeface="Montserrat"/>
                <a:ea typeface="Montserrat"/>
                <a:cs typeface="Montserrat"/>
                <a:sym typeface="Montserrat"/>
              </a:rPr>
              <a:t>Stacking</a:t>
            </a:r>
            <a:endParaRPr sz="1600"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Feature Importance From Random Forest</a:t>
            </a:r>
            <a:endParaRPr/>
          </a:p>
        </p:txBody>
      </p:sp>
      <p:sp>
        <p:nvSpPr>
          <p:cNvPr id="204" name="Google Shape;204;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05" name="Google Shape;205;p32"/>
          <p:cNvPicPr preferRelativeResize="0"/>
          <p:nvPr/>
        </p:nvPicPr>
        <p:blipFill>
          <a:blip r:embed="rId3">
            <a:alphaModFix/>
          </a:blip>
          <a:stretch>
            <a:fillRect/>
          </a:stretch>
        </p:blipFill>
        <p:spPr>
          <a:xfrm>
            <a:off x="376025" y="1017725"/>
            <a:ext cx="8339724" cy="3818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Feature Importance From Light GBM</a:t>
            </a:r>
            <a:endParaRPr/>
          </a:p>
        </p:txBody>
      </p:sp>
      <p:sp>
        <p:nvSpPr>
          <p:cNvPr id="211" name="Google Shape;211;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12" name="Google Shape;212;p33"/>
          <p:cNvPicPr preferRelativeResize="0"/>
          <p:nvPr/>
        </p:nvPicPr>
        <p:blipFill>
          <a:blip r:embed="rId3">
            <a:alphaModFix/>
          </a:blip>
          <a:stretch>
            <a:fillRect/>
          </a:stretch>
        </p:blipFill>
        <p:spPr>
          <a:xfrm>
            <a:off x="536425" y="1152475"/>
            <a:ext cx="8071150" cy="3585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Let’s Stack...</a:t>
            </a:r>
            <a:endParaRPr/>
          </a:p>
        </p:txBody>
      </p:sp>
      <p:sp>
        <p:nvSpPr>
          <p:cNvPr id="218" name="Google Shape;218;p34"/>
          <p:cNvSpPr txBox="1">
            <a:spLocks noGrp="1"/>
          </p:cNvSpPr>
          <p:nvPr>
            <p:ph type="body" idx="1"/>
          </p:nvPr>
        </p:nvSpPr>
        <p:spPr>
          <a:xfrm>
            <a:off x="311700" y="1422375"/>
            <a:ext cx="8520600" cy="3448200"/>
          </a:xfrm>
          <a:prstGeom prst="rect">
            <a:avLst/>
          </a:prstGeom>
        </p:spPr>
        <p:txBody>
          <a:bodyPr spcFirstLastPara="1" wrap="square" lIns="91425" tIns="91425" rIns="91425" bIns="91425" anchor="t" anchorCtr="0">
            <a:noAutofit/>
          </a:bodyPr>
          <a:lstStyle/>
          <a:p>
            <a:pPr marL="457200" lvl="0" indent="-330200" algn="l" rtl="0">
              <a:spcBef>
                <a:spcPts val="600"/>
              </a:spcBef>
              <a:spcAft>
                <a:spcPts val="0"/>
              </a:spcAft>
              <a:buClr>
                <a:schemeClr val="lt1"/>
              </a:buClr>
              <a:buSzPts val="1600"/>
              <a:buFont typeface="Montserrat"/>
              <a:buAutoNum type="arabicPeriod"/>
            </a:pPr>
            <a:r>
              <a:rPr lang="en-GB" sz="1600" b="1">
                <a:solidFill>
                  <a:schemeClr val="lt1"/>
                </a:solidFill>
                <a:highlight>
                  <a:srgbClr val="FFFFFF"/>
                </a:highlight>
                <a:latin typeface="Montserrat"/>
                <a:ea typeface="Montserrat"/>
                <a:cs typeface="Montserrat"/>
                <a:sym typeface="Montserrat"/>
              </a:rPr>
              <a:t>Even though Random forest gave a 92% R2-Score, but was overfitting on the train dataset.</a:t>
            </a:r>
            <a:endParaRPr sz="1600" b="1">
              <a:solidFill>
                <a:schemeClr val="lt1"/>
              </a:solidFill>
              <a:highlight>
                <a:srgbClr val="FFFFFF"/>
              </a:highlight>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AutoNum type="arabicPeriod"/>
            </a:pPr>
            <a:r>
              <a:rPr lang="en-GB" sz="1600" b="1">
                <a:solidFill>
                  <a:schemeClr val="lt1"/>
                </a:solidFill>
                <a:highlight>
                  <a:srgbClr val="FFFFFF"/>
                </a:highlight>
                <a:latin typeface="Montserrat"/>
                <a:ea typeface="Montserrat"/>
                <a:cs typeface="Montserrat"/>
                <a:sym typeface="Montserrat"/>
              </a:rPr>
              <a:t>Decision Tree Regressor, Random Forest Regressor and Light GBM participated in stacking to overcome the issue of overfitting.</a:t>
            </a:r>
            <a:endParaRPr sz="1600" b="1">
              <a:solidFill>
                <a:schemeClr val="lt1"/>
              </a:solidFill>
              <a:highlight>
                <a:srgbClr val="FFFFFF"/>
              </a:highlight>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AutoNum type="arabicPeriod"/>
            </a:pPr>
            <a:r>
              <a:rPr lang="en-GB" sz="1600" b="1">
                <a:solidFill>
                  <a:schemeClr val="lt1"/>
                </a:solidFill>
                <a:highlight>
                  <a:srgbClr val="FFFFFF"/>
                </a:highlight>
                <a:latin typeface="Montserrat"/>
                <a:ea typeface="Montserrat"/>
                <a:cs typeface="Montserrat"/>
                <a:sym typeface="Montserrat"/>
              </a:rPr>
              <a:t>XGBoost Regressor has been used as meta learning algorithm.</a:t>
            </a:r>
            <a:endParaRPr sz="1600" b="1">
              <a:solidFill>
                <a:schemeClr val="lt1"/>
              </a:solidFill>
              <a:highlight>
                <a:srgbClr val="FFFFFF"/>
              </a:highlight>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AutoNum type="arabicPeriod"/>
            </a:pPr>
            <a:r>
              <a:rPr lang="en-GB" sz="1600" b="1">
                <a:solidFill>
                  <a:schemeClr val="lt1"/>
                </a:solidFill>
                <a:highlight>
                  <a:srgbClr val="FFFFFF"/>
                </a:highlight>
                <a:latin typeface="Montserrat"/>
                <a:ea typeface="Montserrat"/>
                <a:cs typeface="Montserrat"/>
                <a:sym typeface="Montserrat"/>
              </a:rPr>
              <a:t>Finally overfitting was resolved with stacking. </a:t>
            </a:r>
            <a:endParaRPr sz="1600"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Evaluation of Models</a:t>
            </a:r>
            <a:endParaRPr/>
          </a:p>
        </p:txBody>
      </p:sp>
      <p:sp>
        <p:nvSpPr>
          <p:cNvPr id="224" name="Google Shape;224;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25" name="Google Shape;225;p35"/>
          <p:cNvPicPr preferRelativeResize="0"/>
          <p:nvPr/>
        </p:nvPicPr>
        <p:blipFill>
          <a:blip r:embed="rId3">
            <a:alphaModFix/>
          </a:blip>
          <a:stretch>
            <a:fillRect/>
          </a:stretch>
        </p:blipFill>
        <p:spPr>
          <a:xfrm>
            <a:off x="389450" y="1316100"/>
            <a:ext cx="8442850" cy="3585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Conclusion for features</a:t>
            </a:r>
            <a:endParaRPr b="1">
              <a:latin typeface="Montserrat"/>
              <a:ea typeface="Montserrat"/>
              <a:cs typeface="Montserrat"/>
              <a:sym typeface="Montserrat"/>
            </a:endParaRPr>
          </a:p>
        </p:txBody>
      </p:sp>
      <p:sp>
        <p:nvSpPr>
          <p:cNvPr id="231" name="Google Shape;231;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32" name="Google Shape;232;p36"/>
          <p:cNvPicPr preferRelativeResize="0"/>
          <p:nvPr/>
        </p:nvPicPr>
        <p:blipFill>
          <a:blip r:embed="rId3">
            <a:alphaModFix/>
          </a:blip>
          <a:stretch>
            <a:fillRect/>
          </a:stretch>
        </p:blipFill>
        <p:spPr>
          <a:xfrm>
            <a:off x="0" y="1293050"/>
            <a:ext cx="9144000" cy="37056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Challenges</a:t>
            </a:r>
            <a:endParaRPr b="1">
              <a:latin typeface="Montserrat"/>
              <a:ea typeface="Montserrat"/>
              <a:cs typeface="Montserrat"/>
              <a:sym typeface="Montserrat"/>
            </a:endParaRPr>
          </a:p>
        </p:txBody>
      </p:sp>
      <p:sp>
        <p:nvSpPr>
          <p:cNvPr id="238" name="Google Shape;238;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9" name="Google Shape;239;p37"/>
          <p:cNvSpPr txBox="1"/>
          <p:nvPr/>
        </p:nvSpPr>
        <p:spPr>
          <a:xfrm>
            <a:off x="322300" y="1181800"/>
            <a:ext cx="7338000" cy="8562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600"/>
              </a:spcBef>
              <a:spcAft>
                <a:spcPts val="0"/>
              </a:spcAft>
              <a:buClr>
                <a:schemeClr val="lt1"/>
              </a:buClr>
              <a:buSzPts val="1600"/>
              <a:buFont typeface="Montserrat"/>
              <a:buAutoNum type="arabicPeriod"/>
            </a:pPr>
            <a:r>
              <a:rPr lang="en-GB" sz="1600" b="1">
                <a:solidFill>
                  <a:schemeClr val="lt1"/>
                </a:solidFill>
                <a:highlight>
                  <a:srgbClr val="FFFFFF"/>
                </a:highlight>
                <a:latin typeface="Montserrat"/>
                <a:ea typeface="Montserrat"/>
                <a:cs typeface="Montserrat"/>
                <a:sym typeface="Montserrat"/>
              </a:rPr>
              <a:t>Handling large amount of sales data (10,17,210 observations on 13 variable).</a:t>
            </a:r>
            <a:endParaRPr sz="1600" b="1">
              <a:solidFill>
                <a:schemeClr val="lt1"/>
              </a:solidFill>
              <a:highlight>
                <a:srgbClr val="FFFFFF"/>
              </a:highlight>
              <a:latin typeface="Montserrat"/>
              <a:ea typeface="Montserrat"/>
              <a:cs typeface="Montserrat"/>
              <a:sym typeface="Montserrat"/>
            </a:endParaRPr>
          </a:p>
          <a:p>
            <a:pPr marL="457200" lvl="0" indent="-330200" algn="l" rtl="0">
              <a:lnSpc>
                <a:spcPct val="115000"/>
              </a:lnSpc>
              <a:spcBef>
                <a:spcPts val="0"/>
              </a:spcBef>
              <a:spcAft>
                <a:spcPts val="0"/>
              </a:spcAft>
              <a:buClr>
                <a:schemeClr val="lt1"/>
              </a:buClr>
              <a:buSzPts val="1600"/>
              <a:buFont typeface="Montserrat"/>
              <a:buAutoNum type="arabicPeriod"/>
            </a:pPr>
            <a:r>
              <a:rPr lang="en-GB" sz="1600" b="1">
                <a:solidFill>
                  <a:schemeClr val="lt1"/>
                </a:solidFill>
                <a:highlight>
                  <a:srgbClr val="FFFFFF"/>
                </a:highlight>
                <a:latin typeface="Montserrat"/>
                <a:ea typeface="Montserrat"/>
                <a:cs typeface="Montserrat"/>
                <a:sym typeface="Montserrat"/>
              </a:rPr>
              <a:t>Prediction of sales of individual stores(out of 1115) and most of stores have different pattern of sales. </a:t>
            </a:r>
            <a:endParaRPr sz="1600"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Conclusion</a:t>
            </a:r>
            <a:endParaRPr b="1">
              <a:latin typeface="Montserrat"/>
              <a:ea typeface="Montserrat"/>
              <a:cs typeface="Montserrat"/>
              <a:sym typeface="Montserrat"/>
            </a:endParaRPr>
          </a:p>
        </p:txBody>
      </p:sp>
      <p:sp>
        <p:nvSpPr>
          <p:cNvPr id="245" name="Google Shape;245;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p38"/>
          <p:cNvSpPr txBox="1"/>
          <p:nvPr/>
        </p:nvSpPr>
        <p:spPr>
          <a:xfrm>
            <a:off x="362600" y="1154925"/>
            <a:ext cx="7338000" cy="8562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600"/>
              </a:spcBef>
              <a:spcAft>
                <a:spcPts val="0"/>
              </a:spcAft>
              <a:buClr>
                <a:schemeClr val="lt1"/>
              </a:buClr>
              <a:buSzPts val="1600"/>
              <a:buFont typeface="Montserrat"/>
              <a:buAutoNum type="arabicPeriod"/>
            </a:pPr>
            <a:r>
              <a:rPr lang="en-GB" sz="1600" b="1">
                <a:solidFill>
                  <a:schemeClr val="lt1"/>
                </a:solidFill>
                <a:highlight>
                  <a:srgbClr val="FFFFFF"/>
                </a:highlight>
                <a:latin typeface="Montserrat"/>
                <a:ea typeface="Montserrat"/>
                <a:cs typeface="Montserrat"/>
                <a:sym typeface="Montserrat"/>
              </a:rPr>
              <a:t>Our final optimal model would be the stack model as it resolves the issue of overfitting and gives us an R2- score of 92%.</a:t>
            </a:r>
            <a:endParaRPr sz="1600" b="1">
              <a:solidFill>
                <a:schemeClr val="lt1"/>
              </a:solidFill>
              <a:highlight>
                <a:srgbClr val="FFFFFF"/>
              </a:highlight>
              <a:latin typeface="Montserrat"/>
              <a:ea typeface="Montserrat"/>
              <a:cs typeface="Montserrat"/>
              <a:sym typeface="Montserrat"/>
            </a:endParaRPr>
          </a:p>
          <a:p>
            <a:pPr marL="457200" lvl="0" indent="-330200" algn="l" rtl="0">
              <a:lnSpc>
                <a:spcPct val="115000"/>
              </a:lnSpc>
              <a:spcBef>
                <a:spcPts val="0"/>
              </a:spcBef>
              <a:spcAft>
                <a:spcPts val="0"/>
              </a:spcAft>
              <a:buClr>
                <a:schemeClr val="lt1"/>
              </a:buClr>
              <a:buSzPts val="1600"/>
              <a:buFont typeface="Montserrat"/>
              <a:buAutoNum type="arabicPeriod"/>
            </a:pPr>
            <a:r>
              <a:rPr lang="en-GB" sz="1600" b="1">
                <a:solidFill>
                  <a:schemeClr val="lt1"/>
                </a:solidFill>
                <a:highlight>
                  <a:srgbClr val="FFFFFF"/>
                </a:highlight>
                <a:latin typeface="Montserrat"/>
                <a:ea typeface="Montserrat"/>
                <a:cs typeface="Montserrat"/>
                <a:sym typeface="Montserrat"/>
              </a:rPr>
              <a:t>Moreover it shows lowest RMSE value than other models.</a:t>
            </a:r>
            <a:endParaRPr sz="1600" b="1">
              <a:solidFill>
                <a:schemeClr val="lt1"/>
              </a:solidFill>
              <a:highlight>
                <a:srgbClr val="FFFFFF"/>
              </a:highlight>
              <a:latin typeface="Montserrat"/>
              <a:ea typeface="Montserrat"/>
              <a:cs typeface="Montserrat"/>
              <a:sym typeface="Montserrat"/>
            </a:endParaRPr>
          </a:p>
          <a:p>
            <a:pPr marL="457200" lvl="0" indent="-330200" algn="l" rtl="0">
              <a:lnSpc>
                <a:spcPct val="115000"/>
              </a:lnSpc>
              <a:spcBef>
                <a:spcPts val="0"/>
              </a:spcBef>
              <a:spcAft>
                <a:spcPts val="0"/>
              </a:spcAft>
              <a:buClr>
                <a:schemeClr val="lt1"/>
              </a:buClr>
              <a:buSzPts val="1600"/>
              <a:buFont typeface="Montserrat"/>
              <a:buAutoNum type="arabicPeriod"/>
            </a:pPr>
            <a:r>
              <a:rPr lang="en-GB" sz="1600" b="1">
                <a:solidFill>
                  <a:schemeClr val="lt1"/>
                </a:solidFill>
                <a:highlight>
                  <a:srgbClr val="FFFFFF"/>
                </a:highlight>
                <a:latin typeface="Montserrat"/>
                <a:ea typeface="Montserrat"/>
                <a:cs typeface="Montserrat"/>
                <a:sym typeface="Montserrat"/>
              </a:rPr>
              <a:t>Applied only three model for stacking. So there are scope of applying more algorithms.</a:t>
            </a:r>
            <a:endParaRPr sz="1600"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9"/>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b="1">
                <a:latin typeface="Montserrat"/>
                <a:ea typeface="Montserrat"/>
                <a:cs typeface="Montserrat"/>
                <a:sym typeface="Montserrat"/>
              </a:rPr>
              <a:t>Q &amp; A</a:t>
            </a:r>
            <a:endParaRPr b="1">
              <a:latin typeface="Montserrat"/>
              <a:ea typeface="Montserrat"/>
              <a:cs typeface="Montserrat"/>
              <a:sym typeface="Montserrat"/>
            </a:endParaRPr>
          </a:p>
        </p:txBody>
      </p:sp>
      <p:sp>
        <p:nvSpPr>
          <p:cNvPr id="252" name="Google Shape;252;p39"/>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Problem Statement</a:t>
            </a:r>
            <a:endParaRPr b="1">
              <a:latin typeface="Montserrat"/>
              <a:ea typeface="Montserrat"/>
              <a:cs typeface="Montserrat"/>
              <a:sym typeface="Montserrat"/>
            </a:endParaRPr>
          </a:p>
        </p:txBody>
      </p:sp>
      <p:sp>
        <p:nvSpPr>
          <p:cNvPr id="70" name="Google Shape;70;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 name="Google Shape;71;p15"/>
          <p:cNvSpPr txBox="1"/>
          <p:nvPr/>
        </p:nvSpPr>
        <p:spPr>
          <a:xfrm>
            <a:off x="335750" y="1168375"/>
            <a:ext cx="8379900" cy="353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 name="Google Shape;72;p15"/>
          <p:cNvSpPr txBox="1"/>
          <p:nvPr/>
        </p:nvSpPr>
        <p:spPr>
          <a:xfrm>
            <a:off x="443150" y="1248950"/>
            <a:ext cx="7338000" cy="85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 name="Google Shape;73;p15"/>
          <p:cNvSpPr txBox="1"/>
          <p:nvPr/>
        </p:nvSpPr>
        <p:spPr>
          <a:xfrm>
            <a:off x="335750" y="1248950"/>
            <a:ext cx="7955700" cy="111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 name="Google Shape;74;p15"/>
          <p:cNvSpPr txBox="1"/>
          <p:nvPr/>
        </p:nvSpPr>
        <p:spPr>
          <a:xfrm>
            <a:off x="349175" y="1275800"/>
            <a:ext cx="7338000" cy="17457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600"/>
              </a:spcBef>
              <a:spcAft>
                <a:spcPts val="0"/>
              </a:spcAft>
              <a:buClr>
                <a:schemeClr val="lt1"/>
              </a:buClr>
              <a:buSzPts val="1600"/>
              <a:buFont typeface="Montserrat"/>
              <a:buAutoNum type="arabicPeriod"/>
            </a:pPr>
            <a:r>
              <a:rPr lang="en-GB" sz="1600" b="1">
                <a:solidFill>
                  <a:schemeClr val="lt1"/>
                </a:solidFill>
                <a:highlight>
                  <a:srgbClr val="FFFFFF"/>
                </a:highlight>
                <a:latin typeface="Montserrat"/>
                <a:ea typeface="Montserrat"/>
                <a:cs typeface="Montserrat"/>
                <a:sym typeface="Montserrat"/>
              </a:rPr>
              <a:t>Rossmann operates over 3000 drug stores in 7 European countries.</a:t>
            </a:r>
            <a:endParaRPr sz="1600" b="1">
              <a:solidFill>
                <a:schemeClr val="lt1"/>
              </a:solidFill>
              <a:highlight>
                <a:srgbClr val="FFFFFF"/>
              </a:highlight>
              <a:latin typeface="Montserrat"/>
              <a:ea typeface="Montserrat"/>
              <a:cs typeface="Montserrat"/>
              <a:sym typeface="Montserrat"/>
            </a:endParaRPr>
          </a:p>
          <a:p>
            <a:pPr marL="457200" lvl="0" indent="-330200" algn="l" rtl="0">
              <a:lnSpc>
                <a:spcPct val="115000"/>
              </a:lnSpc>
              <a:spcBef>
                <a:spcPts val="0"/>
              </a:spcBef>
              <a:spcAft>
                <a:spcPts val="0"/>
              </a:spcAft>
              <a:buClr>
                <a:schemeClr val="lt1"/>
              </a:buClr>
              <a:buSzPts val="1600"/>
              <a:buFont typeface="Montserrat"/>
              <a:buAutoNum type="arabicPeriod"/>
            </a:pPr>
            <a:r>
              <a:rPr lang="en-GB" sz="1600" b="1">
                <a:solidFill>
                  <a:schemeClr val="lt1"/>
                </a:solidFill>
                <a:highlight>
                  <a:srgbClr val="FFFFFF"/>
                </a:highlight>
                <a:latin typeface="Montserrat"/>
                <a:ea typeface="Montserrat"/>
                <a:cs typeface="Montserrat"/>
                <a:sym typeface="Montserrat"/>
              </a:rPr>
              <a:t>Rossmann Managers are tasked with predicting their sales for 6 weeks in advance.</a:t>
            </a:r>
            <a:endParaRPr sz="1600" b="1">
              <a:solidFill>
                <a:schemeClr val="lt1"/>
              </a:solidFill>
              <a:highlight>
                <a:srgbClr val="FFFFFF"/>
              </a:highlight>
              <a:latin typeface="Montserrat"/>
              <a:ea typeface="Montserrat"/>
              <a:cs typeface="Montserrat"/>
              <a:sym typeface="Montserrat"/>
            </a:endParaRPr>
          </a:p>
          <a:p>
            <a:pPr marL="457200" lvl="0" indent="-330200" algn="l" rtl="0">
              <a:lnSpc>
                <a:spcPct val="115000"/>
              </a:lnSpc>
              <a:spcBef>
                <a:spcPts val="0"/>
              </a:spcBef>
              <a:spcAft>
                <a:spcPts val="0"/>
              </a:spcAft>
              <a:buClr>
                <a:schemeClr val="lt1"/>
              </a:buClr>
              <a:buSzPts val="1600"/>
              <a:buFont typeface="Montserrat"/>
              <a:buAutoNum type="arabicPeriod"/>
            </a:pPr>
            <a:r>
              <a:rPr lang="en-GB" sz="1600" b="1">
                <a:solidFill>
                  <a:schemeClr val="lt1"/>
                </a:solidFill>
                <a:highlight>
                  <a:srgbClr val="FFFFFF"/>
                </a:highlight>
                <a:latin typeface="Montserrat"/>
                <a:ea typeface="Montserrat"/>
                <a:cs typeface="Montserrat"/>
                <a:sym typeface="Montserrat"/>
              </a:rPr>
              <a:t>The sales are influenced by many parameters and the task is to predict the sales based on the parameters.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Data Summary</a:t>
            </a:r>
            <a:endParaRPr b="1">
              <a:latin typeface="Montserrat"/>
              <a:ea typeface="Montserrat"/>
              <a:cs typeface="Montserrat"/>
              <a:sym typeface="Montserrat"/>
            </a:endParaRPr>
          </a:p>
        </p:txBody>
      </p:sp>
      <p:sp>
        <p:nvSpPr>
          <p:cNvPr id="80" name="Google Shape;80;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16"/>
          <p:cNvSpPr txBox="1"/>
          <p:nvPr/>
        </p:nvSpPr>
        <p:spPr>
          <a:xfrm>
            <a:off x="335750" y="1195225"/>
            <a:ext cx="7338000" cy="8562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GB" sz="1600" b="1">
                <a:solidFill>
                  <a:schemeClr val="lt1"/>
                </a:solidFill>
                <a:highlight>
                  <a:srgbClr val="FFFFFE"/>
                </a:highlight>
                <a:latin typeface="Montserrat"/>
                <a:ea typeface="Montserrat"/>
                <a:cs typeface="Montserrat"/>
                <a:sym typeface="Montserrat"/>
              </a:rPr>
              <a:t>The dataset spans over three years - 2013, 2014 and 2015. </a:t>
            </a:r>
            <a:endParaRPr sz="1600" b="1">
              <a:solidFill>
                <a:schemeClr val="lt1"/>
              </a:solidFill>
              <a:highlight>
                <a:srgbClr val="FFFFFE"/>
              </a:highlight>
              <a:latin typeface="Montserrat"/>
              <a:ea typeface="Montserrat"/>
              <a:cs typeface="Montserrat"/>
              <a:sym typeface="Montserrat"/>
            </a:endParaRPr>
          </a:p>
          <a:p>
            <a:pPr marL="0" lvl="0" indent="0" algn="l" rtl="0">
              <a:lnSpc>
                <a:spcPct val="135714"/>
              </a:lnSpc>
              <a:spcBef>
                <a:spcPts val="0"/>
              </a:spcBef>
              <a:spcAft>
                <a:spcPts val="0"/>
              </a:spcAft>
              <a:buNone/>
            </a:pPr>
            <a:r>
              <a:rPr lang="en-GB" sz="1600" b="1">
                <a:solidFill>
                  <a:schemeClr val="lt1"/>
                </a:solidFill>
                <a:highlight>
                  <a:srgbClr val="FFFFFE"/>
                </a:highlight>
                <a:latin typeface="Montserrat"/>
                <a:ea typeface="Montserrat"/>
                <a:cs typeface="Montserrat"/>
                <a:sym typeface="Montserrat"/>
              </a:rPr>
              <a:t>Below are few important features:</a:t>
            </a:r>
            <a:endParaRPr sz="1600" b="1">
              <a:solidFill>
                <a:schemeClr val="lt1"/>
              </a:solidFill>
              <a:highlight>
                <a:srgbClr val="FFFFFE"/>
              </a:highlight>
              <a:latin typeface="Montserrat"/>
              <a:ea typeface="Montserrat"/>
              <a:cs typeface="Montserrat"/>
              <a:sym typeface="Montserrat"/>
            </a:endParaRPr>
          </a:p>
          <a:p>
            <a:pPr marL="457200" lvl="0" indent="-330200" algn="l" rtl="0">
              <a:lnSpc>
                <a:spcPct val="135714"/>
              </a:lnSpc>
              <a:spcBef>
                <a:spcPts val="0"/>
              </a:spcBef>
              <a:spcAft>
                <a:spcPts val="0"/>
              </a:spcAft>
              <a:buClr>
                <a:schemeClr val="lt1"/>
              </a:buClr>
              <a:buSzPts val="1600"/>
              <a:buFont typeface="Montserrat"/>
              <a:buAutoNum type="arabicPeriod"/>
            </a:pPr>
            <a:r>
              <a:rPr lang="en-GB" sz="1600" b="1">
                <a:solidFill>
                  <a:schemeClr val="lt1"/>
                </a:solidFill>
                <a:highlight>
                  <a:srgbClr val="FFFFFE"/>
                </a:highlight>
                <a:latin typeface="Montserrat"/>
                <a:ea typeface="Montserrat"/>
                <a:cs typeface="Montserrat"/>
                <a:sym typeface="Montserrat"/>
              </a:rPr>
              <a:t>Customer : - The Number of customers on a given day in a store.</a:t>
            </a:r>
            <a:endParaRPr sz="1600" b="1">
              <a:solidFill>
                <a:schemeClr val="lt1"/>
              </a:solidFill>
              <a:highlight>
                <a:srgbClr val="FFFFFE"/>
              </a:highlight>
              <a:latin typeface="Montserrat"/>
              <a:ea typeface="Montserrat"/>
              <a:cs typeface="Montserrat"/>
              <a:sym typeface="Montserrat"/>
            </a:endParaRPr>
          </a:p>
          <a:p>
            <a:pPr marL="457200" lvl="0" indent="-330200" algn="l" rtl="0">
              <a:lnSpc>
                <a:spcPct val="135714"/>
              </a:lnSpc>
              <a:spcBef>
                <a:spcPts val="0"/>
              </a:spcBef>
              <a:spcAft>
                <a:spcPts val="0"/>
              </a:spcAft>
              <a:buClr>
                <a:schemeClr val="lt1"/>
              </a:buClr>
              <a:buSzPts val="1600"/>
              <a:buFont typeface="Montserrat"/>
              <a:buAutoNum type="arabicPeriod"/>
            </a:pPr>
            <a:r>
              <a:rPr lang="en-GB" sz="1600" b="1">
                <a:solidFill>
                  <a:schemeClr val="lt1"/>
                </a:solidFill>
                <a:highlight>
                  <a:srgbClr val="FFFFFE"/>
                </a:highlight>
                <a:latin typeface="Montserrat"/>
                <a:ea typeface="Montserrat"/>
                <a:cs typeface="Montserrat"/>
                <a:sym typeface="Montserrat"/>
              </a:rPr>
              <a:t>State Holiday :- Indicates a state holiday.</a:t>
            </a:r>
            <a:endParaRPr sz="1600" b="1">
              <a:solidFill>
                <a:schemeClr val="lt1"/>
              </a:solidFill>
              <a:highlight>
                <a:srgbClr val="FFFFFE"/>
              </a:highlight>
              <a:latin typeface="Montserrat"/>
              <a:ea typeface="Montserrat"/>
              <a:cs typeface="Montserrat"/>
              <a:sym typeface="Montserrat"/>
            </a:endParaRPr>
          </a:p>
          <a:p>
            <a:pPr marL="457200" lvl="0" indent="-330200" algn="l" rtl="0">
              <a:lnSpc>
                <a:spcPct val="135714"/>
              </a:lnSpc>
              <a:spcBef>
                <a:spcPts val="0"/>
              </a:spcBef>
              <a:spcAft>
                <a:spcPts val="0"/>
              </a:spcAft>
              <a:buClr>
                <a:schemeClr val="lt1"/>
              </a:buClr>
              <a:buSzPts val="1600"/>
              <a:buFont typeface="Montserrat"/>
              <a:buAutoNum type="arabicPeriod"/>
            </a:pPr>
            <a:r>
              <a:rPr lang="en-GB" sz="1600" b="1">
                <a:solidFill>
                  <a:schemeClr val="lt1"/>
                </a:solidFill>
                <a:highlight>
                  <a:srgbClr val="FFFFFE"/>
                </a:highlight>
                <a:latin typeface="Montserrat"/>
                <a:ea typeface="Montserrat"/>
                <a:cs typeface="Montserrat"/>
                <a:sym typeface="Montserrat"/>
              </a:rPr>
              <a:t>Store Type : Differentiate between 4 different store models.</a:t>
            </a:r>
            <a:endParaRPr sz="1600" b="1">
              <a:solidFill>
                <a:schemeClr val="lt1"/>
              </a:solidFill>
              <a:highlight>
                <a:srgbClr val="FFFFFE"/>
              </a:highlight>
              <a:latin typeface="Montserrat"/>
              <a:ea typeface="Montserrat"/>
              <a:cs typeface="Montserrat"/>
              <a:sym typeface="Montserrat"/>
            </a:endParaRPr>
          </a:p>
          <a:p>
            <a:pPr marL="457200" lvl="0" indent="-330200" algn="l" rtl="0">
              <a:lnSpc>
                <a:spcPct val="135714"/>
              </a:lnSpc>
              <a:spcBef>
                <a:spcPts val="0"/>
              </a:spcBef>
              <a:spcAft>
                <a:spcPts val="0"/>
              </a:spcAft>
              <a:buClr>
                <a:schemeClr val="lt1"/>
              </a:buClr>
              <a:buSzPts val="1600"/>
              <a:buFont typeface="Montserrat"/>
              <a:buAutoNum type="arabicPeriod"/>
            </a:pPr>
            <a:r>
              <a:rPr lang="en-GB" sz="1600" b="1">
                <a:solidFill>
                  <a:schemeClr val="lt1"/>
                </a:solidFill>
                <a:highlight>
                  <a:srgbClr val="FFFFFE"/>
                </a:highlight>
                <a:latin typeface="Montserrat"/>
                <a:ea typeface="Montserrat"/>
                <a:cs typeface="Montserrat"/>
                <a:sym typeface="Montserrat"/>
              </a:rPr>
              <a:t>Assortment : Describes an assortment level i.e a : basic, b : extra and c : extended.</a:t>
            </a:r>
            <a:endParaRPr sz="1600" b="1">
              <a:solidFill>
                <a:schemeClr val="lt1"/>
              </a:solidFill>
              <a:highlight>
                <a:srgbClr val="FFFFFE"/>
              </a:highlight>
              <a:latin typeface="Montserrat"/>
              <a:ea typeface="Montserrat"/>
              <a:cs typeface="Montserrat"/>
              <a:sym typeface="Montserrat"/>
            </a:endParaRPr>
          </a:p>
          <a:p>
            <a:pPr marL="457200" lvl="0" indent="-330200" algn="l" rtl="0">
              <a:lnSpc>
                <a:spcPct val="135714"/>
              </a:lnSpc>
              <a:spcBef>
                <a:spcPts val="0"/>
              </a:spcBef>
              <a:spcAft>
                <a:spcPts val="0"/>
              </a:spcAft>
              <a:buClr>
                <a:schemeClr val="lt1"/>
              </a:buClr>
              <a:buSzPts val="1600"/>
              <a:buFont typeface="Montserrat"/>
              <a:buAutoNum type="arabicPeriod"/>
            </a:pPr>
            <a:r>
              <a:rPr lang="en-GB" sz="1600" b="1">
                <a:solidFill>
                  <a:schemeClr val="lt1"/>
                </a:solidFill>
                <a:highlight>
                  <a:srgbClr val="FFFFFE"/>
                </a:highlight>
                <a:latin typeface="Montserrat"/>
                <a:ea typeface="Montserrat"/>
                <a:cs typeface="Montserrat"/>
                <a:sym typeface="Montserrat"/>
              </a:rPr>
              <a:t>Competition Distance : Distance in meters to the nearest competition store.</a:t>
            </a:r>
            <a:endParaRPr sz="1600" b="1">
              <a:solidFill>
                <a:schemeClr val="lt1"/>
              </a:solidFill>
              <a:highlight>
                <a:srgbClr val="FFFFFE"/>
              </a:highlight>
              <a:latin typeface="Montserrat"/>
              <a:ea typeface="Montserrat"/>
              <a:cs typeface="Montserrat"/>
              <a:sym typeface="Montserrat"/>
            </a:endParaRPr>
          </a:p>
          <a:p>
            <a:pPr marL="0" lvl="0" indent="0" algn="l" rtl="0">
              <a:lnSpc>
                <a:spcPct val="135714"/>
              </a:lnSpc>
              <a:spcBef>
                <a:spcPts val="0"/>
              </a:spcBef>
              <a:spcAft>
                <a:spcPts val="0"/>
              </a:spcAft>
              <a:buNone/>
            </a:pPr>
            <a:endParaRPr sz="1600" b="1">
              <a:solidFill>
                <a:schemeClr val="lt1"/>
              </a:solidFill>
              <a:highlight>
                <a:srgbClr val="FFFFFE"/>
              </a:highlight>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Data Summary(Contd.)</a:t>
            </a:r>
            <a:endParaRPr/>
          </a:p>
        </p:txBody>
      </p:sp>
      <p:sp>
        <p:nvSpPr>
          <p:cNvPr id="87" name="Google Shape;87;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17"/>
          <p:cNvSpPr txBox="1"/>
          <p:nvPr/>
        </p:nvSpPr>
        <p:spPr>
          <a:xfrm>
            <a:off x="311700" y="1017725"/>
            <a:ext cx="7832100" cy="126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17"/>
          <p:cNvSpPr txBox="1"/>
          <p:nvPr/>
        </p:nvSpPr>
        <p:spPr>
          <a:xfrm>
            <a:off x="362600" y="1154925"/>
            <a:ext cx="7338000" cy="8562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GB" sz="1600" b="1">
                <a:solidFill>
                  <a:schemeClr val="lt1"/>
                </a:solidFill>
                <a:highlight>
                  <a:srgbClr val="FFFFFE"/>
                </a:highlight>
                <a:latin typeface="Montserrat"/>
                <a:ea typeface="Montserrat"/>
                <a:cs typeface="Montserrat"/>
                <a:sym typeface="Montserrat"/>
              </a:rPr>
              <a:t> 7. CompetitionOpenSince[Year/Month] :- Gives the approximate                    year and month of the time the nearest competitor is opened.</a:t>
            </a:r>
            <a:endParaRPr sz="1600" b="1">
              <a:solidFill>
                <a:schemeClr val="lt1"/>
              </a:solidFill>
              <a:highlight>
                <a:srgbClr val="FFFFFE"/>
              </a:highlight>
              <a:latin typeface="Montserrat"/>
              <a:ea typeface="Montserrat"/>
              <a:cs typeface="Montserrat"/>
              <a:sym typeface="Montserrat"/>
            </a:endParaRPr>
          </a:p>
          <a:p>
            <a:pPr marL="0" lvl="0" indent="0" algn="l" rtl="0">
              <a:lnSpc>
                <a:spcPct val="135714"/>
              </a:lnSpc>
              <a:spcBef>
                <a:spcPts val="0"/>
              </a:spcBef>
              <a:spcAft>
                <a:spcPts val="0"/>
              </a:spcAft>
              <a:buNone/>
            </a:pPr>
            <a:r>
              <a:rPr lang="en-GB" sz="1600" b="1">
                <a:solidFill>
                  <a:schemeClr val="lt1"/>
                </a:solidFill>
                <a:highlight>
                  <a:srgbClr val="FFFFFE"/>
                </a:highlight>
                <a:latin typeface="Montserrat"/>
                <a:ea typeface="Montserrat"/>
                <a:cs typeface="Montserrat"/>
                <a:sym typeface="Montserrat"/>
              </a:rPr>
              <a:t> 8. Promo :-  Indicates whether a store is running a promo on that day.</a:t>
            </a:r>
            <a:endParaRPr sz="1600" b="1">
              <a:solidFill>
                <a:schemeClr val="lt1"/>
              </a:solidFill>
              <a:highlight>
                <a:srgbClr val="FFFFFE"/>
              </a:highlight>
              <a:latin typeface="Montserrat"/>
              <a:ea typeface="Montserrat"/>
              <a:cs typeface="Montserrat"/>
              <a:sym typeface="Montserrat"/>
            </a:endParaRPr>
          </a:p>
          <a:p>
            <a:pPr marL="0" lvl="0" indent="0" algn="l" rtl="0">
              <a:lnSpc>
                <a:spcPct val="135714"/>
              </a:lnSpc>
              <a:spcBef>
                <a:spcPts val="0"/>
              </a:spcBef>
              <a:spcAft>
                <a:spcPts val="0"/>
              </a:spcAft>
              <a:buNone/>
            </a:pPr>
            <a:r>
              <a:rPr lang="en-GB" sz="1600" b="1">
                <a:solidFill>
                  <a:schemeClr val="lt1"/>
                </a:solidFill>
                <a:highlight>
                  <a:srgbClr val="FFFFFE"/>
                </a:highlight>
                <a:latin typeface="Montserrat"/>
                <a:ea typeface="Montserrat"/>
                <a:cs typeface="Montserrat"/>
                <a:sym typeface="Montserrat"/>
              </a:rPr>
              <a:t>9. Promo2 :- Indicates whether a store is continuing promotion.</a:t>
            </a:r>
            <a:endParaRPr sz="1600" b="1">
              <a:solidFill>
                <a:schemeClr val="lt1"/>
              </a:solidFill>
              <a:highlight>
                <a:srgbClr val="FFFFFE"/>
              </a:highlight>
              <a:latin typeface="Montserrat"/>
              <a:ea typeface="Montserrat"/>
              <a:cs typeface="Montserrat"/>
              <a:sym typeface="Montserrat"/>
            </a:endParaRPr>
          </a:p>
          <a:p>
            <a:pPr marL="0" lvl="0" indent="0" algn="l" rtl="0">
              <a:lnSpc>
                <a:spcPct val="135714"/>
              </a:lnSpc>
              <a:spcBef>
                <a:spcPts val="0"/>
              </a:spcBef>
              <a:spcAft>
                <a:spcPts val="0"/>
              </a:spcAft>
              <a:buNone/>
            </a:pPr>
            <a:r>
              <a:rPr lang="en-GB" sz="1600" b="1">
                <a:solidFill>
                  <a:schemeClr val="lt1"/>
                </a:solidFill>
                <a:highlight>
                  <a:srgbClr val="FFFFFE"/>
                </a:highlight>
                <a:latin typeface="Montserrat"/>
                <a:ea typeface="Montserrat"/>
                <a:cs typeface="Montserrat"/>
                <a:sym typeface="Montserrat"/>
              </a:rPr>
              <a:t>10. Promo2Since[Year/Week] :- Gives the approximate year and calendar week of the time when the store started participating in Promo2.</a:t>
            </a:r>
            <a:endParaRPr sz="1600" b="1">
              <a:solidFill>
                <a:schemeClr val="lt1"/>
              </a:solidFill>
              <a:highlight>
                <a:srgbClr val="FFFFFE"/>
              </a:highlight>
              <a:latin typeface="Montserrat"/>
              <a:ea typeface="Montserrat"/>
              <a:cs typeface="Montserrat"/>
              <a:sym typeface="Montserrat"/>
            </a:endParaRPr>
          </a:p>
          <a:p>
            <a:pPr marL="0" lvl="0" indent="0" algn="l" rtl="0">
              <a:lnSpc>
                <a:spcPct val="135714"/>
              </a:lnSpc>
              <a:spcBef>
                <a:spcPts val="0"/>
              </a:spcBef>
              <a:spcAft>
                <a:spcPts val="0"/>
              </a:spcAft>
              <a:buNone/>
            </a:pPr>
            <a:r>
              <a:rPr lang="en-GB" sz="1600" b="1">
                <a:solidFill>
                  <a:schemeClr val="lt1"/>
                </a:solidFill>
                <a:highlight>
                  <a:srgbClr val="FFFFFE"/>
                </a:highlight>
                <a:latin typeface="Montserrat"/>
                <a:ea typeface="Montserrat"/>
                <a:cs typeface="Montserrat"/>
                <a:sym typeface="Montserrat"/>
              </a:rPr>
              <a:t>11. PromoInterval :- Describes an interval or name of months when the store runs Promo2.</a:t>
            </a:r>
            <a:endParaRPr sz="1600" b="1">
              <a:solidFill>
                <a:schemeClr val="lt1"/>
              </a:solidFill>
              <a:highlight>
                <a:srgbClr val="FFFFFE"/>
              </a:highlight>
              <a:latin typeface="Montserrat"/>
              <a:ea typeface="Montserrat"/>
              <a:cs typeface="Montserrat"/>
              <a:sym typeface="Montserrat"/>
            </a:endParaRPr>
          </a:p>
          <a:p>
            <a:pPr marL="0" lvl="0" indent="0" algn="l" rtl="0">
              <a:lnSpc>
                <a:spcPct val="135714"/>
              </a:lnSpc>
              <a:spcBef>
                <a:spcPts val="0"/>
              </a:spcBef>
              <a:spcAft>
                <a:spcPts val="0"/>
              </a:spcAft>
              <a:buNone/>
            </a:pPr>
            <a:endParaRPr sz="1600" b="1">
              <a:solidFill>
                <a:schemeClr val="lt1"/>
              </a:solidFill>
              <a:highlight>
                <a:srgbClr val="FFFFFE"/>
              </a:highlight>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Sales - Distribution</a:t>
            </a:r>
            <a:endParaRPr b="1">
              <a:latin typeface="Montserrat"/>
              <a:ea typeface="Montserrat"/>
              <a:cs typeface="Montserrat"/>
              <a:sym typeface="Montserrat"/>
            </a:endParaRPr>
          </a:p>
        </p:txBody>
      </p:sp>
      <p:sp>
        <p:nvSpPr>
          <p:cNvPr id="95" name="Google Shape;9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18"/>
          <p:cNvSpPr txBox="1"/>
          <p:nvPr/>
        </p:nvSpPr>
        <p:spPr>
          <a:xfrm>
            <a:off x="322300" y="1181800"/>
            <a:ext cx="7338000" cy="85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97" name="Google Shape;97;p18"/>
          <p:cNvPicPr preferRelativeResize="0"/>
          <p:nvPr/>
        </p:nvPicPr>
        <p:blipFill>
          <a:blip r:embed="rId3">
            <a:alphaModFix/>
          </a:blip>
          <a:stretch>
            <a:fillRect/>
          </a:stretch>
        </p:blipFill>
        <p:spPr>
          <a:xfrm>
            <a:off x="657400" y="1181800"/>
            <a:ext cx="4792273" cy="3091626"/>
          </a:xfrm>
          <a:prstGeom prst="rect">
            <a:avLst/>
          </a:prstGeom>
          <a:noFill/>
          <a:ln>
            <a:noFill/>
          </a:ln>
        </p:spPr>
      </p:pic>
      <p:sp>
        <p:nvSpPr>
          <p:cNvPr id="98" name="Google Shape;98;p18"/>
          <p:cNvSpPr txBox="1"/>
          <p:nvPr/>
        </p:nvSpPr>
        <p:spPr>
          <a:xfrm>
            <a:off x="5922400" y="1490675"/>
            <a:ext cx="3102300" cy="85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18"/>
          <p:cNvSpPr txBox="1"/>
          <p:nvPr/>
        </p:nvSpPr>
        <p:spPr>
          <a:xfrm>
            <a:off x="5640400" y="1275850"/>
            <a:ext cx="3384300" cy="85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18"/>
          <p:cNvSpPr txBox="1"/>
          <p:nvPr/>
        </p:nvSpPr>
        <p:spPr>
          <a:xfrm>
            <a:off x="5449675" y="1490675"/>
            <a:ext cx="3575100" cy="1437000"/>
          </a:xfrm>
          <a:prstGeom prst="rect">
            <a:avLst/>
          </a:prstGeom>
          <a:noFill/>
          <a:ln>
            <a:noFill/>
          </a:ln>
        </p:spPr>
        <p:txBody>
          <a:bodyPr spcFirstLastPara="1" wrap="square" lIns="91425" tIns="91425" rIns="91425" bIns="91425" anchor="t" anchorCtr="0">
            <a:noAutofit/>
          </a:bodyPr>
          <a:lstStyle/>
          <a:p>
            <a:pPr marL="457200" lvl="0" indent="-330200" algn="l" rtl="0">
              <a:lnSpc>
                <a:spcPct val="135714"/>
              </a:lnSpc>
              <a:spcBef>
                <a:spcPts val="0"/>
              </a:spcBef>
              <a:spcAft>
                <a:spcPts val="0"/>
              </a:spcAft>
              <a:buClr>
                <a:schemeClr val="lt1"/>
              </a:buClr>
              <a:buSzPts val="1600"/>
              <a:buFont typeface="Montserrat"/>
              <a:buAutoNum type="arabicPeriod"/>
            </a:pPr>
            <a:r>
              <a:rPr lang="en-GB" sz="1600" b="1">
                <a:solidFill>
                  <a:schemeClr val="lt1"/>
                </a:solidFill>
                <a:highlight>
                  <a:srgbClr val="FFFFFE"/>
                </a:highlight>
                <a:latin typeface="Montserrat"/>
                <a:ea typeface="Montserrat"/>
                <a:cs typeface="Montserrat"/>
                <a:sym typeface="Montserrat"/>
              </a:rPr>
              <a:t>The Sales distribution lived up to the expectation with no irregularities.</a:t>
            </a:r>
            <a:endParaRPr sz="1600" b="1">
              <a:solidFill>
                <a:schemeClr val="lt1"/>
              </a:solidFill>
              <a:highlight>
                <a:srgbClr val="FFFFFE"/>
              </a:highlight>
              <a:latin typeface="Montserrat"/>
              <a:ea typeface="Montserrat"/>
              <a:cs typeface="Montserrat"/>
              <a:sym typeface="Montserrat"/>
            </a:endParaRPr>
          </a:p>
          <a:p>
            <a:pPr marL="457200" lvl="0" indent="-330200" algn="l" rtl="0">
              <a:lnSpc>
                <a:spcPct val="135714"/>
              </a:lnSpc>
              <a:spcBef>
                <a:spcPts val="0"/>
              </a:spcBef>
              <a:spcAft>
                <a:spcPts val="0"/>
              </a:spcAft>
              <a:buClr>
                <a:schemeClr val="lt1"/>
              </a:buClr>
              <a:buSzPts val="1600"/>
              <a:buFont typeface="Montserrat"/>
              <a:buAutoNum type="arabicPeriod"/>
            </a:pPr>
            <a:r>
              <a:rPr lang="en-GB" sz="1600" b="1">
                <a:solidFill>
                  <a:schemeClr val="lt1"/>
                </a:solidFill>
                <a:highlight>
                  <a:srgbClr val="FFFFFE"/>
                </a:highlight>
                <a:latin typeface="Montserrat"/>
                <a:ea typeface="Montserrat"/>
                <a:cs typeface="Montserrat"/>
                <a:sym typeface="Montserrat"/>
              </a:rPr>
              <a:t>It seems to be a perfect gaussian distribution with small positive skewness.</a:t>
            </a:r>
            <a:endParaRPr sz="1600" b="1">
              <a:solidFill>
                <a:schemeClr val="lt1"/>
              </a:solidFill>
              <a:highlight>
                <a:srgbClr val="FFFFFE"/>
              </a:highlight>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Sales VS Store Type</a:t>
            </a:r>
            <a:endParaRPr/>
          </a:p>
        </p:txBody>
      </p:sp>
      <p:sp>
        <p:nvSpPr>
          <p:cNvPr id="106" name="Google Shape;106;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07" name="Google Shape;107;p19"/>
          <p:cNvPicPr preferRelativeResize="0"/>
          <p:nvPr/>
        </p:nvPicPr>
        <p:blipFill>
          <a:blip r:embed="rId3">
            <a:alphaModFix/>
          </a:blip>
          <a:stretch>
            <a:fillRect/>
          </a:stretch>
        </p:blipFill>
        <p:spPr>
          <a:xfrm>
            <a:off x="483450" y="1152475"/>
            <a:ext cx="8138300" cy="35210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Weekly Sales Trend</a:t>
            </a:r>
            <a:endParaRPr b="1">
              <a:latin typeface="Montserrat"/>
              <a:ea typeface="Montserrat"/>
              <a:cs typeface="Montserrat"/>
              <a:sym typeface="Montserrat"/>
            </a:endParaRPr>
          </a:p>
        </p:txBody>
      </p:sp>
      <p:sp>
        <p:nvSpPr>
          <p:cNvPr id="113" name="Google Shape;113;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fd</a:t>
            </a:r>
            <a:endParaRPr/>
          </a:p>
        </p:txBody>
      </p:sp>
      <p:pic>
        <p:nvPicPr>
          <p:cNvPr id="114" name="Google Shape;114;p20"/>
          <p:cNvPicPr preferRelativeResize="0"/>
          <p:nvPr/>
        </p:nvPicPr>
        <p:blipFill>
          <a:blip r:embed="rId3">
            <a:alphaModFix/>
          </a:blip>
          <a:stretch>
            <a:fillRect/>
          </a:stretch>
        </p:blipFill>
        <p:spPr>
          <a:xfrm>
            <a:off x="752050" y="1323975"/>
            <a:ext cx="7627950" cy="3244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Sales Trend over the years</a:t>
            </a:r>
            <a:endParaRPr b="1">
              <a:latin typeface="Montserrat"/>
              <a:ea typeface="Montserrat"/>
              <a:cs typeface="Montserrat"/>
              <a:sym typeface="Montserrat"/>
            </a:endParaRPr>
          </a:p>
        </p:txBody>
      </p:sp>
      <p:sp>
        <p:nvSpPr>
          <p:cNvPr id="120" name="Google Shape;120;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21" name="Google Shape;121;p21"/>
          <p:cNvPicPr preferRelativeResize="0"/>
          <p:nvPr/>
        </p:nvPicPr>
        <p:blipFill>
          <a:blip r:embed="rId3">
            <a:alphaModFix/>
          </a:blip>
          <a:stretch>
            <a:fillRect/>
          </a:stretch>
        </p:blipFill>
        <p:spPr>
          <a:xfrm>
            <a:off x="490550" y="1017725"/>
            <a:ext cx="8184901" cy="394447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816</Words>
  <Application>Microsoft Office PowerPoint</Application>
  <PresentationFormat>On-screen Show (16:9)</PresentationFormat>
  <Paragraphs>86</Paragraphs>
  <Slides>27</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Montserrat</vt:lpstr>
      <vt:lpstr>Courier New</vt:lpstr>
      <vt:lpstr>Arial</vt:lpstr>
      <vt:lpstr>Simple Light</vt:lpstr>
      <vt:lpstr>Capstone Project - 2  Retail Sales Prediction   Individual  Member                                                           kota lakshmanarao</vt:lpstr>
      <vt:lpstr>Content</vt:lpstr>
      <vt:lpstr>Problem Statement</vt:lpstr>
      <vt:lpstr>Data Summary</vt:lpstr>
      <vt:lpstr>Data Summary(Contd.)</vt:lpstr>
      <vt:lpstr>Sales - Distribution</vt:lpstr>
      <vt:lpstr>Sales VS Store Type</vt:lpstr>
      <vt:lpstr>Weekly Sales Trend</vt:lpstr>
      <vt:lpstr>Sales Trend over the years</vt:lpstr>
      <vt:lpstr>Holiday Sales</vt:lpstr>
      <vt:lpstr>How Competition affects Sales</vt:lpstr>
      <vt:lpstr>Sales and Promotions</vt:lpstr>
      <vt:lpstr>EDA Conclusion</vt:lpstr>
      <vt:lpstr>How Our Null Values Look...</vt:lpstr>
      <vt:lpstr>Data Preprocessing</vt:lpstr>
      <vt:lpstr>Feature Engineering</vt:lpstr>
      <vt:lpstr>Models Used So Far For Prediction </vt:lpstr>
      <vt:lpstr>Feature Importance From Linear Regression</vt:lpstr>
      <vt:lpstr>Feature Importance From Decision Tree</vt:lpstr>
      <vt:lpstr>Feature Importance From Random Forest</vt:lpstr>
      <vt:lpstr>Feature Importance From Light GBM</vt:lpstr>
      <vt:lpstr>Let’s Stack...</vt:lpstr>
      <vt:lpstr>Evaluation of Models</vt:lpstr>
      <vt:lpstr>Conclusion for features</vt:lpstr>
      <vt:lpstr>Challenges</vt:lpstr>
      <vt:lpstr>Conclusion</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- 2  Retail Sales Prediction   Individual  Member                                                           kota lakshmanarao</dc:title>
  <dc:creator>CHANTI</dc:creator>
  <cp:lastModifiedBy>Laxman</cp:lastModifiedBy>
  <cp:revision>1</cp:revision>
  <dcterms:modified xsi:type="dcterms:W3CDTF">2022-07-13T07:39:56Z</dcterms:modified>
</cp:coreProperties>
</file>