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hXThLgYErYF9N6rkeJKMQ0ZnFT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Montserrat-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Montserrat-italic.fntdata"/><Relationship Id="rId21" Type="http://schemas.openxmlformats.org/officeDocument/2006/relationships/slide" Target="slides/slide16.xml"/><Relationship Id="rId43" Type="http://schemas.openxmlformats.org/officeDocument/2006/relationships/font" Target="fonts/Montserrat-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57e085cfd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57e085c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57e085cfd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57e085c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45"/>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5"/>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35"/>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27.png"/><Relationship Id="rId5"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33.png"/><Relationship Id="rId5"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1.png"/><Relationship Id="rId4" Type="http://schemas.openxmlformats.org/officeDocument/2006/relationships/image" Target="../media/image23.png"/><Relationship Id="rId5"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6.png"/><Relationship Id="rId4" Type="http://schemas.openxmlformats.org/officeDocument/2006/relationships/image" Target="../media/image42.png"/><Relationship Id="rId5" Type="http://schemas.openxmlformats.org/officeDocument/2006/relationships/image" Target="../media/image37.png"/><Relationship Id="rId6"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1.png"/><Relationship Id="rId4" Type="http://schemas.openxmlformats.org/officeDocument/2006/relationships/image" Target="../media/image47.png"/><Relationship Id="rId5" Type="http://schemas.openxmlformats.org/officeDocument/2006/relationships/image" Target="../media/image4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9.png"/><Relationship Id="rId4" Type="http://schemas.openxmlformats.org/officeDocument/2006/relationships/image" Target="../media/image45.png"/><Relationship Id="rId5" Type="http://schemas.openxmlformats.org/officeDocument/2006/relationships/image" Target="../media/image5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0.png"/><Relationship Id="rId4" Type="http://schemas.openxmlformats.org/officeDocument/2006/relationships/image" Target="../media/image52.png"/><Relationship Id="rId5"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6.png"/><Relationship Id="rId4" Type="http://schemas.openxmlformats.org/officeDocument/2006/relationships/image" Target="../media/image53.png"/><Relationship Id="rId5" Type="http://schemas.openxmlformats.org/officeDocument/2006/relationships/image" Target="../media/image4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Project-2</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3600">
                <a:solidFill>
                  <a:schemeClr val="lt1"/>
                </a:solidFill>
                <a:latin typeface="Montserrat"/>
                <a:ea typeface="Montserrat"/>
                <a:cs typeface="Montserrat"/>
                <a:sym typeface="Montserrat"/>
              </a:rPr>
              <a:t>Bike Sharing Demand Prediction</a:t>
            </a:r>
            <a:br>
              <a:rPr b="1" lang="en-US" sz="3600">
                <a:solidFill>
                  <a:schemeClr val="lt1"/>
                </a:solidFill>
                <a:latin typeface="Montserrat"/>
                <a:ea typeface="Montserrat"/>
                <a:cs typeface="Montserrat"/>
                <a:sym typeface="Montserrat"/>
              </a:rPr>
            </a:br>
            <a:r>
              <a:rPr b="1" lang="en-US" sz="2800" u="sng">
                <a:solidFill>
                  <a:schemeClr val="lt1"/>
                </a:solidFill>
                <a:latin typeface="Montserrat"/>
                <a:ea typeface="Montserrat"/>
                <a:cs typeface="Montserrat"/>
                <a:sym typeface="Montserrat"/>
              </a:rPr>
              <a:t>Individual </a:t>
            </a:r>
            <a:r>
              <a:rPr b="1" lang="en-US" sz="2800" u="sng">
                <a:solidFill>
                  <a:schemeClr val="lt1"/>
                </a:solidFill>
                <a:latin typeface="Montserrat"/>
                <a:ea typeface="Montserrat"/>
                <a:cs typeface="Montserrat"/>
                <a:sym typeface="Montserrat"/>
              </a:rPr>
              <a:t>Member</a:t>
            </a:r>
            <a:br>
              <a:rPr b="1" lang="en-US" sz="2800" u="sng">
                <a:solidFill>
                  <a:schemeClr val="lt1"/>
                </a:solidFill>
                <a:latin typeface="Montserrat"/>
                <a:ea typeface="Montserrat"/>
                <a:cs typeface="Montserrat"/>
                <a:sym typeface="Montserrat"/>
              </a:rPr>
            </a:br>
            <a:r>
              <a:rPr b="1" lang="en-US" sz="2000">
                <a:solidFill>
                  <a:schemeClr val="lt1"/>
                </a:solidFill>
                <a:latin typeface="Montserrat"/>
                <a:ea typeface="Montserrat"/>
                <a:cs typeface="Montserrat"/>
                <a:sym typeface="Montserrat"/>
              </a:rPr>
              <a:t>Kota Lakshmana Rao</a:t>
            </a:r>
            <a:br>
              <a:rPr b="1" lang="en-US" sz="2000">
                <a:solidFill>
                  <a:schemeClr val="lt1"/>
                </a:solidFill>
                <a:latin typeface="Montserrat"/>
                <a:ea typeface="Montserrat"/>
                <a:cs typeface="Montserrat"/>
                <a:sym typeface="Montserrat"/>
              </a:rPr>
            </a:br>
            <a:endParaRPr b="1" sz="20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Exploring Numerical Variables</a:t>
            </a:r>
            <a:endParaRPr b="1">
              <a:latin typeface="Montserrat"/>
              <a:ea typeface="Montserrat"/>
              <a:cs typeface="Montserrat"/>
              <a:sym typeface="Montserrat"/>
            </a:endParaRPr>
          </a:p>
        </p:txBody>
      </p:sp>
      <p:sp>
        <p:nvSpPr>
          <p:cNvPr id="116" name="Google Shape;116;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The above graph is about the exploring numerical variables for rented bikes and temp_c mean is red line and blue line is median </a:t>
            </a:r>
            <a:endParaRPr>
              <a:solidFill>
                <a:srgbClr val="004B53"/>
              </a:solidFill>
            </a:endParaRPr>
          </a:p>
        </p:txBody>
      </p:sp>
      <p:pic>
        <p:nvPicPr>
          <p:cNvPr id="117" name="Google Shape;117;p8"/>
          <p:cNvPicPr preferRelativeResize="0"/>
          <p:nvPr/>
        </p:nvPicPr>
        <p:blipFill rotWithShape="1">
          <a:blip r:embed="rId3">
            <a:alphaModFix/>
          </a:blip>
          <a:srcRect b="0" l="0" r="0" t="0"/>
          <a:stretch/>
        </p:blipFill>
        <p:spPr>
          <a:xfrm>
            <a:off x="639344" y="1407561"/>
            <a:ext cx="4168962" cy="2887038"/>
          </a:xfrm>
          <a:prstGeom prst="rect">
            <a:avLst/>
          </a:prstGeom>
          <a:noFill/>
          <a:ln>
            <a:noFill/>
          </a:ln>
        </p:spPr>
      </p:pic>
      <p:pic>
        <p:nvPicPr>
          <p:cNvPr id="118" name="Google Shape;118;p8"/>
          <p:cNvPicPr preferRelativeResize="0"/>
          <p:nvPr/>
        </p:nvPicPr>
        <p:blipFill rotWithShape="1">
          <a:blip r:embed="rId4">
            <a:alphaModFix/>
          </a:blip>
          <a:srcRect b="0" l="0" r="0" t="0"/>
          <a:stretch/>
        </p:blipFill>
        <p:spPr>
          <a:xfrm>
            <a:off x="4931596" y="1407561"/>
            <a:ext cx="3900704" cy="29692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br>
              <a:rPr lang="en-US"/>
            </a:br>
            <a:br>
              <a:rPr lang="en-US"/>
            </a:br>
            <a:br>
              <a:rPr lang="en-US"/>
            </a:br>
            <a:br>
              <a:rPr lang="en-US"/>
            </a:br>
            <a:br>
              <a:rPr lang="en-US"/>
            </a:br>
            <a:br>
              <a:rPr lang="en-US"/>
            </a:br>
            <a:br>
              <a:rPr lang="en-US"/>
            </a:br>
            <a:br>
              <a:rPr lang="en-US"/>
            </a:br>
            <a:br>
              <a:rPr lang="en-US"/>
            </a:br>
            <a:r>
              <a:rPr b="1" lang="en-US" sz="1400">
                <a:solidFill>
                  <a:srgbClr val="004B53"/>
                </a:solidFill>
                <a:latin typeface="Montserrat"/>
                <a:ea typeface="Montserrat"/>
                <a:cs typeface="Montserrat"/>
                <a:sym typeface="Montserrat"/>
              </a:rPr>
              <a:t>The above graph is about the exploring numerical variables for Wind_speed and dew_point_temp.  mean  is red line and </a:t>
            </a:r>
            <a:r>
              <a:rPr b="1" lang="en-US" sz="1400">
                <a:solidFill>
                  <a:srgbClr val="004B53"/>
                </a:solidFill>
                <a:latin typeface="Montserrat"/>
                <a:ea typeface="Montserrat"/>
                <a:cs typeface="Montserrat"/>
                <a:sym typeface="Montserrat"/>
              </a:rPr>
              <a:t>median</a:t>
            </a:r>
            <a:r>
              <a:rPr b="1" lang="en-US" sz="1400">
                <a:solidFill>
                  <a:srgbClr val="004B53"/>
                </a:solidFill>
                <a:latin typeface="Montserrat"/>
                <a:ea typeface="Montserrat"/>
                <a:cs typeface="Montserrat"/>
                <a:sym typeface="Montserrat"/>
              </a:rPr>
              <a:t> is blue line</a:t>
            </a:r>
            <a:endParaRPr/>
          </a:p>
        </p:txBody>
      </p:sp>
      <p:sp>
        <p:nvSpPr>
          <p:cNvPr id="124" name="Google Shape;124;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125" name="Google Shape;125;p9"/>
          <p:cNvPicPr preferRelativeResize="0"/>
          <p:nvPr/>
        </p:nvPicPr>
        <p:blipFill rotWithShape="1">
          <a:blip r:embed="rId3">
            <a:alphaModFix/>
          </a:blip>
          <a:srcRect b="0" l="0" r="0" t="0"/>
          <a:stretch/>
        </p:blipFill>
        <p:spPr>
          <a:xfrm>
            <a:off x="430873" y="1152475"/>
            <a:ext cx="4510998" cy="3090752"/>
          </a:xfrm>
          <a:prstGeom prst="rect">
            <a:avLst/>
          </a:prstGeom>
          <a:noFill/>
          <a:ln>
            <a:noFill/>
          </a:ln>
        </p:spPr>
      </p:pic>
      <p:pic>
        <p:nvPicPr>
          <p:cNvPr id="126" name="Google Shape;126;p9"/>
          <p:cNvPicPr preferRelativeResize="0"/>
          <p:nvPr/>
        </p:nvPicPr>
        <p:blipFill rotWithShape="1">
          <a:blip r:embed="rId4">
            <a:alphaModFix/>
          </a:blip>
          <a:srcRect b="0" l="0" r="0" t="0"/>
          <a:stretch/>
        </p:blipFill>
        <p:spPr>
          <a:xfrm>
            <a:off x="5061043" y="1152476"/>
            <a:ext cx="3890429" cy="30907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br>
              <a:rPr lang="en-US"/>
            </a:br>
            <a:br>
              <a:rPr lang="en-US"/>
            </a:br>
            <a:br>
              <a:rPr lang="en-US"/>
            </a:br>
            <a:br>
              <a:rPr lang="en-US"/>
            </a:br>
            <a:br>
              <a:rPr lang="en-US"/>
            </a:br>
            <a:br>
              <a:rPr lang="en-US"/>
            </a:br>
            <a:br>
              <a:rPr lang="en-US"/>
            </a:br>
            <a:br>
              <a:rPr lang="en-US"/>
            </a:br>
            <a:br>
              <a:rPr lang="en-US"/>
            </a:br>
            <a:r>
              <a:rPr b="1" lang="en-US" sz="1600">
                <a:solidFill>
                  <a:srgbClr val="004B53"/>
                </a:solidFill>
                <a:latin typeface="Montserrat"/>
                <a:ea typeface="Montserrat"/>
                <a:cs typeface="Montserrat"/>
                <a:sym typeface="Montserrat"/>
              </a:rPr>
              <a:t>The above graph is about the exploring numerical variables for Rainfall and snow_fall mean is red line and median is blue line</a:t>
            </a:r>
            <a:endParaRPr sz="1600"/>
          </a:p>
        </p:txBody>
      </p:sp>
      <p:pic>
        <p:nvPicPr>
          <p:cNvPr id="132" name="Google Shape;132;p10"/>
          <p:cNvPicPr preferRelativeResize="0"/>
          <p:nvPr/>
        </p:nvPicPr>
        <p:blipFill rotWithShape="1">
          <a:blip r:embed="rId3">
            <a:alphaModFix/>
          </a:blip>
          <a:srcRect b="0" l="0" r="0" t="0"/>
          <a:stretch/>
        </p:blipFill>
        <p:spPr>
          <a:xfrm>
            <a:off x="311700" y="1152476"/>
            <a:ext cx="4476057" cy="3051424"/>
          </a:xfrm>
          <a:prstGeom prst="rect">
            <a:avLst/>
          </a:prstGeom>
          <a:noFill/>
          <a:ln>
            <a:noFill/>
          </a:ln>
        </p:spPr>
      </p:pic>
      <p:pic>
        <p:nvPicPr>
          <p:cNvPr id="133" name="Google Shape;133;p10"/>
          <p:cNvPicPr preferRelativeResize="0"/>
          <p:nvPr/>
        </p:nvPicPr>
        <p:blipFill rotWithShape="1">
          <a:blip r:embed="rId4">
            <a:alphaModFix/>
          </a:blip>
          <a:srcRect b="0" l="0" r="0" t="0"/>
          <a:stretch/>
        </p:blipFill>
        <p:spPr>
          <a:xfrm>
            <a:off x="4890499" y="1152476"/>
            <a:ext cx="3941802" cy="3051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br>
              <a:rPr lang="en-US"/>
            </a:br>
            <a:br>
              <a:rPr lang="en-US"/>
            </a:br>
            <a:br>
              <a:rPr lang="en-US"/>
            </a:br>
            <a:br>
              <a:rPr lang="en-US"/>
            </a:br>
            <a:br>
              <a:rPr lang="en-US"/>
            </a:br>
            <a:br>
              <a:rPr lang="en-US"/>
            </a:br>
            <a:br>
              <a:rPr lang="en-US"/>
            </a:br>
            <a:br>
              <a:rPr lang="en-US"/>
            </a:br>
            <a:br>
              <a:rPr lang="en-US"/>
            </a:br>
            <a:endParaRPr/>
          </a:p>
        </p:txBody>
      </p:sp>
      <p:sp>
        <p:nvSpPr>
          <p:cNvPr id="139" name="Google Shape;139;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b="1" lang="en-US" sz="1100">
                <a:solidFill>
                  <a:srgbClr val="004B53"/>
                </a:solidFill>
                <a:latin typeface="Montserrat"/>
                <a:ea typeface="Montserrat"/>
                <a:cs typeface="Montserrat"/>
                <a:sym typeface="Montserrat"/>
              </a:rPr>
              <a:t>The rented bikes vs hour correlation is 0.4102572913224858 and rented bikes vs temp_c correlation is 0.5385581530139789</a:t>
            </a:r>
            <a:r>
              <a:rPr lang="en-US">
                <a:solidFill>
                  <a:srgbClr val="004B53"/>
                </a:solidFill>
              </a:rPr>
              <a:t>.</a:t>
            </a:r>
            <a:endParaRPr>
              <a:solidFill>
                <a:srgbClr val="004B53"/>
              </a:solidFill>
            </a:endParaRPr>
          </a:p>
        </p:txBody>
      </p:sp>
      <p:pic>
        <p:nvPicPr>
          <p:cNvPr id="140" name="Google Shape;140;p11"/>
          <p:cNvPicPr preferRelativeResize="0"/>
          <p:nvPr/>
        </p:nvPicPr>
        <p:blipFill rotWithShape="1">
          <a:blip r:embed="rId3">
            <a:alphaModFix/>
          </a:blip>
          <a:srcRect b="0" l="0" r="0" t="0"/>
          <a:stretch/>
        </p:blipFill>
        <p:spPr>
          <a:xfrm>
            <a:off x="126765" y="904709"/>
            <a:ext cx="4804831" cy="3441259"/>
          </a:xfrm>
          <a:prstGeom prst="rect">
            <a:avLst/>
          </a:prstGeom>
          <a:noFill/>
          <a:ln>
            <a:noFill/>
          </a:ln>
        </p:spPr>
      </p:pic>
      <p:pic>
        <p:nvPicPr>
          <p:cNvPr id="141" name="Google Shape;141;p11"/>
          <p:cNvPicPr preferRelativeResize="0"/>
          <p:nvPr/>
        </p:nvPicPr>
        <p:blipFill rotWithShape="1">
          <a:blip r:embed="rId4">
            <a:alphaModFix/>
          </a:blip>
          <a:srcRect b="0" l="0" r="0" t="0"/>
          <a:stretch/>
        </p:blipFill>
        <p:spPr>
          <a:xfrm>
            <a:off x="4839128" y="821933"/>
            <a:ext cx="4178107" cy="35240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br>
              <a:rPr lang="en-US"/>
            </a:br>
            <a:br>
              <a:rPr lang="en-US"/>
            </a:br>
            <a:br>
              <a:rPr lang="en-US"/>
            </a:br>
            <a:br>
              <a:rPr lang="en-US"/>
            </a:br>
            <a:br>
              <a:rPr lang="en-US"/>
            </a:br>
            <a:br>
              <a:rPr lang="en-US"/>
            </a:br>
            <a:br>
              <a:rPr lang="en-US"/>
            </a:br>
            <a:br>
              <a:rPr lang="en-US"/>
            </a:br>
            <a:br>
              <a:rPr lang="en-US"/>
            </a:br>
            <a:endParaRPr/>
          </a:p>
        </p:txBody>
      </p:sp>
      <p:sp>
        <p:nvSpPr>
          <p:cNvPr id="147" name="Google Shape;147;p12"/>
          <p:cNvSpPr txBox="1"/>
          <p:nvPr>
            <p:ph idx="1" type="body"/>
          </p:nvPr>
        </p:nvSpPr>
        <p:spPr>
          <a:xfrm>
            <a:off x="-92466" y="1152475"/>
            <a:ext cx="8924766"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The rented_bikes vs wind_speed correlation is 0.12110844818838669 and recent_bikes vs dew_point_temp correlation is 0.37978812124497235</a:t>
            </a:r>
            <a:r>
              <a:rPr lang="en-US">
                <a:solidFill>
                  <a:srgbClr val="004B53"/>
                </a:solidFill>
              </a:rPr>
              <a:t>.</a:t>
            </a:r>
            <a:endParaRPr>
              <a:solidFill>
                <a:srgbClr val="004B53"/>
              </a:solidFill>
            </a:endParaRPr>
          </a:p>
        </p:txBody>
      </p:sp>
      <p:pic>
        <p:nvPicPr>
          <p:cNvPr id="148" name="Google Shape;148;p12"/>
          <p:cNvPicPr preferRelativeResize="0"/>
          <p:nvPr/>
        </p:nvPicPr>
        <p:blipFill rotWithShape="1">
          <a:blip r:embed="rId3">
            <a:alphaModFix/>
          </a:blip>
          <a:srcRect b="0" l="0" r="0" t="0"/>
          <a:stretch/>
        </p:blipFill>
        <p:spPr>
          <a:xfrm>
            <a:off x="82193" y="1152475"/>
            <a:ext cx="4911048" cy="3172946"/>
          </a:xfrm>
          <a:prstGeom prst="rect">
            <a:avLst/>
          </a:prstGeom>
          <a:noFill/>
          <a:ln>
            <a:noFill/>
          </a:ln>
        </p:spPr>
      </p:pic>
      <p:pic>
        <p:nvPicPr>
          <p:cNvPr id="149" name="Google Shape;149;p12"/>
          <p:cNvPicPr preferRelativeResize="0"/>
          <p:nvPr/>
        </p:nvPicPr>
        <p:blipFill rotWithShape="1">
          <a:blip r:embed="rId4">
            <a:alphaModFix/>
          </a:blip>
          <a:srcRect b="0" l="0" r="0" t="0"/>
          <a:stretch/>
        </p:blipFill>
        <p:spPr>
          <a:xfrm>
            <a:off x="5167900" y="1152475"/>
            <a:ext cx="3976100" cy="31729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br>
              <a:rPr lang="en-US"/>
            </a:br>
            <a:br>
              <a:rPr lang="en-US"/>
            </a:br>
            <a:br>
              <a:rPr lang="en-US"/>
            </a:br>
            <a:br>
              <a:rPr lang="en-US"/>
            </a:br>
            <a:br>
              <a:rPr lang="en-US"/>
            </a:br>
            <a:br>
              <a:rPr lang="en-US"/>
            </a:br>
            <a:br>
              <a:rPr lang="en-US"/>
            </a:br>
            <a:br>
              <a:rPr b="1" lang="en-US" sz="1400">
                <a:latin typeface="Montserrat"/>
                <a:ea typeface="Montserrat"/>
                <a:cs typeface="Montserrat"/>
                <a:sym typeface="Montserrat"/>
              </a:rPr>
            </a:br>
            <a:r>
              <a:rPr b="1" lang="en-US" sz="1400">
                <a:solidFill>
                  <a:srgbClr val="004B53"/>
                </a:solidFill>
                <a:latin typeface="Montserrat"/>
                <a:ea typeface="Montserrat"/>
                <a:cs typeface="Montserrat"/>
                <a:sym typeface="Montserrat"/>
              </a:rPr>
              <a:t>The rented bikes vs solar_radiation correlation 0.26183698550951 and rented_bikes vs snow_fall correlation is -0.1418036499974599.</a:t>
            </a:r>
            <a:endParaRPr b="1" sz="1400">
              <a:latin typeface="Montserrat"/>
              <a:ea typeface="Montserrat"/>
              <a:cs typeface="Montserrat"/>
              <a:sym typeface="Montserrat"/>
            </a:endParaRPr>
          </a:p>
        </p:txBody>
      </p:sp>
      <p:sp>
        <p:nvSpPr>
          <p:cNvPr id="155" name="Google Shape;15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pic>
        <p:nvPicPr>
          <p:cNvPr id="156" name="Google Shape;156;p13"/>
          <p:cNvPicPr preferRelativeResize="0"/>
          <p:nvPr/>
        </p:nvPicPr>
        <p:blipFill rotWithShape="1">
          <a:blip r:embed="rId3">
            <a:alphaModFix/>
          </a:blip>
          <a:srcRect b="0" l="0" r="0" t="0"/>
          <a:stretch/>
        </p:blipFill>
        <p:spPr>
          <a:xfrm>
            <a:off x="421241" y="823702"/>
            <a:ext cx="4900772" cy="2916091"/>
          </a:xfrm>
          <a:prstGeom prst="rect">
            <a:avLst/>
          </a:prstGeom>
          <a:noFill/>
          <a:ln>
            <a:noFill/>
          </a:ln>
        </p:spPr>
      </p:pic>
      <p:pic>
        <p:nvPicPr>
          <p:cNvPr id="157" name="Google Shape;157;p13"/>
          <p:cNvPicPr preferRelativeResize="0"/>
          <p:nvPr/>
        </p:nvPicPr>
        <p:blipFill rotWithShape="1">
          <a:blip r:embed="rId4">
            <a:alphaModFix/>
          </a:blip>
          <a:srcRect b="0" l="0" r="0" t="0"/>
          <a:stretch/>
        </p:blipFill>
        <p:spPr>
          <a:xfrm>
            <a:off x="5236345" y="823702"/>
            <a:ext cx="3705496" cy="29160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Season Counts</a:t>
            </a:r>
            <a:endParaRPr b="1">
              <a:latin typeface="Montserrat"/>
              <a:ea typeface="Montserrat"/>
              <a:cs typeface="Montserrat"/>
              <a:sym typeface="Montserrat"/>
            </a:endParaRPr>
          </a:p>
        </p:txBody>
      </p:sp>
      <p:sp>
        <p:nvSpPr>
          <p:cNvPr id="163" name="Google Shape;16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solidFill>
                <a:srgbClr val="004B53"/>
              </a:solidFill>
            </a:endParaRPr>
          </a:p>
          <a:p>
            <a:pPr indent="-342900" lvl="0" marL="457200" rtl="0" algn="l">
              <a:lnSpc>
                <a:spcPct val="115000"/>
              </a:lnSpc>
              <a:spcBef>
                <a:spcPts val="0"/>
              </a:spcBef>
              <a:spcAft>
                <a:spcPts val="0"/>
              </a:spcAft>
              <a:buSzPts val="1800"/>
              <a:buChar char="●"/>
            </a:pPr>
            <a:r>
              <a:rPr b="1" lang="en-US" sz="1400">
                <a:solidFill>
                  <a:srgbClr val="004B53"/>
                </a:solidFill>
                <a:latin typeface="Montserrat"/>
                <a:ea typeface="Montserrat"/>
                <a:cs typeface="Montserrat"/>
                <a:sym typeface="Montserrat"/>
              </a:rPr>
              <a:t>From the above data we can conclude that Summer 2208,Spring 2208,Autumn 2184,Winter 2160</a:t>
            </a:r>
            <a:endParaRPr/>
          </a:p>
          <a:p>
            <a:pPr indent="-228600" lvl="0" marL="457200" rtl="0" algn="l">
              <a:lnSpc>
                <a:spcPct val="115000"/>
              </a:lnSpc>
              <a:spcBef>
                <a:spcPts val="0"/>
              </a:spcBef>
              <a:spcAft>
                <a:spcPts val="0"/>
              </a:spcAft>
              <a:buSzPts val="1800"/>
              <a:buNone/>
            </a:pPr>
            <a:r>
              <a:t/>
            </a:r>
            <a:endParaRPr b="1" sz="1400">
              <a:latin typeface="Montserrat"/>
              <a:ea typeface="Montserrat"/>
              <a:cs typeface="Montserrat"/>
              <a:sym typeface="Montserrat"/>
            </a:endParaRPr>
          </a:p>
        </p:txBody>
      </p:sp>
      <p:pic>
        <p:nvPicPr>
          <p:cNvPr id="164" name="Google Shape;164;p14"/>
          <p:cNvPicPr preferRelativeResize="0"/>
          <p:nvPr/>
        </p:nvPicPr>
        <p:blipFill rotWithShape="1">
          <a:blip r:embed="rId3">
            <a:alphaModFix/>
          </a:blip>
          <a:srcRect b="0" l="0" r="0" t="0"/>
          <a:stretch/>
        </p:blipFill>
        <p:spPr>
          <a:xfrm>
            <a:off x="1225282" y="1017725"/>
            <a:ext cx="6898918" cy="34164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sz="2400">
                <a:latin typeface="Montserrat"/>
                <a:ea typeface="Montserrat"/>
                <a:cs typeface="Montserrat"/>
                <a:sym typeface="Montserrat"/>
              </a:rPr>
              <a:t>Holiday Counts</a:t>
            </a:r>
            <a:endParaRPr b="1" sz="2400">
              <a:latin typeface="Montserrat"/>
              <a:ea typeface="Montserrat"/>
              <a:cs typeface="Montserrat"/>
              <a:sym typeface="Montserrat"/>
            </a:endParaRPr>
          </a:p>
        </p:txBody>
      </p:sp>
      <p:sp>
        <p:nvSpPr>
          <p:cNvPr id="170" name="Google Shape;17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solidFill>
                <a:srgbClr val="004B53"/>
              </a:solidFill>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From the above data we can conclude No Holiday 8328,Holiday 432</a:t>
            </a:r>
            <a:endParaRPr/>
          </a:p>
          <a:p>
            <a:pPr indent="-228600" lvl="0" marL="457200" rtl="0" algn="l">
              <a:lnSpc>
                <a:spcPct val="115000"/>
              </a:lnSpc>
              <a:spcBef>
                <a:spcPts val="0"/>
              </a:spcBef>
              <a:spcAft>
                <a:spcPts val="0"/>
              </a:spcAft>
              <a:buSzPts val="1800"/>
              <a:buNone/>
            </a:pPr>
            <a:r>
              <a:t/>
            </a:r>
            <a:endParaRPr>
              <a:solidFill>
                <a:srgbClr val="004B53"/>
              </a:solidFill>
            </a:endParaRPr>
          </a:p>
        </p:txBody>
      </p:sp>
      <p:pic>
        <p:nvPicPr>
          <p:cNvPr id="171" name="Google Shape;171;p15"/>
          <p:cNvPicPr preferRelativeResize="0"/>
          <p:nvPr/>
        </p:nvPicPr>
        <p:blipFill rotWithShape="1">
          <a:blip r:embed="rId3">
            <a:alphaModFix/>
          </a:blip>
          <a:srcRect b="0" l="0" r="0" t="0"/>
          <a:stretch/>
        </p:blipFill>
        <p:spPr>
          <a:xfrm>
            <a:off x="1218581" y="1152474"/>
            <a:ext cx="6706838" cy="32243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Functioning Day Counts</a:t>
            </a:r>
            <a:endParaRPr b="1">
              <a:latin typeface="Montserrat"/>
              <a:ea typeface="Montserrat"/>
              <a:cs typeface="Montserrat"/>
              <a:sym typeface="Montserrat"/>
            </a:endParaRPr>
          </a:p>
        </p:txBody>
      </p:sp>
      <p:sp>
        <p:nvSpPr>
          <p:cNvPr id="177" name="Google Shape;17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n-US" sz="1400">
                <a:solidFill>
                  <a:srgbClr val="004B53"/>
                </a:solidFill>
                <a:latin typeface="Montserrat"/>
                <a:ea typeface="Montserrat"/>
                <a:cs typeface="Montserrat"/>
                <a:sym typeface="Montserrat"/>
              </a:rPr>
              <a:t>From the above data we conclude Yes 8465,No 295</a:t>
            </a:r>
            <a:endParaRPr/>
          </a:p>
          <a:p>
            <a:pPr indent="0" lvl="0" marL="114300" rtl="0" algn="l">
              <a:lnSpc>
                <a:spcPct val="115000"/>
              </a:lnSpc>
              <a:spcBef>
                <a:spcPts val="0"/>
              </a:spcBef>
              <a:spcAft>
                <a:spcPts val="0"/>
              </a:spcAft>
              <a:buSzPts val="1800"/>
              <a:buNone/>
            </a:pPr>
            <a:r>
              <a:t/>
            </a:r>
            <a:endParaRPr b="1" sz="1400">
              <a:solidFill>
                <a:srgbClr val="004B53"/>
              </a:solidFill>
              <a:latin typeface="Montserrat"/>
              <a:ea typeface="Montserrat"/>
              <a:cs typeface="Montserrat"/>
              <a:sym typeface="Montserrat"/>
            </a:endParaRPr>
          </a:p>
        </p:txBody>
      </p:sp>
      <p:pic>
        <p:nvPicPr>
          <p:cNvPr id="178" name="Google Shape;178;p16"/>
          <p:cNvPicPr preferRelativeResize="0"/>
          <p:nvPr/>
        </p:nvPicPr>
        <p:blipFill rotWithShape="1">
          <a:blip r:embed="rId3">
            <a:alphaModFix/>
          </a:blip>
          <a:srcRect b="0" l="0" r="0" t="0"/>
          <a:stretch/>
        </p:blipFill>
        <p:spPr>
          <a:xfrm>
            <a:off x="1002487" y="1152476"/>
            <a:ext cx="7139026" cy="27106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402687" y="5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t> </a:t>
            </a:r>
            <a:r>
              <a:rPr b="1" lang="en-US">
                <a:latin typeface="Montserrat"/>
                <a:ea typeface="Montserrat"/>
                <a:cs typeface="Montserrat"/>
                <a:sym typeface="Montserrat"/>
              </a:rPr>
              <a:t>Rented_Bikes vs Hour</a:t>
            </a:r>
            <a:endParaRPr>
              <a:latin typeface="Montserrat"/>
              <a:ea typeface="Montserrat"/>
              <a:cs typeface="Montserrat"/>
              <a:sym typeface="Montserrat"/>
            </a:endParaRPr>
          </a:p>
        </p:txBody>
      </p:sp>
      <p:sp>
        <p:nvSpPr>
          <p:cNvPr id="184" name="Google Shape;18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n-US" sz="1100">
                <a:solidFill>
                  <a:srgbClr val="004B53"/>
                </a:solidFill>
                <a:latin typeface="Montserrat"/>
                <a:ea typeface="Montserrat"/>
                <a:cs typeface="Montserrat"/>
                <a:sym typeface="Montserrat"/>
              </a:rPr>
              <a:t>From the above conclude that Rented_bikes are took in Non-Holidays maximum bikes taken is 3,556 in 1 hour and Bikes not took by any one in 295 hours  and the rented bikes worked when temperature above 20 centigrades in Non-Holiday days</a:t>
            </a:r>
            <a:endParaRPr b="1" sz="1100">
              <a:solidFill>
                <a:srgbClr val="004B53"/>
              </a:solidFill>
              <a:latin typeface="Montserrat"/>
              <a:ea typeface="Montserrat"/>
              <a:cs typeface="Montserrat"/>
              <a:sym typeface="Montserrat"/>
            </a:endParaRPr>
          </a:p>
        </p:txBody>
      </p:sp>
      <p:pic>
        <p:nvPicPr>
          <p:cNvPr id="185" name="Google Shape;185;p17"/>
          <p:cNvPicPr preferRelativeResize="0"/>
          <p:nvPr/>
        </p:nvPicPr>
        <p:blipFill rotWithShape="1">
          <a:blip r:embed="rId3">
            <a:alphaModFix/>
          </a:blip>
          <a:srcRect b="0" l="0" r="0" t="0"/>
          <a:stretch/>
        </p:blipFill>
        <p:spPr>
          <a:xfrm>
            <a:off x="220713" y="1152475"/>
            <a:ext cx="4508360" cy="2671282"/>
          </a:xfrm>
          <a:prstGeom prst="rect">
            <a:avLst/>
          </a:prstGeom>
          <a:noFill/>
          <a:ln>
            <a:noFill/>
          </a:ln>
        </p:spPr>
      </p:pic>
      <p:pic>
        <p:nvPicPr>
          <p:cNvPr id="186" name="Google Shape;186;p17"/>
          <p:cNvPicPr preferRelativeResize="0"/>
          <p:nvPr/>
        </p:nvPicPr>
        <p:blipFill rotWithShape="1">
          <a:blip r:embed="rId4">
            <a:alphaModFix/>
          </a:blip>
          <a:srcRect b="0" l="0" r="0" t="0"/>
          <a:stretch/>
        </p:blipFill>
        <p:spPr>
          <a:xfrm>
            <a:off x="4911047" y="1243174"/>
            <a:ext cx="3921253" cy="27619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lang="en-US">
                <a:latin typeface="Montserrat"/>
                <a:ea typeface="Montserrat"/>
                <a:cs typeface="Montserrat"/>
                <a:sym typeface="Montserrat"/>
              </a:rPr>
              <a:t>Content</a:t>
            </a:r>
            <a:endParaRPr>
              <a:latin typeface="Montserrat"/>
              <a:ea typeface="Montserrat"/>
              <a:cs typeface="Montserrat"/>
              <a:sym typeface="Montserrat"/>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sz="2000">
                <a:solidFill>
                  <a:srgbClr val="004B53"/>
                </a:solidFill>
                <a:latin typeface="Montserrat"/>
                <a:ea typeface="Montserrat"/>
                <a:cs typeface="Montserrat"/>
                <a:sym typeface="Montserrat"/>
              </a:rPr>
              <a:t>Introduction</a:t>
            </a:r>
            <a:endParaRPr/>
          </a:p>
          <a:p>
            <a:pPr indent="0" lvl="0" marL="114300" rtl="0" algn="l">
              <a:lnSpc>
                <a:spcPct val="115000"/>
              </a:lnSpc>
              <a:spcBef>
                <a:spcPts val="0"/>
              </a:spcBef>
              <a:spcAft>
                <a:spcPts val="0"/>
              </a:spcAft>
              <a:buSzPts val="1800"/>
              <a:buNone/>
            </a:pPr>
            <a:r>
              <a:rPr b="1" lang="en-US" sz="2000">
                <a:solidFill>
                  <a:srgbClr val="004B53"/>
                </a:solidFill>
                <a:latin typeface="Montserrat"/>
                <a:ea typeface="Montserrat"/>
                <a:cs typeface="Montserrat"/>
                <a:sym typeface="Montserrat"/>
              </a:rPr>
              <a:t>Problem Statement</a:t>
            </a:r>
            <a:endParaRPr b="1" sz="2000">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US" sz="2000">
                <a:solidFill>
                  <a:srgbClr val="004B53"/>
                </a:solidFill>
                <a:latin typeface="Montserrat"/>
                <a:ea typeface="Montserrat"/>
                <a:cs typeface="Montserrat"/>
                <a:sym typeface="Montserrat"/>
              </a:rPr>
              <a:t>points for discussion</a:t>
            </a:r>
            <a:endParaRPr b="1" sz="2000">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US" sz="2000">
                <a:solidFill>
                  <a:srgbClr val="004B53"/>
                </a:solidFill>
                <a:latin typeface="Montserrat"/>
                <a:ea typeface="Montserrat"/>
                <a:cs typeface="Montserrat"/>
                <a:sym typeface="Montserrat"/>
              </a:rPr>
              <a:t>Data Summary</a:t>
            </a:r>
            <a:endParaRPr/>
          </a:p>
          <a:p>
            <a:pPr indent="0" lvl="0" marL="114300" rtl="0" algn="l">
              <a:lnSpc>
                <a:spcPct val="115000"/>
              </a:lnSpc>
              <a:spcBef>
                <a:spcPts val="0"/>
              </a:spcBef>
              <a:spcAft>
                <a:spcPts val="0"/>
              </a:spcAft>
              <a:buSzPts val="1800"/>
              <a:buNone/>
            </a:pPr>
            <a:r>
              <a:rPr b="1" lang="en-US" sz="2000">
                <a:solidFill>
                  <a:srgbClr val="004B53"/>
                </a:solidFill>
                <a:latin typeface="Montserrat"/>
                <a:ea typeface="Montserrat"/>
                <a:cs typeface="Montserrat"/>
                <a:sym typeface="Montserrat"/>
              </a:rPr>
              <a:t>Exploratory Data Analysis</a:t>
            </a:r>
            <a:endParaRPr/>
          </a:p>
          <a:p>
            <a:pPr indent="0" lvl="0" marL="114300" rtl="0" algn="l">
              <a:lnSpc>
                <a:spcPct val="115000"/>
              </a:lnSpc>
              <a:spcBef>
                <a:spcPts val="0"/>
              </a:spcBef>
              <a:spcAft>
                <a:spcPts val="0"/>
              </a:spcAft>
              <a:buSzPts val="1800"/>
              <a:buNone/>
            </a:pPr>
            <a:r>
              <a:rPr b="1" lang="en-US" sz="2000">
                <a:solidFill>
                  <a:srgbClr val="004B53"/>
                </a:solidFill>
                <a:latin typeface="Montserrat"/>
                <a:ea typeface="Montserrat"/>
                <a:cs typeface="Montserrat"/>
                <a:sym typeface="Montserrat"/>
              </a:rPr>
              <a:t>Modelling Overview</a:t>
            </a:r>
            <a:endParaRPr/>
          </a:p>
          <a:p>
            <a:pPr indent="0" lvl="0" marL="114300" rtl="0" algn="l">
              <a:lnSpc>
                <a:spcPct val="115000"/>
              </a:lnSpc>
              <a:spcBef>
                <a:spcPts val="0"/>
              </a:spcBef>
              <a:spcAft>
                <a:spcPts val="0"/>
              </a:spcAft>
              <a:buSzPts val="1800"/>
              <a:buNone/>
            </a:pPr>
            <a:r>
              <a:rPr b="1" lang="en-US" sz="2000">
                <a:solidFill>
                  <a:srgbClr val="004B53"/>
                </a:solidFill>
                <a:latin typeface="Montserrat"/>
                <a:ea typeface="Montserrat"/>
                <a:cs typeface="Montserrat"/>
                <a:sym typeface="Montserrat"/>
              </a:rPr>
              <a:t>Feature Importances</a:t>
            </a:r>
            <a:endParaRPr b="1" sz="2000">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US" sz="2000">
                <a:solidFill>
                  <a:srgbClr val="004B53"/>
                </a:solidFill>
                <a:latin typeface="Montserrat"/>
                <a:ea typeface="Montserrat"/>
                <a:cs typeface="Montserrat"/>
                <a:sym typeface="Montserrat"/>
              </a:rPr>
              <a:t>Challenges</a:t>
            </a:r>
            <a:endParaRPr/>
          </a:p>
          <a:p>
            <a:pPr indent="0" lvl="0" marL="114300" rtl="0" algn="l">
              <a:lnSpc>
                <a:spcPct val="115000"/>
              </a:lnSpc>
              <a:spcBef>
                <a:spcPts val="0"/>
              </a:spcBef>
              <a:spcAft>
                <a:spcPts val="0"/>
              </a:spcAft>
              <a:buSzPts val="1800"/>
              <a:buNone/>
            </a:pPr>
            <a:r>
              <a:rPr b="1" lang="en-US" sz="2000">
                <a:solidFill>
                  <a:srgbClr val="004B53"/>
                </a:solidFill>
                <a:latin typeface="Montserrat"/>
                <a:ea typeface="Montserrat"/>
                <a:cs typeface="Montserrat"/>
                <a:sym typeface="Montserrat"/>
              </a:rPr>
              <a:t>Conclusion</a:t>
            </a:r>
            <a:endParaRPr/>
          </a:p>
        </p:txBody>
      </p:sp>
      <p:pic>
        <p:nvPicPr>
          <p:cNvPr id="62" name="Google Shape;62;p2"/>
          <p:cNvPicPr preferRelativeResize="0"/>
          <p:nvPr/>
        </p:nvPicPr>
        <p:blipFill rotWithShape="1">
          <a:blip r:embed="rId3">
            <a:alphaModFix/>
          </a:blip>
          <a:srcRect b="0" l="0" r="0" t="0"/>
          <a:stretch/>
        </p:blipFill>
        <p:spPr>
          <a:xfrm>
            <a:off x="4356243" y="1500026"/>
            <a:ext cx="4356243" cy="23733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Rented_bikes vs Humidity</a:t>
            </a:r>
            <a:endParaRPr>
              <a:latin typeface="Montserrat"/>
              <a:ea typeface="Montserrat"/>
              <a:cs typeface="Montserrat"/>
              <a:sym typeface="Montserrat"/>
            </a:endParaRPr>
          </a:p>
        </p:txBody>
      </p:sp>
      <p:sp>
        <p:nvSpPr>
          <p:cNvPr id="192" name="Google Shape;192;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From the above data we can conclude that most of the rented bikes are taken when the Humidity is higher 20% ,all seasons have equal demand for Rental_bikes</a:t>
            </a:r>
            <a:endParaRPr b="1" sz="1400">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t/>
            </a:r>
            <a:endParaRPr>
              <a:solidFill>
                <a:srgbClr val="004B53"/>
              </a:solidFill>
              <a:latin typeface="Montserrat"/>
              <a:ea typeface="Montserrat"/>
              <a:cs typeface="Montserrat"/>
              <a:sym typeface="Montserrat"/>
            </a:endParaRPr>
          </a:p>
        </p:txBody>
      </p:sp>
      <p:pic>
        <p:nvPicPr>
          <p:cNvPr id="193" name="Google Shape;193;p18"/>
          <p:cNvPicPr preferRelativeResize="0"/>
          <p:nvPr/>
        </p:nvPicPr>
        <p:blipFill rotWithShape="1">
          <a:blip r:embed="rId3">
            <a:alphaModFix/>
          </a:blip>
          <a:srcRect b="0" l="0" r="0" t="0"/>
          <a:stretch/>
        </p:blipFill>
        <p:spPr>
          <a:xfrm>
            <a:off x="1872635" y="1325366"/>
            <a:ext cx="5398730" cy="21472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sz="2400">
                <a:latin typeface="Montserrat"/>
                <a:ea typeface="Montserrat"/>
                <a:cs typeface="Montserrat"/>
                <a:sym typeface="Montserrat"/>
              </a:rPr>
              <a:t> Rented_bikes vs Wind_Speed</a:t>
            </a:r>
            <a:endParaRPr sz="2400">
              <a:latin typeface="Montserrat"/>
              <a:ea typeface="Montserrat"/>
              <a:cs typeface="Montserrat"/>
              <a:sym typeface="Montserrat"/>
            </a:endParaRPr>
          </a:p>
        </p:txBody>
      </p:sp>
      <p:sp>
        <p:nvSpPr>
          <p:cNvPr id="199" name="Google Shape;199;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From the above data we can conclude that Ir resptive of Wind_speed all working days customers were taking bikes for Rent.</a:t>
            </a:r>
            <a:endParaRPr b="1" sz="1400">
              <a:solidFill>
                <a:srgbClr val="004B53"/>
              </a:solidFill>
              <a:latin typeface="Montserrat"/>
              <a:ea typeface="Montserrat"/>
              <a:cs typeface="Montserrat"/>
              <a:sym typeface="Montserrat"/>
            </a:endParaRPr>
          </a:p>
        </p:txBody>
      </p:sp>
      <p:pic>
        <p:nvPicPr>
          <p:cNvPr id="200" name="Google Shape;200;p19"/>
          <p:cNvPicPr preferRelativeResize="0"/>
          <p:nvPr/>
        </p:nvPicPr>
        <p:blipFill rotWithShape="1">
          <a:blip r:embed="rId3">
            <a:alphaModFix/>
          </a:blip>
          <a:srcRect b="0" l="0" r="0" t="0"/>
          <a:stretch/>
        </p:blipFill>
        <p:spPr>
          <a:xfrm>
            <a:off x="1790066" y="1468527"/>
            <a:ext cx="5563868" cy="24966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Rented_bikes vs Rainfall</a:t>
            </a:r>
            <a:endParaRPr b="1">
              <a:latin typeface="Montserrat"/>
              <a:ea typeface="Montserrat"/>
              <a:cs typeface="Montserrat"/>
              <a:sym typeface="Montserrat"/>
            </a:endParaRPr>
          </a:p>
        </p:txBody>
      </p:sp>
      <p:sp>
        <p:nvSpPr>
          <p:cNvPr id="206" name="Google Shape;206;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b="1" sz="14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r>
              <a:rPr b="1" lang="en-US" sz="1400">
                <a:solidFill>
                  <a:srgbClr val="004B53"/>
                </a:solidFill>
                <a:latin typeface="Montserrat"/>
                <a:ea typeface="Montserrat"/>
                <a:cs typeface="Montserrat"/>
                <a:sym typeface="Montserrat"/>
              </a:rPr>
              <a:t>From the above data we can conclude that In functional working day when ever Rainfall reaches 10mm then rented_bikes reducing and when Rainfall is high i.e more than 20mm renting bikes done rarely.</a:t>
            </a:r>
            <a:endParaRPr b="1" sz="14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br>
              <a:rPr lang="en-US"/>
            </a:br>
            <a:endParaRPr/>
          </a:p>
        </p:txBody>
      </p:sp>
      <p:pic>
        <p:nvPicPr>
          <p:cNvPr id="207" name="Google Shape;207;p20"/>
          <p:cNvPicPr preferRelativeResize="0"/>
          <p:nvPr/>
        </p:nvPicPr>
        <p:blipFill rotWithShape="1">
          <a:blip r:embed="rId3">
            <a:alphaModFix/>
          </a:blip>
          <a:srcRect b="0" l="0" r="0" t="0"/>
          <a:stretch/>
        </p:blipFill>
        <p:spPr>
          <a:xfrm>
            <a:off x="1500027" y="1325366"/>
            <a:ext cx="5650786" cy="231168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 Rented_bikes vs Snow_fall</a:t>
            </a:r>
            <a:endParaRPr>
              <a:latin typeface="Montserrat"/>
              <a:ea typeface="Montserrat"/>
              <a:cs typeface="Montserrat"/>
              <a:sym typeface="Montserrat"/>
            </a:endParaRPr>
          </a:p>
        </p:txBody>
      </p:sp>
      <p:sp>
        <p:nvSpPr>
          <p:cNvPr id="213" name="Google Shape;213;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From the above data we can conclude that we ever snow_fall is zero the Rental_bikes high peack and when  ever snow_fall is four or more  then taking rental bikes less and sometimes No one taking rental_bikes.</a:t>
            </a:r>
            <a:endParaRPr b="1" sz="1200">
              <a:solidFill>
                <a:srgbClr val="004B53"/>
              </a:solidFill>
              <a:latin typeface="Montserrat"/>
              <a:ea typeface="Montserrat"/>
              <a:cs typeface="Montserrat"/>
              <a:sym typeface="Montserrat"/>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p:txBody>
      </p:sp>
      <p:pic>
        <p:nvPicPr>
          <p:cNvPr id="214" name="Google Shape;214;p21"/>
          <p:cNvPicPr preferRelativeResize="0"/>
          <p:nvPr/>
        </p:nvPicPr>
        <p:blipFill rotWithShape="1">
          <a:blip r:embed="rId3">
            <a:alphaModFix/>
          </a:blip>
          <a:srcRect b="0" l="0" r="0" t="0"/>
          <a:stretch/>
        </p:blipFill>
        <p:spPr>
          <a:xfrm>
            <a:off x="2054839" y="1325366"/>
            <a:ext cx="5034322" cy="23322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Heatmap Correlation</a:t>
            </a:r>
            <a:endParaRPr b="1">
              <a:latin typeface="Montserrat"/>
              <a:ea typeface="Montserrat"/>
              <a:cs typeface="Montserrat"/>
              <a:sym typeface="Montserrat"/>
            </a:endParaRPr>
          </a:p>
        </p:txBody>
      </p:sp>
      <p:sp>
        <p:nvSpPr>
          <p:cNvPr id="220" name="Google Shape;220;p22"/>
          <p:cNvSpPr txBox="1"/>
          <p:nvPr>
            <p:ph idx="1" type="body"/>
          </p:nvPr>
        </p:nvSpPr>
        <p:spPr>
          <a:xfrm>
            <a:off x="623400" y="1191801"/>
            <a:ext cx="8520600" cy="3657601"/>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n-US" sz="1400">
                <a:solidFill>
                  <a:srgbClr val="004B53"/>
                </a:solidFill>
                <a:latin typeface="Montserrat"/>
                <a:ea typeface="Montserrat"/>
                <a:cs typeface="Montserrat"/>
                <a:sym typeface="Montserrat"/>
              </a:rPr>
              <a:t>The above heatmap shows </a:t>
            </a:r>
            <a:r>
              <a:rPr b="1" lang="en-US" sz="1200">
                <a:solidFill>
                  <a:srgbClr val="004B53"/>
                </a:solidFill>
                <a:latin typeface="Montserrat"/>
                <a:ea typeface="Montserrat"/>
                <a:cs typeface="Montserrat"/>
                <a:sym typeface="Montserrat"/>
              </a:rPr>
              <a:t>correlation relationship between any two columns,some part</a:t>
            </a:r>
            <a:endParaRPr sz="1400">
              <a:solidFill>
                <a:srgbClr val="000000"/>
              </a:solidFill>
            </a:endParaRPr>
          </a:p>
          <a:p>
            <a:pPr indent="-342900" lvl="0" marL="457200" rtl="0" algn="l">
              <a:lnSpc>
                <a:spcPct val="100000"/>
              </a:lnSpc>
              <a:spcBef>
                <a:spcPts val="0"/>
              </a:spcBef>
              <a:spcAft>
                <a:spcPts val="0"/>
              </a:spcAft>
              <a:buSzPts val="1800"/>
              <a:buChar char="●"/>
            </a:pPr>
            <a:r>
              <a:rPr b="1" lang="en-US" sz="1200">
                <a:solidFill>
                  <a:srgbClr val="004B53"/>
                </a:solidFill>
                <a:latin typeface="Montserrat"/>
                <a:ea typeface="Montserrat"/>
                <a:cs typeface="Montserrat"/>
                <a:sym typeface="Montserrat"/>
              </a:rPr>
              <a:t> of data having highly correlated,some part of data having negative correlated and </a:t>
            </a:r>
            <a:endParaRPr sz="1400">
              <a:solidFill>
                <a:srgbClr val="000000"/>
              </a:solidFill>
            </a:endParaRPr>
          </a:p>
          <a:p>
            <a:pPr indent="-342900" lvl="0" marL="457200" rtl="0" algn="l">
              <a:lnSpc>
                <a:spcPct val="100000"/>
              </a:lnSpc>
              <a:spcBef>
                <a:spcPts val="0"/>
              </a:spcBef>
              <a:spcAft>
                <a:spcPts val="0"/>
              </a:spcAft>
              <a:buSzPts val="1800"/>
              <a:buChar char="●"/>
            </a:pPr>
            <a:r>
              <a:rPr b="1" lang="en-US" sz="1200">
                <a:solidFill>
                  <a:srgbClr val="004B53"/>
                </a:solidFill>
                <a:latin typeface="Montserrat"/>
                <a:ea typeface="Montserrat"/>
                <a:cs typeface="Montserrat"/>
                <a:sym typeface="Montserrat"/>
              </a:rPr>
              <a:t>some data have zero correlated</a:t>
            </a:r>
            <a:endParaRPr b="1" sz="1400">
              <a:solidFill>
                <a:srgbClr val="004B53"/>
              </a:solidFill>
              <a:latin typeface="Montserrat"/>
              <a:ea typeface="Montserrat"/>
              <a:cs typeface="Montserrat"/>
              <a:sym typeface="Montserrat"/>
            </a:endParaRPr>
          </a:p>
          <a:p>
            <a:pPr indent="-228600" lvl="0" marL="457200" rtl="0" algn="l">
              <a:lnSpc>
                <a:spcPct val="115000"/>
              </a:lnSpc>
              <a:spcBef>
                <a:spcPts val="0"/>
              </a:spcBef>
              <a:spcAft>
                <a:spcPts val="0"/>
              </a:spcAft>
              <a:buSzPts val="1800"/>
              <a:buNone/>
            </a:pPr>
            <a:r>
              <a:t/>
            </a:r>
            <a:endParaRPr b="1" sz="14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br>
              <a:rPr lang="en-US"/>
            </a:br>
            <a:endParaRPr/>
          </a:p>
        </p:txBody>
      </p:sp>
      <p:pic>
        <p:nvPicPr>
          <p:cNvPr id="221" name="Google Shape;221;p22"/>
          <p:cNvPicPr preferRelativeResize="0"/>
          <p:nvPr/>
        </p:nvPicPr>
        <p:blipFill rotWithShape="1">
          <a:blip r:embed="rId3">
            <a:alphaModFix/>
          </a:blip>
          <a:srcRect b="0" l="0" r="0" t="0"/>
          <a:stretch/>
        </p:blipFill>
        <p:spPr>
          <a:xfrm>
            <a:off x="494142" y="1191801"/>
            <a:ext cx="8155716" cy="297950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HEAT map after multicollinear </a:t>
            </a:r>
            <a:endParaRPr/>
          </a:p>
        </p:txBody>
      </p:sp>
      <p:sp>
        <p:nvSpPr>
          <p:cNvPr id="227" name="Google Shape;22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Collinear between Temperature and Dowe_point_temperature so this points have been removed and replaced with weights based temp_c.This heatmap is about after removing temp_c</a:t>
            </a:r>
            <a:r>
              <a:rPr lang="en-US">
                <a:solidFill>
                  <a:srgbClr val="004B53"/>
                </a:solidFill>
              </a:rPr>
              <a:t>.</a:t>
            </a:r>
            <a:endParaRPr>
              <a:solidFill>
                <a:srgbClr val="004B53"/>
              </a:solidFill>
            </a:endParaRPr>
          </a:p>
        </p:txBody>
      </p:sp>
      <p:pic>
        <p:nvPicPr>
          <p:cNvPr id="228" name="Google Shape;228;p23"/>
          <p:cNvPicPr preferRelativeResize="0"/>
          <p:nvPr/>
        </p:nvPicPr>
        <p:blipFill rotWithShape="1">
          <a:blip r:embed="rId3">
            <a:alphaModFix/>
          </a:blip>
          <a:srcRect b="0" l="0" r="0" t="0"/>
          <a:stretch/>
        </p:blipFill>
        <p:spPr>
          <a:xfrm>
            <a:off x="647272" y="2116476"/>
            <a:ext cx="8185028" cy="2587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Linear Regression</a:t>
            </a:r>
            <a:endParaRPr b="1">
              <a:latin typeface="Montserrat"/>
              <a:ea typeface="Montserrat"/>
              <a:cs typeface="Montserrat"/>
              <a:sym typeface="Montserrat"/>
            </a:endParaRPr>
          </a:p>
        </p:txBody>
      </p:sp>
      <p:sp>
        <p:nvSpPr>
          <p:cNvPr id="234" name="Google Shape;234;p24"/>
          <p:cNvSpPr txBox="1"/>
          <p:nvPr>
            <p:ph idx="1" type="body"/>
          </p:nvPr>
        </p:nvSpPr>
        <p:spPr>
          <a:xfrm>
            <a:off x="311700" y="1152475"/>
            <a:ext cx="8520600" cy="3881862"/>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b="1" sz="1100">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US" sz="1100">
                <a:solidFill>
                  <a:srgbClr val="004B53"/>
                </a:solidFill>
                <a:latin typeface="Montserrat"/>
                <a:ea typeface="Montserrat"/>
                <a:cs typeface="Montserrat"/>
                <a:sym typeface="Montserrat"/>
              </a:rPr>
              <a:t> From the  training  data  prediction and actual   values comparison</a:t>
            </a:r>
            <a:r>
              <a:rPr b="1" lang="en-US" sz="1100">
                <a:solidFill>
                  <a:srgbClr val="004B53"/>
                </a:solidFill>
                <a:latin typeface="Montserrat"/>
                <a:ea typeface="Montserrat"/>
                <a:cs typeface="Montserrat"/>
                <a:sym typeface="Montserrat"/>
              </a:rPr>
              <a:t> it’s r2  accuracy  is  approx  </a:t>
            </a:r>
            <a:r>
              <a:rPr b="1" lang="en-US" sz="1100">
                <a:solidFill>
                  <a:srgbClr val="004B53"/>
                </a:solidFill>
                <a:latin typeface="Montserrat"/>
                <a:ea typeface="Montserrat"/>
                <a:cs typeface="Montserrat"/>
                <a:sym typeface="Montserrat"/>
              </a:rPr>
              <a:t>60%,and</a:t>
            </a:r>
            <a:endParaRPr b="1" sz="1100">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US" sz="1100">
                <a:solidFill>
                  <a:srgbClr val="004B53"/>
                </a:solidFill>
                <a:latin typeface="Montserrat"/>
                <a:ea typeface="Montserrat"/>
                <a:cs typeface="Montserrat"/>
                <a:sym typeface="Montserrat"/>
              </a:rPr>
              <a:t> testing data predicted </a:t>
            </a:r>
            <a:r>
              <a:rPr b="1" lang="en-US" sz="1100">
                <a:solidFill>
                  <a:srgbClr val="004B53"/>
                </a:solidFill>
                <a:latin typeface="Montserrat"/>
                <a:ea typeface="Montserrat"/>
                <a:cs typeface="Montserrat"/>
                <a:sym typeface="Montserrat"/>
              </a:rPr>
              <a:t>achieved</a:t>
            </a:r>
            <a:r>
              <a:rPr b="1" lang="en-US" sz="1100">
                <a:solidFill>
                  <a:srgbClr val="004B53"/>
                </a:solidFill>
                <a:latin typeface="Montserrat"/>
                <a:ea typeface="Montserrat"/>
                <a:cs typeface="Montserrat"/>
                <a:sym typeface="Montserrat"/>
              </a:rPr>
              <a:t> values and  actual values </a:t>
            </a:r>
            <a:r>
              <a:rPr b="1" lang="en-US" sz="1100">
                <a:solidFill>
                  <a:srgbClr val="004B53"/>
                </a:solidFill>
                <a:latin typeface="Montserrat"/>
                <a:ea typeface="Montserrat"/>
                <a:cs typeface="Montserrat"/>
                <a:sym typeface="Montserrat"/>
              </a:rPr>
              <a:t>comparison</a:t>
            </a:r>
            <a:r>
              <a:rPr b="1" lang="en-US" sz="1100">
                <a:solidFill>
                  <a:srgbClr val="004B53"/>
                </a:solidFill>
                <a:latin typeface="Montserrat"/>
                <a:ea typeface="Montserrat"/>
                <a:cs typeface="Montserrat"/>
                <a:sym typeface="Montserrat"/>
              </a:rPr>
              <a:t> it’s r2 accuracy is approx 61%</a:t>
            </a:r>
            <a:endParaRPr b="1" sz="1100">
              <a:solidFill>
                <a:srgbClr val="004B53"/>
              </a:solidFill>
              <a:latin typeface="Montserrat"/>
              <a:ea typeface="Montserrat"/>
              <a:cs typeface="Montserrat"/>
              <a:sym typeface="Montserrat"/>
            </a:endParaRPr>
          </a:p>
        </p:txBody>
      </p:sp>
      <p:pic>
        <p:nvPicPr>
          <p:cNvPr id="235" name="Google Shape;235;p24"/>
          <p:cNvPicPr preferRelativeResize="0"/>
          <p:nvPr/>
        </p:nvPicPr>
        <p:blipFill rotWithShape="1">
          <a:blip r:embed="rId3">
            <a:alphaModFix/>
          </a:blip>
          <a:srcRect b="0" l="0" r="0" t="0"/>
          <a:stretch/>
        </p:blipFill>
        <p:spPr>
          <a:xfrm>
            <a:off x="462262" y="1152475"/>
            <a:ext cx="3914529" cy="1981143"/>
          </a:xfrm>
          <a:prstGeom prst="rect">
            <a:avLst/>
          </a:prstGeom>
          <a:noFill/>
          <a:ln>
            <a:noFill/>
          </a:ln>
        </p:spPr>
      </p:pic>
      <p:pic>
        <p:nvPicPr>
          <p:cNvPr id="236" name="Google Shape;236;p24"/>
          <p:cNvPicPr preferRelativeResize="0"/>
          <p:nvPr/>
        </p:nvPicPr>
        <p:blipFill rotWithShape="1">
          <a:blip r:embed="rId4">
            <a:alphaModFix/>
          </a:blip>
          <a:srcRect b="0" l="0" r="0" t="0"/>
          <a:stretch/>
        </p:blipFill>
        <p:spPr>
          <a:xfrm>
            <a:off x="4649056" y="1152475"/>
            <a:ext cx="3910979" cy="1981143"/>
          </a:xfrm>
          <a:prstGeom prst="rect">
            <a:avLst/>
          </a:prstGeom>
          <a:noFill/>
          <a:ln>
            <a:noFill/>
          </a:ln>
        </p:spPr>
      </p:pic>
      <p:pic>
        <p:nvPicPr>
          <p:cNvPr id="237" name="Google Shape;237;p24"/>
          <p:cNvPicPr preferRelativeResize="0"/>
          <p:nvPr/>
        </p:nvPicPr>
        <p:blipFill rotWithShape="1">
          <a:blip r:embed="rId5">
            <a:alphaModFix/>
          </a:blip>
          <a:srcRect b="0" l="0" r="0" t="0"/>
          <a:stretch/>
        </p:blipFill>
        <p:spPr>
          <a:xfrm>
            <a:off x="2165640" y="3268368"/>
            <a:ext cx="4966832" cy="122651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Lasso Regression</a:t>
            </a:r>
            <a:endParaRPr b="1">
              <a:latin typeface="Montserrat"/>
              <a:ea typeface="Montserrat"/>
              <a:cs typeface="Montserrat"/>
              <a:sym typeface="Montserrat"/>
            </a:endParaRPr>
          </a:p>
        </p:txBody>
      </p:sp>
      <p:sp>
        <p:nvSpPr>
          <p:cNvPr id="243" name="Google Shape;243;p25"/>
          <p:cNvSpPr txBox="1"/>
          <p:nvPr>
            <p:ph idx="1" type="body"/>
          </p:nvPr>
        </p:nvSpPr>
        <p:spPr>
          <a:xfrm>
            <a:off x="311700" y="1152475"/>
            <a:ext cx="8520600" cy="37731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n-US" sz="1100">
                <a:solidFill>
                  <a:srgbClr val="004B53"/>
                </a:solidFill>
                <a:latin typeface="Montserrat"/>
                <a:ea typeface="Montserrat"/>
                <a:cs typeface="Montserrat"/>
                <a:sym typeface="Montserrat"/>
              </a:rPr>
              <a:t>From the  training  data  prediction and actual   values comparison it’s r2  accuracy  is  approx  60%,and</a:t>
            </a:r>
            <a:endParaRPr b="1" sz="1100">
              <a:solidFill>
                <a:srgbClr val="004B53"/>
              </a:solidFill>
              <a:latin typeface="Montserrat"/>
              <a:ea typeface="Montserrat"/>
              <a:cs typeface="Montserrat"/>
              <a:sym typeface="Montserrat"/>
            </a:endParaRPr>
          </a:p>
          <a:p>
            <a:pPr indent="-342900" lvl="0" marL="457200" rtl="0" algn="l">
              <a:spcBef>
                <a:spcPts val="0"/>
              </a:spcBef>
              <a:spcAft>
                <a:spcPts val="0"/>
              </a:spcAft>
              <a:buSzPts val="1800"/>
              <a:buChar char="●"/>
            </a:pPr>
            <a:r>
              <a:rPr b="1" lang="en-US" sz="1100">
                <a:solidFill>
                  <a:srgbClr val="004B53"/>
                </a:solidFill>
                <a:latin typeface="Montserrat"/>
                <a:ea typeface="Montserrat"/>
                <a:cs typeface="Montserrat"/>
                <a:sym typeface="Montserrat"/>
              </a:rPr>
              <a:t> testing data predicted achieved values and  actual values comparison it’s r2 accuracy is approx 61%</a:t>
            </a:r>
            <a:endParaRPr b="1" sz="1100">
              <a:solidFill>
                <a:srgbClr val="004B5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004B53"/>
              </a:solidFill>
              <a:latin typeface="Montserrat"/>
              <a:ea typeface="Montserrat"/>
              <a:cs typeface="Montserrat"/>
              <a:sym typeface="Montserrat"/>
            </a:endParaRPr>
          </a:p>
        </p:txBody>
      </p:sp>
      <p:pic>
        <p:nvPicPr>
          <p:cNvPr id="244" name="Google Shape;244;p25"/>
          <p:cNvPicPr preferRelativeResize="0"/>
          <p:nvPr/>
        </p:nvPicPr>
        <p:blipFill rotWithShape="1">
          <a:blip r:embed="rId3">
            <a:alphaModFix/>
          </a:blip>
          <a:srcRect b="0" l="0" r="0" t="0"/>
          <a:stretch/>
        </p:blipFill>
        <p:spPr>
          <a:xfrm>
            <a:off x="451691" y="1152475"/>
            <a:ext cx="4395730" cy="2027104"/>
          </a:xfrm>
          <a:prstGeom prst="rect">
            <a:avLst/>
          </a:prstGeom>
          <a:noFill/>
          <a:ln>
            <a:noFill/>
          </a:ln>
        </p:spPr>
      </p:pic>
      <p:pic>
        <p:nvPicPr>
          <p:cNvPr id="245" name="Google Shape;245;p25"/>
          <p:cNvPicPr preferRelativeResize="0"/>
          <p:nvPr/>
        </p:nvPicPr>
        <p:blipFill rotWithShape="1">
          <a:blip r:embed="rId4">
            <a:alphaModFix/>
          </a:blip>
          <a:srcRect b="0" l="0" r="0" t="0"/>
          <a:stretch/>
        </p:blipFill>
        <p:spPr>
          <a:xfrm>
            <a:off x="4847421" y="1255922"/>
            <a:ext cx="4124870" cy="1923657"/>
          </a:xfrm>
          <a:prstGeom prst="rect">
            <a:avLst/>
          </a:prstGeom>
          <a:noFill/>
          <a:ln>
            <a:noFill/>
          </a:ln>
        </p:spPr>
      </p:pic>
      <p:pic>
        <p:nvPicPr>
          <p:cNvPr id="246" name="Google Shape;246;p25"/>
          <p:cNvPicPr preferRelativeResize="0"/>
          <p:nvPr/>
        </p:nvPicPr>
        <p:blipFill rotWithShape="1">
          <a:blip r:embed="rId5">
            <a:alphaModFix/>
          </a:blip>
          <a:srcRect b="0" l="0" r="0" t="0"/>
          <a:stretch/>
        </p:blipFill>
        <p:spPr>
          <a:xfrm>
            <a:off x="2209769" y="3179579"/>
            <a:ext cx="4157980" cy="1150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Ridge Regression</a:t>
            </a:r>
            <a:endParaRPr b="1">
              <a:latin typeface="Montserrat"/>
              <a:ea typeface="Montserrat"/>
              <a:cs typeface="Montserrat"/>
              <a:sym typeface="Montserrat"/>
            </a:endParaRPr>
          </a:p>
        </p:txBody>
      </p:sp>
      <p:sp>
        <p:nvSpPr>
          <p:cNvPr id="252" name="Google Shape;252;p26"/>
          <p:cNvSpPr txBox="1"/>
          <p:nvPr>
            <p:ph idx="1" type="body"/>
          </p:nvPr>
        </p:nvSpPr>
        <p:spPr>
          <a:xfrm>
            <a:off x="311700" y="1152475"/>
            <a:ext cx="8569500" cy="3925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US">
                <a:solidFill>
                  <a:srgbClr val="004B53"/>
                </a:solidFill>
              </a:rPr>
              <a:t> </a:t>
            </a:r>
            <a:r>
              <a:rPr b="1" lang="en-US" sz="1100">
                <a:solidFill>
                  <a:srgbClr val="004B53"/>
                </a:solidFill>
                <a:latin typeface="Montserrat"/>
                <a:ea typeface="Montserrat"/>
                <a:cs typeface="Montserrat"/>
                <a:sym typeface="Montserrat"/>
              </a:rPr>
              <a:t>From the  training  data  prediction and actual   values comparison it’s r2  accuracy  is  approx  60%,and</a:t>
            </a:r>
            <a:endParaRPr b="1" sz="1100">
              <a:solidFill>
                <a:srgbClr val="004B53"/>
              </a:solidFill>
              <a:latin typeface="Montserrat"/>
              <a:ea typeface="Montserrat"/>
              <a:cs typeface="Montserrat"/>
              <a:sym typeface="Montserrat"/>
            </a:endParaRPr>
          </a:p>
          <a:p>
            <a:pPr indent="-342900" lvl="0" marL="457200" rtl="0" algn="l">
              <a:spcBef>
                <a:spcPts val="0"/>
              </a:spcBef>
              <a:spcAft>
                <a:spcPts val="0"/>
              </a:spcAft>
              <a:buSzPts val="1800"/>
              <a:buChar char="●"/>
            </a:pPr>
            <a:r>
              <a:rPr b="1" lang="en-US" sz="1100">
                <a:solidFill>
                  <a:srgbClr val="004B53"/>
                </a:solidFill>
                <a:latin typeface="Montserrat"/>
                <a:ea typeface="Montserrat"/>
                <a:cs typeface="Montserrat"/>
                <a:sym typeface="Montserrat"/>
              </a:rPr>
              <a:t> testing data predicted achieved values and  actual values comparison it’s r2 accuracy is approx 61%</a:t>
            </a:r>
            <a:endParaRPr b="1" sz="1100">
              <a:solidFill>
                <a:srgbClr val="004B53"/>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200">
              <a:solidFill>
                <a:srgbClr val="004B53"/>
              </a:solidFill>
              <a:latin typeface="Montserrat"/>
              <a:ea typeface="Montserrat"/>
              <a:cs typeface="Montserrat"/>
              <a:sym typeface="Montserrat"/>
            </a:endParaRPr>
          </a:p>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br>
              <a:rPr b="1" lang="en-US" sz="1200">
                <a:latin typeface="Montserrat"/>
                <a:ea typeface="Montserrat"/>
                <a:cs typeface="Montserrat"/>
                <a:sym typeface="Montserrat"/>
              </a:rPr>
            </a:br>
            <a:endParaRPr b="1" sz="1200">
              <a:latin typeface="Montserrat"/>
              <a:ea typeface="Montserrat"/>
              <a:cs typeface="Montserrat"/>
              <a:sym typeface="Montserrat"/>
            </a:endParaRPr>
          </a:p>
        </p:txBody>
      </p:sp>
      <p:pic>
        <p:nvPicPr>
          <p:cNvPr id="253" name="Google Shape;253;p26"/>
          <p:cNvPicPr preferRelativeResize="0"/>
          <p:nvPr/>
        </p:nvPicPr>
        <p:blipFill rotWithShape="1">
          <a:blip r:embed="rId3">
            <a:alphaModFix/>
          </a:blip>
          <a:srcRect b="0" l="0" r="0" t="0"/>
          <a:stretch/>
        </p:blipFill>
        <p:spPr>
          <a:xfrm>
            <a:off x="436515" y="1244907"/>
            <a:ext cx="4664295" cy="1674564"/>
          </a:xfrm>
          <a:prstGeom prst="rect">
            <a:avLst/>
          </a:prstGeom>
          <a:noFill/>
          <a:ln>
            <a:noFill/>
          </a:ln>
        </p:spPr>
      </p:pic>
      <p:pic>
        <p:nvPicPr>
          <p:cNvPr id="254" name="Google Shape;254;p26"/>
          <p:cNvPicPr preferRelativeResize="0"/>
          <p:nvPr/>
        </p:nvPicPr>
        <p:blipFill rotWithShape="1">
          <a:blip r:embed="rId4">
            <a:alphaModFix/>
          </a:blip>
          <a:srcRect b="0" l="0" r="0" t="0"/>
          <a:stretch/>
        </p:blipFill>
        <p:spPr>
          <a:xfrm>
            <a:off x="5225625" y="1152475"/>
            <a:ext cx="3606675" cy="1601742"/>
          </a:xfrm>
          <a:prstGeom prst="rect">
            <a:avLst/>
          </a:prstGeom>
          <a:noFill/>
          <a:ln>
            <a:noFill/>
          </a:ln>
        </p:spPr>
      </p:pic>
      <p:pic>
        <p:nvPicPr>
          <p:cNvPr id="255" name="Google Shape;255;p26"/>
          <p:cNvPicPr preferRelativeResize="0"/>
          <p:nvPr/>
        </p:nvPicPr>
        <p:blipFill rotWithShape="1">
          <a:blip r:embed="rId5">
            <a:alphaModFix/>
          </a:blip>
          <a:srcRect b="0" l="0" r="0" t="0"/>
          <a:stretch/>
        </p:blipFill>
        <p:spPr>
          <a:xfrm>
            <a:off x="2088584" y="3054220"/>
            <a:ext cx="4966832" cy="124235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               </a:t>
            </a:r>
            <a:r>
              <a:rPr b="1" lang="en-US">
                <a:latin typeface="Montserrat"/>
                <a:ea typeface="Montserrat"/>
                <a:cs typeface="Montserrat"/>
                <a:sym typeface="Montserrat"/>
              </a:rPr>
              <a:t>Random Forest Regressor</a:t>
            </a:r>
            <a:endParaRPr>
              <a:latin typeface="Montserrat"/>
              <a:ea typeface="Montserrat"/>
              <a:cs typeface="Montserrat"/>
              <a:sym typeface="Montserrat"/>
            </a:endParaRPr>
          </a:p>
        </p:txBody>
      </p:sp>
      <p:pic>
        <p:nvPicPr>
          <p:cNvPr id="261" name="Google Shape;261;p27"/>
          <p:cNvPicPr preferRelativeResize="0"/>
          <p:nvPr/>
        </p:nvPicPr>
        <p:blipFill rotWithShape="1">
          <a:blip r:embed="rId3">
            <a:alphaModFix/>
          </a:blip>
          <a:srcRect b="0" l="0" r="0" t="0"/>
          <a:stretch/>
        </p:blipFill>
        <p:spPr>
          <a:xfrm>
            <a:off x="4704202" y="1152475"/>
            <a:ext cx="4439798" cy="1910214"/>
          </a:xfrm>
          <a:prstGeom prst="rect">
            <a:avLst/>
          </a:prstGeom>
          <a:noFill/>
          <a:ln>
            <a:noFill/>
          </a:ln>
        </p:spPr>
      </p:pic>
      <p:pic>
        <p:nvPicPr>
          <p:cNvPr id="262" name="Google Shape;262;p27"/>
          <p:cNvPicPr preferRelativeResize="0"/>
          <p:nvPr/>
        </p:nvPicPr>
        <p:blipFill rotWithShape="1">
          <a:blip r:embed="rId4">
            <a:alphaModFix/>
          </a:blip>
          <a:srcRect b="0" l="0" r="0" t="0"/>
          <a:stretch/>
        </p:blipFill>
        <p:spPr>
          <a:xfrm>
            <a:off x="529372" y="1152475"/>
            <a:ext cx="4042628" cy="1910214"/>
          </a:xfrm>
          <a:prstGeom prst="rect">
            <a:avLst/>
          </a:prstGeom>
          <a:noFill/>
          <a:ln>
            <a:noFill/>
          </a:ln>
        </p:spPr>
      </p:pic>
      <p:pic>
        <p:nvPicPr>
          <p:cNvPr id="263" name="Google Shape;263;p27"/>
          <p:cNvPicPr preferRelativeResize="0"/>
          <p:nvPr/>
        </p:nvPicPr>
        <p:blipFill rotWithShape="1">
          <a:blip r:embed="rId5">
            <a:alphaModFix/>
          </a:blip>
          <a:srcRect b="0" l="0" r="0" t="0"/>
          <a:stretch/>
        </p:blipFill>
        <p:spPr>
          <a:xfrm>
            <a:off x="396607" y="3182311"/>
            <a:ext cx="4307595" cy="1266941"/>
          </a:xfrm>
          <a:prstGeom prst="rect">
            <a:avLst/>
          </a:prstGeom>
          <a:noFill/>
          <a:ln>
            <a:noFill/>
          </a:ln>
        </p:spPr>
      </p:pic>
      <p:pic>
        <p:nvPicPr>
          <p:cNvPr id="264" name="Google Shape;264;p27"/>
          <p:cNvPicPr preferRelativeResize="0"/>
          <p:nvPr/>
        </p:nvPicPr>
        <p:blipFill rotWithShape="1">
          <a:blip r:embed="rId6">
            <a:alphaModFix/>
          </a:blip>
          <a:srcRect b="0" l="0" r="0" t="0"/>
          <a:stretch/>
        </p:blipFill>
        <p:spPr>
          <a:xfrm>
            <a:off x="4572000" y="3062689"/>
            <a:ext cx="4477972" cy="1386564"/>
          </a:xfrm>
          <a:prstGeom prst="rect">
            <a:avLst/>
          </a:prstGeom>
          <a:noFill/>
          <a:ln>
            <a:noFill/>
          </a:ln>
        </p:spPr>
      </p:pic>
      <p:sp>
        <p:nvSpPr>
          <p:cNvPr id="265" name="Google Shape;265;p27"/>
          <p:cNvSpPr txBox="1"/>
          <p:nvPr>
            <p:ph idx="1" type="body"/>
          </p:nvPr>
        </p:nvSpPr>
        <p:spPr>
          <a:xfrm>
            <a:off x="311700" y="1152475"/>
            <a:ext cx="8569500" cy="3903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 </a:t>
            </a:r>
            <a:endParaRPr/>
          </a:p>
          <a:p>
            <a:pPr indent="0" lvl="0" marL="114300" rtl="0" algn="l">
              <a:lnSpc>
                <a:spcPct val="115000"/>
              </a:lnSpc>
              <a:spcBef>
                <a:spcPts val="0"/>
              </a:spcBef>
              <a:spcAft>
                <a:spcPts val="0"/>
              </a:spcAft>
              <a:buSzPts val="1800"/>
              <a:buNone/>
            </a:pPr>
            <a:r>
              <a:rPr b="1" lang="en-US" sz="1100">
                <a:solidFill>
                  <a:srgbClr val="004B53"/>
                </a:solidFill>
                <a:latin typeface="Montserrat"/>
                <a:ea typeface="Montserrat"/>
                <a:cs typeface="Montserrat"/>
                <a:sym typeface="Montserrat"/>
              </a:rPr>
              <a:t>From the  training  data  prediction and actual   values comparison it’s r2  accuracy  is  approx  82%,and</a:t>
            </a:r>
            <a:endParaRPr b="1" sz="1100">
              <a:solidFill>
                <a:srgbClr val="004B53"/>
              </a:solidFill>
              <a:latin typeface="Montserrat"/>
              <a:ea typeface="Montserrat"/>
              <a:cs typeface="Montserrat"/>
              <a:sym typeface="Montserrat"/>
            </a:endParaRPr>
          </a:p>
          <a:p>
            <a:pPr indent="0" lvl="0" marL="114300" rtl="0" algn="l">
              <a:spcBef>
                <a:spcPts val="0"/>
              </a:spcBef>
              <a:spcAft>
                <a:spcPts val="0"/>
              </a:spcAft>
              <a:buSzPts val="1800"/>
              <a:buNone/>
            </a:pPr>
            <a:r>
              <a:rPr b="1" lang="en-US" sz="1100">
                <a:solidFill>
                  <a:srgbClr val="004B53"/>
                </a:solidFill>
                <a:latin typeface="Montserrat"/>
                <a:ea typeface="Montserrat"/>
                <a:cs typeface="Montserrat"/>
                <a:sym typeface="Montserrat"/>
              </a:rPr>
              <a:t> testing data predicted achieved values and  actual values comparison it’s r2 accuracy is approx 79%</a:t>
            </a:r>
            <a:endParaRPr b="1" sz="1100">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68" name="Google Shape;68;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A bike rental or bike hire business rents out </a:t>
            </a:r>
            <a:r>
              <a:rPr b="1" lang="en-US" sz="1400">
                <a:solidFill>
                  <a:srgbClr val="004B53"/>
                </a:solidFill>
                <a:latin typeface="Montserrat"/>
                <a:ea typeface="Montserrat"/>
                <a:cs typeface="Montserrat"/>
                <a:sym typeface="Montserrat"/>
              </a:rPr>
              <a:t>motorcycles</a:t>
            </a:r>
            <a:r>
              <a:rPr b="1" lang="en-US" sz="1400">
                <a:solidFill>
                  <a:srgbClr val="004B53"/>
                </a:solidFill>
                <a:latin typeface="Montserrat"/>
                <a:ea typeface="Montserrat"/>
                <a:cs typeface="Montserrat"/>
                <a:sym typeface="Montserrat"/>
              </a:rPr>
              <a:t>  for short periods of time, Usually for a few hours. Most rentals are provided by bike shops as a sideline to their main businesses of sales and service, but some shops specialize in rentals. </a:t>
            </a:r>
            <a:endParaRPr/>
          </a:p>
          <a:p>
            <a:pPr indent="0" lvl="0" marL="114300" rtl="0" algn="l">
              <a:lnSpc>
                <a:spcPct val="115000"/>
              </a:lnSpc>
              <a:spcBef>
                <a:spcPts val="0"/>
              </a:spcBef>
              <a:spcAft>
                <a:spcPts val="0"/>
              </a:spcAft>
              <a:buSzPts val="1800"/>
              <a:buNone/>
            </a:pPr>
            <a:r>
              <a:t/>
            </a:r>
            <a:endParaRPr b="1" sz="1400">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As with car rental, bicycle rental shops primarily serve people who do not have access to vehicle, typically travellers and particularly tourists.</a:t>
            </a:r>
            <a:endParaRPr/>
          </a:p>
          <a:p>
            <a:pPr indent="0" lvl="0" marL="114300" rtl="0" algn="l">
              <a:lnSpc>
                <a:spcPct val="115000"/>
              </a:lnSpc>
              <a:spcBef>
                <a:spcPts val="0"/>
              </a:spcBef>
              <a:spcAft>
                <a:spcPts val="0"/>
              </a:spcAft>
              <a:buSzPts val="1800"/>
              <a:buNone/>
            </a:pPr>
            <a:r>
              <a:t/>
            </a:r>
            <a:endParaRPr b="1" sz="1400">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Bike rental shops rent by the day or week as well as by the hour, and these provide an excellent opportunity for those who would like to avoid shipping their own bikes, but would like to do a multi-day bike tour of a particular area.</a:t>
            </a:r>
            <a:endParaRPr b="1" sz="1400">
              <a:solidFill>
                <a:srgbClr val="004B53"/>
              </a:solidFill>
              <a:latin typeface="Montserrat"/>
              <a:ea typeface="Montserrat"/>
              <a:cs typeface="Montserrat"/>
              <a:sym typeface="Montserrat"/>
            </a:endParaRPr>
          </a:p>
        </p:txBody>
      </p:sp>
      <p:pic>
        <p:nvPicPr>
          <p:cNvPr id="69" name="Google Shape;69;p3"/>
          <p:cNvPicPr preferRelativeResize="0"/>
          <p:nvPr/>
        </p:nvPicPr>
        <p:blipFill rotWithShape="1">
          <a:blip r:embed="rId3">
            <a:alphaModFix/>
          </a:blip>
          <a:srcRect b="0" l="0" r="0" t="0"/>
          <a:stretch/>
        </p:blipFill>
        <p:spPr>
          <a:xfrm>
            <a:off x="3030876" y="3739793"/>
            <a:ext cx="3554859" cy="128427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               </a:t>
            </a:r>
            <a:r>
              <a:rPr b="1" lang="en-US">
                <a:latin typeface="Montserrat"/>
                <a:ea typeface="Montserrat"/>
                <a:cs typeface="Montserrat"/>
                <a:sym typeface="Montserrat"/>
              </a:rPr>
              <a:t>Gradient boosting regressor</a:t>
            </a:r>
            <a:endParaRPr>
              <a:latin typeface="Montserrat"/>
              <a:ea typeface="Montserrat"/>
              <a:cs typeface="Montserrat"/>
              <a:sym typeface="Montserrat"/>
            </a:endParaRPr>
          </a:p>
        </p:txBody>
      </p:sp>
      <p:sp>
        <p:nvSpPr>
          <p:cNvPr id="271" name="Google Shape;271;p28"/>
          <p:cNvSpPr txBox="1"/>
          <p:nvPr>
            <p:ph idx="1" type="body"/>
          </p:nvPr>
        </p:nvSpPr>
        <p:spPr>
          <a:xfrm>
            <a:off x="311700" y="1152475"/>
            <a:ext cx="8520600" cy="38166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 </a:t>
            </a:r>
            <a:r>
              <a:rPr b="1" lang="en-US" sz="1100">
                <a:solidFill>
                  <a:srgbClr val="004B53"/>
                </a:solidFill>
                <a:latin typeface="Montserrat"/>
                <a:ea typeface="Montserrat"/>
                <a:cs typeface="Montserrat"/>
                <a:sym typeface="Montserrat"/>
              </a:rPr>
              <a:t>From the  training  data  prediction and actual   values comparison it’s r2  accuracy  is  approx  94%,and</a:t>
            </a:r>
            <a:endParaRPr b="1" sz="1100">
              <a:solidFill>
                <a:srgbClr val="004B53"/>
              </a:solidFill>
              <a:latin typeface="Montserrat"/>
              <a:ea typeface="Montserrat"/>
              <a:cs typeface="Montserrat"/>
              <a:sym typeface="Montserrat"/>
            </a:endParaRPr>
          </a:p>
          <a:p>
            <a:pPr indent="0" lvl="0" marL="114300" rtl="0" algn="l">
              <a:spcBef>
                <a:spcPts val="0"/>
              </a:spcBef>
              <a:spcAft>
                <a:spcPts val="0"/>
              </a:spcAft>
              <a:buSzPts val="1800"/>
              <a:buNone/>
            </a:pPr>
            <a:r>
              <a:rPr b="1" lang="en-US" sz="1100">
                <a:solidFill>
                  <a:srgbClr val="004B53"/>
                </a:solidFill>
                <a:latin typeface="Montserrat"/>
                <a:ea typeface="Montserrat"/>
                <a:cs typeface="Montserrat"/>
                <a:sym typeface="Montserrat"/>
              </a:rPr>
              <a:t> testing data predicted achieved values and  actual values comparison it’s r2 accuracy is approx 86%</a:t>
            </a:r>
            <a:endParaRPr b="1" sz="1100">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a:t>
            </a:r>
            <a:endParaRPr b="1" sz="1200">
              <a:solidFill>
                <a:srgbClr val="004B53"/>
              </a:solidFill>
              <a:latin typeface="Montserrat"/>
              <a:ea typeface="Montserrat"/>
              <a:cs typeface="Montserrat"/>
              <a:sym typeface="Montserrat"/>
            </a:endParaRPr>
          </a:p>
        </p:txBody>
      </p:sp>
      <p:pic>
        <p:nvPicPr>
          <p:cNvPr id="272" name="Google Shape;272;p28"/>
          <p:cNvPicPr preferRelativeResize="0"/>
          <p:nvPr/>
        </p:nvPicPr>
        <p:blipFill rotWithShape="1">
          <a:blip r:embed="rId3">
            <a:alphaModFix/>
          </a:blip>
          <a:srcRect b="0" l="0" r="0" t="0"/>
          <a:stretch/>
        </p:blipFill>
        <p:spPr>
          <a:xfrm>
            <a:off x="311700" y="1152475"/>
            <a:ext cx="4414536" cy="1751682"/>
          </a:xfrm>
          <a:prstGeom prst="rect">
            <a:avLst/>
          </a:prstGeom>
          <a:noFill/>
          <a:ln>
            <a:noFill/>
          </a:ln>
        </p:spPr>
      </p:pic>
      <p:pic>
        <p:nvPicPr>
          <p:cNvPr id="273" name="Google Shape;273;p28"/>
          <p:cNvPicPr preferRelativeResize="0"/>
          <p:nvPr/>
        </p:nvPicPr>
        <p:blipFill rotWithShape="1">
          <a:blip r:embed="rId4">
            <a:alphaModFix/>
          </a:blip>
          <a:srcRect b="0" l="0" r="0" t="0"/>
          <a:stretch/>
        </p:blipFill>
        <p:spPr>
          <a:xfrm>
            <a:off x="4616068" y="1017725"/>
            <a:ext cx="4307596" cy="1886432"/>
          </a:xfrm>
          <a:prstGeom prst="rect">
            <a:avLst/>
          </a:prstGeom>
          <a:noFill/>
          <a:ln>
            <a:noFill/>
          </a:ln>
        </p:spPr>
      </p:pic>
      <p:pic>
        <p:nvPicPr>
          <p:cNvPr id="274" name="Google Shape;274;p28"/>
          <p:cNvPicPr preferRelativeResize="0"/>
          <p:nvPr/>
        </p:nvPicPr>
        <p:blipFill rotWithShape="1">
          <a:blip r:embed="rId5">
            <a:alphaModFix/>
          </a:blip>
          <a:srcRect b="0" l="0" r="0" t="0"/>
          <a:stretch/>
        </p:blipFill>
        <p:spPr>
          <a:xfrm>
            <a:off x="2024169" y="2904157"/>
            <a:ext cx="4850356" cy="126388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                             XGBOOST</a:t>
            </a:r>
            <a:endParaRPr/>
          </a:p>
        </p:txBody>
      </p:sp>
      <p:sp>
        <p:nvSpPr>
          <p:cNvPr id="280" name="Google Shape;280;p29"/>
          <p:cNvSpPr txBox="1"/>
          <p:nvPr>
            <p:ph idx="1" type="body"/>
          </p:nvPr>
        </p:nvSpPr>
        <p:spPr>
          <a:xfrm>
            <a:off x="311700" y="1152475"/>
            <a:ext cx="8656800" cy="3860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b="1" lang="en-US" sz="1100">
                <a:solidFill>
                  <a:srgbClr val="004B53"/>
                </a:solidFill>
                <a:latin typeface="Montserrat"/>
                <a:ea typeface="Montserrat"/>
                <a:cs typeface="Montserrat"/>
                <a:sym typeface="Montserrat"/>
              </a:rPr>
              <a:t>From the  training  data  prediction and actual   values comparison it’s r2  accuracy  is  approx  93%,and</a:t>
            </a:r>
            <a:endParaRPr b="1" sz="1100">
              <a:solidFill>
                <a:srgbClr val="004B53"/>
              </a:solidFill>
              <a:latin typeface="Montserrat"/>
              <a:ea typeface="Montserrat"/>
              <a:cs typeface="Montserrat"/>
              <a:sym typeface="Montserrat"/>
            </a:endParaRPr>
          </a:p>
          <a:p>
            <a:pPr indent="0" lvl="0" marL="114300" rtl="0" algn="l">
              <a:spcBef>
                <a:spcPts val="0"/>
              </a:spcBef>
              <a:spcAft>
                <a:spcPts val="0"/>
              </a:spcAft>
              <a:buSzPts val="1800"/>
              <a:buNone/>
            </a:pPr>
            <a:r>
              <a:rPr b="1" lang="en-US" sz="1100">
                <a:solidFill>
                  <a:srgbClr val="004B53"/>
                </a:solidFill>
                <a:latin typeface="Montserrat"/>
                <a:ea typeface="Montserrat"/>
                <a:cs typeface="Montserrat"/>
                <a:sym typeface="Montserrat"/>
              </a:rPr>
              <a:t> testing data predicted achieved values and  actual values comparison it’s r2 accuracy is approx 86%</a:t>
            </a:r>
            <a:endParaRPr b="1" sz="1100">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p:txBody>
      </p:sp>
      <p:pic>
        <p:nvPicPr>
          <p:cNvPr id="281" name="Google Shape;281;p29"/>
          <p:cNvPicPr preferRelativeResize="0"/>
          <p:nvPr/>
        </p:nvPicPr>
        <p:blipFill rotWithShape="1">
          <a:blip r:embed="rId3">
            <a:alphaModFix/>
          </a:blip>
          <a:srcRect b="0" l="0" r="0" t="0"/>
          <a:stretch/>
        </p:blipFill>
        <p:spPr>
          <a:xfrm>
            <a:off x="311701" y="1152476"/>
            <a:ext cx="4579788" cy="1877164"/>
          </a:xfrm>
          <a:prstGeom prst="rect">
            <a:avLst/>
          </a:prstGeom>
          <a:noFill/>
          <a:ln>
            <a:noFill/>
          </a:ln>
        </p:spPr>
      </p:pic>
      <p:pic>
        <p:nvPicPr>
          <p:cNvPr id="282" name="Google Shape;282;p29"/>
          <p:cNvPicPr preferRelativeResize="0"/>
          <p:nvPr/>
        </p:nvPicPr>
        <p:blipFill rotWithShape="1">
          <a:blip r:embed="rId4">
            <a:alphaModFix/>
          </a:blip>
          <a:srcRect b="0" l="0" r="0" t="0"/>
          <a:stretch/>
        </p:blipFill>
        <p:spPr>
          <a:xfrm>
            <a:off x="4891489" y="1017725"/>
            <a:ext cx="4133798" cy="2011915"/>
          </a:xfrm>
          <a:prstGeom prst="rect">
            <a:avLst/>
          </a:prstGeom>
          <a:noFill/>
          <a:ln>
            <a:noFill/>
          </a:ln>
        </p:spPr>
      </p:pic>
      <p:pic>
        <p:nvPicPr>
          <p:cNvPr id="283" name="Google Shape;283;p29"/>
          <p:cNvPicPr preferRelativeResize="0"/>
          <p:nvPr/>
        </p:nvPicPr>
        <p:blipFill rotWithShape="1">
          <a:blip r:embed="rId5">
            <a:alphaModFix/>
          </a:blip>
          <a:srcRect b="0" l="0" r="0" t="0"/>
          <a:stretch/>
        </p:blipFill>
        <p:spPr>
          <a:xfrm>
            <a:off x="2016962" y="3043705"/>
            <a:ext cx="4941426" cy="1318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Montserrat"/>
                <a:ea typeface="Montserrat"/>
                <a:cs typeface="Montserrat"/>
                <a:sym typeface="Montserrat"/>
              </a:rPr>
              <a:t>	    Grid search cv on XGboost </a:t>
            </a:r>
            <a:endParaRPr>
              <a:latin typeface="Montserrat"/>
              <a:ea typeface="Montserrat"/>
              <a:cs typeface="Montserrat"/>
              <a:sym typeface="Montserrat"/>
            </a:endParaRPr>
          </a:p>
        </p:txBody>
      </p:sp>
      <p:sp>
        <p:nvSpPr>
          <p:cNvPr id="289" name="Google Shape;289;p30"/>
          <p:cNvSpPr txBox="1"/>
          <p:nvPr>
            <p:ph idx="1" type="body"/>
          </p:nvPr>
        </p:nvSpPr>
        <p:spPr>
          <a:xfrm>
            <a:off x="311700" y="1152475"/>
            <a:ext cx="8438700" cy="3990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 </a:t>
            </a:r>
            <a:r>
              <a:rPr b="1" lang="en-US" sz="1100">
                <a:solidFill>
                  <a:srgbClr val="004B53"/>
                </a:solidFill>
                <a:latin typeface="Montserrat"/>
                <a:ea typeface="Montserrat"/>
                <a:cs typeface="Montserrat"/>
                <a:sym typeface="Montserrat"/>
              </a:rPr>
              <a:t>From the  training  data  prediction and actual   values comparison it’s r2  accuracy  is  approx  94%,and</a:t>
            </a:r>
            <a:endParaRPr b="1" sz="1100">
              <a:solidFill>
                <a:srgbClr val="004B53"/>
              </a:solidFill>
              <a:latin typeface="Montserrat"/>
              <a:ea typeface="Montserrat"/>
              <a:cs typeface="Montserrat"/>
              <a:sym typeface="Montserrat"/>
            </a:endParaRPr>
          </a:p>
          <a:p>
            <a:pPr indent="0" lvl="0" marL="114300" rtl="0" algn="l">
              <a:spcBef>
                <a:spcPts val="0"/>
              </a:spcBef>
              <a:spcAft>
                <a:spcPts val="0"/>
              </a:spcAft>
              <a:buSzPts val="1800"/>
              <a:buNone/>
            </a:pPr>
            <a:r>
              <a:rPr b="1" lang="en-US" sz="1100">
                <a:solidFill>
                  <a:srgbClr val="004B53"/>
                </a:solidFill>
                <a:latin typeface="Montserrat"/>
                <a:ea typeface="Montserrat"/>
                <a:cs typeface="Montserrat"/>
                <a:sym typeface="Montserrat"/>
              </a:rPr>
              <a:t> testing data predicted achieved values and  actual values comparison it’s r2 accuracy is approx 86%</a:t>
            </a:r>
            <a:endParaRPr b="1" sz="1100">
              <a:solidFill>
                <a:srgbClr val="004B53"/>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p:txBody>
      </p:sp>
      <p:pic>
        <p:nvPicPr>
          <p:cNvPr id="290" name="Google Shape;290;p30"/>
          <p:cNvPicPr preferRelativeResize="0"/>
          <p:nvPr/>
        </p:nvPicPr>
        <p:blipFill rotWithShape="1">
          <a:blip r:embed="rId3">
            <a:alphaModFix/>
          </a:blip>
          <a:srcRect b="0" l="0" r="0" t="0"/>
          <a:stretch/>
        </p:blipFill>
        <p:spPr>
          <a:xfrm>
            <a:off x="4059522" y="1152475"/>
            <a:ext cx="4772778" cy="2009366"/>
          </a:xfrm>
          <a:prstGeom prst="rect">
            <a:avLst/>
          </a:prstGeom>
          <a:noFill/>
          <a:ln>
            <a:noFill/>
          </a:ln>
        </p:spPr>
      </p:pic>
      <p:pic>
        <p:nvPicPr>
          <p:cNvPr id="291" name="Google Shape;291;p30"/>
          <p:cNvPicPr preferRelativeResize="0"/>
          <p:nvPr/>
        </p:nvPicPr>
        <p:blipFill rotWithShape="1">
          <a:blip r:embed="rId4">
            <a:alphaModFix/>
          </a:blip>
          <a:srcRect b="0" l="0" r="0" t="0"/>
          <a:stretch/>
        </p:blipFill>
        <p:spPr>
          <a:xfrm>
            <a:off x="0" y="1152474"/>
            <a:ext cx="4117464" cy="2009367"/>
          </a:xfrm>
          <a:prstGeom prst="rect">
            <a:avLst/>
          </a:prstGeom>
          <a:noFill/>
          <a:ln>
            <a:noFill/>
          </a:ln>
        </p:spPr>
      </p:pic>
      <p:pic>
        <p:nvPicPr>
          <p:cNvPr id="292" name="Google Shape;292;p30"/>
          <p:cNvPicPr preferRelativeResize="0"/>
          <p:nvPr/>
        </p:nvPicPr>
        <p:blipFill rotWithShape="1">
          <a:blip r:embed="rId5">
            <a:alphaModFix/>
          </a:blip>
          <a:srcRect b="0" l="0" r="0" t="0"/>
          <a:stretch/>
        </p:blipFill>
        <p:spPr>
          <a:xfrm>
            <a:off x="2101287" y="3161840"/>
            <a:ext cx="4596968" cy="117880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CAT Boost Regressor</a:t>
            </a:r>
            <a:endParaRPr b="1">
              <a:latin typeface="Montserrat"/>
              <a:ea typeface="Montserrat"/>
              <a:cs typeface="Montserrat"/>
              <a:sym typeface="Montserrat"/>
            </a:endParaRPr>
          </a:p>
        </p:txBody>
      </p:sp>
      <p:sp>
        <p:nvSpPr>
          <p:cNvPr id="298" name="Google Shape;298;p31"/>
          <p:cNvSpPr txBox="1"/>
          <p:nvPr>
            <p:ph idx="1" type="body"/>
          </p:nvPr>
        </p:nvSpPr>
        <p:spPr>
          <a:xfrm>
            <a:off x="311700" y="1152475"/>
            <a:ext cx="8602200" cy="3990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n-US" sz="1200">
                <a:solidFill>
                  <a:srgbClr val="004B53"/>
                </a:solidFill>
                <a:latin typeface="Montserrat"/>
                <a:ea typeface="Montserrat"/>
                <a:cs typeface="Montserrat"/>
                <a:sym typeface="Montserrat"/>
              </a:rPr>
              <a:t> </a:t>
            </a:r>
            <a:endParaRPr/>
          </a:p>
          <a:p>
            <a:pPr indent="0" lvl="0" marL="11430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 </a:t>
            </a:r>
            <a:r>
              <a:rPr b="1" lang="en-US" sz="1100">
                <a:solidFill>
                  <a:srgbClr val="004B53"/>
                </a:solidFill>
                <a:latin typeface="Montserrat"/>
                <a:ea typeface="Montserrat"/>
                <a:cs typeface="Montserrat"/>
                <a:sym typeface="Montserrat"/>
              </a:rPr>
              <a:t>From the  training  data  prediction and actual   values comparison it’s r2  accuracy  is  approx  88%,and</a:t>
            </a:r>
            <a:endParaRPr b="1" sz="1100">
              <a:solidFill>
                <a:srgbClr val="004B53"/>
              </a:solidFill>
              <a:latin typeface="Montserrat"/>
              <a:ea typeface="Montserrat"/>
              <a:cs typeface="Montserrat"/>
              <a:sym typeface="Montserrat"/>
            </a:endParaRPr>
          </a:p>
          <a:p>
            <a:pPr indent="0" lvl="0" marL="114300" rtl="0" algn="l">
              <a:spcBef>
                <a:spcPts val="0"/>
              </a:spcBef>
              <a:spcAft>
                <a:spcPts val="0"/>
              </a:spcAft>
              <a:buSzPts val="1800"/>
              <a:buNone/>
            </a:pPr>
            <a:r>
              <a:rPr b="1" lang="en-US" sz="1100">
                <a:solidFill>
                  <a:srgbClr val="004B53"/>
                </a:solidFill>
                <a:latin typeface="Montserrat"/>
                <a:ea typeface="Montserrat"/>
                <a:cs typeface="Montserrat"/>
                <a:sym typeface="Montserrat"/>
              </a:rPr>
              <a:t> testing data predicted achieved values and  actual values comparison it’s r2 accuracy is approx 84%</a:t>
            </a:r>
            <a:endParaRPr b="1" sz="1100">
              <a:solidFill>
                <a:srgbClr val="004B53"/>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US" sz="1200">
                <a:solidFill>
                  <a:srgbClr val="004B53"/>
                </a:solidFill>
                <a:latin typeface="Montserrat"/>
                <a:ea typeface="Montserrat"/>
                <a:cs typeface="Montserrat"/>
                <a:sym typeface="Montserrat"/>
              </a:rPr>
              <a:t>.</a:t>
            </a:r>
            <a:endParaRPr b="1" sz="1200">
              <a:solidFill>
                <a:srgbClr val="004B53"/>
              </a:solidFill>
              <a:latin typeface="Montserrat"/>
              <a:ea typeface="Montserrat"/>
              <a:cs typeface="Montserrat"/>
              <a:sym typeface="Montserrat"/>
            </a:endParaRPr>
          </a:p>
          <a:p>
            <a:pPr indent="-228600" lvl="0" marL="457200" rtl="0" algn="l">
              <a:lnSpc>
                <a:spcPct val="115000"/>
              </a:lnSpc>
              <a:spcBef>
                <a:spcPts val="0"/>
              </a:spcBef>
              <a:spcAft>
                <a:spcPts val="0"/>
              </a:spcAft>
              <a:buSzPts val="1800"/>
              <a:buNone/>
            </a:pPr>
            <a:r>
              <a:t/>
            </a:r>
            <a:endParaRPr b="1" sz="1200">
              <a:solidFill>
                <a:srgbClr val="004B53"/>
              </a:solidFill>
              <a:latin typeface="Montserrat"/>
              <a:ea typeface="Montserrat"/>
              <a:cs typeface="Montserrat"/>
              <a:sym typeface="Montserrat"/>
            </a:endParaRPr>
          </a:p>
          <a:p>
            <a:pPr indent="-342900" lvl="0" marL="457200" rtl="0" algn="l">
              <a:lnSpc>
                <a:spcPct val="115000"/>
              </a:lnSpc>
              <a:spcBef>
                <a:spcPts val="0"/>
              </a:spcBef>
              <a:spcAft>
                <a:spcPts val="0"/>
              </a:spcAft>
              <a:buSzPts val="1800"/>
              <a:buChar char="●"/>
            </a:pPr>
            <a:br>
              <a:rPr b="1" lang="en-US" sz="1200">
                <a:solidFill>
                  <a:srgbClr val="004B53"/>
                </a:solidFill>
                <a:latin typeface="Montserrat"/>
                <a:ea typeface="Montserrat"/>
                <a:cs typeface="Montserrat"/>
                <a:sym typeface="Montserrat"/>
              </a:rPr>
            </a:br>
            <a:endParaRPr b="1" sz="1200">
              <a:solidFill>
                <a:srgbClr val="004B53"/>
              </a:solidFill>
              <a:latin typeface="Montserrat"/>
              <a:ea typeface="Montserrat"/>
              <a:cs typeface="Montserrat"/>
              <a:sym typeface="Montserrat"/>
            </a:endParaRPr>
          </a:p>
        </p:txBody>
      </p:sp>
      <p:sp>
        <p:nvSpPr>
          <p:cNvPr id="299" name="Google Shape;299;p31"/>
          <p:cNvSpPr/>
          <p:nvPr/>
        </p:nvSpPr>
        <p:spPr>
          <a:xfrm>
            <a:off x="0" y="-323165"/>
            <a:ext cx="184731"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00" name="Google Shape;300;p31"/>
          <p:cNvPicPr preferRelativeResize="0"/>
          <p:nvPr/>
        </p:nvPicPr>
        <p:blipFill rotWithShape="1">
          <a:blip r:embed="rId3">
            <a:alphaModFix/>
          </a:blip>
          <a:srcRect b="0" l="0" r="0" t="0"/>
          <a:stretch/>
        </p:blipFill>
        <p:spPr>
          <a:xfrm>
            <a:off x="311701" y="1152475"/>
            <a:ext cx="3852676" cy="2064450"/>
          </a:xfrm>
          <a:prstGeom prst="rect">
            <a:avLst/>
          </a:prstGeom>
          <a:noFill/>
          <a:ln>
            <a:noFill/>
          </a:ln>
        </p:spPr>
      </p:pic>
      <p:pic>
        <p:nvPicPr>
          <p:cNvPr id="301" name="Google Shape;301;p31"/>
          <p:cNvPicPr preferRelativeResize="0"/>
          <p:nvPr/>
        </p:nvPicPr>
        <p:blipFill rotWithShape="1">
          <a:blip r:embed="rId4">
            <a:alphaModFix/>
          </a:blip>
          <a:srcRect b="0" l="0" r="0" t="0"/>
          <a:stretch/>
        </p:blipFill>
        <p:spPr>
          <a:xfrm>
            <a:off x="4164377" y="1152475"/>
            <a:ext cx="4667923" cy="2064450"/>
          </a:xfrm>
          <a:prstGeom prst="rect">
            <a:avLst/>
          </a:prstGeom>
          <a:noFill/>
          <a:ln>
            <a:noFill/>
          </a:ln>
        </p:spPr>
      </p:pic>
      <p:pic>
        <p:nvPicPr>
          <p:cNvPr id="302" name="Google Shape;302;p31"/>
          <p:cNvPicPr preferRelativeResize="0"/>
          <p:nvPr/>
        </p:nvPicPr>
        <p:blipFill rotWithShape="1">
          <a:blip r:embed="rId5">
            <a:alphaModFix/>
          </a:blip>
          <a:srcRect b="0" l="0" r="0" t="0"/>
          <a:stretch/>
        </p:blipFill>
        <p:spPr>
          <a:xfrm>
            <a:off x="1980101" y="3265063"/>
            <a:ext cx="4941426" cy="137065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Montserrat"/>
                <a:ea typeface="Montserrat"/>
                <a:cs typeface="Montserrat"/>
                <a:sym typeface="Montserrat"/>
              </a:rPr>
              <a:t>          Model Summary for Train Data</a:t>
            </a:r>
            <a:endParaRPr b="1">
              <a:latin typeface="Montserrat"/>
              <a:ea typeface="Montserrat"/>
              <a:cs typeface="Montserrat"/>
              <a:sym typeface="Montserrat"/>
            </a:endParaRPr>
          </a:p>
        </p:txBody>
      </p:sp>
      <p:sp>
        <p:nvSpPr>
          <p:cNvPr id="308" name="Google Shape;308;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309" name="Google Shape;309;p32"/>
          <p:cNvPicPr preferRelativeResize="0"/>
          <p:nvPr/>
        </p:nvPicPr>
        <p:blipFill rotWithShape="1">
          <a:blip r:embed="rId3">
            <a:alphaModFix/>
          </a:blip>
          <a:srcRect b="0" l="0" r="0" t="0"/>
          <a:stretch/>
        </p:blipFill>
        <p:spPr>
          <a:xfrm>
            <a:off x="-1" y="1311007"/>
            <a:ext cx="9331287" cy="299658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Montserrat"/>
                <a:ea typeface="Montserrat"/>
                <a:cs typeface="Montserrat"/>
                <a:sym typeface="Montserrat"/>
              </a:rPr>
              <a:t>	Model Summary for Test Data</a:t>
            </a:r>
            <a:endParaRPr b="1">
              <a:latin typeface="Montserrat"/>
              <a:ea typeface="Montserrat"/>
              <a:cs typeface="Montserrat"/>
              <a:sym typeface="Montserrat"/>
            </a:endParaRPr>
          </a:p>
        </p:txBody>
      </p:sp>
      <p:sp>
        <p:nvSpPr>
          <p:cNvPr id="315" name="Google Shape;315;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316" name="Google Shape;316;p33"/>
          <p:cNvPicPr preferRelativeResize="0"/>
          <p:nvPr/>
        </p:nvPicPr>
        <p:blipFill rotWithShape="1">
          <a:blip r:embed="rId3">
            <a:alphaModFix/>
          </a:blip>
          <a:srcRect b="0" l="0" r="0" t="0"/>
          <a:stretch/>
        </p:blipFill>
        <p:spPr>
          <a:xfrm>
            <a:off x="793213" y="1543913"/>
            <a:ext cx="9144000" cy="60499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Conclusion</a:t>
            </a:r>
            <a:endParaRPr b="1">
              <a:latin typeface="Montserrat"/>
              <a:ea typeface="Montserrat"/>
              <a:cs typeface="Montserrat"/>
              <a:sym typeface="Montserrat"/>
            </a:endParaRPr>
          </a:p>
        </p:txBody>
      </p:sp>
      <p:sp>
        <p:nvSpPr>
          <p:cNvPr id="322" name="Google Shape;322;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3" marL="1143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We used different type of regression algorithms to train our model like, Linear Regression, Regularized linear regression (Ridge and Lasso),Random Forest Regressor, Gradient boosting Regressor, default XGboost regressor. and Also we tuned the parameters of Random forest regressor and XGboost regressor Out of them XGboost with Grid search CV (tuned hyperparameters gave) the best result.</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MSE is approx 59734,</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RMSE IS approx 245,</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MAE is approx 159,</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R2 is approx 86%,</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Adj R2 approx 86%</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5" name="Google Shape;7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b="1" lang="en-US">
                <a:solidFill>
                  <a:srgbClr val="004B53"/>
                </a:solidFill>
                <a:latin typeface="Montserrat"/>
                <a:ea typeface="Montserrat"/>
                <a:cs typeface="Montserrat"/>
                <a:sym typeface="Montserrat"/>
              </a:rPr>
              <a:t>Predicting  bike count required at each hour for the stable supply of rental bikes to make the rental bike will available and accessible  to the public at the right time as it lessens the waiting time.</a:t>
            </a:r>
            <a:endParaRPr/>
          </a:p>
          <a:p>
            <a:pPr indent="0" lvl="0" marL="114300" rtl="0" algn="l">
              <a:lnSpc>
                <a:spcPct val="115000"/>
              </a:lnSpc>
              <a:spcBef>
                <a:spcPts val="0"/>
              </a:spcBef>
              <a:spcAft>
                <a:spcPts val="0"/>
              </a:spcAft>
              <a:buSzPts val="1800"/>
              <a:buNone/>
            </a:pPr>
            <a:r>
              <a:t/>
            </a:r>
            <a:endParaRPr b="1">
              <a:solidFill>
                <a:srgbClr val="004B5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157e085cfd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points for Discussion</a:t>
            </a:r>
            <a:endParaRPr/>
          </a:p>
        </p:txBody>
      </p:sp>
      <p:sp>
        <p:nvSpPr>
          <p:cNvPr id="81" name="Google Shape;81;g1157e085cfd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ddadfsdat</a:t>
            </a:r>
            <a:endParaRPr>
              <a:solidFill>
                <a:schemeClr val="lt1"/>
              </a:solidFill>
            </a:endParaRPr>
          </a:p>
        </p:txBody>
      </p:sp>
      <p:sp>
        <p:nvSpPr>
          <p:cNvPr id="82" name="Google Shape;82;g1157e085cfd_0_0"/>
          <p:cNvSpPr txBox="1"/>
          <p:nvPr/>
        </p:nvSpPr>
        <p:spPr>
          <a:xfrm flipH="1" rot="10800000">
            <a:off x="381400" y="493375"/>
            <a:ext cx="49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3" name="Google Shape;83;g1157e085cfd_0_0"/>
          <p:cNvSpPr txBox="1"/>
          <p:nvPr/>
        </p:nvSpPr>
        <p:spPr>
          <a:xfrm>
            <a:off x="751900" y="1076650"/>
            <a:ext cx="63858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solidFill>
                  <a:srgbClr val="073763"/>
                </a:solidFill>
                <a:latin typeface="Montserrat"/>
                <a:ea typeface="Montserrat"/>
                <a:cs typeface="Montserrat"/>
                <a:sym typeface="Montserrat"/>
              </a:rPr>
              <a:t>                        Data visualization of Rented bikes</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rPr b="1" lang="en-US" sz="1100">
                <a:solidFill>
                  <a:srgbClr val="073763"/>
                </a:solidFill>
                <a:latin typeface="Montserrat"/>
                <a:ea typeface="Montserrat"/>
                <a:cs typeface="Montserrat"/>
                <a:sym typeface="Montserrat"/>
              </a:rPr>
              <a:t> </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rPr b="1" lang="en-US" sz="1100">
                <a:solidFill>
                  <a:srgbClr val="073763"/>
                </a:solidFill>
                <a:latin typeface="Montserrat"/>
                <a:ea typeface="Montserrat"/>
                <a:cs typeface="Montserrat"/>
                <a:sym typeface="Montserrat"/>
              </a:rPr>
              <a:t>                        exploring numerical variable</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rPr b="1" lang="en-US" sz="1100">
                <a:solidFill>
                  <a:srgbClr val="073763"/>
                </a:solidFill>
                <a:latin typeface="Montserrat"/>
                <a:ea typeface="Montserrat"/>
                <a:cs typeface="Montserrat"/>
                <a:sym typeface="Montserrat"/>
              </a:rPr>
              <a:t>   </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rPr b="1" lang="en-US" sz="1100">
                <a:solidFill>
                  <a:srgbClr val="073763"/>
                </a:solidFill>
                <a:latin typeface="Montserrat"/>
                <a:ea typeface="Montserrat"/>
                <a:cs typeface="Montserrat"/>
                <a:sym typeface="Montserrat"/>
              </a:rPr>
              <a:t>                         Data visualization frequent seasons</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rPr b="1" lang="en-US" sz="1100">
                <a:solidFill>
                  <a:srgbClr val="073763"/>
                </a:solidFill>
                <a:latin typeface="Montserrat"/>
                <a:ea typeface="Montserrat"/>
                <a:cs typeface="Montserrat"/>
                <a:sym typeface="Montserrat"/>
              </a:rPr>
              <a:t>                         Data visualization of  frequent Holiday count</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rPr b="1" lang="en-US" sz="1100">
                <a:solidFill>
                  <a:srgbClr val="073763"/>
                </a:solidFill>
                <a:latin typeface="Montserrat"/>
                <a:ea typeface="Montserrat"/>
                <a:cs typeface="Montserrat"/>
                <a:sym typeface="Montserrat"/>
              </a:rPr>
              <a:t>                        Data visualization of frequent </a:t>
            </a:r>
            <a:r>
              <a:rPr b="1" lang="en-US" sz="1100">
                <a:solidFill>
                  <a:srgbClr val="073763"/>
                </a:solidFill>
                <a:latin typeface="Montserrat"/>
                <a:ea typeface="Montserrat"/>
                <a:cs typeface="Montserrat"/>
                <a:sym typeface="Montserrat"/>
              </a:rPr>
              <a:t>functional day counts</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rPr b="1" lang="en-US" sz="1100">
                <a:solidFill>
                  <a:srgbClr val="073763"/>
                </a:solidFill>
                <a:latin typeface="Montserrat"/>
                <a:ea typeface="Montserrat"/>
                <a:cs typeface="Montserrat"/>
                <a:sym typeface="Montserrat"/>
              </a:rPr>
              <a:t>                     </a:t>
            </a:r>
            <a:endParaRPr b="1" sz="1100">
              <a:solidFill>
                <a:srgbClr val="07376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1157e085cfd_0_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continue……</a:t>
            </a:r>
            <a:endParaRPr/>
          </a:p>
        </p:txBody>
      </p:sp>
      <p:sp>
        <p:nvSpPr>
          <p:cNvPr id="89" name="Google Shape;89;g1157e085cfd_0_7"/>
          <p:cNvSpPr txBox="1"/>
          <p:nvPr>
            <p:ph idx="1" type="body"/>
          </p:nvPr>
        </p:nvSpPr>
        <p:spPr>
          <a:xfrm>
            <a:off x="311700" y="1152475"/>
            <a:ext cx="87222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a:t>
            </a:r>
            <a:r>
              <a:rPr b="1" lang="en-US" sz="1100">
                <a:solidFill>
                  <a:srgbClr val="073763"/>
                </a:solidFill>
                <a:latin typeface="Montserrat"/>
                <a:ea typeface="Montserrat"/>
                <a:cs typeface="Montserrat"/>
                <a:sym typeface="Montserrat"/>
              </a:rPr>
              <a:t>Data visualization of  Rented bikes vs hour</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Data visualization of Rented bikes vs Humidity</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Data visualization  of Rented bikes vs Wind_speed</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Data visualization of  Rented_bikes vs Rainfall</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Data visualization of Rented_bikes vs Snow_fall</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Heat map before multicollinear</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Heat map after multi collinear</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Linear regression,lasso regression, Ridge regression, Random Forest Regressor, Gradient boosting                                     Regressor,  default XGboost, XGboost with Grid_search_cv, CAT boost Regressor </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Training  model data summary</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Testing model data summary</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100">
              <a:solidFill>
                <a:srgbClr val="073763"/>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US" sz="1100">
                <a:solidFill>
                  <a:srgbClr val="073763"/>
                </a:solidFill>
                <a:latin typeface="Montserrat"/>
                <a:ea typeface="Montserrat"/>
                <a:cs typeface="Montserrat"/>
                <a:sym typeface="Montserrat"/>
              </a:rPr>
              <a:t>                               Conclusion</a:t>
            </a:r>
            <a:endParaRPr b="1" sz="11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95" name="Google Shape;9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Date : year-month-day</a:t>
            </a:r>
            <a:endParaRPr b="1" sz="1400">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Rented Bike count - Count of bikes rented at each hour</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Hour - Hour of he day</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Temperature-Temperature in Celsius</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Humidity - %</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Wind speed - m/s</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Visibility - 10m</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Dew point temperature - Celsius</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Solar radiation - MJ/m2</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Rainfall - mm</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Snowfall – cm</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Seasons - Winter, Spring, Summer, Autumn</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Holiday - Holiday/No holiday</a:t>
            </a:r>
            <a:endParaRPr/>
          </a:p>
          <a:p>
            <a:pPr indent="0" lvl="0" marL="114300" rtl="0" algn="l">
              <a:lnSpc>
                <a:spcPct val="115000"/>
              </a:lnSpc>
              <a:spcBef>
                <a:spcPts val="0"/>
              </a:spcBef>
              <a:spcAft>
                <a:spcPts val="0"/>
              </a:spcAft>
              <a:buSzPts val="1800"/>
              <a:buNone/>
            </a:pPr>
            <a:r>
              <a:rPr b="1" lang="en-US" sz="1400">
                <a:solidFill>
                  <a:srgbClr val="004B53"/>
                </a:solidFill>
                <a:latin typeface="Montserrat"/>
                <a:ea typeface="Montserrat"/>
                <a:cs typeface="Montserrat"/>
                <a:sym typeface="Montserrat"/>
              </a:rPr>
              <a:t>Functional Day - NoFunc(Non Functional Hours), Fun(Functional hours)</a:t>
            </a:r>
            <a:endParaRPr/>
          </a:p>
          <a:p>
            <a:pPr indent="0" lvl="0" marL="114300" rtl="0" algn="l">
              <a:lnSpc>
                <a:spcPct val="115000"/>
              </a:lnSpc>
              <a:spcBef>
                <a:spcPts val="0"/>
              </a:spcBef>
              <a:spcAft>
                <a:spcPts val="0"/>
              </a:spcAft>
              <a:buSzPts val="1800"/>
              <a:buNone/>
            </a:pPr>
            <a:r>
              <a:t/>
            </a:r>
            <a:endParaRPr>
              <a:solidFill>
                <a:srgbClr val="004B53"/>
              </a:solidFill>
            </a:endParaRPr>
          </a:p>
          <a:p>
            <a:pPr indent="0" lvl="0" marL="114300" rtl="0" algn="l">
              <a:lnSpc>
                <a:spcPct val="115000"/>
              </a:lnSpc>
              <a:spcBef>
                <a:spcPts val="0"/>
              </a:spcBef>
              <a:spcAft>
                <a:spcPts val="0"/>
              </a:spcAft>
              <a:buSzPts val="1800"/>
              <a:buNone/>
            </a:pPr>
            <a:r>
              <a:t/>
            </a:r>
            <a:endParaRPr>
              <a:solidFill>
                <a:srgbClr val="004B5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Data Analysis Steps</a:t>
            </a:r>
            <a:endParaRPr b="1">
              <a:latin typeface="Montserrat"/>
              <a:ea typeface="Montserrat"/>
              <a:cs typeface="Montserrat"/>
              <a:sym typeface="Montserrat"/>
            </a:endParaRPr>
          </a:p>
        </p:txBody>
      </p:sp>
      <p:sp>
        <p:nvSpPr>
          <p:cNvPr id="101" name="Google Shape;10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US" u="sng">
                <a:solidFill>
                  <a:srgbClr val="004B53"/>
                </a:solidFill>
                <a:latin typeface="Montserrat"/>
                <a:ea typeface="Montserrat"/>
                <a:cs typeface="Montserrat"/>
                <a:sym typeface="Montserrat"/>
              </a:rPr>
              <a:t>Imported Libraries</a:t>
            </a:r>
            <a:r>
              <a:rPr b="1" lang="en-US">
                <a:solidFill>
                  <a:srgbClr val="004B53"/>
                </a:solidFill>
                <a:latin typeface="Montserrat"/>
                <a:ea typeface="Montserrat"/>
                <a:cs typeface="Montserrat"/>
                <a:sym typeface="Montserrat"/>
              </a:rPr>
              <a:t>: In this part, we had imported require libraries  numpy, pandas,matplotlib,seaborn,to perform Exploratory Data Analysis and for prediction we imported Sklearn library </a:t>
            </a:r>
            <a:endParaRPr/>
          </a:p>
          <a:p>
            <a:pPr indent="-342900" lvl="0" marL="457200" rtl="0" algn="l">
              <a:lnSpc>
                <a:spcPct val="115000"/>
              </a:lnSpc>
              <a:spcBef>
                <a:spcPts val="0"/>
              </a:spcBef>
              <a:spcAft>
                <a:spcPts val="0"/>
              </a:spcAft>
              <a:buSzPts val="1800"/>
              <a:buChar char="●"/>
            </a:pPr>
            <a:r>
              <a:rPr b="1" lang="en-US" u="sng">
                <a:solidFill>
                  <a:srgbClr val="004B53"/>
                </a:solidFill>
                <a:latin typeface="Montserrat"/>
                <a:ea typeface="Montserrat"/>
                <a:cs typeface="Montserrat"/>
                <a:sym typeface="Montserrat"/>
              </a:rPr>
              <a:t>Descriptive Statistics</a:t>
            </a:r>
            <a:r>
              <a:rPr b="1" lang="en-US">
                <a:solidFill>
                  <a:srgbClr val="004B53"/>
                </a:solidFill>
                <a:latin typeface="Montserrat"/>
                <a:ea typeface="Montserrat"/>
                <a:cs typeface="Montserrat"/>
                <a:sym typeface="Montserrat"/>
              </a:rPr>
              <a:t>: In this part, we start by looking at descriptive statistic parameters for the dataset. We will use describe() this told mean, median, standard deviation etc</a:t>
            </a:r>
            <a:endParaRPr/>
          </a:p>
          <a:p>
            <a:pPr indent="-342900" lvl="0" marL="457200" rtl="0" algn="l">
              <a:lnSpc>
                <a:spcPct val="115000"/>
              </a:lnSpc>
              <a:spcBef>
                <a:spcPts val="0"/>
              </a:spcBef>
              <a:spcAft>
                <a:spcPts val="0"/>
              </a:spcAft>
              <a:buSzPts val="1800"/>
              <a:buChar char="●"/>
            </a:pPr>
            <a:r>
              <a:rPr b="1" lang="en-US" u="sng">
                <a:solidFill>
                  <a:srgbClr val="004B53"/>
                </a:solidFill>
                <a:latin typeface="Montserrat"/>
                <a:ea typeface="Montserrat"/>
                <a:cs typeface="Montserrat"/>
                <a:sym typeface="Montserrat"/>
              </a:rPr>
              <a:t>Missing Value Imputation</a:t>
            </a:r>
            <a:r>
              <a:rPr b="1" lang="en-US">
                <a:solidFill>
                  <a:srgbClr val="004B53"/>
                </a:solidFill>
                <a:latin typeface="Montserrat"/>
                <a:ea typeface="Montserrat"/>
                <a:cs typeface="Montserrat"/>
                <a:sym typeface="Montserrat"/>
              </a:rPr>
              <a:t>: We will now check  for missing values in our dataset. after checking   not existed any missing values ,In case there is  any missing entries, we will impute them with appropriate values</a:t>
            </a:r>
            <a:endParaRPr/>
          </a:p>
          <a:p>
            <a:pPr indent="-342900" lvl="0" marL="457200" rtl="0" algn="l">
              <a:lnSpc>
                <a:spcPct val="115000"/>
              </a:lnSpc>
              <a:spcBef>
                <a:spcPts val="0"/>
              </a:spcBef>
              <a:spcAft>
                <a:spcPts val="0"/>
              </a:spcAft>
              <a:buSzPts val="1800"/>
              <a:buChar char="●"/>
            </a:pPr>
            <a:r>
              <a:rPr b="1" lang="en-US" u="sng">
                <a:solidFill>
                  <a:srgbClr val="004B53"/>
                </a:solidFill>
                <a:latin typeface="Montserrat"/>
                <a:ea typeface="Montserrat"/>
                <a:cs typeface="Montserrat"/>
                <a:sym typeface="Montserrat"/>
              </a:rPr>
              <a:t>Graphical Representation</a:t>
            </a:r>
            <a:r>
              <a:rPr b="1" lang="en-US">
                <a:solidFill>
                  <a:srgbClr val="004B53"/>
                </a:solidFill>
                <a:latin typeface="Montserrat"/>
                <a:ea typeface="Montserrat"/>
                <a:cs typeface="Montserrat"/>
                <a:sym typeface="Montserrat"/>
              </a:rPr>
              <a:t>: We will start with Univariate Analysis. and end with bivariate analysis for graphical presentation</a:t>
            </a:r>
            <a:endParaRPr/>
          </a:p>
          <a:p>
            <a:pPr indent="-228600" lvl="0" marL="457200" rtl="0" algn="l">
              <a:lnSpc>
                <a:spcPct val="115000"/>
              </a:lnSpc>
              <a:spcBef>
                <a:spcPts val="0"/>
              </a:spcBef>
              <a:spcAft>
                <a:spcPts val="0"/>
              </a:spcAft>
              <a:buSzPts val="1800"/>
              <a:buNone/>
            </a:pPr>
            <a:r>
              <a:t/>
            </a:r>
            <a:endParaRPr>
              <a:solidFill>
                <a:srgbClr val="004B53"/>
              </a:solidFill>
            </a:endParaRPr>
          </a:p>
        </p:txBody>
      </p:sp>
      <p:sp>
        <p:nvSpPr>
          <p:cNvPr id="102" name="Google Shape;102;p6"/>
          <p:cNvSpPr txBox="1"/>
          <p:nvPr/>
        </p:nvSpPr>
        <p:spPr>
          <a:xfrm>
            <a:off x="8411000" y="1751775"/>
            <a:ext cx="7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type="title"/>
          </p:nvPr>
        </p:nvSpPr>
        <p:spPr>
          <a:xfrm>
            <a:off x="311700" y="445024"/>
            <a:ext cx="8520600" cy="98308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b="1" lang="en-US">
                <a:latin typeface="Montserrat"/>
                <a:ea typeface="Montserrat"/>
                <a:cs typeface="Montserrat"/>
                <a:sym typeface="Montserrat"/>
              </a:rPr>
              <a:t>Exploratory Data Analysis</a:t>
            </a:r>
            <a:br>
              <a:rPr b="1" lang="en-US">
                <a:latin typeface="Montserrat"/>
                <a:ea typeface="Montserrat"/>
                <a:cs typeface="Montserrat"/>
                <a:sym typeface="Montserrat"/>
              </a:rPr>
            </a:br>
            <a:r>
              <a:rPr b="1" lang="en-US">
                <a:latin typeface="Montserrat"/>
                <a:ea typeface="Montserrat"/>
                <a:cs typeface="Montserrat"/>
                <a:sym typeface="Montserrat"/>
              </a:rPr>
              <a:t>			</a:t>
            </a:r>
            <a:r>
              <a:rPr b="1" lang="en-US" sz="2000">
                <a:latin typeface="Montserrat"/>
                <a:ea typeface="Montserrat"/>
                <a:cs typeface="Montserrat"/>
                <a:sym typeface="Montserrat"/>
              </a:rPr>
              <a:t>Rented Bikes</a:t>
            </a:r>
            <a:endParaRPr b="1" sz="2000">
              <a:latin typeface="Montserrat"/>
              <a:ea typeface="Montserrat"/>
              <a:cs typeface="Montserrat"/>
              <a:sym typeface="Montserrat"/>
            </a:endParaRPr>
          </a:p>
        </p:txBody>
      </p:sp>
      <p:sp>
        <p:nvSpPr>
          <p:cNvPr id="108" name="Google Shape;108;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5" marL="2425700" rtl="0" algn="l">
              <a:lnSpc>
                <a:spcPct val="115000"/>
              </a:lnSpc>
              <a:spcBef>
                <a:spcPts val="1600"/>
              </a:spcBef>
              <a:spcAft>
                <a:spcPts val="0"/>
              </a:spcAft>
              <a:buSzPts val="1400"/>
              <a:buNone/>
            </a:pPr>
            <a:r>
              <a:rPr lang="en-US" sz="2000">
                <a:solidFill>
                  <a:srgbClr val="990000"/>
                </a:solidFill>
                <a:latin typeface="Montserrat"/>
                <a:ea typeface="Montserrat"/>
                <a:cs typeface="Montserrat"/>
                <a:sym typeface="Montserrat"/>
              </a:rPr>
              <a:t>    </a:t>
            </a:r>
            <a:endParaRPr/>
          </a:p>
          <a:p>
            <a:pPr indent="0" lvl="5" marL="2425700" rtl="0" algn="l">
              <a:lnSpc>
                <a:spcPct val="115000"/>
              </a:lnSpc>
              <a:spcBef>
                <a:spcPts val="1600"/>
              </a:spcBef>
              <a:spcAft>
                <a:spcPts val="0"/>
              </a:spcAft>
              <a:buSzPts val="1400"/>
              <a:buNone/>
            </a:pPr>
            <a:r>
              <a:t/>
            </a:r>
            <a:endParaRPr sz="2000">
              <a:solidFill>
                <a:srgbClr val="990000"/>
              </a:solidFill>
              <a:latin typeface="Montserrat"/>
              <a:ea typeface="Montserrat"/>
              <a:cs typeface="Montserrat"/>
              <a:sym typeface="Montserrat"/>
            </a:endParaRPr>
          </a:p>
          <a:p>
            <a:pPr indent="0" lvl="5" marL="2425700" rtl="0" algn="l">
              <a:lnSpc>
                <a:spcPct val="115000"/>
              </a:lnSpc>
              <a:spcBef>
                <a:spcPts val="1600"/>
              </a:spcBef>
              <a:spcAft>
                <a:spcPts val="0"/>
              </a:spcAft>
              <a:buSzPts val="1400"/>
              <a:buNone/>
            </a:pPr>
            <a:r>
              <a:t/>
            </a:r>
            <a:endParaRPr sz="2000">
              <a:solidFill>
                <a:srgbClr val="990000"/>
              </a:solidFill>
              <a:latin typeface="Montserrat"/>
              <a:ea typeface="Montserrat"/>
              <a:cs typeface="Montserrat"/>
              <a:sym typeface="Montserrat"/>
            </a:endParaRPr>
          </a:p>
          <a:p>
            <a:pPr indent="0" lvl="5" marL="2425700" rtl="0" algn="l">
              <a:lnSpc>
                <a:spcPct val="115000"/>
              </a:lnSpc>
              <a:spcBef>
                <a:spcPts val="1600"/>
              </a:spcBef>
              <a:spcAft>
                <a:spcPts val="0"/>
              </a:spcAft>
              <a:buSzPts val="1400"/>
              <a:buNone/>
            </a:pPr>
            <a:r>
              <a:t/>
            </a:r>
            <a:endParaRPr sz="2000">
              <a:solidFill>
                <a:srgbClr val="990000"/>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t/>
            </a:r>
            <a:endParaRPr>
              <a:solidFill>
                <a:srgbClr val="002732"/>
              </a:solidFill>
            </a:endParaRPr>
          </a:p>
          <a:p>
            <a:pPr indent="0" lvl="0" marL="114300" rtl="0" algn="l">
              <a:lnSpc>
                <a:spcPct val="115000"/>
              </a:lnSpc>
              <a:spcBef>
                <a:spcPts val="0"/>
              </a:spcBef>
              <a:spcAft>
                <a:spcPts val="0"/>
              </a:spcAft>
              <a:buSzPts val="1800"/>
              <a:buNone/>
            </a:pPr>
            <a:r>
              <a:t/>
            </a:r>
            <a:endParaRPr b="1" sz="1400">
              <a:solidFill>
                <a:srgbClr val="002732"/>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US" sz="1400">
                <a:solidFill>
                  <a:srgbClr val="002732"/>
                </a:solidFill>
                <a:latin typeface="Montserrat"/>
                <a:ea typeface="Montserrat"/>
                <a:cs typeface="Montserrat"/>
                <a:sym typeface="Montserrat"/>
              </a:rPr>
              <a:t>From the above  we can conclude that maximum rented bikes are 3556,minimum rented bikes are zero also existed</a:t>
            </a:r>
            <a:endParaRPr/>
          </a:p>
          <a:p>
            <a:pPr indent="-342900" lvl="0" marL="457200" rtl="0" algn="l">
              <a:lnSpc>
                <a:spcPct val="115000"/>
              </a:lnSpc>
              <a:spcBef>
                <a:spcPts val="0"/>
              </a:spcBef>
              <a:spcAft>
                <a:spcPts val="0"/>
              </a:spcAft>
              <a:buSzPts val="1800"/>
              <a:buChar char="●"/>
            </a:pPr>
            <a:br>
              <a:rPr lang="en-US"/>
            </a:br>
            <a:endParaRPr sz="2000">
              <a:solidFill>
                <a:srgbClr val="990000"/>
              </a:solidFill>
              <a:latin typeface="Montserrat"/>
              <a:ea typeface="Montserrat"/>
              <a:cs typeface="Montserrat"/>
              <a:sym typeface="Montserrat"/>
            </a:endParaRPr>
          </a:p>
        </p:txBody>
      </p:sp>
      <p:pic>
        <p:nvPicPr>
          <p:cNvPr id="109" name="Google Shape;109;p7"/>
          <p:cNvPicPr preferRelativeResize="0"/>
          <p:nvPr/>
        </p:nvPicPr>
        <p:blipFill rotWithShape="1">
          <a:blip r:embed="rId3">
            <a:alphaModFix/>
          </a:blip>
          <a:srcRect b="0" l="0" r="0" t="0"/>
          <a:stretch/>
        </p:blipFill>
        <p:spPr>
          <a:xfrm>
            <a:off x="311700" y="1377622"/>
            <a:ext cx="5205522" cy="2434976"/>
          </a:xfrm>
          <a:prstGeom prst="rect">
            <a:avLst/>
          </a:prstGeom>
          <a:noFill/>
          <a:ln>
            <a:noFill/>
          </a:ln>
        </p:spPr>
      </p:pic>
      <p:pic>
        <p:nvPicPr>
          <p:cNvPr id="110" name="Google Shape;110;p7"/>
          <p:cNvPicPr preferRelativeResize="0"/>
          <p:nvPr/>
        </p:nvPicPr>
        <p:blipFill rotWithShape="1">
          <a:blip r:embed="rId4">
            <a:alphaModFix/>
          </a:blip>
          <a:srcRect b="0" l="0" r="0" t="0"/>
          <a:stretch/>
        </p:blipFill>
        <p:spPr>
          <a:xfrm>
            <a:off x="5732979" y="1377622"/>
            <a:ext cx="3256909" cy="24854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KSA COMPUTER</dc:creator>
</cp:coreProperties>
</file>