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Montserra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3" roundtripDataSignature="AMtx7mgQrlqNScNfj743qvFOEj1ZaO/m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customschemas.google.com/relationships/presentationmetadata" Target="metadata"/><Relationship Id="rId52"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5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5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4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5.png"/><Relationship Id="rId6"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 Id="rId4" Type="http://schemas.openxmlformats.org/officeDocument/2006/relationships/image" Target="../media/image30.png"/><Relationship Id="rId5" Type="http://schemas.openxmlformats.org/officeDocument/2006/relationships/image" Target="../media/image37.png"/><Relationship Id="rId6"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9.png"/><Relationship Id="rId6"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2.png"/><Relationship Id="rId6"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3.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Project-3</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Credit Card Default Prediction</a:t>
            </a:r>
            <a:br>
              <a:rPr b="1" lang="en-US" sz="3600">
                <a:solidFill>
                  <a:schemeClr val="lt1"/>
                </a:solidFill>
                <a:latin typeface="Montserrat"/>
                <a:ea typeface="Montserrat"/>
                <a:cs typeface="Montserrat"/>
                <a:sym typeface="Montserrat"/>
              </a:rPr>
            </a:br>
            <a:r>
              <a:rPr b="1" lang="en-US" sz="2800" u="sng">
                <a:solidFill>
                  <a:schemeClr val="lt1"/>
                </a:solidFill>
                <a:latin typeface="Montserrat"/>
                <a:ea typeface="Montserrat"/>
                <a:cs typeface="Montserrat"/>
                <a:sym typeface="Montserrat"/>
              </a:rPr>
              <a:t>Individual </a:t>
            </a:r>
            <a:r>
              <a:rPr b="1" lang="en-US" sz="2800" u="sng">
                <a:solidFill>
                  <a:schemeClr val="lt1"/>
                </a:solidFill>
                <a:latin typeface="Montserrat"/>
                <a:ea typeface="Montserrat"/>
                <a:cs typeface="Montserrat"/>
                <a:sym typeface="Montserrat"/>
              </a:rPr>
              <a:t>Member</a:t>
            </a:r>
            <a:br>
              <a:rPr b="1" lang="en-US" sz="28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Kota Lakshmana Rao</a:t>
            </a:r>
            <a:br>
              <a:rPr b="1" lang="en-US" sz="2000">
                <a:solidFill>
                  <a:schemeClr val="lt1"/>
                </a:solidFill>
                <a:latin typeface="Montserrat"/>
                <a:ea typeface="Montserrat"/>
                <a:cs typeface="Montserrat"/>
                <a:sym typeface="Montserrat"/>
              </a:rPr>
            </a:br>
            <a:endParaRPr b="1" sz="20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Education Analysis</a:t>
            </a:r>
            <a:endParaRPr b="1">
              <a:latin typeface="Montserrat"/>
              <a:ea typeface="Montserrat"/>
              <a:cs typeface="Montserrat"/>
              <a:sym typeface="Montserrat"/>
            </a:endParaRPr>
          </a:p>
        </p:txBody>
      </p:sp>
      <p:sp>
        <p:nvSpPr>
          <p:cNvPr id="114" name="Google Shape;1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Graduate school by</a:t>
            </a:r>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 10,585 people</a:t>
            </a:r>
            <a:endParaRPr/>
          </a:p>
          <a:p>
            <a:pPr indent="-3429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University by 14,030 people</a:t>
            </a:r>
            <a:endParaRPr/>
          </a:p>
          <a:p>
            <a:pPr indent="-3429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Graduate school by </a:t>
            </a:r>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4917 people</a:t>
            </a:r>
            <a:endParaRPr/>
          </a:p>
          <a:p>
            <a:pPr indent="-3429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Other studying by 468 people</a:t>
            </a:r>
            <a:endParaRPr/>
          </a:p>
          <a:p>
            <a:pPr indent="-342900" lvl="0" marL="457200" rtl="0" algn="l">
              <a:lnSpc>
                <a:spcPct val="115000"/>
              </a:lnSpc>
              <a:spcBef>
                <a:spcPts val="0"/>
              </a:spcBef>
              <a:spcAft>
                <a:spcPts val="0"/>
              </a:spcAft>
              <a:buSzPts val="1800"/>
              <a:buNone/>
            </a:pPr>
            <a:r>
              <a:t/>
            </a:r>
            <a:endParaRPr>
              <a:solidFill>
                <a:srgbClr val="004B53"/>
              </a:solidFill>
            </a:endParaRPr>
          </a:p>
          <a:p>
            <a:pPr indent="-228600" lvl="0" marL="457200" rtl="0" algn="l">
              <a:lnSpc>
                <a:spcPct val="115000"/>
              </a:lnSpc>
              <a:spcBef>
                <a:spcPts val="0"/>
              </a:spcBef>
              <a:spcAft>
                <a:spcPts val="0"/>
              </a:spcAft>
              <a:buSzPts val="1800"/>
              <a:buNone/>
            </a:pPr>
            <a:r>
              <a:t/>
            </a:r>
            <a:endParaRPr>
              <a:solidFill>
                <a:srgbClr val="004B53"/>
              </a:solidFill>
            </a:endParaRPr>
          </a:p>
        </p:txBody>
      </p:sp>
      <p:pic>
        <p:nvPicPr>
          <p:cNvPr descr="c4.png" id="115" name="Google Shape;115;p10"/>
          <p:cNvPicPr preferRelativeResize="0"/>
          <p:nvPr/>
        </p:nvPicPr>
        <p:blipFill rotWithShape="1">
          <a:blip r:embed="rId3">
            <a:alphaModFix/>
          </a:blip>
          <a:srcRect b="0" l="0" r="0" t="0"/>
          <a:stretch/>
        </p:blipFill>
        <p:spPr>
          <a:xfrm>
            <a:off x="3112477" y="1468315"/>
            <a:ext cx="5671037" cy="2869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Marital Status Analysis</a:t>
            </a:r>
            <a:endParaRPr b="1">
              <a:latin typeface="Montserrat"/>
              <a:ea typeface="Montserrat"/>
              <a:cs typeface="Montserrat"/>
              <a:sym typeface="Montserrat"/>
            </a:endParaRPr>
          </a:p>
        </p:txBody>
      </p:sp>
      <p:sp>
        <p:nvSpPr>
          <p:cNvPr id="121" name="Google Shape;12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Married persons are</a:t>
            </a:r>
            <a:r>
              <a:rPr b="1" lang="en-US">
                <a:latin typeface="Montserrat"/>
                <a:ea typeface="Montserrat"/>
                <a:cs typeface="Montserrat"/>
                <a:sym typeface="Montserrat"/>
              </a:rPr>
              <a:t> </a:t>
            </a:r>
            <a:r>
              <a:rPr b="1" lang="en-US">
                <a:solidFill>
                  <a:srgbClr val="004B53"/>
                </a:solidFill>
                <a:latin typeface="Montserrat"/>
                <a:ea typeface="Montserrat"/>
                <a:cs typeface="Montserrat"/>
                <a:sym typeface="Montserrat"/>
              </a:rPr>
              <a:t>13,659</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 represented as 1</a:t>
            </a:r>
            <a:endParaRPr/>
          </a:p>
          <a:p>
            <a:pPr indent="-342900" lvl="0" marL="457200" rtl="0" algn="l">
              <a:lnSpc>
                <a:spcPct val="115000"/>
              </a:lnSpc>
              <a:spcBef>
                <a:spcPts val="0"/>
              </a:spcBef>
              <a:spcAft>
                <a:spcPts val="0"/>
              </a:spcAft>
              <a:buSzPts val="1800"/>
              <a:buNone/>
            </a:pPr>
            <a:r>
              <a:t/>
            </a:r>
            <a:endParaRPr b="1">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Single persons are 15,964 </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represented as 2</a:t>
            </a:r>
            <a:endParaRPr/>
          </a:p>
          <a:p>
            <a:pPr indent="-342900" lvl="0" marL="457200" rtl="0" algn="l">
              <a:lnSpc>
                <a:spcPct val="115000"/>
              </a:lnSpc>
              <a:spcBef>
                <a:spcPts val="0"/>
              </a:spcBef>
              <a:spcAft>
                <a:spcPts val="0"/>
              </a:spcAft>
              <a:buSzPts val="1800"/>
              <a:buNone/>
            </a:pPr>
            <a:r>
              <a:t/>
            </a:r>
            <a:endParaRPr b="1">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Others are 377 represented as 3</a:t>
            </a:r>
            <a:endParaRPr b="1">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t/>
            </a:r>
            <a:endParaRPr>
              <a:solidFill>
                <a:srgbClr val="004B53"/>
              </a:solidFill>
            </a:endParaRPr>
          </a:p>
        </p:txBody>
      </p:sp>
      <p:pic>
        <p:nvPicPr>
          <p:cNvPr descr="C5.png" id="122" name="Google Shape;122;p11"/>
          <p:cNvPicPr preferRelativeResize="0"/>
          <p:nvPr/>
        </p:nvPicPr>
        <p:blipFill rotWithShape="1">
          <a:blip r:embed="rId3">
            <a:alphaModFix/>
          </a:blip>
          <a:srcRect b="0" l="0" r="0" t="0"/>
          <a:stretch/>
        </p:blipFill>
        <p:spPr>
          <a:xfrm>
            <a:off x="3780692" y="1266092"/>
            <a:ext cx="4862146"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Age Distribution</a:t>
            </a:r>
            <a:endParaRPr b="1">
              <a:latin typeface="Montserrat"/>
              <a:ea typeface="Montserrat"/>
              <a:cs typeface="Montserrat"/>
              <a:sym typeface="Montserrat"/>
            </a:endParaRPr>
          </a:p>
        </p:txBody>
      </p:sp>
      <p:sp>
        <p:nvSpPr>
          <p:cNvPr id="128" name="Google Shape;12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Most </a:t>
            </a:r>
            <a:r>
              <a:rPr b="1" lang="en-US" sz="1600">
                <a:latin typeface="Montserrat"/>
                <a:ea typeface="Montserrat"/>
                <a:cs typeface="Montserrat"/>
                <a:sym typeface="Montserrat"/>
              </a:rPr>
              <a:t> </a:t>
            </a:r>
            <a:r>
              <a:rPr b="1" lang="en-US" sz="1600">
                <a:solidFill>
                  <a:srgbClr val="004B53"/>
                </a:solidFill>
                <a:latin typeface="Montserrat"/>
                <a:ea typeface="Montserrat"/>
                <a:cs typeface="Montserrat"/>
                <a:sym typeface="Montserrat"/>
              </a:rPr>
              <a:t>credit cardholders AGE was 25-45 and above age 60 people are used rarely credit cards</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Most of 29th age people used huge credit cards that number is 1605 and second place was 27th age people it's number 1477</a:t>
            </a:r>
            <a:endParaRPr/>
          </a:p>
          <a:p>
            <a:pPr indent="-228600" lvl="1" marL="914400" rtl="0" algn="l">
              <a:lnSpc>
                <a:spcPct val="115000"/>
              </a:lnSpc>
              <a:spcBef>
                <a:spcPts val="1600"/>
              </a:spcBef>
              <a:spcAft>
                <a:spcPts val="0"/>
              </a:spcAft>
              <a:buSzPts val="1400"/>
              <a:buNone/>
            </a:pPr>
            <a:r>
              <a:t/>
            </a:r>
            <a:endParaRPr/>
          </a:p>
        </p:txBody>
      </p:sp>
      <p:pic>
        <p:nvPicPr>
          <p:cNvPr descr="C6.png" id="129" name="Google Shape;129;p12"/>
          <p:cNvPicPr preferRelativeResize="0"/>
          <p:nvPr/>
        </p:nvPicPr>
        <p:blipFill rotWithShape="1">
          <a:blip r:embed="rId3">
            <a:alphaModFix/>
          </a:blip>
          <a:srcRect b="0" l="0" r="0" t="0"/>
          <a:stretch/>
        </p:blipFill>
        <p:spPr>
          <a:xfrm>
            <a:off x="219808" y="1134208"/>
            <a:ext cx="8598877" cy="24354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35" name="Google Shape;13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This pairplot shows that distribution of bill amount statements for April explicitly for defaulters and non-defaulters</a:t>
            </a:r>
            <a:endParaRPr/>
          </a:p>
          <a:p>
            <a:pPr indent="-342900" lvl="0" marL="457200" rtl="0" algn="l">
              <a:lnSpc>
                <a:spcPct val="115000"/>
              </a:lnSpc>
              <a:spcBef>
                <a:spcPts val="0"/>
              </a:spcBef>
              <a:spcAft>
                <a:spcPts val="0"/>
              </a:spcAft>
              <a:buSzPts val="1800"/>
              <a:buChar char="●"/>
            </a:pPr>
            <a:br>
              <a:rPr lang="en-US">
                <a:solidFill>
                  <a:srgbClr val="004B53"/>
                </a:solidFill>
              </a:rPr>
            </a:br>
            <a:endParaRPr>
              <a:solidFill>
                <a:srgbClr val="004B53"/>
              </a:solidFill>
            </a:endParaRPr>
          </a:p>
        </p:txBody>
      </p:sp>
      <p:pic>
        <p:nvPicPr>
          <p:cNvPr descr="bilapr.png" id="136" name="Google Shape;136;p13"/>
          <p:cNvPicPr preferRelativeResize="0"/>
          <p:nvPr/>
        </p:nvPicPr>
        <p:blipFill rotWithShape="1">
          <a:blip r:embed="rId3">
            <a:alphaModFix/>
          </a:blip>
          <a:srcRect b="0" l="0" r="0" t="0"/>
          <a:stretch/>
        </p:blipFill>
        <p:spPr>
          <a:xfrm>
            <a:off x="422030" y="1143001"/>
            <a:ext cx="8255977" cy="2242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42" name="Google Shape;14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This pairplot shows that distribution of bill amount statements for May and June month explicitly for defaulters and non-defaulters.</a:t>
            </a:r>
            <a:endParaRPr/>
          </a:p>
          <a:p>
            <a:pPr indent="-342900" lvl="0" marL="457200" rtl="0" algn="l">
              <a:lnSpc>
                <a:spcPct val="115000"/>
              </a:lnSpc>
              <a:spcBef>
                <a:spcPts val="0"/>
              </a:spcBef>
              <a:spcAft>
                <a:spcPts val="0"/>
              </a:spcAft>
              <a:buSzPts val="1800"/>
              <a:buChar char="●"/>
            </a:pPr>
            <a:br>
              <a:rPr lang="en-US"/>
            </a:br>
            <a:endParaRPr/>
          </a:p>
        </p:txBody>
      </p:sp>
      <p:pic>
        <p:nvPicPr>
          <p:cNvPr descr="bilapr2.png" id="143" name="Google Shape;143;p14"/>
          <p:cNvPicPr preferRelativeResize="0"/>
          <p:nvPr/>
        </p:nvPicPr>
        <p:blipFill rotWithShape="1">
          <a:blip r:embed="rId3">
            <a:alphaModFix/>
          </a:blip>
          <a:srcRect b="0" l="0" r="0" t="0"/>
          <a:stretch/>
        </p:blipFill>
        <p:spPr>
          <a:xfrm>
            <a:off x="624254" y="1222132"/>
            <a:ext cx="8141677" cy="26816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49" name="Google Shape;149;p15"/>
          <p:cNvSpPr txBox="1"/>
          <p:nvPr>
            <p:ph idx="1" type="body"/>
          </p:nvPr>
        </p:nvSpPr>
        <p:spPr>
          <a:xfrm>
            <a:off x="197400" y="1205229"/>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This</a:t>
            </a:r>
            <a:r>
              <a:rPr lang="en-US">
                <a:solidFill>
                  <a:srgbClr val="004B53"/>
                </a:solidFill>
              </a:rPr>
              <a:t> </a:t>
            </a:r>
            <a:r>
              <a:rPr b="1" lang="en-US" sz="1200">
                <a:solidFill>
                  <a:srgbClr val="004B53"/>
                </a:solidFill>
                <a:latin typeface="Montserrat"/>
                <a:ea typeface="Montserrat"/>
                <a:cs typeface="Montserrat"/>
                <a:sym typeface="Montserrat"/>
              </a:rPr>
              <a:t>pairplot shows that distribution of bill amount statements for July and August month explicitly for defaulters and non-defaulters.</a:t>
            </a:r>
            <a:endParaRPr/>
          </a:p>
          <a:p>
            <a:pPr indent="-342900" lvl="0" marL="457200" rtl="0" algn="l">
              <a:lnSpc>
                <a:spcPct val="115000"/>
              </a:lnSpc>
              <a:spcBef>
                <a:spcPts val="0"/>
              </a:spcBef>
              <a:spcAft>
                <a:spcPts val="0"/>
              </a:spcAft>
              <a:buSzPts val="1800"/>
              <a:buChar char="●"/>
            </a:pPr>
            <a:br>
              <a:rPr b="1" lang="en-US" sz="1200">
                <a:solidFill>
                  <a:srgbClr val="004B53"/>
                </a:solidFill>
                <a:latin typeface="Montserrat"/>
                <a:ea typeface="Montserrat"/>
                <a:cs typeface="Montserrat"/>
                <a:sym typeface="Montserrat"/>
              </a:rPr>
            </a:br>
            <a:endParaRPr b="1" sz="1200">
              <a:solidFill>
                <a:srgbClr val="004B53"/>
              </a:solidFill>
              <a:latin typeface="Montserrat"/>
              <a:ea typeface="Montserrat"/>
              <a:cs typeface="Montserrat"/>
              <a:sym typeface="Montserrat"/>
            </a:endParaRPr>
          </a:p>
        </p:txBody>
      </p:sp>
      <p:pic>
        <p:nvPicPr>
          <p:cNvPr descr="bilapr3.png" id="150" name="Google Shape;150;p15"/>
          <p:cNvPicPr preferRelativeResize="0"/>
          <p:nvPr/>
        </p:nvPicPr>
        <p:blipFill rotWithShape="1">
          <a:blip r:embed="rId3">
            <a:alphaModFix/>
          </a:blip>
          <a:srcRect b="0" l="0" r="0" t="0"/>
          <a:stretch/>
        </p:blipFill>
        <p:spPr>
          <a:xfrm>
            <a:off x="492368" y="1257300"/>
            <a:ext cx="8168055" cy="2769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56" name="Google Shape;15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 </a:t>
            </a:r>
            <a:r>
              <a:rPr b="1" lang="en-US" sz="1200">
                <a:solidFill>
                  <a:srgbClr val="004B53"/>
                </a:solidFill>
                <a:latin typeface="Montserrat"/>
                <a:ea typeface="Montserrat"/>
                <a:cs typeface="Montserrat"/>
                <a:sym typeface="Montserrat"/>
              </a:rPr>
              <a:t>This pairplot shows that distribution of bill amount statements for each month explicitly for defaulters and non-defaulters.</a:t>
            </a:r>
            <a:endParaRPr/>
          </a:p>
          <a:p>
            <a:pPr indent="-342900" lvl="0" marL="457200" rtl="0" algn="l">
              <a:lnSpc>
                <a:spcPct val="115000"/>
              </a:lnSpc>
              <a:spcBef>
                <a:spcPts val="0"/>
              </a:spcBef>
              <a:spcAft>
                <a:spcPts val="0"/>
              </a:spcAft>
              <a:buSzPts val="1800"/>
              <a:buChar char="●"/>
            </a:pPr>
            <a:br>
              <a:rPr lang="en-US"/>
            </a:br>
            <a:endParaRPr/>
          </a:p>
        </p:txBody>
      </p:sp>
      <p:pic>
        <p:nvPicPr>
          <p:cNvPr descr="bilapr4.png" id="157" name="Google Shape;157;p16"/>
          <p:cNvPicPr preferRelativeResize="0"/>
          <p:nvPr/>
        </p:nvPicPr>
        <p:blipFill rotWithShape="1">
          <a:blip r:embed="rId3">
            <a:alphaModFix/>
          </a:blip>
          <a:srcRect b="0" l="0" r="0" t="0"/>
          <a:stretch/>
        </p:blipFill>
        <p:spPr>
          <a:xfrm>
            <a:off x="439616" y="1634468"/>
            <a:ext cx="8361484" cy="1874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52192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Previous Payment Distribution</a:t>
            </a:r>
            <a:br>
              <a:rPr b="1" lang="en-US">
                <a:latin typeface="Montserrat"/>
                <a:ea typeface="Montserrat"/>
                <a:cs typeface="Montserrat"/>
                <a:sym typeface="Montserrat"/>
              </a:rPr>
            </a:br>
            <a:r>
              <a:rPr b="1" lang="en-US" sz="1800">
                <a:latin typeface="Montserrat"/>
                <a:ea typeface="Montserrat"/>
                <a:cs typeface="Montserrat"/>
                <a:sym typeface="Montserrat"/>
              </a:rPr>
              <a:t>                                          (September Month)</a:t>
            </a:r>
            <a:br>
              <a:rPr b="1" lang="en-US" sz="1800">
                <a:latin typeface="Montserrat"/>
                <a:ea typeface="Montserrat"/>
                <a:cs typeface="Montserrat"/>
                <a:sym typeface="Montserrat"/>
              </a:rPr>
            </a:br>
            <a:endParaRPr b="1" sz="1800">
              <a:latin typeface="Montserrat"/>
              <a:ea typeface="Montserrat"/>
              <a:cs typeface="Montserrat"/>
              <a:sym typeface="Montserrat"/>
            </a:endParaRPr>
          </a:p>
        </p:txBody>
      </p:sp>
      <p:sp>
        <p:nvSpPr>
          <p:cNvPr id="163" name="Google Shape;16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In the payment of september month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single rupee not receive  from</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Non-defaulters were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2394 persons, and from defaulters were</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365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Full amount received from</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Non-defaulters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were 4732 persons and defaulters</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were 954 persons</a:t>
            </a:r>
            <a:endParaRPr/>
          </a:p>
          <a:p>
            <a:pPr indent="0" lvl="0" marL="0" rtl="0" algn="l">
              <a:lnSpc>
                <a:spcPct val="115000"/>
              </a:lnSpc>
              <a:spcBef>
                <a:spcPts val="0"/>
              </a:spcBef>
              <a:spcAft>
                <a:spcPts val="0"/>
              </a:spcAft>
              <a:buNone/>
            </a:pPr>
            <a:r>
              <a:rPr b="1" lang="en-US" sz="1200">
                <a:solidFill>
                  <a:srgbClr val="004B53"/>
                </a:solidFill>
                <a:latin typeface="Montserrat"/>
                <a:ea typeface="Montserrat"/>
                <a:cs typeface="Montserrat"/>
                <a:sym typeface="Montserrat"/>
              </a:rPr>
              <a:t>            </a:t>
            </a:r>
            <a:r>
              <a:rPr b="1" lang="en-US" sz="1200">
                <a:solidFill>
                  <a:srgbClr val="004B53"/>
                </a:solidFill>
                <a:latin typeface="Montserrat"/>
                <a:ea typeface="Montserrat"/>
                <a:cs typeface="Montserrat"/>
                <a:sym typeface="Montserrat"/>
              </a:rPr>
              <a:t>Minimum amount received from Non-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defaulters were 12,849 persons and Defaulters </a:t>
            </a:r>
            <a:endParaRPr b="1" sz="1200">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p:txBody>
      </p:sp>
      <p:pic>
        <p:nvPicPr>
          <p:cNvPr descr="Prevpay1.png" id="164" name="Google Shape;164;p17"/>
          <p:cNvPicPr preferRelativeResize="0"/>
          <p:nvPr/>
        </p:nvPicPr>
        <p:blipFill rotWithShape="1">
          <a:blip r:embed="rId3">
            <a:alphaModFix/>
          </a:blip>
          <a:srcRect b="0" l="0" r="0" t="0"/>
          <a:stretch/>
        </p:blipFill>
        <p:spPr>
          <a:xfrm>
            <a:off x="4721469" y="1222131"/>
            <a:ext cx="4114799" cy="33693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August Payment Distribution</a:t>
            </a:r>
            <a:endParaRPr b="1">
              <a:latin typeface="Montserrat"/>
              <a:ea typeface="Montserrat"/>
              <a:cs typeface="Montserrat"/>
              <a:sym typeface="Montserrat"/>
            </a:endParaRPr>
          </a:p>
        </p:txBody>
      </p:sp>
      <p:sp>
        <p:nvSpPr>
          <p:cNvPr id="170" name="Google Shape;17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In the payment of august month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single rupee not receive from Non-defaulters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were 3,091 persons, and from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defaulters were 691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Full amount received from</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Non-defaulters were 5,084 persons and</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defaulters were 966 persons </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Minimum amount received rom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Non- defaulters were 13,227 persons and</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Defaulters were 2,503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pic>
        <p:nvPicPr>
          <p:cNvPr descr="Prevpay2.png" id="171" name="Google Shape;171;p18"/>
          <p:cNvPicPr preferRelativeResize="0"/>
          <p:nvPr/>
        </p:nvPicPr>
        <p:blipFill rotWithShape="1">
          <a:blip r:embed="rId3">
            <a:alphaModFix/>
          </a:blip>
          <a:srcRect b="0" l="0" r="0" t="0"/>
          <a:stretch/>
        </p:blipFill>
        <p:spPr>
          <a:xfrm>
            <a:off x="4158761" y="1274884"/>
            <a:ext cx="4659923" cy="331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July Payment Distribution</a:t>
            </a:r>
            <a:r>
              <a:rPr lang="en-US"/>
              <a:t>		</a:t>
            </a:r>
            <a:endParaRPr/>
          </a:p>
        </p:txBody>
      </p:sp>
      <p:sp>
        <p:nvSpPr>
          <p:cNvPr id="177" name="Google Shape;17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4B53"/>
                </a:solidFill>
              </a:rPr>
              <a:t> </a:t>
            </a:r>
            <a:r>
              <a:rPr b="1" lang="en-US" sz="1200">
                <a:solidFill>
                  <a:srgbClr val="004B53"/>
                </a:solidFill>
                <a:latin typeface="Montserrat"/>
                <a:ea typeface="Montserrat"/>
                <a:cs typeface="Montserrat"/>
                <a:sym typeface="Montserrat"/>
              </a:rPr>
              <a:t>In the payment of July month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single rupee not receive from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Non defaulters were 3328 persons,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and from defaulters were 757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Full amount received from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Non-defaulters were 5012 persons and</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defaulters were 926 persons</a:t>
            </a:r>
            <a:endParaRPr/>
          </a:p>
          <a:p>
            <a:pPr indent="-3429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Minimum amount received from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Non- defaulters were 13,013 persons and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Defaulters were 2,751 persons</a:t>
            </a:r>
            <a:endParaRPr/>
          </a:p>
          <a:p>
            <a:pPr indent="-342900" lvl="0" marL="457200" rtl="0" algn="l">
              <a:lnSpc>
                <a:spcPct val="115000"/>
              </a:lnSpc>
              <a:spcBef>
                <a:spcPts val="0"/>
              </a:spcBef>
              <a:spcAft>
                <a:spcPts val="0"/>
              </a:spcAft>
              <a:buSzPts val="1800"/>
              <a:buNone/>
            </a:pPr>
            <a:r>
              <a:t/>
            </a:r>
            <a:endParaRPr>
              <a:solidFill>
                <a:srgbClr val="004B53"/>
              </a:solidFill>
            </a:endParaRPr>
          </a:p>
        </p:txBody>
      </p:sp>
      <p:pic>
        <p:nvPicPr>
          <p:cNvPr descr="Prevpay3.png" id="178" name="Google Shape;178;p19"/>
          <p:cNvPicPr preferRelativeResize="0"/>
          <p:nvPr/>
        </p:nvPicPr>
        <p:blipFill rotWithShape="1">
          <a:blip r:embed="rId3">
            <a:alphaModFix/>
          </a:blip>
          <a:srcRect b="0" l="0" r="0" t="0"/>
          <a:stretch/>
        </p:blipFill>
        <p:spPr>
          <a:xfrm>
            <a:off x="4246685" y="1327638"/>
            <a:ext cx="4677507" cy="32638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1"/>
                </a:solidFill>
                <a:latin typeface="Montserrat"/>
                <a:ea typeface="Montserrat"/>
                <a:cs typeface="Montserrat"/>
                <a:sym typeface="Montserrat"/>
              </a:rPr>
              <a:t>                			Content</a:t>
            </a:r>
            <a:br>
              <a:rPr b="1" lang="en-US">
                <a:solidFill>
                  <a:schemeClr val="dk1"/>
                </a:solidFill>
                <a:latin typeface="Montserrat"/>
                <a:ea typeface="Montserrat"/>
                <a:cs typeface="Montserrat"/>
                <a:sym typeface="Montserrat"/>
              </a:rPr>
            </a:b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Introduction</a:t>
            </a:r>
            <a:endParaRPr/>
          </a:p>
          <a:p>
            <a:pPr indent="0" lvl="0" marL="114300" rtl="0" algn="l">
              <a:lnSpc>
                <a:spcPct val="115000"/>
              </a:lnSpc>
              <a:spcBef>
                <a:spcPts val="0"/>
              </a:spcBef>
              <a:spcAft>
                <a:spcPts val="0"/>
              </a:spcAft>
              <a:buSzPts val="1800"/>
              <a:buNone/>
            </a:pPr>
            <a:r>
              <a:rPr b="1" lang="en-US">
                <a:solidFill>
                  <a:schemeClr val="lt1"/>
                </a:solidFill>
                <a:latin typeface="Montserrat"/>
                <a:ea typeface="Montserrat"/>
                <a:cs typeface="Montserrat"/>
                <a:sym typeface="Montserrat"/>
              </a:rPr>
              <a:t>     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a:solidFill>
                  <a:schemeClr val="lt1"/>
                </a:solidFill>
                <a:latin typeface="Montserrat"/>
                <a:ea typeface="Montserrat"/>
                <a:cs typeface="Montserrat"/>
                <a:sym typeface="Montserrat"/>
              </a:rPr>
              <a:t>     Exploratory Data Analysis</a:t>
            </a:r>
            <a:endParaRPr/>
          </a:p>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Modelling overview</a:t>
            </a:r>
            <a:endParaRPr/>
          </a:p>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Challenges </a:t>
            </a:r>
            <a:endParaRPr/>
          </a:p>
          <a:p>
            <a:pPr indent="-342900" lvl="0" marL="457200" rtl="0" algn="l">
              <a:lnSpc>
                <a:spcPct val="115000"/>
              </a:lnSpc>
              <a:spcBef>
                <a:spcPts val="0"/>
              </a:spcBef>
              <a:spcAft>
                <a:spcPts val="0"/>
              </a:spcAft>
              <a:buSzPts val="1800"/>
              <a:buFont typeface="Arial"/>
              <a:buChar char="•"/>
            </a:pPr>
            <a:r>
              <a:rPr b="1" lang="en-US">
                <a:solidFill>
                  <a:schemeClr val="lt1"/>
                </a:solidFill>
                <a:latin typeface="Montserrat"/>
                <a:ea typeface="Montserrat"/>
                <a:cs typeface="Montserrat"/>
                <a:sym typeface="Montserrat"/>
              </a:rPr>
              <a:t>Conclusion</a:t>
            </a:r>
            <a:endParaRPr/>
          </a:p>
        </p:txBody>
      </p:sp>
      <p:pic>
        <p:nvPicPr>
          <p:cNvPr descr="CC.jpg" id="62" name="Google Shape;62;p2"/>
          <p:cNvPicPr preferRelativeResize="0"/>
          <p:nvPr/>
        </p:nvPicPr>
        <p:blipFill rotWithShape="1">
          <a:blip r:embed="rId3">
            <a:alphaModFix/>
          </a:blip>
          <a:srcRect b="0" l="0" r="0" t="0"/>
          <a:stretch/>
        </p:blipFill>
        <p:spPr>
          <a:xfrm>
            <a:off x="5196254" y="2483827"/>
            <a:ext cx="3380642"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June Payment Distribution</a:t>
            </a:r>
            <a:endParaRPr b="1">
              <a:latin typeface="Montserrat"/>
              <a:ea typeface="Montserrat"/>
              <a:cs typeface="Montserrat"/>
              <a:sym typeface="Montserrat"/>
            </a:endParaRPr>
          </a:p>
        </p:txBody>
      </p:sp>
      <p:sp>
        <p:nvSpPr>
          <p:cNvPr id="184" name="Google Shape;18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In the payment of June month single rupee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not receive from Non-defaulters were 3,511 persons,</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and from defaulters were 837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Full amount received from Non-defaulters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were 4,783 persons and defaulters were 904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Minimum amount received from</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Non- defaulters were 13,439 persons</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and Defaulters were 3,016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pic>
        <p:nvPicPr>
          <p:cNvPr descr="Prevpay4.png" id="185" name="Google Shape;185;p20"/>
          <p:cNvPicPr preferRelativeResize="0"/>
          <p:nvPr/>
        </p:nvPicPr>
        <p:blipFill rotWithShape="1">
          <a:blip r:embed="rId3">
            <a:alphaModFix/>
          </a:blip>
          <a:srcRect b="0" l="0" r="0" t="0"/>
          <a:stretch/>
        </p:blipFill>
        <p:spPr>
          <a:xfrm>
            <a:off x="4961298" y="1160672"/>
            <a:ext cx="4182702" cy="35603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May Payment Distribution</a:t>
            </a:r>
            <a:endParaRPr b="1">
              <a:latin typeface="Montserrat"/>
              <a:ea typeface="Montserrat"/>
              <a:cs typeface="Montserrat"/>
              <a:sym typeface="Montserrat"/>
            </a:endParaRPr>
          </a:p>
        </p:txBody>
      </p:sp>
      <p:sp>
        <p:nvSpPr>
          <p:cNvPr id="191" name="Google Shape;19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In the payment of May month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single rupee not  receivefrom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Non-defaulters were 3,651 persons, and</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from defaulters were 895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Full amount received from Non-defaulters</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were 4,642 persons and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defaulters were 897 persons</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Minimum amount received from Non- defaulters</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were 13,752 persons and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Defaulters were 3,195 persons</a:t>
            </a:r>
            <a:endParaRPr/>
          </a:p>
          <a:p>
            <a:pPr indent="-228600" lvl="0" marL="457200" rtl="0" algn="l">
              <a:lnSpc>
                <a:spcPct val="115000"/>
              </a:lnSpc>
              <a:spcBef>
                <a:spcPts val="0"/>
              </a:spcBef>
              <a:spcAft>
                <a:spcPts val="0"/>
              </a:spcAft>
              <a:buSzPts val="1800"/>
              <a:buNone/>
            </a:pPr>
            <a:r>
              <a:t/>
            </a:r>
            <a:endParaRPr/>
          </a:p>
        </p:txBody>
      </p:sp>
      <p:pic>
        <p:nvPicPr>
          <p:cNvPr descr="prevpay5.png" id="192" name="Google Shape;192;p21"/>
          <p:cNvPicPr preferRelativeResize="0"/>
          <p:nvPr/>
        </p:nvPicPr>
        <p:blipFill rotWithShape="1">
          <a:blip r:embed="rId3">
            <a:alphaModFix/>
          </a:blip>
          <a:srcRect b="0" l="0" r="0" t="0"/>
          <a:stretch/>
        </p:blipFill>
        <p:spPr>
          <a:xfrm>
            <a:off x="4536831" y="1345223"/>
            <a:ext cx="4413738" cy="2901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April Payment Distribution</a:t>
            </a:r>
            <a:endParaRPr b="1">
              <a:latin typeface="Montserrat"/>
              <a:ea typeface="Montserrat"/>
              <a:cs typeface="Montserrat"/>
              <a:sym typeface="Montserrat"/>
            </a:endParaRPr>
          </a:p>
        </p:txBody>
      </p:sp>
      <p:sp>
        <p:nvSpPr>
          <p:cNvPr id="198" name="Google Shape;198;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In the payment of April month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single rupee not receive from</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Non-defaulters were 3,914 persons, and</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from defaulters were 981 persons</a:t>
            </a:r>
            <a:endParaRPr/>
          </a:p>
          <a:p>
            <a:pPr indent="-3429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Full amount received from</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Non-defaulters were 4,765 persons and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defaulters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were 975 persons</a:t>
            </a:r>
            <a:endParaRPr/>
          </a:p>
          <a:p>
            <a:pPr indent="-3429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Minimum amount received from </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Non- defaulters were 13,217 persons and</a:t>
            </a:r>
            <a:endParaRPr/>
          </a:p>
          <a:p>
            <a:pPr indent="-342900" lvl="0" marL="4572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Defaulters were 3,069 persons</a:t>
            </a:r>
            <a:endParaRPr/>
          </a:p>
          <a:p>
            <a:pPr indent="-228600" lvl="0" marL="457200" rtl="0" algn="l">
              <a:lnSpc>
                <a:spcPct val="115000"/>
              </a:lnSpc>
              <a:spcBef>
                <a:spcPts val="0"/>
              </a:spcBef>
              <a:spcAft>
                <a:spcPts val="0"/>
              </a:spcAft>
              <a:buSzPts val="1800"/>
              <a:buNone/>
            </a:pPr>
            <a:r>
              <a:t/>
            </a:r>
            <a:endParaRPr>
              <a:solidFill>
                <a:srgbClr val="004B53"/>
              </a:solidFill>
            </a:endParaRPr>
          </a:p>
        </p:txBody>
      </p:sp>
      <p:pic>
        <p:nvPicPr>
          <p:cNvPr descr="Prevpay6.png" id="199" name="Google Shape;199;p22"/>
          <p:cNvPicPr preferRelativeResize="0"/>
          <p:nvPr/>
        </p:nvPicPr>
        <p:blipFill rotWithShape="1">
          <a:blip r:embed="rId3">
            <a:alphaModFix/>
          </a:blip>
          <a:srcRect b="0" l="0" r="0" t="0"/>
          <a:stretch/>
        </p:blipFill>
        <p:spPr>
          <a:xfrm>
            <a:off x="4211515" y="1257300"/>
            <a:ext cx="4932485" cy="33342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Distribution Of Previous Payment</a:t>
            </a:r>
            <a:endParaRPr b="1">
              <a:latin typeface="Montserrat"/>
              <a:ea typeface="Montserrat"/>
              <a:cs typeface="Montserrat"/>
              <a:sym typeface="Montserrat"/>
            </a:endParaRPr>
          </a:p>
        </p:txBody>
      </p:sp>
      <p:sp>
        <p:nvSpPr>
          <p:cNvPr id="205" name="Google Shape;20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Pairplot said that Sep and Aug month of the payment states Defaulters and Non-defaulters.</a:t>
            </a:r>
            <a:endParaRPr/>
          </a:p>
          <a:p>
            <a:pPr indent="-342900" lvl="0" marL="457200" rtl="0" algn="l">
              <a:lnSpc>
                <a:spcPct val="115000"/>
              </a:lnSpc>
              <a:spcBef>
                <a:spcPts val="0"/>
              </a:spcBef>
              <a:spcAft>
                <a:spcPts val="0"/>
              </a:spcAft>
              <a:buSzPts val="1800"/>
              <a:buChar char="●"/>
            </a:pPr>
            <a:br>
              <a:rPr lang="en-US"/>
            </a:br>
            <a:endParaRPr/>
          </a:p>
        </p:txBody>
      </p:sp>
      <p:pic>
        <p:nvPicPr>
          <p:cNvPr descr="plot1.png" id="206" name="Google Shape;206;p23"/>
          <p:cNvPicPr preferRelativeResize="0"/>
          <p:nvPr/>
        </p:nvPicPr>
        <p:blipFill rotWithShape="1">
          <a:blip r:embed="rId3">
            <a:alphaModFix/>
          </a:blip>
          <a:srcRect b="0" l="0" r="0" t="0"/>
          <a:stretch/>
        </p:blipFill>
        <p:spPr>
          <a:xfrm>
            <a:off x="413238" y="1185295"/>
            <a:ext cx="8370277" cy="2772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Distribution Of Previous Payment</a:t>
            </a:r>
            <a:endParaRPr/>
          </a:p>
        </p:txBody>
      </p:sp>
      <p:sp>
        <p:nvSpPr>
          <p:cNvPr id="212" name="Google Shape;21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Pairplot said that Aug and July month of the payment states Defaulters and Non-defaulters</a:t>
            </a:r>
            <a:r>
              <a:rPr b="1" lang="en-US">
                <a:solidFill>
                  <a:srgbClr val="004B53"/>
                </a:solidFill>
                <a:latin typeface="Montserrat"/>
                <a:ea typeface="Montserrat"/>
                <a:cs typeface="Montserrat"/>
                <a:sym typeface="Montserrat"/>
              </a:rPr>
              <a:t>.</a:t>
            </a:r>
            <a:endParaRPr/>
          </a:p>
          <a:p>
            <a:pPr indent="-228600" lvl="0" marL="457200" rtl="0" algn="l">
              <a:lnSpc>
                <a:spcPct val="115000"/>
              </a:lnSpc>
              <a:spcBef>
                <a:spcPts val="0"/>
              </a:spcBef>
              <a:spcAft>
                <a:spcPts val="0"/>
              </a:spcAft>
              <a:buSzPts val="1800"/>
              <a:buNone/>
            </a:pPr>
            <a:r>
              <a:t/>
            </a:r>
            <a:endParaRPr/>
          </a:p>
        </p:txBody>
      </p:sp>
      <p:pic>
        <p:nvPicPr>
          <p:cNvPr descr="plot2.png" id="213" name="Google Shape;213;p24"/>
          <p:cNvPicPr preferRelativeResize="0"/>
          <p:nvPr/>
        </p:nvPicPr>
        <p:blipFill rotWithShape="1">
          <a:blip r:embed="rId3">
            <a:alphaModFix/>
          </a:blip>
          <a:srcRect b="0" l="0" r="0" t="0"/>
          <a:stretch/>
        </p:blipFill>
        <p:spPr>
          <a:xfrm>
            <a:off x="509954" y="1246532"/>
            <a:ext cx="8053754" cy="26504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Distribution Of Previous Payment</a:t>
            </a:r>
            <a:endParaRPr/>
          </a:p>
        </p:txBody>
      </p:sp>
      <p:sp>
        <p:nvSpPr>
          <p:cNvPr id="219" name="Google Shape;21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Pairplot said that May and Apr month of the payment states Defaulters and Non-defaulters.</a:t>
            </a:r>
            <a:endParaRPr/>
          </a:p>
          <a:p>
            <a:pPr indent="-228600" lvl="0" marL="457200" rtl="0" algn="l">
              <a:lnSpc>
                <a:spcPct val="115000"/>
              </a:lnSpc>
              <a:spcBef>
                <a:spcPts val="0"/>
              </a:spcBef>
              <a:spcAft>
                <a:spcPts val="0"/>
              </a:spcAft>
              <a:buSzPts val="1800"/>
              <a:buNone/>
            </a:pPr>
            <a:r>
              <a:t/>
            </a:r>
            <a:endParaRPr/>
          </a:p>
        </p:txBody>
      </p:sp>
      <p:pic>
        <p:nvPicPr>
          <p:cNvPr descr="plot3.png" id="220" name="Google Shape;220;p25"/>
          <p:cNvPicPr preferRelativeResize="0"/>
          <p:nvPr/>
        </p:nvPicPr>
        <p:blipFill rotWithShape="1">
          <a:blip r:embed="rId3">
            <a:alphaModFix/>
          </a:blip>
          <a:srcRect b="0" l="0" r="0" t="0"/>
          <a:stretch/>
        </p:blipFill>
        <p:spPr>
          <a:xfrm>
            <a:off x="483577" y="1257642"/>
            <a:ext cx="8220807" cy="26282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11700" y="445024"/>
            <a:ext cx="8520600" cy="9423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Bivariate Analysis</a:t>
            </a:r>
            <a:br>
              <a:rPr b="1" lang="en-US">
                <a:latin typeface="Montserrat"/>
                <a:ea typeface="Montserrat"/>
                <a:cs typeface="Montserrat"/>
                <a:sym typeface="Montserrat"/>
              </a:rPr>
            </a:br>
            <a:r>
              <a:rPr b="1" lang="en-US">
                <a:latin typeface="Montserrat"/>
                <a:ea typeface="Montserrat"/>
                <a:cs typeface="Montserrat"/>
                <a:sym typeface="Montserrat"/>
              </a:rPr>
              <a:t>                         </a:t>
            </a:r>
            <a:r>
              <a:rPr b="1" lang="en-US" sz="2400">
                <a:latin typeface="Montserrat"/>
                <a:ea typeface="Montserrat"/>
                <a:cs typeface="Montserrat"/>
                <a:sym typeface="Montserrat"/>
              </a:rPr>
              <a:t>Gender wise Defaulters</a:t>
            </a:r>
            <a:endParaRPr b="1" sz="2400">
              <a:latin typeface="Montserrat"/>
              <a:ea typeface="Montserrat"/>
              <a:cs typeface="Montserrat"/>
              <a:sym typeface="Montserrat"/>
            </a:endParaRPr>
          </a:p>
        </p:txBody>
      </p:sp>
      <p:sp>
        <p:nvSpPr>
          <p:cNvPr id="226" name="Google Shape;22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5" marL="2743200" rtl="0" algn="l">
              <a:lnSpc>
                <a:spcPct val="115000"/>
              </a:lnSpc>
              <a:spcBef>
                <a:spcPts val="1600"/>
              </a:spcBef>
              <a:spcAft>
                <a:spcPts val="0"/>
              </a:spcAft>
              <a:buSzPts val="1400"/>
              <a:buNone/>
            </a:pPr>
            <a:r>
              <a:t/>
            </a:r>
            <a:endParaRPr/>
          </a:p>
          <a:p>
            <a:pPr indent="-317500" lvl="5" marL="2743200" rtl="0" algn="l">
              <a:lnSpc>
                <a:spcPct val="115000"/>
              </a:lnSpc>
              <a:spcBef>
                <a:spcPts val="1600"/>
              </a:spcBef>
              <a:spcAft>
                <a:spcPts val="0"/>
              </a:spcAft>
              <a:buSzPts val="1400"/>
              <a:buNone/>
            </a:pPr>
            <a:r>
              <a:t/>
            </a:r>
            <a:endParaRPr/>
          </a:p>
          <a:p>
            <a:pPr indent="-317500" lvl="5" marL="2743200" rtl="0" algn="l">
              <a:lnSpc>
                <a:spcPct val="115000"/>
              </a:lnSpc>
              <a:spcBef>
                <a:spcPts val="1600"/>
              </a:spcBef>
              <a:spcAft>
                <a:spcPts val="0"/>
              </a:spcAft>
              <a:buSzPts val="1400"/>
              <a:buNone/>
            </a:pPr>
            <a:r>
              <a:t/>
            </a:r>
            <a:endParaRPr/>
          </a:p>
          <a:p>
            <a:pPr indent="-317500" lvl="5" marL="2743200" rtl="0" algn="l">
              <a:lnSpc>
                <a:spcPct val="115000"/>
              </a:lnSpc>
              <a:spcBef>
                <a:spcPts val="1600"/>
              </a:spcBef>
              <a:spcAft>
                <a:spcPts val="0"/>
              </a:spcAft>
              <a:buSzPts val="1400"/>
              <a:buNone/>
            </a:pPr>
            <a:r>
              <a:t/>
            </a:r>
            <a:endParaRPr/>
          </a:p>
          <a:p>
            <a:pPr indent="-317500" lvl="5" marL="2743200" rtl="0" algn="l">
              <a:lnSpc>
                <a:spcPct val="115000"/>
              </a:lnSpc>
              <a:spcBef>
                <a:spcPts val="1600"/>
              </a:spcBef>
              <a:spcAft>
                <a:spcPts val="0"/>
              </a:spcAft>
              <a:buSzPts val="1400"/>
              <a:buNone/>
            </a:pPr>
            <a:r>
              <a:t/>
            </a:r>
            <a:endParaRPr>
              <a:solidFill>
                <a:srgbClr val="004B53"/>
              </a:solidFill>
            </a:endParaRPr>
          </a:p>
          <a:p>
            <a:pPr indent="-317500" lvl="5" marL="2743200" rtl="0" algn="l">
              <a:lnSpc>
                <a:spcPct val="115000"/>
              </a:lnSpc>
              <a:spcBef>
                <a:spcPts val="1600"/>
              </a:spcBef>
              <a:spcAft>
                <a:spcPts val="0"/>
              </a:spcAft>
              <a:buSzPts val="1400"/>
              <a:buNone/>
            </a:pPr>
            <a:r>
              <a:t/>
            </a:r>
            <a:endParaRPr>
              <a:solidFill>
                <a:srgbClr val="004B53"/>
              </a:solidFill>
            </a:endParaRPr>
          </a:p>
          <a:p>
            <a:pPr indent="-317500" lvl="5" marL="2743200" rtl="0" algn="l">
              <a:lnSpc>
                <a:spcPct val="115000"/>
              </a:lnSpc>
              <a:spcBef>
                <a:spcPts val="1600"/>
              </a:spcBef>
              <a:spcAft>
                <a:spcPts val="0"/>
              </a:spcAft>
              <a:buSzPts val="1400"/>
              <a:buNone/>
            </a:pPr>
            <a:r>
              <a:rPr b="1" lang="en-US" sz="1200">
                <a:solidFill>
                  <a:srgbClr val="004B53"/>
                </a:solidFill>
                <a:latin typeface="Montserrat"/>
                <a:ea typeface="Montserrat"/>
                <a:cs typeface="Montserrat"/>
                <a:sym typeface="Montserrat"/>
              </a:rPr>
              <a:t>Defaulters were females, their number was 3763 and Height Non- defaulters also famales it's number 14,349</a:t>
            </a:r>
            <a:endParaRPr b="1" sz="1200">
              <a:solidFill>
                <a:srgbClr val="004B53"/>
              </a:solidFill>
              <a:latin typeface="Montserrat"/>
              <a:ea typeface="Montserrat"/>
              <a:cs typeface="Montserrat"/>
              <a:sym typeface="Montserrat"/>
            </a:endParaRPr>
          </a:p>
        </p:txBody>
      </p:sp>
      <p:pic>
        <p:nvPicPr>
          <p:cNvPr descr="gendef.png" id="227" name="Google Shape;227;p26"/>
          <p:cNvPicPr preferRelativeResize="0"/>
          <p:nvPr/>
        </p:nvPicPr>
        <p:blipFill rotWithShape="1">
          <a:blip r:embed="rId3">
            <a:alphaModFix/>
          </a:blip>
          <a:srcRect b="0" l="0" r="0" t="0"/>
          <a:stretch/>
        </p:blipFill>
        <p:spPr>
          <a:xfrm>
            <a:off x="1340084" y="1485899"/>
            <a:ext cx="6516585" cy="24090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Education Wise Defaulters</a:t>
            </a:r>
            <a:endParaRPr b="1">
              <a:latin typeface="Montserrat"/>
              <a:ea typeface="Montserrat"/>
              <a:cs typeface="Montserrat"/>
              <a:sym typeface="Montserrat"/>
            </a:endParaRPr>
          </a:p>
        </p:txBody>
      </p:sp>
      <p:sp>
        <p:nvSpPr>
          <p:cNvPr id="233" name="Google Shape;233;p27"/>
          <p:cNvSpPr txBox="1"/>
          <p:nvPr>
            <p:ph idx="1" type="body"/>
          </p:nvPr>
        </p:nvSpPr>
        <p:spPr>
          <a:xfrm>
            <a:off x="311700" y="1152475"/>
            <a:ext cx="8520600" cy="3682284"/>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Defaulters who did study in University people its number was 3,330 and after that graduate school people are defaulter their number was 2036.</a:t>
            </a:r>
            <a:r>
              <a:rPr lang="en-US" sz="1200"/>
              <a:t> </a:t>
            </a:r>
            <a:r>
              <a:rPr b="1" lang="en-US" sz="1200">
                <a:solidFill>
                  <a:srgbClr val="004B53"/>
                </a:solidFill>
                <a:latin typeface="Montserrat"/>
                <a:ea typeface="Montserrat"/>
                <a:cs typeface="Montserrat"/>
                <a:sym typeface="Montserrat"/>
              </a:rPr>
              <a:t>1 represented as graduate school,2 represented as university,3 represented as high school,0 represented as others.</a:t>
            </a:r>
            <a:endParaRPr b="1" sz="12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pic>
        <p:nvPicPr>
          <p:cNvPr descr="edudef.png" id="234" name="Google Shape;234;p27"/>
          <p:cNvPicPr preferRelativeResize="0"/>
          <p:nvPr/>
        </p:nvPicPr>
        <p:blipFill rotWithShape="1">
          <a:blip r:embed="rId3">
            <a:alphaModFix/>
          </a:blip>
          <a:srcRect b="0" l="0" r="0" t="0"/>
          <a:stretch/>
        </p:blipFill>
        <p:spPr>
          <a:xfrm>
            <a:off x="1313707" y="1204547"/>
            <a:ext cx="6516585" cy="27871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Marital Wise Defaulters</a:t>
            </a:r>
            <a:endParaRPr b="1">
              <a:latin typeface="Montserrat"/>
              <a:ea typeface="Montserrat"/>
              <a:cs typeface="Montserrat"/>
              <a:sym typeface="Montserrat"/>
            </a:endParaRPr>
          </a:p>
        </p:txBody>
      </p:sp>
      <p:sp>
        <p:nvSpPr>
          <p:cNvPr id="240" name="Google Shape;24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Most of the defaulters were singles their numbers was 3341 and defaulters in married people were 3206 and defaulters in others were 89.</a:t>
            </a:r>
            <a:endParaRPr b="1" sz="1200">
              <a:solidFill>
                <a:srgbClr val="004B53"/>
              </a:solidFill>
              <a:latin typeface="Montserrat"/>
              <a:ea typeface="Montserrat"/>
              <a:cs typeface="Montserrat"/>
              <a:sym typeface="Montserrat"/>
            </a:endParaRPr>
          </a:p>
        </p:txBody>
      </p:sp>
      <p:pic>
        <p:nvPicPr>
          <p:cNvPr descr="MARDEF.png" id="241" name="Google Shape;241;p28"/>
          <p:cNvPicPr preferRelativeResize="0"/>
          <p:nvPr/>
        </p:nvPicPr>
        <p:blipFill rotWithShape="1">
          <a:blip r:embed="rId3">
            <a:alphaModFix/>
          </a:blip>
          <a:srcRect b="0" l="0" r="0" t="0"/>
          <a:stretch/>
        </p:blipFill>
        <p:spPr>
          <a:xfrm>
            <a:off x="1313707" y="1072661"/>
            <a:ext cx="6516585" cy="28838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Age Wise Defaulters</a:t>
            </a:r>
            <a:endParaRPr b="1">
              <a:latin typeface="Montserrat"/>
              <a:ea typeface="Montserrat"/>
              <a:cs typeface="Montserrat"/>
              <a:sym typeface="Montserrat"/>
            </a:endParaRPr>
          </a:p>
        </p:txBody>
      </p:sp>
      <p:sp>
        <p:nvSpPr>
          <p:cNvPr id="247" name="Google Shape;24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 </a:t>
            </a:r>
            <a:r>
              <a:rPr b="1" lang="en-US" sz="1200">
                <a:solidFill>
                  <a:srgbClr val="004B53"/>
                </a:solidFill>
                <a:latin typeface="Montserrat"/>
                <a:ea typeface="Montserrat"/>
                <a:cs typeface="Montserrat"/>
                <a:sym typeface="Montserrat"/>
              </a:rPr>
              <a:t>Most of 27th age people defaulters least defaulters were above 60age people were defaulters.</a:t>
            </a:r>
            <a:endParaRPr b="1" sz="1200">
              <a:solidFill>
                <a:srgbClr val="004B53"/>
              </a:solidFill>
              <a:latin typeface="Montserrat"/>
              <a:ea typeface="Montserrat"/>
              <a:cs typeface="Montserrat"/>
              <a:sym typeface="Montserrat"/>
            </a:endParaRPr>
          </a:p>
        </p:txBody>
      </p:sp>
      <p:pic>
        <p:nvPicPr>
          <p:cNvPr descr="agedef.png" id="248" name="Google Shape;248;p29"/>
          <p:cNvPicPr preferRelativeResize="0"/>
          <p:nvPr/>
        </p:nvPicPr>
        <p:blipFill rotWithShape="1">
          <a:blip r:embed="rId3">
            <a:alphaModFix/>
          </a:blip>
          <a:srcRect b="0" l="0" r="0" t="0"/>
          <a:stretch/>
        </p:blipFill>
        <p:spPr>
          <a:xfrm>
            <a:off x="298938" y="1266092"/>
            <a:ext cx="8607670" cy="2760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US" sz="1600">
                <a:solidFill>
                  <a:srgbClr val="004B53"/>
                </a:solidFill>
                <a:latin typeface="Montserrat"/>
                <a:ea typeface="Montserrat"/>
                <a:cs typeface="Montserrat"/>
                <a:sym typeface="Montserrat"/>
              </a:rPr>
              <a:t>     </a:t>
            </a:r>
            <a:r>
              <a:rPr b="1" lang="en-US" sz="1400">
                <a:solidFill>
                  <a:srgbClr val="004B53"/>
                </a:solidFill>
                <a:latin typeface="Montserrat"/>
                <a:ea typeface="Montserrat"/>
                <a:cs typeface="Montserrat"/>
                <a:sym typeface="Montserrat"/>
              </a:rPr>
              <a:t>In today’s world credit cards have become a lifeline to a lot of people so banks provide us with credit cards.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	A Credit Card is a type of payment card in which charges are made against a line of credit instead of the account holder’s cash deposit. When someone uses a credit card to make purchase, that person’s account accrues a balance that must be paid off each month.</a:t>
            </a:r>
            <a:endParaRPr/>
          </a:p>
          <a:p>
            <a:pPr indent="-3429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	Now we know the most common issue there is in providing these kind of deals are people not being able to pay the bills. These people are what we call “defaulters”.</a:t>
            </a:r>
            <a:endParaRPr b="1" sz="1400">
              <a:solidFill>
                <a:srgbClr val="004B53"/>
              </a:solidFill>
              <a:latin typeface="Montserrat"/>
              <a:ea typeface="Montserrat"/>
              <a:cs typeface="Montserrat"/>
              <a:sym typeface="Montserrat"/>
            </a:endParaRPr>
          </a:p>
        </p:txBody>
      </p:sp>
      <p:pic>
        <p:nvPicPr>
          <p:cNvPr id="69" name="Google Shape;69;p3"/>
          <p:cNvPicPr preferRelativeResize="0"/>
          <p:nvPr/>
        </p:nvPicPr>
        <p:blipFill rotWithShape="1">
          <a:blip r:embed="rId3">
            <a:alphaModFix/>
          </a:blip>
          <a:srcRect b="0" l="0" r="0" t="0"/>
          <a:stretch/>
        </p:blipFill>
        <p:spPr>
          <a:xfrm>
            <a:off x="3142593" y="3868957"/>
            <a:ext cx="3100552" cy="12745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idx="1" type="body"/>
          </p:nvPr>
        </p:nvSpPr>
        <p:spPr>
          <a:xfrm>
            <a:off x="408416" y="94593"/>
            <a:ext cx="8520600" cy="3595051"/>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2400">
                <a:solidFill>
                  <a:schemeClr val="dk1"/>
                </a:solidFill>
                <a:latin typeface="Montserrat"/>
                <a:ea typeface="Montserrat"/>
                <a:cs typeface="Montserrat"/>
                <a:sym typeface="Montserrat"/>
              </a:rPr>
              <a:t>                       Heatmap Correlation</a:t>
            </a:r>
            <a:endParaRPr b="1" sz="2400">
              <a:solidFill>
                <a:schemeClr val="dk1"/>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HH</a:t>
            </a:r>
            <a:endParaRPr/>
          </a:p>
        </p:txBody>
      </p:sp>
      <p:pic>
        <p:nvPicPr>
          <p:cNvPr descr="CORDEF.png" id="254" name="Google Shape;254;p30"/>
          <p:cNvPicPr preferRelativeResize="0"/>
          <p:nvPr/>
        </p:nvPicPr>
        <p:blipFill rotWithShape="1">
          <a:blip r:embed="rId3">
            <a:alphaModFix/>
          </a:blip>
          <a:srcRect b="0" l="0" r="0" t="0"/>
          <a:stretch/>
        </p:blipFill>
        <p:spPr>
          <a:xfrm>
            <a:off x="332268" y="501162"/>
            <a:ext cx="8811732" cy="3710354"/>
          </a:xfrm>
          <a:prstGeom prst="rect">
            <a:avLst/>
          </a:prstGeom>
          <a:noFill/>
          <a:ln>
            <a:noFill/>
          </a:ln>
        </p:spPr>
      </p:pic>
      <p:sp>
        <p:nvSpPr>
          <p:cNvPr id="255" name="Google Shape;25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lang="en-US"/>
            </a:br>
            <a:br>
              <a:rPr lang="en-US"/>
            </a:br>
            <a:endParaRPr/>
          </a:p>
        </p:txBody>
      </p:sp>
      <p:sp>
        <p:nvSpPr>
          <p:cNvPr id="256" name="Google Shape;256;p30"/>
          <p:cNvSpPr txBox="1"/>
          <p:nvPr/>
        </p:nvSpPr>
        <p:spPr>
          <a:xfrm>
            <a:off x="1011115" y="4352192"/>
            <a:ext cx="822532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4B53"/>
                </a:solidFill>
                <a:latin typeface="Montserrat"/>
                <a:ea typeface="Montserrat"/>
                <a:cs typeface="Montserrat"/>
                <a:sym typeface="Montserrat"/>
              </a:rPr>
              <a:t>In this heatmap we can conclude that correlation relationship between any two columns,some part</a:t>
            </a:r>
            <a:endParaRPr/>
          </a:p>
          <a:p>
            <a:pPr indent="0" lvl="0" marL="0" marR="0" rtl="0" algn="l">
              <a:lnSpc>
                <a:spcPct val="100000"/>
              </a:lnSpc>
              <a:spcBef>
                <a:spcPts val="0"/>
              </a:spcBef>
              <a:spcAft>
                <a:spcPts val="0"/>
              </a:spcAft>
              <a:buNone/>
            </a:pPr>
            <a:r>
              <a:rPr b="1" i="0" lang="en-US" sz="1200" u="none" cap="none" strike="noStrike">
                <a:solidFill>
                  <a:srgbClr val="004B53"/>
                </a:solidFill>
                <a:latin typeface="Montserrat"/>
                <a:ea typeface="Montserrat"/>
                <a:cs typeface="Montserrat"/>
                <a:sym typeface="Montserrat"/>
              </a:rPr>
              <a:t> of data having highly correlated,some part of data having negative correlated and </a:t>
            </a:r>
            <a:endParaRPr/>
          </a:p>
          <a:p>
            <a:pPr indent="0" lvl="0" marL="0" marR="0" rtl="0" algn="l">
              <a:lnSpc>
                <a:spcPct val="100000"/>
              </a:lnSpc>
              <a:spcBef>
                <a:spcPts val="0"/>
              </a:spcBef>
              <a:spcAft>
                <a:spcPts val="0"/>
              </a:spcAft>
              <a:buNone/>
            </a:pPr>
            <a:r>
              <a:rPr b="1" i="0" lang="en-US" sz="1200" u="none" cap="none" strike="noStrike">
                <a:solidFill>
                  <a:srgbClr val="004B53"/>
                </a:solidFill>
                <a:latin typeface="Montserrat"/>
                <a:ea typeface="Montserrat"/>
                <a:cs typeface="Montserrat"/>
                <a:sym typeface="Montserrat"/>
              </a:rPr>
              <a:t>some data have zero correlated.</a:t>
            </a:r>
            <a:endParaRPr b="1" i="0" sz="1200" u="none" cap="none" strike="noStrike">
              <a:solidFill>
                <a:srgbClr val="004B5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445025"/>
            <a:ext cx="8520600" cy="87927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latin typeface="Montserrat"/>
                <a:ea typeface="Montserrat"/>
                <a:cs typeface="Montserrat"/>
                <a:sym typeface="Montserrat"/>
              </a:rPr>
              <a:t>Applying SMOTE(Synthetic Minority Oversampling Technique)</a:t>
            </a:r>
            <a:endParaRPr b="1" sz="2400">
              <a:latin typeface="Montserrat"/>
              <a:ea typeface="Montserrat"/>
              <a:cs typeface="Montserrat"/>
              <a:sym typeface="Montserrat"/>
            </a:endParaRPr>
          </a:p>
        </p:txBody>
      </p:sp>
      <p:sp>
        <p:nvSpPr>
          <p:cNvPr id="262" name="Google Shape;26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In heatmap, Highly correlated items "PAY_SEPT","BILL_AMT_SEPT","PAY_AMT_SEP                                            removed.</a:t>
            </a:r>
            <a:r>
              <a:rPr b="1" lang="en-US">
                <a:latin typeface="Montserrat"/>
                <a:ea typeface="Montserrat"/>
                <a:cs typeface="Montserrat"/>
                <a:sym typeface="Montserrat"/>
              </a:rPr>
              <a:t> </a:t>
            </a:r>
            <a:endParaRPr/>
          </a:p>
          <a:p>
            <a:pPr indent="0" lvl="0" marL="114300" rtl="0" algn="l">
              <a:lnSpc>
                <a:spcPct val="115000"/>
              </a:lnSpc>
              <a:spcBef>
                <a:spcPts val="0"/>
              </a:spcBef>
              <a:spcAft>
                <a:spcPts val="0"/>
              </a:spcAft>
              <a:buSzPts val="1800"/>
              <a:buNone/>
            </a:pPr>
            <a:r>
              <a:t/>
            </a:r>
            <a:endParaRPr b="1">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After dataset is imbalanced dataset so we need to do the balance using SMOTE(Synthetic Minority Oversampling Technique)</a:t>
            </a:r>
            <a:endParaRPr/>
          </a:p>
          <a:p>
            <a:pPr indent="0" lvl="0" marL="114300" rtl="0" algn="l">
              <a:lnSpc>
                <a:spcPct val="115000"/>
              </a:lnSpc>
              <a:spcBef>
                <a:spcPts val="0"/>
              </a:spcBef>
              <a:spcAft>
                <a:spcPts val="0"/>
              </a:spcAft>
              <a:buSzPts val="1800"/>
              <a:buNone/>
            </a:pPr>
            <a:r>
              <a:t/>
            </a:r>
            <a:endParaRPr b="1">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We got,</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Original dataset shape Counter({0: 18691, 1: 5309})</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Resample dataset shape Counter({1: 23364, 0: 23364})</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Counter({0: 23364, 1: 23364})</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311700" y="196150"/>
            <a:ext cx="8520600" cy="52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Logistic Regression</a:t>
            </a:r>
            <a:endParaRPr b="1">
              <a:latin typeface="Montserrat"/>
              <a:ea typeface="Montserrat"/>
              <a:cs typeface="Montserrat"/>
              <a:sym typeface="Montserrat"/>
            </a:endParaRPr>
          </a:p>
        </p:txBody>
      </p:sp>
      <p:sp>
        <p:nvSpPr>
          <p:cNvPr id="268" name="Google Shape;26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t/>
            </a:r>
            <a:endParaRPr/>
          </a:p>
        </p:txBody>
      </p:sp>
      <p:sp>
        <p:nvSpPr>
          <p:cNvPr id="269" name="Google Shape;269;p32"/>
          <p:cNvSpPr txBox="1"/>
          <p:nvPr/>
        </p:nvSpPr>
        <p:spPr>
          <a:xfrm>
            <a:off x="667225" y="4354050"/>
            <a:ext cx="7449600" cy="100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200">
                <a:solidFill>
                  <a:schemeClr val="accent2"/>
                </a:solidFill>
                <a:highlight>
                  <a:srgbClr val="FFFFFF"/>
                </a:highlight>
                <a:latin typeface="Roboto"/>
                <a:ea typeface="Roboto"/>
                <a:cs typeface="Roboto"/>
                <a:sym typeface="Roboto"/>
              </a:rPr>
              <a:t>We have implemented logistic regression and we getting accuracy_score is approx 62%. and precision score approx is 62% and f1_score is 62%and roc_auc approx is 62% As we have imbalanced dataset, recall_score is approx 63% better parameter. Let's go ahead with other models and see if they can give better result</a:t>
            </a:r>
            <a:br>
              <a:rPr lang="en-US" sz="1200">
                <a:solidFill>
                  <a:schemeClr val="accent2"/>
                </a:solidFill>
                <a:highlight>
                  <a:srgbClr val="FFFFFF"/>
                </a:highlight>
                <a:latin typeface="Roboto"/>
                <a:ea typeface="Roboto"/>
                <a:cs typeface="Roboto"/>
                <a:sym typeface="Roboto"/>
              </a:rPr>
            </a:br>
            <a:endParaRPr b="1" i="0" sz="1100" u="none" cap="none" strike="noStrike">
              <a:solidFill>
                <a:srgbClr val="004B53"/>
              </a:solidFill>
              <a:latin typeface="Montserrat"/>
              <a:ea typeface="Montserrat"/>
              <a:cs typeface="Montserrat"/>
              <a:sym typeface="Montserrat"/>
            </a:endParaRPr>
          </a:p>
        </p:txBody>
      </p:sp>
      <p:pic>
        <p:nvPicPr>
          <p:cNvPr id="270" name="Google Shape;270;p32"/>
          <p:cNvPicPr preferRelativeResize="0"/>
          <p:nvPr/>
        </p:nvPicPr>
        <p:blipFill>
          <a:blip r:embed="rId3">
            <a:alphaModFix/>
          </a:blip>
          <a:stretch>
            <a:fillRect/>
          </a:stretch>
        </p:blipFill>
        <p:spPr>
          <a:xfrm>
            <a:off x="311700" y="719337"/>
            <a:ext cx="3622425" cy="2058225"/>
          </a:xfrm>
          <a:prstGeom prst="rect">
            <a:avLst/>
          </a:prstGeom>
          <a:noFill/>
          <a:ln>
            <a:noFill/>
          </a:ln>
        </p:spPr>
      </p:pic>
      <p:pic>
        <p:nvPicPr>
          <p:cNvPr id="271" name="Google Shape;271;p32"/>
          <p:cNvPicPr preferRelativeResize="0"/>
          <p:nvPr/>
        </p:nvPicPr>
        <p:blipFill>
          <a:blip r:embed="rId4">
            <a:alphaModFix/>
          </a:blip>
          <a:stretch>
            <a:fillRect/>
          </a:stretch>
        </p:blipFill>
        <p:spPr>
          <a:xfrm>
            <a:off x="608900" y="2705300"/>
            <a:ext cx="3248726" cy="1648750"/>
          </a:xfrm>
          <a:prstGeom prst="rect">
            <a:avLst/>
          </a:prstGeom>
          <a:noFill/>
          <a:ln>
            <a:noFill/>
          </a:ln>
        </p:spPr>
      </p:pic>
      <p:pic>
        <p:nvPicPr>
          <p:cNvPr id="272" name="Google Shape;272;p32"/>
          <p:cNvPicPr preferRelativeResize="0"/>
          <p:nvPr/>
        </p:nvPicPr>
        <p:blipFill>
          <a:blip r:embed="rId5">
            <a:alphaModFix/>
          </a:blip>
          <a:stretch>
            <a:fillRect/>
          </a:stretch>
        </p:blipFill>
        <p:spPr>
          <a:xfrm>
            <a:off x="4522350" y="719350"/>
            <a:ext cx="4402500" cy="2058225"/>
          </a:xfrm>
          <a:prstGeom prst="rect">
            <a:avLst/>
          </a:prstGeom>
          <a:noFill/>
          <a:ln>
            <a:noFill/>
          </a:ln>
        </p:spPr>
      </p:pic>
      <p:pic>
        <p:nvPicPr>
          <p:cNvPr id="273" name="Google Shape;273;p32"/>
          <p:cNvPicPr preferRelativeResize="0"/>
          <p:nvPr/>
        </p:nvPicPr>
        <p:blipFill>
          <a:blip r:embed="rId6">
            <a:alphaModFix/>
          </a:blip>
          <a:stretch>
            <a:fillRect/>
          </a:stretch>
        </p:blipFill>
        <p:spPr>
          <a:xfrm>
            <a:off x="4805674" y="2716525"/>
            <a:ext cx="4026625" cy="1648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320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Random Forest Classifier</a:t>
            </a:r>
            <a:endParaRPr b="1">
              <a:latin typeface="Montserrat"/>
              <a:ea typeface="Montserrat"/>
              <a:cs typeface="Montserrat"/>
              <a:sym typeface="Montserrat"/>
            </a:endParaRPr>
          </a:p>
        </p:txBody>
      </p:sp>
      <p:sp>
        <p:nvSpPr>
          <p:cNvPr id="279" name="Google Shape;279;p33"/>
          <p:cNvSpPr txBox="1"/>
          <p:nvPr>
            <p:ph idx="1" type="body"/>
          </p:nvPr>
        </p:nvSpPr>
        <p:spPr>
          <a:xfrm>
            <a:off x="311700" y="893575"/>
            <a:ext cx="8520600" cy="39885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t/>
            </a:r>
            <a:endParaRPr b="1" sz="11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1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100">
                <a:solidFill>
                  <a:srgbClr val="004B53"/>
                </a:solidFill>
                <a:latin typeface="Montserrat"/>
                <a:ea typeface="Montserrat"/>
                <a:cs typeface="Montserrat"/>
                <a:sym typeface="Montserrat"/>
              </a:rPr>
              <a:t>By implemented Random Forest and we getting accuracy_score is approx 86%. and recall_score is approx 82%,and f1_score is 85%,ROC_AUC score is 86%, precision score is 90% better parameter</a:t>
            </a:r>
            <a:endParaRPr/>
          </a:p>
          <a:p>
            <a:pPr indent="-342900" lvl="0" marL="457200" rtl="0" algn="l">
              <a:lnSpc>
                <a:spcPct val="115000"/>
              </a:lnSpc>
              <a:spcBef>
                <a:spcPts val="0"/>
              </a:spcBef>
              <a:spcAft>
                <a:spcPts val="0"/>
              </a:spcAft>
              <a:buSzPts val="1800"/>
              <a:buNone/>
            </a:pPr>
            <a:r>
              <a:rPr lang="en-US" sz="1100">
                <a:solidFill>
                  <a:srgbClr val="004B53"/>
                </a:solidFill>
                <a:latin typeface="Montserrat"/>
                <a:ea typeface="Montserrat"/>
                <a:cs typeface="Montserrat"/>
                <a:sym typeface="Montserrat"/>
              </a:rPr>
              <a:t>i</a:t>
            </a:r>
            <a:br>
              <a:rPr lang="en-US" sz="1100">
                <a:solidFill>
                  <a:srgbClr val="004B53"/>
                </a:solidFill>
                <a:latin typeface="Montserrat"/>
                <a:ea typeface="Montserrat"/>
                <a:cs typeface="Montserrat"/>
                <a:sym typeface="Montserrat"/>
              </a:rPr>
            </a:br>
            <a:endParaRPr sz="1100">
              <a:solidFill>
                <a:srgbClr val="004B53"/>
              </a:solidFill>
              <a:latin typeface="Montserrat"/>
              <a:ea typeface="Montserrat"/>
              <a:cs typeface="Montserrat"/>
              <a:sym typeface="Montserrat"/>
            </a:endParaRPr>
          </a:p>
        </p:txBody>
      </p:sp>
      <p:pic>
        <p:nvPicPr>
          <p:cNvPr id="280" name="Google Shape;280;p33"/>
          <p:cNvPicPr preferRelativeResize="0"/>
          <p:nvPr/>
        </p:nvPicPr>
        <p:blipFill rotWithShape="1">
          <a:blip r:embed="rId3">
            <a:alphaModFix/>
          </a:blip>
          <a:srcRect b="0" l="0" r="-2669" t="0"/>
          <a:stretch/>
        </p:blipFill>
        <p:spPr>
          <a:xfrm>
            <a:off x="370500" y="1078825"/>
            <a:ext cx="3585200" cy="1762975"/>
          </a:xfrm>
          <a:prstGeom prst="rect">
            <a:avLst/>
          </a:prstGeom>
          <a:noFill/>
          <a:ln>
            <a:noFill/>
          </a:ln>
        </p:spPr>
      </p:pic>
      <p:pic>
        <p:nvPicPr>
          <p:cNvPr id="281" name="Google Shape;281;p33"/>
          <p:cNvPicPr preferRelativeResize="0"/>
          <p:nvPr/>
        </p:nvPicPr>
        <p:blipFill>
          <a:blip r:embed="rId4">
            <a:alphaModFix/>
          </a:blip>
          <a:stretch>
            <a:fillRect/>
          </a:stretch>
        </p:blipFill>
        <p:spPr>
          <a:xfrm>
            <a:off x="370500" y="2841800"/>
            <a:ext cx="3399849" cy="1590025"/>
          </a:xfrm>
          <a:prstGeom prst="rect">
            <a:avLst/>
          </a:prstGeom>
          <a:noFill/>
          <a:ln>
            <a:noFill/>
          </a:ln>
        </p:spPr>
      </p:pic>
      <p:pic>
        <p:nvPicPr>
          <p:cNvPr id="282" name="Google Shape;282;p33"/>
          <p:cNvPicPr preferRelativeResize="0"/>
          <p:nvPr/>
        </p:nvPicPr>
        <p:blipFill>
          <a:blip r:embed="rId5">
            <a:alphaModFix/>
          </a:blip>
          <a:stretch>
            <a:fillRect/>
          </a:stretch>
        </p:blipFill>
        <p:spPr>
          <a:xfrm>
            <a:off x="4642225" y="806400"/>
            <a:ext cx="4021075" cy="1844175"/>
          </a:xfrm>
          <a:prstGeom prst="rect">
            <a:avLst/>
          </a:prstGeom>
          <a:noFill/>
          <a:ln>
            <a:noFill/>
          </a:ln>
        </p:spPr>
      </p:pic>
      <p:pic>
        <p:nvPicPr>
          <p:cNvPr id="283" name="Google Shape;283;p33"/>
          <p:cNvPicPr preferRelativeResize="0"/>
          <p:nvPr/>
        </p:nvPicPr>
        <p:blipFill>
          <a:blip r:embed="rId6">
            <a:alphaModFix/>
          </a:blip>
          <a:stretch>
            <a:fillRect/>
          </a:stretch>
        </p:blipFill>
        <p:spPr>
          <a:xfrm>
            <a:off x="4607113" y="2650575"/>
            <a:ext cx="4091300" cy="1762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235425" y="0"/>
            <a:ext cx="8520600" cy="54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           KNN Classifier</a:t>
            </a:r>
            <a:endParaRPr b="1">
              <a:latin typeface="Montserrat"/>
              <a:ea typeface="Montserrat"/>
              <a:cs typeface="Montserrat"/>
              <a:sym typeface="Montserrat"/>
            </a:endParaRPr>
          </a:p>
        </p:txBody>
      </p:sp>
      <p:sp>
        <p:nvSpPr>
          <p:cNvPr id="289" name="Google Shape;289;p34"/>
          <p:cNvSpPr txBox="1"/>
          <p:nvPr>
            <p:ph idx="1" type="body"/>
          </p:nvPr>
        </p:nvSpPr>
        <p:spPr>
          <a:xfrm>
            <a:off x="235425" y="440250"/>
            <a:ext cx="8596800" cy="4908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US" sz="1200">
                <a:solidFill>
                  <a:srgbClr val="004B53"/>
                </a:solidFill>
                <a:latin typeface="Montserrat"/>
                <a:ea typeface="Montserrat"/>
                <a:cs typeface="Montserrat"/>
                <a:sym typeface="Montserrat"/>
              </a:rPr>
              <a:t>By implemented KNN and we getting accuracy_score is approx 75%. and precision score is approx 70% and f1_score is 76% and ROC_AUC score is 75% ,recall_score is approx 88% better parameter</a:t>
            </a:r>
            <a:br>
              <a:rPr b="1" lang="en-US" sz="1200">
                <a:solidFill>
                  <a:srgbClr val="004B53"/>
                </a:solidFill>
                <a:latin typeface="Montserrat"/>
                <a:ea typeface="Montserrat"/>
                <a:cs typeface="Montserrat"/>
                <a:sym typeface="Montserrat"/>
              </a:rPr>
            </a:br>
            <a:endParaRPr b="1" sz="1200">
              <a:solidFill>
                <a:srgbClr val="004B53"/>
              </a:solidFill>
              <a:latin typeface="Montserrat"/>
              <a:ea typeface="Montserrat"/>
              <a:cs typeface="Montserrat"/>
              <a:sym typeface="Montserrat"/>
            </a:endParaRPr>
          </a:p>
        </p:txBody>
      </p:sp>
      <p:pic>
        <p:nvPicPr>
          <p:cNvPr id="290" name="Google Shape;290;p34"/>
          <p:cNvPicPr preferRelativeResize="0"/>
          <p:nvPr/>
        </p:nvPicPr>
        <p:blipFill>
          <a:blip r:embed="rId3">
            <a:alphaModFix/>
          </a:blip>
          <a:stretch>
            <a:fillRect/>
          </a:stretch>
        </p:blipFill>
        <p:spPr>
          <a:xfrm>
            <a:off x="435900" y="599350"/>
            <a:ext cx="3389026" cy="1890700"/>
          </a:xfrm>
          <a:prstGeom prst="rect">
            <a:avLst/>
          </a:prstGeom>
          <a:noFill/>
          <a:ln>
            <a:noFill/>
          </a:ln>
        </p:spPr>
      </p:pic>
      <p:pic>
        <p:nvPicPr>
          <p:cNvPr id="291" name="Google Shape;291;p34"/>
          <p:cNvPicPr preferRelativeResize="0"/>
          <p:nvPr/>
        </p:nvPicPr>
        <p:blipFill>
          <a:blip r:embed="rId4">
            <a:alphaModFix/>
          </a:blip>
          <a:stretch>
            <a:fillRect/>
          </a:stretch>
        </p:blipFill>
        <p:spPr>
          <a:xfrm>
            <a:off x="164050" y="2571750"/>
            <a:ext cx="4034625" cy="2076275"/>
          </a:xfrm>
          <a:prstGeom prst="rect">
            <a:avLst/>
          </a:prstGeom>
          <a:noFill/>
          <a:ln>
            <a:noFill/>
          </a:ln>
        </p:spPr>
      </p:pic>
      <p:pic>
        <p:nvPicPr>
          <p:cNvPr id="292" name="Google Shape;292;p34"/>
          <p:cNvPicPr preferRelativeResize="0"/>
          <p:nvPr/>
        </p:nvPicPr>
        <p:blipFill>
          <a:blip r:embed="rId5">
            <a:alphaModFix/>
          </a:blip>
          <a:stretch>
            <a:fillRect/>
          </a:stretch>
        </p:blipFill>
        <p:spPr>
          <a:xfrm>
            <a:off x="4797675" y="599350"/>
            <a:ext cx="4034626" cy="2196725"/>
          </a:xfrm>
          <a:prstGeom prst="rect">
            <a:avLst/>
          </a:prstGeom>
          <a:noFill/>
          <a:ln>
            <a:noFill/>
          </a:ln>
        </p:spPr>
      </p:pic>
      <p:pic>
        <p:nvPicPr>
          <p:cNvPr id="293" name="Google Shape;293;p34"/>
          <p:cNvPicPr preferRelativeResize="0"/>
          <p:nvPr/>
        </p:nvPicPr>
        <p:blipFill>
          <a:blip r:embed="rId6">
            <a:alphaModFix/>
          </a:blip>
          <a:stretch>
            <a:fillRect/>
          </a:stretch>
        </p:blipFill>
        <p:spPr>
          <a:xfrm>
            <a:off x="4260825" y="2796075"/>
            <a:ext cx="4358900" cy="18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311700" y="96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XGBoost Classifier</a:t>
            </a:r>
            <a:endParaRPr b="1">
              <a:latin typeface="Montserrat"/>
              <a:ea typeface="Montserrat"/>
              <a:cs typeface="Montserrat"/>
              <a:sym typeface="Montserrat"/>
            </a:endParaRPr>
          </a:p>
        </p:txBody>
      </p:sp>
      <p:sp>
        <p:nvSpPr>
          <p:cNvPr id="299" name="Google Shape;299;p35"/>
          <p:cNvSpPr txBox="1"/>
          <p:nvPr>
            <p:ph idx="1" type="body"/>
          </p:nvPr>
        </p:nvSpPr>
        <p:spPr>
          <a:xfrm>
            <a:off x="196150" y="566650"/>
            <a:ext cx="8636100" cy="4674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sz="1200">
              <a:solidFill>
                <a:srgbClr val="004B53"/>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US" sz="1200">
                <a:solidFill>
                  <a:srgbClr val="004B53"/>
                </a:solidFill>
                <a:latin typeface="Montserrat"/>
                <a:ea typeface="Montserrat"/>
                <a:cs typeface="Montserrat"/>
                <a:sym typeface="Montserrat"/>
              </a:rPr>
              <a:t> By implemented XGBOOST WITH GRID SEARCH CV and we getting accuracy_score is approx 84%. and recall_score is approx 78% and f1_score is 83% and ROC_AUC score is 84% ,precision score is approx 90% better parameter</a:t>
            </a:r>
            <a:endParaRPr b="1" sz="1200">
              <a:solidFill>
                <a:srgbClr val="004B53"/>
              </a:solidFill>
              <a:latin typeface="Montserrat"/>
              <a:ea typeface="Montserrat"/>
              <a:cs typeface="Montserrat"/>
              <a:sym typeface="Montserrat"/>
            </a:endParaRPr>
          </a:p>
        </p:txBody>
      </p:sp>
      <p:pic>
        <p:nvPicPr>
          <p:cNvPr id="300" name="Google Shape;300;p35"/>
          <p:cNvPicPr preferRelativeResize="0"/>
          <p:nvPr/>
        </p:nvPicPr>
        <p:blipFill>
          <a:blip r:embed="rId3">
            <a:alphaModFix/>
          </a:blip>
          <a:stretch>
            <a:fillRect/>
          </a:stretch>
        </p:blipFill>
        <p:spPr>
          <a:xfrm>
            <a:off x="196150" y="621150"/>
            <a:ext cx="3607000" cy="2030525"/>
          </a:xfrm>
          <a:prstGeom prst="rect">
            <a:avLst/>
          </a:prstGeom>
          <a:noFill/>
          <a:ln>
            <a:noFill/>
          </a:ln>
        </p:spPr>
      </p:pic>
      <p:pic>
        <p:nvPicPr>
          <p:cNvPr id="301" name="Google Shape;301;p35"/>
          <p:cNvPicPr preferRelativeResize="0"/>
          <p:nvPr/>
        </p:nvPicPr>
        <p:blipFill>
          <a:blip r:embed="rId4">
            <a:alphaModFix/>
          </a:blip>
          <a:stretch>
            <a:fillRect/>
          </a:stretch>
        </p:blipFill>
        <p:spPr>
          <a:xfrm>
            <a:off x="311700" y="2605200"/>
            <a:ext cx="3785676" cy="1808950"/>
          </a:xfrm>
          <a:prstGeom prst="rect">
            <a:avLst/>
          </a:prstGeom>
          <a:noFill/>
          <a:ln>
            <a:noFill/>
          </a:ln>
        </p:spPr>
      </p:pic>
      <p:pic>
        <p:nvPicPr>
          <p:cNvPr id="302" name="Google Shape;302;p35"/>
          <p:cNvPicPr preferRelativeResize="0"/>
          <p:nvPr/>
        </p:nvPicPr>
        <p:blipFill>
          <a:blip r:embed="rId5">
            <a:alphaModFix/>
          </a:blip>
          <a:stretch>
            <a:fillRect/>
          </a:stretch>
        </p:blipFill>
        <p:spPr>
          <a:xfrm>
            <a:off x="4456975" y="669025"/>
            <a:ext cx="3846725" cy="2030525"/>
          </a:xfrm>
          <a:prstGeom prst="rect">
            <a:avLst/>
          </a:prstGeom>
          <a:noFill/>
          <a:ln>
            <a:noFill/>
          </a:ln>
        </p:spPr>
      </p:pic>
      <p:pic>
        <p:nvPicPr>
          <p:cNvPr id="303" name="Google Shape;303;p35"/>
          <p:cNvPicPr preferRelativeResize="0"/>
          <p:nvPr/>
        </p:nvPicPr>
        <p:blipFill>
          <a:blip r:embed="rId6">
            <a:alphaModFix/>
          </a:blip>
          <a:stretch>
            <a:fillRect/>
          </a:stretch>
        </p:blipFill>
        <p:spPr>
          <a:xfrm>
            <a:off x="4511450" y="2654475"/>
            <a:ext cx="3977500" cy="1562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311700" y="161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Summary For Train and Test Data</a:t>
            </a:r>
            <a:endParaRPr b="1">
              <a:latin typeface="Montserrat"/>
              <a:ea typeface="Montserrat"/>
              <a:cs typeface="Montserrat"/>
              <a:sym typeface="Montserrat"/>
            </a:endParaRPr>
          </a:p>
        </p:txBody>
      </p:sp>
      <p:sp>
        <p:nvSpPr>
          <p:cNvPr id="309" name="Google Shape;309;p36"/>
          <p:cNvSpPr txBox="1"/>
          <p:nvPr>
            <p:ph idx="1" type="body"/>
          </p:nvPr>
        </p:nvSpPr>
        <p:spPr>
          <a:xfrm>
            <a:off x="0" y="1108900"/>
            <a:ext cx="9144000" cy="3903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310" name="Google Shape;310;p36"/>
          <p:cNvPicPr preferRelativeResize="0"/>
          <p:nvPr/>
        </p:nvPicPr>
        <p:blipFill>
          <a:blip r:embed="rId3">
            <a:alphaModFix/>
          </a:blip>
          <a:stretch>
            <a:fillRect/>
          </a:stretch>
        </p:blipFill>
        <p:spPr>
          <a:xfrm>
            <a:off x="0" y="1377325"/>
            <a:ext cx="8958751" cy="1299100"/>
          </a:xfrm>
          <a:prstGeom prst="rect">
            <a:avLst/>
          </a:prstGeom>
          <a:noFill/>
          <a:ln>
            <a:noFill/>
          </a:ln>
        </p:spPr>
      </p:pic>
      <p:pic>
        <p:nvPicPr>
          <p:cNvPr id="311" name="Google Shape;311;p36"/>
          <p:cNvPicPr preferRelativeResize="0"/>
          <p:nvPr/>
        </p:nvPicPr>
        <p:blipFill>
          <a:blip r:embed="rId4">
            <a:alphaModFix/>
          </a:blip>
          <a:stretch>
            <a:fillRect/>
          </a:stretch>
        </p:blipFill>
        <p:spPr>
          <a:xfrm>
            <a:off x="54475" y="3531970"/>
            <a:ext cx="9143999" cy="1189359"/>
          </a:xfrm>
          <a:prstGeom prst="rect">
            <a:avLst/>
          </a:prstGeom>
          <a:noFill/>
          <a:ln>
            <a:noFill/>
          </a:ln>
        </p:spPr>
      </p:pic>
      <p:sp>
        <p:nvSpPr>
          <p:cNvPr id="312" name="Google Shape;312;p36"/>
          <p:cNvSpPr txBox="1"/>
          <p:nvPr/>
        </p:nvSpPr>
        <p:spPr>
          <a:xfrm>
            <a:off x="1667275" y="2724300"/>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TEST SUMMARY</a:t>
            </a:r>
            <a:endParaRPr/>
          </a:p>
        </p:txBody>
      </p:sp>
      <p:sp>
        <p:nvSpPr>
          <p:cNvPr id="313" name="Google Shape;313;p36"/>
          <p:cNvSpPr txBox="1"/>
          <p:nvPr/>
        </p:nvSpPr>
        <p:spPr>
          <a:xfrm>
            <a:off x="3214700" y="1231400"/>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4" name="Google Shape;314;p36"/>
          <p:cNvSpPr txBox="1"/>
          <p:nvPr/>
        </p:nvSpPr>
        <p:spPr>
          <a:xfrm>
            <a:off x="2778800" y="1035250"/>
            <a:ext cx="627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TRAIN SUMMARY</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20" name="Google Shape;32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t/>
            </a:r>
            <a:endParaRPr>
              <a:solidFill>
                <a:srgbClr val="004B53"/>
              </a:solidFill>
            </a:endParaRPr>
          </a:p>
          <a:p>
            <a:pPr indent="-342900" lvl="0" marL="457200" rtl="0" algn="l">
              <a:lnSpc>
                <a:spcPct val="115000"/>
              </a:lnSpc>
              <a:spcBef>
                <a:spcPts val="0"/>
              </a:spcBef>
              <a:spcAft>
                <a:spcPts val="0"/>
              </a:spcAft>
              <a:buSzPts val="1800"/>
              <a:buFont typeface="Arial"/>
              <a:buChar char="•"/>
            </a:pPr>
            <a:r>
              <a:rPr lang="en-US">
                <a:solidFill>
                  <a:srgbClr val="004B53"/>
                </a:solidFill>
              </a:rPr>
              <a:t>Understanding the columns.</a:t>
            </a:r>
            <a:endParaRPr/>
          </a:p>
          <a:p>
            <a:pPr indent="-228600" lvl="0" marL="457200" rtl="0" algn="l">
              <a:lnSpc>
                <a:spcPct val="115000"/>
              </a:lnSpc>
              <a:spcBef>
                <a:spcPts val="0"/>
              </a:spcBef>
              <a:spcAft>
                <a:spcPts val="0"/>
              </a:spcAft>
              <a:buSzPts val="1800"/>
              <a:buFont typeface="Arial"/>
              <a:buNone/>
            </a:pPr>
            <a:r>
              <a:t/>
            </a:r>
            <a:endParaRPr>
              <a:solidFill>
                <a:srgbClr val="004B53"/>
              </a:solidFill>
            </a:endParaRPr>
          </a:p>
          <a:p>
            <a:pPr indent="-342900" lvl="0" marL="457200" rtl="0" algn="l">
              <a:lnSpc>
                <a:spcPct val="115000"/>
              </a:lnSpc>
              <a:spcBef>
                <a:spcPts val="0"/>
              </a:spcBef>
              <a:spcAft>
                <a:spcPts val="0"/>
              </a:spcAft>
              <a:buSzPts val="1800"/>
              <a:buFont typeface="Arial"/>
              <a:buChar char="•"/>
            </a:pPr>
            <a:r>
              <a:rPr lang="en-US">
                <a:solidFill>
                  <a:srgbClr val="004B53"/>
                </a:solidFill>
              </a:rPr>
              <a:t>Feature engineering.</a:t>
            </a:r>
            <a:endParaRPr/>
          </a:p>
          <a:p>
            <a:pPr indent="-228600" lvl="0" marL="457200" rtl="0" algn="l">
              <a:lnSpc>
                <a:spcPct val="115000"/>
              </a:lnSpc>
              <a:spcBef>
                <a:spcPts val="0"/>
              </a:spcBef>
              <a:spcAft>
                <a:spcPts val="0"/>
              </a:spcAft>
              <a:buSzPts val="1800"/>
              <a:buFont typeface="Arial"/>
              <a:buNone/>
            </a:pPr>
            <a:r>
              <a:t/>
            </a:r>
            <a:endParaRPr>
              <a:solidFill>
                <a:srgbClr val="004B53"/>
              </a:solidFill>
            </a:endParaRPr>
          </a:p>
          <a:p>
            <a:pPr indent="-342900" lvl="0" marL="457200" rtl="0" algn="l">
              <a:lnSpc>
                <a:spcPct val="115000"/>
              </a:lnSpc>
              <a:spcBef>
                <a:spcPts val="0"/>
              </a:spcBef>
              <a:spcAft>
                <a:spcPts val="0"/>
              </a:spcAft>
              <a:buSzPts val="1800"/>
              <a:buFont typeface="Arial"/>
              <a:buChar char="•"/>
            </a:pPr>
            <a:r>
              <a:rPr lang="en-US">
                <a:solidFill>
                  <a:srgbClr val="004B53"/>
                </a:solidFill>
              </a:rPr>
              <a:t>Getting a higher accuracy on the models.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Conclusion</a:t>
            </a:r>
            <a:endParaRPr b="1">
              <a:latin typeface="Montserrat"/>
              <a:ea typeface="Montserrat"/>
              <a:cs typeface="Montserrat"/>
              <a:sym typeface="Montserrat"/>
            </a:endParaRPr>
          </a:p>
        </p:txBody>
      </p:sp>
      <p:sp>
        <p:nvSpPr>
          <p:cNvPr id="326" name="Google Shape;326;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By used different type of Classification algorithms to train our model like, Logistic Regression, Random Forest Classifier,KNN_Classifier, XGboost_Classifier. and Also we tuned the parameters of Random forest classifier and XGboost classifier ,KNN_ Out of them Random forest classifier with Grid search CV ( tuned hyperparameters gave) the best result.</a:t>
            </a:r>
            <a:endParaRPr/>
          </a:p>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 Highest Precision score is approx 90%,</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ROC_Auc score is approx 86%,</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and Accuracy_score is approx 86%,</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and It's F1_score approx is 85%, </a:t>
            </a:r>
            <a:endParaRPr b="1" sz="1600">
              <a:solidFill>
                <a:srgbClr val="004B53"/>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US" sz="1600">
                <a:solidFill>
                  <a:srgbClr val="004B53"/>
                </a:solidFill>
                <a:latin typeface="Montserrat"/>
                <a:ea typeface="Montserrat"/>
                <a:cs typeface="Montserrat"/>
                <a:sym typeface="Montserrat"/>
              </a:rPr>
              <a:t>Recall_score  approx is  82%</a:t>
            </a:r>
            <a:endParaRPr b="1" sz="16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solidFill>
                <a:srgbClr val="004B5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311700" y="445024"/>
            <a:ext cx="8520600" cy="24576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32" name="Google Shape;332;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17500" lvl="2" marL="1371600" rtl="0" algn="l">
              <a:lnSpc>
                <a:spcPct val="115000"/>
              </a:lnSpc>
              <a:spcBef>
                <a:spcPts val="1600"/>
              </a:spcBef>
              <a:spcAft>
                <a:spcPts val="0"/>
              </a:spcAft>
              <a:buSzPts val="1400"/>
              <a:buNone/>
            </a:pPr>
            <a:r>
              <a:rPr b="1" lang="en-US" sz="3600">
                <a:solidFill>
                  <a:schemeClr val="dk1"/>
                </a:solidFill>
              </a:rPr>
              <a:t>              Thank you</a:t>
            </a:r>
            <a:endParaRPr/>
          </a:p>
          <a:p>
            <a:pPr indent="-342900" lvl="0" marL="457200" rtl="0" algn="l">
              <a:lnSpc>
                <a:spcPct val="115000"/>
              </a:lnSpc>
              <a:spcBef>
                <a:spcPts val="0"/>
              </a:spcBef>
              <a:spcAft>
                <a:spcPts val="0"/>
              </a:spcAft>
              <a:buSzPts val="1800"/>
              <a:buChar char="●"/>
            </a:pPr>
            <a:r>
              <a:rPr lang="en-US"/>
              <a:t>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b="1" lang="en-US">
                <a:solidFill>
                  <a:schemeClr val="lt1"/>
                </a:solidFill>
                <a:latin typeface="Montserrat"/>
                <a:ea typeface="Montserrat"/>
                <a:cs typeface="Montserrat"/>
                <a:sym typeface="Montserrat"/>
              </a:rPr>
              <a:t>Predicting whether a customer will default on his/her credit card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X1 - Amount of credit(includes individual as well as family credit)</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X2 - Gender</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X3 - Education</a:t>
            </a:r>
            <a:endParaRPr b="1">
              <a:latin typeface="Montserrat"/>
              <a:ea typeface="Montserrat"/>
              <a:cs typeface="Montserrat"/>
              <a:sym typeface="Montserrat"/>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X4 - Marital Status</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X5 - Age</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X6 to X11 - History of past payments from April to September</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X12 to X17 - Amount of bill statement from April to September</a:t>
            </a:r>
            <a:endParaRPr/>
          </a:p>
          <a:p>
            <a:pPr indent="-342900" lvl="0" marL="4572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X18 to X23 - Amount of previous payment from April to September</a:t>
            </a:r>
            <a:endParaRPr/>
          </a:p>
          <a:p>
            <a:pPr indent="-342900" lvl="0" marL="457200" rtl="0" algn="l">
              <a:lnSpc>
                <a:spcPct val="115000"/>
              </a:lnSpc>
              <a:spcBef>
                <a:spcPts val="0"/>
              </a:spcBef>
              <a:spcAft>
                <a:spcPts val="0"/>
              </a:spcAft>
              <a:buSzPts val="1800"/>
              <a:buNone/>
            </a:pPr>
            <a:r>
              <a:t/>
            </a:r>
            <a:endParaRPr>
              <a:solidFill>
                <a:srgbClr val="004B5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Data Analysis Steps</a:t>
            </a:r>
            <a:endParaRPr b="1">
              <a:latin typeface="Montserrat"/>
              <a:ea typeface="Montserrat"/>
              <a:cs typeface="Montserrat"/>
              <a:sym typeface="Montserrat"/>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Import Libraries</a:t>
            </a:r>
            <a:r>
              <a:rPr lang="en-US">
                <a:solidFill>
                  <a:srgbClr val="004B53"/>
                </a:solidFill>
                <a:latin typeface="Montserrat"/>
                <a:ea typeface="Montserrat"/>
                <a:cs typeface="Montserrat"/>
                <a:sym typeface="Montserrat"/>
              </a:rPr>
              <a:t>: </a:t>
            </a:r>
            <a:r>
              <a:rPr b="1" lang="en-US" sz="1600">
                <a:solidFill>
                  <a:srgbClr val="004B53"/>
                </a:solidFill>
                <a:latin typeface="Montserrat"/>
                <a:ea typeface="Montserrat"/>
                <a:cs typeface="Montserrat"/>
                <a:sym typeface="Montserrat"/>
              </a:rPr>
              <a:t>In this part, we had imported require libraries like  numpy,pandas, matplotlib,seaborn, to perform Exploratory Data Analysis and For prediction we import sklearn library for credit card fraud detection</a:t>
            </a:r>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Descriptive Statistics</a:t>
            </a:r>
            <a:r>
              <a:rPr lang="en-US">
                <a:solidFill>
                  <a:srgbClr val="004B53"/>
                </a:solidFill>
                <a:latin typeface="Montserrat"/>
                <a:ea typeface="Montserrat"/>
                <a:cs typeface="Montserrat"/>
                <a:sym typeface="Montserrat"/>
              </a:rPr>
              <a:t>: </a:t>
            </a:r>
            <a:r>
              <a:rPr b="1" lang="en-US" sz="1600">
                <a:solidFill>
                  <a:srgbClr val="004B53"/>
                </a:solidFill>
                <a:latin typeface="Montserrat"/>
                <a:ea typeface="Montserrat"/>
                <a:cs typeface="Montserrat"/>
                <a:sym typeface="Montserrat"/>
              </a:rPr>
              <a:t>In this part, we start by looking at descriptive statistic parameters for the dataset. We will use describe() this tell about </a:t>
            </a:r>
            <a:endParaRPr b="1" sz="1600">
              <a:solidFill>
                <a:srgbClr val="004B53"/>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US" sz="1600">
                <a:solidFill>
                  <a:srgbClr val="004B53"/>
                </a:solidFill>
                <a:latin typeface="Montserrat"/>
                <a:ea typeface="Montserrat"/>
                <a:cs typeface="Montserrat"/>
                <a:sym typeface="Montserrat"/>
              </a:rPr>
              <a:t>unique values and standard deviation,mean, </a:t>
            </a:r>
            <a:r>
              <a:rPr b="1" lang="en-US" sz="1600">
                <a:solidFill>
                  <a:srgbClr val="004B53"/>
                </a:solidFill>
                <a:latin typeface="Montserrat"/>
                <a:ea typeface="Montserrat"/>
                <a:cs typeface="Montserrat"/>
                <a:sym typeface="Montserrat"/>
              </a:rPr>
              <a:t>median</a:t>
            </a:r>
            <a:r>
              <a:rPr b="1" lang="en-US" sz="1600">
                <a:solidFill>
                  <a:srgbClr val="004B53"/>
                </a:solidFill>
                <a:latin typeface="Montserrat"/>
                <a:ea typeface="Montserrat"/>
                <a:cs typeface="Montserrat"/>
                <a:sym typeface="Montserrat"/>
              </a:rPr>
              <a:t>, mode etc</a:t>
            </a:r>
            <a:endParaRPr b="1" sz="16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Missing Value Imputation</a:t>
            </a:r>
            <a:r>
              <a:rPr lang="en-US">
                <a:solidFill>
                  <a:srgbClr val="004B53"/>
                </a:solidFill>
                <a:latin typeface="Montserrat"/>
                <a:ea typeface="Montserrat"/>
                <a:cs typeface="Montserrat"/>
                <a:sym typeface="Montserrat"/>
              </a:rPr>
              <a:t>: </a:t>
            </a:r>
            <a:r>
              <a:rPr b="1" lang="en-US" sz="1600">
                <a:solidFill>
                  <a:srgbClr val="004B53"/>
                </a:solidFill>
                <a:latin typeface="Montserrat"/>
                <a:ea typeface="Montserrat"/>
                <a:cs typeface="Montserrat"/>
                <a:sym typeface="Montserrat"/>
              </a:rPr>
              <a:t>We will now check for missing values in our dataset. In case there are any missing entries, we will impute them with appropriate values</a:t>
            </a:r>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Graphical Representation</a:t>
            </a:r>
            <a:r>
              <a:rPr lang="en-US">
                <a:solidFill>
                  <a:srgbClr val="004B53"/>
                </a:solidFill>
                <a:latin typeface="Montserrat"/>
                <a:ea typeface="Montserrat"/>
                <a:cs typeface="Montserrat"/>
                <a:sym typeface="Montserrat"/>
              </a:rPr>
              <a:t>: </a:t>
            </a:r>
            <a:r>
              <a:rPr b="1" lang="en-US" sz="1600">
                <a:solidFill>
                  <a:srgbClr val="004B53"/>
                </a:solidFill>
                <a:latin typeface="Montserrat"/>
                <a:ea typeface="Montserrat"/>
                <a:cs typeface="Montserrat"/>
                <a:sym typeface="Montserrat"/>
              </a:rPr>
              <a:t>We will start with Univariate Analysis. and end with bivariate analysis during this i draw pie chart, bar chart, count plot etc</a:t>
            </a:r>
            <a:endParaRPr/>
          </a:p>
          <a:p>
            <a:pPr indent="0" lvl="0" marL="114300" rtl="0" algn="l">
              <a:lnSpc>
                <a:spcPct val="115000"/>
              </a:lnSpc>
              <a:spcBef>
                <a:spcPts val="0"/>
              </a:spcBef>
              <a:spcAft>
                <a:spcPts val="0"/>
              </a:spcAft>
              <a:buSzPts val="1800"/>
              <a:buNone/>
            </a:pPr>
            <a:r>
              <a:t/>
            </a:r>
            <a:endParaRPr b="1" sz="1600">
              <a:solidFill>
                <a:srgbClr val="004B5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Exploratory Data Analysis</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Defaulters:</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Non-defaulter were 23364, Defaulter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were 6636</a:t>
            </a:r>
            <a:endParaRPr/>
          </a:p>
          <a:p>
            <a:pPr indent="-228600" lvl="0" marL="457200" rtl="0" algn="l">
              <a:lnSpc>
                <a:spcPct val="115000"/>
              </a:lnSpc>
              <a:spcBef>
                <a:spcPts val="0"/>
              </a:spcBef>
              <a:spcAft>
                <a:spcPts val="0"/>
              </a:spcAft>
              <a:buSzPts val="1800"/>
              <a:buNone/>
            </a:pPr>
            <a:r>
              <a:t/>
            </a:r>
            <a:endParaRPr b="1">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The above pie charts said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Non-defaulters 77.88% ,and defaulter</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 were 22.12%</a:t>
            </a:r>
            <a:endParaRPr/>
          </a:p>
          <a:p>
            <a:pPr indent="-342900" lvl="0" marL="457200" rtl="0" algn="l">
              <a:lnSpc>
                <a:spcPct val="115000"/>
              </a:lnSpc>
              <a:spcBef>
                <a:spcPts val="0"/>
              </a:spcBef>
              <a:spcAft>
                <a:spcPts val="0"/>
              </a:spcAft>
              <a:buSzPts val="1800"/>
              <a:buChar char="●"/>
            </a:pPr>
            <a:br>
              <a:rPr lang="en-US">
                <a:solidFill>
                  <a:srgbClr val="004B53"/>
                </a:solidFill>
              </a:rPr>
            </a:br>
            <a:endParaRPr>
              <a:solidFill>
                <a:srgbClr val="004B53"/>
              </a:solidFill>
            </a:endParaRPr>
          </a:p>
        </p:txBody>
      </p:sp>
      <p:pic>
        <p:nvPicPr>
          <p:cNvPr descr="C1.png" id="94" name="Google Shape;94;p7"/>
          <p:cNvPicPr preferRelativeResize="0"/>
          <p:nvPr/>
        </p:nvPicPr>
        <p:blipFill rotWithShape="1">
          <a:blip r:embed="rId3">
            <a:alphaModFix/>
          </a:blip>
          <a:srcRect b="0" l="0" r="0" t="0"/>
          <a:stretch/>
        </p:blipFill>
        <p:spPr>
          <a:xfrm>
            <a:off x="5029200" y="1521069"/>
            <a:ext cx="3622431" cy="2549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Credit Limit Balance Analysis</a:t>
            </a:r>
            <a:endParaRPr b="1">
              <a:latin typeface="Montserrat"/>
              <a:ea typeface="Montserrat"/>
              <a:cs typeface="Montserrat"/>
              <a:sym typeface="Montserrat"/>
            </a:endParaRPr>
          </a:p>
        </p:txBody>
      </p:sp>
      <p:sp>
        <p:nvSpPr>
          <p:cNvPr id="100" name="Google Shape;10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Most of people available credit balance is 50,000 to 3365 members. </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Maximum available credit balance limit is 1,00,000</a:t>
            </a:r>
            <a:endParaRPr/>
          </a:p>
          <a:p>
            <a:pPr indent="-342900" lvl="0" marL="457200" rtl="0" algn="l">
              <a:lnSpc>
                <a:spcPct val="115000"/>
              </a:lnSpc>
              <a:spcBef>
                <a:spcPts val="0"/>
              </a:spcBef>
              <a:spcAft>
                <a:spcPts val="0"/>
              </a:spcAft>
              <a:buSzPts val="1800"/>
              <a:buChar char="●"/>
            </a:pPr>
            <a:r>
              <a:rPr b="1" lang="en-US" sz="1600">
                <a:solidFill>
                  <a:srgbClr val="004B53"/>
                </a:solidFill>
                <a:latin typeface="Montserrat"/>
                <a:ea typeface="Montserrat"/>
                <a:cs typeface="Montserrat"/>
                <a:sym typeface="Montserrat"/>
              </a:rPr>
              <a:t>Minimum available credit balance limit is 10,000</a:t>
            </a:r>
            <a:endParaRPr b="1" sz="1600">
              <a:latin typeface="Montserrat"/>
              <a:ea typeface="Montserrat"/>
              <a:cs typeface="Montserrat"/>
              <a:sym typeface="Montserrat"/>
            </a:endParaRPr>
          </a:p>
        </p:txBody>
      </p:sp>
      <p:pic>
        <p:nvPicPr>
          <p:cNvPr descr="C2.png" id="101" name="Google Shape;101;p8"/>
          <p:cNvPicPr preferRelativeResize="0"/>
          <p:nvPr/>
        </p:nvPicPr>
        <p:blipFill rotWithShape="1">
          <a:blip r:embed="rId3">
            <a:alphaModFix/>
          </a:blip>
          <a:srcRect b="0" l="0" r="0" t="0"/>
          <a:stretch/>
        </p:blipFill>
        <p:spPr>
          <a:xfrm>
            <a:off x="325315" y="1125415"/>
            <a:ext cx="8423031" cy="2576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Gender Analysis</a:t>
            </a:r>
            <a:endParaRPr b="1">
              <a:latin typeface="Montserrat"/>
              <a:ea typeface="Montserrat"/>
              <a:cs typeface="Montserrat"/>
              <a:sym typeface="Montserrat"/>
            </a:endParaRPr>
          </a:p>
        </p:txBody>
      </p:sp>
      <p:sp>
        <p:nvSpPr>
          <p:cNvPr id="107" name="Google Shape;10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4B53"/>
              </a:solidFill>
            </a:endParaRPr>
          </a:p>
          <a:p>
            <a:pPr indent="-228600" lvl="0" marL="457200" rtl="0" algn="l">
              <a:lnSpc>
                <a:spcPct val="115000"/>
              </a:lnSpc>
              <a:spcBef>
                <a:spcPts val="0"/>
              </a:spcBef>
              <a:spcAft>
                <a:spcPts val="0"/>
              </a:spcAft>
              <a:buSzPts val="1800"/>
              <a:buNone/>
            </a:pPr>
            <a:r>
              <a:t/>
            </a:r>
            <a:endParaRPr>
              <a:solidFill>
                <a:srgbClr val="004B53"/>
              </a:solidFill>
            </a:endParaRPr>
          </a:p>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Male are 11,888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represented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as 1 and female are 18,112 </a:t>
            </a:r>
            <a:endParaRPr/>
          </a:p>
          <a:p>
            <a:pPr indent="-342900" lvl="0" marL="457200" rtl="0" algn="l">
              <a:lnSpc>
                <a:spcPct val="115000"/>
              </a:lnSpc>
              <a:spcBef>
                <a:spcPts val="0"/>
              </a:spcBef>
              <a:spcAft>
                <a:spcPts val="0"/>
              </a:spcAft>
              <a:buSzPts val="1800"/>
              <a:buChar char="●"/>
            </a:pPr>
            <a:r>
              <a:rPr b="1" lang="en-US">
                <a:solidFill>
                  <a:srgbClr val="004B53"/>
                </a:solidFill>
                <a:latin typeface="Montserrat"/>
                <a:ea typeface="Montserrat"/>
                <a:cs typeface="Montserrat"/>
                <a:sym typeface="Montserrat"/>
              </a:rPr>
              <a:t>represented as 2</a:t>
            </a:r>
            <a:endParaRPr b="1">
              <a:solidFill>
                <a:srgbClr val="004B53"/>
              </a:solidFill>
              <a:latin typeface="Montserrat"/>
              <a:ea typeface="Montserrat"/>
              <a:cs typeface="Montserrat"/>
              <a:sym typeface="Montserrat"/>
            </a:endParaRPr>
          </a:p>
        </p:txBody>
      </p:sp>
      <p:pic>
        <p:nvPicPr>
          <p:cNvPr descr="C3.png" id="108" name="Google Shape;108;p9"/>
          <p:cNvPicPr preferRelativeResize="0"/>
          <p:nvPr/>
        </p:nvPicPr>
        <p:blipFill rotWithShape="1">
          <a:blip r:embed="rId3">
            <a:alphaModFix/>
          </a:blip>
          <a:srcRect b="0" l="0" r="0" t="0"/>
          <a:stretch/>
        </p:blipFill>
        <p:spPr>
          <a:xfrm>
            <a:off x="3771900" y="1556238"/>
            <a:ext cx="5046784" cy="27812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KARTHIK</dc:creator>
</cp:coreProperties>
</file>