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</p:sldIdLst>
  <p:sldSz cx="10795000" cy="7200900"/>
  <p:notesSz cx="10795000" cy="72009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128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9625" y="2232279"/>
            <a:ext cx="9175750" cy="15121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19250" y="4032504"/>
            <a:ext cx="7556500" cy="18002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00" b="0" i="0">
                <a:solidFill>
                  <a:schemeClr val="bg1"/>
                </a:solidFill>
                <a:latin typeface="Arial Rounded MT Bold"/>
                <a:cs typeface="Arial Rounded MT Bol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00" b="0" i="0">
                <a:solidFill>
                  <a:schemeClr val="bg1"/>
                </a:solidFill>
                <a:latin typeface="Arial Rounded MT Bold"/>
                <a:cs typeface="Arial Rounded MT Bol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9750" y="1656207"/>
            <a:ext cx="4695825" cy="4752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59425" y="1656207"/>
            <a:ext cx="4695825" cy="4752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11/3/2017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756457" y="1832965"/>
            <a:ext cx="9451568" cy="25229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807035" y="1861616"/>
            <a:ext cx="9351645" cy="2419985"/>
          </a:xfrm>
          <a:custGeom>
            <a:avLst/>
            <a:gdLst/>
            <a:ahLst/>
            <a:cxnLst/>
            <a:rect l="l" t="t" r="r" b="b"/>
            <a:pathLst>
              <a:path w="9351645" h="2419985">
                <a:moveTo>
                  <a:pt x="8948202" y="0"/>
                </a:moveTo>
                <a:lnTo>
                  <a:pt x="403364" y="0"/>
                </a:lnTo>
                <a:lnTo>
                  <a:pt x="356323" y="2713"/>
                </a:lnTo>
                <a:lnTo>
                  <a:pt x="310876" y="10651"/>
                </a:lnTo>
                <a:lnTo>
                  <a:pt x="267326" y="23510"/>
                </a:lnTo>
                <a:lnTo>
                  <a:pt x="225975" y="40990"/>
                </a:lnTo>
                <a:lnTo>
                  <a:pt x="187125" y="62786"/>
                </a:lnTo>
                <a:lnTo>
                  <a:pt x="151080" y="88597"/>
                </a:lnTo>
                <a:lnTo>
                  <a:pt x="118142" y="118119"/>
                </a:lnTo>
                <a:lnTo>
                  <a:pt x="88614" y="151051"/>
                </a:lnTo>
                <a:lnTo>
                  <a:pt x="62799" y="187089"/>
                </a:lnTo>
                <a:lnTo>
                  <a:pt x="40998" y="225931"/>
                </a:lnTo>
                <a:lnTo>
                  <a:pt x="23515" y="267274"/>
                </a:lnTo>
                <a:lnTo>
                  <a:pt x="10653" y="310817"/>
                </a:lnTo>
                <a:lnTo>
                  <a:pt x="2713" y="356256"/>
                </a:lnTo>
                <a:lnTo>
                  <a:pt x="0" y="403288"/>
                </a:lnTo>
                <a:lnTo>
                  <a:pt x="0" y="2016378"/>
                </a:lnTo>
                <a:lnTo>
                  <a:pt x="2713" y="2063411"/>
                </a:lnTo>
                <a:lnTo>
                  <a:pt x="10653" y="2108850"/>
                </a:lnTo>
                <a:lnTo>
                  <a:pt x="23515" y="2152392"/>
                </a:lnTo>
                <a:lnTo>
                  <a:pt x="40998" y="2193736"/>
                </a:lnTo>
                <a:lnTo>
                  <a:pt x="62799" y="2232578"/>
                </a:lnTo>
                <a:lnTo>
                  <a:pt x="88614" y="2268616"/>
                </a:lnTo>
                <a:lnTo>
                  <a:pt x="118142" y="2301547"/>
                </a:lnTo>
                <a:lnTo>
                  <a:pt x="151080" y="2331070"/>
                </a:lnTo>
                <a:lnTo>
                  <a:pt x="187125" y="2356880"/>
                </a:lnTo>
                <a:lnTo>
                  <a:pt x="225975" y="2378677"/>
                </a:lnTo>
                <a:lnTo>
                  <a:pt x="267326" y="2396156"/>
                </a:lnTo>
                <a:lnTo>
                  <a:pt x="310876" y="2409016"/>
                </a:lnTo>
                <a:lnTo>
                  <a:pt x="356323" y="2416954"/>
                </a:lnTo>
                <a:lnTo>
                  <a:pt x="403364" y="2419667"/>
                </a:lnTo>
                <a:lnTo>
                  <a:pt x="8948202" y="2419667"/>
                </a:lnTo>
                <a:lnTo>
                  <a:pt x="8995243" y="2416954"/>
                </a:lnTo>
                <a:lnTo>
                  <a:pt x="9040690" y="2409016"/>
                </a:lnTo>
                <a:lnTo>
                  <a:pt x="9084240" y="2396156"/>
                </a:lnTo>
                <a:lnTo>
                  <a:pt x="9125591" y="2378677"/>
                </a:lnTo>
                <a:lnTo>
                  <a:pt x="9164441" y="2356880"/>
                </a:lnTo>
                <a:lnTo>
                  <a:pt x="9200486" y="2331070"/>
                </a:lnTo>
                <a:lnTo>
                  <a:pt x="9233424" y="2301547"/>
                </a:lnTo>
                <a:lnTo>
                  <a:pt x="9262952" y="2268616"/>
                </a:lnTo>
                <a:lnTo>
                  <a:pt x="9288768" y="2232578"/>
                </a:lnTo>
                <a:lnTo>
                  <a:pt x="9310568" y="2193736"/>
                </a:lnTo>
                <a:lnTo>
                  <a:pt x="9328051" y="2152392"/>
                </a:lnTo>
                <a:lnTo>
                  <a:pt x="9340914" y="2108850"/>
                </a:lnTo>
                <a:lnTo>
                  <a:pt x="9348853" y="2063411"/>
                </a:lnTo>
                <a:lnTo>
                  <a:pt x="9351567" y="2016378"/>
                </a:lnTo>
                <a:lnTo>
                  <a:pt x="9351567" y="403288"/>
                </a:lnTo>
                <a:lnTo>
                  <a:pt x="9348853" y="356256"/>
                </a:lnTo>
                <a:lnTo>
                  <a:pt x="9340914" y="310817"/>
                </a:lnTo>
                <a:lnTo>
                  <a:pt x="9328051" y="267274"/>
                </a:lnTo>
                <a:lnTo>
                  <a:pt x="9310568" y="225931"/>
                </a:lnTo>
                <a:lnTo>
                  <a:pt x="9288768" y="187089"/>
                </a:lnTo>
                <a:lnTo>
                  <a:pt x="9262952" y="151051"/>
                </a:lnTo>
                <a:lnTo>
                  <a:pt x="9233424" y="118119"/>
                </a:lnTo>
                <a:lnTo>
                  <a:pt x="9200486" y="88597"/>
                </a:lnTo>
                <a:lnTo>
                  <a:pt x="9164441" y="62786"/>
                </a:lnTo>
                <a:lnTo>
                  <a:pt x="9125591" y="40990"/>
                </a:lnTo>
                <a:lnTo>
                  <a:pt x="9084240" y="23510"/>
                </a:lnTo>
                <a:lnTo>
                  <a:pt x="9040690" y="10651"/>
                </a:lnTo>
                <a:lnTo>
                  <a:pt x="8995243" y="2713"/>
                </a:lnTo>
                <a:lnTo>
                  <a:pt x="8948202" y="0"/>
                </a:lnTo>
                <a:close/>
              </a:path>
            </a:pathLst>
          </a:custGeom>
          <a:solidFill>
            <a:srgbClr val="DADB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807035" y="1861616"/>
            <a:ext cx="9351645" cy="2419985"/>
          </a:xfrm>
          <a:custGeom>
            <a:avLst/>
            <a:gdLst/>
            <a:ahLst/>
            <a:cxnLst/>
            <a:rect l="l" t="t" r="r" b="b"/>
            <a:pathLst>
              <a:path w="9351645" h="2419985">
                <a:moveTo>
                  <a:pt x="0" y="403286"/>
                </a:moveTo>
                <a:lnTo>
                  <a:pt x="2713" y="356255"/>
                </a:lnTo>
                <a:lnTo>
                  <a:pt x="10653" y="310816"/>
                </a:lnTo>
                <a:lnTo>
                  <a:pt x="23515" y="267274"/>
                </a:lnTo>
                <a:lnTo>
                  <a:pt x="40998" y="225931"/>
                </a:lnTo>
                <a:lnTo>
                  <a:pt x="62798" y="187089"/>
                </a:lnTo>
                <a:lnTo>
                  <a:pt x="88614" y="151051"/>
                </a:lnTo>
                <a:lnTo>
                  <a:pt x="118142" y="118119"/>
                </a:lnTo>
                <a:lnTo>
                  <a:pt x="151080" y="88597"/>
                </a:lnTo>
                <a:lnTo>
                  <a:pt x="187125" y="62786"/>
                </a:lnTo>
                <a:lnTo>
                  <a:pt x="225974" y="40990"/>
                </a:lnTo>
                <a:lnTo>
                  <a:pt x="267326" y="23511"/>
                </a:lnTo>
                <a:lnTo>
                  <a:pt x="310876" y="10651"/>
                </a:lnTo>
                <a:lnTo>
                  <a:pt x="356323" y="2713"/>
                </a:lnTo>
                <a:lnTo>
                  <a:pt x="403364" y="0"/>
                </a:lnTo>
                <a:lnTo>
                  <a:pt x="8948189" y="0"/>
                </a:lnTo>
                <a:lnTo>
                  <a:pt x="8995230" y="2713"/>
                </a:lnTo>
                <a:lnTo>
                  <a:pt x="9040677" y="10651"/>
                </a:lnTo>
                <a:lnTo>
                  <a:pt x="9084228" y="23511"/>
                </a:lnTo>
                <a:lnTo>
                  <a:pt x="9125579" y="40990"/>
                </a:lnTo>
                <a:lnTo>
                  <a:pt x="9164428" y="62786"/>
                </a:lnTo>
                <a:lnTo>
                  <a:pt x="9200473" y="88597"/>
                </a:lnTo>
                <a:lnTo>
                  <a:pt x="9233411" y="118119"/>
                </a:lnTo>
                <a:lnTo>
                  <a:pt x="9262939" y="151051"/>
                </a:lnTo>
                <a:lnTo>
                  <a:pt x="9288755" y="187089"/>
                </a:lnTo>
                <a:lnTo>
                  <a:pt x="9310555" y="225931"/>
                </a:lnTo>
                <a:lnTo>
                  <a:pt x="9328038" y="267274"/>
                </a:lnTo>
                <a:lnTo>
                  <a:pt x="9340900" y="310816"/>
                </a:lnTo>
                <a:lnTo>
                  <a:pt x="9348839" y="356255"/>
                </a:lnTo>
                <a:lnTo>
                  <a:pt x="9351553" y="403286"/>
                </a:lnTo>
                <a:lnTo>
                  <a:pt x="9351553" y="2016385"/>
                </a:lnTo>
                <a:lnTo>
                  <a:pt x="9348839" y="2063417"/>
                </a:lnTo>
                <a:lnTo>
                  <a:pt x="9340900" y="2108855"/>
                </a:lnTo>
                <a:lnTo>
                  <a:pt x="9328038" y="2152398"/>
                </a:lnTo>
                <a:lnTo>
                  <a:pt x="9310555" y="2193741"/>
                </a:lnTo>
                <a:lnTo>
                  <a:pt x="9288755" y="2232583"/>
                </a:lnTo>
                <a:lnTo>
                  <a:pt x="9262939" y="2268621"/>
                </a:lnTo>
                <a:lnTo>
                  <a:pt x="9233411" y="2301552"/>
                </a:lnTo>
                <a:lnTo>
                  <a:pt x="9200473" y="2331075"/>
                </a:lnTo>
                <a:lnTo>
                  <a:pt x="9164428" y="2356885"/>
                </a:lnTo>
                <a:lnTo>
                  <a:pt x="9125579" y="2378681"/>
                </a:lnTo>
                <a:lnTo>
                  <a:pt x="9084228" y="2396161"/>
                </a:lnTo>
                <a:lnTo>
                  <a:pt x="9040677" y="2409021"/>
                </a:lnTo>
                <a:lnTo>
                  <a:pt x="8995230" y="2416958"/>
                </a:lnTo>
                <a:lnTo>
                  <a:pt x="8948189" y="2419672"/>
                </a:lnTo>
                <a:lnTo>
                  <a:pt x="403364" y="2419672"/>
                </a:lnTo>
                <a:lnTo>
                  <a:pt x="356323" y="2416958"/>
                </a:lnTo>
                <a:lnTo>
                  <a:pt x="310876" y="2409021"/>
                </a:lnTo>
                <a:lnTo>
                  <a:pt x="267326" y="2396161"/>
                </a:lnTo>
                <a:lnTo>
                  <a:pt x="225974" y="2378681"/>
                </a:lnTo>
                <a:lnTo>
                  <a:pt x="187125" y="2356885"/>
                </a:lnTo>
                <a:lnTo>
                  <a:pt x="151080" y="2331075"/>
                </a:lnTo>
                <a:lnTo>
                  <a:pt x="118142" y="2301552"/>
                </a:lnTo>
                <a:lnTo>
                  <a:pt x="88614" y="2268621"/>
                </a:lnTo>
                <a:lnTo>
                  <a:pt x="62798" y="2232583"/>
                </a:lnTo>
                <a:lnTo>
                  <a:pt x="40998" y="2193741"/>
                </a:lnTo>
                <a:lnTo>
                  <a:pt x="23515" y="2152398"/>
                </a:lnTo>
                <a:lnTo>
                  <a:pt x="10653" y="2108855"/>
                </a:lnTo>
                <a:lnTo>
                  <a:pt x="2713" y="2063417"/>
                </a:lnTo>
                <a:lnTo>
                  <a:pt x="0" y="2016385"/>
                </a:lnTo>
                <a:lnTo>
                  <a:pt x="0" y="403286"/>
                </a:lnTo>
                <a:close/>
              </a:path>
            </a:pathLst>
          </a:custGeom>
          <a:ln w="9519">
            <a:solidFill>
              <a:srgbClr val="C2E2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00" b="0" i="0">
                <a:solidFill>
                  <a:schemeClr val="bg1"/>
                </a:solidFill>
                <a:latin typeface="Arial Rounded MT Bold"/>
                <a:cs typeface="Arial Rounded MT Bol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11/3/2017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11/3/2017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0794365" cy="953769"/>
          </a:xfrm>
          <a:custGeom>
            <a:avLst/>
            <a:gdLst/>
            <a:ahLst/>
            <a:cxnLst/>
            <a:rect l="l" t="t" r="r" b="b"/>
            <a:pathLst>
              <a:path w="10794365" h="953769">
                <a:moveTo>
                  <a:pt x="0" y="0"/>
                </a:moveTo>
                <a:lnTo>
                  <a:pt x="10794072" y="0"/>
                </a:lnTo>
                <a:lnTo>
                  <a:pt x="10794072" y="953528"/>
                </a:lnTo>
                <a:lnTo>
                  <a:pt x="0" y="953528"/>
                </a:lnTo>
                <a:lnTo>
                  <a:pt x="0" y="0"/>
                </a:lnTo>
                <a:close/>
              </a:path>
            </a:pathLst>
          </a:custGeom>
          <a:solidFill>
            <a:srgbClr val="0118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749894" y="159562"/>
            <a:ext cx="7295211" cy="619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900" b="0" i="0">
                <a:solidFill>
                  <a:schemeClr val="bg1"/>
                </a:solidFill>
                <a:latin typeface="Arial Rounded MT Bold"/>
                <a:cs typeface="Arial Rounded MT Bol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09845" y="1702645"/>
            <a:ext cx="9078595" cy="29946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70300" y="6696837"/>
            <a:ext cx="3454400" cy="3600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9750" y="6696837"/>
            <a:ext cx="2482850" cy="3600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772400" y="6696837"/>
            <a:ext cx="2482850" cy="3600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48460" y="159562"/>
            <a:ext cx="2181225" cy="619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85" dirty="0"/>
              <a:t>N</a:t>
            </a:r>
            <a:r>
              <a:rPr spc="85" dirty="0">
                <a:latin typeface="Tahoma"/>
                <a:cs typeface="Tahoma"/>
              </a:rPr>
              <a:t>ộ</a:t>
            </a:r>
            <a:r>
              <a:rPr spc="85" dirty="0"/>
              <a:t>i</a:t>
            </a:r>
            <a:r>
              <a:rPr spc="-80" dirty="0"/>
              <a:t> </a:t>
            </a:r>
            <a:r>
              <a:rPr spc="-5" dirty="0"/>
              <a:t>dung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1929" y="1370660"/>
            <a:ext cx="10036810" cy="2457450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393065" marR="5080" indent="-380365">
              <a:lnSpc>
                <a:spcPts val="3800"/>
              </a:lnSpc>
              <a:spcBef>
                <a:spcPts val="254"/>
              </a:spcBef>
              <a:buChar char="•"/>
              <a:tabLst>
                <a:tab pos="398145" algn="l"/>
                <a:tab pos="398780" algn="l"/>
              </a:tabLst>
            </a:pPr>
            <a:r>
              <a:rPr sz="3200" spc="-5" dirty="0">
                <a:latin typeface="Calibri"/>
                <a:cs typeface="Calibri"/>
              </a:rPr>
              <a:t>Giới thiệu ý tưởng và mô hình principal compnent analysis  (PCA)</a:t>
            </a:r>
            <a:endParaRPr sz="3200">
              <a:latin typeface="Calibri"/>
              <a:cs typeface="Calibri"/>
            </a:endParaRPr>
          </a:p>
          <a:p>
            <a:pPr marL="393065" indent="-380365">
              <a:lnSpc>
                <a:spcPct val="100000"/>
              </a:lnSpc>
              <a:spcBef>
                <a:spcPts val="1755"/>
              </a:spcBef>
              <a:buChar char="•"/>
              <a:tabLst>
                <a:tab pos="398145" algn="l"/>
                <a:tab pos="398780" algn="l"/>
              </a:tabLst>
            </a:pPr>
            <a:r>
              <a:rPr sz="3200" spc="-5" dirty="0">
                <a:latin typeface="Calibri"/>
                <a:cs typeface="Calibri"/>
              </a:rPr>
              <a:t>Lí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thuyết</a:t>
            </a:r>
            <a:endParaRPr sz="3200">
              <a:latin typeface="Calibri"/>
              <a:cs typeface="Calibri"/>
            </a:endParaRPr>
          </a:p>
          <a:p>
            <a:pPr marL="393065" indent="-380365">
              <a:lnSpc>
                <a:spcPct val="100000"/>
              </a:lnSpc>
              <a:spcBef>
                <a:spcPts val="1960"/>
              </a:spcBef>
              <a:buChar char="•"/>
              <a:tabLst>
                <a:tab pos="398145" algn="l"/>
                <a:tab pos="398780" algn="l"/>
              </a:tabLst>
            </a:pPr>
            <a:r>
              <a:rPr sz="3200" spc="-5" dirty="0">
                <a:latin typeface="Calibri"/>
                <a:cs typeface="Calibri"/>
              </a:rPr>
              <a:t>Ứng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dụng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0794365" cy="953769"/>
          </a:xfrm>
          <a:custGeom>
            <a:avLst/>
            <a:gdLst/>
            <a:ahLst/>
            <a:cxnLst/>
            <a:rect l="l" t="t" r="r" b="b"/>
            <a:pathLst>
              <a:path w="10794365" h="953769">
                <a:moveTo>
                  <a:pt x="0" y="0"/>
                </a:moveTo>
                <a:lnTo>
                  <a:pt x="10794072" y="0"/>
                </a:lnTo>
                <a:lnTo>
                  <a:pt x="10794072" y="953528"/>
                </a:lnTo>
                <a:lnTo>
                  <a:pt x="0" y="953528"/>
                </a:lnTo>
                <a:lnTo>
                  <a:pt x="0" y="0"/>
                </a:lnTo>
                <a:close/>
              </a:path>
            </a:pathLst>
          </a:custGeom>
          <a:solidFill>
            <a:srgbClr val="0118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86373" y="159562"/>
            <a:ext cx="4029075" cy="619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85" dirty="0"/>
              <a:t>M</a:t>
            </a:r>
            <a:r>
              <a:rPr spc="85" dirty="0">
                <a:latin typeface="Tahoma"/>
                <a:cs typeface="Tahoma"/>
              </a:rPr>
              <a:t>ộ</a:t>
            </a:r>
            <a:r>
              <a:rPr spc="85" dirty="0"/>
              <a:t>t </a:t>
            </a:r>
            <a:r>
              <a:rPr spc="-5" dirty="0"/>
              <a:t>ví </a:t>
            </a:r>
            <a:r>
              <a:rPr spc="110" dirty="0"/>
              <a:t>d</a:t>
            </a:r>
            <a:r>
              <a:rPr spc="110" dirty="0">
                <a:latin typeface="Tahoma"/>
                <a:cs typeface="Tahoma"/>
              </a:rPr>
              <a:t>ụ </a:t>
            </a:r>
            <a:r>
              <a:rPr spc="50" dirty="0"/>
              <a:t>v</a:t>
            </a:r>
            <a:r>
              <a:rPr spc="50" dirty="0">
                <a:latin typeface="Tahoma"/>
                <a:cs typeface="Tahoma"/>
              </a:rPr>
              <a:t>ề</a:t>
            </a:r>
            <a:r>
              <a:rPr spc="-760" dirty="0">
                <a:latin typeface="Tahoma"/>
                <a:cs typeface="Tahoma"/>
              </a:rPr>
              <a:t> </a:t>
            </a:r>
            <a:r>
              <a:rPr spc="-5" dirty="0"/>
              <a:t>PCA</a:t>
            </a:r>
          </a:p>
        </p:txBody>
      </p:sp>
      <p:sp>
        <p:nvSpPr>
          <p:cNvPr id="4" name="object 4"/>
          <p:cNvSpPr/>
          <p:nvPr/>
        </p:nvSpPr>
        <p:spPr>
          <a:xfrm>
            <a:off x="435305" y="1826295"/>
            <a:ext cx="4755494" cy="41576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128298" y="1332315"/>
            <a:ext cx="5663628" cy="50374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95495" y="2281961"/>
            <a:ext cx="8180070" cy="157670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3348354" marR="5080" indent="-3336290">
              <a:lnSpc>
                <a:spcPts val="6100"/>
              </a:lnSpc>
              <a:spcBef>
                <a:spcPts val="315"/>
              </a:spcBef>
            </a:pPr>
            <a:r>
              <a:rPr sz="5100" b="1" spc="-5" dirty="0">
                <a:solidFill>
                  <a:srgbClr val="000000"/>
                </a:solidFill>
                <a:latin typeface="Calibri"/>
                <a:cs typeface="Calibri"/>
              </a:rPr>
              <a:t>Mô hình phân </a:t>
            </a:r>
            <a:r>
              <a:rPr sz="5100" b="1" spc="-15" dirty="0">
                <a:solidFill>
                  <a:srgbClr val="000000"/>
                </a:solidFill>
                <a:latin typeface="Calibri"/>
                <a:cs typeface="Calibri"/>
              </a:rPr>
              <a:t>tich </a:t>
            </a:r>
            <a:r>
              <a:rPr sz="5100" b="1" spc="-5" dirty="0">
                <a:solidFill>
                  <a:srgbClr val="000000"/>
                </a:solidFill>
                <a:latin typeface="Calibri"/>
                <a:cs typeface="Calibri"/>
              </a:rPr>
              <a:t>thành phần  (PCA)</a:t>
            </a:r>
            <a:endParaRPr sz="5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55866" y="141180"/>
          <a:ext cx="5140958" cy="69100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59460"/>
                <a:gridCol w="1030604"/>
                <a:gridCol w="313055"/>
                <a:gridCol w="1049020"/>
                <a:gridCol w="1988819"/>
              </a:tblGrid>
              <a:tr h="207010">
                <a:tc>
                  <a:txBody>
                    <a:bodyPr/>
                    <a:lstStyle/>
                    <a:p>
                      <a:pPr marL="31750">
                        <a:lnSpc>
                          <a:spcPts val="1515"/>
                        </a:lnSpc>
                      </a:pPr>
                      <a:r>
                        <a:rPr sz="1300" b="1" spc="75" dirty="0">
                          <a:latin typeface="Calibri"/>
                          <a:cs typeface="Calibri"/>
                        </a:rPr>
                        <a:t>S.Length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8300">
                        <a:lnSpc>
                          <a:spcPts val="1515"/>
                        </a:lnSpc>
                      </a:pPr>
                      <a:r>
                        <a:rPr sz="1300" b="1" spc="80" dirty="0">
                          <a:latin typeface="Calibri"/>
                          <a:cs typeface="Calibri"/>
                        </a:rPr>
                        <a:t>S.Width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ts val="1515"/>
                        </a:lnSpc>
                      </a:pPr>
                      <a:r>
                        <a:rPr sz="1300" b="1" spc="75" dirty="0">
                          <a:latin typeface="Calibri"/>
                          <a:cs typeface="Calibri"/>
                        </a:rPr>
                        <a:t>P.Length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ts val="1515"/>
                        </a:lnSpc>
                        <a:tabLst>
                          <a:tab pos="1113155" algn="l"/>
                        </a:tabLst>
                      </a:pPr>
                      <a:r>
                        <a:rPr sz="1300" b="1" spc="75" dirty="0">
                          <a:latin typeface="Calibri"/>
                          <a:cs typeface="Calibri"/>
                        </a:rPr>
                        <a:t>P.Width	Species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2095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ts val="1540"/>
                        </a:lnSpc>
                      </a:pPr>
                      <a:r>
                        <a:rPr sz="1300" spc="75" dirty="0">
                          <a:latin typeface="Calibri"/>
                          <a:cs typeface="Calibri"/>
                        </a:rPr>
                        <a:t>5.1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9209" algn="r">
                        <a:lnSpc>
                          <a:spcPts val="1540"/>
                        </a:lnSpc>
                      </a:pPr>
                      <a:r>
                        <a:rPr sz="1300" spc="-5" dirty="0">
                          <a:latin typeface="Calibri"/>
                          <a:cs typeface="Calibri"/>
                        </a:rPr>
                        <a:t>3</a:t>
                      </a:r>
                      <a:r>
                        <a:rPr sz="1300" dirty="0">
                          <a:latin typeface="Calibri"/>
                          <a:cs typeface="Calibri"/>
                        </a:rPr>
                        <a:t>.5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9209" algn="r">
                        <a:lnSpc>
                          <a:spcPts val="1540"/>
                        </a:lnSpc>
                      </a:pPr>
                      <a:r>
                        <a:rPr sz="1300" spc="-5" dirty="0">
                          <a:latin typeface="Calibri"/>
                          <a:cs typeface="Calibri"/>
                        </a:rPr>
                        <a:t>1</a:t>
                      </a:r>
                      <a:r>
                        <a:rPr sz="1300" dirty="0">
                          <a:latin typeface="Calibri"/>
                          <a:cs typeface="Calibri"/>
                        </a:rPr>
                        <a:t>.4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00735">
                        <a:lnSpc>
                          <a:spcPts val="1540"/>
                        </a:lnSpc>
                      </a:pPr>
                      <a:r>
                        <a:rPr sz="1300" spc="75" dirty="0">
                          <a:latin typeface="Calibri"/>
                          <a:cs typeface="Calibri"/>
                        </a:rPr>
                        <a:t>0.2</a:t>
                      </a:r>
                      <a:r>
                        <a:rPr sz="1300" spc="2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spc="60" dirty="0">
                          <a:latin typeface="Calibri"/>
                          <a:cs typeface="Calibri"/>
                        </a:rPr>
                        <a:t>I.setosa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2095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ts val="1540"/>
                        </a:lnSpc>
                      </a:pPr>
                      <a:r>
                        <a:rPr sz="1300" spc="75" dirty="0">
                          <a:latin typeface="Calibri"/>
                          <a:cs typeface="Calibri"/>
                        </a:rPr>
                        <a:t>4.9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0480" algn="r">
                        <a:lnSpc>
                          <a:spcPts val="1540"/>
                        </a:lnSpc>
                      </a:pPr>
                      <a:r>
                        <a:rPr sz="1300" dirty="0">
                          <a:latin typeface="Calibri"/>
                          <a:cs typeface="Calibri"/>
                        </a:rPr>
                        <a:t>3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9209" algn="r">
                        <a:lnSpc>
                          <a:spcPts val="1540"/>
                        </a:lnSpc>
                      </a:pPr>
                      <a:r>
                        <a:rPr sz="1300" spc="-5" dirty="0">
                          <a:latin typeface="Calibri"/>
                          <a:cs typeface="Calibri"/>
                        </a:rPr>
                        <a:t>1</a:t>
                      </a:r>
                      <a:r>
                        <a:rPr sz="1300" dirty="0">
                          <a:latin typeface="Calibri"/>
                          <a:cs typeface="Calibri"/>
                        </a:rPr>
                        <a:t>.4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00735">
                        <a:lnSpc>
                          <a:spcPts val="1540"/>
                        </a:lnSpc>
                      </a:pPr>
                      <a:r>
                        <a:rPr sz="1300" spc="75" dirty="0">
                          <a:latin typeface="Calibri"/>
                          <a:cs typeface="Calibri"/>
                        </a:rPr>
                        <a:t>0.2</a:t>
                      </a:r>
                      <a:r>
                        <a:rPr sz="1300" spc="2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spc="60" dirty="0">
                          <a:latin typeface="Calibri"/>
                          <a:cs typeface="Calibri"/>
                        </a:rPr>
                        <a:t>I.setosa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2095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ts val="1540"/>
                        </a:lnSpc>
                      </a:pPr>
                      <a:r>
                        <a:rPr sz="1300" spc="75" dirty="0">
                          <a:latin typeface="Calibri"/>
                          <a:cs typeface="Calibri"/>
                        </a:rPr>
                        <a:t>4.7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9209" algn="r">
                        <a:lnSpc>
                          <a:spcPts val="1540"/>
                        </a:lnSpc>
                      </a:pPr>
                      <a:r>
                        <a:rPr sz="1300" spc="-5" dirty="0">
                          <a:latin typeface="Calibri"/>
                          <a:cs typeface="Calibri"/>
                        </a:rPr>
                        <a:t>3</a:t>
                      </a:r>
                      <a:r>
                        <a:rPr sz="1300" dirty="0">
                          <a:latin typeface="Calibri"/>
                          <a:cs typeface="Calibri"/>
                        </a:rPr>
                        <a:t>.2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9209" algn="r">
                        <a:lnSpc>
                          <a:spcPts val="1540"/>
                        </a:lnSpc>
                      </a:pPr>
                      <a:r>
                        <a:rPr sz="1300" spc="-5" dirty="0">
                          <a:latin typeface="Calibri"/>
                          <a:cs typeface="Calibri"/>
                        </a:rPr>
                        <a:t>1</a:t>
                      </a:r>
                      <a:r>
                        <a:rPr sz="1300" dirty="0">
                          <a:latin typeface="Calibri"/>
                          <a:cs typeface="Calibri"/>
                        </a:rPr>
                        <a:t>.3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00735">
                        <a:lnSpc>
                          <a:spcPts val="1540"/>
                        </a:lnSpc>
                      </a:pPr>
                      <a:r>
                        <a:rPr sz="1300" spc="75" dirty="0">
                          <a:latin typeface="Calibri"/>
                          <a:cs typeface="Calibri"/>
                        </a:rPr>
                        <a:t>0.2</a:t>
                      </a:r>
                      <a:r>
                        <a:rPr sz="1300" spc="2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spc="60" dirty="0">
                          <a:latin typeface="Calibri"/>
                          <a:cs typeface="Calibri"/>
                        </a:rPr>
                        <a:t>I.setosa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2095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ts val="1540"/>
                        </a:lnSpc>
                      </a:pPr>
                      <a:r>
                        <a:rPr sz="1300" spc="75" dirty="0">
                          <a:latin typeface="Calibri"/>
                          <a:cs typeface="Calibri"/>
                        </a:rPr>
                        <a:t>4.6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9209" algn="r">
                        <a:lnSpc>
                          <a:spcPts val="1540"/>
                        </a:lnSpc>
                      </a:pPr>
                      <a:r>
                        <a:rPr sz="1300" spc="-5" dirty="0">
                          <a:latin typeface="Calibri"/>
                          <a:cs typeface="Calibri"/>
                        </a:rPr>
                        <a:t>3</a:t>
                      </a:r>
                      <a:r>
                        <a:rPr sz="1300" dirty="0">
                          <a:latin typeface="Calibri"/>
                          <a:cs typeface="Calibri"/>
                        </a:rPr>
                        <a:t>.1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9209" algn="r">
                        <a:lnSpc>
                          <a:spcPts val="1540"/>
                        </a:lnSpc>
                      </a:pPr>
                      <a:r>
                        <a:rPr sz="1300" spc="-5" dirty="0">
                          <a:latin typeface="Calibri"/>
                          <a:cs typeface="Calibri"/>
                        </a:rPr>
                        <a:t>1</a:t>
                      </a:r>
                      <a:r>
                        <a:rPr sz="1300" dirty="0">
                          <a:latin typeface="Calibri"/>
                          <a:cs typeface="Calibri"/>
                        </a:rPr>
                        <a:t>.5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00735">
                        <a:lnSpc>
                          <a:spcPts val="1540"/>
                        </a:lnSpc>
                      </a:pPr>
                      <a:r>
                        <a:rPr sz="1300" spc="75" dirty="0">
                          <a:latin typeface="Calibri"/>
                          <a:cs typeface="Calibri"/>
                        </a:rPr>
                        <a:t>0.2</a:t>
                      </a:r>
                      <a:r>
                        <a:rPr sz="1300" spc="2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spc="60" dirty="0">
                          <a:latin typeface="Calibri"/>
                          <a:cs typeface="Calibri"/>
                        </a:rPr>
                        <a:t>I.setosa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2095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8120">
                        <a:lnSpc>
                          <a:spcPts val="1540"/>
                        </a:lnSpc>
                      </a:pPr>
                      <a:r>
                        <a:rPr sz="1300" dirty="0">
                          <a:latin typeface="Calibri"/>
                          <a:cs typeface="Calibri"/>
                        </a:rPr>
                        <a:t>5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9209" algn="r">
                        <a:lnSpc>
                          <a:spcPts val="1540"/>
                        </a:lnSpc>
                      </a:pPr>
                      <a:r>
                        <a:rPr sz="1300" spc="-5" dirty="0">
                          <a:latin typeface="Calibri"/>
                          <a:cs typeface="Calibri"/>
                        </a:rPr>
                        <a:t>3</a:t>
                      </a:r>
                      <a:r>
                        <a:rPr sz="1300" dirty="0">
                          <a:latin typeface="Calibri"/>
                          <a:cs typeface="Calibri"/>
                        </a:rPr>
                        <a:t>.6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9209" algn="r">
                        <a:lnSpc>
                          <a:spcPts val="1540"/>
                        </a:lnSpc>
                      </a:pPr>
                      <a:r>
                        <a:rPr sz="1300" spc="-5" dirty="0">
                          <a:latin typeface="Calibri"/>
                          <a:cs typeface="Calibri"/>
                        </a:rPr>
                        <a:t>1</a:t>
                      </a:r>
                      <a:r>
                        <a:rPr sz="1300" dirty="0">
                          <a:latin typeface="Calibri"/>
                          <a:cs typeface="Calibri"/>
                        </a:rPr>
                        <a:t>.4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00735">
                        <a:lnSpc>
                          <a:spcPts val="1540"/>
                        </a:lnSpc>
                      </a:pPr>
                      <a:r>
                        <a:rPr sz="1300" spc="75" dirty="0">
                          <a:latin typeface="Calibri"/>
                          <a:cs typeface="Calibri"/>
                        </a:rPr>
                        <a:t>0.2</a:t>
                      </a:r>
                      <a:r>
                        <a:rPr sz="1300" spc="2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spc="60" dirty="0">
                          <a:latin typeface="Calibri"/>
                          <a:cs typeface="Calibri"/>
                        </a:rPr>
                        <a:t>I.setosa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2095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ts val="1540"/>
                        </a:lnSpc>
                      </a:pPr>
                      <a:r>
                        <a:rPr sz="1300" spc="75" dirty="0">
                          <a:latin typeface="Calibri"/>
                          <a:cs typeface="Calibri"/>
                        </a:rPr>
                        <a:t>5.4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9209" algn="r">
                        <a:lnSpc>
                          <a:spcPts val="1540"/>
                        </a:lnSpc>
                      </a:pPr>
                      <a:r>
                        <a:rPr sz="1300" spc="-5" dirty="0">
                          <a:latin typeface="Calibri"/>
                          <a:cs typeface="Calibri"/>
                        </a:rPr>
                        <a:t>3</a:t>
                      </a:r>
                      <a:r>
                        <a:rPr sz="1300" dirty="0">
                          <a:latin typeface="Calibri"/>
                          <a:cs typeface="Calibri"/>
                        </a:rPr>
                        <a:t>.9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9209" algn="r">
                        <a:lnSpc>
                          <a:spcPts val="1540"/>
                        </a:lnSpc>
                      </a:pPr>
                      <a:r>
                        <a:rPr sz="1300" spc="-5" dirty="0">
                          <a:latin typeface="Calibri"/>
                          <a:cs typeface="Calibri"/>
                        </a:rPr>
                        <a:t>1</a:t>
                      </a:r>
                      <a:r>
                        <a:rPr sz="1300" dirty="0">
                          <a:latin typeface="Calibri"/>
                          <a:cs typeface="Calibri"/>
                        </a:rPr>
                        <a:t>.7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00735">
                        <a:lnSpc>
                          <a:spcPts val="1540"/>
                        </a:lnSpc>
                      </a:pPr>
                      <a:r>
                        <a:rPr sz="1300" spc="75" dirty="0">
                          <a:latin typeface="Calibri"/>
                          <a:cs typeface="Calibri"/>
                        </a:rPr>
                        <a:t>0.4</a:t>
                      </a:r>
                      <a:r>
                        <a:rPr sz="1300" spc="2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spc="60" dirty="0">
                          <a:latin typeface="Calibri"/>
                          <a:cs typeface="Calibri"/>
                        </a:rPr>
                        <a:t>I.setosa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2095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ts val="1540"/>
                        </a:lnSpc>
                      </a:pPr>
                      <a:r>
                        <a:rPr sz="1300" spc="75" dirty="0">
                          <a:latin typeface="Calibri"/>
                          <a:cs typeface="Calibri"/>
                        </a:rPr>
                        <a:t>4.6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9209" algn="r">
                        <a:lnSpc>
                          <a:spcPts val="1540"/>
                        </a:lnSpc>
                      </a:pPr>
                      <a:r>
                        <a:rPr sz="1300" spc="-5" dirty="0">
                          <a:latin typeface="Calibri"/>
                          <a:cs typeface="Calibri"/>
                        </a:rPr>
                        <a:t>3</a:t>
                      </a:r>
                      <a:r>
                        <a:rPr sz="1300" dirty="0">
                          <a:latin typeface="Calibri"/>
                          <a:cs typeface="Calibri"/>
                        </a:rPr>
                        <a:t>.4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9209" algn="r">
                        <a:lnSpc>
                          <a:spcPts val="1540"/>
                        </a:lnSpc>
                      </a:pPr>
                      <a:r>
                        <a:rPr sz="1300" spc="-5" dirty="0">
                          <a:latin typeface="Calibri"/>
                          <a:cs typeface="Calibri"/>
                        </a:rPr>
                        <a:t>1</a:t>
                      </a:r>
                      <a:r>
                        <a:rPr sz="1300" dirty="0">
                          <a:latin typeface="Calibri"/>
                          <a:cs typeface="Calibri"/>
                        </a:rPr>
                        <a:t>.4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00735">
                        <a:lnSpc>
                          <a:spcPts val="1540"/>
                        </a:lnSpc>
                      </a:pPr>
                      <a:r>
                        <a:rPr sz="1300" spc="75" dirty="0">
                          <a:latin typeface="Calibri"/>
                          <a:cs typeface="Calibri"/>
                        </a:rPr>
                        <a:t>0.3</a:t>
                      </a:r>
                      <a:r>
                        <a:rPr sz="1300" spc="2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spc="60" dirty="0">
                          <a:latin typeface="Calibri"/>
                          <a:cs typeface="Calibri"/>
                        </a:rPr>
                        <a:t>I.setosa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2095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8120">
                        <a:lnSpc>
                          <a:spcPts val="1540"/>
                        </a:lnSpc>
                      </a:pPr>
                      <a:r>
                        <a:rPr sz="1300" dirty="0">
                          <a:latin typeface="Calibri"/>
                          <a:cs typeface="Calibri"/>
                        </a:rPr>
                        <a:t>5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9209" algn="r">
                        <a:lnSpc>
                          <a:spcPts val="1540"/>
                        </a:lnSpc>
                      </a:pPr>
                      <a:r>
                        <a:rPr sz="1300" spc="-5" dirty="0">
                          <a:latin typeface="Calibri"/>
                          <a:cs typeface="Calibri"/>
                        </a:rPr>
                        <a:t>3</a:t>
                      </a:r>
                      <a:r>
                        <a:rPr sz="1300" dirty="0">
                          <a:latin typeface="Calibri"/>
                          <a:cs typeface="Calibri"/>
                        </a:rPr>
                        <a:t>.4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9209" algn="r">
                        <a:lnSpc>
                          <a:spcPts val="1540"/>
                        </a:lnSpc>
                      </a:pPr>
                      <a:r>
                        <a:rPr sz="1300" spc="-5" dirty="0">
                          <a:latin typeface="Calibri"/>
                          <a:cs typeface="Calibri"/>
                        </a:rPr>
                        <a:t>1</a:t>
                      </a:r>
                      <a:r>
                        <a:rPr sz="1300" dirty="0">
                          <a:latin typeface="Calibri"/>
                          <a:cs typeface="Calibri"/>
                        </a:rPr>
                        <a:t>.5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00735">
                        <a:lnSpc>
                          <a:spcPts val="1540"/>
                        </a:lnSpc>
                      </a:pPr>
                      <a:r>
                        <a:rPr sz="1300" spc="75" dirty="0">
                          <a:latin typeface="Calibri"/>
                          <a:cs typeface="Calibri"/>
                        </a:rPr>
                        <a:t>0.2</a:t>
                      </a:r>
                      <a:r>
                        <a:rPr sz="1300" spc="2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spc="60" dirty="0">
                          <a:latin typeface="Calibri"/>
                          <a:cs typeface="Calibri"/>
                        </a:rPr>
                        <a:t>I.setosa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2095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ts val="1540"/>
                        </a:lnSpc>
                      </a:pPr>
                      <a:r>
                        <a:rPr sz="1300" spc="75" dirty="0">
                          <a:latin typeface="Calibri"/>
                          <a:cs typeface="Calibri"/>
                        </a:rPr>
                        <a:t>4.4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9209" algn="r">
                        <a:lnSpc>
                          <a:spcPts val="1540"/>
                        </a:lnSpc>
                      </a:pPr>
                      <a:r>
                        <a:rPr sz="1300" spc="-5" dirty="0">
                          <a:latin typeface="Calibri"/>
                          <a:cs typeface="Calibri"/>
                        </a:rPr>
                        <a:t>2</a:t>
                      </a:r>
                      <a:r>
                        <a:rPr sz="1300" dirty="0">
                          <a:latin typeface="Calibri"/>
                          <a:cs typeface="Calibri"/>
                        </a:rPr>
                        <a:t>.9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9209" algn="r">
                        <a:lnSpc>
                          <a:spcPts val="1540"/>
                        </a:lnSpc>
                      </a:pPr>
                      <a:r>
                        <a:rPr sz="1300" spc="-5" dirty="0">
                          <a:latin typeface="Calibri"/>
                          <a:cs typeface="Calibri"/>
                        </a:rPr>
                        <a:t>1</a:t>
                      </a:r>
                      <a:r>
                        <a:rPr sz="1300" dirty="0">
                          <a:latin typeface="Calibri"/>
                          <a:cs typeface="Calibri"/>
                        </a:rPr>
                        <a:t>.4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00735">
                        <a:lnSpc>
                          <a:spcPts val="1540"/>
                        </a:lnSpc>
                      </a:pPr>
                      <a:r>
                        <a:rPr sz="1300" spc="75" dirty="0">
                          <a:latin typeface="Calibri"/>
                          <a:cs typeface="Calibri"/>
                        </a:rPr>
                        <a:t>0.2</a:t>
                      </a:r>
                      <a:r>
                        <a:rPr sz="1300" spc="2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spc="60" dirty="0">
                          <a:latin typeface="Calibri"/>
                          <a:cs typeface="Calibri"/>
                        </a:rPr>
                        <a:t>I.setosa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2095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ts val="1540"/>
                        </a:lnSpc>
                      </a:pPr>
                      <a:r>
                        <a:rPr sz="1300" spc="75" dirty="0">
                          <a:latin typeface="Calibri"/>
                          <a:cs typeface="Calibri"/>
                        </a:rPr>
                        <a:t>5.1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9209" algn="r">
                        <a:lnSpc>
                          <a:spcPts val="1540"/>
                        </a:lnSpc>
                      </a:pPr>
                      <a:r>
                        <a:rPr sz="1300" spc="-5" dirty="0">
                          <a:latin typeface="Calibri"/>
                          <a:cs typeface="Calibri"/>
                        </a:rPr>
                        <a:t>3</a:t>
                      </a:r>
                      <a:r>
                        <a:rPr sz="1300" dirty="0">
                          <a:latin typeface="Calibri"/>
                          <a:cs typeface="Calibri"/>
                        </a:rPr>
                        <a:t>.8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9209" algn="r">
                        <a:lnSpc>
                          <a:spcPts val="1540"/>
                        </a:lnSpc>
                      </a:pPr>
                      <a:r>
                        <a:rPr sz="1300" spc="-5" dirty="0">
                          <a:latin typeface="Calibri"/>
                          <a:cs typeface="Calibri"/>
                        </a:rPr>
                        <a:t>1</a:t>
                      </a:r>
                      <a:r>
                        <a:rPr sz="1300" dirty="0">
                          <a:latin typeface="Calibri"/>
                          <a:cs typeface="Calibri"/>
                        </a:rPr>
                        <a:t>.9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00735">
                        <a:lnSpc>
                          <a:spcPts val="1540"/>
                        </a:lnSpc>
                      </a:pPr>
                      <a:r>
                        <a:rPr sz="1300" spc="75" dirty="0">
                          <a:latin typeface="Calibri"/>
                          <a:cs typeface="Calibri"/>
                        </a:rPr>
                        <a:t>0.4</a:t>
                      </a:r>
                      <a:r>
                        <a:rPr sz="1300" spc="2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spc="60" dirty="0">
                          <a:latin typeface="Calibri"/>
                          <a:cs typeface="Calibri"/>
                        </a:rPr>
                        <a:t>I.setosa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2095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ts val="1540"/>
                        </a:lnSpc>
                      </a:pPr>
                      <a:r>
                        <a:rPr sz="1300" spc="75" dirty="0">
                          <a:latin typeface="Calibri"/>
                          <a:cs typeface="Calibri"/>
                        </a:rPr>
                        <a:t>4.8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0480" algn="r">
                        <a:lnSpc>
                          <a:spcPts val="1540"/>
                        </a:lnSpc>
                      </a:pPr>
                      <a:r>
                        <a:rPr sz="1300" dirty="0">
                          <a:latin typeface="Calibri"/>
                          <a:cs typeface="Calibri"/>
                        </a:rPr>
                        <a:t>3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9209" algn="r">
                        <a:lnSpc>
                          <a:spcPts val="1540"/>
                        </a:lnSpc>
                      </a:pPr>
                      <a:r>
                        <a:rPr sz="1300" spc="-5" dirty="0">
                          <a:latin typeface="Calibri"/>
                          <a:cs typeface="Calibri"/>
                        </a:rPr>
                        <a:t>1</a:t>
                      </a:r>
                      <a:r>
                        <a:rPr sz="1300" dirty="0">
                          <a:latin typeface="Calibri"/>
                          <a:cs typeface="Calibri"/>
                        </a:rPr>
                        <a:t>.4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00735">
                        <a:lnSpc>
                          <a:spcPts val="1540"/>
                        </a:lnSpc>
                      </a:pPr>
                      <a:r>
                        <a:rPr sz="1300" spc="75" dirty="0">
                          <a:latin typeface="Calibri"/>
                          <a:cs typeface="Calibri"/>
                        </a:rPr>
                        <a:t>0.3</a:t>
                      </a:r>
                      <a:r>
                        <a:rPr sz="1300" spc="2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spc="60" dirty="0">
                          <a:latin typeface="Calibri"/>
                          <a:cs typeface="Calibri"/>
                        </a:rPr>
                        <a:t>I.setosa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2095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ts val="1540"/>
                        </a:lnSpc>
                      </a:pPr>
                      <a:r>
                        <a:rPr sz="1300" spc="75" dirty="0">
                          <a:latin typeface="Calibri"/>
                          <a:cs typeface="Calibri"/>
                        </a:rPr>
                        <a:t>5.1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9209" algn="r">
                        <a:lnSpc>
                          <a:spcPts val="1540"/>
                        </a:lnSpc>
                      </a:pPr>
                      <a:r>
                        <a:rPr sz="1300" spc="-5" dirty="0">
                          <a:latin typeface="Calibri"/>
                          <a:cs typeface="Calibri"/>
                        </a:rPr>
                        <a:t>3</a:t>
                      </a:r>
                      <a:r>
                        <a:rPr sz="1300" dirty="0">
                          <a:latin typeface="Calibri"/>
                          <a:cs typeface="Calibri"/>
                        </a:rPr>
                        <a:t>.8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9209" algn="r">
                        <a:lnSpc>
                          <a:spcPts val="1540"/>
                        </a:lnSpc>
                      </a:pPr>
                      <a:r>
                        <a:rPr sz="1300" spc="-5" dirty="0">
                          <a:latin typeface="Calibri"/>
                          <a:cs typeface="Calibri"/>
                        </a:rPr>
                        <a:t>1</a:t>
                      </a:r>
                      <a:r>
                        <a:rPr sz="1300" dirty="0">
                          <a:latin typeface="Calibri"/>
                          <a:cs typeface="Calibri"/>
                        </a:rPr>
                        <a:t>.6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00735">
                        <a:lnSpc>
                          <a:spcPts val="1540"/>
                        </a:lnSpc>
                      </a:pPr>
                      <a:r>
                        <a:rPr sz="1300" spc="75" dirty="0">
                          <a:latin typeface="Calibri"/>
                          <a:cs typeface="Calibri"/>
                        </a:rPr>
                        <a:t>0.2</a:t>
                      </a:r>
                      <a:r>
                        <a:rPr sz="1300" spc="2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spc="60" dirty="0">
                          <a:latin typeface="Calibri"/>
                          <a:cs typeface="Calibri"/>
                        </a:rPr>
                        <a:t>I.setosa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2095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ts val="1540"/>
                        </a:lnSpc>
                      </a:pPr>
                      <a:r>
                        <a:rPr sz="1300" spc="75" dirty="0">
                          <a:latin typeface="Calibri"/>
                          <a:cs typeface="Calibri"/>
                        </a:rPr>
                        <a:t>4.6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9209" algn="r">
                        <a:lnSpc>
                          <a:spcPts val="1540"/>
                        </a:lnSpc>
                      </a:pPr>
                      <a:r>
                        <a:rPr sz="1300" spc="-5" dirty="0">
                          <a:latin typeface="Calibri"/>
                          <a:cs typeface="Calibri"/>
                        </a:rPr>
                        <a:t>3</a:t>
                      </a:r>
                      <a:r>
                        <a:rPr sz="1300" dirty="0">
                          <a:latin typeface="Calibri"/>
                          <a:cs typeface="Calibri"/>
                        </a:rPr>
                        <a:t>.2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9209" algn="r">
                        <a:lnSpc>
                          <a:spcPts val="1540"/>
                        </a:lnSpc>
                      </a:pPr>
                      <a:r>
                        <a:rPr sz="1300" spc="-5" dirty="0">
                          <a:latin typeface="Calibri"/>
                          <a:cs typeface="Calibri"/>
                        </a:rPr>
                        <a:t>1</a:t>
                      </a:r>
                      <a:r>
                        <a:rPr sz="1300" dirty="0">
                          <a:latin typeface="Calibri"/>
                          <a:cs typeface="Calibri"/>
                        </a:rPr>
                        <a:t>.4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00735">
                        <a:lnSpc>
                          <a:spcPts val="1540"/>
                        </a:lnSpc>
                      </a:pPr>
                      <a:r>
                        <a:rPr sz="1300" spc="75" dirty="0">
                          <a:latin typeface="Calibri"/>
                          <a:cs typeface="Calibri"/>
                        </a:rPr>
                        <a:t>0.2</a:t>
                      </a:r>
                      <a:r>
                        <a:rPr sz="1300" spc="2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spc="60" dirty="0">
                          <a:latin typeface="Calibri"/>
                          <a:cs typeface="Calibri"/>
                        </a:rPr>
                        <a:t>I.setosa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2095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ts val="1540"/>
                        </a:lnSpc>
                      </a:pPr>
                      <a:r>
                        <a:rPr sz="1300" spc="75" dirty="0">
                          <a:latin typeface="Calibri"/>
                          <a:cs typeface="Calibri"/>
                        </a:rPr>
                        <a:t>5.3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9209" algn="r">
                        <a:lnSpc>
                          <a:spcPts val="1540"/>
                        </a:lnSpc>
                      </a:pPr>
                      <a:r>
                        <a:rPr sz="1300" spc="-5" dirty="0">
                          <a:latin typeface="Calibri"/>
                          <a:cs typeface="Calibri"/>
                        </a:rPr>
                        <a:t>3</a:t>
                      </a:r>
                      <a:r>
                        <a:rPr sz="1300" dirty="0">
                          <a:latin typeface="Calibri"/>
                          <a:cs typeface="Calibri"/>
                        </a:rPr>
                        <a:t>.7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9209" algn="r">
                        <a:lnSpc>
                          <a:spcPts val="1540"/>
                        </a:lnSpc>
                      </a:pPr>
                      <a:r>
                        <a:rPr sz="1300" spc="-5" dirty="0">
                          <a:latin typeface="Calibri"/>
                          <a:cs typeface="Calibri"/>
                        </a:rPr>
                        <a:t>1</a:t>
                      </a:r>
                      <a:r>
                        <a:rPr sz="1300" dirty="0">
                          <a:latin typeface="Calibri"/>
                          <a:cs typeface="Calibri"/>
                        </a:rPr>
                        <a:t>.5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00735">
                        <a:lnSpc>
                          <a:spcPts val="1540"/>
                        </a:lnSpc>
                      </a:pPr>
                      <a:r>
                        <a:rPr sz="1300" spc="75" dirty="0">
                          <a:latin typeface="Calibri"/>
                          <a:cs typeface="Calibri"/>
                        </a:rPr>
                        <a:t>0.2</a:t>
                      </a:r>
                      <a:r>
                        <a:rPr sz="1300" spc="2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spc="60" dirty="0">
                          <a:latin typeface="Calibri"/>
                          <a:cs typeface="Calibri"/>
                        </a:rPr>
                        <a:t>I.setosa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2095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8120">
                        <a:lnSpc>
                          <a:spcPts val="1540"/>
                        </a:lnSpc>
                      </a:pPr>
                      <a:r>
                        <a:rPr sz="1300" dirty="0">
                          <a:latin typeface="Calibri"/>
                          <a:cs typeface="Calibri"/>
                        </a:rPr>
                        <a:t>5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9209" algn="r">
                        <a:lnSpc>
                          <a:spcPts val="1540"/>
                        </a:lnSpc>
                      </a:pPr>
                      <a:r>
                        <a:rPr sz="1300" spc="-5" dirty="0">
                          <a:latin typeface="Calibri"/>
                          <a:cs typeface="Calibri"/>
                        </a:rPr>
                        <a:t>3</a:t>
                      </a:r>
                      <a:r>
                        <a:rPr sz="1300" dirty="0">
                          <a:latin typeface="Calibri"/>
                          <a:cs typeface="Calibri"/>
                        </a:rPr>
                        <a:t>.3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9209" algn="r">
                        <a:lnSpc>
                          <a:spcPts val="1540"/>
                        </a:lnSpc>
                      </a:pPr>
                      <a:r>
                        <a:rPr sz="1300" spc="-5" dirty="0">
                          <a:latin typeface="Calibri"/>
                          <a:cs typeface="Calibri"/>
                        </a:rPr>
                        <a:t>1</a:t>
                      </a:r>
                      <a:r>
                        <a:rPr sz="1300" dirty="0">
                          <a:latin typeface="Calibri"/>
                          <a:cs typeface="Calibri"/>
                        </a:rPr>
                        <a:t>.4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00735">
                        <a:lnSpc>
                          <a:spcPts val="1540"/>
                        </a:lnSpc>
                      </a:pPr>
                      <a:r>
                        <a:rPr sz="1300" spc="75" dirty="0">
                          <a:latin typeface="Calibri"/>
                          <a:cs typeface="Calibri"/>
                        </a:rPr>
                        <a:t>0.2</a:t>
                      </a:r>
                      <a:r>
                        <a:rPr sz="1300" spc="2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spc="60" dirty="0">
                          <a:latin typeface="Calibri"/>
                          <a:cs typeface="Calibri"/>
                        </a:rPr>
                        <a:t>I.setosa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2095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8120">
                        <a:lnSpc>
                          <a:spcPts val="1540"/>
                        </a:lnSpc>
                      </a:pPr>
                      <a:r>
                        <a:rPr sz="1300" dirty="0">
                          <a:latin typeface="Calibri"/>
                          <a:cs typeface="Calibri"/>
                        </a:rPr>
                        <a:t>7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9209" algn="r">
                        <a:lnSpc>
                          <a:spcPts val="1540"/>
                        </a:lnSpc>
                      </a:pPr>
                      <a:r>
                        <a:rPr sz="1300" spc="-5" dirty="0">
                          <a:latin typeface="Calibri"/>
                          <a:cs typeface="Calibri"/>
                        </a:rPr>
                        <a:t>3</a:t>
                      </a:r>
                      <a:r>
                        <a:rPr sz="1300" dirty="0">
                          <a:latin typeface="Calibri"/>
                          <a:cs typeface="Calibri"/>
                        </a:rPr>
                        <a:t>.2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9209" algn="r">
                        <a:lnSpc>
                          <a:spcPts val="1540"/>
                        </a:lnSpc>
                      </a:pPr>
                      <a:r>
                        <a:rPr sz="1300" spc="-5" dirty="0">
                          <a:latin typeface="Calibri"/>
                          <a:cs typeface="Calibri"/>
                        </a:rPr>
                        <a:t>4</a:t>
                      </a:r>
                      <a:r>
                        <a:rPr sz="1300" dirty="0">
                          <a:latin typeface="Calibri"/>
                          <a:cs typeface="Calibri"/>
                        </a:rPr>
                        <a:t>.7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765" algn="r">
                        <a:lnSpc>
                          <a:spcPts val="1540"/>
                        </a:lnSpc>
                      </a:pPr>
                      <a:r>
                        <a:rPr sz="1300" spc="75" dirty="0">
                          <a:latin typeface="Calibri"/>
                          <a:cs typeface="Calibri"/>
                        </a:rPr>
                        <a:t>1.4</a:t>
                      </a:r>
                      <a:r>
                        <a:rPr sz="1300" spc="1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spc="60" dirty="0">
                          <a:latin typeface="Calibri"/>
                          <a:cs typeface="Calibri"/>
                        </a:rPr>
                        <a:t>I.versicolor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2095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ts val="1540"/>
                        </a:lnSpc>
                      </a:pPr>
                      <a:r>
                        <a:rPr sz="1300" spc="75" dirty="0">
                          <a:latin typeface="Calibri"/>
                          <a:cs typeface="Calibri"/>
                        </a:rPr>
                        <a:t>6.4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9209" algn="r">
                        <a:lnSpc>
                          <a:spcPts val="1540"/>
                        </a:lnSpc>
                      </a:pPr>
                      <a:r>
                        <a:rPr sz="1300" spc="-5" dirty="0">
                          <a:latin typeface="Calibri"/>
                          <a:cs typeface="Calibri"/>
                        </a:rPr>
                        <a:t>3</a:t>
                      </a:r>
                      <a:r>
                        <a:rPr sz="1300" dirty="0">
                          <a:latin typeface="Calibri"/>
                          <a:cs typeface="Calibri"/>
                        </a:rPr>
                        <a:t>.2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9209" algn="r">
                        <a:lnSpc>
                          <a:spcPts val="1540"/>
                        </a:lnSpc>
                      </a:pPr>
                      <a:r>
                        <a:rPr sz="1300" spc="-5" dirty="0">
                          <a:latin typeface="Calibri"/>
                          <a:cs typeface="Calibri"/>
                        </a:rPr>
                        <a:t>4</a:t>
                      </a:r>
                      <a:r>
                        <a:rPr sz="1300" dirty="0">
                          <a:latin typeface="Calibri"/>
                          <a:cs typeface="Calibri"/>
                        </a:rPr>
                        <a:t>.5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765" algn="r">
                        <a:lnSpc>
                          <a:spcPts val="1540"/>
                        </a:lnSpc>
                      </a:pPr>
                      <a:r>
                        <a:rPr sz="1300" spc="75" dirty="0">
                          <a:latin typeface="Calibri"/>
                          <a:cs typeface="Calibri"/>
                        </a:rPr>
                        <a:t>1.5</a:t>
                      </a:r>
                      <a:r>
                        <a:rPr sz="1300" spc="1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spc="60" dirty="0">
                          <a:latin typeface="Calibri"/>
                          <a:cs typeface="Calibri"/>
                        </a:rPr>
                        <a:t>I.versicolor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2095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ts val="1540"/>
                        </a:lnSpc>
                      </a:pPr>
                      <a:r>
                        <a:rPr sz="1300" spc="75" dirty="0">
                          <a:latin typeface="Calibri"/>
                          <a:cs typeface="Calibri"/>
                        </a:rPr>
                        <a:t>6.9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9209" algn="r">
                        <a:lnSpc>
                          <a:spcPts val="1540"/>
                        </a:lnSpc>
                      </a:pPr>
                      <a:r>
                        <a:rPr sz="1300" spc="-5" dirty="0">
                          <a:latin typeface="Calibri"/>
                          <a:cs typeface="Calibri"/>
                        </a:rPr>
                        <a:t>3</a:t>
                      </a:r>
                      <a:r>
                        <a:rPr sz="1300" dirty="0">
                          <a:latin typeface="Calibri"/>
                          <a:cs typeface="Calibri"/>
                        </a:rPr>
                        <a:t>.1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9209" algn="r">
                        <a:lnSpc>
                          <a:spcPts val="1540"/>
                        </a:lnSpc>
                      </a:pPr>
                      <a:r>
                        <a:rPr sz="1300" spc="-5" dirty="0">
                          <a:latin typeface="Calibri"/>
                          <a:cs typeface="Calibri"/>
                        </a:rPr>
                        <a:t>4</a:t>
                      </a:r>
                      <a:r>
                        <a:rPr sz="1300" dirty="0">
                          <a:latin typeface="Calibri"/>
                          <a:cs typeface="Calibri"/>
                        </a:rPr>
                        <a:t>.9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765" algn="r">
                        <a:lnSpc>
                          <a:spcPts val="1540"/>
                        </a:lnSpc>
                      </a:pPr>
                      <a:r>
                        <a:rPr sz="1300" spc="75" dirty="0">
                          <a:latin typeface="Calibri"/>
                          <a:cs typeface="Calibri"/>
                        </a:rPr>
                        <a:t>1.5</a:t>
                      </a:r>
                      <a:r>
                        <a:rPr sz="1300" spc="1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spc="60" dirty="0">
                          <a:latin typeface="Calibri"/>
                          <a:cs typeface="Calibri"/>
                        </a:rPr>
                        <a:t>I.versicolor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2095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ts val="1540"/>
                        </a:lnSpc>
                      </a:pPr>
                      <a:r>
                        <a:rPr sz="1300" spc="75" dirty="0">
                          <a:latin typeface="Calibri"/>
                          <a:cs typeface="Calibri"/>
                        </a:rPr>
                        <a:t>5.5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9209" algn="r">
                        <a:lnSpc>
                          <a:spcPts val="1540"/>
                        </a:lnSpc>
                      </a:pPr>
                      <a:r>
                        <a:rPr sz="1300" spc="-5" dirty="0">
                          <a:latin typeface="Calibri"/>
                          <a:cs typeface="Calibri"/>
                        </a:rPr>
                        <a:t>2</a:t>
                      </a:r>
                      <a:r>
                        <a:rPr sz="1300" dirty="0">
                          <a:latin typeface="Calibri"/>
                          <a:cs typeface="Calibri"/>
                        </a:rPr>
                        <a:t>.3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1115" algn="r">
                        <a:lnSpc>
                          <a:spcPts val="1540"/>
                        </a:lnSpc>
                      </a:pPr>
                      <a:r>
                        <a:rPr sz="1300" dirty="0">
                          <a:latin typeface="Calibri"/>
                          <a:cs typeface="Calibri"/>
                        </a:rPr>
                        <a:t>4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765" algn="r">
                        <a:lnSpc>
                          <a:spcPts val="1540"/>
                        </a:lnSpc>
                      </a:pPr>
                      <a:r>
                        <a:rPr sz="1300" spc="75" dirty="0">
                          <a:latin typeface="Calibri"/>
                          <a:cs typeface="Calibri"/>
                        </a:rPr>
                        <a:t>1.3</a:t>
                      </a:r>
                      <a:r>
                        <a:rPr sz="1300" spc="1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spc="60" dirty="0">
                          <a:latin typeface="Calibri"/>
                          <a:cs typeface="Calibri"/>
                        </a:rPr>
                        <a:t>I.versicolor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2095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ts val="1540"/>
                        </a:lnSpc>
                      </a:pPr>
                      <a:r>
                        <a:rPr sz="1300" spc="75" dirty="0">
                          <a:latin typeface="Calibri"/>
                          <a:cs typeface="Calibri"/>
                        </a:rPr>
                        <a:t>6.5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9209" algn="r">
                        <a:lnSpc>
                          <a:spcPts val="1540"/>
                        </a:lnSpc>
                      </a:pPr>
                      <a:r>
                        <a:rPr sz="1300" spc="-5" dirty="0">
                          <a:latin typeface="Calibri"/>
                          <a:cs typeface="Calibri"/>
                        </a:rPr>
                        <a:t>2</a:t>
                      </a:r>
                      <a:r>
                        <a:rPr sz="1300" dirty="0">
                          <a:latin typeface="Calibri"/>
                          <a:cs typeface="Calibri"/>
                        </a:rPr>
                        <a:t>.8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9209" algn="r">
                        <a:lnSpc>
                          <a:spcPts val="1540"/>
                        </a:lnSpc>
                      </a:pPr>
                      <a:r>
                        <a:rPr sz="1300" spc="-5" dirty="0">
                          <a:latin typeface="Calibri"/>
                          <a:cs typeface="Calibri"/>
                        </a:rPr>
                        <a:t>4</a:t>
                      </a:r>
                      <a:r>
                        <a:rPr sz="1300" dirty="0">
                          <a:latin typeface="Calibri"/>
                          <a:cs typeface="Calibri"/>
                        </a:rPr>
                        <a:t>.6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765" algn="r">
                        <a:lnSpc>
                          <a:spcPts val="1540"/>
                        </a:lnSpc>
                      </a:pPr>
                      <a:r>
                        <a:rPr sz="1300" spc="75" dirty="0">
                          <a:latin typeface="Calibri"/>
                          <a:cs typeface="Calibri"/>
                        </a:rPr>
                        <a:t>1.5</a:t>
                      </a:r>
                      <a:r>
                        <a:rPr sz="1300" spc="1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spc="60" dirty="0">
                          <a:latin typeface="Calibri"/>
                          <a:cs typeface="Calibri"/>
                        </a:rPr>
                        <a:t>I.versicolor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2095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ts val="1540"/>
                        </a:lnSpc>
                      </a:pPr>
                      <a:r>
                        <a:rPr sz="1300" spc="75" dirty="0">
                          <a:latin typeface="Calibri"/>
                          <a:cs typeface="Calibri"/>
                        </a:rPr>
                        <a:t>5.7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9209" algn="r">
                        <a:lnSpc>
                          <a:spcPts val="1540"/>
                        </a:lnSpc>
                      </a:pPr>
                      <a:r>
                        <a:rPr sz="1300" spc="-5" dirty="0">
                          <a:latin typeface="Calibri"/>
                          <a:cs typeface="Calibri"/>
                        </a:rPr>
                        <a:t>2</a:t>
                      </a:r>
                      <a:r>
                        <a:rPr sz="1300" dirty="0">
                          <a:latin typeface="Calibri"/>
                          <a:cs typeface="Calibri"/>
                        </a:rPr>
                        <a:t>.8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9209" algn="r">
                        <a:lnSpc>
                          <a:spcPts val="1540"/>
                        </a:lnSpc>
                      </a:pPr>
                      <a:r>
                        <a:rPr sz="1300" spc="-5" dirty="0">
                          <a:latin typeface="Calibri"/>
                          <a:cs typeface="Calibri"/>
                        </a:rPr>
                        <a:t>4</a:t>
                      </a:r>
                      <a:r>
                        <a:rPr sz="1300" dirty="0">
                          <a:latin typeface="Calibri"/>
                          <a:cs typeface="Calibri"/>
                        </a:rPr>
                        <a:t>.5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765" algn="r">
                        <a:lnSpc>
                          <a:spcPts val="1540"/>
                        </a:lnSpc>
                      </a:pPr>
                      <a:r>
                        <a:rPr sz="1300" spc="75" dirty="0">
                          <a:latin typeface="Calibri"/>
                          <a:cs typeface="Calibri"/>
                        </a:rPr>
                        <a:t>1.3</a:t>
                      </a:r>
                      <a:r>
                        <a:rPr sz="1300" spc="1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spc="60" dirty="0">
                          <a:latin typeface="Calibri"/>
                          <a:cs typeface="Calibri"/>
                        </a:rPr>
                        <a:t>I.versicolor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2095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ts val="1540"/>
                        </a:lnSpc>
                      </a:pPr>
                      <a:r>
                        <a:rPr sz="1300" spc="75" dirty="0">
                          <a:latin typeface="Calibri"/>
                          <a:cs typeface="Calibri"/>
                        </a:rPr>
                        <a:t>6.3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9209" algn="r">
                        <a:lnSpc>
                          <a:spcPts val="1540"/>
                        </a:lnSpc>
                      </a:pPr>
                      <a:r>
                        <a:rPr sz="1300" spc="-5" dirty="0">
                          <a:latin typeface="Calibri"/>
                          <a:cs typeface="Calibri"/>
                        </a:rPr>
                        <a:t>3</a:t>
                      </a:r>
                      <a:r>
                        <a:rPr sz="1300" dirty="0">
                          <a:latin typeface="Calibri"/>
                          <a:cs typeface="Calibri"/>
                        </a:rPr>
                        <a:t>.3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9209" algn="r">
                        <a:lnSpc>
                          <a:spcPts val="1540"/>
                        </a:lnSpc>
                      </a:pPr>
                      <a:r>
                        <a:rPr sz="1300" spc="-5" dirty="0">
                          <a:latin typeface="Calibri"/>
                          <a:cs typeface="Calibri"/>
                        </a:rPr>
                        <a:t>4</a:t>
                      </a:r>
                      <a:r>
                        <a:rPr sz="1300" dirty="0">
                          <a:latin typeface="Calibri"/>
                          <a:cs typeface="Calibri"/>
                        </a:rPr>
                        <a:t>.7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765" algn="r">
                        <a:lnSpc>
                          <a:spcPts val="1540"/>
                        </a:lnSpc>
                      </a:pPr>
                      <a:r>
                        <a:rPr sz="1300" spc="75" dirty="0">
                          <a:latin typeface="Calibri"/>
                          <a:cs typeface="Calibri"/>
                        </a:rPr>
                        <a:t>1.6</a:t>
                      </a:r>
                      <a:r>
                        <a:rPr sz="1300" spc="1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spc="60" dirty="0">
                          <a:latin typeface="Calibri"/>
                          <a:cs typeface="Calibri"/>
                        </a:rPr>
                        <a:t>I.versicolor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2095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ts val="1540"/>
                        </a:lnSpc>
                      </a:pPr>
                      <a:r>
                        <a:rPr sz="1300" spc="75" dirty="0">
                          <a:latin typeface="Calibri"/>
                          <a:cs typeface="Calibri"/>
                        </a:rPr>
                        <a:t>4.9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9209" algn="r">
                        <a:lnSpc>
                          <a:spcPts val="1540"/>
                        </a:lnSpc>
                      </a:pPr>
                      <a:r>
                        <a:rPr sz="1300" spc="-5" dirty="0">
                          <a:latin typeface="Calibri"/>
                          <a:cs typeface="Calibri"/>
                        </a:rPr>
                        <a:t>2</a:t>
                      </a:r>
                      <a:r>
                        <a:rPr sz="1300" dirty="0">
                          <a:latin typeface="Calibri"/>
                          <a:cs typeface="Calibri"/>
                        </a:rPr>
                        <a:t>.4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9209" algn="r">
                        <a:lnSpc>
                          <a:spcPts val="1540"/>
                        </a:lnSpc>
                      </a:pPr>
                      <a:r>
                        <a:rPr sz="1300" spc="-5" dirty="0">
                          <a:latin typeface="Calibri"/>
                          <a:cs typeface="Calibri"/>
                        </a:rPr>
                        <a:t>3</a:t>
                      </a:r>
                      <a:r>
                        <a:rPr sz="1300" dirty="0">
                          <a:latin typeface="Calibri"/>
                          <a:cs typeface="Calibri"/>
                        </a:rPr>
                        <a:t>.3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765" algn="r">
                        <a:lnSpc>
                          <a:spcPts val="1540"/>
                        </a:lnSpc>
                      </a:pPr>
                      <a:r>
                        <a:rPr sz="1300" spc="85" dirty="0">
                          <a:latin typeface="Calibri"/>
                          <a:cs typeface="Calibri"/>
                        </a:rPr>
                        <a:t>1</a:t>
                      </a:r>
                      <a:r>
                        <a:rPr sz="1300" spc="204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spc="60" dirty="0">
                          <a:latin typeface="Calibri"/>
                          <a:cs typeface="Calibri"/>
                        </a:rPr>
                        <a:t>I.versicolor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2095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ts val="1540"/>
                        </a:lnSpc>
                      </a:pPr>
                      <a:r>
                        <a:rPr sz="1300" spc="75" dirty="0">
                          <a:latin typeface="Calibri"/>
                          <a:cs typeface="Calibri"/>
                        </a:rPr>
                        <a:t>6.6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9209" algn="r">
                        <a:lnSpc>
                          <a:spcPts val="1540"/>
                        </a:lnSpc>
                      </a:pPr>
                      <a:r>
                        <a:rPr sz="1300" spc="-5" dirty="0">
                          <a:latin typeface="Calibri"/>
                          <a:cs typeface="Calibri"/>
                        </a:rPr>
                        <a:t>2</a:t>
                      </a:r>
                      <a:r>
                        <a:rPr sz="1300" dirty="0">
                          <a:latin typeface="Calibri"/>
                          <a:cs typeface="Calibri"/>
                        </a:rPr>
                        <a:t>.9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9209" algn="r">
                        <a:lnSpc>
                          <a:spcPts val="1540"/>
                        </a:lnSpc>
                      </a:pPr>
                      <a:r>
                        <a:rPr sz="1300" spc="-5" dirty="0">
                          <a:latin typeface="Calibri"/>
                          <a:cs typeface="Calibri"/>
                        </a:rPr>
                        <a:t>4</a:t>
                      </a:r>
                      <a:r>
                        <a:rPr sz="1300" dirty="0">
                          <a:latin typeface="Calibri"/>
                          <a:cs typeface="Calibri"/>
                        </a:rPr>
                        <a:t>.6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765" algn="r">
                        <a:lnSpc>
                          <a:spcPts val="1540"/>
                        </a:lnSpc>
                      </a:pPr>
                      <a:r>
                        <a:rPr sz="1300" spc="75" dirty="0">
                          <a:latin typeface="Calibri"/>
                          <a:cs typeface="Calibri"/>
                        </a:rPr>
                        <a:t>1.3</a:t>
                      </a:r>
                      <a:r>
                        <a:rPr sz="1300" spc="1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spc="60" dirty="0">
                          <a:latin typeface="Calibri"/>
                          <a:cs typeface="Calibri"/>
                        </a:rPr>
                        <a:t>I.versicolor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2095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ts val="1540"/>
                        </a:lnSpc>
                      </a:pPr>
                      <a:r>
                        <a:rPr sz="1300" spc="75" dirty="0">
                          <a:latin typeface="Calibri"/>
                          <a:cs typeface="Calibri"/>
                        </a:rPr>
                        <a:t>5.2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9209" algn="r">
                        <a:lnSpc>
                          <a:spcPts val="1540"/>
                        </a:lnSpc>
                      </a:pPr>
                      <a:r>
                        <a:rPr sz="1300" spc="-5" dirty="0">
                          <a:latin typeface="Calibri"/>
                          <a:cs typeface="Calibri"/>
                        </a:rPr>
                        <a:t>2</a:t>
                      </a:r>
                      <a:r>
                        <a:rPr sz="1300" dirty="0">
                          <a:latin typeface="Calibri"/>
                          <a:cs typeface="Calibri"/>
                        </a:rPr>
                        <a:t>.7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9209" algn="r">
                        <a:lnSpc>
                          <a:spcPts val="1540"/>
                        </a:lnSpc>
                      </a:pPr>
                      <a:r>
                        <a:rPr sz="1300" spc="-5" dirty="0">
                          <a:latin typeface="Calibri"/>
                          <a:cs typeface="Calibri"/>
                        </a:rPr>
                        <a:t>3</a:t>
                      </a:r>
                      <a:r>
                        <a:rPr sz="1300" dirty="0">
                          <a:latin typeface="Calibri"/>
                          <a:cs typeface="Calibri"/>
                        </a:rPr>
                        <a:t>.9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765" algn="r">
                        <a:lnSpc>
                          <a:spcPts val="1540"/>
                        </a:lnSpc>
                      </a:pPr>
                      <a:r>
                        <a:rPr sz="1300" spc="75" dirty="0">
                          <a:latin typeface="Calibri"/>
                          <a:cs typeface="Calibri"/>
                        </a:rPr>
                        <a:t>1.4</a:t>
                      </a:r>
                      <a:r>
                        <a:rPr sz="1300" spc="1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spc="60" dirty="0">
                          <a:latin typeface="Calibri"/>
                          <a:cs typeface="Calibri"/>
                        </a:rPr>
                        <a:t>I.versicolor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2095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8120">
                        <a:lnSpc>
                          <a:spcPts val="1540"/>
                        </a:lnSpc>
                      </a:pPr>
                      <a:r>
                        <a:rPr sz="1300" dirty="0">
                          <a:latin typeface="Calibri"/>
                          <a:cs typeface="Calibri"/>
                        </a:rPr>
                        <a:t>5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0480" algn="r">
                        <a:lnSpc>
                          <a:spcPts val="1540"/>
                        </a:lnSpc>
                      </a:pPr>
                      <a:r>
                        <a:rPr sz="1300" dirty="0">
                          <a:latin typeface="Calibri"/>
                          <a:cs typeface="Calibri"/>
                        </a:rPr>
                        <a:t>2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9209" algn="r">
                        <a:lnSpc>
                          <a:spcPts val="1540"/>
                        </a:lnSpc>
                      </a:pPr>
                      <a:r>
                        <a:rPr sz="1300" spc="-5" dirty="0">
                          <a:latin typeface="Calibri"/>
                          <a:cs typeface="Calibri"/>
                        </a:rPr>
                        <a:t>3</a:t>
                      </a:r>
                      <a:r>
                        <a:rPr sz="1300" dirty="0">
                          <a:latin typeface="Calibri"/>
                          <a:cs typeface="Calibri"/>
                        </a:rPr>
                        <a:t>.5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765" algn="r">
                        <a:lnSpc>
                          <a:spcPts val="1540"/>
                        </a:lnSpc>
                      </a:pPr>
                      <a:r>
                        <a:rPr sz="1300" spc="85" dirty="0">
                          <a:latin typeface="Calibri"/>
                          <a:cs typeface="Calibri"/>
                        </a:rPr>
                        <a:t>1</a:t>
                      </a:r>
                      <a:r>
                        <a:rPr sz="1300" spc="204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spc="60" dirty="0">
                          <a:latin typeface="Calibri"/>
                          <a:cs typeface="Calibri"/>
                        </a:rPr>
                        <a:t>I.versicolor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2095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ts val="1540"/>
                        </a:lnSpc>
                      </a:pPr>
                      <a:r>
                        <a:rPr sz="1300" spc="75" dirty="0">
                          <a:latin typeface="Calibri"/>
                          <a:cs typeface="Calibri"/>
                        </a:rPr>
                        <a:t>6.2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9209" algn="r">
                        <a:lnSpc>
                          <a:spcPts val="1540"/>
                        </a:lnSpc>
                      </a:pPr>
                      <a:r>
                        <a:rPr sz="1300" spc="-5" dirty="0">
                          <a:latin typeface="Calibri"/>
                          <a:cs typeface="Calibri"/>
                        </a:rPr>
                        <a:t>2</a:t>
                      </a:r>
                      <a:r>
                        <a:rPr sz="1300" dirty="0">
                          <a:latin typeface="Calibri"/>
                          <a:cs typeface="Calibri"/>
                        </a:rPr>
                        <a:t>.8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9209" algn="r">
                        <a:lnSpc>
                          <a:spcPts val="1540"/>
                        </a:lnSpc>
                      </a:pPr>
                      <a:r>
                        <a:rPr sz="1300" spc="-5" dirty="0">
                          <a:latin typeface="Calibri"/>
                          <a:cs typeface="Calibri"/>
                        </a:rPr>
                        <a:t>4</a:t>
                      </a:r>
                      <a:r>
                        <a:rPr sz="1300" dirty="0">
                          <a:latin typeface="Calibri"/>
                          <a:cs typeface="Calibri"/>
                        </a:rPr>
                        <a:t>.8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00735">
                        <a:lnSpc>
                          <a:spcPts val="1540"/>
                        </a:lnSpc>
                      </a:pPr>
                      <a:r>
                        <a:rPr sz="1300" spc="75" dirty="0">
                          <a:latin typeface="Calibri"/>
                          <a:cs typeface="Calibri"/>
                        </a:rPr>
                        <a:t>1.8</a:t>
                      </a:r>
                      <a:r>
                        <a:rPr sz="1300" spc="254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spc="55" dirty="0">
                          <a:latin typeface="Calibri"/>
                          <a:cs typeface="Calibri"/>
                        </a:rPr>
                        <a:t>I.virginica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2095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ts val="1540"/>
                        </a:lnSpc>
                      </a:pPr>
                      <a:r>
                        <a:rPr sz="1300" spc="75" dirty="0">
                          <a:latin typeface="Calibri"/>
                          <a:cs typeface="Calibri"/>
                        </a:rPr>
                        <a:t>6.1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0480" algn="r">
                        <a:lnSpc>
                          <a:spcPts val="1540"/>
                        </a:lnSpc>
                      </a:pPr>
                      <a:r>
                        <a:rPr sz="1300" dirty="0">
                          <a:latin typeface="Calibri"/>
                          <a:cs typeface="Calibri"/>
                        </a:rPr>
                        <a:t>3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9209" algn="r">
                        <a:lnSpc>
                          <a:spcPts val="1540"/>
                        </a:lnSpc>
                      </a:pPr>
                      <a:r>
                        <a:rPr sz="1300" spc="-5" dirty="0">
                          <a:latin typeface="Calibri"/>
                          <a:cs typeface="Calibri"/>
                        </a:rPr>
                        <a:t>4</a:t>
                      </a:r>
                      <a:r>
                        <a:rPr sz="1300" dirty="0">
                          <a:latin typeface="Calibri"/>
                          <a:cs typeface="Calibri"/>
                        </a:rPr>
                        <a:t>.9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00735">
                        <a:lnSpc>
                          <a:spcPts val="1540"/>
                        </a:lnSpc>
                      </a:pPr>
                      <a:r>
                        <a:rPr sz="1300" spc="75" dirty="0">
                          <a:latin typeface="Calibri"/>
                          <a:cs typeface="Calibri"/>
                        </a:rPr>
                        <a:t>1.8</a:t>
                      </a:r>
                      <a:r>
                        <a:rPr sz="1300" spc="254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spc="55" dirty="0">
                          <a:latin typeface="Calibri"/>
                          <a:cs typeface="Calibri"/>
                        </a:rPr>
                        <a:t>I.virginica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2095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ts val="1540"/>
                        </a:lnSpc>
                      </a:pPr>
                      <a:r>
                        <a:rPr sz="1300" spc="75" dirty="0">
                          <a:latin typeface="Calibri"/>
                          <a:cs typeface="Calibri"/>
                        </a:rPr>
                        <a:t>6.4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9209" algn="r">
                        <a:lnSpc>
                          <a:spcPts val="1540"/>
                        </a:lnSpc>
                      </a:pPr>
                      <a:r>
                        <a:rPr sz="1300" spc="-5" dirty="0">
                          <a:latin typeface="Calibri"/>
                          <a:cs typeface="Calibri"/>
                        </a:rPr>
                        <a:t>2</a:t>
                      </a:r>
                      <a:r>
                        <a:rPr sz="1300" dirty="0">
                          <a:latin typeface="Calibri"/>
                          <a:cs typeface="Calibri"/>
                        </a:rPr>
                        <a:t>.8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9209" algn="r">
                        <a:lnSpc>
                          <a:spcPts val="1540"/>
                        </a:lnSpc>
                      </a:pPr>
                      <a:r>
                        <a:rPr sz="1300" spc="-5" dirty="0">
                          <a:latin typeface="Calibri"/>
                          <a:cs typeface="Calibri"/>
                        </a:rPr>
                        <a:t>5</a:t>
                      </a:r>
                      <a:r>
                        <a:rPr sz="1300" dirty="0">
                          <a:latin typeface="Calibri"/>
                          <a:cs typeface="Calibri"/>
                        </a:rPr>
                        <a:t>.6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00735">
                        <a:lnSpc>
                          <a:spcPts val="1540"/>
                        </a:lnSpc>
                      </a:pPr>
                      <a:r>
                        <a:rPr sz="1300" spc="75" dirty="0">
                          <a:latin typeface="Calibri"/>
                          <a:cs typeface="Calibri"/>
                        </a:rPr>
                        <a:t>2.1</a:t>
                      </a:r>
                      <a:r>
                        <a:rPr sz="1300" spc="254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spc="55" dirty="0">
                          <a:latin typeface="Calibri"/>
                          <a:cs typeface="Calibri"/>
                        </a:rPr>
                        <a:t>I.virginica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2095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ts val="1540"/>
                        </a:lnSpc>
                      </a:pPr>
                      <a:r>
                        <a:rPr sz="1300" spc="75" dirty="0">
                          <a:latin typeface="Calibri"/>
                          <a:cs typeface="Calibri"/>
                        </a:rPr>
                        <a:t>7.2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0480" algn="r">
                        <a:lnSpc>
                          <a:spcPts val="1540"/>
                        </a:lnSpc>
                      </a:pPr>
                      <a:r>
                        <a:rPr sz="1300" dirty="0">
                          <a:latin typeface="Calibri"/>
                          <a:cs typeface="Calibri"/>
                        </a:rPr>
                        <a:t>3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9209" algn="r">
                        <a:lnSpc>
                          <a:spcPts val="1540"/>
                        </a:lnSpc>
                      </a:pPr>
                      <a:r>
                        <a:rPr sz="1300" spc="-5" dirty="0">
                          <a:latin typeface="Calibri"/>
                          <a:cs typeface="Calibri"/>
                        </a:rPr>
                        <a:t>5</a:t>
                      </a:r>
                      <a:r>
                        <a:rPr sz="1300" dirty="0">
                          <a:latin typeface="Calibri"/>
                          <a:cs typeface="Calibri"/>
                        </a:rPr>
                        <a:t>.8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00735">
                        <a:lnSpc>
                          <a:spcPts val="1540"/>
                        </a:lnSpc>
                      </a:pPr>
                      <a:r>
                        <a:rPr sz="1300" spc="75" dirty="0">
                          <a:latin typeface="Calibri"/>
                          <a:cs typeface="Calibri"/>
                        </a:rPr>
                        <a:t>1.6</a:t>
                      </a:r>
                      <a:r>
                        <a:rPr sz="1300" spc="254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spc="55" dirty="0">
                          <a:latin typeface="Calibri"/>
                          <a:cs typeface="Calibri"/>
                        </a:rPr>
                        <a:t>I.virginica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2095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ts val="1540"/>
                        </a:lnSpc>
                      </a:pPr>
                      <a:r>
                        <a:rPr sz="1300" spc="75" dirty="0">
                          <a:latin typeface="Calibri"/>
                          <a:cs typeface="Calibri"/>
                        </a:rPr>
                        <a:t>7.4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9209" algn="r">
                        <a:lnSpc>
                          <a:spcPts val="1540"/>
                        </a:lnSpc>
                      </a:pPr>
                      <a:r>
                        <a:rPr sz="1300" spc="-5" dirty="0">
                          <a:latin typeface="Calibri"/>
                          <a:cs typeface="Calibri"/>
                        </a:rPr>
                        <a:t>2</a:t>
                      </a:r>
                      <a:r>
                        <a:rPr sz="1300" dirty="0">
                          <a:latin typeface="Calibri"/>
                          <a:cs typeface="Calibri"/>
                        </a:rPr>
                        <a:t>.8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9209" algn="r">
                        <a:lnSpc>
                          <a:spcPts val="1540"/>
                        </a:lnSpc>
                      </a:pPr>
                      <a:r>
                        <a:rPr sz="1300" spc="-5" dirty="0">
                          <a:latin typeface="Calibri"/>
                          <a:cs typeface="Calibri"/>
                        </a:rPr>
                        <a:t>6</a:t>
                      </a:r>
                      <a:r>
                        <a:rPr sz="1300" dirty="0">
                          <a:latin typeface="Calibri"/>
                          <a:cs typeface="Calibri"/>
                        </a:rPr>
                        <a:t>.1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00735">
                        <a:lnSpc>
                          <a:spcPts val="1540"/>
                        </a:lnSpc>
                      </a:pPr>
                      <a:r>
                        <a:rPr sz="1300" spc="75" dirty="0">
                          <a:latin typeface="Calibri"/>
                          <a:cs typeface="Calibri"/>
                        </a:rPr>
                        <a:t>1.9</a:t>
                      </a:r>
                      <a:r>
                        <a:rPr sz="1300" spc="254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spc="55" dirty="0">
                          <a:latin typeface="Calibri"/>
                          <a:cs typeface="Calibri"/>
                        </a:rPr>
                        <a:t>I.virginica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2070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ts val="1530"/>
                        </a:lnSpc>
                      </a:pPr>
                      <a:r>
                        <a:rPr sz="1300" spc="75" dirty="0">
                          <a:latin typeface="Calibri"/>
                          <a:cs typeface="Calibri"/>
                        </a:rPr>
                        <a:t>7.9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9209" algn="r">
                        <a:lnSpc>
                          <a:spcPts val="1530"/>
                        </a:lnSpc>
                      </a:pPr>
                      <a:r>
                        <a:rPr sz="1300" spc="-5" dirty="0">
                          <a:latin typeface="Calibri"/>
                          <a:cs typeface="Calibri"/>
                        </a:rPr>
                        <a:t>3</a:t>
                      </a:r>
                      <a:r>
                        <a:rPr sz="1300" dirty="0">
                          <a:latin typeface="Calibri"/>
                          <a:cs typeface="Calibri"/>
                        </a:rPr>
                        <a:t>.8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9209" algn="r">
                        <a:lnSpc>
                          <a:spcPts val="1530"/>
                        </a:lnSpc>
                      </a:pPr>
                      <a:r>
                        <a:rPr sz="1300" spc="-5" dirty="0">
                          <a:latin typeface="Calibri"/>
                          <a:cs typeface="Calibri"/>
                        </a:rPr>
                        <a:t>6</a:t>
                      </a:r>
                      <a:r>
                        <a:rPr sz="1300" dirty="0">
                          <a:latin typeface="Calibri"/>
                          <a:cs typeface="Calibri"/>
                        </a:rPr>
                        <a:t>.4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42975">
                        <a:lnSpc>
                          <a:spcPts val="1530"/>
                        </a:lnSpc>
                      </a:pPr>
                      <a:r>
                        <a:rPr sz="1300" spc="85" dirty="0">
                          <a:latin typeface="Calibri"/>
                          <a:cs typeface="Calibri"/>
                        </a:rPr>
                        <a:t>2</a:t>
                      </a:r>
                      <a:r>
                        <a:rPr sz="1300" spc="2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spc="55" dirty="0">
                          <a:latin typeface="Calibri"/>
                          <a:cs typeface="Calibri"/>
                        </a:rPr>
                        <a:t>I.virginica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795" y="159562"/>
            <a:ext cx="4530090" cy="619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85" dirty="0"/>
              <a:t>B</a:t>
            </a:r>
            <a:r>
              <a:rPr spc="85" dirty="0">
                <a:latin typeface="Tahoma"/>
                <a:cs typeface="Tahoma"/>
              </a:rPr>
              <a:t>ố</a:t>
            </a:r>
            <a:r>
              <a:rPr spc="85" dirty="0"/>
              <a:t>i </a:t>
            </a:r>
            <a:r>
              <a:rPr spc="15" dirty="0"/>
              <a:t>c</a:t>
            </a:r>
            <a:r>
              <a:rPr spc="15" dirty="0">
                <a:latin typeface="Tahoma"/>
                <a:cs typeface="Tahoma"/>
              </a:rPr>
              <a:t>ả</a:t>
            </a:r>
            <a:r>
              <a:rPr spc="15" dirty="0"/>
              <a:t>nh </a:t>
            </a:r>
            <a:r>
              <a:rPr spc="-5" dirty="0"/>
              <a:t>và </a:t>
            </a:r>
            <a:r>
              <a:rPr spc="125" dirty="0"/>
              <a:t>d</a:t>
            </a:r>
            <a:r>
              <a:rPr spc="125" dirty="0">
                <a:latin typeface="Tahoma"/>
                <a:cs typeface="Tahoma"/>
              </a:rPr>
              <a:t>ữ</a:t>
            </a:r>
            <a:r>
              <a:rPr spc="-409" dirty="0">
                <a:latin typeface="Tahoma"/>
                <a:cs typeface="Tahoma"/>
              </a:rPr>
              <a:t> </a:t>
            </a:r>
            <a:r>
              <a:rPr spc="25" dirty="0"/>
              <a:t>li</a:t>
            </a:r>
            <a:r>
              <a:rPr spc="25" dirty="0">
                <a:latin typeface="Tahoma"/>
                <a:cs typeface="Tahoma"/>
              </a:rPr>
              <a:t>ệ</a:t>
            </a:r>
            <a:r>
              <a:rPr spc="25" dirty="0"/>
              <a:t>u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1929" y="1370660"/>
            <a:ext cx="10145395" cy="22142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93065" indent="-380365">
              <a:lnSpc>
                <a:spcPts val="3820"/>
              </a:lnSpc>
              <a:spcBef>
                <a:spcPts val="95"/>
              </a:spcBef>
              <a:buChar char="•"/>
              <a:tabLst>
                <a:tab pos="398145" algn="l"/>
                <a:tab pos="398780" algn="l"/>
              </a:tabLst>
            </a:pPr>
            <a:r>
              <a:rPr sz="3200" spc="-5" dirty="0">
                <a:latin typeface="Calibri"/>
                <a:cs typeface="Calibri"/>
              </a:rPr>
              <a:t>Bối cảnh: chúng ta có một ma trận dữ liệu gồm </a:t>
            </a:r>
            <a:r>
              <a:rPr sz="3200" i="1" spc="-5" dirty="0">
                <a:latin typeface="Calibri"/>
                <a:cs typeface="Calibri"/>
              </a:rPr>
              <a:t>n </a:t>
            </a:r>
            <a:r>
              <a:rPr sz="3200" spc="-5" dirty="0">
                <a:latin typeface="Calibri"/>
                <a:cs typeface="Calibri"/>
              </a:rPr>
              <a:t>dòng và</a:t>
            </a:r>
            <a:r>
              <a:rPr sz="3200" spc="35" dirty="0">
                <a:latin typeface="Calibri"/>
                <a:cs typeface="Calibri"/>
              </a:rPr>
              <a:t> </a:t>
            </a:r>
            <a:r>
              <a:rPr sz="3200" i="1" spc="-5" dirty="0">
                <a:latin typeface="Calibri"/>
                <a:cs typeface="Calibri"/>
              </a:rPr>
              <a:t>p</a:t>
            </a:r>
            <a:endParaRPr sz="3200">
              <a:latin typeface="Calibri"/>
              <a:cs typeface="Calibri"/>
            </a:endParaRPr>
          </a:p>
          <a:p>
            <a:pPr marL="393065">
              <a:lnSpc>
                <a:spcPts val="3820"/>
              </a:lnSpc>
            </a:pPr>
            <a:r>
              <a:rPr sz="3200" spc="-5" dirty="0">
                <a:latin typeface="Calibri"/>
                <a:cs typeface="Calibri"/>
              </a:rPr>
              <a:t>biến số </a:t>
            </a:r>
            <a:r>
              <a:rPr sz="3200" i="1" dirty="0">
                <a:solidFill>
                  <a:srgbClr val="0066FF"/>
                </a:solidFill>
                <a:latin typeface="Calibri"/>
                <a:cs typeface="Calibri"/>
              </a:rPr>
              <a:t>x</a:t>
            </a:r>
            <a:r>
              <a:rPr sz="3150" i="1" baseline="-21164" dirty="0">
                <a:solidFill>
                  <a:srgbClr val="0080FF"/>
                </a:solidFill>
                <a:latin typeface="Calibri"/>
                <a:cs typeface="Calibri"/>
              </a:rPr>
              <a:t>1</a:t>
            </a:r>
            <a:r>
              <a:rPr sz="3200" i="1" dirty="0">
                <a:solidFill>
                  <a:srgbClr val="0066FF"/>
                </a:solidFill>
                <a:latin typeface="Calibri"/>
                <a:cs typeface="Calibri"/>
              </a:rPr>
              <a:t>, x</a:t>
            </a:r>
            <a:r>
              <a:rPr sz="3150" i="1" baseline="-21164" dirty="0">
                <a:solidFill>
                  <a:srgbClr val="0080FF"/>
                </a:solidFill>
                <a:latin typeface="Calibri"/>
                <a:cs typeface="Calibri"/>
              </a:rPr>
              <a:t>2</a:t>
            </a:r>
            <a:r>
              <a:rPr sz="3200" i="1" dirty="0">
                <a:solidFill>
                  <a:srgbClr val="0066FF"/>
                </a:solidFill>
                <a:latin typeface="Calibri"/>
                <a:cs typeface="Calibri"/>
              </a:rPr>
              <a:t>, </a:t>
            </a:r>
            <a:r>
              <a:rPr sz="3200" i="1" spc="-5" dirty="0">
                <a:solidFill>
                  <a:srgbClr val="0066FF"/>
                </a:solidFill>
                <a:latin typeface="Calibri"/>
                <a:cs typeface="Calibri"/>
              </a:rPr>
              <a:t>…, </a:t>
            </a:r>
            <a:r>
              <a:rPr sz="3200" i="1" spc="0" dirty="0">
                <a:solidFill>
                  <a:srgbClr val="0066FF"/>
                </a:solidFill>
                <a:latin typeface="Calibri"/>
                <a:cs typeface="Calibri"/>
              </a:rPr>
              <a:t>x</a:t>
            </a:r>
            <a:r>
              <a:rPr sz="3150" i="1" spc="0" baseline="-21164" dirty="0">
                <a:solidFill>
                  <a:srgbClr val="0080FF"/>
                </a:solidFill>
                <a:latin typeface="Calibri"/>
                <a:cs typeface="Calibri"/>
              </a:rPr>
              <a:t>p</a:t>
            </a:r>
            <a:endParaRPr sz="3150" baseline="-21164">
              <a:latin typeface="Calibri"/>
              <a:cs typeface="Calibri"/>
            </a:endParaRPr>
          </a:p>
          <a:p>
            <a:pPr marL="393065" marR="817880" indent="-380365">
              <a:lnSpc>
                <a:spcPct val="101000"/>
              </a:lnSpc>
              <a:spcBef>
                <a:spcPts val="1839"/>
              </a:spcBef>
              <a:buChar char="•"/>
              <a:tabLst>
                <a:tab pos="398145" algn="l"/>
                <a:tab pos="398780" algn="l"/>
                <a:tab pos="6969759" algn="l"/>
              </a:tabLst>
            </a:pPr>
            <a:r>
              <a:rPr sz="3200" spc="-5" dirty="0">
                <a:latin typeface="Calibri"/>
                <a:cs typeface="Calibri"/>
              </a:rPr>
              <a:t>PCA </a:t>
            </a:r>
            <a:r>
              <a:rPr sz="3200" spc="-15" dirty="0">
                <a:latin typeface="Calibri"/>
                <a:cs typeface="Calibri"/>
              </a:rPr>
              <a:t>tim </a:t>
            </a:r>
            <a:r>
              <a:rPr sz="3200" spc="-5" dirty="0">
                <a:latin typeface="Calibri"/>
                <a:cs typeface="Calibri"/>
              </a:rPr>
              <a:t>cách hoán chuyển các</a:t>
            </a:r>
            <a:r>
              <a:rPr sz="3200" spc="60" dirty="0">
                <a:latin typeface="Calibri"/>
                <a:cs typeface="Calibri"/>
              </a:rPr>
              <a:t> </a:t>
            </a:r>
            <a:r>
              <a:rPr sz="3200" i="1" dirty="0">
                <a:solidFill>
                  <a:srgbClr val="0066FF"/>
                </a:solidFill>
                <a:latin typeface="Calibri"/>
                <a:cs typeface="Calibri"/>
              </a:rPr>
              <a:t>x</a:t>
            </a:r>
            <a:r>
              <a:rPr sz="3150" i="1" baseline="-21164" dirty="0">
                <a:solidFill>
                  <a:srgbClr val="0080FF"/>
                </a:solidFill>
                <a:latin typeface="Calibri"/>
                <a:cs typeface="Calibri"/>
              </a:rPr>
              <a:t>i</a:t>
            </a:r>
            <a:r>
              <a:rPr sz="3150" i="1" spc="7" baseline="-21164" dirty="0">
                <a:solidFill>
                  <a:srgbClr val="0080F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thành	</a:t>
            </a:r>
            <a:r>
              <a:rPr sz="3200" i="1" spc="-5" dirty="0">
                <a:solidFill>
                  <a:srgbClr val="0066FF"/>
                </a:solidFill>
                <a:latin typeface="Calibri"/>
                <a:cs typeface="Calibri"/>
              </a:rPr>
              <a:t>p </a:t>
            </a:r>
            <a:r>
              <a:rPr sz="3200" spc="-5" dirty="0">
                <a:latin typeface="Calibri"/>
                <a:cs typeface="Calibri"/>
              </a:rPr>
              <a:t>biến mới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(</a:t>
            </a:r>
            <a:r>
              <a:rPr sz="3200" i="1" dirty="0">
                <a:solidFill>
                  <a:srgbClr val="009900"/>
                </a:solidFill>
                <a:latin typeface="Calibri"/>
                <a:cs typeface="Calibri"/>
              </a:rPr>
              <a:t>y</a:t>
            </a:r>
            <a:r>
              <a:rPr sz="3150" i="1" baseline="-21164" dirty="0">
                <a:solidFill>
                  <a:srgbClr val="00A500"/>
                </a:solidFill>
                <a:latin typeface="Calibri"/>
                <a:cs typeface="Calibri"/>
              </a:rPr>
              <a:t>i</a:t>
            </a:r>
            <a:r>
              <a:rPr sz="3200" dirty="0">
                <a:latin typeface="Calibri"/>
                <a:cs typeface="Calibri"/>
              </a:rPr>
              <a:t>)  </a:t>
            </a:r>
            <a:r>
              <a:rPr sz="3200" spc="-5" dirty="0">
                <a:latin typeface="Calibri"/>
                <a:cs typeface="Calibri"/>
              </a:rPr>
              <a:t>nhưng không có liên quan với nhau!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38851" y="159562"/>
            <a:ext cx="6600190" cy="619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Khi các </a:t>
            </a:r>
            <a:r>
              <a:rPr spc="25" dirty="0"/>
              <a:t>bi</a:t>
            </a:r>
            <a:r>
              <a:rPr spc="25" dirty="0">
                <a:latin typeface="Tahoma"/>
                <a:cs typeface="Tahoma"/>
              </a:rPr>
              <a:t>ế</a:t>
            </a:r>
            <a:r>
              <a:rPr spc="25" dirty="0"/>
              <a:t>n </a:t>
            </a:r>
            <a:r>
              <a:rPr spc="-5" dirty="0"/>
              <a:t>liên quan</a:t>
            </a:r>
            <a:r>
              <a:rPr spc="-75" dirty="0"/>
              <a:t> </a:t>
            </a:r>
            <a:r>
              <a:rPr spc="-5" dirty="0"/>
              <a:t>nhau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1929" y="1370660"/>
            <a:ext cx="9608820" cy="2457450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393065" marR="5080" indent="-380365">
              <a:lnSpc>
                <a:spcPts val="3800"/>
              </a:lnSpc>
              <a:spcBef>
                <a:spcPts val="254"/>
              </a:spcBef>
              <a:buChar char="•"/>
              <a:tabLst>
                <a:tab pos="398145" algn="l"/>
                <a:tab pos="398780" algn="l"/>
              </a:tabLst>
            </a:pPr>
            <a:r>
              <a:rPr sz="3200" spc="-5" dirty="0">
                <a:latin typeface="Calibri"/>
                <a:cs typeface="Calibri"/>
              </a:rPr>
              <a:t>Cách đơn giản nhất là chỉ lưu lại 1 biến duy nhất (bỏ các  biến còn lại) – không hợp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lí</a:t>
            </a:r>
            <a:endParaRPr sz="3200">
              <a:latin typeface="Calibri"/>
              <a:cs typeface="Calibri"/>
            </a:endParaRPr>
          </a:p>
          <a:p>
            <a:pPr marL="393065" indent="-380365">
              <a:lnSpc>
                <a:spcPct val="100000"/>
              </a:lnSpc>
              <a:spcBef>
                <a:spcPts val="1755"/>
              </a:spcBef>
              <a:buChar char="•"/>
              <a:tabLst>
                <a:tab pos="398145" algn="l"/>
                <a:tab pos="398780" algn="l"/>
              </a:tabLst>
            </a:pPr>
            <a:r>
              <a:rPr sz="3200" spc="-5" dirty="0">
                <a:latin typeface="Calibri"/>
                <a:cs typeface="Calibri"/>
              </a:rPr>
              <a:t>Cho trọng số mỗi biến. Trọng số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nào?</a:t>
            </a:r>
            <a:endParaRPr sz="3200">
              <a:latin typeface="Calibri"/>
              <a:cs typeface="Calibri"/>
            </a:endParaRPr>
          </a:p>
          <a:p>
            <a:pPr marL="393065" indent="-380365">
              <a:lnSpc>
                <a:spcPct val="100000"/>
              </a:lnSpc>
              <a:spcBef>
                <a:spcPts val="1960"/>
              </a:spcBef>
              <a:buChar char="•"/>
              <a:tabLst>
                <a:tab pos="398145" algn="l"/>
                <a:tab pos="398780" algn="l"/>
              </a:tabLst>
            </a:pPr>
            <a:r>
              <a:rPr sz="3200" spc="-5" dirty="0">
                <a:latin typeface="Calibri"/>
                <a:cs typeface="Calibri"/>
              </a:rPr>
              <a:t>Tiêu chuẩn nào?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80329" y="159562"/>
            <a:ext cx="7317740" cy="619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Khi các </a:t>
            </a:r>
            <a:r>
              <a:rPr spc="25" dirty="0"/>
              <a:t>bi</a:t>
            </a:r>
            <a:r>
              <a:rPr spc="25" dirty="0">
                <a:latin typeface="Tahoma"/>
                <a:cs typeface="Tahoma"/>
              </a:rPr>
              <a:t>ế</a:t>
            </a:r>
            <a:r>
              <a:rPr spc="25" dirty="0"/>
              <a:t>n </a:t>
            </a:r>
            <a:r>
              <a:rPr spc="-5" dirty="0"/>
              <a:t>có liên quan</a:t>
            </a:r>
            <a:r>
              <a:rPr spc="-70" dirty="0"/>
              <a:t> </a:t>
            </a:r>
            <a:r>
              <a:rPr spc="-5" dirty="0"/>
              <a:t>nhau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1929" y="1151297"/>
            <a:ext cx="9672955" cy="3898265"/>
          </a:xfrm>
          <a:prstGeom prst="rect">
            <a:avLst/>
          </a:prstGeom>
        </p:spPr>
        <p:txBody>
          <a:bodyPr vert="horz" wrap="square" lIns="0" tIns="231775" rIns="0" bIns="0" rtlCol="0">
            <a:spAutoFit/>
          </a:bodyPr>
          <a:lstStyle/>
          <a:p>
            <a:pPr marL="398145" indent="-385445">
              <a:lnSpc>
                <a:spcPct val="100000"/>
              </a:lnSpc>
              <a:spcBef>
                <a:spcPts val="1825"/>
              </a:spcBef>
              <a:buChar char="•"/>
              <a:tabLst>
                <a:tab pos="398145" algn="l"/>
                <a:tab pos="398780" algn="l"/>
              </a:tabLst>
            </a:pPr>
            <a:r>
              <a:rPr sz="3200" spc="-5" dirty="0">
                <a:latin typeface="Calibri"/>
                <a:cs typeface="Calibri"/>
              </a:rPr>
              <a:t>Tìm phương pháp hoán chuyển ma trận </a:t>
            </a:r>
            <a:r>
              <a:rPr sz="3200" b="1" spc="-5" dirty="0">
                <a:latin typeface="Calibri"/>
                <a:cs typeface="Calibri"/>
              </a:rPr>
              <a:t>X </a:t>
            </a:r>
            <a:r>
              <a:rPr sz="3200" spc="-5" dirty="0">
                <a:latin typeface="Calibri"/>
                <a:cs typeface="Calibri"/>
              </a:rPr>
              <a:t>(</a:t>
            </a:r>
            <a:r>
              <a:rPr sz="3200" i="1" spc="-5" dirty="0">
                <a:latin typeface="Calibri"/>
                <a:cs typeface="Calibri"/>
              </a:rPr>
              <a:t>n</a:t>
            </a:r>
            <a:r>
              <a:rPr sz="3200" spc="-5" dirty="0">
                <a:latin typeface="Calibri"/>
                <a:cs typeface="Calibri"/>
              </a:rPr>
              <a:t>x</a:t>
            </a:r>
            <a:r>
              <a:rPr sz="3200" i="1" spc="-5" dirty="0">
                <a:latin typeface="Calibri"/>
                <a:cs typeface="Calibri"/>
              </a:rPr>
              <a:t>p</a:t>
            </a:r>
            <a:r>
              <a:rPr sz="3200" spc="-5" dirty="0">
                <a:latin typeface="Calibri"/>
                <a:cs typeface="Calibri"/>
              </a:rPr>
              <a:t>) sao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cho</a:t>
            </a:r>
            <a:endParaRPr sz="3200">
              <a:latin typeface="Calibri"/>
              <a:cs typeface="Calibri"/>
            </a:endParaRPr>
          </a:p>
          <a:p>
            <a:pPr marL="838835">
              <a:lnSpc>
                <a:spcPct val="100000"/>
              </a:lnSpc>
              <a:spcBef>
                <a:spcPts val="1775"/>
              </a:spcBef>
            </a:pPr>
            <a:r>
              <a:rPr sz="3200" i="1" spc="-5" dirty="0">
                <a:latin typeface="Calibri"/>
                <a:cs typeface="Calibri"/>
              </a:rPr>
              <a:t>Y = </a:t>
            </a:r>
            <a:r>
              <a:rPr sz="3300" b="1" i="1" spc="-20" dirty="0">
                <a:latin typeface="Symbol"/>
                <a:cs typeface="Symbol"/>
              </a:rPr>
              <a:t></a:t>
            </a:r>
            <a:r>
              <a:rPr sz="3150" i="1" spc="-30" baseline="25132" dirty="0">
                <a:latin typeface="Calibri"/>
                <a:cs typeface="Calibri"/>
              </a:rPr>
              <a:t>T </a:t>
            </a:r>
            <a:r>
              <a:rPr sz="3200" b="1" i="1" spc="-5" dirty="0">
                <a:latin typeface="Calibri"/>
                <a:cs typeface="Calibri"/>
              </a:rPr>
              <a:t>X </a:t>
            </a:r>
            <a:r>
              <a:rPr sz="3200" i="1" spc="-5" dirty="0">
                <a:latin typeface="Calibri"/>
                <a:cs typeface="Calibri"/>
              </a:rPr>
              <a:t>= </a:t>
            </a:r>
            <a:r>
              <a:rPr sz="3300" i="1" spc="-20" dirty="0">
                <a:latin typeface="Symbol"/>
                <a:cs typeface="Symbol"/>
              </a:rPr>
              <a:t></a:t>
            </a:r>
            <a:r>
              <a:rPr sz="3150" i="1" spc="-30" baseline="-21164" dirty="0">
                <a:latin typeface="Calibri"/>
                <a:cs typeface="Calibri"/>
              </a:rPr>
              <a:t>1 </a:t>
            </a:r>
            <a:r>
              <a:rPr sz="3200" i="1" dirty="0">
                <a:latin typeface="Calibri"/>
                <a:cs typeface="Calibri"/>
              </a:rPr>
              <a:t>X</a:t>
            </a:r>
            <a:r>
              <a:rPr sz="3150" i="1" baseline="-21164" dirty="0">
                <a:latin typeface="Calibri"/>
                <a:cs typeface="Calibri"/>
              </a:rPr>
              <a:t>1</a:t>
            </a:r>
            <a:r>
              <a:rPr sz="3200" i="1" dirty="0">
                <a:latin typeface="Calibri"/>
                <a:cs typeface="Calibri"/>
              </a:rPr>
              <a:t>+ </a:t>
            </a:r>
            <a:r>
              <a:rPr sz="3300" i="1" spc="-20" dirty="0">
                <a:latin typeface="Symbol"/>
                <a:cs typeface="Symbol"/>
              </a:rPr>
              <a:t></a:t>
            </a:r>
            <a:r>
              <a:rPr sz="3150" i="1" spc="-30" baseline="-21164" dirty="0">
                <a:latin typeface="Calibri"/>
                <a:cs typeface="Calibri"/>
              </a:rPr>
              <a:t>2 </a:t>
            </a:r>
            <a:r>
              <a:rPr sz="3200" i="1" spc="-5" dirty="0">
                <a:latin typeface="Calibri"/>
                <a:cs typeface="Calibri"/>
              </a:rPr>
              <a:t>X</a:t>
            </a:r>
            <a:r>
              <a:rPr sz="3150" i="1" spc="-7" baseline="-21164" dirty="0">
                <a:latin typeface="Calibri"/>
                <a:cs typeface="Calibri"/>
              </a:rPr>
              <a:t>2</a:t>
            </a:r>
            <a:r>
              <a:rPr sz="3200" i="1" spc="-5" dirty="0">
                <a:latin typeface="Calibri"/>
                <a:cs typeface="Calibri"/>
              </a:rPr>
              <a:t>+..+</a:t>
            </a:r>
            <a:r>
              <a:rPr sz="3200" i="1" spc="-395" dirty="0">
                <a:latin typeface="Calibri"/>
                <a:cs typeface="Calibri"/>
              </a:rPr>
              <a:t> </a:t>
            </a:r>
            <a:r>
              <a:rPr sz="3300" i="1" spc="-20" dirty="0">
                <a:latin typeface="Symbol"/>
                <a:cs typeface="Symbol"/>
              </a:rPr>
              <a:t></a:t>
            </a:r>
            <a:r>
              <a:rPr sz="3150" i="1" spc="-30" baseline="-21164" dirty="0">
                <a:latin typeface="Calibri"/>
                <a:cs typeface="Calibri"/>
              </a:rPr>
              <a:t>p </a:t>
            </a:r>
            <a:r>
              <a:rPr sz="3200" i="1" spc="0" dirty="0">
                <a:latin typeface="Calibri"/>
                <a:cs typeface="Calibri"/>
              </a:rPr>
              <a:t>X</a:t>
            </a:r>
            <a:r>
              <a:rPr sz="3150" i="1" spc="0" baseline="-21164" dirty="0">
                <a:latin typeface="Calibri"/>
                <a:cs typeface="Calibri"/>
              </a:rPr>
              <a:t>p</a:t>
            </a:r>
            <a:endParaRPr sz="3150" baseline="-21164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5100">
              <a:latin typeface="Times New Roman"/>
              <a:cs typeface="Times New Roman"/>
            </a:endParaRPr>
          </a:p>
          <a:p>
            <a:pPr marL="12700" marR="5080">
              <a:lnSpc>
                <a:spcPts val="3779"/>
              </a:lnSpc>
              <a:tabLst>
                <a:tab pos="1793239" algn="l"/>
              </a:tabLst>
            </a:pPr>
            <a:r>
              <a:rPr sz="3200" spc="-5" dirty="0">
                <a:latin typeface="Calibri"/>
                <a:cs typeface="Calibri"/>
              </a:rPr>
              <a:t>Trong đó:	</a:t>
            </a:r>
            <a:r>
              <a:rPr sz="3300" b="1" i="1" spc="-55" dirty="0">
                <a:latin typeface="Symbol"/>
                <a:cs typeface="Symbol"/>
              </a:rPr>
              <a:t></a:t>
            </a:r>
            <a:r>
              <a:rPr sz="3300" b="1" i="1" spc="-55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latin typeface="Calibri"/>
                <a:cs typeface="Calibri"/>
              </a:rPr>
              <a:t>= </a:t>
            </a:r>
            <a:r>
              <a:rPr sz="3200" i="1" spc="-15" dirty="0">
                <a:latin typeface="Calibri"/>
                <a:cs typeface="Calibri"/>
              </a:rPr>
              <a:t>(</a:t>
            </a:r>
            <a:r>
              <a:rPr sz="3300" i="1" spc="-15" dirty="0">
                <a:latin typeface="Symbol"/>
                <a:cs typeface="Symbol"/>
              </a:rPr>
              <a:t></a:t>
            </a:r>
            <a:r>
              <a:rPr sz="3150" i="1" spc="-22" baseline="-21164" dirty="0">
                <a:latin typeface="Calibri"/>
                <a:cs typeface="Calibri"/>
              </a:rPr>
              <a:t>1 </a:t>
            </a:r>
            <a:r>
              <a:rPr sz="3200" i="1" spc="-5" dirty="0">
                <a:latin typeface="Calibri"/>
                <a:cs typeface="Calibri"/>
              </a:rPr>
              <a:t>, </a:t>
            </a:r>
            <a:r>
              <a:rPr sz="3300" i="1" spc="-20" dirty="0">
                <a:latin typeface="Symbol"/>
                <a:cs typeface="Symbol"/>
              </a:rPr>
              <a:t></a:t>
            </a:r>
            <a:r>
              <a:rPr sz="3150" i="1" spc="-30" baseline="-21164" dirty="0">
                <a:latin typeface="Calibri"/>
                <a:cs typeface="Calibri"/>
              </a:rPr>
              <a:t>2 </a:t>
            </a:r>
            <a:r>
              <a:rPr sz="3200" i="1" spc="-5" dirty="0">
                <a:latin typeface="Calibri"/>
                <a:cs typeface="Calibri"/>
              </a:rPr>
              <a:t>,.., </a:t>
            </a:r>
            <a:r>
              <a:rPr sz="3300" i="1" spc="-10" dirty="0">
                <a:latin typeface="Symbol"/>
                <a:cs typeface="Symbol"/>
              </a:rPr>
              <a:t></a:t>
            </a:r>
            <a:r>
              <a:rPr sz="3150" i="1" spc="-15" baseline="-21164" dirty="0">
                <a:latin typeface="Calibri"/>
                <a:cs typeface="Calibri"/>
              </a:rPr>
              <a:t>p</a:t>
            </a:r>
            <a:r>
              <a:rPr sz="3200" i="1" spc="-10" dirty="0">
                <a:latin typeface="Calibri"/>
                <a:cs typeface="Calibri"/>
              </a:rPr>
              <a:t>)</a:t>
            </a:r>
            <a:r>
              <a:rPr sz="3150" i="1" spc="-15" baseline="25132" dirty="0">
                <a:latin typeface="Calibri"/>
                <a:cs typeface="Calibri"/>
              </a:rPr>
              <a:t>T </a:t>
            </a:r>
            <a:r>
              <a:rPr sz="3200" spc="-5" dirty="0">
                <a:latin typeface="Calibri"/>
                <a:cs typeface="Calibri"/>
              </a:rPr>
              <a:t>là cột vector gồm trọng số </a:t>
            </a:r>
            <a:r>
              <a:rPr sz="3200" spc="-10" dirty="0">
                <a:latin typeface="Calibri"/>
                <a:cs typeface="Calibri"/>
              </a:rPr>
              <a:t>sao  </a:t>
            </a:r>
            <a:r>
              <a:rPr sz="3200" spc="-5" dirty="0">
                <a:latin typeface="Calibri"/>
                <a:cs typeface="Calibri"/>
              </a:rPr>
              <a:t>cho:</a:t>
            </a:r>
            <a:endParaRPr sz="3200">
              <a:latin typeface="Calibri"/>
              <a:cs typeface="Calibri"/>
            </a:endParaRPr>
          </a:p>
          <a:p>
            <a:pPr marL="1757680">
              <a:lnSpc>
                <a:spcPct val="100000"/>
              </a:lnSpc>
              <a:spcBef>
                <a:spcPts val="1760"/>
              </a:spcBef>
            </a:pPr>
            <a:r>
              <a:rPr sz="3300" i="1" spc="-15" dirty="0">
                <a:latin typeface="Symbol"/>
                <a:cs typeface="Symbol"/>
              </a:rPr>
              <a:t></a:t>
            </a:r>
            <a:r>
              <a:rPr sz="3150" i="1" spc="-22" baseline="-21164" dirty="0">
                <a:latin typeface="Calibri"/>
                <a:cs typeface="Calibri"/>
              </a:rPr>
              <a:t>1</a:t>
            </a:r>
            <a:r>
              <a:rPr sz="3200" i="1" spc="-15" dirty="0">
                <a:latin typeface="Calibri"/>
                <a:cs typeface="Calibri"/>
              </a:rPr>
              <a:t>² </a:t>
            </a:r>
            <a:r>
              <a:rPr sz="3200" i="1" spc="-5" dirty="0">
                <a:latin typeface="Calibri"/>
                <a:cs typeface="Calibri"/>
              </a:rPr>
              <a:t>+ </a:t>
            </a:r>
            <a:r>
              <a:rPr sz="3300" i="1" spc="-15" dirty="0">
                <a:latin typeface="Symbol"/>
                <a:cs typeface="Symbol"/>
              </a:rPr>
              <a:t></a:t>
            </a:r>
            <a:r>
              <a:rPr sz="3150" i="1" spc="-22" baseline="-21164" dirty="0">
                <a:latin typeface="Calibri"/>
                <a:cs typeface="Calibri"/>
              </a:rPr>
              <a:t>2</a:t>
            </a:r>
            <a:r>
              <a:rPr sz="3200" i="1" spc="-15" dirty="0">
                <a:latin typeface="Calibri"/>
                <a:cs typeface="Calibri"/>
              </a:rPr>
              <a:t>² </a:t>
            </a:r>
            <a:r>
              <a:rPr sz="3200" i="1" spc="-5" dirty="0">
                <a:latin typeface="Calibri"/>
                <a:cs typeface="Calibri"/>
              </a:rPr>
              <a:t>+... + </a:t>
            </a:r>
            <a:r>
              <a:rPr sz="3300" i="1" spc="-15" dirty="0">
                <a:latin typeface="Symbol"/>
                <a:cs typeface="Symbol"/>
              </a:rPr>
              <a:t></a:t>
            </a:r>
            <a:r>
              <a:rPr sz="3150" i="1" spc="-22" baseline="-21164" dirty="0">
                <a:latin typeface="Calibri"/>
                <a:cs typeface="Calibri"/>
              </a:rPr>
              <a:t>p</a:t>
            </a:r>
            <a:r>
              <a:rPr sz="3200" i="1" spc="-15" dirty="0">
                <a:latin typeface="Calibri"/>
                <a:cs typeface="Calibri"/>
              </a:rPr>
              <a:t>² </a:t>
            </a:r>
            <a:r>
              <a:rPr sz="3200" spc="-5" dirty="0">
                <a:latin typeface="Calibri"/>
                <a:cs typeface="Calibri"/>
              </a:rPr>
              <a:t>=</a:t>
            </a:r>
            <a:r>
              <a:rPr sz="3200" spc="-450" dirty="0">
                <a:latin typeface="Calibri"/>
                <a:cs typeface="Calibri"/>
              </a:rPr>
              <a:t> </a:t>
            </a:r>
            <a:r>
              <a:rPr sz="3200" i="1" spc="-5" dirty="0">
                <a:latin typeface="Calibri"/>
                <a:cs typeface="Calibri"/>
              </a:rPr>
              <a:t>1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13360" y="159562"/>
            <a:ext cx="2651125" cy="619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Tiêu</a:t>
            </a:r>
            <a:r>
              <a:rPr spc="-70" dirty="0"/>
              <a:t> </a:t>
            </a:r>
            <a:r>
              <a:rPr spc="10" dirty="0"/>
              <a:t>chu</a:t>
            </a:r>
            <a:r>
              <a:rPr spc="10" dirty="0">
                <a:latin typeface="Tahoma"/>
                <a:cs typeface="Tahoma"/>
              </a:rPr>
              <a:t>ẩ</a:t>
            </a:r>
            <a:r>
              <a:rPr spc="10" dirty="0"/>
              <a:t>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1929" y="1151297"/>
            <a:ext cx="9262110" cy="1461135"/>
          </a:xfrm>
          <a:prstGeom prst="rect">
            <a:avLst/>
          </a:prstGeom>
        </p:spPr>
        <p:txBody>
          <a:bodyPr vert="horz" wrap="square" lIns="0" tIns="231775" rIns="0" bIns="0" rtlCol="0">
            <a:spAutoFit/>
          </a:bodyPr>
          <a:lstStyle/>
          <a:p>
            <a:pPr marL="398145" indent="-385445">
              <a:lnSpc>
                <a:spcPct val="100000"/>
              </a:lnSpc>
              <a:spcBef>
                <a:spcPts val="1825"/>
              </a:spcBef>
              <a:buChar char="•"/>
              <a:tabLst>
                <a:tab pos="398145" algn="l"/>
                <a:tab pos="398780" algn="l"/>
              </a:tabLst>
            </a:pPr>
            <a:r>
              <a:rPr sz="3200" spc="-5" dirty="0">
                <a:latin typeface="Calibri"/>
                <a:cs typeface="Calibri"/>
              </a:rPr>
              <a:t>Tối đa hoá phương sai của dữ liệu dựa trên các biến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i="1" spc="-5" dirty="0">
                <a:latin typeface="Calibri"/>
                <a:cs typeface="Calibri"/>
              </a:rPr>
              <a:t>Y</a:t>
            </a:r>
            <a:endParaRPr sz="3200">
              <a:latin typeface="Calibri"/>
              <a:cs typeface="Calibri"/>
            </a:endParaRPr>
          </a:p>
          <a:p>
            <a:pPr marL="398145" indent="-385445">
              <a:lnSpc>
                <a:spcPct val="100000"/>
              </a:lnSpc>
              <a:spcBef>
                <a:spcPts val="1775"/>
              </a:spcBef>
              <a:buChar char="•"/>
              <a:tabLst>
                <a:tab pos="398145" algn="l"/>
                <a:tab pos="398780" algn="l"/>
                <a:tab pos="1197610" algn="l"/>
                <a:tab pos="1581785" algn="l"/>
              </a:tabLst>
            </a:pPr>
            <a:r>
              <a:rPr sz="3200" spc="-5" dirty="0">
                <a:latin typeface="Calibri"/>
                <a:cs typeface="Calibri"/>
              </a:rPr>
              <a:t>Tìm	</a:t>
            </a:r>
            <a:r>
              <a:rPr sz="3300" b="1" i="1" spc="-55" dirty="0">
                <a:latin typeface="Symbol"/>
                <a:cs typeface="Symbol"/>
              </a:rPr>
              <a:t></a:t>
            </a:r>
            <a:r>
              <a:rPr sz="3300" spc="-55" dirty="0">
                <a:latin typeface="Times New Roman"/>
                <a:cs typeface="Times New Roman"/>
              </a:rPr>
              <a:t>	</a:t>
            </a:r>
            <a:r>
              <a:rPr sz="3200" spc="-5" dirty="0">
                <a:latin typeface="Calibri"/>
                <a:cs typeface="Calibri"/>
              </a:rPr>
              <a:t>sao cho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1136" y="2820343"/>
            <a:ext cx="3874364" cy="52001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i="1" spc="-10" dirty="0">
                <a:solidFill>
                  <a:srgbClr val="3333CC"/>
                </a:solidFill>
                <a:latin typeface="Calibri"/>
                <a:cs typeface="Calibri"/>
              </a:rPr>
              <a:t>Var(</a:t>
            </a:r>
            <a:r>
              <a:rPr sz="3300" b="1" i="1" spc="-10" dirty="0" smtClean="0">
                <a:solidFill>
                  <a:srgbClr val="434DD6"/>
                </a:solidFill>
                <a:latin typeface="Symbol"/>
                <a:cs typeface="Symbol"/>
              </a:rPr>
              <a:t></a:t>
            </a:r>
            <a:r>
              <a:rPr lang="en-US" sz="3300" b="1" i="1" spc="-10" dirty="0" smtClean="0">
                <a:solidFill>
                  <a:srgbClr val="434DD6"/>
                </a:solidFill>
                <a:latin typeface="Symbol"/>
                <a:cs typeface="Symbol"/>
              </a:rPr>
              <a:t> </a:t>
            </a:r>
            <a:r>
              <a:rPr sz="3150" i="1" spc="-15" baseline="25132" dirty="0" smtClean="0">
                <a:solidFill>
                  <a:srgbClr val="434DD6"/>
                </a:solidFill>
                <a:latin typeface="Calibri"/>
                <a:cs typeface="Calibri"/>
              </a:rPr>
              <a:t>T </a:t>
            </a:r>
            <a:r>
              <a:rPr sz="3200" b="1" i="1" spc="-5" dirty="0">
                <a:solidFill>
                  <a:srgbClr val="434DD6"/>
                </a:solidFill>
                <a:latin typeface="Calibri"/>
                <a:cs typeface="Calibri"/>
              </a:rPr>
              <a:t>X</a:t>
            </a:r>
            <a:r>
              <a:rPr sz="3200" i="1" spc="-5" dirty="0">
                <a:solidFill>
                  <a:srgbClr val="3333CC"/>
                </a:solidFill>
                <a:latin typeface="Calibri"/>
                <a:cs typeface="Calibri"/>
              </a:rPr>
              <a:t>) = </a:t>
            </a:r>
            <a:r>
              <a:rPr sz="3300" b="1" i="1" spc="-25" dirty="0" smtClean="0">
                <a:solidFill>
                  <a:srgbClr val="434DD6"/>
                </a:solidFill>
                <a:latin typeface="Symbol"/>
                <a:cs typeface="Symbol"/>
              </a:rPr>
              <a:t></a:t>
            </a:r>
            <a:r>
              <a:rPr lang="en-US" sz="3300" b="1" i="1" spc="-25" dirty="0" smtClean="0">
                <a:solidFill>
                  <a:srgbClr val="434DD6"/>
                </a:solidFill>
                <a:latin typeface="Symbol"/>
                <a:cs typeface="Symbol"/>
              </a:rPr>
              <a:t> </a:t>
            </a:r>
            <a:r>
              <a:rPr sz="3150" i="1" spc="-37" baseline="25132" dirty="0" smtClean="0">
                <a:solidFill>
                  <a:srgbClr val="434DD6"/>
                </a:solidFill>
                <a:latin typeface="Calibri"/>
                <a:cs typeface="Calibri"/>
              </a:rPr>
              <a:t>T </a:t>
            </a:r>
            <a:r>
              <a:rPr sz="3200" b="1" i="1" spc="-5" dirty="0">
                <a:solidFill>
                  <a:srgbClr val="434DD6"/>
                </a:solidFill>
                <a:latin typeface="Calibri"/>
                <a:cs typeface="Calibri"/>
              </a:rPr>
              <a:t>Var(X)</a:t>
            </a:r>
            <a:r>
              <a:rPr sz="3200" b="1" i="1" spc="-160" dirty="0">
                <a:solidFill>
                  <a:srgbClr val="434DD6"/>
                </a:solidFill>
                <a:latin typeface="Calibri"/>
                <a:cs typeface="Calibri"/>
              </a:rPr>
              <a:t> </a:t>
            </a:r>
            <a:r>
              <a:rPr sz="3300" b="1" i="1" spc="-55" dirty="0">
                <a:solidFill>
                  <a:srgbClr val="434DD6"/>
                </a:solidFill>
                <a:latin typeface="Symbol"/>
                <a:cs typeface="Symbol"/>
              </a:rPr>
              <a:t></a:t>
            </a:r>
            <a:endParaRPr sz="3300" dirty="0">
              <a:latin typeface="Symbol"/>
              <a:cs typeface="Symbo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48864" y="2832848"/>
            <a:ext cx="97980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3333CC"/>
                </a:solidFill>
                <a:latin typeface="Calibri"/>
                <a:cs typeface="Calibri"/>
              </a:rPr>
              <a:t>tối</a:t>
            </a:r>
            <a:r>
              <a:rPr sz="3200" spc="-7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3333CC"/>
                </a:solidFill>
                <a:latin typeface="Calibri"/>
                <a:cs typeface="Calibri"/>
              </a:rPr>
              <a:t>đa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1929" y="3556341"/>
            <a:ext cx="1018476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98145" indent="-385445">
              <a:lnSpc>
                <a:spcPct val="100000"/>
              </a:lnSpc>
              <a:spcBef>
                <a:spcPts val="95"/>
              </a:spcBef>
              <a:buChar char="•"/>
              <a:tabLst>
                <a:tab pos="398145" algn="l"/>
                <a:tab pos="398780" algn="l"/>
                <a:tab pos="1901189" algn="l"/>
              </a:tabLst>
            </a:pPr>
            <a:r>
              <a:rPr sz="3200" spc="-5" dirty="0">
                <a:latin typeface="Calibri"/>
                <a:cs typeface="Calibri"/>
              </a:rPr>
              <a:t>Ma</a:t>
            </a:r>
            <a:r>
              <a:rPr sz="3200" spc="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trận	</a:t>
            </a:r>
            <a:r>
              <a:rPr sz="3200" b="1" spc="-5" dirty="0">
                <a:latin typeface="Calibri"/>
                <a:cs typeface="Calibri"/>
              </a:rPr>
              <a:t>C = Var(X) </a:t>
            </a:r>
            <a:r>
              <a:rPr sz="3200" spc="-5" dirty="0">
                <a:latin typeface="Calibri"/>
                <a:cs typeface="Calibri"/>
              </a:rPr>
              <a:t>là hiệp biến (covariance) của các biến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i="1" dirty="0">
                <a:latin typeface="Calibri"/>
                <a:cs typeface="Calibri"/>
              </a:rPr>
              <a:t>X</a:t>
            </a:r>
            <a:r>
              <a:rPr sz="3150" i="1" baseline="-21164" dirty="0">
                <a:latin typeface="Calibri"/>
                <a:cs typeface="Calibri"/>
              </a:rPr>
              <a:t>i</a:t>
            </a:r>
            <a:endParaRPr sz="3150" baseline="-21164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0794365" cy="953769"/>
          </a:xfrm>
          <a:custGeom>
            <a:avLst/>
            <a:gdLst/>
            <a:ahLst/>
            <a:cxnLst/>
            <a:rect l="l" t="t" r="r" b="b"/>
            <a:pathLst>
              <a:path w="10794365" h="953769">
                <a:moveTo>
                  <a:pt x="0" y="0"/>
                </a:moveTo>
                <a:lnTo>
                  <a:pt x="10794072" y="0"/>
                </a:lnTo>
                <a:lnTo>
                  <a:pt x="10794072" y="953528"/>
                </a:lnTo>
                <a:lnTo>
                  <a:pt x="0" y="953528"/>
                </a:lnTo>
                <a:lnTo>
                  <a:pt x="0" y="0"/>
                </a:lnTo>
                <a:close/>
              </a:path>
            </a:pathLst>
          </a:custGeom>
          <a:solidFill>
            <a:srgbClr val="0118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84700" y="159562"/>
            <a:ext cx="4708525" cy="619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80" dirty="0"/>
              <a:t>Th</a:t>
            </a:r>
            <a:r>
              <a:rPr spc="80" dirty="0">
                <a:latin typeface="Tahoma"/>
                <a:cs typeface="Tahoma"/>
              </a:rPr>
              <a:t>ử </a:t>
            </a:r>
            <a:r>
              <a:rPr spc="130" dirty="0"/>
              <a:t>t</a:t>
            </a:r>
            <a:r>
              <a:rPr spc="130" dirty="0">
                <a:latin typeface="Tahoma"/>
                <a:cs typeface="Tahoma"/>
              </a:rPr>
              <a:t>ưở</a:t>
            </a:r>
            <a:r>
              <a:rPr spc="130" dirty="0"/>
              <a:t>ng t</a:t>
            </a:r>
            <a:r>
              <a:rPr spc="130" dirty="0">
                <a:latin typeface="Tahoma"/>
                <a:cs typeface="Tahoma"/>
              </a:rPr>
              <a:t>ượ</a:t>
            </a:r>
            <a:r>
              <a:rPr spc="130" dirty="0"/>
              <a:t>ng</a:t>
            </a:r>
            <a:r>
              <a:rPr spc="-530" dirty="0"/>
              <a:t> </a:t>
            </a:r>
            <a:r>
              <a:rPr spc="-5" dirty="0"/>
              <a:t>...</a:t>
            </a:r>
          </a:p>
        </p:txBody>
      </p:sp>
      <p:sp>
        <p:nvSpPr>
          <p:cNvPr id="4" name="object 4"/>
          <p:cNvSpPr/>
          <p:nvPr/>
        </p:nvSpPr>
        <p:spPr>
          <a:xfrm>
            <a:off x="5579607" y="1862061"/>
            <a:ext cx="5004204" cy="35907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39780" y="2012099"/>
            <a:ext cx="4745564" cy="345071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7348" y="159562"/>
            <a:ext cx="6687820" cy="619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Variance-covariance</a:t>
            </a:r>
            <a:r>
              <a:rPr spc="-50" dirty="0"/>
              <a:t> </a:t>
            </a:r>
            <a:r>
              <a:rPr spc="-5" dirty="0"/>
              <a:t>matrix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2"/>
          <a:srcRect l="31259" t="36459" r="24817" b="22917"/>
          <a:stretch/>
        </p:blipFill>
        <p:spPr>
          <a:xfrm>
            <a:off x="2543757" y="2381250"/>
            <a:ext cx="5715001" cy="29718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11124" y="159562"/>
            <a:ext cx="6455410" cy="619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Có ngh</a:t>
            </a:r>
            <a:r>
              <a:rPr spc="-5" dirty="0">
                <a:latin typeface="MS PGothic"/>
                <a:cs typeface="MS PGothic"/>
              </a:rPr>
              <a:t>ĩ</a:t>
            </a:r>
            <a:r>
              <a:rPr spc="-5" dirty="0"/>
              <a:t>a là chúng ta tìm</a:t>
            </a:r>
            <a:r>
              <a:rPr spc="-60" dirty="0"/>
              <a:t> </a:t>
            </a:r>
            <a:r>
              <a:rPr spc="-5" dirty="0"/>
              <a:t>...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1929" y="1330043"/>
            <a:ext cx="9516110" cy="2790190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393065" marR="201295" indent="-380365">
              <a:lnSpc>
                <a:spcPts val="3400"/>
              </a:lnSpc>
              <a:spcBef>
                <a:spcPts val="575"/>
              </a:spcBef>
              <a:buChar char="•"/>
              <a:tabLst>
                <a:tab pos="398145" algn="l"/>
                <a:tab pos="398780" algn="l"/>
                <a:tab pos="6895465" algn="l"/>
              </a:tabLst>
            </a:pPr>
            <a:r>
              <a:rPr sz="3200" spc="-5" dirty="0">
                <a:latin typeface="Calibri"/>
                <a:cs typeface="Calibri"/>
              </a:rPr>
              <a:t>Hướng của </a:t>
            </a:r>
            <a:r>
              <a:rPr sz="3200" b="1" spc="-5" dirty="0">
                <a:latin typeface="Symbol"/>
                <a:cs typeface="Symbol"/>
              </a:rPr>
              <a:t></a:t>
            </a:r>
            <a:r>
              <a:rPr sz="3200" b="1" spc="-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Calibri"/>
                <a:cs typeface="Calibri"/>
              </a:rPr>
              <a:t>được xác định bởi</a:t>
            </a:r>
            <a:r>
              <a:rPr sz="3200" spc="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vector	</a:t>
            </a:r>
            <a:r>
              <a:rPr sz="3200" spc="-5" dirty="0">
                <a:solidFill>
                  <a:srgbClr val="3333CC"/>
                </a:solidFill>
                <a:latin typeface="Calibri"/>
                <a:cs typeface="Calibri"/>
              </a:rPr>
              <a:t>eigen </a:t>
            </a:r>
            <a:r>
              <a:rPr sz="3200" b="1" dirty="0">
                <a:solidFill>
                  <a:srgbClr val="434DD6"/>
                </a:solidFill>
                <a:latin typeface="Symbol"/>
                <a:cs typeface="Symbol"/>
              </a:rPr>
              <a:t></a:t>
            </a:r>
            <a:r>
              <a:rPr sz="3150" b="1" baseline="-21164" dirty="0">
                <a:solidFill>
                  <a:srgbClr val="434DD6"/>
                </a:solidFill>
                <a:latin typeface="Calibri"/>
                <a:cs typeface="Calibri"/>
              </a:rPr>
              <a:t>1 </a:t>
            </a:r>
            <a:r>
              <a:rPr sz="3200" spc="-5" dirty="0">
                <a:solidFill>
                  <a:srgbClr val="3333CC"/>
                </a:solidFill>
                <a:latin typeface="Calibri"/>
                <a:cs typeface="Calibri"/>
              </a:rPr>
              <a:t>tương  đương với giá trị eigen lớn nhất của </a:t>
            </a:r>
            <a:r>
              <a:rPr sz="3200" spc="-5" dirty="0">
                <a:latin typeface="Calibri"/>
                <a:cs typeface="Calibri"/>
              </a:rPr>
              <a:t>ma trận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b="1" spc="-5" dirty="0">
                <a:latin typeface="Calibri"/>
                <a:cs typeface="Calibri"/>
              </a:rPr>
              <a:t>C</a:t>
            </a:r>
            <a:endParaRPr sz="3200">
              <a:latin typeface="Calibri"/>
              <a:cs typeface="Calibri"/>
            </a:endParaRPr>
          </a:p>
          <a:p>
            <a:pPr marL="393065" marR="5080" indent="-380365">
              <a:lnSpc>
                <a:spcPts val="3379"/>
              </a:lnSpc>
              <a:spcBef>
                <a:spcPts val="2035"/>
              </a:spcBef>
              <a:buChar char="•"/>
              <a:tabLst>
                <a:tab pos="398145" algn="l"/>
                <a:tab pos="398780" algn="l"/>
              </a:tabLst>
            </a:pPr>
            <a:r>
              <a:rPr sz="3200" spc="-5" dirty="0">
                <a:latin typeface="Calibri"/>
                <a:cs typeface="Calibri"/>
              </a:rPr>
              <a:t>Vector thứ 2 cũng orthogonal (tức không liên quan) với  vector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1</a:t>
            </a:r>
            <a:endParaRPr sz="3200">
              <a:latin typeface="Calibri"/>
              <a:cs typeface="Calibri"/>
            </a:endParaRPr>
          </a:p>
          <a:p>
            <a:pPr marL="393065" indent="-380365">
              <a:lnSpc>
                <a:spcPct val="100000"/>
              </a:lnSpc>
              <a:spcBef>
                <a:spcPts val="1855"/>
              </a:spcBef>
              <a:buChar char="•"/>
              <a:tabLst>
                <a:tab pos="398145" algn="l"/>
                <a:tab pos="398780" algn="l"/>
              </a:tabLst>
            </a:pPr>
            <a:r>
              <a:rPr sz="3200" spc="-5" dirty="0">
                <a:latin typeface="Calibri"/>
                <a:cs typeface="Calibri"/>
              </a:rPr>
              <a:t>v.v.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22462" y="2670352"/>
            <a:ext cx="4526915" cy="8026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433445" algn="l"/>
              </a:tabLst>
            </a:pPr>
            <a:r>
              <a:rPr sz="5100" b="1" spc="-5" dirty="0">
                <a:solidFill>
                  <a:srgbClr val="000000"/>
                </a:solidFill>
                <a:latin typeface="Calibri"/>
                <a:cs typeface="Calibri"/>
              </a:rPr>
              <a:t>Ý tư</a:t>
            </a:r>
            <a:r>
              <a:rPr sz="5100" b="1" spc="-10" dirty="0">
                <a:solidFill>
                  <a:srgbClr val="000000"/>
                </a:solidFill>
                <a:latin typeface="Calibri"/>
                <a:cs typeface="Calibri"/>
              </a:rPr>
              <a:t>ởn</a:t>
            </a:r>
            <a:r>
              <a:rPr sz="5100" b="1" spc="-5" dirty="0">
                <a:solidFill>
                  <a:srgbClr val="000000"/>
                </a:solidFill>
                <a:latin typeface="Calibri"/>
                <a:cs typeface="Calibri"/>
              </a:rPr>
              <a:t>g c</a:t>
            </a:r>
            <a:r>
              <a:rPr sz="5100" b="1" spc="-10" dirty="0">
                <a:solidFill>
                  <a:srgbClr val="000000"/>
                </a:solidFill>
                <a:latin typeface="Calibri"/>
                <a:cs typeface="Calibri"/>
              </a:rPr>
              <a:t>ủ</a:t>
            </a:r>
            <a:r>
              <a:rPr sz="5100" b="1" spc="-5" dirty="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sz="5100" b="1" dirty="0">
                <a:solidFill>
                  <a:srgbClr val="000000"/>
                </a:solidFill>
                <a:latin typeface="Calibri"/>
                <a:cs typeface="Calibri"/>
              </a:rPr>
              <a:t>	</a:t>
            </a:r>
            <a:r>
              <a:rPr sz="5100" b="1" spc="-10" dirty="0">
                <a:solidFill>
                  <a:srgbClr val="000000"/>
                </a:solidFill>
                <a:latin typeface="Calibri"/>
                <a:cs typeface="Calibri"/>
              </a:rPr>
              <a:t>P</a:t>
            </a:r>
            <a:r>
              <a:rPr sz="5100" b="1" spc="-5" dirty="0">
                <a:solidFill>
                  <a:srgbClr val="000000"/>
                </a:solidFill>
                <a:latin typeface="Calibri"/>
                <a:cs typeface="Calibri"/>
              </a:rPr>
              <a:t>CA</a:t>
            </a:r>
            <a:endParaRPr sz="5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20438" y="159562"/>
            <a:ext cx="5036820" cy="619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Do </a:t>
            </a:r>
            <a:r>
              <a:rPr spc="-5" dirty="0">
                <a:latin typeface="MS PGothic"/>
                <a:cs typeface="MS PGothic"/>
              </a:rPr>
              <a:t>đ</a:t>
            </a:r>
            <a:r>
              <a:rPr spc="-5" dirty="0"/>
              <a:t>ó, PCA cung</a:t>
            </a:r>
            <a:r>
              <a:rPr spc="-75" dirty="0"/>
              <a:t> </a:t>
            </a:r>
            <a:r>
              <a:rPr spc="25" dirty="0"/>
              <a:t>c</a:t>
            </a:r>
            <a:r>
              <a:rPr spc="25" dirty="0">
                <a:latin typeface="Tahoma"/>
                <a:cs typeface="Tahoma"/>
              </a:rPr>
              <a:t>ấ</a:t>
            </a:r>
            <a:r>
              <a:rPr spc="25" dirty="0"/>
              <a:t>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1929" y="1370660"/>
            <a:ext cx="9893935" cy="3676015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393065" marR="5080" indent="-380365">
              <a:lnSpc>
                <a:spcPts val="3800"/>
              </a:lnSpc>
              <a:spcBef>
                <a:spcPts val="254"/>
              </a:spcBef>
              <a:buChar char="•"/>
              <a:tabLst>
                <a:tab pos="398145" algn="l"/>
                <a:tab pos="398780" algn="l"/>
              </a:tabLst>
            </a:pPr>
            <a:r>
              <a:rPr sz="3200" spc="-5" dirty="0">
                <a:latin typeface="Calibri"/>
                <a:cs typeface="Calibri"/>
              </a:rPr>
              <a:t>Một nhóm biến mới (</a:t>
            </a:r>
            <a:r>
              <a:rPr sz="3200" i="1" spc="-5" dirty="0">
                <a:latin typeface="Calibri"/>
                <a:cs typeface="Calibri"/>
              </a:rPr>
              <a:t>Y</a:t>
            </a:r>
            <a:r>
              <a:rPr sz="3150" i="1" spc="-7" baseline="-21164" dirty="0">
                <a:latin typeface="Calibri"/>
                <a:cs typeface="Calibri"/>
              </a:rPr>
              <a:t>i</a:t>
            </a:r>
            <a:r>
              <a:rPr sz="3200" spc="-5" dirty="0">
                <a:latin typeface="Calibri"/>
                <a:cs typeface="Calibri"/>
              </a:rPr>
              <a:t>) là hàm số tuyến </a:t>
            </a:r>
            <a:r>
              <a:rPr sz="3200" spc="-10" dirty="0">
                <a:latin typeface="Calibri"/>
                <a:cs typeface="Calibri"/>
              </a:rPr>
              <a:t>tinh </a:t>
            </a:r>
            <a:r>
              <a:rPr sz="3200" spc="-5" dirty="0">
                <a:latin typeface="Calibri"/>
                <a:cs typeface="Calibri"/>
              </a:rPr>
              <a:t>của các biến  </a:t>
            </a:r>
            <a:r>
              <a:rPr sz="3200" dirty="0">
                <a:latin typeface="Calibri"/>
                <a:cs typeface="Calibri"/>
              </a:rPr>
              <a:t>X</a:t>
            </a:r>
            <a:r>
              <a:rPr sz="3150" i="1" baseline="-21164" dirty="0">
                <a:latin typeface="Calibri"/>
                <a:cs typeface="Calibri"/>
              </a:rPr>
              <a:t>i</a:t>
            </a:r>
            <a:r>
              <a:rPr sz="3200" dirty="0">
                <a:latin typeface="Calibri"/>
                <a:cs typeface="Calibri"/>
              </a:rPr>
              <a:t>:</a:t>
            </a:r>
            <a:endParaRPr sz="3200">
              <a:latin typeface="Calibri"/>
              <a:cs typeface="Calibri"/>
            </a:endParaRPr>
          </a:p>
          <a:p>
            <a:pPr marL="2121535">
              <a:lnSpc>
                <a:spcPct val="100000"/>
              </a:lnSpc>
              <a:spcBef>
                <a:spcPts val="1755"/>
              </a:spcBef>
            </a:pPr>
            <a:r>
              <a:rPr sz="3200" i="1" dirty="0">
                <a:latin typeface="Calibri"/>
                <a:cs typeface="Calibri"/>
              </a:rPr>
              <a:t>Y</a:t>
            </a:r>
            <a:r>
              <a:rPr sz="3150" i="1" baseline="-21164" dirty="0">
                <a:latin typeface="Calibri"/>
                <a:cs typeface="Calibri"/>
              </a:rPr>
              <a:t>i </a:t>
            </a:r>
            <a:r>
              <a:rPr sz="3200" i="1" spc="-5" dirty="0">
                <a:latin typeface="Calibri"/>
                <a:cs typeface="Calibri"/>
              </a:rPr>
              <a:t>= </a:t>
            </a:r>
            <a:r>
              <a:rPr sz="3200" i="1" spc="0" dirty="0">
                <a:latin typeface="Calibri"/>
                <a:cs typeface="Calibri"/>
              </a:rPr>
              <a:t>a</a:t>
            </a:r>
            <a:r>
              <a:rPr sz="3150" i="1" spc="0" baseline="-21164" dirty="0">
                <a:latin typeface="Calibri"/>
                <a:cs typeface="Calibri"/>
              </a:rPr>
              <a:t>i1</a:t>
            </a:r>
            <a:r>
              <a:rPr sz="3200" i="1" spc="0" dirty="0">
                <a:latin typeface="Calibri"/>
                <a:cs typeface="Calibri"/>
              </a:rPr>
              <a:t>x</a:t>
            </a:r>
            <a:r>
              <a:rPr sz="3150" i="1" spc="0" baseline="-21164" dirty="0">
                <a:latin typeface="Calibri"/>
                <a:cs typeface="Calibri"/>
              </a:rPr>
              <a:t>1 </a:t>
            </a:r>
            <a:r>
              <a:rPr sz="3200" i="1" spc="-5" dirty="0">
                <a:latin typeface="Calibri"/>
                <a:cs typeface="Calibri"/>
              </a:rPr>
              <a:t>+ </a:t>
            </a:r>
            <a:r>
              <a:rPr sz="3200" i="1" spc="0" dirty="0">
                <a:latin typeface="Calibri"/>
                <a:cs typeface="Calibri"/>
              </a:rPr>
              <a:t>a</a:t>
            </a:r>
            <a:r>
              <a:rPr sz="3150" i="1" spc="0" baseline="-21164" dirty="0">
                <a:latin typeface="Calibri"/>
                <a:cs typeface="Calibri"/>
              </a:rPr>
              <a:t>i2</a:t>
            </a:r>
            <a:r>
              <a:rPr sz="3200" i="1" spc="0" dirty="0">
                <a:latin typeface="Calibri"/>
                <a:cs typeface="Calibri"/>
              </a:rPr>
              <a:t>x</a:t>
            </a:r>
            <a:r>
              <a:rPr sz="3150" i="1" spc="0" baseline="-21164" dirty="0">
                <a:latin typeface="Calibri"/>
                <a:cs typeface="Calibri"/>
              </a:rPr>
              <a:t>2 </a:t>
            </a:r>
            <a:r>
              <a:rPr sz="3200" i="1" spc="-5" dirty="0">
                <a:latin typeface="Calibri"/>
                <a:cs typeface="Calibri"/>
              </a:rPr>
              <a:t>+… </a:t>
            </a:r>
            <a:r>
              <a:rPr sz="3200" i="1" spc="0" dirty="0">
                <a:latin typeface="Calibri"/>
                <a:cs typeface="Calibri"/>
              </a:rPr>
              <a:t>a</a:t>
            </a:r>
            <a:r>
              <a:rPr sz="3150" i="1" spc="0" baseline="-21164" dirty="0">
                <a:latin typeface="Calibri"/>
                <a:cs typeface="Calibri"/>
              </a:rPr>
              <a:t>ip</a:t>
            </a:r>
            <a:r>
              <a:rPr sz="3200" i="1" spc="0" dirty="0">
                <a:latin typeface="Calibri"/>
                <a:cs typeface="Calibri"/>
              </a:rPr>
              <a:t>x</a:t>
            </a:r>
            <a:r>
              <a:rPr sz="3150" i="1" spc="0" baseline="-21164" dirty="0">
                <a:latin typeface="Calibri"/>
                <a:cs typeface="Calibri"/>
              </a:rPr>
              <a:t>p </a:t>
            </a:r>
            <a:r>
              <a:rPr sz="3200" spc="-5" dirty="0">
                <a:latin typeface="Calibri"/>
                <a:cs typeface="Calibri"/>
              </a:rPr>
              <a:t>; </a:t>
            </a:r>
            <a:r>
              <a:rPr sz="3200" i="1" spc="-5" dirty="0">
                <a:latin typeface="Calibri"/>
                <a:cs typeface="Calibri"/>
              </a:rPr>
              <a:t>i = 1,2, ...</a:t>
            </a:r>
            <a:r>
              <a:rPr sz="3200" i="1" spc="-495" dirty="0">
                <a:latin typeface="Calibri"/>
                <a:cs typeface="Calibri"/>
              </a:rPr>
              <a:t> </a:t>
            </a:r>
            <a:r>
              <a:rPr sz="3200" i="1" spc="-5" dirty="0">
                <a:latin typeface="Calibri"/>
                <a:cs typeface="Calibri"/>
              </a:rPr>
              <a:t>p</a:t>
            </a:r>
            <a:endParaRPr sz="3200">
              <a:latin typeface="Calibri"/>
              <a:cs typeface="Calibri"/>
            </a:endParaRPr>
          </a:p>
          <a:p>
            <a:pPr marL="393065" marR="232410" indent="-380365">
              <a:lnSpc>
                <a:spcPts val="3779"/>
              </a:lnSpc>
              <a:spcBef>
                <a:spcPts val="2135"/>
              </a:spcBef>
              <a:buChar char="•"/>
              <a:tabLst>
                <a:tab pos="398145" algn="l"/>
                <a:tab pos="398780" algn="l"/>
                <a:tab pos="2056130" algn="l"/>
              </a:tabLst>
            </a:pPr>
            <a:r>
              <a:rPr sz="3200" spc="-5" dirty="0">
                <a:latin typeface="Calibri"/>
                <a:cs typeface="Calibri"/>
              </a:rPr>
              <a:t>Biến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mới	</a:t>
            </a:r>
            <a:r>
              <a:rPr sz="3200" i="1" dirty="0">
                <a:latin typeface="Calibri"/>
                <a:cs typeface="Calibri"/>
              </a:rPr>
              <a:t>Y</a:t>
            </a:r>
            <a:r>
              <a:rPr sz="3150" i="1" baseline="-21164" dirty="0">
                <a:latin typeface="Calibri"/>
                <a:cs typeface="Calibri"/>
              </a:rPr>
              <a:t>i </a:t>
            </a:r>
            <a:r>
              <a:rPr sz="3200" spc="-5" dirty="0">
                <a:latin typeface="Calibri"/>
                <a:cs typeface="Calibri"/>
              </a:rPr>
              <a:t>được tạo ra theo mức độ quan trọng nhưng  suy giảm theo độ quan trọng</a:t>
            </a:r>
            <a:endParaRPr sz="3200">
              <a:latin typeface="Calibri"/>
              <a:cs typeface="Calibri"/>
            </a:endParaRPr>
          </a:p>
          <a:p>
            <a:pPr marL="393065" indent="-380365">
              <a:lnSpc>
                <a:spcPct val="100000"/>
              </a:lnSpc>
              <a:spcBef>
                <a:spcPts val="1855"/>
              </a:spcBef>
              <a:buChar char="•"/>
              <a:tabLst>
                <a:tab pos="398145" algn="l"/>
                <a:tab pos="398780" algn="l"/>
              </a:tabLst>
            </a:pPr>
            <a:r>
              <a:rPr sz="3200" spc="-5" dirty="0">
                <a:latin typeface="Calibri"/>
                <a:cs typeface="Calibri"/>
              </a:rPr>
              <a:t>Chúng được gọi là "</a:t>
            </a: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principal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components</a:t>
            </a:r>
            <a:r>
              <a:rPr sz="3200" spc="-5" dirty="0">
                <a:latin typeface="Calibri"/>
                <a:cs typeface="Calibri"/>
              </a:rPr>
              <a:t>"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4430" y="159562"/>
            <a:ext cx="8693150" cy="619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Tính toán eigenvalue và</a:t>
            </a:r>
            <a:r>
              <a:rPr spc="-25" dirty="0"/>
              <a:t> </a:t>
            </a:r>
            <a:r>
              <a:rPr spc="-5" dirty="0"/>
              <a:t>eigenvector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54965" marR="5080" indent="-342265">
              <a:lnSpc>
                <a:spcPct val="108500"/>
              </a:lnSpc>
              <a:spcBef>
                <a:spcPts val="110"/>
              </a:spcBef>
              <a:buChar char="•"/>
              <a:tabLst>
                <a:tab pos="354965" algn="l"/>
                <a:tab pos="355600" algn="l"/>
                <a:tab pos="2539365" algn="l"/>
              </a:tabLst>
            </a:pPr>
            <a:r>
              <a:rPr spc="-5" dirty="0"/>
              <a:t>Giá</a:t>
            </a:r>
            <a:r>
              <a:rPr spc="0" dirty="0"/>
              <a:t> </a:t>
            </a:r>
            <a:r>
              <a:rPr spc="-5" dirty="0"/>
              <a:t>trị</a:t>
            </a:r>
            <a:r>
              <a:rPr spc="0" dirty="0"/>
              <a:t> </a:t>
            </a:r>
            <a:r>
              <a:rPr spc="-5" dirty="0"/>
              <a:t>eigen	</a:t>
            </a:r>
            <a:r>
              <a:rPr sz="3300" i="1" spc="-25" dirty="0">
                <a:latin typeface="Symbol"/>
                <a:cs typeface="Symbol"/>
              </a:rPr>
              <a:t></a:t>
            </a:r>
            <a:r>
              <a:rPr sz="3150" i="1" spc="-37" baseline="-21164" dirty="0">
                <a:latin typeface="Calibri"/>
                <a:cs typeface="Calibri"/>
              </a:rPr>
              <a:t>i </a:t>
            </a:r>
            <a:r>
              <a:rPr sz="3200" spc="-5" dirty="0"/>
              <a:t>được xác định bằng sách giải phương  trình</a:t>
            </a:r>
            <a:endParaRPr sz="3200" dirty="0">
              <a:latin typeface="Calibri"/>
              <a:cs typeface="Calibri"/>
            </a:endParaRPr>
          </a:p>
          <a:p>
            <a:pPr marL="1482090">
              <a:lnSpc>
                <a:spcPct val="100000"/>
              </a:lnSpc>
              <a:spcBef>
                <a:spcPts val="1480"/>
              </a:spcBef>
            </a:pPr>
            <a:r>
              <a:rPr i="1" spc="-5" dirty="0">
                <a:solidFill>
                  <a:srgbClr val="3333CC"/>
                </a:solidFill>
                <a:latin typeface="Calibri"/>
                <a:cs typeface="Calibri"/>
              </a:rPr>
              <a:t>det</a:t>
            </a:r>
            <a:r>
              <a:rPr spc="-5" dirty="0">
                <a:solidFill>
                  <a:srgbClr val="3333CC"/>
                </a:solidFill>
              </a:rPr>
              <a:t>(C-</a:t>
            </a:r>
            <a:r>
              <a:rPr spc="-5" dirty="0">
                <a:solidFill>
                  <a:srgbClr val="434DD6"/>
                </a:solidFill>
                <a:latin typeface="Symbol"/>
                <a:cs typeface="Symbol"/>
              </a:rPr>
              <a:t></a:t>
            </a:r>
            <a:r>
              <a:rPr spc="-5" dirty="0">
                <a:solidFill>
                  <a:srgbClr val="3333CC"/>
                </a:solidFill>
              </a:rPr>
              <a:t>I</a:t>
            </a:r>
            <a:r>
              <a:rPr i="1" spc="-5" dirty="0">
                <a:solidFill>
                  <a:srgbClr val="3333CC"/>
                </a:solidFill>
                <a:latin typeface="Calibri"/>
                <a:cs typeface="Calibri"/>
              </a:rPr>
              <a:t>) =</a:t>
            </a:r>
            <a:r>
              <a:rPr i="1" spc="-1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srgbClr val="3333CC"/>
                </a:solidFill>
              </a:rPr>
              <a:t>0</a:t>
            </a:r>
          </a:p>
          <a:p>
            <a:pPr marL="354965" marR="789305" indent="-342265">
              <a:lnSpc>
                <a:spcPct val="111300"/>
              </a:lnSpc>
              <a:spcBef>
                <a:spcPts val="1025"/>
              </a:spcBef>
              <a:buChar char="•"/>
              <a:tabLst>
                <a:tab pos="354965" algn="l"/>
                <a:tab pos="355600" algn="l"/>
              </a:tabLst>
            </a:pPr>
            <a:r>
              <a:rPr spc="-5" dirty="0"/>
              <a:t>Vector eigen là những cột của ma trận A với đặc  điểm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09845" y="4661858"/>
            <a:ext cx="3041650" cy="1396365"/>
          </a:xfrm>
          <a:prstGeom prst="rect">
            <a:avLst/>
          </a:prstGeom>
        </p:spPr>
        <p:txBody>
          <a:bodyPr vert="horz" wrap="square" lIns="0" tIns="210185" rIns="0" bIns="0" rtlCol="0">
            <a:spAutoFit/>
          </a:bodyPr>
          <a:lstStyle/>
          <a:p>
            <a:pPr marL="1573530">
              <a:lnSpc>
                <a:spcPct val="100000"/>
              </a:lnSpc>
              <a:spcBef>
                <a:spcPts val="1655"/>
              </a:spcBef>
            </a:pPr>
            <a:r>
              <a:rPr sz="3200" spc="-5" dirty="0">
                <a:solidFill>
                  <a:srgbClr val="3333CC"/>
                </a:solidFill>
                <a:latin typeface="Calibri"/>
                <a:cs typeface="Calibri"/>
              </a:rPr>
              <a:t>C=A D</a:t>
            </a:r>
            <a:r>
              <a:rPr sz="3200" spc="-9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3200" spc="0" dirty="0">
                <a:solidFill>
                  <a:srgbClr val="3333CC"/>
                </a:solidFill>
                <a:latin typeface="Calibri"/>
                <a:cs typeface="Calibri"/>
              </a:rPr>
              <a:t>A</a:t>
            </a:r>
            <a:r>
              <a:rPr sz="3150" spc="0" baseline="25132" dirty="0">
                <a:solidFill>
                  <a:srgbClr val="434DD6"/>
                </a:solidFill>
                <a:latin typeface="Calibri"/>
                <a:cs typeface="Calibri"/>
              </a:rPr>
              <a:t>T</a:t>
            </a:r>
            <a:endParaRPr sz="3150" baseline="25132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156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Trong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đó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86475" y="5545272"/>
            <a:ext cx="47815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10" dirty="0">
                <a:latin typeface="Calibri"/>
                <a:cs typeface="Calibri"/>
              </a:rPr>
              <a:t>D</a:t>
            </a:r>
            <a:r>
              <a:rPr sz="3200" spc="-5" dirty="0">
                <a:latin typeface="Calibri"/>
                <a:cs typeface="Calibri"/>
              </a:rPr>
              <a:t>=</a:t>
            </a:r>
            <a:endParaRPr sz="3200">
              <a:latin typeface="Calibri"/>
              <a:cs typeface="Calibri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8900" y="4767119"/>
            <a:ext cx="2232758" cy="206938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12498" y="159562"/>
            <a:ext cx="3253104" cy="619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25" dirty="0"/>
              <a:t>Di</a:t>
            </a:r>
            <a:r>
              <a:rPr spc="25" dirty="0">
                <a:latin typeface="Tahoma"/>
                <a:cs typeface="Tahoma"/>
              </a:rPr>
              <a:t>ễ</a:t>
            </a:r>
            <a:r>
              <a:rPr spc="25" dirty="0"/>
              <a:t>n gi</a:t>
            </a:r>
            <a:r>
              <a:rPr spc="25" dirty="0">
                <a:latin typeface="Tahoma"/>
                <a:cs typeface="Tahoma"/>
              </a:rPr>
              <a:t>ả</a:t>
            </a:r>
            <a:r>
              <a:rPr spc="25" dirty="0"/>
              <a:t>i</a:t>
            </a:r>
            <a:r>
              <a:rPr spc="-105" dirty="0"/>
              <a:t> </a:t>
            </a:r>
            <a:r>
              <a:rPr spc="-5" dirty="0"/>
              <a:t>PCA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57117" y="1355777"/>
            <a:ext cx="9433560" cy="4257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265">
              <a:lnSpc>
                <a:spcPct val="1197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Những biến mới (Principal Components) có phương </a:t>
            </a:r>
            <a:r>
              <a:rPr sz="3200" spc="-10" dirty="0">
                <a:latin typeface="Calibri"/>
                <a:cs typeface="Calibri"/>
              </a:rPr>
              <a:t>sai  </a:t>
            </a:r>
            <a:r>
              <a:rPr sz="3200" spc="-5" dirty="0">
                <a:latin typeface="Calibri"/>
                <a:cs typeface="Calibri"/>
              </a:rPr>
              <a:t>bằng giá trị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eigen:</a:t>
            </a:r>
            <a:endParaRPr sz="3200">
              <a:latin typeface="Calibri"/>
              <a:cs typeface="Calibri"/>
            </a:endParaRPr>
          </a:p>
          <a:p>
            <a:pPr marL="1941195">
              <a:lnSpc>
                <a:spcPct val="100000"/>
              </a:lnSpc>
              <a:spcBef>
                <a:spcPts val="2675"/>
              </a:spcBef>
              <a:tabLst>
                <a:tab pos="5619750" algn="l"/>
              </a:tabLst>
            </a:pPr>
            <a:r>
              <a:rPr sz="3200" i="1" spc="-5" dirty="0">
                <a:latin typeface="Calibri"/>
                <a:cs typeface="Calibri"/>
              </a:rPr>
              <a:t>Var(Y</a:t>
            </a:r>
            <a:r>
              <a:rPr sz="3150" i="1" spc="-7" baseline="-21164" dirty="0">
                <a:latin typeface="Calibri"/>
                <a:cs typeface="Calibri"/>
              </a:rPr>
              <a:t>i</a:t>
            </a:r>
            <a:r>
              <a:rPr sz="3200" i="1" spc="-5" dirty="0">
                <a:latin typeface="Calibri"/>
                <a:cs typeface="Calibri"/>
              </a:rPr>
              <a:t>) = </a:t>
            </a:r>
            <a:r>
              <a:rPr sz="3200" dirty="0">
                <a:latin typeface="Symbol"/>
                <a:cs typeface="Symbol"/>
              </a:rPr>
              <a:t></a:t>
            </a:r>
            <a:r>
              <a:rPr sz="3150" i="1" baseline="-21164" dirty="0">
                <a:latin typeface="Calibri"/>
                <a:cs typeface="Calibri"/>
              </a:rPr>
              <a:t>i  </a:t>
            </a:r>
            <a:r>
              <a:rPr sz="3200" spc="-5" dirty="0">
                <a:latin typeface="Calibri"/>
                <a:cs typeface="Calibri"/>
              </a:rPr>
              <a:t>cho</a:t>
            </a:r>
            <a:r>
              <a:rPr sz="3200" spc="-27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tất</a:t>
            </a:r>
            <a:r>
              <a:rPr sz="3200" spc="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cả	</a:t>
            </a:r>
            <a:r>
              <a:rPr sz="3200" i="1" spc="-5" dirty="0">
                <a:latin typeface="Calibri"/>
                <a:cs typeface="Calibri"/>
              </a:rPr>
              <a:t>i = 1, 2, …,</a:t>
            </a:r>
            <a:r>
              <a:rPr sz="3200" i="1" spc="-20" dirty="0">
                <a:latin typeface="Calibri"/>
                <a:cs typeface="Calibri"/>
              </a:rPr>
              <a:t> </a:t>
            </a:r>
            <a:r>
              <a:rPr sz="3200" i="1" spc="-5" dirty="0">
                <a:latin typeface="Calibri"/>
                <a:cs typeface="Calibri"/>
              </a:rPr>
              <a:t>p</a:t>
            </a:r>
            <a:endParaRPr sz="3200">
              <a:latin typeface="Calibri"/>
              <a:cs typeface="Calibri"/>
            </a:endParaRPr>
          </a:p>
          <a:p>
            <a:pPr marL="354965" marR="337820" indent="-342265">
              <a:lnSpc>
                <a:spcPct val="119200"/>
              </a:lnSpc>
              <a:spcBef>
                <a:spcPts val="1920"/>
              </a:spcBef>
              <a:buChar char="•"/>
              <a:tabLst>
                <a:tab pos="354965" algn="l"/>
                <a:tab pos="355600" algn="l"/>
                <a:tab pos="1545590" algn="l"/>
              </a:tabLst>
            </a:pPr>
            <a:r>
              <a:rPr sz="3200" spc="-5" dirty="0">
                <a:latin typeface="Calibri"/>
                <a:cs typeface="Calibri"/>
              </a:rPr>
              <a:t>Giá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trị	</a:t>
            </a:r>
            <a:r>
              <a:rPr sz="3200" dirty="0">
                <a:latin typeface="Symbol"/>
                <a:cs typeface="Symbol"/>
              </a:rPr>
              <a:t></a:t>
            </a:r>
            <a:r>
              <a:rPr sz="3150" i="1" baseline="-21164" dirty="0">
                <a:latin typeface="Calibri"/>
                <a:cs typeface="Calibri"/>
              </a:rPr>
              <a:t>i </a:t>
            </a:r>
            <a:r>
              <a:rPr sz="3200" spc="-5" dirty="0">
                <a:latin typeface="Calibri"/>
                <a:cs typeface="Calibri"/>
              </a:rPr>
              <a:t>nhỏ </a:t>
            </a:r>
            <a:r>
              <a:rPr sz="3200" spc="1605" dirty="0">
                <a:latin typeface="Arial"/>
                <a:cs typeface="Arial"/>
              </a:rPr>
              <a:t>ó</a:t>
            </a:r>
            <a:r>
              <a:rPr sz="3200" spc="-175" dirty="0">
                <a:latin typeface="Arial"/>
                <a:cs typeface="Arial"/>
              </a:rPr>
              <a:t> </a:t>
            </a:r>
            <a:r>
              <a:rPr sz="3200" spc="-5" dirty="0">
                <a:latin typeface="Calibri"/>
                <a:cs typeface="Calibri"/>
              </a:rPr>
              <a:t>phương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sai thấp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1605" dirty="0">
                <a:latin typeface="Arial"/>
                <a:cs typeface="Arial"/>
              </a:rPr>
              <a:t>ó</a:t>
            </a:r>
            <a:r>
              <a:rPr sz="3200" spc="-175" dirty="0">
                <a:latin typeface="Arial"/>
                <a:cs typeface="Arial"/>
              </a:rPr>
              <a:t> </a:t>
            </a:r>
            <a:r>
              <a:rPr sz="3200" spc="-5" dirty="0">
                <a:latin typeface="Calibri"/>
                <a:cs typeface="Calibri"/>
              </a:rPr>
              <a:t>dữ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liệu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thay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đổi  nhỏ về hướng của </a:t>
            </a:r>
            <a:r>
              <a:rPr sz="3200" i="1" dirty="0">
                <a:latin typeface="Calibri"/>
                <a:cs typeface="Calibri"/>
              </a:rPr>
              <a:t>Y</a:t>
            </a:r>
            <a:r>
              <a:rPr sz="3150" i="1" baseline="-21164" dirty="0">
                <a:latin typeface="Calibri"/>
                <a:cs typeface="Calibri"/>
              </a:rPr>
              <a:t>i</a:t>
            </a:r>
            <a:endParaRPr sz="3150" baseline="-21164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2575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Mức độ quan trọng của mỗi PC given by </a:t>
            </a:r>
            <a:r>
              <a:rPr sz="3200" dirty="0">
                <a:solidFill>
                  <a:srgbClr val="3333CC"/>
                </a:solidFill>
                <a:latin typeface="Symbol"/>
                <a:cs typeface="Symbol"/>
              </a:rPr>
              <a:t></a:t>
            </a:r>
            <a:r>
              <a:rPr sz="3150" i="1" baseline="-21164" dirty="0">
                <a:solidFill>
                  <a:srgbClr val="434DD6"/>
                </a:solidFill>
                <a:latin typeface="Times New Roman"/>
                <a:cs typeface="Times New Roman"/>
              </a:rPr>
              <a:t>i </a:t>
            </a:r>
            <a:r>
              <a:rPr sz="3200" i="1" spc="-35" dirty="0">
                <a:solidFill>
                  <a:srgbClr val="434DD6"/>
                </a:solidFill>
                <a:latin typeface="Times New Roman"/>
                <a:cs typeface="Times New Roman"/>
              </a:rPr>
              <a:t>/</a:t>
            </a:r>
            <a:r>
              <a:rPr sz="3300" i="1" spc="-35" dirty="0">
                <a:solidFill>
                  <a:srgbClr val="434DD6"/>
                </a:solidFill>
                <a:latin typeface="Symbol"/>
                <a:cs typeface="Symbol"/>
              </a:rPr>
              <a:t></a:t>
            </a:r>
            <a:r>
              <a:rPr sz="3300" i="1" spc="-5" dirty="0">
                <a:solidFill>
                  <a:srgbClr val="434DD6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3333CC"/>
                </a:solidFill>
                <a:latin typeface="Symbol"/>
                <a:cs typeface="Symbol"/>
              </a:rPr>
              <a:t></a:t>
            </a:r>
            <a:r>
              <a:rPr sz="3150" i="1" baseline="-21164" dirty="0">
                <a:solidFill>
                  <a:srgbClr val="434DD6"/>
                </a:solidFill>
                <a:latin typeface="Times New Roman"/>
                <a:cs typeface="Times New Roman"/>
              </a:rPr>
              <a:t>i</a:t>
            </a:r>
            <a:endParaRPr sz="3150" baseline="-21164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66533" y="159562"/>
            <a:ext cx="4545330" cy="619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25" dirty="0"/>
              <a:t>C</a:t>
            </a:r>
            <a:r>
              <a:rPr spc="25" dirty="0">
                <a:latin typeface="Tahoma"/>
                <a:cs typeface="Tahoma"/>
              </a:rPr>
              <a:t>ầ</a:t>
            </a:r>
            <a:r>
              <a:rPr spc="25" dirty="0"/>
              <a:t>n </a:t>
            </a:r>
            <a:r>
              <a:rPr spc="-5" dirty="0"/>
              <a:t>bao nhiêu</a:t>
            </a:r>
            <a:r>
              <a:rPr spc="-100" dirty="0"/>
              <a:t> </a:t>
            </a:r>
            <a:r>
              <a:rPr spc="-5" dirty="0"/>
              <a:t>PC?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1929" y="1132038"/>
            <a:ext cx="9936480" cy="2693670"/>
          </a:xfrm>
          <a:prstGeom prst="rect">
            <a:avLst/>
          </a:prstGeom>
        </p:spPr>
        <p:txBody>
          <a:bodyPr vert="horz" wrap="square" lIns="0" tIns="250825" rIns="0" bIns="0" rtlCol="0">
            <a:spAutoFit/>
          </a:bodyPr>
          <a:lstStyle/>
          <a:p>
            <a:pPr marL="393065" indent="-380365">
              <a:lnSpc>
                <a:spcPct val="100000"/>
              </a:lnSpc>
              <a:spcBef>
                <a:spcPts val="1975"/>
              </a:spcBef>
              <a:buChar char="•"/>
              <a:tabLst>
                <a:tab pos="398145" algn="l"/>
                <a:tab pos="398780" algn="l"/>
              </a:tabLst>
            </a:pPr>
            <a:r>
              <a:rPr sz="3200" spc="-5" dirty="0">
                <a:latin typeface="Calibri"/>
                <a:cs typeface="Calibri"/>
              </a:rPr>
              <a:t>Số PCs sao cho tỉ lệ phương sai giải thích được từ</a:t>
            </a:r>
            <a:r>
              <a:rPr sz="3200" spc="4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50-70%</a:t>
            </a:r>
            <a:endParaRPr sz="3200">
              <a:latin typeface="Calibri"/>
              <a:cs typeface="Calibri"/>
            </a:endParaRPr>
          </a:p>
          <a:p>
            <a:pPr marL="393065" indent="-380365">
              <a:lnSpc>
                <a:spcPct val="100000"/>
              </a:lnSpc>
              <a:spcBef>
                <a:spcPts val="1875"/>
              </a:spcBef>
              <a:buChar char="•"/>
              <a:tabLst>
                <a:tab pos="398145" algn="l"/>
                <a:tab pos="398780" algn="l"/>
              </a:tabLst>
            </a:pPr>
            <a:r>
              <a:rPr sz="3200" spc="-5" dirty="0">
                <a:solidFill>
                  <a:srgbClr val="3333CC"/>
                </a:solidFill>
                <a:latin typeface="Calibri"/>
                <a:cs typeface="Calibri"/>
              </a:rPr>
              <a:t>Kaiser criterion</a:t>
            </a:r>
            <a:r>
              <a:rPr sz="3200" spc="-5" dirty="0">
                <a:latin typeface="Calibri"/>
                <a:cs typeface="Calibri"/>
              </a:rPr>
              <a:t>: giữ PCs với eigenvalues </a:t>
            </a:r>
            <a:r>
              <a:rPr sz="3200" spc="-10" dirty="0">
                <a:latin typeface="Calibri"/>
                <a:cs typeface="Calibri"/>
              </a:rPr>
              <a:t>&gt;1</a:t>
            </a:r>
            <a:endParaRPr sz="3200">
              <a:latin typeface="Calibri"/>
              <a:cs typeface="Calibri"/>
            </a:endParaRPr>
          </a:p>
          <a:p>
            <a:pPr marL="393065" marR="5080" indent="-380365">
              <a:lnSpc>
                <a:spcPts val="3779"/>
              </a:lnSpc>
              <a:spcBef>
                <a:spcPts val="2135"/>
              </a:spcBef>
              <a:buChar char="•"/>
              <a:tabLst>
                <a:tab pos="398145" algn="l"/>
                <a:tab pos="398780" algn="l"/>
              </a:tabLst>
            </a:pPr>
            <a:r>
              <a:rPr sz="3200" spc="-5" dirty="0">
                <a:solidFill>
                  <a:srgbClr val="3333CC"/>
                </a:solidFill>
                <a:latin typeface="Calibri"/>
                <a:cs typeface="Calibri"/>
              </a:rPr>
              <a:t>Scree plot</a:t>
            </a:r>
            <a:r>
              <a:rPr sz="3200" spc="-5" dirty="0">
                <a:latin typeface="Calibri"/>
                <a:cs typeface="Calibri"/>
              </a:rPr>
              <a:t>: thể hiện khả năng PC giải thích phương sai của  dữ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liệu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17559" y="159562"/>
            <a:ext cx="5842635" cy="619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25" dirty="0"/>
              <a:t>Di</a:t>
            </a:r>
            <a:r>
              <a:rPr spc="25" dirty="0">
                <a:latin typeface="Tahoma"/>
                <a:cs typeface="Tahoma"/>
              </a:rPr>
              <a:t>ễ</a:t>
            </a:r>
            <a:r>
              <a:rPr spc="25" dirty="0"/>
              <a:t>n gi</a:t>
            </a:r>
            <a:r>
              <a:rPr spc="25" dirty="0">
                <a:latin typeface="Tahoma"/>
                <a:cs typeface="Tahoma"/>
              </a:rPr>
              <a:t>ả</a:t>
            </a:r>
            <a:r>
              <a:rPr spc="25" dirty="0"/>
              <a:t>i </a:t>
            </a:r>
            <a:r>
              <a:rPr i="1" spc="-5" dirty="0">
                <a:latin typeface="Arial Rounded MT Bold"/>
                <a:cs typeface="Arial Rounded MT Bold"/>
              </a:rPr>
              <a:t>ý </a:t>
            </a:r>
            <a:r>
              <a:rPr spc="-5" dirty="0"/>
              <a:t>ngh</a:t>
            </a:r>
            <a:r>
              <a:rPr spc="-5" dirty="0">
                <a:latin typeface="MS PGothic"/>
                <a:cs typeface="MS PGothic"/>
              </a:rPr>
              <a:t>ĩ</a:t>
            </a:r>
            <a:r>
              <a:rPr spc="-5" dirty="0"/>
              <a:t>a </a:t>
            </a:r>
            <a:r>
              <a:rPr spc="75" dirty="0"/>
              <a:t>c</a:t>
            </a:r>
            <a:r>
              <a:rPr spc="75" dirty="0">
                <a:latin typeface="Tahoma"/>
                <a:cs typeface="Tahoma"/>
              </a:rPr>
              <a:t>ủ</a:t>
            </a:r>
            <a:r>
              <a:rPr spc="75" dirty="0"/>
              <a:t>a</a:t>
            </a:r>
            <a:r>
              <a:rPr spc="-125" dirty="0"/>
              <a:t> </a:t>
            </a:r>
            <a:r>
              <a:rPr spc="-5" dirty="0"/>
              <a:t>PC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12159" y="1056791"/>
            <a:ext cx="8594090" cy="3432175"/>
          </a:xfrm>
          <a:prstGeom prst="rect">
            <a:avLst/>
          </a:prstGeom>
        </p:spPr>
        <p:txBody>
          <a:bodyPr vert="horz" wrap="square" lIns="0" tIns="250825" rIns="0" bIns="0" rtlCol="0">
            <a:spAutoFit/>
          </a:bodyPr>
          <a:lstStyle/>
          <a:p>
            <a:pPr marL="393065" indent="-380365">
              <a:lnSpc>
                <a:spcPct val="100000"/>
              </a:lnSpc>
              <a:spcBef>
                <a:spcPts val="1975"/>
              </a:spcBef>
              <a:buChar char="•"/>
              <a:tabLst>
                <a:tab pos="398145" algn="l"/>
                <a:tab pos="398780" algn="l"/>
              </a:tabLst>
            </a:pPr>
            <a:r>
              <a:rPr sz="3200" spc="-5" dirty="0">
                <a:latin typeface="Calibri"/>
                <a:cs typeface="Calibri"/>
              </a:rPr>
              <a:t>Trọng số của biến số trong mỗi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PC:</a:t>
            </a:r>
            <a:endParaRPr sz="3200">
              <a:latin typeface="Calibri"/>
              <a:cs typeface="Calibri"/>
            </a:endParaRPr>
          </a:p>
          <a:p>
            <a:pPr marL="393065" indent="-380365">
              <a:lnSpc>
                <a:spcPct val="100000"/>
              </a:lnSpc>
              <a:spcBef>
                <a:spcPts val="1875"/>
              </a:spcBef>
              <a:buChar char="•"/>
              <a:tabLst>
                <a:tab pos="398145" algn="l"/>
                <a:tab pos="398780" algn="l"/>
                <a:tab pos="1259205" algn="l"/>
              </a:tabLst>
            </a:pPr>
            <a:r>
              <a:rPr sz="3200" spc="-5" dirty="0">
                <a:latin typeface="Calibri"/>
                <a:cs typeface="Calibri"/>
              </a:rPr>
              <a:t>Nếu	</a:t>
            </a:r>
            <a:r>
              <a:rPr sz="3200" i="1" spc="0" dirty="0">
                <a:solidFill>
                  <a:srgbClr val="3333CC"/>
                </a:solidFill>
                <a:latin typeface="Calibri"/>
                <a:cs typeface="Calibri"/>
              </a:rPr>
              <a:t>Y</a:t>
            </a:r>
            <a:r>
              <a:rPr sz="3150" i="1" spc="0" baseline="-21164" dirty="0">
                <a:solidFill>
                  <a:srgbClr val="434DD6"/>
                </a:solidFill>
                <a:latin typeface="Calibri"/>
                <a:cs typeface="Calibri"/>
              </a:rPr>
              <a:t>1 </a:t>
            </a:r>
            <a:r>
              <a:rPr sz="3200" i="1" spc="-5" dirty="0">
                <a:solidFill>
                  <a:srgbClr val="3333CC"/>
                </a:solidFill>
                <a:latin typeface="Calibri"/>
                <a:cs typeface="Calibri"/>
              </a:rPr>
              <a:t>= 0.89 </a:t>
            </a:r>
            <a:r>
              <a:rPr sz="3200" i="1" spc="0" dirty="0">
                <a:solidFill>
                  <a:srgbClr val="3333CC"/>
                </a:solidFill>
                <a:latin typeface="Calibri"/>
                <a:cs typeface="Calibri"/>
              </a:rPr>
              <a:t>X</a:t>
            </a:r>
            <a:r>
              <a:rPr sz="3150" i="1" spc="0" baseline="-21164" dirty="0">
                <a:solidFill>
                  <a:srgbClr val="434DD6"/>
                </a:solidFill>
                <a:latin typeface="Calibri"/>
                <a:cs typeface="Calibri"/>
              </a:rPr>
              <a:t>1 </a:t>
            </a:r>
            <a:r>
              <a:rPr sz="3200" i="1" spc="-5" dirty="0">
                <a:solidFill>
                  <a:srgbClr val="3333CC"/>
                </a:solidFill>
                <a:latin typeface="Calibri"/>
                <a:cs typeface="Calibri"/>
              </a:rPr>
              <a:t>+ 0.15X</a:t>
            </a:r>
            <a:r>
              <a:rPr sz="3150" i="1" spc="-7" baseline="-21164" dirty="0">
                <a:solidFill>
                  <a:srgbClr val="434DD6"/>
                </a:solidFill>
                <a:latin typeface="Calibri"/>
                <a:cs typeface="Calibri"/>
              </a:rPr>
              <a:t>2 </a:t>
            </a:r>
            <a:r>
              <a:rPr sz="3200" i="1" spc="-5" dirty="0">
                <a:solidFill>
                  <a:srgbClr val="3333CC"/>
                </a:solidFill>
                <a:latin typeface="Calibri"/>
                <a:cs typeface="Calibri"/>
              </a:rPr>
              <a:t>- </a:t>
            </a:r>
            <a:r>
              <a:rPr sz="3200" i="1" dirty="0">
                <a:solidFill>
                  <a:srgbClr val="3333CC"/>
                </a:solidFill>
                <a:latin typeface="Calibri"/>
                <a:cs typeface="Calibri"/>
              </a:rPr>
              <a:t>0.77X</a:t>
            </a:r>
            <a:r>
              <a:rPr sz="3150" i="1" baseline="-21164" dirty="0">
                <a:solidFill>
                  <a:srgbClr val="434DD6"/>
                </a:solidFill>
                <a:latin typeface="Calibri"/>
                <a:cs typeface="Calibri"/>
              </a:rPr>
              <a:t>3 </a:t>
            </a:r>
            <a:r>
              <a:rPr sz="3200" i="1" spc="-5" dirty="0">
                <a:solidFill>
                  <a:srgbClr val="3333CC"/>
                </a:solidFill>
                <a:latin typeface="Calibri"/>
                <a:cs typeface="Calibri"/>
              </a:rPr>
              <a:t>+</a:t>
            </a:r>
            <a:r>
              <a:rPr sz="3200" i="1" spc="-47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3200" i="1" spc="-5" dirty="0">
                <a:solidFill>
                  <a:srgbClr val="3333CC"/>
                </a:solidFill>
                <a:latin typeface="Calibri"/>
                <a:cs typeface="Calibri"/>
              </a:rPr>
              <a:t>0.51X</a:t>
            </a:r>
            <a:r>
              <a:rPr sz="3150" i="1" spc="-7" baseline="-21164" dirty="0">
                <a:solidFill>
                  <a:srgbClr val="434DD6"/>
                </a:solidFill>
                <a:latin typeface="Calibri"/>
                <a:cs typeface="Calibri"/>
              </a:rPr>
              <a:t>4</a:t>
            </a:r>
            <a:endParaRPr sz="3150" baseline="-21164">
              <a:latin typeface="Calibri"/>
              <a:cs typeface="Calibri"/>
            </a:endParaRPr>
          </a:p>
          <a:p>
            <a:pPr marL="393065" marR="5080" indent="-380365">
              <a:lnSpc>
                <a:spcPts val="3779"/>
              </a:lnSpc>
              <a:spcBef>
                <a:spcPts val="2135"/>
              </a:spcBef>
              <a:buChar char="•"/>
              <a:tabLst>
                <a:tab pos="398145" algn="l"/>
                <a:tab pos="398780" algn="l"/>
                <a:tab pos="1086485" algn="l"/>
                <a:tab pos="2087880" algn="l"/>
              </a:tabLst>
            </a:pPr>
            <a:r>
              <a:rPr sz="3200" spc="-5" dirty="0">
                <a:latin typeface="Calibri"/>
                <a:cs typeface="Calibri"/>
              </a:rPr>
              <a:t>Thì	</a:t>
            </a:r>
            <a:r>
              <a:rPr sz="3200" i="1" spc="0" dirty="0">
                <a:solidFill>
                  <a:srgbClr val="3333CC"/>
                </a:solidFill>
                <a:latin typeface="Calibri"/>
                <a:cs typeface="Calibri"/>
              </a:rPr>
              <a:t>X</a:t>
            </a:r>
            <a:r>
              <a:rPr sz="3150" i="1" spc="0" baseline="-21164" dirty="0">
                <a:solidFill>
                  <a:srgbClr val="434DD6"/>
                </a:solidFill>
                <a:latin typeface="Calibri"/>
                <a:cs typeface="Calibri"/>
              </a:rPr>
              <a:t>1 </a:t>
            </a:r>
            <a:r>
              <a:rPr sz="3200" spc="-5" dirty="0">
                <a:solidFill>
                  <a:srgbClr val="3333CC"/>
                </a:solidFill>
                <a:latin typeface="Calibri"/>
                <a:cs typeface="Calibri"/>
              </a:rPr>
              <a:t>và	</a:t>
            </a:r>
            <a:r>
              <a:rPr sz="3200" i="1" spc="0" dirty="0">
                <a:solidFill>
                  <a:srgbClr val="3333CC"/>
                </a:solidFill>
                <a:latin typeface="Calibri"/>
                <a:cs typeface="Calibri"/>
              </a:rPr>
              <a:t>X</a:t>
            </a:r>
            <a:r>
              <a:rPr sz="3150" i="1" spc="0" baseline="-21164" dirty="0">
                <a:solidFill>
                  <a:srgbClr val="434DD6"/>
                </a:solidFill>
                <a:latin typeface="Calibri"/>
                <a:cs typeface="Calibri"/>
              </a:rPr>
              <a:t>3 </a:t>
            </a:r>
            <a:r>
              <a:rPr sz="3200" spc="-5" dirty="0">
                <a:latin typeface="Calibri"/>
                <a:cs typeface="Calibri"/>
              </a:rPr>
              <a:t>có trọng số cao nhất, và là biến quan  trọng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nhất</a:t>
            </a:r>
            <a:endParaRPr sz="3200">
              <a:latin typeface="Calibri"/>
              <a:cs typeface="Calibri"/>
            </a:endParaRPr>
          </a:p>
          <a:p>
            <a:pPr marL="393065" indent="-380365">
              <a:lnSpc>
                <a:spcPct val="100000"/>
              </a:lnSpc>
              <a:spcBef>
                <a:spcPts val="1860"/>
              </a:spcBef>
              <a:buChar char="•"/>
              <a:tabLst>
                <a:tab pos="398145" algn="l"/>
                <a:tab pos="398780" algn="l"/>
                <a:tab pos="6341745" algn="l"/>
              </a:tabLst>
            </a:pPr>
            <a:r>
              <a:rPr sz="3200" spc="-5" dirty="0">
                <a:latin typeface="Calibri"/>
                <a:cs typeface="Calibri"/>
              </a:rPr>
              <a:t>Xem mối tương quan giữa</a:t>
            </a:r>
            <a:r>
              <a:rPr sz="3200" spc="3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các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biến	</a:t>
            </a:r>
            <a:r>
              <a:rPr sz="3200" i="1" dirty="0">
                <a:solidFill>
                  <a:srgbClr val="3333CC"/>
                </a:solidFill>
                <a:latin typeface="Calibri"/>
                <a:cs typeface="Calibri"/>
              </a:rPr>
              <a:t>X</a:t>
            </a:r>
            <a:r>
              <a:rPr sz="3150" i="1" baseline="-21164" dirty="0">
                <a:solidFill>
                  <a:srgbClr val="434DD6"/>
                </a:solidFill>
                <a:latin typeface="Calibri"/>
                <a:cs typeface="Calibri"/>
              </a:rPr>
              <a:t>i </a:t>
            </a:r>
            <a:r>
              <a:rPr sz="3200" spc="-5" dirty="0">
                <a:latin typeface="Calibri"/>
                <a:cs typeface="Calibri"/>
              </a:rPr>
              <a:t>và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PC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11935" y="2670352"/>
            <a:ext cx="3747770" cy="8026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100" b="1" spc="-5" dirty="0">
                <a:solidFill>
                  <a:srgbClr val="000000"/>
                </a:solidFill>
                <a:latin typeface="Calibri"/>
                <a:cs typeface="Calibri"/>
              </a:rPr>
              <a:t>Ví dụ cho</a:t>
            </a:r>
            <a:r>
              <a:rPr sz="5100" b="1" spc="-8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5100" b="1" spc="-5" dirty="0">
                <a:solidFill>
                  <a:srgbClr val="000000"/>
                </a:solidFill>
                <a:latin typeface="Calibri"/>
                <a:cs typeface="Calibri"/>
              </a:rPr>
              <a:t>PCA</a:t>
            </a:r>
            <a:endParaRPr sz="5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4798" y="159562"/>
            <a:ext cx="4728210" cy="619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Các </a:t>
            </a:r>
            <a:r>
              <a:rPr spc="165" dirty="0"/>
              <a:t>b</a:t>
            </a:r>
            <a:r>
              <a:rPr spc="165" dirty="0">
                <a:latin typeface="Tahoma"/>
                <a:cs typeface="Tahoma"/>
              </a:rPr>
              <a:t>ướ</a:t>
            </a:r>
            <a:r>
              <a:rPr spc="165" dirty="0"/>
              <a:t>c </a:t>
            </a:r>
            <a:r>
              <a:rPr spc="-5" dirty="0"/>
              <a:t>phân</a:t>
            </a:r>
            <a:r>
              <a:rPr spc="-240" dirty="0"/>
              <a:t> </a:t>
            </a:r>
            <a:r>
              <a:rPr spc="-5" dirty="0"/>
              <a:t>tích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1929" y="1132038"/>
            <a:ext cx="7374255" cy="2937510"/>
          </a:xfrm>
          <a:prstGeom prst="rect">
            <a:avLst/>
          </a:prstGeom>
        </p:spPr>
        <p:txBody>
          <a:bodyPr vert="horz" wrap="square" lIns="0" tIns="250825" rIns="0" bIns="0" rtlCol="0">
            <a:spAutoFit/>
          </a:bodyPr>
          <a:lstStyle/>
          <a:p>
            <a:pPr marL="590550" indent="-577850">
              <a:lnSpc>
                <a:spcPct val="100000"/>
              </a:lnSpc>
              <a:spcBef>
                <a:spcPts val="1975"/>
              </a:spcBef>
              <a:buAutoNum type="arabicPeriod"/>
              <a:tabLst>
                <a:tab pos="590550" algn="l"/>
                <a:tab pos="591185" algn="l"/>
              </a:tabLst>
            </a:pPr>
            <a:r>
              <a:rPr sz="3200" spc="-5" dirty="0">
                <a:latin typeface="Calibri"/>
                <a:cs typeface="Calibri"/>
              </a:rPr>
              <a:t>Chuẩn bị dữ liệu (chuẩn hoá dữ</a:t>
            </a:r>
            <a:r>
              <a:rPr sz="3200" spc="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liệu)</a:t>
            </a:r>
            <a:endParaRPr sz="3200">
              <a:latin typeface="Calibri"/>
              <a:cs typeface="Calibri"/>
            </a:endParaRPr>
          </a:p>
          <a:p>
            <a:pPr marL="590550" indent="-577850">
              <a:lnSpc>
                <a:spcPct val="100000"/>
              </a:lnSpc>
              <a:spcBef>
                <a:spcPts val="1875"/>
              </a:spcBef>
              <a:buAutoNum type="arabicPeriod"/>
              <a:tabLst>
                <a:tab pos="590550" algn="l"/>
                <a:tab pos="591185" algn="l"/>
              </a:tabLst>
            </a:pPr>
            <a:r>
              <a:rPr sz="3200" spc="-5" dirty="0">
                <a:latin typeface="Calibri"/>
                <a:cs typeface="Calibri"/>
              </a:rPr>
              <a:t>Tính ma trận covariance hoặc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correlation</a:t>
            </a:r>
            <a:endParaRPr sz="3200">
              <a:latin typeface="Calibri"/>
              <a:cs typeface="Calibri"/>
            </a:endParaRPr>
          </a:p>
          <a:p>
            <a:pPr marL="590550" indent="-577850">
              <a:lnSpc>
                <a:spcPct val="100000"/>
              </a:lnSpc>
              <a:spcBef>
                <a:spcPts val="1960"/>
              </a:spcBef>
              <a:buAutoNum type="arabicPeriod"/>
              <a:tabLst>
                <a:tab pos="590550" algn="l"/>
                <a:tab pos="591185" algn="l"/>
              </a:tabLst>
            </a:pPr>
            <a:r>
              <a:rPr sz="3200" spc="-5" dirty="0">
                <a:latin typeface="Calibri"/>
                <a:cs typeface="Calibri"/>
              </a:rPr>
              <a:t>Tính eigenvalues của ma trận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covariance</a:t>
            </a:r>
            <a:endParaRPr sz="3200">
              <a:latin typeface="Calibri"/>
              <a:cs typeface="Calibri"/>
            </a:endParaRPr>
          </a:p>
          <a:p>
            <a:pPr marL="682625" indent="-669925">
              <a:lnSpc>
                <a:spcPct val="100000"/>
              </a:lnSpc>
              <a:spcBef>
                <a:spcPts val="1855"/>
              </a:spcBef>
              <a:buAutoNum type="arabicPeriod"/>
              <a:tabLst>
                <a:tab pos="682625" algn="l"/>
                <a:tab pos="683260" algn="l"/>
              </a:tabLst>
            </a:pPr>
            <a:r>
              <a:rPr sz="3200" spc="-5" dirty="0">
                <a:latin typeface="Calibri"/>
                <a:cs typeface="Calibri"/>
              </a:rPr>
              <a:t>Chọn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components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64806" y="159562"/>
            <a:ext cx="4348480" cy="619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125" dirty="0"/>
              <a:t>D</a:t>
            </a:r>
            <a:r>
              <a:rPr spc="125" dirty="0">
                <a:latin typeface="Tahoma"/>
                <a:cs typeface="Tahoma"/>
              </a:rPr>
              <a:t>ữ </a:t>
            </a:r>
            <a:r>
              <a:rPr spc="25" dirty="0"/>
              <a:t>li</a:t>
            </a:r>
            <a:r>
              <a:rPr spc="25" dirty="0">
                <a:latin typeface="Tahoma"/>
                <a:cs typeface="Tahoma"/>
              </a:rPr>
              <a:t>ệ</a:t>
            </a:r>
            <a:r>
              <a:rPr spc="25" dirty="0"/>
              <a:t>u </a:t>
            </a:r>
            <a:r>
              <a:rPr spc="75" dirty="0"/>
              <a:t>c</a:t>
            </a:r>
            <a:r>
              <a:rPr spc="75" dirty="0">
                <a:latin typeface="Tahoma"/>
                <a:cs typeface="Tahoma"/>
              </a:rPr>
              <a:t>ủ</a:t>
            </a:r>
            <a:r>
              <a:rPr spc="75" dirty="0"/>
              <a:t>a</a:t>
            </a:r>
            <a:r>
              <a:rPr spc="-465" dirty="0"/>
              <a:t> </a:t>
            </a:r>
            <a:r>
              <a:rPr spc="-5" dirty="0"/>
              <a:t>Fisher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12299" y="1033661"/>
          <a:ext cx="4377687" cy="5882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6115"/>
                <a:gridCol w="265429"/>
                <a:gridCol w="593090"/>
                <a:gridCol w="266065"/>
                <a:gridCol w="633730"/>
                <a:gridCol w="257810"/>
                <a:gridCol w="626109"/>
                <a:gridCol w="1069339"/>
              </a:tblGrid>
              <a:tr h="354330">
                <a:tc>
                  <a:txBody>
                    <a:bodyPr/>
                    <a:lstStyle/>
                    <a:p>
                      <a:pPr marL="31750">
                        <a:lnSpc>
                          <a:spcPts val="1285"/>
                        </a:lnSpc>
                      </a:pPr>
                      <a:r>
                        <a:rPr sz="1100" b="1" spc="65" dirty="0">
                          <a:latin typeface="Calibri"/>
                          <a:cs typeface="Calibri"/>
                        </a:rPr>
                        <a:t>S.Length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R="22860" algn="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5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.1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 marL="31115">
                        <a:lnSpc>
                          <a:spcPts val="1285"/>
                        </a:lnSpc>
                      </a:pPr>
                      <a:r>
                        <a:rPr sz="1100" b="1" spc="75" dirty="0">
                          <a:latin typeface="Calibri"/>
                          <a:cs typeface="Calibri"/>
                        </a:rPr>
                        <a:t>S.Width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R="22860" algn="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3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.5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 marL="31115">
                        <a:lnSpc>
                          <a:spcPts val="1285"/>
                        </a:lnSpc>
                      </a:pPr>
                      <a:r>
                        <a:rPr sz="1100" b="1" spc="60" dirty="0">
                          <a:latin typeface="Calibri"/>
                          <a:cs typeface="Calibri"/>
                        </a:rPr>
                        <a:t>P.Length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2349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100" spc="60" dirty="0">
                          <a:latin typeface="Calibri"/>
                          <a:cs typeface="Calibri"/>
                        </a:rPr>
                        <a:t>1.4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 marL="30480">
                        <a:lnSpc>
                          <a:spcPts val="1285"/>
                        </a:lnSpc>
                      </a:pPr>
                      <a:r>
                        <a:rPr sz="1100" b="1" spc="65" dirty="0">
                          <a:latin typeface="Calibri"/>
                          <a:cs typeface="Calibri"/>
                        </a:rPr>
                        <a:t>P.Width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20040">
                        <a:lnSpc>
                          <a:spcPts val="1285"/>
                        </a:lnSpc>
                      </a:pPr>
                      <a:r>
                        <a:rPr sz="1100" b="1" spc="65" dirty="0">
                          <a:latin typeface="Calibri"/>
                          <a:cs typeface="Calibri"/>
                        </a:rPr>
                        <a:t>Species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marL="55244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100" spc="60" dirty="0">
                          <a:latin typeface="Calibri"/>
                          <a:cs typeface="Calibri"/>
                        </a:rPr>
                        <a:t>0.2</a:t>
                      </a:r>
                      <a:r>
                        <a:rPr sz="1100" spc="1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55" dirty="0">
                          <a:latin typeface="Calibri"/>
                          <a:cs typeface="Calibri"/>
                        </a:rPr>
                        <a:t>I.setosa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1784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2860" algn="r">
                        <a:lnSpc>
                          <a:spcPts val="1305"/>
                        </a:lnSpc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4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.9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305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3495">
                        <a:lnSpc>
                          <a:spcPts val="1305"/>
                        </a:lnSpc>
                      </a:pPr>
                      <a:r>
                        <a:rPr sz="1100" spc="60" dirty="0">
                          <a:latin typeface="Calibri"/>
                          <a:cs typeface="Calibri"/>
                        </a:rPr>
                        <a:t>1.4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ts val="1305"/>
                        </a:lnSpc>
                      </a:pPr>
                      <a:r>
                        <a:rPr sz="1100" spc="60" dirty="0">
                          <a:latin typeface="Calibri"/>
                          <a:cs typeface="Calibri"/>
                        </a:rPr>
                        <a:t>0.2</a:t>
                      </a:r>
                      <a:r>
                        <a:rPr sz="1100" spc="2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55" dirty="0">
                          <a:latin typeface="Calibri"/>
                          <a:cs typeface="Calibri"/>
                        </a:rPr>
                        <a:t>I.setosa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1784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2860" algn="r">
                        <a:lnSpc>
                          <a:spcPts val="1305"/>
                        </a:lnSpc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4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.7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2860" algn="r">
                        <a:lnSpc>
                          <a:spcPts val="1305"/>
                        </a:lnSpc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3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.2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3495">
                        <a:lnSpc>
                          <a:spcPts val="1305"/>
                        </a:lnSpc>
                      </a:pPr>
                      <a:r>
                        <a:rPr sz="1100" spc="60" dirty="0">
                          <a:latin typeface="Calibri"/>
                          <a:cs typeface="Calibri"/>
                        </a:rPr>
                        <a:t>1.3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ts val="1305"/>
                        </a:lnSpc>
                      </a:pPr>
                      <a:r>
                        <a:rPr sz="1100" spc="60" dirty="0">
                          <a:latin typeface="Calibri"/>
                          <a:cs typeface="Calibri"/>
                        </a:rPr>
                        <a:t>0.2</a:t>
                      </a:r>
                      <a:r>
                        <a:rPr sz="1100" spc="2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55" dirty="0">
                          <a:latin typeface="Calibri"/>
                          <a:cs typeface="Calibri"/>
                        </a:rPr>
                        <a:t>I.setosa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1784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2860" algn="r">
                        <a:lnSpc>
                          <a:spcPts val="1305"/>
                        </a:lnSpc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4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.6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2860" algn="r">
                        <a:lnSpc>
                          <a:spcPts val="1305"/>
                        </a:lnSpc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3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.1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3495">
                        <a:lnSpc>
                          <a:spcPts val="1305"/>
                        </a:lnSpc>
                      </a:pPr>
                      <a:r>
                        <a:rPr sz="1100" spc="60" dirty="0">
                          <a:latin typeface="Calibri"/>
                          <a:cs typeface="Calibri"/>
                        </a:rPr>
                        <a:t>1.5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ts val="1305"/>
                        </a:lnSpc>
                      </a:pPr>
                      <a:r>
                        <a:rPr sz="1100" spc="60" dirty="0">
                          <a:latin typeface="Calibri"/>
                          <a:cs typeface="Calibri"/>
                        </a:rPr>
                        <a:t>0.2</a:t>
                      </a:r>
                      <a:r>
                        <a:rPr sz="1100" spc="2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55" dirty="0">
                          <a:latin typeface="Calibri"/>
                          <a:cs typeface="Calibri"/>
                        </a:rPr>
                        <a:t>I.setosa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1784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305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2860" algn="r">
                        <a:lnSpc>
                          <a:spcPts val="1305"/>
                        </a:lnSpc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3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.6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3495">
                        <a:lnSpc>
                          <a:spcPts val="1305"/>
                        </a:lnSpc>
                      </a:pPr>
                      <a:r>
                        <a:rPr sz="1100" spc="60" dirty="0">
                          <a:latin typeface="Calibri"/>
                          <a:cs typeface="Calibri"/>
                        </a:rPr>
                        <a:t>1.4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ts val="1305"/>
                        </a:lnSpc>
                      </a:pPr>
                      <a:r>
                        <a:rPr sz="1100" spc="60" dirty="0">
                          <a:latin typeface="Calibri"/>
                          <a:cs typeface="Calibri"/>
                        </a:rPr>
                        <a:t>0.2</a:t>
                      </a:r>
                      <a:r>
                        <a:rPr sz="1100" spc="2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55" dirty="0">
                          <a:latin typeface="Calibri"/>
                          <a:cs typeface="Calibri"/>
                        </a:rPr>
                        <a:t>I.setosa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1784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2860" algn="r">
                        <a:lnSpc>
                          <a:spcPts val="1305"/>
                        </a:lnSpc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5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.4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2860" algn="r">
                        <a:lnSpc>
                          <a:spcPts val="1305"/>
                        </a:lnSpc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3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.9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3495">
                        <a:lnSpc>
                          <a:spcPts val="1305"/>
                        </a:lnSpc>
                      </a:pPr>
                      <a:r>
                        <a:rPr sz="1100" spc="60" dirty="0">
                          <a:latin typeface="Calibri"/>
                          <a:cs typeface="Calibri"/>
                        </a:rPr>
                        <a:t>1.7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ts val="1305"/>
                        </a:lnSpc>
                      </a:pPr>
                      <a:r>
                        <a:rPr sz="1100" spc="60" dirty="0">
                          <a:latin typeface="Calibri"/>
                          <a:cs typeface="Calibri"/>
                        </a:rPr>
                        <a:t>0.4</a:t>
                      </a:r>
                      <a:r>
                        <a:rPr sz="1100" spc="2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55" dirty="0">
                          <a:latin typeface="Calibri"/>
                          <a:cs typeface="Calibri"/>
                        </a:rPr>
                        <a:t>I.setosa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1784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2860" algn="r">
                        <a:lnSpc>
                          <a:spcPts val="1305"/>
                        </a:lnSpc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4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.6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2860" algn="r">
                        <a:lnSpc>
                          <a:spcPts val="1305"/>
                        </a:lnSpc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3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.4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3495">
                        <a:lnSpc>
                          <a:spcPts val="1305"/>
                        </a:lnSpc>
                      </a:pPr>
                      <a:r>
                        <a:rPr sz="1100" spc="60" dirty="0">
                          <a:latin typeface="Calibri"/>
                          <a:cs typeface="Calibri"/>
                        </a:rPr>
                        <a:t>1.4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ts val="1305"/>
                        </a:lnSpc>
                      </a:pPr>
                      <a:r>
                        <a:rPr sz="1100" spc="60" dirty="0">
                          <a:latin typeface="Calibri"/>
                          <a:cs typeface="Calibri"/>
                        </a:rPr>
                        <a:t>0.3</a:t>
                      </a:r>
                      <a:r>
                        <a:rPr sz="1100" spc="2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55" dirty="0">
                          <a:latin typeface="Calibri"/>
                          <a:cs typeface="Calibri"/>
                        </a:rPr>
                        <a:t>I.setosa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1784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305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2860" algn="r">
                        <a:lnSpc>
                          <a:spcPts val="1305"/>
                        </a:lnSpc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3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.4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3495">
                        <a:lnSpc>
                          <a:spcPts val="1305"/>
                        </a:lnSpc>
                      </a:pPr>
                      <a:r>
                        <a:rPr sz="1100" spc="60" dirty="0">
                          <a:latin typeface="Calibri"/>
                          <a:cs typeface="Calibri"/>
                        </a:rPr>
                        <a:t>1.5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ts val="1305"/>
                        </a:lnSpc>
                      </a:pPr>
                      <a:r>
                        <a:rPr sz="1100" spc="60" dirty="0">
                          <a:latin typeface="Calibri"/>
                          <a:cs typeface="Calibri"/>
                        </a:rPr>
                        <a:t>0.2</a:t>
                      </a:r>
                      <a:r>
                        <a:rPr sz="1100" spc="2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55" dirty="0">
                          <a:latin typeface="Calibri"/>
                          <a:cs typeface="Calibri"/>
                        </a:rPr>
                        <a:t>I.setosa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1784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2860" algn="r">
                        <a:lnSpc>
                          <a:spcPts val="1305"/>
                        </a:lnSpc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4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.4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2860" algn="r">
                        <a:lnSpc>
                          <a:spcPts val="1305"/>
                        </a:lnSpc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2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.9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3495">
                        <a:lnSpc>
                          <a:spcPts val="1305"/>
                        </a:lnSpc>
                      </a:pPr>
                      <a:r>
                        <a:rPr sz="1100" spc="60" dirty="0">
                          <a:latin typeface="Calibri"/>
                          <a:cs typeface="Calibri"/>
                        </a:rPr>
                        <a:t>1.4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ts val="1305"/>
                        </a:lnSpc>
                      </a:pPr>
                      <a:r>
                        <a:rPr sz="1100" spc="60" dirty="0">
                          <a:latin typeface="Calibri"/>
                          <a:cs typeface="Calibri"/>
                        </a:rPr>
                        <a:t>0.2</a:t>
                      </a:r>
                      <a:r>
                        <a:rPr sz="1100" spc="2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55" dirty="0">
                          <a:latin typeface="Calibri"/>
                          <a:cs typeface="Calibri"/>
                        </a:rPr>
                        <a:t>I.setosa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1784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2860" algn="r">
                        <a:lnSpc>
                          <a:spcPts val="1305"/>
                        </a:lnSpc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5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.1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2860" algn="r">
                        <a:lnSpc>
                          <a:spcPts val="1305"/>
                        </a:lnSpc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3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.8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3495">
                        <a:lnSpc>
                          <a:spcPts val="1305"/>
                        </a:lnSpc>
                      </a:pPr>
                      <a:r>
                        <a:rPr sz="1100" spc="60" dirty="0">
                          <a:latin typeface="Calibri"/>
                          <a:cs typeface="Calibri"/>
                        </a:rPr>
                        <a:t>1.9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ts val="1305"/>
                        </a:lnSpc>
                      </a:pPr>
                      <a:r>
                        <a:rPr sz="1100" spc="60" dirty="0">
                          <a:latin typeface="Calibri"/>
                          <a:cs typeface="Calibri"/>
                        </a:rPr>
                        <a:t>0.4</a:t>
                      </a:r>
                      <a:r>
                        <a:rPr sz="1100" spc="2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55" dirty="0">
                          <a:latin typeface="Calibri"/>
                          <a:cs typeface="Calibri"/>
                        </a:rPr>
                        <a:t>I.setosa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1784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2860" algn="r">
                        <a:lnSpc>
                          <a:spcPts val="1305"/>
                        </a:lnSpc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4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.8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305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3495">
                        <a:lnSpc>
                          <a:spcPts val="1305"/>
                        </a:lnSpc>
                      </a:pPr>
                      <a:r>
                        <a:rPr sz="1100" spc="60" dirty="0">
                          <a:latin typeface="Calibri"/>
                          <a:cs typeface="Calibri"/>
                        </a:rPr>
                        <a:t>1.4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ts val="1305"/>
                        </a:lnSpc>
                      </a:pPr>
                      <a:r>
                        <a:rPr sz="1100" spc="60" dirty="0">
                          <a:latin typeface="Calibri"/>
                          <a:cs typeface="Calibri"/>
                        </a:rPr>
                        <a:t>0.3</a:t>
                      </a:r>
                      <a:r>
                        <a:rPr sz="1100" spc="2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55" dirty="0">
                          <a:latin typeface="Calibri"/>
                          <a:cs typeface="Calibri"/>
                        </a:rPr>
                        <a:t>I.setosa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1784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2860" algn="r">
                        <a:lnSpc>
                          <a:spcPts val="1305"/>
                        </a:lnSpc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5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.1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2860" algn="r">
                        <a:lnSpc>
                          <a:spcPts val="1305"/>
                        </a:lnSpc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3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.8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3495">
                        <a:lnSpc>
                          <a:spcPts val="1305"/>
                        </a:lnSpc>
                      </a:pPr>
                      <a:r>
                        <a:rPr sz="1100" spc="60" dirty="0">
                          <a:latin typeface="Calibri"/>
                          <a:cs typeface="Calibri"/>
                        </a:rPr>
                        <a:t>1.6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ts val="1305"/>
                        </a:lnSpc>
                      </a:pPr>
                      <a:r>
                        <a:rPr sz="1100" spc="60" dirty="0">
                          <a:latin typeface="Calibri"/>
                          <a:cs typeface="Calibri"/>
                        </a:rPr>
                        <a:t>0.2</a:t>
                      </a:r>
                      <a:r>
                        <a:rPr sz="1100" spc="2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55" dirty="0">
                          <a:latin typeface="Calibri"/>
                          <a:cs typeface="Calibri"/>
                        </a:rPr>
                        <a:t>I.setosa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1784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2860" algn="r">
                        <a:lnSpc>
                          <a:spcPts val="1305"/>
                        </a:lnSpc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4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.6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2860" algn="r">
                        <a:lnSpc>
                          <a:spcPts val="1305"/>
                        </a:lnSpc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3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.2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3495">
                        <a:lnSpc>
                          <a:spcPts val="1305"/>
                        </a:lnSpc>
                      </a:pPr>
                      <a:r>
                        <a:rPr sz="1100" spc="60" dirty="0">
                          <a:latin typeface="Calibri"/>
                          <a:cs typeface="Calibri"/>
                        </a:rPr>
                        <a:t>1.4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ts val="1305"/>
                        </a:lnSpc>
                      </a:pPr>
                      <a:r>
                        <a:rPr sz="1100" spc="60" dirty="0">
                          <a:latin typeface="Calibri"/>
                          <a:cs typeface="Calibri"/>
                        </a:rPr>
                        <a:t>0.2</a:t>
                      </a:r>
                      <a:r>
                        <a:rPr sz="1100" spc="2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55" dirty="0">
                          <a:latin typeface="Calibri"/>
                          <a:cs typeface="Calibri"/>
                        </a:rPr>
                        <a:t>I.setosa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1784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2860" algn="r">
                        <a:lnSpc>
                          <a:spcPts val="1305"/>
                        </a:lnSpc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5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.3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2860" algn="r">
                        <a:lnSpc>
                          <a:spcPts val="1305"/>
                        </a:lnSpc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3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.7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3495">
                        <a:lnSpc>
                          <a:spcPts val="1305"/>
                        </a:lnSpc>
                      </a:pPr>
                      <a:r>
                        <a:rPr sz="1100" spc="60" dirty="0">
                          <a:latin typeface="Calibri"/>
                          <a:cs typeface="Calibri"/>
                        </a:rPr>
                        <a:t>1.5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ts val="1305"/>
                        </a:lnSpc>
                      </a:pPr>
                      <a:r>
                        <a:rPr sz="1100" spc="60" dirty="0">
                          <a:latin typeface="Calibri"/>
                          <a:cs typeface="Calibri"/>
                        </a:rPr>
                        <a:t>0.2</a:t>
                      </a:r>
                      <a:r>
                        <a:rPr sz="1100" spc="2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55" dirty="0">
                          <a:latin typeface="Calibri"/>
                          <a:cs typeface="Calibri"/>
                        </a:rPr>
                        <a:t>I.setosa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1758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285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2860" algn="r">
                        <a:lnSpc>
                          <a:spcPts val="1285"/>
                        </a:lnSpc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3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.3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3495">
                        <a:lnSpc>
                          <a:spcPts val="1285"/>
                        </a:lnSpc>
                      </a:pPr>
                      <a:r>
                        <a:rPr sz="1100" spc="60" dirty="0">
                          <a:latin typeface="Calibri"/>
                          <a:cs typeface="Calibri"/>
                        </a:rPr>
                        <a:t>1.4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ts val="1285"/>
                        </a:lnSpc>
                      </a:pPr>
                      <a:r>
                        <a:rPr sz="1100" spc="60" dirty="0">
                          <a:latin typeface="Calibri"/>
                          <a:cs typeface="Calibri"/>
                        </a:rPr>
                        <a:t>0.2</a:t>
                      </a:r>
                      <a:r>
                        <a:rPr sz="1100" spc="2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55" dirty="0">
                          <a:latin typeface="Calibri"/>
                          <a:cs typeface="Calibri"/>
                        </a:rPr>
                        <a:t>I.setosa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180340">
                <a:tc gridSpan="2">
                  <a:txBody>
                    <a:bodyPr/>
                    <a:lstStyle/>
                    <a:p>
                      <a:pPr marR="24130" algn="r">
                        <a:lnSpc>
                          <a:spcPts val="1285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R="22860" algn="r">
                        <a:lnSpc>
                          <a:spcPts val="1285"/>
                        </a:lnSpc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3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.2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R="23495" algn="r">
                        <a:lnSpc>
                          <a:spcPts val="1285"/>
                        </a:lnSpc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4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.7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681355">
                        <a:lnSpc>
                          <a:spcPts val="1285"/>
                        </a:lnSpc>
                      </a:pPr>
                      <a:r>
                        <a:rPr sz="1100" spc="60" dirty="0">
                          <a:latin typeface="Calibri"/>
                          <a:cs typeface="Calibri"/>
                        </a:rPr>
                        <a:t>1.4</a:t>
                      </a:r>
                      <a:r>
                        <a:rPr sz="1100" spc="1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50" dirty="0">
                          <a:latin typeface="Calibri"/>
                          <a:cs typeface="Calibri"/>
                        </a:rPr>
                        <a:t>I.versicolor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78435">
                <a:tc gridSpan="2">
                  <a:txBody>
                    <a:bodyPr/>
                    <a:lstStyle/>
                    <a:p>
                      <a:pPr marR="22860" algn="r">
                        <a:lnSpc>
                          <a:spcPts val="1305"/>
                        </a:lnSpc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6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.4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R="22860" algn="r">
                        <a:lnSpc>
                          <a:spcPts val="1305"/>
                        </a:lnSpc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3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.2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R="23495" algn="r">
                        <a:lnSpc>
                          <a:spcPts val="1305"/>
                        </a:lnSpc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4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.5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681355">
                        <a:lnSpc>
                          <a:spcPts val="1305"/>
                        </a:lnSpc>
                      </a:pPr>
                      <a:r>
                        <a:rPr sz="1100" spc="60" dirty="0">
                          <a:latin typeface="Calibri"/>
                          <a:cs typeface="Calibri"/>
                        </a:rPr>
                        <a:t>1.5</a:t>
                      </a:r>
                      <a:r>
                        <a:rPr sz="1100" spc="1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50" dirty="0">
                          <a:latin typeface="Calibri"/>
                          <a:cs typeface="Calibri"/>
                        </a:rPr>
                        <a:t>I.versicolor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78435">
                <a:tc gridSpan="2">
                  <a:txBody>
                    <a:bodyPr/>
                    <a:lstStyle/>
                    <a:p>
                      <a:pPr marR="22860" algn="r">
                        <a:lnSpc>
                          <a:spcPts val="1305"/>
                        </a:lnSpc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6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.9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R="22860" algn="r">
                        <a:lnSpc>
                          <a:spcPts val="1305"/>
                        </a:lnSpc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3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.1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R="23495" algn="r">
                        <a:lnSpc>
                          <a:spcPts val="1305"/>
                        </a:lnSpc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4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.9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681355">
                        <a:lnSpc>
                          <a:spcPts val="1305"/>
                        </a:lnSpc>
                      </a:pPr>
                      <a:r>
                        <a:rPr sz="1100" spc="60" dirty="0">
                          <a:latin typeface="Calibri"/>
                          <a:cs typeface="Calibri"/>
                        </a:rPr>
                        <a:t>1.5</a:t>
                      </a:r>
                      <a:r>
                        <a:rPr sz="1100" spc="1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50" dirty="0">
                          <a:latin typeface="Calibri"/>
                          <a:cs typeface="Calibri"/>
                        </a:rPr>
                        <a:t>I.versicolor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78435">
                <a:tc gridSpan="2">
                  <a:txBody>
                    <a:bodyPr/>
                    <a:lstStyle/>
                    <a:p>
                      <a:pPr marR="22860" algn="r">
                        <a:lnSpc>
                          <a:spcPts val="1305"/>
                        </a:lnSpc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5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.5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R="22860" algn="r">
                        <a:lnSpc>
                          <a:spcPts val="1305"/>
                        </a:lnSpc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2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.3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R="24765" algn="r">
                        <a:lnSpc>
                          <a:spcPts val="1305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681355">
                        <a:lnSpc>
                          <a:spcPts val="1305"/>
                        </a:lnSpc>
                      </a:pPr>
                      <a:r>
                        <a:rPr sz="1100" spc="60" dirty="0">
                          <a:latin typeface="Calibri"/>
                          <a:cs typeface="Calibri"/>
                        </a:rPr>
                        <a:t>1.3</a:t>
                      </a:r>
                      <a:r>
                        <a:rPr sz="1100" spc="1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50" dirty="0">
                          <a:latin typeface="Calibri"/>
                          <a:cs typeface="Calibri"/>
                        </a:rPr>
                        <a:t>I.versicolor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78435">
                <a:tc gridSpan="2">
                  <a:txBody>
                    <a:bodyPr/>
                    <a:lstStyle/>
                    <a:p>
                      <a:pPr marR="22860" algn="r">
                        <a:lnSpc>
                          <a:spcPts val="1305"/>
                        </a:lnSpc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6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.5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R="22860" algn="r">
                        <a:lnSpc>
                          <a:spcPts val="1305"/>
                        </a:lnSpc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2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.8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R="23495" algn="r">
                        <a:lnSpc>
                          <a:spcPts val="1305"/>
                        </a:lnSpc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4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.6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681355">
                        <a:lnSpc>
                          <a:spcPts val="1305"/>
                        </a:lnSpc>
                      </a:pPr>
                      <a:r>
                        <a:rPr sz="1100" spc="60" dirty="0">
                          <a:latin typeface="Calibri"/>
                          <a:cs typeface="Calibri"/>
                        </a:rPr>
                        <a:t>1.5</a:t>
                      </a:r>
                      <a:r>
                        <a:rPr sz="1100" spc="1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50" dirty="0">
                          <a:latin typeface="Calibri"/>
                          <a:cs typeface="Calibri"/>
                        </a:rPr>
                        <a:t>I.versicolor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78435">
                <a:tc gridSpan="2">
                  <a:txBody>
                    <a:bodyPr/>
                    <a:lstStyle/>
                    <a:p>
                      <a:pPr marR="22860" algn="r">
                        <a:lnSpc>
                          <a:spcPts val="1305"/>
                        </a:lnSpc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5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.7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R="22860" algn="r">
                        <a:lnSpc>
                          <a:spcPts val="1305"/>
                        </a:lnSpc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2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.8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R="23495" algn="r">
                        <a:lnSpc>
                          <a:spcPts val="1305"/>
                        </a:lnSpc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4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.5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681355">
                        <a:lnSpc>
                          <a:spcPts val="1305"/>
                        </a:lnSpc>
                      </a:pPr>
                      <a:r>
                        <a:rPr sz="1100" spc="60" dirty="0">
                          <a:latin typeface="Calibri"/>
                          <a:cs typeface="Calibri"/>
                        </a:rPr>
                        <a:t>1.3</a:t>
                      </a:r>
                      <a:r>
                        <a:rPr sz="1100" spc="1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50" dirty="0">
                          <a:latin typeface="Calibri"/>
                          <a:cs typeface="Calibri"/>
                        </a:rPr>
                        <a:t>I.versicolor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78435">
                <a:tc gridSpan="2">
                  <a:txBody>
                    <a:bodyPr/>
                    <a:lstStyle/>
                    <a:p>
                      <a:pPr marR="22860" algn="r">
                        <a:lnSpc>
                          <a:spcPts val="1305"/>
                        </a:lnSpc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6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.3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R="22860" algn="r">
                        <a:lnSpc>
                          <a:spcPts val="1305"/>
                        </a:lnSpc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3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.3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R="23495" algn="r">
                        <a:lnSpc>
                          <a:spcPts val="1305"/>
                        </a:lnSpc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4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.7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681355">
                        <a:lnSpc>
                          <a:spcPts val="1305"/>
                        </a:lnSpc>
                      </a:pPr>
                      <a:r>
                        <a:rPr sz="1100" spc="60" dirty="0">
                          <a:latin typeface="Calibri"/>
                          <a:cs typeface="Calibri"/>
                        </a:rPr>
                        <a:t>1.6</a:t>
                      </a:r>
                      <a:r>
                        <a:rPr sz="1100" spc="1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50" dirty="0">
                          <a:latin typeface="Calibri"/>
                          <a:cs typeface="Calibri"/>
                        </a:rPr>
                        <a:t>I.versicolor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78435">
                <a:tc gridSpan="2">
                  <a:txBody>
                    <a:bodyPr/>
                    <a:lstStyle/>
                    <a:p>
                      <a:pPr marR="22860" algn="r">
                        <a:lnSpc>
                          <a:spcPts val="1305"/>
                        </a:lnSpc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4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.9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R="22860" algn="r">
                        <a:lnSpc>
                          <a:spcPts val="1305"/>
                        </a:lnSpc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2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.4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R="23495" algn="r">
                        <a:lnSpc>
                          <a:spcPts val="1305"/>
                        </a:lnSpc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3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.3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801370">
                        <a:lnSpc>
                          <a:spcPts val="1305"/>
                        </a:lnSpc>
                      </a:pPr>
                      <a:r>
                        <a:rPr sz="1100" spc="75" dirty="0">
                          <a:latin typeface="Calibri"/>
                          <a:cs typeface="Calibri"/>
                        </a:rPr>
                        <a:t>1</a:t>
                      </a:r>
                      <a:r>
                        <a:rPr sz="1100" spc="2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50" dirty="0">
                          <a:latin typeface="Calibri"/>
                          <a:cs typeface="Calibri"/>
                        </a:rPr>
                        <a:t>I.versicolor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78435">
                <a:tc gridSpan="2">
                  <a:txBody>
                    <a:bodyPr/>
                    <a:lstStyle/>
                    <a:p>
                      <a:pPr marR="22860" algn="r">
                        <a:lnSpc>
                          <a:spcPts val="1305"/>
                        </a:lnSpc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6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.6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R="22860" algn="r">
                        <a:lnSpc>
                          <a:spcPts val="1305"/>
                        </a:lnSpc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2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.9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R="23495" algn="r">
                        <a:lnSpc>
                          <a:spcPts val="1305"/>
                        </a:lnSpc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4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.6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681355">
                        <a:lnSpc>
                          <a:spcPts val="1305"/>
                        </a:lnSpc>
                      </a:pPr>
                      <a:r>
                        <a:rPr sz="1100" spc="60" dirty="0">
                          <a:latin typeface="Calibri"/>
                          <a:cs typeface="Calibri"/>
                        </a:rPr>
                        <a:t>1.3</a:t>
                      </a:r>
                      <a:r>
                        <a:rPr sz="1100" spc="1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50" dirty="0">
                          <a:latin typeface="Calibri"/>
                          <a:cs typeface="Calibri"/>
                        </a:rPr>
                        <a:t>I.versicolor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78435">
                <a:tc gridSpan="2">
                  <a:txBody>
                    <a:bodyPr/>
                    <a:lstStyle/>
                    <a:p>
                      <a:pPr marR="22860" algn="r">
                        <a:lnSpc>
                          <a:spcPts val="1305"/>
                        </a:lnSpc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5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.2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R="22860" algn="r">
                        <a:lnSpc>
                          <a:spcPts val="1305"/>
                        </a:lnSpc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2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.7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R="23495" algn="r">
                        <a:lnSpc>
                          <a:spcPts val="1305"/>
                        </a:lnSpc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3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.9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681355">
                        <a:lnSpc>
                          <a:spcPts val="1305"/>
                        </a:lnSpc>
                      </a:pPr>
                      <a:r>
                        <a:rPr sz="1100" spc="60" dirty="0">
                          <a:latin typeface="Calibri"/>
                          <a:cs typeface="Calibri"/>
                        </a:rPr>
                        <a:t>1.4</a:t>
                      </a:r>
                      <a:r>
                        <a:rPr sz="1100" spc="1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50" dirty="0">
                          <a:latin typeface="Calibri"/>
                          <a:cs typeface="Calibri"/>
                        </a:rPr>
                        <a:t>I.versicolor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78435">
                <a:tc gridSpan="2">
                  <a:txBody>
                    <a:bodyPr/>
                    <a:lstStyle/>
                    <a:p>
                      <a:pPr marR="24130" algn="r">
                        <a:lnSpc>
                          <a:spcPts val="1305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R="24130" algn="r">
                        <a:lnSpc>
                          <a:spcPts val="1305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R="23495" algn="r">
                        <a:lnSpc>
                          <a:spcPts val="1305"/>
                        </a:lnSpc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3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.5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801370">
                        <a:lnSpc>
                          <a:spcPts val="1305"/>
                        </a:lnSpc>
                      </a:pPr>
                      <a:r>
                        <a:rPr sz="1100" spc="75" dirty="0">
                          <a:latin typeface="Calibri"/>
                          <a:cs typeface="Calibri"/>
                        </a:rPr>
                        <a:t>1</a:t>
                      </a:r>
                      <a:r>
                        <a:rPr sz="1100" spc="2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50" dirty="0">
                          <a:latin typeface="Calibri"/>
                          <a:cs typeface="Calibri"/>
                        </a:rPr>
                        <a:t>I.versicolor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78435">
                <a:tc gridSpan="2">
                  <a:txBody>
                    <a:bodyPr/>
                    <a:lstStyle/>
                    <a:p>
                      <a:pPr marR="22860" algn="r">
                        <a:lnSpc>
                          <a:spcPts val="1305"/>
                        </a:lnSpc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6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.2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R="22860" algn="r">
                        <a:lnSpc>
                          <a:spcPts val="1305"/>
                        </a:lnSpc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2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.8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R="23495" algn="r">
                        <a:lnSpc>
                          <a:spcPts val="1305"/>
                        </a:lnSpc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4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.8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681355">
                        <a:lnSpc>
                          <a:spcPts val="1305"/>
                        </a:lnSpc>
                      </a:pPr>
                      <a:r>
                        <a:rPr sz="1100" spc="60" dirty="0">
                          <a:latin typeface="Calibri"/>
                          <a:cs typeface="Calibri"/>
                        </a:rPr>
                        <a:t>1.8</a:t>
                      </a:r>
                      <a:r>
                        <a:rPr sz="1100" spc="2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50" dirty="0">
                          <a:latin typeface="Calibri"/>
                          <a:cs typeface="Calibri"/>
                        </a:rPr>
                        <a:t>I.virginica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78435">
                <a:tc gridSpan="2">
                  <a:txBody>
                    <a:bodyPr/>
                    <a:lstStyle/>
                    <a:p>
                      <a:pPr marR="22860" algn="r">
                        <a:lnSpc>
                          <a:spcPts val="1305"/>
                        </a:lnSpc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6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.1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R="24130" algn="r">
                        <a:lnSpc>
                          <a:spcPts val="1305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R="23495" algn="r">
                        <a:lnSpc>
                          <a:spcPts val="1305"/>
                        </a:lnSpc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4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.9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681355">
                        <a:lnSpc>
                          <a:spcPts val="1305"/>
                        </a:lnSpc>
                      </a:pPr>
                      <a:r>
                        <a:rPr sz="1100" spc="60" dirty="0">
                          <a:latin typeface="Calibri"/>
                          <a:cs typeface="Calibri"/>
                        </a:rPr>
                        <a:t>1.8</a:t>
                      </a:r>
                      <a:r>
                        <a:rPr sz="1100" spc="2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50" dirty="0">
                          <a:latin typeface="Calibri"/>
                          <a:cs typeface="Calibri"/>
                        </a:rPr>
                        <a:t>I.virginica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78435">
                <a:tc gridSpan="2">
                  <a:txBody>
                    <a:bodyPr/>
                    <a:lstStyle/>
                    <a:p>
                      <a:pPr marR="22860" algn="r">
                        <a:lnSpc>
                          <a:spcPts val="1305"/>
                        </a:lnSpc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6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.4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R="22860" algn="r">
                        <a:lnSpc>
                          <a:spcPts val="1305"/>
                        </a:lnSpc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2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.8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R="23495" algn="r">
                        <a:lnSpc>
                          <a:spcPts val="1305"/>
                        </a:lnSpc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5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.6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681355">
                        <a:lnSpc>
                          <a:spcPts val="1305"/>
                        </a:lnSpc>
                      </a:pPr>
                      <a:r>
                        <a:rPr sz="1100" spc="60" dirty="0">
                          <a:latin typeface="Calibri"/>
                          <a:cs typeface="Calibri"/>
                        </a:rPr>
                        <a:t>2.1</a:t>
                      </a:r>
                      <a:r>
                        <a:rPr sz="1100" spc="2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50" dirty="0">
                          <a:latin typeface="Calibri"/>
                          <a:cs typeface="Calibri"/>
                        </a:rPr>
                        <a:t>I.virginica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78435">
                <a:tc gridSpan="2">
                  <a:txBody>
                    <a:bodyPr/>
                    <a:lstStyle/>
                    <a:p>
                      <a:pPr marR="22860" algn="r">
                        <a:lnSpc>
                          <a:spcPts val="1305"/>
                        </a:lnSpc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7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.2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R="24130" algn="r">
                        <a:lnSpc>
                          <a:spcPts val="1305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R="23495" algn="r">
                        <a:lnSpc>
                          <a:spcPts val="1305"/>
                        </a:lnSpc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5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.8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681355">
                        <a:lnSpc>
                          <a:spcPts val="1305"/>
                        </a:lnSpc>
                      </a:pPr>
                      <a:r>
                        <a:rPr sz="1100" spc="60" dirty="0">
                          <a:latin typeface="Calibri"/>
                          <a:cs typeface="Calibri"/>
                        </a:rPr>
                        <a:t>1.6</a:t>
                      </a:r>
                      <a:r>
                        <a:rPr sz="1100" spc="2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50" dirty="0">
                          <a:latin typeface="Calibri"/>
                          <a:cs typeface="Calibri"/>
                        </a:rPr>
                        <a:t>I.virginica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78435">
                <a:tc gridSpan="2">
                  <a:txBody>
                    <a:bodyPr/>
                    <a:lstStyle/>
                    <a:p>
                      <a:pPr marR="22860" algn="r">
                        <a:lnSpc>
                          <a:spcPts val="1305"/>
                        </a:lnSpc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7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.4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R="22860" algn="r">
                        <a:lnSpc>
                          <a:spcPts val="1305"/>
                        </a:lnSpc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2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.8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R="23495" algn="r">
                        <a:lnSpc>
                          <a:spcPts val="1305"/>
                        </a:lnSpc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6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.1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681355">
                        <a:lnSpc>
                          <a:spcPts val="1305"/>
                        </a:lnSpc>
                      </a:pPr>
                      <a:r>
                        <a:rPr sz="1100" spc="60" dirty="0">
                          <a:latin typeface="Calibri"/>
                          <a:cs typeface="Calibri"/>
                        </a:rPr>
                        <a:t>1.9</a:t>
                      </a:r>
                      <a:r>
                        <a:rPr sz="1100" spc="2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50" dirty="0">
                          <a:latin typeface="Calibri"/>
                          <a:cs typeface="Calibri"/>
                        </a:rPr>
                        <a:t>I.virginica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75895">
                <a:tc gridSpan="2">
                  <a:txBody>
                    <a:bodyPr/>
                    <a:lstStyle/>
                    <a:p>
                      <a:pPr marR="22860" algn="r">
                        <a:lnSpc>
                          <a:spcPts val="1285"/>
                        </a:lnSpc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7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.9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R="22860" algn="r">
                        <a:lnSpc>
                          <a:spcPts val="1285"/>
                        </a:lnSpc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3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.8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R="23495" algn="r">
                        <a:lnSpc>
                          <a:spcPts val="1285"/>
                        </a:lnSpc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6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.4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801370">
                        <a:lnSpc>
                          <a:spcPts val="1285"/>
                        </a:lnSpc>
                      </a:pPr>
                      <a:r>
                        <a:rPr sz="1100" spc="75" dirty="0">
                          <a:latin typeface="Calibri"/>
                          <a:cs typeface="Calibri"/>
                        </a:rPr>
                        <a:t>2</a:t>
                      </a:r>
                      <a:r>
                        <a:rPr sz="1100" spc="2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50" dirty="0">
                          <a:latin typeface="Calibri"/>
                          <a:cs typeface="Calibri"/>
                        </a:rPr>
                        <a:t>I.virginica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4972735" y="1105471"/>
            <a:ext cx="5822950" cy="3380104"/>
          </a:xfrm>
          <a:custGeom>
            <a:avLst/>
            <a:gdLst/>
            <a:ahLst/>
            <a:cxnLst/>
            <a:rect l="l" t="t" r="r" b="b"/>
            <a:pathLst>
              <a:path w="5822950" h="3380104">
                <a:moveTo>
                  <a:pt x="0" y="0"/>
                </a:moveTo>
                <a:lnTo>
                  <a:pt x="5822873" y="0"/>
                </a:lnTo>
                <a:lnTo>
                  <a:pt x="5822873" y="3379749"/>
                </a:lnTo>
                <a:lnTo>
                  <a:pt x="0" y="3379749"/>
                </a:lnTo>
                <a:lnTo>
                  <a:pt x="0" y="0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062867" y="1144181"/>
            <a:ext cx="5509895" cy="5681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>
              <a:lnSpc>
                <a:spcPct val="99500"/>
              </a:lnSpc>
              <a:spcBef>
                <a:spcPts val="110"/>
              </a:spcBef>
            </a:pPr>
            <a:r>
              <a:rPr lang="en-US" sz="1800" spc="-5" dirty="0" smtClean="0">
                <a:latin typeface="Courier New"/>
                <a:cs typeface="Courier New"/>
              </a:rPr>
              <a:t>data(</a:t>
            </a:r>
            <a:r>
              <a:rPr sz="1800" spc="-5" dirty="0" smtClean="0">
                <a:latin typeface="Courier New"/>
                <a:cs typeface="Courier New"/>
              </a:rPr>
              <a:t>iris</a:t>
            </a:r>
            <a:r>
              <a:rPr lang="en-US" sz="1800" spc="-5" dirty="0" smtClean="0">
                <a:latin typeface="Courier New"/>
                <a:cs typeface="Courier New"/>
              </a:rPr>
              <a:t>)</a:t>
            </a:r>
            <a:endParaRPr sz="18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Courier New"/>
                <a:cs typeface="Courier New"/>
              </a:rPr>
              <a:t>head(iris)</a:t>
            </a:r>
            <a:endParaRPr sz="1800" dirty="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62867" y="3010001"/>
            <a:ext cx="139700" cy="13963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800"/>
              </a:lnSpc>
              <a:spcBef>
                <a:spcPts val="100"/>
              </a:spcBef>
            </a:pPr>
            <a:r>
              <a:rPr sz="1500" dirty="0">
                <a:latin typeface="Courier New"/>
                <a:cs typeface="Courier New"/>
              </a:rPr>
              <a:t>1</a:t>
            </a:r>
            <a:endParaRPr sz="1500">
              <a:latin typeface="Courier New"/>
              <a:cs typeface="Courier New"/>
            </a:endParaRPr>
          </a:p>
          <a:p>
            <a:pPr marL="12700">
              <a:lnSpc>
                <a:spcPts val="1800"/>
              </a:lnSpc>
            </a:pPr>
            <a:r>
              <a:rPr sz="1500" dirty="0">
                <a:latin typeface="Courier New"/>
                <a:cs typeface="Courier New"/>
              </a:rPr>
              <a:t>2</a:t>
            </a:r>
            <a:endParaRPr sz="15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500" dirty="0">
                <a:latin typeface="Courier New"/>
                <a:cs typeface="Courier New"/>
              </a:rPr>
              <a:t>3</a:t>
            </a:r>
            <a:endParaRPr sz="1500">
              <a:latin typeface="Courier New"/>
              <a:cs typeface="Courier New"/>
            </a:endParaRPr>
          </a:p>
          <a:p>
            <a:pPr marL="12700">
              <a:lnSpc>
                <a:spcPts val="1800"/>
              </a:lnSpc>
            </a:pPr>
            <a:r>
              <a:rPr sz="1500" dirty="0">
                <a:latin typeface="Courier New"/>
                <a:cs typeface="Courier New"/>
              </a:rPr>
              <a:t>4</a:t>
            </a:r>
            <a:endParaRPr sz="1500">
              <a:latin typeface="Courier New"/>
              <a:cs typeface="Courier New"/>
            </a:endParaRPr>
          </a:p>
          <a:p>
            <a:pPr marL="12700">
              <a:lnSpc>
                <a:spcPts val="1800"/>
              </a:lnSpc>
            </a:pPr>
            <a:r>
              <a:rPr sz="1500" dirty="0">
                <a:latin typeface="Courier New"/>
                <a:cs typeface="Courier New"/>
              </a:rPr>
              <a:t>5</a:t>
            </a:r>
            <a:endParaRPr sz="15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500" dirty="0">
                <a:latin typeface="Courier New"/>
                <a:cs typeface="Courier New"/>
              </a:rPr>
              <a:t>6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291417" y="2781528"/>
            <a:ext cx="4824730" cy="16249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3565" marR="5080" indent="-571500">
              <a:lnSpc>
                <a:spcPct val="100000"/>
              </a:lnSpc>
              <a:spcBef>
                <a:spcPts val="100"/>
              </a:spcBef>
              <a:tabLst>
                <a:tab pos="1497965" algn="l"/>
                <a:tab pos="2526030" algn="l"/>
                <a:tab pos="3440429" algn="l"/>
                <a:tab pos="4011295" algn="l"/>
              </a:tabLst>
            </a:pPr>
            <a:r>
              <a:rPr sz="1500" spc="-5" dirty="0">
                <a:latin typeface="Courier New"/>
                <a:cs typeface="Courier New"/>
              </a:rPr>
              <a:t>S.Lengt</a:t>
            </a:r>
            <a:r>
              <a:rPr sz="1500" dirty="0">
                <a:latin typeface="Courier New"/>
                <a:cs typeface="Courier New"/>
              </a:rPr>
              <a:t>h</a:t>
            </a:r>
            <a:r>
              <a:rPr sz="1500" spc="-5" dirty="0">
                <a:latin typeface="Courier New"/>
                <a:cs typeface="Courier New"/>
              </a:rPr>
              <a:t> S.Widt</a:t>
            </a:r>
            <a:r>
              <a:rPr sz="1500" dirty="0">
                <a:latin typeface="Courier New"/>
                <a:cs typeface="Courier New"/>
              </a:rPr>
              <a:t>h</a:t>
            </a:r>
            <a:r>
              <a:rPr sz="1500" spc="-5" dirty="0">
                <a:latin typeface="Courier New"/>
                <a:cs typeface="Courier New"/>
              </a:rPr>
              <a:t> P.Lengt</a:t>
            </a:r>
            <a:r>
              <a:rPr sz="1500" dirty="0">
                <a:latin typeface="Courier New"/>
                <a:cs typeface="Courier New"/>
              </a:rPr>
              <a:t>h</a:t>
            </a:r>
            <a:r>
              <a:rPr sz="1500" spc="-5" dirty="0">
                <a:latin typeface="Courier New"/>
                <a:cs typeface="Courier New"/>
              </a:rPr>
              <a:t> P.Widt</a:t>
            </a:r>
            <a:r>
              <a:rPr sz="1500" dirty="0">
                <a:latin typeface="Courier New"/>
                <a:cs typeface="Courier New"/>
              </a:rPr>
              <a:t>h	Species  </a:t>
            </a:r>
            <a:r>
              <a:rPr sz="1500" spc="-5" dirty="0">
                <a:latin typeface="Courier New"/>
                <a:cs typeface="Courier New"/>
              </a:rPr>
              <a:t>5.1	3.5	1.4	0.2</a:t>
            </a:r>
            <a:r>
              <a:rPr sz="1500" spc="-100" dirty="0">
                <a:latin typeface="Courier New"/>
                <a:cs typeface="Courier New"/>
              </a:rPr>
              <a:t> </a:t>
            </a:r>
            <a:r>
              <a:rPr sz="1500" dirty="0">
                <a:latin typeface="Courier New"/>
                <a:cs typeface="Courier New"/>
              </a:rPr>
              <a:t>I.setosa</a:t>
            </a:r>
            <a:endParaRPr sz="1500">
              <a:latin typeface="Courier New"/>
              <a:cs typeface="Courier New"/>
            </a:endParaRPr>
          </a:p>
          <a:p>
            <a:pPr marL="583565">
              <a:lnSpc>
                <a:spcPts val="1795"/>
              </a:lnSpc>
              <a:tabLst>
                <a:tab pos="1497965" algn="l"/>
                <a:tab pos="2526030" algn="l"/>
                <a:tab pos="3440429" algn="l"/>
              </a:tabLst>
            </a:pPr>
            <a:r>
              <a:rPr sz="1500" spc="-5" dirty="0">
                <a:latin typeface="Courier New"/>
                <a:cs typeface="Courier New"/>
              </a:rPr>
              <a:t>4.9	3.0	1.4	0.2</a:t>
            </a:r>
            <a:r>
              <a:rPr sz="1500" spc="-100" dirty="0">
                <a:latin typeface="Courier New"/>
                <a:cs typeface="Courier New"/>
              </a:rPr>
              <a:t> </a:t>
            </a:r>
            <a:r>
              <a:rPr sz="1500" dirty="0">
                <a:latin typeface="Courier New"/>
                <a:cs typeface="Courier New"/>
              </a:rPr>
              <a:t>I.setosa</a:t>
            </a:r>
            <a:endParaRPr sz="1500">
              <a:latin typeface="Courier New"/>
              <a:cs typeface="Courier New"/>
            </a:endParaRPr>
          </a:p>
          <a:p>
            <a:pPr marL="583565">
              <a:lnSpc>
                <a:spcPct val="100000"/>
              </a:lnSpc>
              <a:tabLst>
                <a:tab pos="1497965" algn="l"/>
                <a:tab pos="2526030" algn="l"/>
                <a:tab pos="3440429" algn="l"/>
              </a:tabLst>
            </a:pPr>
            <a:r>
              <a:rPr sz="1500" spc="-5" dirty="0">
                <a:latin typeface="Courier New"/>
                <a:cs typeface="Courier New"/>
              </a:rPr>
              <a:t>4.7	3.2	1.3	0.2</a:t>
            </a:r>
            <a:r>
              <a:rPr sz="1500" spc="-100" dirty="0">
                <a:latin typeface="Courier New"/>
                <a:cs typeface="Courier New"/>
              </a:rPr>
              <a:t> </a:t>
            </a:r>
            <a:r>
              <a:rPr sz="1500" dirty="0">
                <a:latin typeface="Courier New"/>
                <a:cs typeface="Courier New"/>
              </a:rPr>
              <a:t>I.setosa</a:t>
            </a:r>
            <a:endParaRPr sz="1500">
              <a:latin typeface="Courier New"/>
              <a:cs typeface="Courier New"/>
            </a:endParaRPr>
          </a:p>
          <a:p>
            <a:pPr marL="583565">
              <a:lnSpc>
                <a:spcPts val="1800"/>
              </a:lnSpc>
              <a:tabLst>
                <a:tab pos="1497965" algn="l"/>
                <a:tab pos="2526030" algn="l"/>
                <a:tab pos="3440429" algn="l"/>
              </a:tabLst>
            </a:pPr>
            <a:r>
              <a:rPr sz="1500" spc="-5" dirty="0">
                <a:latin typeface="Courier New"/>
                <a:cs typeface="Courier New"/>
              </a:rPr>
              <a:t>4.6	3.1	1.5	0.2</a:t>
            </a:r>
            <a:r>
              <a:rPr sz="1500" spc="-100" dirty="0">
                <a:latin typeface="Courier New"/>
                <a:cs typeface="Courier New"/>
              </a:rPr>
              <a:t> </a:t>
            </a:r>
            <a:r>
              <a:rPr sz="1500" dirty="0">
                <a:latin typeface="Courier New"/>
                <a:cs typeface="Courier New"/>
              </a:rPr>
              <a:t>I.setosa</a:t>
            </a:r>
            <a:endParaRPr sz="1500">
              <a:latin typeface="Courier New"/>
              <a:cs typeface="Courier New"/>
            </a:endParaRPr>
          </a:p>
          <a:p>
            <a:pPr marL="583565">
              <a:lnSpc>
                <a:spcPts val="1800"/>
              </a:lnSpc>
              <a:tabLst>
                <a:tab pos="1497965" algn="l"/>
                <a:tab pos="2526030" algn="l"/>
                <a:tab pos="3440429" algn="l"/>
              </a:tabLst>
            </a:pPr>
            <a:r>
              <a:rPr sz="1500" spc="-5" dirty="0">
                <a:latin typeface="Courier New"/>
                <a:cs typeface="Courier New"/>
              </a:rPr>
              <a:t>5.0	3.6	1.4	0.2</a:t>
            </a:r>
            <a:r>
              <a:rPr sz="1500" spc="-100" dirty="0">
                <a:latin typeface="Courier New"/>
                <a:cs typeface="Courier New"/>
              </a:rPr>
              <a:t> </a:t>
            </a:r>
            <a:r>
              <a:rPr sz="1500" dirty="0">
                <a:latin typeface="Courier New"/>
                <a:cs typeface="Courier New"/>
              </a:rPr>
              <a:t>I.setosa</a:t>
            </a:r>
            <a:endParaRPr sz="1500">
              <a:latin typeface="Courier New"/>
              <a:cs typeface="Courier New"/>
            </a:endParaRPr>
          </a:p>
          <a:p>
            <a:pPr marL="583565">
              <a:lnSpc>
                <a:spcPct val="100000"/>
              </a:lnSpc>
              <a:tabLst>
                <a:tab pos="1497965" algn="l"/>
                <a:tab pos="2526030" algn="l"/>
                <a:tab pos="3440429" algn="l"/>
              </a:tabLst>
            </a:pPr>
            <a:r>
              <a:rPr sz="1500" spc="-5" dirty="0">
                <a:latin typeface="Courier New"/>
                <a:cs typeface="Courier New"/>
              </a:rPr>
              <a:t>5.4	3.9	1.7	0.4</a:t>
            </a:r>
            <a:r>
              <a:rPr sz="1500" spc="-100" dirty="0">
                <a:latin typeface="Courier New"/>
                <a:cs typeface="Courier New"/>
              </a:rPr>
              <a:t> </a:t>
            </a:r>
            <a:r>
              <a:rPr sz="1500" dirty="0">
                <a:latin typeface="Courier New"/>
                <a:cs typeface="Courier New"/>
              </a:rPr>
              <a:t>I.setosa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972735" y="4921465"/>
            <a:ext cx="2599194" cy="22794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85891" y="159562"/>
            <a:ext cx="3905885" cy="619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Quan sát </a:t>
            </a:r>
            <a:r>
              <a:rPr spc="125" dirty="0"/>
              <a:t>d</a:t>
            </a:r>
            <a:r>
              <a:rPr spc="125" dirty="0">
                <a:latin typeface="Tahoma"/>
                <a:cs typeface="Tahoma"/>
              </a:rPr>
              <a:t>ữ</a:t>
            </a:r>
            <a:r>
              <a:rPr spc="-290" dirty="0">
                <a:latin typeface="Tahoma"/>
                <a:cs typeface="Tahoma"/>
              </a:rPr>
              <a:t> </a:t>
            </a:r>
            <a:r>
              <a:rPr spc="25" dirty="0"/>
              <a:t>li</a:t>
            </a:r>
            <a:r>
              <a:rPr spc="25" dirty="0">
                <a:latin typeface="Tahoma"/>
                <a:cs typeface="Tahoma"/>
              </a:rPr>
              <a:t>ệ</a:t>
            </a:r>
            <a:r>
              <a:rPr spc="25" dirty="0"/>
              <a:t>u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1936" y="1181087"/>
            <a:ext cx="10372090" cy="756920"/>
          </a:xfrm>
          <a:prstGeom prst="rect">
            <a:avLst/>
          </a:prstGeom>
          <a:ln w="9519">
            <a:solidFill>
              <a:srgbClr val="4349AA"/>
            </a:solidFill>
          </a:ln>
        </p:spPr>
        <p:txBody>
          <a:bodyPr vert="horz" wrap="square" lIns="0" tIns="68580" rIns="0" bIns="0" rtlCol="0">
            <a:spAutoFit/>
          </a:bodyPr>
          <a:lstStyle/>
          <a:p>
            <a:pPr marL="102235" marR="99695">
              <a:lnSpc>
                <a:spcPts val="2700"/>
              </a:lnSpc>
              <a:spcBef>
                <a:spcPts val="540"/>
              </a:spcBef>
            </a:pPr>
            <a:r>
              <a:rPr sz="2300" b="1" spc="-10" dirty="0">
                <a:latin typeface="Courier New"/>
                <a:cs typeface="Courier New"/>
              </a:rPr>
              <a:t>pairs(iris[1:4], </a:t>
            </a:r>
            <a:r>
              <a:rPr sz="2300" b="1" spc="-5" dirty="0">
                <a:latin typeface="Courier New"/>
                <a:cs typeface="Courier New"/>
              </a:rPr>
              <a:t>pch = 21, bg = c("red", "green3", "blue")  [unclass(iris$Species)])</a:t>
            </a:r>
            <a:endParaRPr sz="23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41728" y="2346987"/>
            <a:ext cx="1447165" cy="1020444"/>
          </a:xfrm>
          <a:prstGeom prst="rect">
            <a:avLst/>
          </a:prstGeom>
          <a:ln w="8821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 marL="323215">
              <a:lnSpc>
                <a:spcPct val="100000"/>
              </a:lnSpc>
              <a:spcBef>
                <a:spcPts val="1255"/>
              </a:spcBef>
            </a:pPr>
            <a:r>
              <a:rPr sz="1400" spc="80" dirty="0">
                <a:latin typeface="Arial"/>
                <a:cs typeface="Arial"/>
              </a:rPr>
              <a:t>S.Length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504042" y="2293641"/>
            <a:ext cx="1455648" cy="10780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479894" y="2117347"/>
            <a:ext cx="1280795" cy="132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91465" algn="l"/>
                <a:tab pos="570230" algn="l"/>
                <a:tab pos="849630" algn="l"/>
                <a:tab pos="1128395" algn="l"/>
              </a:tabLst>
            </a:pPr>
            <a:r>
              <a:rPr sz="700" spc="35" dirty="0">
                <a:latin typeface="Arial"/>
                <a:cs typeface="Arial"/>
              </a:rPr>
              <a:t>2.0	2.5	3.0	3.5	4.0</a:t>
            </a:r>
            <a:endParaRPr sz="7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070779" y="2342576"/>
            <a:ext cx="1455648" cy="10291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637516" y="2293641"/>
            <a:ext cx="1511180" cy="107809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836623" y="2117347"/>
            <a:ext cx="1280795" cy="132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91465" algn="l"/>
                <a:tab pos="570230" algn="l"/>
                <a:tab pos="849630" algn="l"/>
                <a:tab pos="1128395" algn="l"/>
              </a:tabLst>
            </a:pPr>
            <a:r>
              <a:rPr sz="700" spc="35" dirty="0">
                <a:latin typeface="Arial"/>
                <a:cs typeface="Arial"/>
              </a:rPr>
              <a:t>0.5	1.0	1.5	2.0	2.5</a:t>
            </a:r>
            <a:endParaRPr sz="7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201418" y="2415240"/>
            <a:ext cx="137160" cy="936625"/>
          </a:xfrm>
          <a:prstGeom prst="rect">
            <a:avLst/>
          </a:prstGeom>
        </p:spPr>
        <p:txBody>
          <a:bodyPr vert="vert270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  <a:tabLst>
                <a:tab pos="274955" algn="l"/>
                <a:tab pos="537210" algn="l"/>
                <a:tab pos="799465" algn="l"/>
              </a:tabLst>
            </a:pPr>
            <a:r>
              <a:rPr sz="750" dirty="0">
                <a:latin typeface="Arial"/>
                <a:cs typeface="Arial"/>
              </a:rPr>
              <a:t>4.5	5.5	6.5	7.5</a:t>
            </a:r>
            <a:endParaRPr sz="75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881773" y="3469609"/>
            <a:ext cx="1511180" cy="10291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694676" y="4382053"/>
            <a:ext cx="137160" cy="149225"/>
          </a:xfrm>
          <a:prstGeom prst="rect">
            <a:avLst/>
          </a:prstGeom>
        </p:spPr>
        <p:txBody>
          <a:bodyPr vert="vert270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750" dirty="0">
                <a:latin typeface="Arial"/>
                <a:cs typeface="Arial"/>
              </a:rPr>
              <a:t>2.0</a:t>
            </a:r>
            <a:endParaRPr sz="7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94676" y="3988403"/>
            <a:ext cx="137160" cy="149225"/>
          </a:xfrm>
          <a:prstGeom prst="rect">
            <a:avLst/>
          </a:prstGeom>
        </p:spPr>
        <p:txBody>
          <a:bodyPr vert="vert270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750" dirty="0">
                <a:latin typeface="Arial"/>
                <a:cs typeface="Arial"/>
              </a:rPr>
              <a:t>3.0</a:t>
            </a:r>
            <a:endParaRPr sz="75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694676" y="3594752"/>
            <a:ext cx="137160" cy="149225"/>
          </a:xfrm>
          <a:prstGeom prst="rect">
            <a:avLst/>
          </a:prstGeom>
        </p:spPr>
        <p:txBody>
          <a:bodyPr vert="vert270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750" dirty="0">
                <a:latin typeface="Arial"/>
                <a:cs typeface="Arial"/>
              </a:rPr>
              <a:t>4.0</a:t>
            </a:r>
            <a:endParaRPr sz="75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508453" y="3474020"/>
            <a:ext cx="1447165" cy="1020444"/>
          </a:xfrm>
          <a:prstGeom prst="rect">
            <a:avLst/>
          </a:prstGeom>
          <a:ln w="8821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00">
              <a:latin typeface="Times New Roman"/>
              <a:cs typeface="Times New Roman"/>
            </a:endParaRPr>
          </a:p>
          <a:p>
            <a:pPr marL="373380">
              <a:lnSpc>
                <a:spcPct val="100000"/>
              </a:lnSpc>
            </a:pPr>
            <a:r>
              <a:rPr sz="1400" spc="75" dirty="0">
                <a:latin typeface="Arial"/>
                <a:cs typeface="Arial"/>
              </a:rPr>
              <a:t>S.Width</a:t>
            </a:r>
            <a:endParaRPr sz="14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070779" y="3469609"/>
            <a:ext cx="1455648" cy="102915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637516" y="3469609"/>
            <a:ext cx="1455635" cy="102915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937317" y="4596631"/>
            <a:ext cx="1455635" cy="102916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504042" y="4596631"/>
            <a:ext cx="1455648" cy="102916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5075190" y="4601042"/>
            <a:ext cx="1447165" cy="1020444"/>
          </a:xfrm>
          <a:prstGeom prst="rect">
            <a:avLst/>
          </a:prstGeom>
          <a:ln w="8821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 marL="323215">
              <a:lnSpc>
                <a:spcPct val="100000"/>
              </a:lnSpc>
              <a:spcBef>
                <a:spcPts val="1245"/>
              </a:spcBef>
            </a:pPr>
            <a:r>
              <a:rPr sz="1400" spc="80" dirty="0">
                <a:latin typeface="Arial"/>
                <a:cs typeface="Arial"/>
              </a:rPr>
              <a:t>P.Length</a:t>
            </a:r>
            <a:endParaRPr sz="14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6637516" y="4596631"/>
            <a:ext cx="1511180" cy="102916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8201418" y="4585404"/>
            <a:ext cx="137160" cy="1035685"/>
          </a:xfrm>
          <a:prstGeom prst="rect">
            <a:avLst/>
          </a:prstGeom>
        </p:spPr>
        <p:txBody>
          <a:bodyPr vert="vert270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750" spc="-30" dirty="0">
                <a:latin typeface="Arial"/>
                <a:cs typeface="Arial"/>
              </a:rPr>
              <a:t>1 2 3 4 5 6</a:t>
            </a:r>
            <a:r>
              <a:rPr sz="750" spc="100" dirty="0">
                <a:latin typeface="Arial"/>
                <a:cs typeface="Arial"/>
              </a:rPr>
              <a:t> </a:t>
            </a:r>
            <a:r>
              <a:rPr sz="750" spc="-30" dirty="0">
                <a:latin typeface="Arial"/>
                <a:cs typeface="Arial"/>
              </a:rPr>
              <a:t>7</a:t>
            </a:r>
            <a:endParaRPr sz="75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881773" y="5723664"/>
            <a:ext cx="1511180" cy="107809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1987585" y="6838850"/>
            <a:ext cx="164465" cy="132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spc="35" dirty="0">
                <a:latin typeface="Arial"/>
                <a:cs typeface="Arial"/>
              </a:rPr>
              <a:t>4.5</a:t>
            </a:r>
            <a:endParaRPr sz="7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359709" y="6838850"/>
            <a:ext cx="164465" cy="132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spc="35" dirty="0">
                <a:latin typeface="Arial"/>
                <a:cs typeface="Arial"/>
              </a:rPr>
              <a:t>5.5</a:t>
            </a:r>
            <a:endParaRPr sz="7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731840" y="6838850"/>
            <a:ext cx="164465" cy="132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spc="35" dirty="0">
                <a:latin typeface="Arial"/>
                <a:cs typeface="Arial"/>
              </a:rPr>
              <a:t>6.5</a:t>
            </a:r>
            <a:endParaRPr sz="7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103961" y="6838850"/>
            <a:ext cx="164465" cy="132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spc="35" dirty="0">
                <a:latin typeface="Arial"/>
                <a:cs typeface="Arial"/>
              </a:rPr>
              <a:t>7.5</a:t>
            </a:r>
            <a:endParaRPr sz="7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694676" y="6478652"/>
            <a:ext cx="137160" cy="149225"/>
          </a:xfrm>
          <a:prstGeom prst="rect">
            <a:avLst/>
          </a:prstGeom>
        </p:spPr>
        <p:txBody>
          <a:bodyPr vert="vert270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750" dirty="0">
                <a:latin typeface="Arial"/>
                <a:cs typeface="Arial"/>
              </a:rPr>
              <a:t>0.5</a:t>
            </a:r>
            <a:endParaRPr sz="75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694676" y="6085002"/>
            <a:ext cx="137160" cy="149225"/>
          </a:xfrm>
          <a:prstGeom prst="rect">
            <a:avLst/>
          </a:prstGeom>
        </p:spPr>
        <p:txBody>
          <a:bodyPr vert="vert270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750" dirty="0">
                <a:latin typeface="Arial"/>
                <a:cs typeface="Arial"/>
              </a:rPr>
              <a:t>1.5</a:t>
            </a:r>
            <a:endParaRPr sz="75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694676" y="5691351"/>
            <a:ext cx="137160" cy="149225"/>
          </a:xfrm>
          <a:prstGeom prst="rect">
            <a:avLst/>
          </a:prstGeom>
        </p:spPr>
        <p:txBody>
          <a:bodyPr vert="vert270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750" dirty="0">
                <a:latin typeface="Arial"/>
                <a:cs typeface="Arial"/>
              </a:rPr>
              <a:t>2.5</a:t>
            </a:r>
            <a:endParaRPr sz="75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3504042" y="5723664"/>
            <a:ext cx="1455648" cy="102916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070779" y="5723664"/>
            <a:ext cx="1455648" cy="107809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5088292" y="6838850"/>
            <a:ext cx="1443355" cy="132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39395" algn="l"/>
                <a:tab pos="466725" algn="l"/>
                <a:tab pos="693420" algn="l"/>
                <a:tab pos="920750" algn="l"/>
                <a:tab pos="1147445" algn="l"/>
                <a:tab pos="1374775" algn="l"/>
              </a:tabLst>
            </a:pPr>
            <a:r>
              <a:rPr sz="700" spc="40" dirty="0">
                <a:latin typeface="Arial"/>
                <a:cs typeface="Arial"/>
              </a:rPr>
              <a:t>1	2	3	4	5	6	7</a:t>
            </a:r>
            <a:endParaRPr sz="7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641927" y="5728075"/>
            <a:ext cx="1447165" cy="1020444"/>
          </a:xfrm>
          <a:prstGeom prst="rect">
            <a:avLst/>
          </a:prstGeom>
          <a:ln w="8821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00">
              <a:latin typeface="Times New Roman"/>
              <a:cs typeface="Times New Roman"/>
            </a:endParaRPr>
          </a:p>
          <a:p>
            <a:pPr marL="373380">
              <a:lnSpc>
                <a:spcPct val="100000"/>
              </a:lnSpc>
            </a:pPr>
            <a:r>
              <a:rPr sz="1400" spc="75" dirty="0">
                <a:latin typeface="Arial"/>
                <a:cs typeface="Arial"/>
              </a:rPr>
              <a:t>P.Width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05307" y="159562"/>
            <a:ext cx="5791200" cy="619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165" dirty="0"/>
              <a:t>B</a:t>
            </a:r>
            <a:r>
              <a:rPr spc="165" dirty="0">
                <a:latin typeface="Tahoma"/>
                <a:cs typeface="Tahoma"/>
              </a:rPr>
              <a:t>ướ</a:t>
            </a:r>
            <a:r>
              <a:rPr spc="165" dirty="0"/>
              <a:t>c </a:t>
            </a:r>
            <a:r>
              <a:rPr spc="-5" dirty="0"/>
              <a:t>1: </a:t>
            </a:r>
            <a:r>
              <a:rPr spc="10" dirty="0"/>
              <a:t>Chu</a:t>
            </a:r>
            <a:r>
              <a:rPr spc="10" dirty="0">
                <a:latin typeface="Tahoma"/>
                <a:cs typeface="Tahoma"/>
              </a:rPr>
              <a:t>ẩ</a:t>
            </a:r>
            <a:r>
              <a:rPr spc="10" dirty="0"/>
              <a:t>n </a:t>
            </a:r>
            <a:r>
              <a:rPr spc="-5" dirty="0"/>
              <a:t>hoá</a:t>
            </a:r>
            <a:r>
              <a:rPr spc="-260" dirty="0"/>
              <a:t> </a:t>
            </a:r>
            <a:r>
              <a:rPr spc="-5" dirty="0"/>
              <a:t>data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1936" y="1181087"/>
            <a:ext cx="10372090" cy="756920"/>
          </a:xfrm>
          <a:prstGeom prst="rect">
            <a:avLst/>
          </a:prstGeom>
          <a:ln w="9519">
            <a:solidFill>
              <a:srgbClr val="4349AA"/>
            </a:solidFill>
          </a:ln>
        </p:spPr>
        <p:txBody>
          <a:bodyPr vert="horz" wrap="square" lIns="0" tIns="50800" rIns="0" bIns="0" rtlCol="0">
            <a:spAutoFit/>
          </a:bodyPr>
          <a:lstStyle/>
          <a:p>
            <a:pPr marL="102235">
              <a:lnSpc>
                <a:spcPct val="100000"/>
              </a:lnSpc>
              <a:spcBef>
                <a:spcPts val="400"/>
              </a:spcBef>
            </a:pPr>
            <a:r>
              <a:rPr sz="2300" b="1" spc="-5" dirty="0">
                <a:latin typeface="Courier New"/>
                <a:cs typeface="Courier New"/>
              </a:rPr>
              <a:t>&gt; s.iris = </a:t>
            </a:r>
            <a:r>
              <a:rPr sz="2300" b="1" spc="-10" dirty="0">
                <a:latin typeface="Courier New"/>
                <a:cs typeface="Courier New"/>
              </a:rPr>
              <a:t>scale(iris[1:4], </a:t>
            </a:r>
            <a:r>
              <a:rPr sz="2300" b="1" spc="-5" dirty="0">
                <a:latin typeface="Courier New"/>
                <a:cs typeface="Courier New"/>
              </a:rPr>
              <a:t>center = TRUE, scale =</a:t>
            </a:r>
            <a:r>
              <a:rPr sz="2300" b="1" spc="10" dirty="0">
                <a:latin typeface="Courier New"/>
                <a:cs typeface="Courier New"/>
              </a:rPr>
              <a:t> </a:t>
            </a:r>
            <a:r>
              <a:rPr sz="2300" b="1" spc="-5" dirty="0">
                <a:latin typeface="Courier New"/>
                <a:cs typeface="Courier New"/>
              </a:rPr>
              <a:t>TRUE)</a:t>
            </a:r>
            <a:endParaRPr sz="23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7088" y="2429624"/>
            <a:ext cx="2479040" cy="375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300" b="1" spc="-5" dirty="0">
                <a:latin typeface="Courier New"/>
                <a:cs typeface="Courier New"/>
              </a:rPr>
              <a:t>&gt;</a:t>
            </a:r>
            <a:r>
              <a:rPr sz="2300" b="1" spc="-45" dirty="0">
                <a:latin typeface="Courier New"/>
                <a:cs typeface="Courier New"/>
              </a:rPr>
              <a:t> </a:t>
            </a:r>
            <a:r>
              <a:rPr sz="2300" b="1" spc="-5" dirty="0">
                <a:latin typeface="Courier New"/>
                <a:cs typeface="Courier New"/>
              </a:rPr>
              <a:t>head(s.iris)</a:t>
            </a:r>
            <a:endParaRPr sz="2300">
              <a:latin typeface="Courier New"/>
              <a:cs typeface="Courier New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368038" y="2856876"/>
          <a:ext cx="8298813" cy="23958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0419"/>
                <a:gridCol w="1927225"/>
                <a:gridCol w="2102485"/>
                <a:gridCol w="1751964"/>
                <a:gridCol w="1696720"/>
              </a:tblGrid>
              <a:tr h="3232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0010" algn="r">
                        <a:lnSpc>
                          <a:spcPts val="2195"/>
                        </a:lnSpc>
                      </a:pPr>
                      <a:r>
                        <a:rPr sz="2300" spc="-5" dirty="0">
                          <a:latin typeface="Courier New"/>
                          <a:cs typeface="Courier New"/>
                        </a:rPr>
                        <a:t>S.Length</a:t>
                      </a:r>
                      <a:endParaRPr sz="23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0010" algn="r">
                        <a:lnSpc>
                          <a:spcPts val="2195"/>
                        </a:lnSpc>
                      </a:pPr>
                      <a:r>
                        <a:rPr sz="2300" spc="-5" dirty="0">
                          <a:latin typeface="Courier New"/>
                          <a:cs typeface="Courier New"/>
                        </a:rPr>
                        <a:t>S.Width</a:t>
                      </a:r>
                      <a:endParaRPr sz="23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0010" algn="r">
                        <a:lnSpc>
                          <a:spcPts val="2195"/>
                        </a:lnSpc>
                      </a:pPr>
                      <a:r>
                        <a:rPr sz="2300" spc="-5" dirty="0">
                          <a:latin typeface="Courier New"/>
                          <a:cs typeface="Courier New"/>
                        </a:rPr>
                        <a:t>P.Length</a:t>
                      </a:r>
                      <a:endParaRPr sz="23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195"/>
                        </a:lnSpc>
                      </a:pPr>
                      <a:r>
                        <a:rPr sz="2300" dirty="0">
                          <a:latin typeface="Courier New"/>
                          <a:cs typeface="Courier New"/>
                        </a:rPr>
                        <a:t>P.Width</a:t>
                      </a:r>
                      <a:endParaRPr sz="23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348615">
                <a:tc>
                  <a:txBody>
                    <a:bodyPr/>
                    <a:lstStyle/>
                    <a:p>
                      <a:pPr marR="48260" algn="ctr">
                        <a:lnSpc>
                          <a:spcPts val="2445"/>
                        </a:lnSpc>
                      </a:pPr>
                      <a:r>
                        <a:rPr sz="2300" spc="-10" dirty="0">
                          <a:latin typeface="Courier New"/>
                          <a:cs typeface="Courier New"/>
                        </a:rPr>
                        <a:t>[1,]</a:t>
                      </a:r>
                      <a:endParaRPr sz="23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0010" algn="r">
                        <a:lnSpc>
                          <a:spcPts val="2445"/>
                        </a:lnSpc>
                      </a:pPr>
                      <a:r>
                        <a:rPr sz="2300" spc="-5" dirty="0">
                          <a:latin typeface="Courier New"/>
                          <a:cs typeface="Courier New"/>
                        </a:rPr>
                        <a:t>-0.8976739</a:t>
                      </a:r>
                      <a:endParaRPr sz="23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0010" algn="r">
                        <a:lnSpc>
                          <a:spcPts val="2445"/>
                        </a:lnSpc>
                      </a:pPr>
                      <a:r>
                        <a:rPr sz="2300" spc="-5" dirty="0">
                          <a:latin typeface="Courier New"/>
                          <a:cs typeface="Courier New"/>
                        </a:rPr>
                        <a:t>1.01560199</a:t>
                      </a:r>
                      <a:endParaRPr sz="23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0010" algn="r">
                        <a:lnSpc>
                          <a:spcPts val="2445"/>
                        </a:lnSpc>
                      </a:pPr>
                      <a:r>
                        <a:rPr sz="2300" spc="-5" dirty="0">
                          <a:latin typeface="Courier New"/>
                          <a:cs typeface="Courier New"/>
                        </a:rPr>
                        <a:t>-1.335752</a:t>
                      </a:r>
                      <a:endParaRPr sz="23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765" algn="r">
                        <a:lnSpc>
                          <a:spcPts val="2445"/>
                        </a:lnSpc>
                      </a:pPr>
                      <a:r>
                        <a:rPr sz="2300" dirty="0">
                          <a:latin typeface="Courier New"/>
                          <a:cs typeface="Courier New"/>
                        </a:rPr>
                        <a:t>-1.311052</a:t>
                      </a:r>
                      <a:endParaRPr sz="23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348615">
                <a:tc>
                  <a:txBody>
                    <a:bodyPr/>
                    <a:lstStyle/>
                    <a:p>
                      <a:pPr marR="48260" algn="ctr">
                        <a:lnSpc>
                          <a:spcPts val="2395"/>
                        </a:lnSpc>
                      </a:pPr>
                      <a:r>
                        <a:rPr sz="2300" spc="-10" dirty="0">
                          <a:latin typeface="Courier New"/>
                          <a:cs typeface="Courier New"/>
                        </a:rPr>
                        <a:t>[2,]</a:t>
                      </a:r>
                      <a:endParaRPr sz="23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0010" algn="r">
                        <a:lnSpc>
                          <a:spcPts val="2395"/>
                        </a:lnSpc>
                      </a:pPr>
                      <a:r>
                        <a:rPr sz="2300" spc="-5" dirty="0">
                          <a:latin typeface="Courier New"/>
                          <a:cs typeface="Courier New"/>
                        </a:rPr>
                        <a:t>-1.1392005</a:t>
                      </a:r>
                      <a:endParaRPr sz="23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0010" algn="r">
                        <a:lnSpc>
                          <a:spcPts val="2395"/>
                        </a:lnSpc>
                      </a:pPr>
                      <a:r>
                        <a:rPr sz="2300" spc="-5" dirty="0">
                          <a:latin typeface="Courier New"/>
                          <a:cs typeface="Courier New"/>
                        </a:rPr>
                        <a:t>-0.13153881</a:t>
                      </a:r>
                      <a:endParaRPr sz="23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0010" algn="r">
                        <a:lnSpc>
                          <a:spcPts val="2395"/>
                        </a:lnSpc>
                      </a:pPr>
                      <a:r>
                        <a:rPr sz="2300" spc="-5" dirty="0">
                          <a:latin typeface="Courier New"/>
                          <a:cs typeface="Courier New"/>
                        </a:rPr>
                        <a:t>-1.335752</a:t>
                      </a:r>
                      <a:endParaRPr sz="23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765" algn="r">
                        <a:lnSpc>
                          <a:spcPts val="2395"/>
                        </a:lnSpc>
                      </a:pPr>
                      <a:r>
                        <a:rPr sz="2300" dirty="0">
                          <a:latin typeface="Courier New"/>
                          <a:cs typeface="Courier New"/>
                        </a:rPr>
                        <a:t>-1.311052</a:t>
                      </a:r>
                      <a:endParaRPr sz="23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354965">
                <a:tc>
                  <a:txBody>
                    <a:bodyPr/>
                    <a:lstStyle/>
                    <a:p>
                      <a:pPr marR="48260" algn="ctr">
                        <a:lnSpc>
                          <a:spcPts val="2445"/>
                        </a:lnSpc>
                      </a:pPr>
                      <a:r>
                        <a:rPr sz="2300" spc="-10" dirty="0">
                          <a:latin typeface="Courier New"/>
                          <a:cs typeface="Courier New"/>
                        </a:rPr>
                        <a:t>[3,]</a:t>
                      </a:r>
                      <a:endParaRPr sz="23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0010" algn="r">
                        <a:lnSpc>
                          <a:spcPts val="2445"/>
                        </a:lnSpc>
                      </a:pPr>
                      <a:r>
                        <a:rPr sz="2300" spc="-5" dirty="0">
                          <a:latin typeface="Courier New"/>
                          <a:cs typeface="Courier New"/>
                        </a:rPr>
                        <a:t>-1.3807271</a:t>
                      </a:r>
                      <a:endParaRPr sz="23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0010" algn="r">
                        <a:lnSpc>
                          <a:spcPts val="2445"/>
                        </a:lnSpc>
                      </a:pPr>
                      <a:r>
                        <a:rPr sz="2300" spc="-5" dirty="0">
                          <a:latin typeface="Courier New"/>
                          <a:cs typeface="Courier New"/>
                        </a:rPr>
                        <a:t>0.32731751</a:t>
                      </a:r>
                      <a:endParaRPr sz="23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0010" algn="r">
                        <a:lnSpc>
                          <a:spcPts val="2445"/>
                        </a:lnSpc>
                      </a:pPr>
                      <a:r>
                        <a:rPr sz="2300" spc="-5" dirty="0">
                          <a:latin typeface="Courier New"/>
                          <a:cs typeface="Courier New"/>
                        </a:rPr>
                        <a:t>-1.392399</a:t>
                      </a:r>
                      <a:endParaRPr sz="23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765" algn="r">
                        <a:lnSpc>
                          <a:spcPts val="2445"/>
                        </a:lnSpc>
                      </a:pPr>
                      <a:r>
                        <a:rPr sz="2300" dirty="0">
                          <a:latin typeface="Courier New"/>
                          <a:cs typeface="Courier New"/>
                        </a:rPr>
                        <a:t>-1.311052</a:t>
                      </a:r>
                      <a:endParaRPr sz="23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348615">
                <a:tc>
                  <a:txBody>
                    <a:bodyPr/>
                    <a:lstStyle/>
                    <a:p>
                      <a:pPr marR="48260" algn="ctr">
                        <a:lnSpc>
                          <a:spcPts val="2445"/>
                        </a:lnSpc>
                      </a:pPr>
                      <a:r>
                        <a:rPr sz="2300" spc="-10" dirty="0">
                          <a:latin typeface="Courier New"/>
                          <a:cs typeface="Courier New"/>
                        </a:rPr>
                        <a:t>[4,]</a:t>
                      </a:r>
                      <a:endParaRPr sz="23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0010" algn="r">
                        <a:lnSpc>
                          <a:spcPts val="2445"/>
                        </a:lnSpc>
                      </a:pPr>
                      <a:r>
                        <a:rPr sz="2300" spc="-5" dirty="0">
                          <a:latin typeface="Courier New"/>
                          <a:cs typeface="Courier New"/>
                        </a:rPr>
                        <a:t>-1.5014904</a:t>
                      </a:r>
                      <a:endParaRPr sz="23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0010" algn="r">
                        <a:lnSpc>
                          <a:spcPts val="2445"/>
                        </a:lnSpc>
                      </a:pPr>
                      <a:r>
                        <a:rPr sz="2300" spc="-5" dirty="0">
                          <a:latin typeface="Courier New"/>
                          <a:cs typeface="Courier New"/>
                        </a:rPr>
                        <a:t>0.09788935</a:t>
                      </a:r>
                      <a:endParaRPr sz="23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0010" algn="r">
                        <a:lnSpc>
                          <a:spcPts val="2445"/>
                        </a:lnSpc>
                      </a:pPr>
                      <a:r>
                        <a:rPr sz="2300" spc="-5" dirty="0">
                          <a:latin typeface="Courier New"/>
                          <a:cs typeface="Courier New"/>
                        </a:rPr>
                        <a:t>-1.279104</a:t>
                      </a:r>
                      <a:endParaRPr sz="23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765" algn="r">
                        <a:lnSpc>
                          <a:spcPts val="2445"/>
                        </a:lnSpc>
                      </a:pPr>
                      <a:r>
                        <a:rPr sz="2300" dirty="0">
                          <a:latin typeface="Courier New"/>
                          <a:cs typeface="Courier New"/>
                        </a:rPr>
                        <a:t>-1.311052</a:t>
                      </a:r>
                      <a:endParaRPr sz="23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348615">
                <a:tc>
                  <a:txBody>
                    <a:bodyPr/>
                    <a:lstStyle/>
                    <a:p>
                      <a:pPr marR="48260" algn="ctr">
                        <a:lnSpc>
                          <a:spcPts val="2395"/>
                        </a:lnSpc>
                      </a:pPr>
                      <a:r>
                        <a:rPr sz="2300" spc="-10" dirty="0">
                          <a:latin typeface="Courier New"/>
                          <a:cs typeface="Courier New"/>
                        </a:rPr>
                        <a:t>[5,]</a:t>
                      </a:r>
                      <a:endParaRPr sz="23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0010" algn="r">
                        <a:lnSpc>
                          <a:spcPts val="2395"/>
                        </a:lnSpc>
                      </a:pPr>
                      <a:r>
                        <a:rPr sz="2300" spc="-5" dirty="0">
                          <a:latin typeface="Courier New"/>
                          <a:cs typeface="Courier New"/>
                        </a:rPr>
                        <a:t>-1.0184372</a:t>
                      </a:r>
                      <a:endParaRPr sz="23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0010" algn="r">
                        <a:lnSpc>
                          <a:spcPts val="2395"/>
                        </a:lnSpc>
                      </a:pPr>
                      <a:r>
                        <a:rPr sz="2300" spc="-5" dirty="0">
                          <a:latin typeface="Courier New"/>
                          <a:cs typeface="Courier New"/>
                        </a:rPr>
                        <a:t>1.24503015</a:t>
                      </a:r>
                      <a:endParaRPr sz="23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0010" algn="r">
                        <a:lnSpc>
                          <a:spcPts val="2395"/>
                        </a:lnSpc>
                      </a:pPr>
                      <a:r>
                        <a:rPr sz="2300" spc="-5" dirty="0">
                          <a:latin typeface="Courier New"/>
                          <a:cs typeface="Courier New"/>
                        </a:rPr>
                        <a:t>-1.335752</a:t>
                      </a:r>
                      <a:endParaRPr sz="23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765" algn="r">
                        <a:lnSpc>
                          <a:spcPts val="2395"/>
                        </a:lnSpc>
                      </a:pPr>
                      <a:r>
                        <a:rPr sz="2300" dirty="0">
                          <a:latin typeface="Courier New"/>
                          <a:cs typeface="Courier New"/>
                        </a:rPr>
                        <a:t>-1.311052</a:t>
                      </a:r>
                      <a:endParaRPr sz="23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323215">
                <a:tc>
                  <a:txBody>
                    <a:bodyPr/>
                    <a:lstStyle/>
                    <a:p>
                      <a:pPr marR="48260" algn="ctr">
                        <a:lnSpc>
                          <a:spcPts val="2445"/>
                        </a:lnSpc>
                      </a:pPr>
                      <a:r>
                        <a:rPr sz="2300" spc="-10" dirty="0">
                          <a:latin typeface="Courier New"/>
                          <a:cs typeface="Courier New"/>
                        </a:rPr>
                        <a:t>[6,]</a:t>
                      </a:r>
                      <a:endParaRPr sz="23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0010" algn="r">
                        <a:lnSpc>
                          <a:spcPts val="2445"/>
                        </a:lnSpc>
                      </a:pPr>
                      <a:r>
                        <a:rPr sz="2300" spc="-5" dirty="0">
                          <a:latin typeface="Courier New"/>
                          <a:cs typeface="Courier New"/>
                        </a:rPr>
                        <a:t>-0.5353840</a:t>
                      </a:r>
                      <a:endParaRPr sz="23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0010" algn="r">
                        <a:lnSpc>
                          <a:spcPts val="2445"/>
                        </a:lnSpc>
                      </a:pPr>
                      <a:r>
                        <a:rPr sz="2300" spc="-5" dirty="0">
                          <a:latin typeface="Courier New"/>
                          <a:cs typeface="Courier New"/>
                        </a:rPr>
                        <a:t>1.93331463</a:t>
                      </a:r>
                      <a:endParaRPr sz="23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0010" algn="r">
                        <a:lnSpc>
                          <a:spcPts val="2445"/>
                        </a:lnSpc>
                      </a:pPr>
                      <a:r>
                        <a:rPr sz="2300" spc="-5" dirty="0">
                          <a:latin typeface="Courier New"/>
                          <a:cs typeface="Courier New"/>
                        </a:rPr>
                        <a:t>-1.165809</a:t>
                      </a:r>
                      <a:endParaRPr sz="23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765" algn="r">
                        <a:lnSpc>
                          <a:spcPts val="2445"/>
                        </a:lnSpc>
                      </a:pPr>
                      <a:r>
                        <a:rPr sz="2300" dirty="0">
                          <a:latin typeface="Courier New"/>
                          <a:cs typeface="Courier New"/>
                        </a:rPr>
                        <a:t>-1.048667</a:t>
                      </a:r>
                      <a:endParaRPr sz="23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6192" y="159562"/>
            <a:ext cx="3725545" cy="619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15" dirty="0"/>
              <a:t>Tri</a:t>
            </a:r>
            <a:r>
              <a:rPr spc="15" dirty="0">
                <a:latin typeface="Tahoma"/>
                <a:cs typeface="Tahoma"/>
              </a:rPr>
              <a:t>ế</a:t>
            </a:r>
            <a:r>
              <a:rPr spc="15" dirty="0"/>
              <a:t>t </a:t>
            </a:r>
            <a:r>
              <a:rPr spc="-5" dirty="0"/>
              <a:t>lí </a:t>
            </a:r>
            <a:r>
              <a:rPr spc="75" dirty="0"/>
              <a:t>c</a:t>
            </a:r>
            <a:r>
              <a:rPr spc="75" dirty="0">
                <a:latin typeface="Tahoma"/>
                <a:cs typeface="Tahoma"/>
              </a:rPr>
              <a:t>ủ</a:t>
            </a:r>
            <a:r>
              <a:rPr spc="75" dirty="0"/>
              <a:t>a</a:t>
            </a:r>
            <a:r>
              <a:rPr spc="-85" dirty="0"/>
              <a:t> </a:t>
            </a:r>
            <a:r>
              <a:rPr spc="-5" dirty="0"/>
              <a:t>PCA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1929" y="1132038"/>
            <a:ext cx="9659620" cy="1970405"/>
          </a:xfrm>
          <a:prstGeom prst="rect">
            <a:avLst/>
          </a:prstGeom>
        </p:spPr>
        <p:txBody>
          <a:bodyPr vert="horz" wrap="square" lIns="0" tIns="250825" rIns="0" bIns="0" rtlCol="0">
            <a:spAutoFit/>
          </a:bodyPr>
          <a:lstStyle/>
          <a:p>
            <a:pPr marL="393065" indent="-380365">
              <a:lnSpc>
                <a:spcPct val="100000"/>
              </a:lnSpc>
              <a:spcBef>
                <a:spcPts val="1975"/>
              </a:spcBef>
              <a:buChar char="•"/>
              <a:tabLst>
                <a:tab pos="398145" algn="l"/>
                <a:tab pos="398780" algn="l"/>
              </a:tabLst>
            </a:pPr>
            <a:r>
              <a:rPr sz="3200" spc="-5" dirty="0">
                <a:latin typeface="Calibri"/>
                <a:cs typeface="Calibri"/>
              </a:rPr>
              <a:t>Đề xướng bởi Pearson (1901) và Hotelling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(1933)</a:t>
            </a:r>
            <a:endParaRPr sz="3200">
              <a:latin typeface="Calibri"/>
              <a:cs typeface="Calibri"/>
            </a:endParaRPr>
          </a:p>
          <a:p>
            <a:pPr marL="393065" marR="5080" indent="-380365">
              <a:lnSpc>
                <a:spcPct val="101000"/>
              </a:lnSpc>
              <a:spcBef>
                <a:spcPts val="1839"/>
              </a:spcBef>
              <a:buChar char="•"/>
              <a:tabLst>
                <a:tab pos="398145" algn="l"/>
                <a:tab pos="398780" algn="l"/>
              </a:tabLst>
            </a:pPr>
            <a:r>
              <a:rPr sz="3200" spc="-5" dirty="0">
                <a:latin typeface="Calibri"/>
                <a:cs typeface="Calibri"/>
              </a:rPr>
              <a:t>Mô tả sự biến thiên của nhiều biến số có liên quan nhau  bằng </a:t>
            </a:r>
            <a:r>
              <a:rPr sz="3200" b="1" i="1" spc="-5" dirty="0">
                <a:latin typeface="Calibri"/>
                <a:cs typeface="Calibri"/>
              </a:rPr>
              <a:t>một nhóm biến số mới không liên quan</a:t>
            </a:r>
            <a:r>
              <a:rPr sz="3200" b="1" i="1" spc="-25" dirty="0">
                <a:latin typeface="Calibri"/>
                <a:cs typeface="Calibri"/>
              </a:rPr>
              <a:t> </a:t>
            </a:r>
            <a:r>
              <a:rPr sz="3200" b="1" i="1" spc="-5" dirty="0">
                <a:latin typeface="Calibri"/>
                <a:cs typeface="Calibri"/>
              </a:rPr>
              <a:t>nhau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5715" y="159562"/>
            <a:ext cx="8570595" cy="619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165" dirty="0"/>
              <a:t>B</a:t>
            </a:r>
            <a:r>
              <a:rPr spc="165" dirty="0">
                <a:latin typeface="Tahoma"/>
                <a:cs typeface="Tahoma"/>
              </a:rPr>
              <a:t>ướ</a:t>
            </a:r>
            <a:r>
              <a:rPr spc="165" dirty="0"/>
              <a:t>c </a:t>
            </a:r>
            <a:r>
              <a:rPr spc="-5" dirty="0"/>
              <a:t>2: Tính toán </a:t>
            </a:r>
            <a:r>
              <a:rPr spc="50" dirty="0"/>
              <a:t>h</a:t>
            </a:r>
            <a:r>
              <a:rPr spc="50" dirty="0">
                <a:latin typeface="Tahoma"/>
                <a:cs typeface="Tahoma"/>
              </a:rPr>
              <a:t>ệ </a:t>
            </a:r>
            <a:r>
              <a:rPr spc="130" dirty="0"/>
              <a:t>s</a:t>
            </a:r>
            <a:r>
              <a:rPr spc="130" dirty="0">
                <a:latin typeface="Tahoma"/>
                <a:cs typeface="Tahoma"/>
              </a:rPr>
              <a:t>ố</a:t>
            </a:r>
            <a:r>
              <a:rPr spc="-890" dirty="0">
                <a:latin typeface="Tahoma"/>
                <a:cs typeface="Tahoma"/>
              </a:rPr>
              <a:t> </a:t>
            </a:r>
            <a:r>
              <a:rPr spc="130" dirty="0"/>
              <a:t>t</a:t>
            </a:r>
            <a:r>
              <a:rPr spc="130" dirty="0">
                <a:latin typeface="Tahoma"/>
                <a:cs typeface="Tahoma"/>
              </a:rPr>
              <a:t>ươ</a:t>
            </a:r>
            <a:r>
              <a:rPr spc="130" dirty="0"/>
              <a:t>ng </a:t>
            </a:r>
            <a:r>
              <a:rPr spc="-5" dirty="0"/>
              <a:t>quan</a:t>
            </a:r>
          </a:p>
        </p:txBody>
      </p:sp>
      <p:sp>
        <p:nvSpPr>
          <p:cNvPr id="3" name="object 3"/>
          <p:cNvSpPr/>
          <p:nvPr/>
        </p:nvSpPr>
        <p:spPr>
          <a:xfrm>
            <a:off x="211935" y="1181087"/>
            <a:ext cx="10584180" cy="5066665"/>
          </a:xfrm>
          <a:custGeom>
            <a:avLst/>
            <a:gdLst/>
            <a:ahLst/>
            <a:cxnLst/>
            <a:rect l="l" t="t" r="r" b="b"/>
            <a:pathLst>
              <a:path w="10584180" h="5066665">
                <a:moveTo>
                  <a:pt x="0" y="0"/>
                </a:moveTo>
                <a:lnTo>
                  <a:pt x="10583618" y="0"/>
                </a:lnTo>
                <a:lnTo>
                  <a:pt x="10583618" y="5066183"/>
                </a:lnTo>
                <a:lnTo>
                  <a:pt x="0" y="5066183"/>
                </a:lnTo>
                <a:lnTo>
                  <a:pt x="0" y="0"/>
                </a:lnTo>
                <a:close/>
              </a:path>
            </a:pathLst>
          </a:custGeom>
          <a:ln w="9519">
            <a:solidFill>
              <a:srgbClr val="4349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02074" y="1155958"/>
            <a:ext cx="3880485" cy="854075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300" b="1" spc="-5" dirty="0">
                <a:latin typeface="Courier New"/>
                <a:cs typeface="Courier New"/>
              </a:rPr>
              <a:t>&gt; s.corr =</a:t>
            </a:r>
            <a:r>
              <a:rPr sz="2300" b="1" spc="-45" dirty="0">
                <a:latin typeface="Courier New"/>
                <a:cs typeface="Courier New"/>
              </a:rPr>
              <a:t> </a:t>
            </a:r>
            <a:r>
              <a:rPr sz="2300" b="1" spc="-5" dirty="0">
                <a:latin typeface="Courier New"/>
                <a:cs typeface="Courier New"/>
              </a:rPr>
              <a:t>cor(s.iris)</a:t>
            </a:r>
            <a:endParaRPr sz="23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sz="2300" b="1" spc="-5" dirty="0">
                <a:latin typeface="Courier New"/>
                <a:cs typeface="Courier New"/>
              </a:rPr>
              <a:t>&gt; </a:t>
            </a:r>
            <a:r>
              <a:rPr sz="2300" b="1" spc="-10" dirty="0">
                <a:latin typeface="Courier New"/>
                <a:cs typeface="Courier New"/>
              </a:rPr>
              <a:t>round(s.corr,</a:t>
            </a:r>
            <a:r>
              <a:rPr sz="2300" b="1" spc="-15" dirty="0">
                <a:latin typeface="Courier New"/>
                <a:cs typeface="Courier New"/>
              </a:rPr>
              <a:t> </a:t>
            </a:r>
            <a:r>
              <a:rPr sz="2300" b="1" spc="-5" dirty="0">
                <a:latin typeface="Courier New"/>
                <a:cs typeface="Courier New"/>
              </a:rPr>
              <a:t>2)</a:t>
            </a:r>
            <a:endParaRPr sz="2300">
              <a:latin typeface="Courier New"/>
              <a:cs typeface="Courier New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83024" y="2568900"/>
          <a:ext cx="7421244" cy="19653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0825"/>
                <a:gridCol w="1576705"/>
                <a:gridCol w="1401445"/>
                <a:gridCol w="1576704"/>
                <a:gridCol w="1345565"/>
              </a:tblGrid>
              <a:tr h="3549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9375" algn="r">
                        <a:lnSpc>
                          <a:spcPts val="2195"/>
                        </a:lnSpc>
                      </a:pPr>
                      <a:r>
                        <a:rPr sz="2300" spc="-5" dirty="0">
                          <a:latin typeface="Courier New"/>
                          <a:cs typeface="Courier New"/>
                        </a:rPr>
                        <a:t>S.Length</a:t>
                      </a:r>
                      <a:endParaRPr sz="23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9375" algn="r">
                        <a:lnSpc>
                          <a:spcPts val="2195"/>
                        </a:lnSpc>
                      </a:pPr>
                      <a:r>
                        <a:rPr sz="2300" spc="-5" dirty="0">
                          <a:latin typeface="Courier New"/>
                          <a:cs typeface="Courier New"/>
                        </a:rPr>
                        <a:t>S.Width</a:t>
                      </a:r>
                      <a:endParaRPr sz="23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9375" algn="r">
                        <a:lnSpc>
                          <a:spcPts val="2195"/>
                        </a:lnSpc>
                      </a:pPr>
                      <a:r>
                        <a:rPr sz="2300" spc="-5" dirty="0">
                          <a:latin typeface="Courier New"/>
                          <a:cs typeface="Courier New"/>
                        </a:rPr>
                        <a:t>P.Length</a:t>
                      </a:r>
                      <a:endParaRPr sz="23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2860" algn="r">
                        <a:lnSpc>
                          <a:spcPts val="2195"/>
                        </a:lnSpc>
                      </a:pPr>
                      <a:r>
                        <a:rPr sz="2300" dirty="0">
                          <a:latin typeface="Courier New"/>
                          <a:cs typeface="Courier New"/>
                        </a:rPr>
                        <a:t>P.Width</a:t>
                      </a:r>
                      <a:endParaRPr sz="23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418465">
                <a:tc>
                  <a:txBody>
                    <a:bodyPr/>
                    <a:lstStyle/>
                    <a:p>
                      <a:pPr marL="31750">
                        <a:lnSpc>
                          <a:spcPts val="2695"/>
                        </a:lnSpc>
                      </a:pPr>
                      <a:r>
                        <a:rPr sz="2300" spc="-10" dirty="0">
                          <a:latin typeface="Courier New"/>
                          <a:cs typeface="Courier New"/>
                        </a:rPr>
                        <a:t>S.Length</a:t>
                      </a:r>
                      <a:endParaRPr sz="23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9375" algn="r">
                        <a:lnSpc>
                          <a:spcPts val="2695"/>
                        </a:lnSpc>
                      </a:pPr>
                      <a:r>
                        <a:rPr sz="2300" spc="-5" dirty="0">
                          <a:latin typeface="Courier New"/>
                          <a:cs typeface="Courier New"/>
                        </a:rPr>
                        <a:t>1.00</a:t>
                      </a:r>
                      <a:endParaRPr sz="23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9375" algn="r">
                        <a:lnSpc>
                          <a:spcPts val="2695"/>
                        </a:lnSpc>
                      </a:pPr>
                      <a:r>
                        <a:rPr sz="2300" spc="-5" dirty="0">
                          <a:latin typeface="Courier New"/>
                          <a:cs typeface="Courier New"/>
                        </a:rPr>
                        <a:t>-0.12</a:t>
                      </a:r>
                      <a:endParaRPr sz="23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8740" algn="r">
                        <a:lnSpc>
                          <a:spcPts val="2695"/>
                        </a:lnSpc>
                      </a:pPr>
                      <a:r>
                        <a:rPr sz="2300" spc="-5" dirty="0">
                          <a:latin typeface="Courier New"/>
                          <a:cs typeface="Courier New"/>
                        </a:rPr>
                        <a:t>0.87</a:t>
                      </a:r>
                      <a:endParaRPr sz="23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2860" algn="r">
                        <a:lnSpc>
                          <a:spcPts val="2695"/>
                        </a:lnSpc>
                      </a:pPr>
                      <a:r>
                        <a:rPr sz="2300" dirty="0">
                          <a:latin typeface="Courier New"/>
                          <a:cs typeface="Courier New"/>
                        </a:rPr>
                        <a:t>0.82</a:t>
                      </a:r>
                      <a:endParaRPr sz="23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418465">
                <a:tc>
                  <a:txBody>
                    <a:bodyPr/>
                    <a:lstStyle/>
                    <a:p>
                      <a:pPr marL="31750">
                        <a:lnSpc>
                          <a:spcPts val="2695"/>
                        </a:lnSpc>
                      </a:pPr>
                      <a:r>
                        <a:rPr sz="2300" spc="-10" dirty="0">
                          <a:latin typeface="Courier New"/>
                          <a:cs typeface="Courier New"/>
                        </a:rPr>
                        <a:t>S.Width</a:t>
                      </a:r>
                      <a:endParaRPr sz="23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9375" algn="r">
                        <a:lnSpc>
                          <a:spcPts val="2695"/>
                        </a:lnSpc>
                      </a:pPr>
                      <a:r>
                        <a:rPr sz="2300" spc="-5" dirty="0">
                          <a:latin typeface="Courier New"/>
                          <a:cs typeface="Courier New"/>
                        </a:rPr>
                        <a:t>-0.12</a:t>
                      </a:r>
                      <a:endParaRPr sz="23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9375" algn="r">
                        <a:lnSpc>
                          <a:spcPts val="2695"/>
                        </a:lnSpc>
                      </a:pPr>
                      <a:r>
                        <a:rPr sz="2300" spc="-5" dirty="0">
                          <a:latin typeface="Courier New"/>
                          <a:cs typeface="Courier New"/>
                        </a:rPr>
                        <a:t>1.00</a:t>
                      </a:r>
                      <a:endParaRPr sz="23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8740" algn="r">
                        <a:lnSpc>
                          <a:spcPts val="2695"/>
                        </a:lnSpc>
                      </a:pPr>
                      <a:r>
                        <a:rPr sz="2300" spc="-5" dirty="0">
                          <a:latin typeface="Courier New"/>
                          <a:cs typeface="Courier New"/>
                        </a:rPr>
                        <a:t>-0.43</a:t>
                      </a:r>
                      <a:endParaRPr sz="23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2860" algn="r">
                        <a:lnSpc>
                          <a:spcPts val="2695"/>
                        </a:lnSpc>
                      </a:pPr>
                      <a:r>
                        <a:rPr sz="2300" dirty="0">
                          <a:latin typeface="Courier New"/>
                          <a:cs typeface="Courier New"/>
                        </a:rPr>
                        <a:t>-0.37</a:t>
                      </a:r>
                      <a:endParaRPr sz="23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418465">
                <a:tc>
                  <a:txBody>
                    <a:bodyPr/>
                    <a:lstStyle/>
                    <a:p>
                      <a:pPr marL="31750">
                        <a:lnSpc>
                          <a:spcPts val="2695"/>
                        </a:lnSpc>
                      </a:pPr>
                      <a:r>
                        <a:rPr sz="2300" spc="-10" dirty="0">
                          <a:latin typeface="Courier New"/>
                          <a:cs typeface="Courier New"/>
                        </a:rPr>
                        <a:t>P.Length</a:t>
                      </a:r>
                      <a:endParaRPr sz="23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9375" algn="r">
                        <a:lnSpc>
                          <a:spcPts val="2695"/>
                        </a:lnSpc>
                      </a:pPr>
                      <a:r>
                        <a:rPr sz="2300" spc="-5" dirty="0">
                          <a:latin typeface="Courier New"/>
                          <a:cs typeface="Courier New"/>
                        </a:rPr>
                        <a:t>0.87</a:t>
                      </a:r>
                      <a:endParaRPr sz="23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9375" algn="r">
                        <a:lnSpc>
                          <a:spcPts val="2695"/>
                        </a:lnSpc>
                      </a:pPr>
                      <a:r>
                        <a:rPr sz="2300" spc="-5" dirty="0">
                          <a:latin typeface="Courier New"/>
                          <a:cs typeface="Courier New"/>
                        </a:rPr>
                        <a:t>-0.43</a:t>
                      </a:r>
                      <a:endParaRPr sz="23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8740" algn="r">
                        <a:lnSpc>
                          <a:spcPts val="2695"/>
                        </a:lnSpc>
                      </a:pPr>
                      <a:r>
                        <a:rPr sz="2300" spc="-5" dirty="0">
                          <a:latin typeface="Courier New"/>
                          <a:cs typeface="Courier New"/>
                        </a:rPr>
                        <a:t>1.00</a:t>
                      </a:r>
                      <a:endParaRPr sz="23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2860" algn="r">
                        <a:lnSpc>
                          <a:spcPts val="2695"/>
                        </a:lnSpc>
                      </a:pPr>
                      <a:r>
                        <a:rPr sz="2300" dirty="0">
                          <a:latin typeface="Courier New"/>
                          <a:cs typeface="Courier New"/>
                        </a:rPr>
                        <a:t>0.96</a:t>
                      </a:r>
                      <a:endParaRPr sz="23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354965">
                <a:tc>
                  <a:txBody>
                    <a:bodyPr/>
                    <a:lstStyle/>
                    <a:p>
                      <a:pPr marL="31750">
                        <a:lnSpc>
                          <a:spcPts val="2695"/>
                        </a:lnSpc>
                      </a:pPr>
                      <a:r>
                        <a:rPr sz="2300" spc="-10" dirty="0">
                          <a:latin typeface="Courier New"/>
                          <a:cs typeface="Courier New"/>
                        </a:rPr>
                        <a:t>P.Width</a:t>
                      </a:r>
                      <a:endParaRPr sz="23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9375" algn="r">
                        <a:lnSpc>
                          <a:spcPts val="2695"/>
                        </a:lnSpc>
                      </a:pPr>
                      <a:r>
                        <a:rPr sz="2300" spc="-5" dirty="0">
                          <a:latin typeface="Courier New"/>
                          <a:cs typeface="Courier New"/>
                        </a:rPr>
                        <a:t>0.82</a:t>
                      </a:r>
                      <a:endParaRPr sz="23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9375" algn="r">
                        <a:lnSpc>
                          <a:spcPts val="2695"/>
                        </a:lnSpc>
                      </a:pPr>
                      <a:r>
                        <a:rPr sz="2300" spc="-5" dirty="0">
                          <a:latin typeface="Courier New"/>
                          <a:cs typeface="Courier New"/>
                        </a:rPr>
                        <a:t>-0.37</a:t>
                      </a:r>
                      <a:endParaRPr sz="23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8740" algn="r">
                        <a:lnSpc>
                          <a:spcPts val="2695"/>
                        </a:lnSpc>
                      </a:pPr>
                      <a:r>
                        <a:rPr sz="2300" spc="-5" dirty="0">
                          <a:latin typeface="Courier New"/>
                          <a:cs typeface="Courier New"/>
                        </a:rPr>
                        <a:t>0.96</a:t>
                      </a:r>
                      <a:endParaRPr sz="23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2860" algn="r">
                        <a:lnSpc>
                          <a:spcPts val="2695"/>
                        </a:lnSpc>
                      </a:pPr>
                      <a:r>
                        <a:rPr sz="2300" dirty="0">
                          <a:latin typeface="Courier New"/>
                          <a:cs typeface="Courier New"/>
                        </a:rPr>
                        <a:t>1.00</a:t>
                      </a:r>
                      <a:endParaRPr sz="23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685">
              <a:lnSpc>
                <a:spcPct val="100000"/>
              </a:lnSpc>
              <a:spcBef>
                <a:spcPts val="95"/>
              </a:spcBef>
            </a:pPr>
            <a:r>
              <a:rPr spc="165" dirty="0"/>
              <a:t>B</a:t>
            </a:r>
            <a:r>
              <a:rPr spc="165" dirty="0">
                <a:latin typeface="Tahoma"/>
                <a:cs typeface="Tahoma"/>
              </a:rPr>
              <a:t>ướ</a:t>
            </a:r>
            <a:r>
              <a:rPr spc="165" dirty="0"/>
              <a:t>c </a:t>
            </a:r>
            <a:r>
              <a:rPr spc="-5" dirty="0"/>
              <a:t>3: Tính toán</a:t>
            </a:r>
            <a:r>
              <a:rPr spc="-210" dirty="0"/>
              <a:t> </a:t>
            </a:r>
            <a:r>
              <a:rPr spc="-5" dirty="0"/>
              <a:t>eigenvalues</a:t>
            </a:r>
          </a:p>
        </p:txBody>
      </p:sp>
      <p:sp>
        <p:nvSpPr>
          <p:cNvPr id="3" name="object 3"/>
          <p:cNvSpPr/>
          <p:nvPr/>
        </p:nvSpPr>
        <p:spPr>
          <a:xfrm>
            <a:off x="211935" y="1181087"/>
            <a:ext cx="10584180" cy="5066665"/>
          </a:xfrm>
          <a:custGeom>
            <a:avLst/>
            <a:gdLst/>
            <a:ahLst/>
            <a:cxnLst/>
            <a:rect l="l" t="t" r="r" b="b"/>
            <a:pathLst>
              <a:path w="10584180" h="5066665">
                <a:moveTo>
                  <a:pt x="0" y="0"/>
                </a:moveTo>
                <a:lnTo>
                  <a:pt x="10583618" y="0"/>
                </a:lnTo>
                <a:lnTo>
                  <a:pt x="10583618" y="5066183"/>
                </a:lnTo>
                <a:lnTo>
                  <a:pt x="0" y="5066183"/>
                </a:lnTo>
                <a:lnTo>
                  <a:pt x="0" y="0"/>
                </a:lnTo>
                <a:close/>
              </a:path>
            </a:pathLst>
          </a:custGeom>
          <a:ln w="9519">
            <a:solidFill>
              <a:srgbClr val="4349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83024" y="1304339"/>
          <a:ext cx="4093844" cy="7048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4640"/>
                <a:gridCol w="1051560"/>
                <a:gridCol w="350519"/>
                <a:gridCol w="2397125"/>
              </a:tblGrid>
              <a:tr h="352425">
                <a:tc>
                  <a:txBody>
                    <a:bodyPr/>
                    <a:lstStyle/>
                    <a:p>
                      <a:pPr marL="31750">
                        <a:lnSpc>
                          <a:spcPts val="2195"/>
                        </a:lnSpc>
                      </a:pPr>
                      <a:r>
                        <a:rPr sz="2300" b="1" dirty="0">
                          <a:latin typeface="Courier New"/>
                          <a:cs typeface="Courier New"/>
                        </a:rPr>
                        <a:t>&gt;</a:t>
                      </a:r>
                      <a:endParaRPr sz="23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95"/>
                        </a:lnSpc>
                      </a:pPr>
                      <a:r>
                        <a:rPr sz="2300" b="1" spc="-10" dirty="0">
                          <a:latin typeface="Courier New"/>
                          <a:cs typeface="Courier New"/>
                        </a:rPr>
                        <a:t>eigen</a:t>
                      </a:r>
                      <a:endParaRPr sz="23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6995">
                        <a:lnSpc>
                          <a:spcPts val="2195"/>
                        </a:lnSpc>
                      </a:pPr>
                      <a:r>
                        <a:rPr sz="2300" b="1" dirty="0">
                          <a:latin typeface="Courier New"/>
                          <a:cs typeface="Courier New"/>
                        </a:rPr>
                        <a:t>=</a:t>
                      </a:r>
                      <a:endParaRPr sz="23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6995">
                        <a:lnSpc>
                          <a:spcPts val="2195"/>
                        </a:lnSpc>
                      </a:pPr>
                      <a:r>
                        <a:rPr sz="2300" b="1" spc="-5" dirty="0">
                          <a:latin typeface="Courier New"/>
                          <a:cs typeface="Courier New"/>
                        </a:rPr>
                        <a:t>eigen(s.corr)</a:t>
                      </a:r>
                      <a:endParaRPr sz="23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352425">
                <a:tc>
                  <a:txBody>
                    <a:bodyPr/>
                    <a:lstStyle/>
                    <a:p>
                      <a:pPr marL="31750">
                        <a:lnSpc>
                          <a:spcPts val="2675"/>
                        </a:lnSpc>
                      </a:pPr>
                      <a:r>
                        <a:rPr sz="2300" b="1" dirty="0">
                          <a:latin typeface="Courier New"/>
                          <a:cs typeface="Courier New"/>
                        </a:rPr>
                        <a:t>&gt;</a:t>
                      </a:r>
                      <a:endParaRPr sz="23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75"/>
                        </a:lnSpc>
                      </a:pPr>
                      <a:r>
                        <a:rPr sz="2300" b="1" spc="-5" dirty="0">
                          <a:latin typeface="Courier New"/>
                          <a:cs typeface="Courier New"/>
                        </a:rPr>
                        <a:t>eigen</a:t>
                      </a:r>
                      <a:endParaRPr sz="23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11935" y="2010427"/>
          <a:ext cx="10584814" cy="42341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91540"/>
                <a:gridCol w="1927860"/>
                <a:gridCol w="2103120"/>
                <a:gridCol w="1927860"/>
                <a:gridCol w="3734434"/>
              </a:tblGrid>
              <a:tr h="2233295">
                <a:tc grid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3300">
                        <a:latin typeface="Times New Roman"/>
                        <a:cs typeface="Times New Roman"/>
                      </a:endParaRPr>
                    </a:p>
                    <a:p>
                      <a:pPr marL="102235">
                        <a:lnSpc>
                          <a:spcPct val="100000"/>
                        </a:lnSpc>
                      </a:pPr>
                      <a:r>
                        <a:rPr sz="2300" spc="-5" dirty="0">
                          <a:latin typeface="Courier New"/>
                          <a:cs typeface="Courier New"/>
                        </a:rPr>
                        <a:t>$values</a:t>
                      </a:r>
                      <a:endParaRPr sz="2300">
                        <a:latin typeface="Courier New"/>
                        <a:cs typeface="Courier New"/>
                      </a:endParaRPr>
                    </a:p>
                    <a:p>
                      <a:pPr marL="102235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2300" spc="-5" dirty="0">
                          <a:latin typeface="Courier New"/>
                          <a:cs typeface="Courier New"/>
                        </a:rPr>
                        <a:t>[1] </a:t>
                      </a:r>
                      <a:r>
                        <a:rPr sz="2300" spc="-10" dirty="0">
                          <a:latin typeface="Courier New"/>
                          <a:cs typeface="Courier New"/>
                        </a:rPr>
                        <a:t>2.91849782 0.91403047 0.14675688</a:t>
                      </a:r>
                      <a:r>
                        <a:rPr sz="2300" spc="2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300" spc="-5" dirty="0">
                          <a:latin typeface="Courier New"/>
                          <a:cs typeface="Courier New"/>
                        </a:rPr>
                        <a:t>0.02071484</a:t>
                      </a:r>
                      <a:endParaRPr sz="2300">
                        <a:latin typeface="Courier New"/>
                        <a:cs typeface="Courier New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3300">
                        <a:latin typeface="Times New Roman"/>
                        <a:cs typeface="Times New Roman"/>
                      </a:endParaRPr>
                    </a:p>
                    <a:p>
                      <a:pPr marL="102235">
                        <a:lnSpc>
                          <a:spcPct val="100000"/>
                        </a:lnSpc>
                      </a:pPr>
                      <a:r>
                        <a:rPr sz="2300" spc="-5" dirty="0">
                          <a:latin typeface="Courier New"/>
                          <a:cs typeface="Courier New"/>
                        </a:rPr>
                        <a:t>$vectors</a:t>
                      </a:r>
                      <a:endParaRPr sz="2300">
                        <a:latin typeface="Courier New"/>
                        <a:cs typeface="Courier New"/>
                      </a:endParaRPr>
                    </a:p>
                  </a:txBody>
                  <a:tcPr marL="0" marR="0" marT="4445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613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0645" algn="r">
                        <a:lnSpc>
                          <a:spcPts val="2195"/>
                        </a:lnSpc>
                      </a:pPr>
                      <a:r>
                        <a:rPr sz="2300" spc="-5" dirty="0">
                          <a:latin typeface="Courier New"/>
                          <a:cs typeface="Courier New"/>
                        </a:rPr>
                        <a:t>[,1]</a:t>
                      </a:r>
                      <a:endParaRPr sz="23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1280" algn="r">
                        <a:lnSpc>
                          <a:spcPts val="2195"/>
                        </a:lnSpc>
                      </a:pPr>
                      <a:r>
                        <a:rPr sz="2300" spc="-5" dirty="0">
                          <a:latin typeface="Courier New"/>
                          <a:cs typeface="Courier New"/>
                        </a:rPr>
                        <a:t>[,2]</a:t>
                      </a:r>
                      <a:endParaRPr sz="23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1280" algn="r">
                        <a:lnSpc>
                          <a:spcPts val="2195"/>
                        </a:lnSpc>
                      </a:pPr>
                      <a:r>
                        <a:rPr sz="2300" spc="-5" dirty="0">
                          <a:latin typeface="Courier New"/>
                          <a:cs typeface="Courier New"/>
                        </a:rPr>
                        <a:t>[,3]</a:t>
                      </a:r>
                      <a:endParaRPr sz="23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888489" algn="r">
                        <a:lnSpc>
                          <a:spcPts val="2195"/>
                        </a:lnSpc>
                      </a:pPr>
                      <a:r>
                        <a:rPr sz="2300" dirty="0">
                          <a:latin typeface="Courier New"/>
                          <a:cs typeface="Courier New"/>
                        </a:rPr>
                        <a:t>[,4]</a:t>
                      </a:r>
                      <a:endParaRPr sz="23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424815">
                <a:tc>
                  <a:txBody>
                    <a:bodyPr/>
                    <a:lstStyle/>
                    <a:p>
                      <a:pPr marL="14604" algn="ctr">
                        <a:lnSpc>
                          <a:spcPts val="2745"/>
                        </a:lnSpc>
                      </a:pPr>
                      <a:r>
                        <a:rPr sz="2300" spc="-10" dirty="0">
                          <a:latin typeface="Courier New"/>
                          <a:cs typeface="Courier New"/>
                        </a:rPr>
                        <a:t>[1,]</a:t>
                      </a:r>
                      <a:endParaRPr sz="23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0645" algn="r">
                        <a:lnSpc>
                          <a:spcPts val="2745"/>
                        </a:lnSpc>
                      </a:pPr>
                      <a:r>
                        <a:rPr sz="2300" spc="-5" dirty="0">
                          <a:latin typeface="Courier New"/>
                          <a:cs typeface="Courier New"/>
                        </a:rPr>
                        <a:t>0.5210659</a:t>
                      </a:r>
                      <a:endParaRPr sz="23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1280" algn="r">
                        <a:lnSpc>
                          <a:spcPts val="2745"/>
                        </a:lnSpc>
                      </a:pPr>
                      <a:r>
                        <a:rPr sz="2300" spc="-5" dirty="0">
                          <a:latin typeface="Courier New"/>
                          <a:cs typeface="Courier New"/>
                        </a:rPr>
                        <a:t>-0.37741762</a:t>
                      </a:r>
                      <a:endParaRPr sz="23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1915" algn="r">
                        <a:lnSpc>
                          <a:spcPts val="2745"/>
                        </a:lnSpc>
                      </a:pPr>
                      <a:r>
                        <a:rPr sz="2300" spc="-5" dirty="0">
                          <a:latin typeface="Courier New"/>
                          <a:cs typeface="Courier New"/>
                        </a:rPr>
                        <a:t>0.7195664</a:t>
                      </a:r>
                      <a:endParaRPr sz="23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889125" algn="r">
                        <a:lnSpc>
                          <a:spcPts val="2745"/>
                        </a:lnSpc>
                      </a:pPr>
                      <a:r>
                        <a:rPr sz="2300" dirty="0">
                          <a:latin typeface="Courier New"/>
                          <a:cs typeface="Courier New"/>
                        </a:rPr>
                        <a:t>0.2612863</a:t>
                      </a:r>
                      <a:endParaRPr sz="23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418465">
                <a:tc>
                  <a:txBody>
                    <a:bodyPr/>
                    <a:lstStyle/>
                    <a:p>
                      <a:pPr marL="14604" algn="ctr">
                        <a:lnSpc>
                          <a:spcPts val="2695"/>
                        </a:lnSpc>
                      </a:pPr>
                      <a:r>
                        <a:rPr sz="2300" spc="-10" dirty="0">
                          <a:latin typeface="Courier New"/>
                          <a:cs typeface="Courier New"/>
                        </a:rPr>
                        <a:t>[2,]</a:t>
                      </a:r>
                      <a:endParaRPr sz="23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0645" algn="r">
                        <a:lnSpc>
                          <a:spcPts val="2695"/>
                        </a:lnSpc>
                      </a:pPr>
                      <a:r>
                        <a:rPr sz="2300" spc="-5" dirty="0">
                          <a:latin typeface="Courier New"/>
                          <a:cs typeface="Courier New"/>
                        </a:rPr>
                        <a:t>-0.2693474</a:t>
                      </a:r>
                      <a:endParaRPr sz="23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1280" algn="r">
                        <a:lnSpc>
                          <a:spcPts val="2695"/>
                        </a:lnSpc>
                      </a:pPr>
                      <a:r>
                        <a:rPr sz="2300" spc="-5" dirty="0">
                          <a:latin typeface="Courier New"/>
                          <a:cs typeface="Courier New"/>
                        </a:rPr>
                        <a:t>-0.92329566</a:t>
                      </a:r>
                      <a:endParaRPr sz="23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1915" algn="r">
                        <a:lnSpc>
                          <a:spcPts val="2695"/>
                        </a:lnSpc>
                      </a:pPr>
                      <a:r>
                        <a:rPr sz="2300" spc="-5" dirty="0">
                          <a:latin typeface="Courier New"/>
                          <a:cs typeface="Courier New"/>
                        </a:rPr>
                        <a:t>-0.2443818</a:t>
                      </a:r>
                      <a:endParaRPr sz="23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889125" algn="r">
                        <a:lnSpc>
                          <a:spcPts val="2695"/>
                        </a:lnSpc>
                      </a:pPr>
                      <a:r>
                        <a:rPr sz="2300" dirty="0">
                          <a:latin typeface="Courier New"/>
                          <a:cs typeface="Courier New"/>
                        </a:rPr>
                        <a:t>-0.1235096</a:t>
                      </a:r>
                      <a:endParaRPr sz="23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418465">
                <a:tc>
                  <a:txBody>
                    <a:bodyPr/>
                    <a:lstStyle/>
                    <a:p>
                      <a:pPr marL="14604" algn="ctr">
                        <a:lnSpc>
                          <a:spcPts val="2695"/>
                        </a:lnSpc>
                      </a:pPr>
                      <a:r>
                        <a:rPr sz="2300" spc="-10" dirty="0">
                          <a:latin typeface="Courier New"/>
                          <a:cs typeface="Courier New"/>
                        </a:rPr>
                        <a:t>[3,]</a:t>
                      </a:r>
                      <a:endParaRPr sz="23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0645" algn="r">
                        <a:lnSpc>
                          <a:spcPts val="2695"/>
                        </a:lnSpc>
                      </a:pPr>
                      <a:r>
                        <a:rPr sz="2300" spc="-5" dirty="0">
                          <a:latin typeface="Courier New"/>
                          <a:cs typeface="Courier New"/>
                        </a:rPr>
                        <a:t>0.5804131</a:t>
                      </a:r>
                      <a:endParaRPr sz="23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1280" algn="r">
                        <a:lnSpc>
                          <a:spcPts val="2695"/>
                        </a:lnSpc>
                      </a:pPr>
                      <a:r>
                        <a:rPr sz="2300" spc="-5" dirty="0">
                          <a:latin typeface="Courier New"/>
                          <a:cs typeface="Courier New"/>
                        </a:rPr>
                        <a:t>-0.02449161</a:t>
                      </a:r>
                      <a:endParaRPr sz="23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1915" algn="r">
                        <a:lnSpc>
                          <a:spcPts val="2695"/>
                        </a:lnSpc>
                      </a:pPr>
                      <a:r>
                        <a:rPr sz="2300" spc="-5" dirty="0">
                          <a:latin typeface="Courier New"/>
                          <a:cs typeface="Courier New"/>
                        </a:rPr>
                        <a:t>-0.1421264</a:t>
                      </a:r>
                      <a:endParaRPr sz="23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889125" algn="r">
                        <a:lnSpc>
                          <a:spcPts val="2695"/>
                        </a:lnSpc>
                      </a:pPr>
                      <a:r>
                        <a:rPr sz="2300" dirty="0">
                          <a:latin typeface="Courier New"/>
                          <a:cs typeface="Courier New"/>
                        </a:rPr>
                        <a:t>-0.8014492</a:t>
                      </a:r>
                      <a:endParaRPr sz="23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377825">
                <a:tc>
                  <a:txBody>
                    <a:bodyPr/>
                    <a:lstStyle/>
                    <a:p>
                      <a:pPr marL="14604" algn="ctr">
                        <a:lnSpc>
                          <a:spcPts val="2695"/>
                        </a:lnSpc>
                      </a:pPr>
                      <a:r>
                        <a:rPr sz="2300" spc="-10" dirty="0">
                          <a:latin typeface="Courier New"/>
                          <a:cs typeface="Courier New"/>
                        </a:rPr>
                        <a:t>[4,]</a:t>
                      </a:r>
                      <a:endParaRPr sz="23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B w="9525">
                      <a:solidFill>
                        <a:srgbClr val="4349A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0645" algn="r">
                        <a:lnSpc>
                          <a:spcPts val="2695"/>
                        </a:lnSpc>
                      </a:pPr>
                      <a:r>
                        <a:rPr sz="2300" spc="-5" dirty="0">
                          <a:latin typeface="Courier New"/>
                          <a:cs typeface="Courier New"/>
                        </a:rPr>
                        <a:t>0.5648565</a:t>
                      </a:r>
                      <a:endParaRPr sz="23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B w="9525">
                      <a:solidFill>
                        <a:srgbClr val="4349A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1280" algn="r">
                        <a:lnSpc>
                          <a:spcPts val="2695"/>
                        </a:lnSpc>
                      </a:pPr>
                      <a:r>
                        <a:rPr sz="2300" spc="-5" dirty="0">
                          <a:latin typeface="Courier New"/>
                          <a:cs typeface="Courier New"/>
                        </a:rPr>
                        <a:t>-0.06694199</a:t>
                      </a:r>
                      <a:endParaRPr sz="23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B w="9525">
                      <a:solidFill>
                        <a:srgbClr val="4349A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1915" algn="r">
                        <a:lnSpc>
                          <a:spcPts val="2695"/>
                        </a:lnSpc>
                      </a:pPr>
                      <a:r>
                        <a:rPr sz="2300" spc="-5" dirty="0">
                          <a:latin typeface="Courier New"/>
                          <a:cs typeface="Courier New"/>
                        </a:rPr>
                        <a:t>-0.6342727</a:t>
                      </a:r>
                      <a:endParaRPr sz="23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B w="9525">
                      <a:solidFill>
                        <a:srgbClr val="4349A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889125" algn="r">
                        <a:lnSpc>
                          <a:spcPts val="2695"/>
                        </a:lnSpc>
                      </a:pPr>
                      <a:r>
                        <a:rPr sz="2300" dirty="0">
                          <a:latin typeface="Courier New"/>
                          <a:cs typeface="Courier New"/>
                        </a:rPr>
                        <a:t>0.5235971</a:t>
                      </a:r>
                      <a:endParaRPr sz="23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B w="9525">
                      <a:solidFill>
                        <a:srgbClr val="4349AA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23847" y="159562"/>
            <a:ext cx="7056755" cy="619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165" dirty="0"/>
              <a:t>B</a:t>
            </a:r>
            <a:r>
              <a:rPr spc="165" dirty="0">
                <a:latin typeface="Tahoma"/>
                <a:cs typeface="Tahoma"/>
              </a:rPr>
              <a:t>ướ</a:t>
            </a:r>
            <a:r>
              <a:rPr spc="165" dirty="0"/>
              <a:t>c </a:t>
            </a:r>
            <a:r>
              <a:rPr spc="-5" dirty="0"/>
              <a:t>4: Phân tích </a:t>
            </a:r>
            <a:r>
              <a:rPr spc="135" dirty="0"/>
              <a:t>v</a:t>
            </a:r>
            <a:r>
              <a:rPr spc="135" dirty="0">
                <a:latin typeface="Tahoma"/>
                <a:cs typeface="Tahoma"/>
              </a:rPr>
              <a:t>ớ</a:t>
            </a:r>
            <a:r>
              <a:rPr spc="135" dirty="0"/>
              <a:t>i</a:t>
            </a:r>
            <a:r>
              <a:rPr spc="-210" dirty="0"/>
              <a:t> </a:t>
            </a:r>
            <a:r>
              <a:rPr spc="-10" dirty="0">
                <a:solidFill>
                  <a:srgbClr val="FFFF00"/>
                </a:solidFill>
                <a:latin typeface="Courier New"/>
                <a:cs typeface="Courier New"/>
              </a:rPr>
              <a:t>prcomp</a:t>
            </a:r>
          </a:p>
        </p:txBody>
      </p:sp>
      <p:sp>
        <p:nvSpPr>
          <p:cNvPr id="3" name="object 3"/>
          <p:cNvSpPr/>
          <p:nvPr/>
        </p:nvSpPr>
        <p:spPr>
          <a:xfrm>
            <a:off x="211935" y="1181087"/>
            <a:ext cx="10584180" cy="5066665"/>
          </a:xfrm>
          <a:custGeom>
            <a:avLst/>
            <a:gdLst/>
            <a:ahLst/>
            <a:cxnLst/>
            <a:rect l="l" t="t" r="r" b="b"/>
            <a:pathLst>
              <a:path w="10584180" h="5066665">
                <a:moveTo>
                  <a:pt x="0" y="0"/>
                </a:moveTo>
                <a:lnTo>
                  <a:pt x="10583618" y="0"/>
                </a:lnTo>
                <a:lnTo>
                  <a:pt x="10583618" y="5066183"/>
                </a:lnTo>
                <a:lnTo>
                  <a:pt x="0" y="5066183"/>
                </a:lnTo>
                <a:lnTo>
                  <a:pt x="0" y="0"/>
                </a:lnTo>
                <a:close/>
              </a:path>
            </a:pathLst>
          </a:custGeom>
          <a:ln w="9519">
            <a:solidFill>
              <a:srgbClr val="4349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83024" y="1304339"/>
          <a:ext cx="7772398" cy="7048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4640"/>
                <a:gridCol w="701040"/>
                <a:gridCol w="350519"/>
                <a:gridCol w="3153410"/>
                <a:gridCol w="1751964"/>
                <a:gridCol w="1520825"/>
              </a:tblGrid>
              <a:tr h="352425">
                <a:tc>
                  <a:txBody>
                    <a:bodyPr/>
                    <a:lstStyle/>
                    <a:p>
                      <a:pPr marL="31750">
                        <a:lnSpc>
                          <a:spcPts val="2195"/>
                        </a:lnSpc>
                      </a:pPr>
                      <a:r>
                        <a:rPr sz="2300" b="1" dirty="0">
                          <a:latin typeface="Courier New"/>
                          <a:cs typeface="Courier New"/>
                        </a:rPr>
                        <a:t>&gt;</a:t>
                      </a:r>
                      <a:endParaRPr sz="23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95"/>
                        </a:lnSpc>
                      </a:pPr>
                      <a:r>
                        <a:rPr sz="2300" b="1" spc="-10" dirty="0">
                          <a:latin typeface="Courier New"/>
                          <a:cs typeface="Courier New"/>
                        </a:rPr>
                        <a:t>pca</a:t>
                      </a:r>
                      <a:endParaRPr sz="23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6995">
                        <a:lnSpc>
                          <a:spcPts val="2195"/>
                        </a:lnSpc>
                      </a:pPr>
                      <a:r>
                        <a:rPr sz="2300" b="1" dirty="0">
                          <a:latin typeface="Courier New"/>
                          <a:cs typeface="Courier New"/>
                        </a:rPr>
                        <a:t>=</a:t>
                      </a:r>
                      <a:endParaRPr sz="23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6995">
                        <a:lnSpc>
                          <a:spcPts val="2195"/>
                        </a:lnSpc>
                      </a:pPr>
                      <a:r>
                        <a:rPr sz="2300" b="1" spc="-10" dirty="0">
                          <a:latin typeface="Courier New"/>
                          <a:cs typeface="Courier New"/>
                        </a:rPr>
                        <a:t>prcomp(iris[1:4],</a:t>
                      </a:r>
                      <a:endParaRPr sz="23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6995">
                        <a:lnSpc>
                          <a:spcPts val="2195"/>
                        </a:lnSpc>
                      </a:pPr>
                      <a:r>
                        <a:rPr sz="2300" b="1" spc="-10" dirty="0">
                          <a:latin typeface="Courier New"/>
                          <a:cs typeface="Courier New"/>
                        </a:rPr>
                        <a:t>center=T,</a:t>
                      </a:r>
                      <a:endParaRPr sz="23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6995">
                        <a:lnSpc>
                          <a:spcPts val="2195"/>
                        </a:lnSpc>
                      </a:pPr>
                      <a:r>
                        <a:rPr sz="2300" b="1" spc="-5" dirty="0">
                          <a:latin typeface="Courier New"/>
                          <a:cs typeface="Courier New"/>
                        </a:rPr>
                        <a:t>scale=T)</a:t>
                      </a:r>
                      <a:endParaRPr sz="23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352425">
                <a:tc>
                  <a:txBody>
                    <a:bodyPr/>
                    <a:lstStyle/>
                    <a:p>
                      <a:pPr marL="31750">
                        <a:lnSpc>
                          <a:spcPts val="2675"/>
                        </a:lnSpc>
                      </a:pPr>
                      <a:r>
                        <a:rPr sz="2300" b="1" dirty="0">
                          <a:latin typeface="Courier New"/>
                          <a:cs typeface="Courier New"/>
                        </a:rPr>
                        <a:t>&gt;</a:t>
                      </a:r>
                      <a:endParaRPr sz="23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75"/>
                        </a:lnSpc>
                      </a:pPr>
                      <a:r>
                        <a:rPr sz="2300" b="1" spc="-5" dirty="0">
                          <a:latin typeface="Courier New"/>
                          <a:cs typeface="Courier New"/>
                        </a:rPr>
                        <a:t>pca</a:t>
                      </a:r>
                      <a:endParaRPr sz="23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11935" y="2010427"/>
          <a:ext cx="10581639" cy="42341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91945"/>
                <a:gridCol w="1927225"/>
                <a:gridCol w="2102485"/>
                <a:gridCol w="1927225"/>
                <a:gridCol w="3032759"/>
              </a:tblGrid>
              <a:tr h="2233295">
                <a:tc grid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3300">
                        <a:latin typeface="Times New Roman"/>
                        <a:cs typeface="Times New Roman"/>
                      </a:endParaRPr>
                    </a:p>
                    <a:p>
                      <a:pPr marL="102235">
                        <a:lnSpc>
                          <a:spcPct val="100000"/>
                        </a:lnSpc>
                      </a:pPr>
                      <a:r>
                        <a:rPr sz="2300" spc="-5" dirty="0">
                          <a:latin typeface="Courier New"/>
                          <a:cs typeface="Courier New"/>
                        </a:rPr>
                        <a:t>Standard</a:t>
                      </a:r>
                      <a:r>
                        <a:rPr sz="23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300" spc="-5" dirty="0">
                          <a:latin typeface="Courier New"/>
                          <a:cs typeface="Courier New"/>
                        </a:rPr>
                        <a:t>deviations:</a:t>
                      </a:r>
                      <a:endParaRPr sz="2300">
                        <a:latin typeface="Courier New"/>
                        <a:cs typeface="Courier New"/>
                      </a:endParaRPr>
                    </a:p>
                    <a:p>
                      <a:pPr marL="102235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2300" spc="-5" dirty="0">
                          <a:latin typeface="Courier New"/>
                          <a:cs typeface="Courier New"/>
                        </a:rPr>
                        <a:t>[1] 1.7083611 0.9560494 0.3830886</a:t>
                      </a:r>
                      <a:r>
                        <a:rPr sz="2300" spc="-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300" spc="-5" dirty="0">
                          <a:latin typeface="Courier New"/>
                          <a:cs typeface="Courier New"/>
                        </a:rPr>
                        <a:t>0.1439265</a:t>
                      </a:r>
                      <a:endParaRPr sz="2300">
                        <a:latin typeface="Courier New"/>
                        <a:cs typeface="Courier New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3300">
                        <a:latin typeface="Times New Roman"/>
                        <a:cs typeface="Times New Roman"/>
                      </a:endParaRPr>
                    </a:p>
                    <a:p>
                      <a:pPr marL="102235">
                        <a:lnSpc>
                          <a:spcPct val="100000"/>
                        </a:lnSpc>
                      </a:pPr>
                      <a:r>
                        <a:rPr sz="2300" spc="-5" dirty="0">
                          <a:latin typeface="Courier New"/>
                          <a:cs typeface="Courier New"/>
                        </a:rPr>
                        <a:t>Rotation:</a:t>
                      </a:r>
                      <a:endParaRPr sz="2300">
                        <a:latin typeface="Courier New"/>
                        <a:cs typeface="Courier New"/>
                      </a:endParaRPr>
                    </a:p>
                  </a:txBody>
                  <a:tcPr marL="0" marR="0" marT="4445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613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9375" algn="r">
                        <a:lnSpc>
                          <a:spcPts val="2195"/>
                        </a:lnSpc>
                      </a:pPr>
                      <a:r>
                        <a:rPr sz="2300" spc="-5" dirty="0">
                          <a:latin typeface="Courier New"/>
                          <a:cs typeface="Courier New"/>
                        </a:rPr>
                        <a:t>PC1</a:t>
                      </a:r>
                      <a:endParaRPr sz="23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9375" algn="r">
                        <a:lnSpc>
                          <a:spcPts val="2195"/>
                        </a:lnSpc>
                      </a:pPr>
                      <a:r>
                        <a:rPr sz="2300" spc="-5" dirty="0">
                          <a:latin typeface="Courier New"/>
                          <a:cs typeface="Courier New"/>
                        </a:rPr>
                        <a:t>PC2</a:t>
                      </a:r>
                      <a:endParaRPr sz="23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8740" algn="r">
                        <a:lnSpc>
                          <a:spcPts val="2195"/>
                        </a:lnSpc>
                      </a:pPr>
                      <a:r>
                        <a:rPr sz="2300" spc="-5" dirty="0">
                          <a:latin typeface="Courier New"/>
                          <a:cs typeface="Courier New"/>
                        </a:rPr>
                        <a:t>PC3</a:t>
                      </a:r>
                      <a:endParaRPr sz="23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184275" algn="r">
                        <a:lnSpc>
                          <a:spcPts val="2195"/>
                        </a:lnSpc>
                      </a:pPr>
                      <a:r>
                        <a:rPr sz="2300" dirty="0">
                          <a:latin typeface="Courier New"/>
                          <a:cs typeface="Courier New"/>
                        </a:rPr>
                        <a:t>PC4</a:t>
                      </a:r>
                      <a:endParaRPr sz="23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424815">
                <a:tc>
                  <a:txBody>
                    <a:bodyPr/>
                    <a:lstStyle/>
                    <a:p>
                      <a:pPr marL="102235">
                        <a:lnSpc>
                          <a:spcPts val="2745"/>
                        </a:lnSpc>
                      </a:pPr>
                      <a:r>
                        <a:rPr sz="2300" spc="-10" dirty="0">
                          <a:latin typeface="Courier New"/>
                          <a:cs typeface="Courier New"/>
                        </a:rPr>
                        <a:t>S.Length</a:t>
                      </a:r>
                      <a:endParaRPr sz="23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9375" algn="r">
                        <a:lnSpc>
                          <a:spcPts val="2745"/>
                        </a:lnSpc>
                      </a:pPr>
                      <a:r>
                        <a:rPr sz="2300" spc="-5" dirty="0">
                          <a:latin typeface="Courier New"/>
                          <a:cs typeface="Courier New"/>
                        </a:rPr>
                        <a:t>0.5210659</a:t>
                      </a:r>
                      <a:endParaRPr sz="23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0010" algn="r">
                        <a:lnSpc>
                          <a:spcPts val="2745"/>
                        </a:lnSpc>
                      </a:pPr>
                      <a:r>
                        <a:rPr sz="2300" spc="-5" dirty="0">
                          <a:latin typeface="Courier New"/>
                          <a:cs typeface="Courier New"/>
                        </a:rPr>
                        <a:t>-0.37741762</a:t>
                      </a:r>
                      <a:endParaRPr sz="23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0010" algn="r">
                        <a:lnSpc>
                          <a:spcPts val="2745"/>
                        </a:lnSpc>
                      </a:pPr>
                      <a:r>
                        <a:rPr sz="2300" spc="-5" dirty="0">
                          <a:latin typeface="Courier New"/>
                          <a:cs typeface="Courier New"/>
                        </a:rPr>
                        <a:t>0.7195664</a:t>
                      </a:r>
                      <a:endParaRPr sz="23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184910" algn="r">
                        <a:lnSpc>
                          <a:spcPts val="2745"/>
                        </a:lnSpc>
                      </a:pPr>
                      <a:r>
                        <a:rPr sz="2300" dirty="0">
                          <a:latin typeface="Courier New"/>
                          <a:cs typeface="Courier New"/>
                        </a:rPr>
                        <a:t>0.2612863</a:t>
                      </a:r>
                      <a:endParaRPr sz="23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418465">
                <a:tc>
                  <a:txBody>
                    <a:bodyPr/>
                    <a:lstStyle/>
                    <a:p>
                      <a:pPr marL="102235">
                        <a:lnSpc>
                          <a:spcPts val="2695"/>
                        </a:lnSpc>
                      </a:pPr>
                      <a:r>
                        <a:rPr sz="2300" spc="-10" dirty="0">
                          <a:latin typeface="Courier New"/>
                          <a:cs typeface="Courier New"/>
                        </a:rPr>
                        <a:t>S.Width</a:t>
                      </a:r>
                      <a:endParaRPr sz="23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9375" algn="r">
                        <a:lnSpc>
                          <a:spcPts val="2695"/>
                        </a:lnSpc>
                      </a:pPr>
                      <a:r>
                        <a:rPr sz="2300" spc="-5" dirty="0">
                          <a:latin typeface="Courier New"/>
                          <a:cs typeface="Courier New"/>
                        </a:rPr>
                        <a:t>-0.2693474</a:t>
                      </a:r>
                      <a:endParaRPr sz="23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0010" algn="r">
                        <a:lnSpc>
                          <a:spcPts val="2695"/>
                        </a:lnSpc>
                      </a:pPr>
                      <a:r>
                        <a:rPr sz="2300" spc="-5" dirty="0">
                          <a:latin typeface="Courier New"/>
                          <a:cs typeface="Courier New"/>
                        </a:rPr>
                        <a:t>-0.92329566</a:t>
                      </a:r>
                      <a:endParaRPr sz="23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0010" algn="r">
                        <a:lnSpc>
                          <a:spcPts val="2695"/>
                        </a:lnSpc>
                      </a:pPr>
                      <a:r>
                        <a:rPr sz="2300" spc="-5" dirty="0">
                          <a:latin typeface="Courier New"/>
                          <a:cs typeface="Courier New"/>
                        </a:rPr>
                        <a:t>-0.2443818</a:t>
                      </a:r>
                      <a:endParaRPr sz="23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184910" algn="r">
                        <a:lnSpc>
                          <a:spcPts val="2695"/>
                        </a:lnSpc>
                      </a:pPr>
                      <a:r>
                        <a:rPr sz="2300" dirty="0">
                          <a:latin typeface="Courier New"/>
                          <a:cs typeface="Courier New"/>
                        </a:rPr>
                        <a:t>-0.1235096</a:t>
                      </a:r>
                      <a:endParaRPr sz="23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418465">
                <a:tc>
                  <a:txBody>
                    <a:bodyPr/>
                    <a:lstStyle/>
                    <a:p>
                      <a:pPr marL="102235">
                        <a:lnSpc>
                          <a:spcPts val="2695"/>
                        </a:lnSpc>
                      </a:pPr>
                      <a:r>
                        <a:rPr sz="2300" spc="-10" dirty="0">
                          <a:latin typeface="Courier New"/>
                          <a:cs typeface="Courier New"/>
                        </a:rPr>
                        <a:t>P.Length</a:t>
                      </a:r>
                      <a:endParaRPr sz="23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9375" algn="r">
                        <a:lnSpc>
                          <a:spcPts val="2695"/>
                        </a:lnSpc>
                      </a:pPr>
                      <a:r>
                        <a:rPr sz="2300" spc="-5" dirty="0">
                          <a:latin typeface="Courier New"/>
                          <a:cs typeface="Courier New"/>
                        </a:rPr>
                        <a:t>0.5804131</a:t>
                      </a:r>
                      <a:endParaRPr sz="23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0010" algn="r">
                        <a:lnSpc>
                          <a:spcPts val="2695"/>
                        </a:lnSpc>
                      </a:pPr>
                      <a:r>
                        <a:rPr sz="2300" spc="-5" dirty="0">
                          <a:latin typeface="Courier New"/>
                          <a:cs typeface="Courier New"/>
                        </a:rPr>
                        <a:t>-0.02449161</a:t>
                      </a:r>
                      <a:endParaRPr sz="23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0010" algn="r">
                        <a:lnSpc>
                          <a:spcPts val="2695"/>
                        </a:lnSpc>
                      </a:pPr>
                      <a:r>
                        <a:rPr sz="2300" spc="-5" dirty="0">
                          <a:latin typeface="Courier New"/>
                          <a:cs typeface="Courier New"/>
                        </a:rPr>
                        <a:t>-0.1421264</a:t>
                      </a:r>
                      <a:endParaRPr sz="23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184910" algn="r">
                        <a:lnSpc>
                          <a:spcPts val="2695"/>
                        </a:lnSpc>
                      </a:pPr>
                      <a:r>
                        <a:rPr sz="2300" dirty="0">
                          <a:latin typeface="Courier New"/>
                          <a:cs typeface="Courier New"/>
                        </a:rPr>
                        <a:t>-0.8014492</a:t>
                      </a:r>
                      <a:endParaRPr sz="23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377825">
                <a:tc>
                  <a:txBody>
                    <a:bodyPr/>
                    <a:lstStyle/>
                    <a:p>
                      <a:pPr marL="102235">
                        <a:lnSpc>
                          <a:spcPts val="2695"/>
                        </a:lnSpc>
                      </a:pPr>
                      <a:r>
                        <a:rPr sz="2300" spc="-10" dirty="0">
                          <a:latin typeface="Courier New"/>
                          <a:cs typeface="Courier New"/>
                        </a:rPr>
                        <a:t>P.Width</a:t>
                      </a:r>
                      <a:endParaRPr sz="23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B w="9525">
                      <a:solidFill>
                        <a:srgbClr val="4349A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9375" algn="r">
                        <a:lnSpc>
                          <a:spcPts val="2695"/>
                        </a:lnSpc>
                      </a:pPr>
                      <a:r>
                        <a:rPr sz="2300" spc="-5" dirty="0">
                          <a:latin typeface="Courier New"/>
                          <a:cs typeface="Courier New"/>
                        </a:rPr>
                        <a:t>0.5648565</a:t>
                      </a:r>
                      <a:endParaRPr sz="23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B w="9525">
                      <a:solidFill>
                        <a:srgbClr val="4349A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0010" algn="r">
                        <a:lnSpc>
                          <a:spcPts val="2695"/>
                        </a:lnSpc>
                      </a:pPr>
                      <a:r>
                        <a:rPr sz="2300" spc="-5" dirty="0">
                          <a:latin typeface="Courier New"/>
                          <a:cs typeface="Courier New"/>
                        </a:rPr>
                        <a:t>-0.06694199</a:t>
                      </a:r>
                      <a:endParaRPr sz="23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B w="9525">
                      <a:solidFill>
                        <a:srgbClr val="4349A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0010" algn="r">
                        <a:lnSpc>
                          <a:spcPts val="2695"/>
                        </a:lnSpc>
                      </a:pPr>
                      <a:r>
                        <a:rPr sz="2300" spc="-5" dirty="0">
                          <a:latin typeface="Courier New"/>
                          <a:cs typeface="Courier New"/>
                        </a:rPr>
                        <a:t>-0.6342727</a:t>
                      </a:r>
                      <a:endParaRPr sz="23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B w="9525">
                      <a:solidFill>
                        <a:srgbClr val="4349A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184910" algn="r">
                        <a:lnSpc>
                          <a:spcPts val="2695"/>
                        </a:lnSpc>
                      </a:pPr>
                      <a:r>
                        <a:rPr sz="2300" dirty="0">
                          <a:latin typeface="Courier New"/>
                          <a:cs typeface="Courier New"/>
                        </a:rPr>
                        <a:t>0.5235971</a:t>
                      </a:r>
                      <a:endParaRPr sz="23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B w="9525">
                      <a:solidFill>
                        <a:srgbClr val="4349AA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23847" y="159562"/>
            <a:ext cx="7056755" cy="619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165" dirty="0"/>
              <a:t>B</a:t>
            </a:r>
            <a:r>
              <a:rPr spc="165" dirty="0">
                <a:latin typeface="Tahoma"/>
                <a:cs typeface="Tahoma"/>
              </a:rPr>
              <a:t>ướ</a:t>
            </a:r>
            <a:r>
              <a:rPr spc="165" dirty="0"/>
              <a:t>c </a:t>
            </a:r>
            <a:r>
              <a:rPr spc="-5" dirty="0"/>
              <a:t>4: Phân tích </a:t>
            </a:r>
            <a:r>
              <a:rPr spc="135" dirty="0"/>
              <a:t>v</a:t>
            </a:r>
            <a:r>
              <a:rPr spc="135" dirty="0">
                <a:latin typeface="Tahoma"/>
                <a:cs typeface="Tahoma"/>
              </a:rPr>
              <a:t>ớ</a:t>
            </a:r>
            <a:r>
              <a:rPr spc="135" dirty="0"/>
              <a:t>i</a:t>
            </a:r>
            <a:r>
              <a:rPr spc="-210" dirty="0"/>
              <a:t> </a:t>
            </a:r>
            <a:r>
              <a:rPr spc="-10" dirty="0">
                <a:solidFill>
                  <a:srgbClr val="FFFF00"/>
                </a:solidFill>
                <a:latin typeface="Courier New"/>
                <a:cs typeface="Courier New"/>
              </a:rPr>
              <a:t>prcomp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1935" y="1181087"/>
            <a:ext cx="10457180" cy="529590"/>
          </a:xfrm>
          <a:prstGeom prst="rect">
            <a:avLst/>
          </a:prstGeom>
          <a:ln w="9519">
            <a:solidFill>
              <a:srgbClr val="4349AA"/>
            </a:solidFill>
          </a:ln>
        </p:spPr>
        <p:txBody>
          <a:bodyPr vert="horz" wrap="square" lIns="0" tIns="50800" rIns="0" bIns="0" rtlCol="0">
            <a:spAutoFit/>
          </a:bodyPr>
          <a:lstStyle/>
          <a:p>
            <a:pPr marL="102235">
              <a:lnSpc>
                <a:spcPct val="100000"/>
              </a:lnSpc>
              <a:spcBef>
                <a:spcPts val="400"/>
              </a:spcBef>
            </a:pPr>
            <a:r>
              <a:rPr sz="2300" spc="-5" dirty="0">
                <a:latin typeface="Courier New"/>
                <a:cs typeface="Courier New"/>
              </a:rPr>
              <a:t>plot(pca)</a:t>
            </a:r>
            <a:endParaRPr sz="23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983565" y="2490721"/>
            <a:ext cx="1165860" cy="3641725"/>
          </a:xfrm>
          <a:custGeom>
            <a:avLst/>
            <a:gdLst/>
            <a:ahLst/>
            <a:cxnLst/>
            <a:rect l="l" t="t" r="r" b="b"/>
            <a:pathLst>
              <a:path w="1165860" h="3641725">
                <a:moveTo>
                  <a:pt x="0" y="0"/>
                </a:moveTo>
                <a:lnTo>
                  <a:pt x="1165421" y="0"/>
                </a:lnTo>
                <a:lnTo>
                  <a:pt x="1165421" y="3641156"/>
                </a:lnTo>
                <a:lnTo>
                  <a:pt x="0" y="3641156"/>
                </a:lnTo>
                <a:lnTo>
                  <a:pt x="0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83565" y="2490721"/>
            <a:ext cx="1165860" cy="3641725"/>
          </a:xfrm>
          <a:custGeom>
            <a:avLst/>
            <a:gdLst/>
            <a:ahLst/>
            <a:cxnLst/>
            <a:rect l="l" t="t" r="r" b="b"/>
            <a:pathLst>
              <a:path w="1165860" h="3641725">
                <a:moveTo>
                  <a:pt x="0" y="0"/>
                </a:moveTo>
                <a:lnTo>
                  <a:pt x="1165422" y="0"/>
                </a:lnTo>
                <a:lnTo>
                  <a:pt x="1165422" y="3641156"/>
                </a:lnTo>
                <a:lnTo>
                  <a:pt x="0" y="3641156"/>
                </a:lnTo>
                <a:lnTo>
                  <a:pt x="0" y="0"/>
                </a:lnTo>
                <a:close/>
              </a:path>
            </a:pathLst>
          </a:custGeom>
          <a:ln w="88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382071" y="4991518"/>
            <a:ext cx="1165860" cy="1140460"/>
          </a:xfrm>
          <a:custGeom>
            <a:avLst/>
            <a:gdLst/>
            <a:ahLst/>
            <a:cxnLst/>
            <a:rect l="l" t="t" r="r" b="b"/>
            <a:pathLst>
              <a:path w="1165860" h="1140460">
                <a:moveTo>
                  <a:pt x="0" y="0"/>
                </a:moveTo>
                <a:lnTo>
                  <a:pt x="1165421" y="0"/>
                </a:lnTo>
                <a:lnTo>
                  <a:pt x="1165421" y="1140358"/>
                </a:lnTo>
                <a:lnTo>
                  <a:pt x="0" y="1140358"/>
                </a:lnTo>
                <a:lnTo>
                  <a:pt x="0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382072" y="4991518"/>
            <a:ext cx="1165860" cy="1140460"/>
          </a:xfrm>
          <a:custGeom>
            <a:avLst/>
            <a:gdLst/>
            <a:ahLst/>
            <a:cxnLst/>
            <a:rect l="l" t="t" r="r" b="b"/>
            <a:pathLst>
              <a:path w="1165860" h="1140460">
                <a:moveTo>
                  <a:pt x="0" y="0"/>
                </a:moveTo>
                <a:lnTo>
                  <a:pt x="1165422" y="0"/>
                </a:lnTo>
                <a:lnTo>
                  <a:pt x="1165422" y="1140358"/>
                </a:lnTo>
                <a:lnTo>
                  <a:pt x="0" y="1140358"/>
                </a:lnTo>
                <a:lnTo>
                  <a:pt x="0" y="0"/>
                </a:lnTo>
                <a:close/>
              </a:path>
            </a:pathLst>
          </a:custGeom>
          <a:ln w="84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780590" y="5948783"/>
            <a:ext cx="1165860" cy="183515"/>
          </a:xfrm>
          <a:custGeom>
            <a:avLst/>
            <a:gdLst/>
            <a:ahLst/>
            <a:cxnLst/>
            <a:rect l="l" t="t" r="r" b="b"/>
            <a:pathLst>
              <a:path w="1165860" h="183514">
                <a:moveTo>
                  <a:pt x="0" y="0"/>
                </a:moveTo>
                <a:lnTo>
                  <a:pt x="1165421" y="0"/>
                </a:lnTo>
                <a:lnTo>
                  <a:pt x="1165421" y="183094"/>
                </a:lnTo>
                <a:lnTo>
                  <a:pt x="0" y="183094"/>
                </a:lnTo>
                <a:lnTo>
                  <a:pt x="0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780590" y="5948783"/>
            <a:ext cx="1165860" cy="183515"/>
          </a:xfrm>
          <a:custGeom>
            <a:avLst/>
            <a:gdLst/>
            <a:ahLst/>
            <a:cxnLst/>
            <a:rect l="l" t="t" r="r" b="b"/>
            <a:pathLst>
              <a:path w="1165860" h="183514">
                <a:moveTo>
                  <a:pt x="0" y="0"/>
                </a:moveTo>
                <a:lnTo>
                  <a:pt x="1165422" y="0"/>
                </a:lnTo>
                <a:lnTo>
                  <a:pt x="1165422" y="183094"/>
                </a:lnTo>
                <a:lnTo>
                  <a:pt x="0" y="183094"/>
                </a:lnTo>
                <a:lnTo>
                  <a:pt x="0" y="0"/>
                </a:lnTo>
                <a:close/>
              </a:path>
            </a:pathLst>
          </a:custGeom>
          <a:ln w="80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179096" y="6118952"/>
            <a:ext cx="1165860" cy="0"/>
          </a:xfrm>
          <a:custGeom>
            <a:avLst/>
            <a:gdLst/>
            <a:ahLst/>
            <a:cxnLst/>
            <a:rect l="l" t="t" r="r" b="b"/>
            <a:pathLst>
              <a:path w="1165859">
                <a:moveTo>
                  <a:pt x="0" y="0"/>
                </a:moveTo>
                <a:lnTo>
                  <a:pt x="1165421" y="0"/>
                </a:lnTo>
              </a:path>
            </a:pathLst>
          </a:custGeom>
          <a:ln w="2585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179096" y="6106027"/>
            <a:ext cx="1165860" cy="26034"/>
          </a:xfrm>
          <a:custGeom>
            <a:avLst/>
            <a:gdLst/>
            <a:ahLst/>
            <a:cxnLst/>
            <a:rect l="l" t="t" r="r" b="b"/>
            <a:pathLst>
              <a:path w="1165859" h="26035">
                <a:moveTo>
                  <a:pt x="0" y="0"/>
                </a:moveTo>
                <a:lnTo>
                  <a:pt x="1165422" y="0"/>
                </a:lnTo>
                <a:lnTo>
                  <a:pt x="1165422" y="25850"/>
                </a:lnTo>
                <a:lnTo>
                  <a:pt x="0" y="25850"/>
                </a:lnTo>
                <a:lnTo>
                  <a:pt x="0" y="0"/>
                </a:lnTo>
                <a:close/>
              </a:path>
            </a:pathLst>
          </a:custGeom>
          <a:ln w="79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502758" y="2064946"/>
            <a:ext cx="322580" cy="2095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b="1" spc="80" dirty="0">
                <a:latin typeface="Arial"/>
                <a:cs typeface="Arial"/>
              </a:rPr>
              <a:t>pca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74487" y="4032416"/>
            <a:ext cx="186055" cy="594360"/>
          </a:xfrm>
          <a:prstGeom prst="rect">
            <a:avLst/>
          </a:prstGeom>
        </p:spPr>
        <p:txBody>
          <a:bodyPr vert="vert270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100" spc="-50" dirty="0">
                <a:latin typeface="Arial"/>
                <a:cs typeface="Arial"/>
              </a:rPr>
              <a:t>Variances</a:t>
            </a:r>
            <a:endParaRPr sz="11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769127" y="3012844"/>
            <a:ext cx="0" cy="3119120"/>
          </a:xfrm>
          <a:custGeom>
            <a:avLst/>
            <a:gdLst/>
            <a:ahLst/>
            <a:cxnLst/>
            <a:rect l="l" t="t" r="r" b="b"/>
            <a:pathLst>
              <a:path h="3119120">
                <a:moveTo>
                  <a:pt x="0" y="3119033"/>
                </a:moveTo>
                <a:lnTo>
                  <a:pt x="0" y="0"/>
                </a:lnTo>
              </a:path>
            </a:pathLst>
          </a:custGeom>
          <a:ln w="89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682902" y="6131878"/>
            <a:ext cx="86360" cy="0"/>
          </a:xfrm>
          <a:custGeom>
            <a:avLst/>
            <a:gdLst/>
            <a:ahLst/>
            <a:cxnLst/>
            <a:rect l="l" t="t" r="r" b="b"/>
            <a:pathLst>
              <a:path w="86360">
                <a:moveTo>
                  <a:pt x="86225" y="0"/>
                </a:moveTo>
                <a:lnTo>
                  <a:pt x="0" y="0"/>
                </a:lnTo>
              </a:path>
            </a:pathLst>
          </a:custGeom>
          <a:ln w="79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682902" y="5508069"/>
            <a:ext cx="86360" cy="0"/>
          </a:xfrm>
          <a:custGeom>
            <a:avLst/>
            <a:gdLst/>
            <a:ahLst/>
            <a:cxnLst/>
            <a:rect l="l" t="t" r="r" b="b"/>
            <a:pathLst>
              <a:path w="86360">
                <a:moveTo>
                  <a:pt x="86225" y="0"/>
                </a:moveTo>
                <a:lnTo>
                  <a:pt x="0" y="0"/>
                </a:lnTo>
              </a:path>
            </a:pathLst>
          </a:custGeom>
          <a:ln w="79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682902" y="4884260"/>
            <a:ext cx="86360" cy="0"/>
          </a:xfrm>
          <a:custGeom>
            <a:avLst/>
            <a:gdLst/>
            <a:ahLst/>
            <a:cxnLst/>
            <a:rect l="l" t="t" r="r" b="b"/>
            <a:pathLst>
              <a:path w="86360">
                <a:moveTo>
                  <a:pt x="86225" y="0"/>
                </a:moveTo>
                <a:lnTo>
                  <a:pt x="0" y="0"/>
                </a:lnTo>
              </a:path>
            </a:pathLst>
          </a:custGeom>
          <a:ln w="79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682902" y="4260451"/>
            <a:ext cx="86360" cy="0"/>
          </a:xfrm>
          <a:custGeom>
            <a:avLst/>
            <a:gdLst/>
            <a:ahLst/>
            <a:cxnLst/>
            <a:rect l="l" t="t" r="r" b="b"/>
            <a:pathLst>
              <a:path w="86360">
                <a:moveTo>
                  <a:pt x="86225" y="0"/>
                </a:moveTo>
                <a:lnTo>
                  <a:pt x="0" y="0"/>
                </a:lnTo>
              </a:path>
            </a:pathLst>
          </a:custGeom>
          <a:ln w="79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682902" y="3636653"/>
            <a:ext cx="86360" cy="0"/>
          </a:xfrm>
          <a:custGeom>
            <a:avLst/>
            <a:gdLst/>
            <a:ahLst/>
            <a:cxnLst/>
            <a:rect l="l" t="t" r="r" b="b"/>
            <a:pathLst>
              <a:path w="86360">
                <a:moveTo>
                  <a:pt x="86225" y="0"/>
                </a:moveTo>
                <a:lnTo>
                  <a:pt x="0" y="0"/>
                </a:lnTo>
              </a:path>
            </a:pathLst>
          </a:custGeom>
          <a:ln w="79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682902" y="3012844"/>
            <a:ext cx="86360" cy="0"/>
          </a:xfrm>
          <a:custGeom>
            <a:avLst/>
            <a:gdLst/>
            <a:ahLst/>
            <a:cxnLst/>
            <a:rect l="l" t="t" r="r" b="b"/>
            <a:pathLst>
              <a:path w="86360">
                <a:moveTo>
                  <a:pt x="86225" y="0"/>
                </a:moveTo>
                <a:lnTo>
                  <a:pt x="0" y="0"/>
                </a:lnTo>
              </a:path>
            </a:pathLst>
          </a:custGeom>
          <a:ln w="79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419390" y="6030274"/>
            <a:ext cx="186055" cy="203200"/>
          </a:xfrm>
          <a:prstGeom prst="rect">
            <a:avLst/>
          </a:prstGeom>
        </p:spPr>
        <p:txBody>
          <a:bodyPr vert="vert270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100" dirty="0">
                <a:latin typeface="Arial"/>
                <a:cs typeface="Arial"/>
              </a:rPr>
              <a:t>0.0</a:t>
            </a:r>
            <a:endParaRPr sz="11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419390" y="5406476"/>
            <a:ext cx="186055" cy="203200"/>
          </a:xfrm>
          <a:prstGeom prst="rect">
            <a:avLst/>
          </a:prstGeom>
        </p:spPr>
        <p:txBody>
          <a:bodyPr vert="vert270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100" dirty="0">
                <a:latin typeface="Arial"/>
                <a:cs typeface="Arial"/>
              </a:rPr>
              <a:t>0.5</a:t>
            </a:r>
            <a:endParaRPr sz="11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419390" y="4782667"/>
            <a:ext cx="186055" cy="203200"/>
          </a:xfrm>
          <a:prstGeom prst="rect">
            <a:avLst/>
          </a:prstGeom>
        </p:spPr>
        <p:txBody>
          <a:bodyPr vert="vert270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100" dirty="0">
                <a:latin typeface="Arial"/>
                <a:cs typeface="Arial"/>
              </a:rPr>
              <a:t>1.0</a:t>
            </a:r>
            <a:endParaRPr sz="11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419390" y="4158858"/>
            <a:ext cx="186055" cy="203200"/>
          </a:xfrm>
          <a:prstGeom prst="rect">
            <a:avLst/>
          </a:prstGeom>
        </p:spPr>
        <p:txBody>
          <a:bodyPr vert="vert270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100" dirty="0">
                <a:latin typeface="Arial"/>
                <a:cs typeface="Arial"/>
              </a:rPr>
              <a:t>1.5</a:t>
            </a:r>
            <a:endParaRPr sz="11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419390" y="3535060"/>
            <a:ext cx="186055" cy="203200"/>
          </a:xfrm>
          <a:prstGeom prst="rect">
            <a:avLst/>
          </a:prstGeom>
        </p:spPr>
        <p:txBody>
          <a:bodyPr vert="vert270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100" dirty="0">
                <a:latin typeface="Arial"/>
                <a:cs typeface="Arial"/>
              </a:rPr>
              <a:t>2.0</a:t>
            </a:r>
            <a:endParaRPr sz="11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419390" y="2911251"/>
            <a:ext cx="186055" cy="203200"/>
          </a:xfrm>
          <a:prstGeom prst="rect">
            <a:avLst/>
          </a:prstGeom>
        </p:spPr>
        <p:txBody>
          <a:bodyPr vert="vert270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100" dirty="0">
                <a:latin typeface="Arial"/>
                <a:cs typeface="Arial"/>
              </a:rPr>
              <a:t>2.5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23847" y="159562"/>
            <a:ext cx="7056755" cy="619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165" dirty="0"/>
              <a:t>B</a:t>
            </a:r>
            <a:r>
              <a:rPr spc="165" dirty="0">
                <a:latin typeface="Tahoma"/>
                <a:cs typeface="Tahoma"/>
              </a:rPr>
              <a:t>ướ</a:t>
            </a:r>
            <a:r>
              <a:rPr spc="165" dirty="0"/>
              <a:t>c </a:t>
            </a:r>
            <a:r>
              <a:rPr spc="-5" dirty="0"/>
              <a:t>4: Phân tích </a:t>
            </a:r>
            <a:r>
              <a:rPr spc="135" dirty="0"/>
              <a:t>v</a:t>
            </a:r>
            <a:r>
              <a:rPr spc="135" dirty="0">
                <a:latin typeface="Tahoma"/>
                <a:cs typeface="Tahoma"/>
              </a:rPr>
              <a:t>ớ</a:t>
            </a:r>
            <a:r>
              <a:rPr spc="135" dirty="0"/>
              <a:t>i</a:t>
            </a:r>
            <a:r>
              <a:rPr spc="-210" dirty="0"/>
              <a:t> </a:t>
            </a:r>
            <a:r>
              <a:rPr spc="-10" dirty="0">
                <a:solidFill>
                  <a:srgbClr val="FFFF00"/>
                </a:solidFill>
                <a:latin typeface="Courier New"/>
                <a:cs typeface="Courier New"/>
              </a:rPr>
              <a:t>prcomp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1935" y="1181087"/>
            <a:ext cx="10457180" cy="529590"/>
          </a:xfrm>
          <a:prstGeom prst="rect">
            <a:avLst/>
          </a:prstGeom>
          <a:ln w="9519">
            <a:solidFill>
              <a:srgbClr val="4349AA"/>
            </a:solidFill>
          </a:ln>
        </p:spPr>
        <p:txBody>
          <a:bodyPr vert="horz" wrap="square" lIns="0" tIns="50800" rIns="0" bIns="0" rtlCol="0">
            <a:spAutoFit/>
          </a:bodyPr>
          <a:lstStyle/>
          <a:p>
            <a:pPr marL="102235">
              <a:lnSpc>
                <a:spcPct val="100000"/>
              </a:lnSpc>
              <a:spcBef>
                <a:spcPts val="400"/>
              </a:spcBef>
            </a:pPr>
            <a:r>
              <a:rPr sz="2300" spc="-5" dirty="0">
                <a:latin typeface="Courier New"/>
                <a:cs typeface="Courier New"/>
              </a:rPr>
              <a:t>biplot(pca)</a:t>
            </a:r>
            <a:endParaRPr sz="23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471710" y="6218308"/>
            <a:ext cx="3407410" cy="0"/>
          </a:xfrm>
          <a:custGeom>
            <a:avLst/>
            <a:gdLst/>
            <a:ahLst/>
            <a:cxnLst/>
            <a:rect l="l" t="t" r="r" b="b"/>
            <a:pathLst>
              <a:path w="3407409">
                <a:moveTo>
                  <a:pt x="0" y="0"/>
                </a:moveTo>
                <a:lnTo>
                  <a:pt x="3406795" y="0"/>
                </a:lnTo>
              </a:path>
            </a:pathLst>
          </a:custGeom>
          <a:ln w="80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471710" y="6218308"/>
            <a:ext cx="0" cy="78105"/>
          </a:xfrm>
          <a:custGeom>
            <a:avLst/>
            <a:gdLst/>
            <a:ahLst/>
            <a:cxnLst/>
            <a:rect l="l" t="t" r="r" b="b"/>
            <a:pathLst>
              <a:path h="78104">
                <a:moveTo>
                  <a:pt x="0" y="0"/>
                </a:moveTo>
                <a:lnTo>
                  <a:pt x="0" y="77611"/>
                </a:lnTo>
              </a:path>
            </a:pathLst>
          </a:custGeom>
          <a:ln w="90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323409" y="6218308"/>
            <a:ext cx="0" cy="78105"/>
          </a:xfrm>
          <a:custGeom>
            <a:avLst/>
            <a:gdLst/>
            <a:ahLst/>
            <a:cxnLst/>
            <a:rect l="l" t="t" r="r" b="b"/>
            <a:pathLst>
              <a:path h="78104">
                <a:moveTo>
                  <a:pt x="0" y="0"/>
                </a:moveTo>
                <a:lnTo>
                  <a:pt x="0" y="77611"/>
                </a:lnTo>
              </a:path>
            </a:pathLst>
          </a:custGeom>
          <a:ln w="90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175108" y="6218308"/>
            <a:ext cx="0" cy="78105"/>
          </a:xfrm>
          <a:custGeom>
            <a:avLst/>
            <a:gdLst/>
            <a:ahLst/>
            <a:cxnLst/>
            <a:rect l="l" t="t" r="r" b="b"/>
            <a:pathLst>
              <a:path h="78104">
                <a:moveTo>
                  <a:pt x="0" y="0"/>
                </a:moveTo>
                <a:lnTo>
                  <a:pt x="0" y="77611"/>
                </a:lnTo>
              </a:path>
            </a:pathLst>
          </a:custGeom>
          <a:ln w="90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026807" y="6218308"/>
            <a:ext cx="0" cy="78105"/>
          </a:xfrm>
          <a:custGeom>
            <a:avLst/>
            <a:gdLst/>
            <a:ahLst/>
            <a:cxnLst/>
            <a:rect l="l" t="t" r="r" b="b"/>
            <a:pathLst>
              <a:path h="78104">
                <a:moveTo>
                  <a:pt x="0" y="0"/>
                </a:moveTo>
                <a:lnTo>
                  <a:pt x="0" y="77611"/>
                </a:lnTo>
              </a:path>
            </a:pathLst>
          </a:custGeom>
          <a:ln w="90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878506" y="6218308"/>
            <a:ext cx="0" cy="78105"/>
          </a:xfrm>
          <a:custGeom>
            <a:avLst/>
            <a:gdLst/>
            <a:ahLst/>
            <a:cxnLst/>
            <a:rect l="l" t="t" r="r" b="b"/>
            <a:pathLst>
              <a:path h="78104">
                <a:moveTo>
                  <a:pt x="0" y="0"/>
                </a:moveTo>
                <a:lnTo>
                  <a:pt x="0" y="77611"/>
                </a:lnTo>
              </a:path>
            </a:pathLst>
          </a:custGeom>
          <a:ln w="90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333755" y="6355657"/>
            <a:ext cx="276225" cy="1809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000" spc="55" dirty="0">
                <a:latin typeface="Arial"/>
                <a:cs typeface="Arial"/>
              </a:rPr>
              <a:t>-0</a:t>
            </a:r>
            <a:r>
              <a:rPr sz="1000" spc="30" dirty="0">
                <a:latin typeface="Arial"/>
                <a:cs typeface="Arial"/>
              </a:rPr>
              <a:t>.</a:t>
            </a:r>
            <a:r>
              <a:rPr sz="1000" spc="75" dirty="0">
                <a:latin typeface="Arial"/>
                <a:cs typeface="Arial"/>
              </a:rPr>
              <a:t>2</a:t>
            </a:r>
            <a:endParaRPr sz="1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185454" y="6355657"/>
            <a:ext cx="276225" cy="1809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000" spc="55" dirty="0">
                <a:latin typeface="Arial"/>
                <a:cs typeface="Arial"/>
              </a:rPr>
              <a:t>-0</a:t>
            </a:r>
            <a:r>
              <a:rPr sz="1000" spc="30" dirty="0">
                <a:latin typeface="Arial"/>
                <a:cs typeface="Arial"/>
              </a:rPr>
              <a:t>.</a:t>
            </a:r>
            <a:r>
              <a:rPr sz="1000" spc="75" dirty="0">
                <a:latin typeface="Arial"/>
                <a:cs typeface="Arial"/>
              </a:rPr>
              <a:t>1</a:t>
            </a:r>
            <a:endParaRPr sz="1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061358" y="6355657"/>
            <a:ext cx="227965" cy="1809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000" spc="60" dirty="0">
                <a:latin typeface="Arial"/>
                <a:cs typeface="Arial"/>
              </a:rPr>
              <a:t>0.0</a:t>
            </a:r>
            <a:endParaRPr sz="1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913057" y="6355657"/>
            <a:ext cx="227965" cy="1809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000" spc="60" dirty="0">
                <a:latin typeface="Arial"/>
                <a:cs typeface="Arial"/>
              </a:rPr>
              <a:t>0.1</a:t>
            </a:r>
            <a:endParaRPr sz="10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764756" y="6355657"/>
            <a:ext cx="227965" cy="1809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000" spc="60" dirty="0">
                <a:latin typeface="Arial"/>
                <a:cs typeface="Arial"/>
              </a:rPr>
              <a:t>0.2</a:t>
            </a:r>
            <a:endParaRPr sz="10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072829" y="2832160"/>
            <a:ext cx="0" cy="3031490"/>
          </a:xfrm>
          <a:custGeom>
            <a:avLst/>
            <a:gdLst/>
            <a:ahLst/>
            <a:cxnLst/>
            <a:rect l="l" t="t" r="r" b="b"/>
            <a:pathLst>
              <a:path h="3031490">
                <a:moveTo>
                  <a:pt x="0" y="3031238"/>
                </a:moveTo>
                <a:lnTo>
                  <a:pt x="0" y="0"/>
                </a:lnTo>
              </a:path>
            </a:pathLst>
          </a:custGeom>
          <a:ln w="90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985602" y="5863399"/>
            <a:ext cx="87630" cy="0"/>
          </a:xfrm>
          <a:custGeom>
            <a:avLst/>
            <a:gdLst/>
            <a:ahLst/>
            <a:cxnLst/>
            <a:rect l="l" t="t" r="r" b="b"/>
            <a:pathLst>
              <a:path w="87630">
                <a:moveTo>
                  <a:pt x="87226" y="0"/>
                </a:moveTo>
                <a:lnTo>
                  <a:pt x="0" y="0"/>
                </a:lnTo>
              </a:path>
            </a:pathLst>
          </a:custGeom>
          <a:ln w="80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985602" y="5105591"/>
            <a:ext cx="87630" cy="0"/>
          </a:xfrm>
          <a:custGeom>
            <a:avLst/>
            <a:gdLst/>
            <a:ahLst/>
            <a:cxnLst/>
            <a:rect l="l" t="t" r="r" b="b"/>
            <a:pathLst>
              <a:path w="87630">
                <a:moveTo>
                  <a:pt x="87226" y="0"/>
                </a:moveTo>
                <a:lnTo>
                  <a:pt x="0" y="0"/>
                </a:lnTo>
              </a:path>
            </a:pathLst>
          </a:custGeom>
          <a:ln w="80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985602" y="4347782"/>
            <a:ext cx="87630" cy="0"/>
          </a:xfrm>
          <a:custGeom>
            <a:avLst/>
            <a:gdLst/>
            <a:ahLst/>
            <a:cxnLst/>
            <a:rect l="l" t="t" r="r" b="b"/>
            <a:pathLst>
              <a:path w="87630">
                <a:moveTo>
                  <a:pt x="87226" y="0"/>
                </a:moveTo>
                <a:lnTo>
                  <a:pt x="0" y="0"/>
                </a:lnTo>
              </a:path>
            </a:pathLst>
          </a:custGeom>
          <a:ln w="80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985602" y="3589974"/>
            <a:ext cx="87630" cy="0"/>
          </a:xfrm>
          <a:custGeom>
            <a:avLst/>
            <a:gdLst/>
            <a:ahLst/>
            <a:cxnLst/>
            <a:rect l="l" t="t" r="r" b="b"/>
            <a:pathLst>
              <a:path w="87630">
                <a:moveTo>
                  <a:pt x="87226" y="0"/>
                </a:moveTo>
                <a:lnTo>
                  <a:pt x="0" y="0"/>
                </a:lnTo>
              </a:path>
            </a:pathLst>
          </a:custGeom>
          <a:ln w="80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985602" y="2832160"/>
            <a:ext cx="87630" cy="0"/>
          </a:xfrm>
          <a:custGeom>
            <a:avLst/>
            <a:gdLst/>
            <a:ahLst/>
            <a:cxnLst/>
            <a:rect l="l" t="t" r="r" b="b"/>
            <a:pathLst>
              <a:path w="87630">
                <a:moveTo>
                  <a:pt x="87226" y="0"/>
                </a:moveTo>
                <a:lnTo>
                  <a:pt x="0" y="0"/>
                </a:lnTo>
              </a:path>
            </a:pathLst>
          </a:custGeom>
          <a:ln w="80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2719177" y="5739234"/>
            <a:ext cx="187960" cy="24892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365"/>
              </a:lnSpc>
            </a:pPr>
            <a:r>
              <a:rPr sz="1150" dirty="0">
                <a:latin typeface="Arial"/>
                <a:cs typeface="Arial"/>
              </a:rPr>
              <a:t>-0</a:t>
            </a:r>
            <a:r>
              <a:rPr sz="1150" spc="-5" dirty="0">
                <a:latin typeface="Arial"/>
                <a:cs typeface="Arial"/>
              </a:rPr>
              <a:t>.</a:t>
            </a:r>
            <a:r>
              <a:rPr sz="1150" dirty="0">
                <a:latin typeface="Arial"/>
                <a:cs typeface="Arial"/>
              </a:rPr>
              <a:t>2</a:t>
            </a:r>
            <a:endParaRPr sz="115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719177" y="4981426"/>
            <a:ext cx="187960" cy="24892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365"/>
              </a:lnSpc>
            </a:pPr>
            <a:r>
              <a:rPr sz="1150" dirty="0">
                <a:latin typeface="Arial"/>
                <a:cs typeface="Arial"/>
              </a:rPr>
              <a:t>-0</a:t>
            </a:r>
            <a:r>
              <a:rPr sz="1150" spc="-5" dirty="0">
                <a:latin typeface="Arial"/>
                <a:cs typeface="Arial"/>
              </a:rPr>
              <a:t>.</a:t>
            </a:r>
            <a:r>
              <a:rPr sz="1150" dirty="0">
                <a:latin typeface="Arial"/>
                <a:cs typeface="Arial"/>
              </a:rPr>
              <a:t>1</a:t>
            </a:r>
            <a:endParaRPr sz="115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719177" y="4245146"/>
            <a:ext cx="187960" cy="20574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365"/>
              </a:lnSpc>
            </a:pPr>
            <a:r>
              <a:rPr sz="1150" dirty="0">
                <a:latin typeface="Arial"/>
                <a:cs typeface="Arial"/>
              </a:rPr>
              <a:t>0.0</a:t>
            </a:r>
            <a:endParaRPr sz="115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719177" y="3487338"/>
            <a:ext cx="187960" cy="20574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365"/>
              </a:lnSpc>
            </a:pPr>
            <a:r>
              <a:rPr sz="1150" dirty="0">
                <a:latin typeface="Arial"/>
                <a:cs typeface="Arial"/>
              </a:rPr>
              <a:t>0.1</a:t>
            </a:r>
            <a:endParaRPr sz="115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719177" y="2729533"/>
            <a:ext cx="187960" cy="20574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365"/>
              </a:lnSpc>
            </a:pPr>
            <a:r>
              <a:rPr sz="1150" dirty="0">
                <a:latin typeface="Arial"/>
                <a:cs typeface="Arial"/>
              </a:rPr>
              <a:t>0.2</a:t>
            </a:r>
            <a:endParaRPr sz="115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3072829" y="2498028"/>
            <a:ext cx="4181475" cy="3720465"/>
          </a:xfrm>
          <a:custGeom>
            <a:avLst/>
            <a:gdLst/>
            <a:ahLst/>
            <a:cxnLst/>
            <a:rect l="l" t="t" r="r" b="b"/>
            <a:pathLst>
              <a:path w="4181475" h="3720465">
                <a:moveTo>
                  <a:pt x="0" y="3720280"/>
                </a:moveTo>
                <a:lnTo>
                  <a:pt x="4181201" y="3720280"/>
                </a:lnTo>
                <a:lnTo>
                  <a:pt x="4181201" y="0"/>
                </a:lnTo>
                <a:lnTo>
                  <a:pt x="0" y="0"/>
                </a:lnTo>
                <a:lnTo>
                  <a:pt x="0" y="3720280"/>
                </a:lnTo>
              </a:path>
            </a:pathLst>
          </a:custGeom>
          <a:ln w="85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5009325" y="6666101"/>
            <a:ext cx="308610" cy="1809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000" spc="85" dirty="0">
                <a:latin typeface="Arial"/>
                <a:cs typeface="Arial"/>
              </a:rPr>
              <a:t>PC1</a:t>
            </a:r>
            <a:endParaRPr sz="10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370264" y="4219621"/>
            <a:ext cx="187960" cy="27749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365"/>
              </a:lnSpc>
            </a:pPr>
            <a:r>
              <a:rPr sz="1150" dirty="0">
                <a:latin typeface="Arial"/>
                <a:cs typeface="Arial"/>
              </a:rPr>
              <a:t>PC2</a:t>
            </a:r>
            <a:endParaRPr sz="115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174805" y="3532001"/>
            <a:ext cx="106680" cy="1809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000" spc="75" dirty="0">
                <a:latin typeface="Arial"/>
                <a:cs typeface="Arial"/>
              </a:rPr>
              <a:t>9</a:t>
            </a:r>
            <a:endParaRPr sz="10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137830" y="4339954"/>
            <a:ext cx="393065" cy="1809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000" spc="-150" dirty="0">
                <a:latin typeface="Arial"/>
                <a:cs typeface="Arial"/>
              </a:rPr>
              <a:t>12</a:t>
            </a:r>
            <a:r>
              <a:rPr sz="1500" spc="-225" baseline="-25000" dirty="0">
                <a:latin typeface="Arial"/>
                <a:cs typeface="Arial"/>
              </a:rPr>
              <a:t>8</a:t>
            </a:r>
            <a:r>
              <a:rPr sz="1000" spc="-150" dirty="0">
                <a:latin typeface="Arial"/>
                <a:cs typeface="Arial"/>
              </a:rPr>
              <a:t>25</a:t>
            </a:r>
            <a:r>
              <a:rPr sz="1500" spc="-225" baseline="13888" dirty="0">
                <a:latin typeface="Arial"/>
                <a:cs typeface="Arial"/>
              </a:rPr>
              <a:t>24</a:t>
            </a:r>
            <a:endParaRPr sz="1500" baseline="13888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189112" y="3847878"/>
            <a:ext cx="288290" cy="1809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500" spc="202" baseline="-8333" dirty="0">
                <a:latin typeface="Arial"/>
                <a:cs typeface="Arial"/>
              </a:rPr>
              <a:t>4</a:t>
            </a:r>
            <a:r>
              <a:rPr sz="1500" spc="-697" baseline="13888" dirty="0">
                <a:latin typeface="Arial"/>
                <a:cs typeface="Arial"/>
              </a:rPr>
              <a:t>2</a:t>
            </a:r>
            <a:r>
              <a:rPr sz="1000" spc="75" dirty="0">
                <a:latin typeface="Arial"/>
                <a:cs typeface="Arial"/>
              </a:rPr>
              <a:t>26</a:t>
            </a:r>
            <a:endParaRPr sz="10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185841" y="4118450"/>
            <a:ext cx="187325" cy="1809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000" spc="75" dirty="0">
                <a:latin typeface="Arial"/>
                <a:cs typeface="Arial"/>
              </a:rPr>
              <a:t>36</a:t>
            </a:r>
            <a:endParaRPr sz="10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152416" y="4678113"/>
            <a:ext cx="287020" cy="1809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500" spc="112" baseline="5555" dirty="0">
                <a:latin typeface="Arial"/>
                <a:cs typeface="Arial"/>
              </a:rPr>
              <a:t>5</a:t>
            </a:r>
            <a:r>
              <a:rPr sz="1500" spc="-292" baseline="5555" dirty="0">
                <a:latin typeface="Arial"/>
                <a:cs typeface="Arial"/>
              </a:rPr>
              <a:t> </a:t>
            </a:r>
            <a:r>
              <a:rPr sz="1000" spc="75" dirty="0">
                <a:latin typeface="Arial"/>
                <a:cs typeface="Arial"/>
              </a:rPr>
              <a:t>37</a:t>
            </a:r>
            <a:endParaRPr sz="10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056212" y="4591447"/>
            <a:ext cx="332740" cy="1809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500" spc="112" baseline="-19444" dirty="0">
                <a:latin typeface="Arial"/>
                <a:cs typeface="Arial"/>
              </a:rPr>
              <a:t>3</a:t>
            </a:r>
            <a:r>
              <a:rPr sz="1500" spc="-75" baseline="-19444" dirty="0">
                <a:latin typeface="Arial"/>
                <a:cs typeface="Arial"/>
              </a:rPr>
              <a:t>8</a:t>
            </a:r>
            <a:r>
              <a:rPr sz="1000" spc="75" dirty="0">
                <a:latin typeface="Arial"/>
                <a:cs typeface="Arial"/>
              </a:rPr>
              <a:t>28</a:t>
            </a:r>
            <a:endParaRPr sz="10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013289" y="3632012"/>
            <a:ext cx="269875" cy="1809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000" spc="75" dirty="0">
                <a:latin typeface="Arial"/>
                <a:cs typeface="Arial"/>
              </a:rPr>
              <a:t>1</a:t>
            </a:r>
            <a:r>
              <a:rPr sz="1000" spc="-545" dirty="0">
                <a:latin typeface="Arial"/>
                <a:cs typeface="Arial"/>
              </a:rPr>
              <a:t>4</a:t>
            </a:r>
            <a:r>
              <a:rPr sz="1500" spc="112" baseline="-16666" dirty="0">
                <a:latin typeface="Arial"/>
                <a:cs typeface="Arial"/>
              </a:rPr>
              <a:t>39</a:t>
            </a:r>
            <a:endParaRPr sz="1500" baseline="-16666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201288" y="4408414"/>
            <a:ext cx="235585" cy="1809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500" spc="-697" baseline="-8333" dirty="0">
                <a:latin typeface="Arial"/>
                <a:cs typeface="Arial"/>
              </a:rPr>
              <a:t>4</a:t>
            </a:r>
            <a:r>
              <a:rPr sz="1500" spc="-412" baseline="-19444" dirty="0">
                <a:latin typeface="Arial"/>
                <a:cs typeface="Arial"/>
              </a:rPr>
              <a:t>2</a:t>
            </a:r>
            <a:r>
              <a:rPr sz="1000" spc="-300" dirty="0">
                <a:latin typeface="Arial"/>
                <a:cs typeface="Arial"/>
              </a:rPr>
              <a:t>2</a:t>
            </a:r>
            <a:r>
              <a:rPr sz="1500" spc="-697" baseline="-8333" dirty="0">
                <a:latin typeface="Arial"/>
                <a:cs typeface="Arial"/>
              </a:rPr>
              <a:t>0</a:t>
            </a:r>
            <a:r>
              <a:rPr sz="1500" spc="-412" baseline="-19444" dirty="0">
                <a:latin typeface="Arial"/>
                <a:cs typeface="Arial"/>
              </a:rPr>
              <a:t>9</a:t>
            </a:r>
            <a:r>
              <a:rPr sz="1000" spc="75" dirty="0">
                <a:latin typeface="Arial"/>
                <a:cs typeface="Arial"/>
              </a:rPr>
              <a:t>7</a:t>
            </a:r>
            <a:endParaRPr sz="10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045527" y="3954550"/>
            <a:ext cx="367665" cy="1809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500" spc="-337" baseline="5555" dirty="0">
                <a:latin typeface="Arial"/>
                <a:cs typeface="Arial"/>
              </a:rPr>
              <a:t>43</a:t>
            </a:r>
            <a:r>
              <a:rPr sz="1500" spc="-337" baseline="2777" dirty="0">
                <a:latin typeface="Arial"/>
                <a:cs typeface="Arial"/>
              </a:rPr>
              <a:t>1</a:t>
            </a:r>
            <a:r>
              <a:rPr sz="1500" spc="-337" baseline="13888" dirty="0">
                <a:latin typeface="Arial"/>
                <a:cs typeface="Arial"/>
              </a:rPr>
              <a:t>3</a:t>
            </a:r>
            <a:r>
              <a:rPr sz="1000" spc="-225" dirty="0">
                <a:latin typeface="Arial"/>
                <a:cs typeface="Arial"/>
              </a:rPr>
              <a:t>3</a:t>
            </a:r>
            <a:r>
              <a:rPr sz="1500" spc="-337" baseline="2777" dirty="0">
                <a:latin typeface="Arial"/>
                <a:cs typeface="Arial"/>
              </a:rPr>
              <a:t>0</a:t>
            </a:r>
            <a:r>
              <a:rPr sz="1500" spc="-337" baseline="13888" dirty="0">
                <a:latin typeface="Arial"/>
                <a:cs typeface="Arial"/>
              </a:rPr>
              <a:t>1</a:t>
            </a:r>
            <a:r>
              <a:rPr sz="1000" spc="-225" dirty="0">
                <a:latin typeface="Arial"/>
                <a:cs typeface="Arial"/>
              </a:rPr>
              <a:t>5</a:t>
            </a:r>
            <a:endParaRPr sz="10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955986" y="4566741"/>
            <a:ext cx="570230" cy="1809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500" spc="112" baseline="8333" dirty="0">
                <a:latin typeface="Arial"/>
                <a:cs typeface="Arial"/>
              </a:rPr>
              <a:t>23</a:t>
            </a:r>
            <a:r>
              <a:rPr sz="1500" spc="-44" baseline="8333" dirty="0">
                <a:latin typeface="Arial"/>
                <a:cs typeface="Arial"/>
              </a:rPr>
              <a:t> </a:t>
            </a:r>
            <a:r>
              <a:rPr sz="1500" spc="-472" baseline="13888" dirty="0">
                <a:latin typeface="Arial"/>
                <a:cs typeface="Arial"/>
              </a:rPr>
              <a:t>4</a:t>
            </a:r>
            <a:r>
              <a:rPr sz="1000" spc="-315" dirty="0">
                <a:latin typeface="Arial"/>
                <a:cs typeface="Arial"/>
              </a:rPr>
              <a:t>1</a:t>
            </a:r>
            <a:r>
              <a:rPr sz="1500" spc="-472" baseline="2777" dirty="0">
                <a:latin typeface="Arial"/>
                <a:cs typeface="Arial"/>
              </a:rPr>
              <a:t>1</a:t>
            </a:r>
            <a:r>
              <a:rPr sz="1500" spc="-472" baseline="13888" dirty="0">
                <a:latin typeface="Arial"/>
                <a:cs typeface="Arial"/>
              </a:rPr>
              <a:t>1</a:t>
            </a:r>
            <a:r>
              <a:rPr sz="1000" spc="-315" dirty="0">
                <a:latin typeface="Arial"/>
                <a:cs typeface="Arial"/>
              </a:rPr>
              <a:t>8</a:t>
            </a:r>
            <a:r>
              <a:rPr sz="1500" spc="-472" baseline="5555" dirty="0">
                <a:latin typeface="Arial"/>
                <a:cs typeface="Arial"/>
              </a:rPr>
              <a:t>4</a:t>
            </a:r>
            <a:r>
              <a:rPr sz="1500" spc="-472" baseline="22222" dirty="0">
                <a:latin typeface="Arial"/>
                <a:cs typeface="Arial"/>
              </a:rPr>
              <a:t>2</a:t>
            </a:r>
            <a:r>
              <a:rPr sz="1500" spc="-472" baseline="19444" dirty="0">
                <a:latin typeface="Arial"/>
                <a:cs typeface="Arial"/>
              </a:rPr>
              <a:t>3</a:t>
            </a:r>
            <a:r>
              <a:rPr sz="1500" spc="-472" baseline="5555" dirty="0">
                <a:latin typeface="Arial"/>
                <a:cs typeface="Arial"/>
              </a:rPr>
              <a:t>4</a:t>
            </a:r>
            <a:r>
              <a:rPr sz="1500" spc="-472" baseline="22222" dirty="0">
                <a:latin typeface="Arial"/>
                <a:cs typeface="Arial"/>
              </a:rPr>
              <a:t>1</a:t>
            </a:r>
            <a:r>
              <a:rPr sz="1500" spc="-472" baseline="19444" dirty="0">
                <a:latin typeface="Arial"/>
                <a:cs typeface="Arial"/>
              </a:rPr>
              <a:t>2</a:t>
            </a:r>
            <a:endParaRPr sz="1500" baseline="19444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181516" y="3792774"/>
            <a:ext cx="247650" cy="1809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500" spc="-127" baseline="5555" dirty="0">
                <a:latin typeface="Arial"/>
                <a:cs typeface="Arial"/>
              </a:rPr>
              <a:t>1</a:t>
            </a:r>
            <a:r>
              <a:rPr sz="1000" spc="-395" dirty="0">
                <a:latin typeface="Arial"/>
                <a:cs typeface="Arial"/>
              </a:rPr>
              <a:t>4</a:t>
            </a:r>
            <a:r>
              <a:rPr sz="1500" spc="-127" baseline="5555" dirty="0">
                <a:latin typeface="Arial"/>
                <a:cs typeface="Arial"/>
              </a:rPr>
              <a:t>3</a:t>
            </a:r>
            <a:r>
              <a:rPr sz="1000" spc="75" dirty="0">
                <a:latin typeface="Arial"/>
                <a:cs typeface="Arial"/>
              </a:rPr>
              <a:t>6</a:t>
            </a:r>
            <a:endParaRPr sz="10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110147" y="4033541"/>
            <a:ext cx="240029" cy="1809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500" spc="-217" baseline="13888" dirty="0">
                <a:latin typeface="Arial"/>
                <a:cs typeface="Arial"/>
              </a:rPr>
              <a:t>4</a:t>
            </a:r>
            <a:r>
              <a:rPr sz="1000" spc="-555" dirty="0">
                <a:latin typeface="Arial"/>
                <a:cs typeface="Arial"/>
              </a:rPr>
              <a:t>3</a:t>
            </a:r>
            <a:r>
              <a:rPr sz="1000" spc="-335" dirty="0">
                <a:latin typeface="Arial"/>
                <a:cs typeface="Arial"/>
              </a:rPr>
              <a:t>3</a:t>
            </a:r>
            <a:r>
              <a:rPr sz="1500" spc="-217" baseline="13888" dirty="0">
                <a:latin typeface="Arial"/>
                <a:cs typeface="Arial"/>
              </a:rPr>
              <a:t>8</a:t>
            </a:r>
            <a:r>
              <a:rPr sz="1000" spc="75" dirty="0">
                <a:latin typeface="Arial"/>
                <a:cs typeface="Arial"/>
              </a:rPr>
              <a:t>0</a:t>
            </a:r>
            <a:endParaRPr sz="10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177058" y="4848297"/>
            <a:ext cx="196850" cy="1809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500" spc="-727" baseline="-19444" dirty="0">
                <a:latin typeface="Arial"/>
                <a:cs typeface="Arial"/>
              </a:rPr>
              <a:t>4</a:t>
            </a:r>
            <a:r>
              <a:rPr sz="1000" spc="0" dirty="0">
                <a:latin typeface="Arial"/>
                <a:cs typeface="Arial"/>
              </a:rPr>
              <a:t>2</a:t>
            </a:r>
            <a:r>
              <a:rPr sz="1500" spc="-727" baseline="-19444" dirty="0">
                <a:latin typeface="Arial"/>
                <a:cs typeface="Arial"/>
              </a:rPr>
              <a:t>9</a:t>
            </a:r>
            <a:r>
              <a:rPr sz="1000" spc="75" dirty="0">
                <a:latin typeface="Arial"/>
                <a:cs typeface="Arial"/>
              </a:rPr>
              <a:t>2</a:t>
            </a:r>
            <a:endParaRPr sz="10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4130428" y="4257363"/>
            <a:ext cx="244475" cy="1809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500" spc="-165" baseline="-11111" dirty="0">
                <a:latin typeface="Arial"/>
                <a:cs typeface="Arial"/>
              </a:rPr>
              <a:t>7</a:t>
            </a:r>
            <a:r>
              <a:rPr sz="1000" spc="75" dirty="0">
                <a:latin typeface="Arial"/>
                <a:cs typeface="Arial"/>
              </a:rPr>
              <a:t>50</a:t>
            </a:r>
            <a:endParaRPr sz="10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4327706" y="2489640"/>
            <a:ext cx="896619" cy="435609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509"/>
              </a:spcBef>
            </a:pPr>
            <a:r>
              <a:rPr sz="1000" spc="75" dirty="0">
                <a:latin typeface="Arial"/>
                <a:cs typeface="Arial"/>
              </a:rPr>
              <a:t>61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15"/>
              </a:spcBef>
            </a:pPr>
            <a:r>
              <a:rPr sz="1000" spc="75" dirty="0">
                <a:latin typeface="Arial"/>
                <a:cs typeface="Arial"/>
              </a:rPr>
              <a:t>42</a:t>
            </a:r>
            <a:endParaRPr sz="10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5068021" y="3968251"/>
            <a:ext cx="187325" cy="1809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000" spc="75" dirty="0">
                <a:latin typeface="Arial"/>
                <a:cs typeface="Arial"/>
              </a:rPr>
              <a:t>65</a:t>
            </a:r>
            <a:endParaRPr sz="10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5065222" y="3528972"/>
            <a:ext cx="316865" cy="1809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500" spc="-592" baseline="-16666" dirty="0">
                <a:latin typeface="Arial"/>
                <a:cs typeface="Arial"/>
              </a:rPr>
              <a:t>8</a:t>
            </a:r>
            <a:r>
              <a:rPr sz="1500" spc="-135" baseline="-25000" dirty="0">
                <a:latin typeface="Arial"/>
                <a:cs typeface="Arial"/>
              </a:rPr>
              <a:t>6</a:t>
            </a:r>
            <a:r>
              <a:rPr sz="1500" spc="-592" baseline="-16666" dirty="0">
                <a:latin typeface="Arial"/>
                <a:cs typeface="Arial"/>
              </a:rPr>
              <a:t>0</a:t>
            </a:r>
            <a:r>
              <a:rPr sz="1500" spc="-509" baseline="-25000" dirty="0">
                <a:latin typeface="Arial"/>
                <a:cs typeface="Arial"/>
              </a:rPr>
              <a:t>0</a:t>
            </a:r>
            <a:r>
              <a:rPr sz="1000" spc="75" dirty="0">
                <a:latin typeface="Arial"/>
                <a:cs typeface="Arial"/>
              </a:rPr>
              <a:t>91</a:t>
            </a:r>
            <a:endParaRPr sz="10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218088" y="3613837"/>
            <a:ext cx="187325" cy="1809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000" spc="75" dirty="0">
                <a:latin typeface="Arial"/>
                <a:cs typeface="Arial"/>
              </a:rPr>
              <a:t>93</a:t>
            </a:r>
            <a:endParaRPr sz="10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4883839" y="2948947"/>
            <a:ext cx="238125" cy="28829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62865">
              <a:lnSpc>
                <a:spcPts val="1025"/>
              </a:lnSpc>
              <a:spcBef>
                <a:spcPts val="114"/>
              </a:spcBef>
            </a:pPr>
            <a:r>
              <a:rPr sz="1000" spc="75" dirty="0">
                <a:latin typeface="Arial"/>
                <a:cs typeface="Arial"/>
              </a:rPr>
              <a:t>94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025"/>
              </a:lnSpc>
            </a:pPr>
            <a:r>
              <a:rPr sz="1000" spc="75" dirty="0">
                <a:latin typeface="Arial"/>
                <a:cs typeface="Arial"/>
              </a:rPr>
              <a:t>58</a:t>
            </a:r>
            <a:endParaRPr sz="100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5145980" y="3750034"/>
            <a:ext cx="240029" cy="1809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500" spc="-442" baseline="5555" dirty="0">
                <a:latin typeface="Arial"/>
                <a:cs typeface="Arial"/>
              </a:rPr>
              <a:t>6</a:t>
            </a:r>
            <a:r>
              <a:rPr sz="1000" spc="-409" dirty="0">
                <a:latin typeface="Arial"/>
                <a:cs typeface="Arial"/>
              </a:rPr>
              <a:t>8</a:t>
            </a:r>
            <a:r>
              <a:rPr sz="1500" spc="-502" baseline="22222" dirty="0">
                <a:latin typeface="Arial"/>
                <a:cs typeface="Arial"/>
              </a:rPr>
              <a:t>9</a:t>
            </a:r>
            <a:r>
              <a:rPr sz="1500" spc="-442" baseline="5555" dirty="0">
                <a:latin typeface="Arial"/>
                <a:cs typeface="Arial"/>
              </a:rPr>
              <a:t>8</a:t>
            </a:r>
            <a:r>
              <a:rPr sz="1000" spc="-409" dirty="0">
                <a:latin typeface="Arial"/>
                <a:cs typeface="Arial"/>
              </a:rPr>
              <a:t>3</a:t>
            </a:r>
            <a:r>
              <a:rPr sz="1500" spc="112" baseline="22222" dirty="0">
                <a:latin typeface="Arial"/>
                <a:cs typeface="Arial"/>
              </a:rPr>
              <a:t>5</a:t>
            </a:r>
            <a:endParaRPr sz="1500" baseline="22222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5173941" y="3983439"/>
            <a:ext cx="351790" cy="1809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500" spc="-202" baseline="-8333" dirty="0">
                <a:latin typeface="Arial"/>
                <a:cs typeface="Arial"/>
              </a:rPr>
              <a:t>97</a:t>
            </a:r>
            <a:r>
              <a:rPr sz="1000" spc="-135" dirty="0">
                <a:latin typeface="Arial"/>
                <a:cs typeface="Arial"/>
              </a:rPr>
              <a:t>7724</a:t>
            </a:r>
            <a:endParaRPr sz="100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5145278" y="3868736"/>
            <a:ext cx="281305" cy="1809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500" spc="112" baseline="2777" dirty="0">
                <a:latin typeface="Arial"/>
                <a:cs typeface="Arial"/>
              </a:rPr>
              <a:t>1</a:t>
            </a:r>
            <a:r>
              <a:rPr sz="1500" spc="-682" baseline="2777" dirty="0">
                <a:latin typeface="Arial"/>
                <a:cs typeface="Arial"/>
              </a:rPr>
              <a:t>0</a:t>
            </a:r>
            <a:r>
              <a:rPr sz="1000" spc="-25" dirty="0">
                <a:latin typeface="Arial"/>
                <a:cs typeface="Arial"/>
              </a:rPr>
              <a:t>5</a:t>
            </a:r>
            <a:r>
              <a:rPr sz="1500" spc="-682" baseline="2777" dirty="0">
                <a:latin typeface="Arial"/>
                <a:cs typeface="Arial"/>
              </a:rPr>
              <a:t>0</a:t>
            </a:r>
            <a:r>
              <a:rPr sz="1000" spc="75" dirty="0">
                <a:latin typeface="Arial"/>
                <a:cs typeface="Arial"/>
              </a:rPr>
              <a:t>6</a:t>
            </a:r>
            <a:endParaRPr sz="100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4899928" y="3255629"/>
            <a:ext cx="558165" cy="31940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ts val="1145"/>
              </a:lnSpc>
              <a:spcBef>
                <a:spcPts val="114"/>
              </a:spcBef>
            </a:pPr>
            <a:r>
              <a:rPr sz="1000" spc="75" dirty="0">
                <a:latin typeface="Arial"/>
                <a:cs typeface="Arial"/>
              </a:rPr>
              <a:t>99</a:t>
            </a:r>
            <a:r>
              <a:rPr sz="1000" spc="-110" dirty="0">
                <a:latin typeface="Arial"/>
                <a:cs typeface="Arial"/>
              </a:rPr>
              <a:t> </a:t>
            </a:r>
            <a:r>
              <a:rPr sz="1500" spc="-262" baseline="8333" dirty="0">
                <a:latin typeface="Arial"/>
                <a:cs typeface="Arial"/>
              </a:rPr>
              <a:t>8</a:t>
            </a:r>
            <a:r>
              <a:rPr sz="1500" spc="-262" baseline="5555" dirty="0">
                <a:latin typeface="Arial"/>
                <a:cs typeface="Arial"/>
              </a:rPr>
              <a:t>8</a:t>
            </a:r>
            <a:r>
              <a:rPr sz="1500" spc="-262" baseline="8333" dirty="0">
                <a:latin typeface="Arial"/>
                <a:cs typeface="Arial"/>
              </a:rPr>
              <a:t>2</a:t>
            </a:r>
            <a:r>
              <a:rPr sz="1500" spc="-262" baseline="5555" dirty="0">
                <a:latin typeface="Arial"/>
                <a:cs typeface="Arial"/>
              </a:rPr>
              <a:t>1107</a:t>
            </a:r>
            <a:endParaRPr sz="1500" baseline="5555">
              <a:latin typeface="Arial"/>
              <a:cs typeface="Arial"/>
            </a:endParaRPr>
          </a:p>
          <a:p>
            <a:pPr marL="260985">
              <a:lnSpc>
                <a:spcPts val="1145"/>
              </a:lnSpc>
            </a:pPr>
            <a:r>
              <a:rPr sz="1500" spc="-217" baseline="-8333" dirty="0">
                <a:latin typeface="Arial"/>
                <a:cs typeface="Arial"/>
              </a:rPr>
              <a:t>7</a:t>
            </a:r>
            <a:r>
              <a:rPr sz="1000" spc="-145" dirty="0">
                <a:latin typeface="Arial"/>
                <a:cs typeface="Arial"/>
              </a:rPr>
              <a:t>9</a:t>
            </a:r>
            <a:r>
              <a:rPr sz="1500" spc="-217" baseline="-8333" dirty="0">
                <a:latin typeface="Arial"/>
                <a:cs typeface="Arial"/>
              </a:rPr>
              <a:t>0</a:t>
            </a:r>
            <a:r>
              <a:rPr sz="1000" spc="-145" dirty="0">
                <a:latin typeface="Arial"/>
                <a:cs typeface="Arial"/>
              </a:rPr>
              <a:t>0</a:t>
            </a:r>
            <a:endParaRPr sz="100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5957930" y="5490540"/>
            <a:ext cx="268605" cy="1809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000" spc="75" dirty="0">
                <a:latin typeface="Arial"/>
                <a:cs typeface="Arial"/>
              </a:rPr>
              <a:t>110</a:t>
            </a:r>
            <a:endParaRPr sz="100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505319" y="3205020"/>
            <a:ext cx="315595" cy="478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114"/>
              </a:spcBef>
            </a:pPr>
            <a:r>
              <a:rPr sz="1000" spc="75" dirty="0">
                <a:latin typeface="Arial"/>
                <a:cs typeface="Arial"/>
              </a:rPr>
              <a:t>69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165"/>
              </a:lnSpc>
              <a:spcBef>
                <a:spcPts val="15"/>
              </a:spcBef>
            </a:pPr>
            <a:r>
              <a:rPr sz="1000" spc="75" dirty="0">
                <a:latin typeface="Arial"/>
                <a:cs typeface="Arial"/>
              </a:rPr>
              <a:t>88</a:t>
            </a:r>
            <a:endParaRPr sz="1000">
              <a:latin typeface="Arial"/>
              <a:cs typeface="Arial"/>
            </a:endParaRPr>
          </a:p>
          <a:p>
            <a:pPr marL="59690">
              <a:lnSpc>
                <a:spcPts val="1165"/>
              </a:lnSpc>
            </a:pPr>
            <a:r>
              <a:rPr sz="1000" spc="75" dirty="0">
                <a:latin typeface="Arial"/>
                <a:cs typeface="Arial"/>
              </a:rPr>
              <a:t>114</a:t>
            </a:r>
            <a:endParaRPr sz="100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636559" y="3966138"/>
            <a:ext cx="323215" cy="1809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000" spc="-130" dirty="0">
                <a:latin typeface="Arial"/>
                <a:cs typeface="Arial"/>
              </a:rPr>
              <a:t>1</a:t>
            </a:r>
            <a:r>
              <a:rPr sz="1500" spc="-532" baseline="-5555" dirty="0">
                <a:latin typeface="Arial"/>
                <a:cs typeface="Arial"/>
              </a:rPr>
              <a:t>1</a:t>
            </a:r>
            <a:r>
              <a:rPr sz="1000" spc="-130" dirty="0">
                <a:latin typeface="Arial"/>
                <a:cs typeface="Arial"/>
              </a:rPr>
              <a:t>1</a:t>
            </a:r>
            <a:r>
              <a:rPr sz="1500" spc="-532" baseline="-5555" dirty="0">
                <a:latin typeface="Arial"/>
                <a:cs typeface="Arial"/>
              </a:rPr>
              <a:t>1</a:t>
            </a:r>
            <a:r>
              <a:rPr sz="1000" spc="-130" dirty="0">
                <a:latin typeface="Arial"/>
                <a:cs typeface="Arial"/>
              </a:rPr>
              <a:t>5</a:t>
            </a:r>
            <a:r>
              <a:rPr sz="1500" spc="112" baseline="-5555" dirty="0">
                <a:latin typeface="Arial"/>
                <a:cs typeface="Arial"/>
              </a:rPr>
              <a:t>2</a:t>
            </a:r>
            <a:endParaRPr sz="1500" baseline="-5555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6384288" y="4262893"/>
            <a:ext cx="268605" cy="1809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000" spc="75" dirty="0">
                <a:latin typeface="Arial"/>
                <a:cs typeface="Arial"/>
              </a:rPr>
              <a:t>119</a:t>
            </a:r>
            <a:endParaRPr sz="1000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5246873" y="3119583"/>
            <a:ext cx="575310" cy="1809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000" spc="-120" dirty="0">
                <a:latin typeface="Arial"/>
                <a:cs typeface="Arial"/>
              </a:rPr>
              <a:t>5</a:t>
            </a:r>
            <a:r>
              <a:rPr sz="1500" spc="-179" baseline="2777" dirty="0">
                <a:latin typeface="Arial"/>
                <a:cs typeface="Arial"/>
              </a:rPr>
              <a:t>6</a:t>
            </a:r>
            <a:r>
              <a:rPr sz="1000" spc="-120" dirty="0">
                <a:latin typeface="Arial"/>
                <a:cs typeface="Arial"/>
              </a:rPr>
              <a:t>4</a:t>
            </a:r>
            <a:r>
              <a:rPr sz="1500" spc="-179" baseline="2777" dirty="0">
                <a:latin typeface="Arial"/>
                <a:cs typeface="Arial"/>
              </a:rPr>
              <a:t>3</a:t>
            </a:r>
            <a:r>
              <a:rPr sz="1500" spc="-30" baseline="2777" dirty="0">
                <a:latin typeface="Arial"/>
                <a:cs typeface="Arial"/>
              </a:rPr>
              <a:t> </a:t>
            </a:r>
            <a:r>
              <a:rPr sz="1500" spc="112" baseline="-13888" dirty="0">
                <a:latin typeface="Arial"/>
                <a:cs typeface="Arial"/>
              </a:rPr>
              <a:t>120</a:t>
            </a:r>
            <a:endParaRPr sz="1500" baseline="-13888">
              <a:latin typeface="Arial"/>
              <a:cs typeface="Aria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5437900" y="3883407"/>
            <a:ext cx="412115" cy="1809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000" spc="75" dirty="0">
                <a:latin typeface="Arial"/>
                <a:cs typeface="Arial"/>
              </a:rPr>
              <a:t>1</a:t>
            </a:r>
            <a:r>
              <a:rPr sz="1000" spc="-60" dirty="0">
                <a:latin typeface="Arial"/>
                <a:cs typeface="Arial"/>
              </a:rPr>
              <a:t>2</a:t>
            </a:r>
            <a:r>
              <a:rPr sz="1500" spc="-630" baseline="-25000" dirty="0">
                <a:latin typeface="Arial"/>
                <a:cs typeface="Arial"/>
              </a:rPr>
              <a:t>1</a:t>
            </a:r>
            <a:r>
              <a:rPr sz="1000" spc="-60" dirty="0">
                <a:latin typeface="Arial"/>
                <a:cs typeface="Arial"/>
              </a:rPr>
              <a:t>2</a:t>
            </a:r>
            <a:r>
              <a:rPr sz="1500" spc="112" baseline="-25000" dirty="0">
                <a:latin typeface="Arial"/>
                <a:cs typeface="Arial"/>
              </a:rPr>
              <a:t>24</a:t>
            </a:r>
            <a:endParaRPr sz="1500" baseline="-25000">
              <a:latin typeface="Arial"/>
              <a:cs typeface="Aria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5455333" y="4292924"/>
            <a:ext cx="268605" cy="1809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000" spc="75" dirty="0">
                <a:latin typeface="Arial"/>
                <a:cs typeface="Arial"/>
              </a:rPr>
              <a:t>128</a:t>
            </a:r>
            <a:endParaRPr sz="1000">
              <a:latin typeface="Arial"/>
              <a:cs typeface="Arial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5976248" y="5900553"/>
            <a:ext cx="317500" cy="1809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500" spc="-254" baseline="-19444" dirty="0">
                <a:latin typeface="Arial"/>
                <a:cs typeface="Arial"/>
              </a:rPr>
              <a:t>1</a:t>
            </a:r>
            <a:r>
              <a:rPr sz="1000" spc="-310" dirty="0">
                <a:latin typeface="Arial"/>
                <a:cs typeface="Arial"/>
              </a:rPr>
              <a:t>1</a:t>
            </a:r>
            <a:r>
              <a:rPr sz="1500" spc="-254" baseline="-19444" dirty="0">
                <a:latin typeface="Arial"/>
                <a:cs typeface="Arial"/>
              </a:rPr>
              <a:t>3</a:t>
            </a:r>
            <a:r>
              <a:rPr sz="1000" spc="-310" dirty="0">
                <a:latin typeface="Arial"/>
                <a:cs typeface="Arial"/>
              </a:rPr>
              <a:t>1</a:t>
            </a:r>
            <a:r>
              <a:rPr sz="1500" spc="-254" baseline="-19444" dirty="0">
                <a:latin typeface="Arial"/>
                <a:cs typeface="Arial"/>
              </a:rPr>
              <a:t>2</a:t>
            </a:r>
            <a:r>
              <a:rPr sz="1000" spc="75" dirty="0">
                <a:latin typeface="Arial"/>
                <a:cs typeface="Arial"/>
              </a:rPr>
              <a:t>8</a:t>
            </a:r>
            <a:endParaRPr sz="1000">
              <a:latin typeface="Arial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5109781" y="4136225"/>
            <a:ext cx="955040" cy="246379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algn="ctr">
              <a:lnSpc>
                <a:spcPts val="855"/>
              </a:lnSpc>
              <a:spcBef>
                <a:spcPts val="114"/>
              </a:spcBef>
            </a:pPr>
            <a:r>
              <a:rPr sz="1500" spc="-427" baseline="11111" dirty="0">
                <a:latin typeface="Arial"/>
                <a:cs typeface="Arial"/>
              </a:rPr>
              <a:t>8</a:t>
            </a:r>
            <a:r>
              <a:rPr sz="1000" spc="-285" dirty="0">
                <a:latin typeface="Arial"/>
                <a:cs typeface="Arial"/>
              </a:rPr>
              <a:t>9</a:t>
            </a:r>
            <a:r>
              <a:rPr sz="1500" spc="-427" baseline="30555" dirty="0">
                <a:latin typeface="Arial"/>
                <a:cs typeface="Arial"/>
              </a:rPr>
              <a:t>8</a:t>
            </a:r>
            <a:r>
              <a:rPr sz="1500" spc="-427" baseline="11111" dirty="0">
                <a:latin typeface="Arial"/>
                <a:cs typeface="Arial"/>
              </a:rPr>
              <a:t>9</a:t>
            </a:r>
            <a:r>
              <a:rPr sz="1000" spc="-285" dirty="0">
                <a:latin typeface="Arial"/>
                <a:cs typeface="Arial"/>
              </a:rPr>
              <a:t>6</a:t>
            </a:r>
            <a:r>
              <a:rPr sz="1500" spc="-427" baseline="5555" dirty="0">
                <a:latin typeface="Arial"/>
                <a:cs typeface="Arial"/>
              </a:rPr>
              <a:t>6</a:t>
            </a:r>
            <a:r>
              <a:rPr sz="1500" spc="-427" baseline="30555" dirty="0">
                <a:latin typeface="Arial"/>
                <a:cs typeface="Arial"/>
              </a:rPr>
              <a:t>5</a:t>
            </a:r>
            <a:r>
              <a:rPr sz="1500" spc="-427" baseline="5555" dirty="0">
                <a:latin typeface="Arial"/>
                <a:cs typeface="Arial"/>
              </a:rPr>
              <a:t>7</a:t>
            </a:r>
            <a:r>
              <a:rPr sz="1500" spc="-427" baseline="-5555" dirty="0">
                <a:latin typeface="Arial"/>
                <a:cs typeface="Arial"/>
              </a:rPr>
              <a:t>9</a:t>
            </a:r>
            <a:r>
              <a:rPr sz="1500" spc="-427" baseline="13888" dirty="0">
                <a:latin typeface="Arial"/>
                <a:cs typeface="Arial"/>
              </a:rPr>
              <a:t>7</a:t>
            </a:r>
            <a:r>
              <a:rPr sz="1500" spc="-427" baseline="-5555" dirty="0">
                <a:latin typeface="Arial"/>
                <a:cs typeface="Arial"/>
              </a:rPr>
              <a:t>8</a:t>
            </a:r>
            <a:r>
              <a:rPr sz="1500" spc="-427" baseline="2777" dirty="0">
                <a:latin typeface="Arial"/>
                <a:cs typeface="Arial"/>
              </a:rPr>
              <a:t>6</a:t>
            </a:r>
            <a:r>
              <a:rPr sz="1500" spc="-427" baseline="13888" dirty="0">
                <a:latin typeface="Arial"/>
                <a:cs typeface="Arial"/>
              </a:rPr>
              <a:t>9</a:t>
            </a:r>
            <a:r>
              <a:rPr sz="1500" spc="-427" baseline="33333" dirty="0">
                <a:latin typeface="Arial"/>
                <a:cs typeface="Arial"/>
              </a:rPr>
              <a:t>1</a:t>
            </a:r>
            <a:r>
              <a:rPr sz="1500" spc="-427" baseline="38888" dirty="0">
                <a:latin typeface="Arial"/>
                <a:cs typeface="Arial"/>
              </a:rPr>
              <a:t>1</a:t>
            </a:r>
            <a:r>
              <a:rPr sz="1500" spc="-427" baseline="8333" dirty="0">
                <a:latin typeface="Arial"/>
                <a:cs typeface="Arial"/>
              </a:rPr>
              <a:t>5</a:t>
            </a:r>
            <a:r>
              <a:rPr sz="1500" spc="-427" baseline="33333" dirty="0">
                <a:latin typeface="Arial"/>
                <a:cs typeface="Arial"/>
              </a:rPr>
              <a:t>3</a:t>
            </a:r>
            <a:r>
              <a:rPr sz="1500" spc="-427" baseline="38888" dirty="0">
                <a:latin typeface="Arial"/>
                <a:cs typeface="Arial"/>
              </a:rPr>
              <a:t>2</a:t>
            </a:r>
            <a:r>
              <a:rPr sz="1500" spc="-427" baseline="8333" dirty="0">
                <a:latin typeface="Arial"/>
                <a:cs typeface="Arial"/>
              </a:rPr>
              <a:t>5</a:t>
            </a:r>
            <a:r>
              <a:rPr sz="1500" spc="-427" baseline="33333" dirty="0">
                <a:latin typeface="Arial"/>
                <a:cs typeface="Arial"/>
              </a:rPr>
              <a:t>4</a:t>
            </a:r>
            <a:r>
              <a:rPr sz="1500" spc="-427" baseline="38888" dirty="0">
                <a:latin typeface="Arial"/>
                <a:cs typeface="Arial"/>
              </a:rPr>
              <a:t>7</a:t>
            </a:r>
            <a:r>
              <a:rPr sz="1500" spc="-427" baseline="2777" dirty="0">
                <a:latin typeface="Arial"/>
                <a:cs typeface="Arial"/>
              </a:rPr>
              <a:t>1</a:t>
            </a:r>
            <a:r>
              <a:rPr sz="1000" spc="-285" dirty="0">
                <a:latin typeface="Arial"/>
                <a:cs typeface="Arial"/>
              </a:rPr>
              <a:t>1</a:t>
            </a:r>
            <a:r>
              <a:rPr sz="1500" spc="-427" baseline="2777" dirty="0">
                <a:latin typeface="Arial"/>
                <a:cs typeface="Arial"/>
              </a:rPr>
              <a:t>2</a:t>
            </a:r>
            <a:r>
              <a:rPr sz="1000" spc="-285" dirty="0">
                <a:latin typeface="Arial"/>
                <a:cs typeface="Arial"/>
              </a:rPr>
              <a:t>3</a:t>
            </a:r>
            <a:r>
              <a:rPr sz="1500" spc="-427" baseline="2777" dirty="0">
                <a:latin typeface="Arial"/>
                <a:cs typeface="Arial"/>
              </a:rPr>
              <a:t>9</a:t>
            </a:r>
            <a:r>
              <a:rPr sz="1000" spc="-285" dirty="0">
                <a:latin typeface="Arial"/>
                <a:cs typeface="Arial"/>
              </a:rPr>
              <a:t>3</a:t>
            </a:r>
            <a:endParaRPr sz="1000">
              <a:latin typeface="Arial"/>
              <a:cs typeface="Arial"/>
            </a:endParaRPr>
          </a:p>
          <a:p>
            <a:pPr marL="57785" algn="ctr">
              <a:lnSpc>
                <a:spcPts val="855"/>
              </a:lnSpc>
            </a:pPr>
            <a:r>
              <a:rPr sz="1500" spc="112" baseline="30555" dirty="0">
                <a:latin typeface="Arial"/>
                <a:cs typeface="Arial"/>
              </a:rPr>
              <a:t>4</a:t>
            </a:r>
            <a:r>
              <a:rPr sz="1500" spc="209" baseline="30555" dirty="0">
                <a:latin typeface="Arial"/>
                <a:cs typeface="Arial"/>
              </a:rPr>
              <a:t> </a:t>
            </a:r>
            <a:r>
              <a:rPr sz="1000" spc="75" dirty="0">
                <a:latin typeface="Arial"/>
                <a:cs typeface="Arial"/>
              </a:rPr>
              <a:t>77</a:t>
            </a:r>
            <a:endParaRPr sz="1000">
              <a:latin typeface="Arial"/>
              <a:cs typeface="Arial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5528979" y="3728066"/>
            <a:ext cx="594360" cy="1809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000" spc="75" dirty="0">
                <a:latin typeface="Arial"/>
                <a:cs typeface="Arial"/>
              </a:rPr>
              <a:t>135</a:t>
            </a:r>
            <a:r>
              <a:rPr sz="1000" spc="285" dirty="0">
                <a:latin typeface="Arial"/>
                <a:cs typeface="Arial"/>
              </a:rPr>
              <a:t> </a:t>
            </a:r>
            <a:r>
              <a:rPr sz="1500" spc="112" baseline="-27777" dirty="0">
                <a:latin typeface="Arial"/>
                <a:cs typeface="Arial"/>
              </a:rPr>
              <a:t>109</a:t>
            </a:r>
            <a:endParaRPr sz="1500" baseline="-27777">
              <a:latin typeface="Arial"/>
              <a:cs typeface="Arial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6157571" y="4767710"/>
            <a:ext cx="287020" cy="1809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000" spc="-409" dirty="0">
                <a:latin typeface="Arial"/>
                <a:cs typeface="Arial"/>
              </a:rPr>
              <a:t>1</a:t>
            </a:r>
            <a:r>
              <a:rPr sz="1500" spc="-104" baseline="-16666" dirty="0">
                <a:latin typeface="Arial"/>
                <a:cs typeface="Arial"/>
              </a:rPr>
              <a:t>1</a:t>
            </a:r>
            <a:r>
              <a:rPr sz="1000" spc="-409" dirty="0">
                <a:latin typeface="Arial"/>
                <a:cs typeface="Arial"/>
              </a:rPr>
              <a:t>0</a:t>
            </a:r>
            <a:r>
              <a:rPr sz="1500" spc="-104" baseline="-16666" dirty="0">
                <a:latin typeface="Arial"/>
                <a:cs typeface="Arial"/>
              </a:rPr>
              <a:t>3</a:t>
            </a:r>
            <a:r>
              <a:rPr sz="1000" spc="-409" dirty="0">
                <a:latin typeface="Arial"/>
                <a:cs typeface="Arial"/>
              </a:rPr>
              <a:t>6</a:t>
            </a:r>
            <a:r>
              <a:rPr sz="1500" spc="112" baseline="-16666" dirty="0">
                <a:latin typeface="Arial"/>
                <a:cs typeface="Arial"/>
              </a:rPr>
              <a:t>6</a:t>
            </a:r>
            <a:endParaRPr sz="1500" baseline="-16666">
              <a:latin typeface="Arial"/>
              <a:cs typeface="Arial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5378258" y="4614083"/>
            <a:ext cx="826135" cy="1809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500" spc="-112" baseline="-8333" dirty="0">
                <a:latin typeface="Arial"/>
                <a:cs typeface="Arial"/>
              </a:rPr>
              <a:t>52</a:t>
            </a:r>
            <a:r>
              <a:rPr sz="1500" spc="-112" baseline="11111" dirty="0">
                <a:latin typeface="Arial"/>
                <a:cs typeface="Arial"/>
              </a:rPr>
              <a:t>8</a:t>
            </a:r>
            <a:r>
              <a:rPr sz="1500" spc="-112" baseline="-13888" dirty="0">
                <a:latin typeface="Arial"/>
                <a:cs typeface="Arial"/>
              </a:rPr>
              <a:t>5</a:t>
            </a:r>
            <a:r>
              <a:rPr sz="1500" spc="-112" baseline="11111" dirty="0">
                <a:latin typeface="Arial"/>
                <a:cs typeface="Arial"/>
              </a:rPr>
              <a:t>7</a:t>
            </a:r>
            <a:r>
              <a:rPr sz="1500" spc="-112" baseline="-13888" dirty="0">
                <a:latin typeface="Arial"/>
                <a:cs typeface="Arial"/>
              </a:rPr>
              <a:t>3</a:t>
            </a:r>
            <a:r>
              <a:rPr sz="1500" spc="60" baseline="-13888" dirty="0">
                <a:latin typeface="Arial"/>
                <a:cs typeface="Arial"/>
              </a:rPr>
              <a:t> </a:t>
            </a:r>
            <a:r>
              <a:rPr sz="1000" spc="-225" dirty="0">
                <a:latin typeface="Arial"/>
                <a:cs typeface="Arial"/>
              </a:rPr>
              <a:t>1</a:t>
            </a:r>
            <a:r>
              <a:rPr sz="1500" spc="-337" baseline="-13888" dirty="0">
                <a:latin typeface="Arial"/>
                <a:cs typeface="Arial"/>
              </a:rPr>
              <a:t>1</a:t>
            </a:r>
            <a:r>
              <a:rPr sz="1000" spc="-225" dirty="0">
                <a:latin typeface="Arial"/>
                <a:cs typeface="Arial"/>
              </a:rPr>
              <a:t>31</a:t>
            </a:r>
            <a:r>
              <a:rPr sz="1500" spc="-337" baseline="-13888" dirty="0">
                <a:latin typeface="Arial"/>
                <a:cs typeface="Arial"/>
              </a:rPr>
              <a:t>4</a:t>
            </a:r>
            <a:r>
              <a:rPr sz="1000" spc="-225" dirty="0">
                <a:latin typeface="Arial"/>
                <a:cs typeface="Arial"/>
              </a:rPr>
              <a:t>00</a:t>
            </a:r>
            <a:r>
              <a:rPr sz="1500" spc="-337" baseline="-13888" dirty="0">
                <a:latin typeface="Arial"/>
                <a:cs typeface="Arial"/>
              </a:rPr>
              <a:t>1</a:t>
            </a:r>
            <a:r>
              <a:rPr sz="1000" spc="-225" dirty="0">
                <a:latin typeface="Arial"/>
                <a:cs typeface="Arial"/>
              </a:rPr>
              <a:t>3</a:t>
            </a:r>
            <a:endParaRPr sz="1000">
              <a:latin typeface="Arial"/>
              <a:cs typeface="Arial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5255656" y="4699057"/>
            <a:ext cx="825500" cy="1809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500" spc="15" baseline="-41666" dirty="0">
                <a:latin typeface="Arial"/>
                <a:cs typeface="Arial"/>
              </a:rPr>
              <a:t>86</a:t>
            </a:r>
            <a:r>
              <a:rPr sz="1500" spc="15" baseline="-22222" dirty="0">
                <a:latin typeface="Arial"/>
                <a:cs typeface="Arial"/>
              </a:rPr>
              <a:t>57</a:t>
            </a:r>
            <a:r>
              <a:rPr sz="1500" spc="89" baseline="-22222" dirty="0">
                <a:latin typeface="Arial"/>
                <a:cs typeface="Arial"/>
              </a:rPr>
              <a:t> </a:t>
            </a:r>
            <a:r>
              <a:rPr sz="1000" spc="-260" dirty="0">
                <a:latin typeface="Arial"/>
                <a:cs typeface="Arial"/>
              </a:rPr>
              <a:t>11</a:t>
            </a:r>
            <a:r>
              <a:rPr sz="1500" spc="-390" baseline="5555" dirty="0">
                <a:latin typeface="Arial"/>
                <a:cs typeface="Arial"/>
              </a:rPr>
              <a:t>1</a:t>
            </a:r>
            <a:r>
              <a:rPr sz="1000" spc="-260" dirty="0">
                <a:latin typeface="Arial"/>
                <a:cs typeface="Arial"/>
              </a:rPr>
              <a:t>1</a:t>
            </a:r>
            <a:r>
              <a:rPr sz="1500" spc="-390" baseline="5555" dirty="0">
                <a:latin typeface="Arial"/>
                <a:cs typeface="Arial"/>
              </a:rPr>
              <a:t>11</a:t>
            </a:r>
            <a:r>
              <a:rPr sz="1000" spc="-260" dirty="0">
                <a:latin typeface="Arial"/>
                <a:cs typeface="Arial"/>
              </a:rPr>
              <a:t>1</a:t>
            </a:r>
            <a:r>
              <a:rPr sz="1500" spc="-390" baseline="5555" dirty="0">
                <a:latin typeface="Arial"/>
                <a:cs typeface="Arial"/>
              </a:rPr>
              <a:t>64</a:t>
            </a:r>
            <a:r>
              <a:rPr sz="1000" spc="-260" dirty="0">
                <a:latin typeface="Arial"/>
                <a:cs typeface="Arial"/>
              </a:rPr>
              <a:t>4</a:t>
            </a:r>
            <a:r>
              <a:rPr sz="1500" spc="-390" baseline="5555" dirty="0">
                <a:latin typeface="Arial"/>
                <a:cs typeface="Arial"/>
              </a:rPr>
              <a:t>0</a:t>
            </a:r>
            <a:r>
              <a:rPr sz="1000" spc="-260" dirty="0">
                <a:latin typeface="Arial"/>
                <a:cs typeface="Arial"/>
              </a:rPr>
              <a:t>2</a:t>
            </a:r>
            <a:endParaRPr sz="1000">
              <a:latin typeface="Arial"/>
              <a:cs typeface="Arial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5510880" y="3800632"/>
            <a:ext cx="268605" cy="1809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000" spc="-290" dirty="0">
                <a:latin typeface="Arial"/>
                <a:cs typeface="Arial"/>
              </a:rPr>
              <a:t>11</a:t>
            </a:r>
            <a:r>
              <a:rPr sz="1500" spc="-434" baseline="-19444" dirty="0">
                <a:latin typeface="Arial"/>
                <a:cs typeface="Arial"/>
              </a:rPr>
              <a:t>8</a:t>
            </a:r>
            <a:r>
              <a:rPr sz="1000" spc="-290" dirty="0">
                <a:latin typeface="Arial"/>
                <a:cs typeface="Arial"/>
              </a:rPr>
              <a:t>4</a:t>
            </a:r>
            <a:r>
              <a:rPr sz="1500" spc="-434" baseline="-19444" dirty="0">
                <a:latin typeface="Arial"/>
                <a:cs typeface="Arial"/>
              </a:rPr>
              <a:t>4</a:t>
            </a:r>
            <a:r>
              <a:rPr sz="1000" spc="-290" dirty="0">
                <a:latin typeface="Arial"/>
                <a:cs typeface="Arial"/>
              </a:rPr>
              <a:t>23</a:t>
            </a:r>
            <a:endParaRPr sz="1000">
              <a:latin typeface="Arial"/>
              <a:cs typeface="Arial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5528543" y="4812876"/>
            <a:ext cx="608965" cy="1809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500" spc="112" baseline="2777" dirty="0">
                <a:latin typeface="Arial"/>
                <a:cs typeface="Arial"/>
              </a:rPr>
              <a:t>51</a:t>
            </a:r>
            <a:r>
              <a:rPr sz="1500" spc="120" baseline="2777" dirty="0">
                <a:latin typeface="Arial"/>
                <a:cs typeface="Arial"/>
              </a:rPr>
              <a:t> </a:t>
            </a:r>
            <a:r>
              <a:rPr sz="1000" spc="-280" dirty="0">
                <a:latin typeface="Arial"/>
                <a:cs typeface="Arial"/>
              </a:rPr>
              <a:t>1</a:t>
            </a:r>
            <a:r>
              <a:rPr sz="1500" spc="-419" baseline="-11111" dirty="0">
                <a:latin typeface="Arial"/>
                <a:cs typeface="Arial"/>
              </a:rPr>
              <a:t>1</a:t>
            </a:r>
            <a:r>
              <a:rPr sz="1000" spc="-280" dirty="0">
                <a:latin typeface="Arial"/>
                <a:cs typeface="Arial"/>
              </a:rPr>
              <a:t>10</a:t>
            </a:r>
            <a:r>
              <a:rPr sz="1500" spc="-419" baseline="-11111" dirty="0">
                <a:latin typeface="Arial"/>
                <a:cs typeface="Arial"/>
              </a:rPr>
              <a:t>2</a:t>
            </a:r>
            <a:r>
              <a:rPr sz="1000" spc="-280" dirty="0">
                <a:latin typeface="Arial"/>
                <a:cs typeface="Arial"/>
              </a:rPr>
              <a:t>41</a:t>
            </a:r>
            <a:r>
              <a:rPr sz="1500" spc="-419" baseline="-11111" dirty="0">
                <a:latin typeface="Arial"/>
                <a:cs typeface="Arial"/>
              </a:rPr>
              <a:t>1</a:t>
            </a:r>
            <a:r>
              <a:rPr sz="1000" spc="-280" dirty="0">
                <a:latin typeface="Arial"/>
                <a:cs typeface="Arial"/>
              </a:rPr>
              <a:t>4</a:t>
            </a:r>
            <a:endParaRPr sz="1000">
              <a:latin typeface="Arial"/>
              <a:cs typeface="Arial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5380839" y="4523871"/>
            <a:ext cx="1104265" cy="1809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500" spc="-172" baseline="5555" dirty="0">
                <a:latin typeface="Arial"/>
                <a:cs typeface="Arial"/>
              </a:rPr>
              <a:t>7</a:t>
            </a:r>
            <a:r>
              <a:rPr sz="1500" spc="-172" baseline="-25000" dirty="0">
                <a:latin typeface="Arial"/>
                <a:cs typeface="Arial"/>
              </a:rPr>
              <a:t>6</a:t>
            </a:r>
            <a:r>
              <a:rPr sz="1500" spc="-172" baseline="5555" dirty="0">
                <a:latin typeface="Arial"/>
                <a:cs typeface="Arial"/>
              </a:rPr>
              <a:t>1</a:t>
            </a:r>
            <a:r>
              <a:rPr sz="1500" spc="-172" baseline="-25000" dirty="0">
                <a:latin typeface="Arial"/>
                <a:cs typeface="Arial"/>
              </a:rPr>
              <a:t>6</a:t>
            </a:r>
            <a:r>
              <a:rPr sz="1000" spc="-114" dirty="0">
                <a:latin typeface="Arial"/>
                <a:cs typeface="Arial"/>
              </a:rPr>
              <a:t>138</a:t>
            </a:r>
            <a:r>
              <a:rPr sz="1500" spc="-172" baseline="11111" dirty="0">
                <a:latin typeface="Arial"/>
                <a:cs typeface="Arial"/>
              </a:rPr>
              <a:t>1</a:t>
            </a:r>
            <a:r>
              <a:rPr sz="1000" spc="-114" dirty="0">
                <a:latin typeface="Arial"/>
                <a:cs typeface="Arial"/>
              </a:rPr>
              <a:t>1</a:t>
            </a:r>
            <a:r>
              <a:rPr sz="1500" spc="-172" baseline="11111" dirty="0">
                <a:latin typeface="Arial"/>
                <a:cs typeface="Arial"/>
              </a:rPr>
              <a:t>4</a:t>
            </a:r>
            <a:r>
              <a:rPr sz="1000" spc="-114" dirty="0">
                <a:latin typeface="Arial"/>
                <a:cs typeface="Arial"/>
              </a:rPr>
              <a:t>1</a:t>
            </a:r>
            <a:r>
              <a:rPr sz="1500" spc="-172" baseline="11111" dirty="0">
                <a:latin typeface="Arial"/>
                <a:cs typeface="Arial"/>
              </a:rPr>
              <a:t>6</a:t>
            </a:r>
            <a:r>
              <a:rPr sz="1000" spc="-114" dirty="0">
                <a:latin typeface="Arial"/>
                <a:cs typeface="Arial"/>
              </a:rPr>
              <a:t>3108</a:t>
            </a:r>
            <a:r>
              <a:rPr sz="1500" spc="-172" baseline="2777" dirty="0">
                <a:latin typeface="Arial"/>
                <a:cs typeface="Arial"/>
              </a:rPr>
              <a:t>123</a:t>
            </a:r>
            <a:endParaRPr sz="1500" baseline="2777">
              <a:latin typeface="Arial"/>
              <a:cs typeface="Arial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5582261" y="3673824"/>
            <a:ext cx="361950" cy="1809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500" spc="112" baseline="11111" dirty="0">
                <a:latin typeface="Arial"/>
                <a:cs typeface="Arial"/>
              </a:rPr>
              <a:t>7</a:t>
            </a:r>
            <a:r>
              <a:rPr sz="1500" spc="-690" baseline="11111" dirty="0">
                <a:latin typeface="Arial"/>
                <a:cs typeface="Arial"/>
              </a:rPr>
              <a:t>3</a:t>
            </a:r>
            <a:r>
              <a:rPr sz="1000" spc="75" dirty="0">
                <a:latin typeface="Arial"/>
                <a:cs typeface="Arial"/>
              </a:rPr>
              <a:t>147</a:t>
            </a:r>
            <a:endParaRPr sz="1000">
              <a:latin typeface="Arial"/>
              <a:cs typeface="Arial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5436252" y="4424982"/>
            <a:ext cx="861694" cy="1809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500" spc="112" baseline="5555" dirty="0">
                <a:latin typeface="Arial"/>
                <a:cs typeface="Arial"/>
              </a:rPr>
              <a:t>76</a:t>
            </a:r>
            <a:r>
              <a:rPr sz="1500" spc="-89" baseline="5555" dirty="0">
                <a:latin typeface="Arial"/>
                <a:cs typeface="Arial"/>
              </a:rPr>
              <a:t> </a:t>
            </a:r>
            <a:r>
              <a:rPr sz="1500" spc="-300" baseline="-16666" dirty="0">
                <a:latin typeface="Arial"/>
                <a:cs typeface="Arial"/>
              </a:rPr>
              <a:t>7</a:t>
            </a:r>
            <a:r>
              <a:rPr sz="1500" spc="-300" baseline="2777" dirty="0">
                <a:latin typeface="Arial"/>
                <a:cs typeface="Arial"/>
              </a:rPr>
              <a:t>1</a:t>
            </a:r>
            <a:r>
              <a:rPr sz="1000" spc="-200" dirty="0">
                <a:latin typeface="Arial"/>
                <a:cs typeface="Arial"/>
              </a:rPr>
              <a:t>1</a:t>
            </a:r>
            <a:r>
              <a:rPr sz="1500" spc="-300" baseline="-16666" dirty="0">
                <a:latin typeface="Arial"/>
                <a:cs typeface="Arial"/>
              </a:rPr>
              <a:t>8</a:t>
            </a:r>
            <a:r>
              <a:rPr sz="1500" spc="-300" baseline="2777" dirty="0">
                <a:latin typeface="Arial"/>
                <a:cs typeface="Arial"/>
              </a:rPr>
              <a:t>1</a:t>
            </a:r>
            <a:r>
              <a:rPr sz="1000" spc="-200" dirty="0">
                <a:latin typeface="Arial"/>
                <a:cs typeface="Arial"/>
              </a:rPr>
              <a:t>4</a:t>
            </a:r>
            <a:r>
              <a:rPr sz="1500" spc="-300" baseline="-8333" dirty="0">
                <a:latin typeface="Arial"/>
                <a:cs typeface="Arial"/>
              </a:rPr>
              <a:t>1</a:t>
            </a:r>
            <a:r>
              <a:rPr sz="1500" spc="-300" baseline="2777" dirty="0">
                <a:latin typeface="Arial"/>
                <a:cs typeface="Arial"/>
              </a:rPr>
              <a:t>7</a:t>
            </a:r>
            <a:r>
              <a:rPr sz="1000" spc="-200" dirty="0">
                <a:latin typeface="Arial"/>
                <a:cs typeface="Arial"/>
              </a:rPr>
              <a:t>8</a:t>
            </a:r>
            <a:r>
              <a:rPr sz="1500" spc="-300" baseline="-8333" dirty="0">
                <a:latin typeface="Arial"/>
                <a:cs typeface="Arial"/>
              </a:rPr>
              <a:t>05</a:t>
            </a:r>
            <a:r>
              <a:rPr sz="1500" spc="-300" baseline="2777" dirty="0">
                <a:latin typeface="Arial"/>
                <a:cs typeface="Arial"/>
              </a:rPr>
              <a:t>131</a:t>
            </a:r>
            <a:endParaRPr sz="1500" baseline="2777">
              <a:latin typeface="Arial"/>
              <a:cs typeface="Arial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5598071" y="4905438"/>
            <a:ext cx="521970" cy="1809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000" spc="-300" dirty="0">
                <a:latin typeface="Arial"/>
                <a:cs typeface="Arial"/>
              </a:rPr>
              <a:t>14</a:t>
            </a:r>
            <a:r>
              <a:rPr sz="1500" spc="-450" baseline="-16666" dirty="0">
                <a:latin typeface="Arial"/>
                <a:cs typeface="Arial"/>
              </a:rPr>
              <a:t>1</a:t>
            </a:r>
            <a:r>
              <a:rPr sz="1000" spc="-300" dirty="0">
                <a:latin typeface="Arial"/>
                <a:cs typeface="Arial"/>
              </a:rPr>
              <a:t>19</a:t>
            </a:r>
            <a:r>
              <a:rPr sz="1500" spc="-450" baseline="-16666" dirty="0">
                <a:latin typeface="Arial"/>
                <a:cs typeface="Arial"/>
              </a:rPr>
              <a:t>3</a:t>
            </a:r>
            <a:r>
              <a:rPr sz="1000" spc="-300" dirty="0">
                <a:latin typeface="Arial"/>
                <a:cs typeface="Arial"/>
              </a:rPr>
              <a:t>2</a:t>
            </a:r>
            <a:r>
              <a:rPr sz="1500" spc="-450" baseline="2777" dirty="0">
                <a:latin typeface="Arial"/>
                <a:cs typeface="Arial"/>
              </a:rPr>
              <a:t>1</a:t>
            </a:r>
            <a:r>
              <a:rPr sz="1500" spc="-450" baseline="-16666" dirty="0">
                <a:latin typeface="Arial"/>
                <a:cs typeface="Arial"/>
              </a:rPr>
              <a:t>7</a:t>
            </a:r>
            <a:r>
              <a:rPr sz="1500" spc="-450" baseline="-11111" dirty="0">
                <a:latin typeface="Arial"/>
                <a:cs typeface="Arial"/>
              </a:rPr>
              <a:t>1</a:t>
            </a:r>
            <a:r>
              <a:rPr sz="1000" spc="-300" dirty="0">
                <a:latin typeface="Arial"/>
                <a:cs typeface="Arial"/>
              </a:rPr>
              <a:t>5</a:t>
            </a:r>
            <a:r>
              <a:rPr sz="1500" spc="-450" baseline="2777" dirty="0">
                <a:latin typeface="Arial"/>
                <a:cs typeface="Arial"/>
              </a:rPr>
              <a:t>2</a:t>
            </a:r>
            <a:r>
              <a:rPr sz="1500" spc="-450" baseline="-11111" dirty="0">
                <a:latin typeface="Arial"/>
                <a:cs typeface="Arial"/>
              </a:rPr>
              <a:t>4</a:t>
            </a:r>
            <a:r>
              <a:rPr sz="1500" spc="-450" baseline="2777" dirty="0">
                <a:latin typeface="Arial"/>
                <a:cs typeface="Arial"/>
              </a:rPr>
              <a:t>6</a:t>
            </a:r>
            <a:r>
              <a:rPr sz="1500" spc="-450" baseline="-11111" dirty="0">
                <a:latin typeface="Arial"/>
                <a:cs typeface="Arial"/>
              </a:rPr>
              <a:t>5</a:t>
            </a:r>
            <a:endParaRPr sz="1500" baseline="-11111">
              <a:latin typeface="Arial"/>
              <a:cs typeface="Arial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5260345" y="4221112"/>
            <a:ext cx="633095" cy="1809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500" spc="-419" baseline="5555" dirty="0">
                <a:latin typeface="Arial"/>
                <a:cs typeface="Arial"/>
              </a:rPr>
              <a:t>6</a:t>
            </a:r>
            <a:r>
              <a:rPr sz="1500" spc="-419" baseline="-19444" dirty="0">
                <a:latin typeface="Arial"/>
                <a:cs typeface="Arial"/>
              </a:rPr>
              <a:t>9</a:t>
            </a:r>
            <a:r>
              <a:rPr sz="1500" spc="-419" baseline="5555" dirty="0">
                <a:latin typeface="Arial"/>
                <a:cs typeface="Arial"/>
              </a:rPr>
              <a:t>27</a:t>
            </a:r>
            <a:r>
              <a:rPr sz="1500" spc="-419" baseline="-19444" dirty="0">
                <a:latin typeface="Arial"/>
                <a:cs typeface="Arial"/>
              </a:rPr>
              <a:t>21</a:t>
            </a:r>
            <a:r>
              <a:rPr sz="1500" spc="-419" baseline="-5555" dirty="0">
                <a:latin typeface="Arial"/>
                <a:cs typeface="Arial"/>
              </a:rPr>
              <a:t>1</a:t>
            </a:r>
            <a:r>
              <a:rPr sz="1500" spc="-419" baseline="5555" dirty="0">
                <a:latin typeface="Arial"/>
                <a:cs typeface="Arial"/>
              </a:rPr>
              <a:t>5</a:t>
            </a:r>
            <a:r>
              <a:rPr sz="1500" spc="-419" baseline="-22222" dirty="0">
                <a:latin typeface="Arial"/>
                <a:cs typeface="Arial"/>
              </a:rPr>
              <a:t>5</a:t>
            </a:r>
            <a:r>
              <a:rPr sz="1500" spc="-419" baseline="-19444" dirty="0">
                <a:latin typeface="Arial"/>
                <a:cs typeface="Arial"/>
              </a:rPr>
              <a:t>3</a:t>
            </a:r>
            <a:r>
              <a:rPr sz="1500" spc="-419" baseline="-5555" dirty="0">
                <a:latin typeface="Arial"/>
                <a:cs typeface="Arial"/>
              </a:rPr>
              <a:t>5</a:t>
            </a:r>
            <a:r>
              <a:rPr sz="1500" spc="-419" baseline="-22222" dirty="0">
                <a:latin typeface="Arial"/>
                <a:cs typeface="Arial"/>
              </a:rPr>
              <a:t>9</a:t>
            </a:r>
            <a:r>
              <a:rPr sz="1500" spc="-419" baseline="-19444" dirty="0">
                <a:latin typeface="Arial"/>
                <a:cs typeface="Arial"/>
              </a:rPr>
              <a:t>9</a:t>
            </a:r>
            <a:r>
              <a:rPr sz="1500" spc="-419" baseline="-5555" dirty="0">
                <a:latin typeface="Arial"/>
                <a:cs typeface="Arial"/>
              </a:rPr>
              <a:t>0</a:t>
            </a:r>
            <a:r>
              <a:rPr sz="1000" spc="-280" dirty="0">
                <a:latin typeface="Arial"/>
                <a:cs typeface="Arial"/>
              </a:rPr>
              <a:t>104</a:t>
            </a:r>
            <a:endParaRPr sz="1000">
              <a:latin typeface="Arial"/>
              <a:cs typeface="Arial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3590727" y="2498028"/>
            <a:ext cx="3169285" cy="0"/>
          </a:xfrm>
          <a:custGeom>
            <a:avLst/>
            <a:gdLst/>
            <a:ahLst/>
            <a:cxnLst/>
            <a:rect l="l" t="t" r="r" b="b"/>
            <a:pathLst>
              <a:path w="3169284">
                <a:moveTo>
                  <a:pt x="0" y="0"/>
                </a:moveTo>
                <a:lnTo>
                  <a:pt x="3168750" y="0"/>
                </a:lnTo>
              </a:path>
            </a:pathLst>
          </a:custGeom>
          <a:ln w="808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3590727" y="2420417"/>
            <a:ext cx="0" cy="78105"/>
          </a:xfrm>
          <a:custGeom>
            <a:avLst/>
            <a:gdLst/>
            <a:ahLst/>
            <a:cxnLst/>
            <a:rect l="l" t="t" r="r" b="b"/>
            <a:pathLst>
              <a:path h="78105">
                <a:moveTo>
                  <a:pt x="0" y="77611"/>
                </a:moveTo>
                <a:lnTo>
                  <a:pt x="0" y="0"/>
                </a:lnTo>
              </a:path>
            </a:pathLst>
          </a:custGeom>
          <a:ln w="908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4382917" y="2420417"/>
            <a:ext cx="0" cy="78105"/>
          </a:xfrm>
          <a:custGeom>
            <a:avLst/>
            <a:gdLst/>
            <a:ahLst/>
            <a:cxnLst/>
            <a:rect l="l" t="t" r="r" b="b"/>
            <a:pathLst>
              <a:path h="78105">
                <a:moveTo>
                  <a:pt x="0" y="77611"/>
                </a:moveTo>
                <a:lnTo>
                  <a:pt x="0" y="0"/>
                </a:lnTo>
              </a:path>
            </a:pathLst>
          </a:custGeom>
          <a:ln w="908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5175108" y="2420417"/>
            <a:ext cx="0" cy="78105"/>
          </a:xfrm>
          <a:custGeom>
            <a:avLst/>
            <a:gdLst/>
            <a:ahLst/>
            <a:cxnLst/>
            <a:rect l="l" t="t" r="r" b="b"/>
            <a:pathLst>
              <a:path h="78105">
                <a:moveTo>
                  <a:pt x="0" y="77611"/>
                </a:moveTo>
                <a:lnTo>
                  <a:pt x="0" y="0"/>
                </a:lnTo>
              </a:path>
            </a:pathLst>
          </a:custGeom>
          <a:ln w="908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5967299" y="2420417"/>
            <a:ext cx="0" cy="78105"/>
          </a:xfrm>
          <a:custGeom>
            <a:avLst/>
            <a:gdLst/>
            <a:ahLst/>
            <a:cxnLst/>
            <a:rect l="l" t="t" r="r" b="b"/>
            <a:pathLst>
              <a:path h="78105">
                <a:moveTo>
                  <a:pt x="0" y="77611"/>
                </a:moveTo>
                <a:lnTo>
                  <a:pt x="0" y="0"/>
                </a:lnTo>
              </a:path>
            </a:pathLst>
          </a:custGeom>
          <a:ln w="908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6759478" y="2420417"/>
            <a:ext cx="0" cy="78105"/>
          </a:xfrm>
          <a:custGeom>
            <a:avLst/>
            <a:gdLst/>
            <a:ahLst/>
            <a:cxnLst/>
            <a:rect l="l" t="t" r="r" b="b"/>
            <a:pathLst>
              <a:path h="78105">
                <a:moveTo>
                  <a:pt x="0" y="77611"/>
                </a:moveTo>
                <a:lnTo>
                  <a:pt x="0" y="0"/>
                </a:lnTo>
              </a:path>
            </a:pathLst>
          </a:custGeom>
          <a:ln w="908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 txBox="1"/>
          <p:nvPr/>
        </p:nvSpPr>
        <p:spPr>
          <a:xfrm>
            <a:off x="3472967" y="2169709"/>
            <a:ext cx="235585" cy="1809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000" spc="60" dirty="0">
                <a:latin typeface="Arial"/>
                <a:cs typeface="Arial"/>
              </a:rPr>
              <a:t>-10</a:t>
            </a:r>
            <a:endParaRPr sz="1000">
              <a:latin typeface="Arial"/>
              <a:cs typeface="Arial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4305584" y="2169709"/>
            <a:ext cx="154940" cy="1809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000" spc="55" dirty="0">
                <a:latin typeface="Arial"/>
                <a:cs typeface="Arial"/>
              </a:rPr>
              <a:t>-5</a:t>
            </a:r>
            <a:endParaRPr sz="1000">
              <a:latin typeface="Arial"/>
              <a:cs typeface="Arial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5121981" y="2169709"/>
            <a:ext cx="106680" cy="1809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000" spc="75" dirty="0">
                <a:latin typeface="Arial"/>
                <a:cs typeface="Arial"/>
              </a:rPr>
              <a:t>0</a:t>
            </a:r>
            <a:endParaRPr sz="1000">
              <a:latin typeface="Arial"/>
              <a:cs typeface="Arial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5914171" y="2169709"/>
            <a:ext cx="106680" cy="1809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000" spc="75" dirty="0">
                <a:latin typeface="Arial"/>
                <a:cs typeface="Arial"/>
              </a:rPr>
              <a:t>5</a:t>
            </a:r>
            <a:endParaRPr sz="1000">
              <a:latin typeface="Arial"/>
              <a:cs typeface="Arial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6665935" y="2169709"/>
            <a:ext cx="187325" cy="1809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000" spc="75" dirty="0">
                <a:latin typeface="Arial"/>
                <a:cs typeface="Arial"/>
              </a:rPr>
              <a:t>10</a:t>
            </a:r>
            <a:endParaRPr sz="1000">
              <a:latin typeface="Arial"/>
              <a:cs typeface="Arial"/>
            </a:endParaRPr>
          </a:p>
        </p:txBody>
      </p:sp>
      <p:sp>
        <p:nvSpPr>
          <p:cNvPr id="83" name="object 83"/>
          <p:cNvSpPr/>
          <p:nvPr/>
        </p:nvSpPr>
        <p:spPr>
          <a:xfrm>
            <a:off x="7254030" y="2938062"/>
            <a:ext cx="0" cy="2820035"/>
          </a:xfrm>
          <a:custGeom>
            <a:avLst/>
            <a:gdLst/>
            <a:ahLst/>
            <a:cxnLst/>
            <a:rect l="l" t="t" r="r" b="b"/>
            <a:pathLst>
              <a:path h="2820035">
                <a:moveTo>
                  <a:pt x="0" y="2819430"/>
                </a:moveTo>
                <a:lnTo>
                  <a:pt x="0" y="0"/>
                </a:lnTo>
              </a:path>
            </a:pathLst>
          </a:custGeom>
          <a:ln w="908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7254030" y="5757492"/>
            <a:ext cx="87630" cy="0"/>
          </a:xfrm>
          <a:custGeom>
            <a:avLst/>
            <a:gdLst/>
            <a:ahLst/>
            <a:cxnLst/>
            <a:rect l="l" t="t" r="r" b="b"/>
            <a:pathLst>
              <a:path w="87629">
                <a:moveTo>
                  <a:pt x="0" y="0"/>
                </a:moveTo>
                <a:lnTo>
                  <a:pt x="87226" y="0"/>
                </a:lnTo>
              </a:path>
            </a:pathLst>
          </a:custGeom>
          <a:ln w="808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7254030" y="5052632"/>
            <a:ext cx="87630" cy="0"/>
          </a:xfrm>
          <a:custGeom>
            <a:avLst/>
            <a:gdLst/>
            <a:ahLst/>
            <a:cxnLst/>
            <a:rect l="l" t="t" r="r" b="b"/>
            <a:pathLst>
              <a:path w="87629">
                <a:moveTo>
                  <a:pt x="0" y="0"/>
                </a:moveTo>
                <a:lnTo>
                  <a:pt x="87226" y="0"/>
                </a:lnTo>
              </a:path>
            </a:pathLst>
          </a:custGeom>
          <a:ln w="808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7254030" y="4347782"/>
            <a:ext cx="87630" cy="0"/>
          </a:xfrm>
          <a:custGeom>
            <a:avLst/>
            <a:gdLst/>
            <a:ahLst/>
            <a:cxnLst/>
            <a:rect l="l" t="t" r="r" b="b"/>
            <a:pathLst>
              <a:path w="87629">
                <a:moveTo>
                  <a:pt x="0" y="0"/>
                </a:moveTo>
                <a:lnTo>
                  <a:pt x="87226" y="0"/>
                </a:lnTo>
              </a:path>
            </a:pathLst>
          </a:custGeom>
          <a:ln w="808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7254030" y="3642922"/>
            <a:ext cx="87630" cy="0"/>
          </a:xfrm>
          <a:custGeom>
            <a:avLst/>
            <a:gdLst/>
            <a:ahLst/>
            <a:cxnLst/>
            <a:rect l="l" t="t" r="r" b="b"/>
            <a:pathLst>
              <a:path w="87629">
                <a:moveTo>
                  <a:pt x="0" y="0"/>
                </a:moveTo>
                <a:lnTo>
                  <a:pt x="87226" y="0"/>
                </a:lnTo>
              </a:path>
            </a:pathLst>
          </a:custGeom>
          <a:ln w="808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7254030" y="2938062"/>
            <a:ext cx="87630" cy="0"/>
          </a:xfrm>
          <a:custGeom>
            <a:avLst/>
            <a:gdLst/>
            <a:ahLst/>
            <a:cxnLst/>
            <a:rect l="l" t="t" r="r" b="b"/>
            <a:pathLst>
              <a:path w="87629">
                <a:moveTo>
                  <a:pt x="0" y="0"/>
                </a:moveTo>
                <a:lnTo>
                  <a:pt x="87226" y="0"/>
                </a:lnTo>
              </a:path>
            </a:pathLst>
          </a:custGeom>
          <a:ln w="808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 txBox="1"/>
          <p:nvPr/>
        </p:nvSpPr>
        <p:spPr>
          <a:xfrm>
            <a:off x="7423740" y="5651293"/>
            <a:ext cx="187960" cy="21272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365"/>
              </a:lnSpc>
            </a:pPr>
            <a:r>
              <a:rPr sz="1150" dirty="0">
                <a:latin typeface="Arial"/>
                <a:cs typeface="Arial"/>
              </a:rPr>
              <a:t>-10</a:t>
            </a:r>
            <a:endParaRPr sz="1150">
              <a:latin typeface="Arial"/>
              <a:cs typeface="Arial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7423740" y="4982427"/>
            <a:ext cx="187960" cy="14097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365"/>
              </a:lnSpc>
            </a:pPr>
            <a:r>
              <a:rPr sz="1150" dirty="0">
                <a:latin typeface="Arial"/>
                <a:cs typeface="Arial"/>
              </a:rPr>
              <a:t>-5</a:t>
            </a:r>
            <a:endParaRPr sz="1150">
              <a:latin typeface="Arial"/>
              <a:cs typeface="Arial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7423740" y="4299113"/>
            <a:ext cx="187960" cy="9779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365"/>
              </a:lnSpc>
            </a:pPr>
            <a:r>
              <a:rPr sz="1150" dirty="0">
                <a:latin typeface="Arial"/>
                <a:cs typeface="Arial"/>
              </a:rPr>
              <a:t>0</a:t>
            </a:r>
            <a:endParaRPr sz="1150">
              <a:latin typeface="Arial"/>
              <a:cs typeface="Arial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7423740" y="3594253"/>
            <a:ext cx="187960" cy="9779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365"/>
              </a:lnSpc>
            </a:pPr>
            <a:r>
              <a:rPr sz="1150" dirty="0">
                <a:latin typeface="Arial"/>
                <a:cs typeface="Arial"/>
              </a:rPr>
              <a:t>5</a:t>
            </a:r>
            <a:endParaRPr sz="1150">
              <a:latin typeface="Arial"/>
              <a:cs typeface="Arial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7423740" y="2853412"/>
            <a:ext cx="187960" cy="16954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365"/>
              </a:lnSpc>
            </a:pPr>
            <a:r>
              <a:rPr sz="1150" dirty="0">
                <a:latin typeface="Arial"/>
                <a:cs typeface="Arial"/>
              </a:rPr>
              <a:t>10</a:t>
            </a:r>
            <a:endParaRPr sz="1150">
              <a:latin typeface="Arial"/>
              <a:cs typeface="Arial"/>
            </a:endParaRPr>
          </a:p>
        </p:txBody>
      </p:sp>
      <p:sp>
        <p:nvSpPr>
          <p:cNvPr id="94" name="object 94"/>
          <p:cNvSpPr/>
          <p:nvPr/>
        </p:nvSpPr>
        <p:spPr>
          <a:xfrm>
            <a:off x="3072829" y="2498028"/>
            <a:ext cx="4181475" cy="3720465"/>
          </a:xfrm>
          <a:custGeom>
            <a:avLst/>
            <a:gdLst/>
            <a:ahLst/>
            <a:cxnLst/>
            <a:rect l="l" t="t" r="r" b="b"/>
            <a:pathLst>
              <a:path w="4181475" h="3720465">
                <a:moveTo>
                  <a:pt x="0" y="3720280"/>
                </a:moveTo>
                <a:lnTo>
                  <a:pt x="4181201" y="3720280"/>
                </a:lnTo>
                <a:lnTo>
                  <a:pt x="4181201" y="0"/>
                </a:lnTo>
                <a:lnTo>
                  <a:pt x="0" y="0"/>
                </a:lnTo>
                <a:lnTo>
                  <a:pt x="0" y="3720280"/>
                </a:lnTo>
              </a:path>
            </a:pathLst>
          </a:custGeom>
          <a:ln w="85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 txBox="1"/>
          <p:nvPr/>
        </p:nvSpPr>
        <p:spPr>
          <a:xfrm>
            <a:off x="6598734" y="4862191"/>
            <a:ext cx="607695" cy="1809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000" spc="90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1000" spc="30" dirty="0">
                <a:solidFill>
                  <a:srgbClr val="FF0000"/>
                </a:solidFill>
                <a:latin typeface="Arial"/>
                <a:cs typeface="Arial"/>
              </a:rPr>
              <a:t>.</a:t>
            </a:r>
            <a:r>
              <a:rPr sz="1000" spc="75" dirty="0">
                <a:solidFill>
                  <a:srgbClr val="FF0000"/>
                </a:solidFill>
                <a:latin typeface="Arial"/>
                <a:cs typeface="Arial"/>
              </a:rPr>
              <a:t>Leng</a:t>
            </a:r>
            <a:r>
              <a:rPr sz="1000" spc="30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000" spc="75" dirty="0">
                <a:solidFill>
                  <a:srgbClr val="FF0000"/>
                </a:solidFill>
                <a:latin typeface="Arial"/>
                <a:cs typeface="Arial"/>
              </a:rPr>
              <a:t>h</a:t>
            </a:r>
            <a:endParaRPr sz="1000">
              <a:latin typeface="Arial"/>
              <a:cs typeface="Arial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4015034" y="4919246"/>
            <a:ext cx="534670" cy="1245870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R="40640" algn="ctr">
              <a:lnSpc>
                <a:spcPct val="100000"/>
              </a:lnSpc>
              <a:spcBef>
                <a:spcPts val="660"/>
              </a:spcBef>
            </a:pPr>
            <a:r>
              <a:rPr sz="1500" spc="-457" baseline="5555" dirty="0">
                <a:latin typeface="Arial"/>
                <a:cs typeface="Arial"/>
              </a:rPr>
              <a:t>4</a:t>
            </a:r>
            <a:r>
              <a:rPr sz="1500" spc="-457" baseline="2777" dirty="0">
                <a:latin typeface="Arial"/>
                <a:cs typeface="Arial"/>
              </a:rPr>
              <a:t>2</a:t>
            </a:r>
            <a:r>
              <a:rPr sz="1500" spc="-457" baseline="5555" dirty="0">
                <a:latin typeface="Arial"/>
                <a:cs typeface="Arial"/>
              </a:rPr>
              <a:t>7</a:t>
            </a:r>
            <a:r>
              <a:rPr sz="1500" spc="-457" baseline="27777" dirty="0">
                <a:latin typeface="Arial"/>
                <a:cs typeface="Arial"/>
              </a:rPr>
              <a:t>1</a:t>
            </a:r>
            <a:r>
              <a:rPr sz="1500" spc="-457" baseline="2777" dirty="0">
                <a:latin typeface="Arial"/>
                <a:cs typeface="Arial"/>
              </a:rPr>
              <a:t>0</a:t>
            </a:r>
            <a:r>
              <a:rPr sz="1000" spc="-305" dirty="0">
                <a:latin typeface="Arial"/>
                <a:cs typeface="Arial"/>
              </a:rPr>
              <a:t>4</a:t>
            </a:r>
            <a:r>
              <a:rPr sz="1500" spc="-457" baseline="27777" dirty="0">
                <a:latin typeface="Arial"/>
                <a:cs typeface="Arial"/>
              </a:rPr>
              <a:t>1</a:t>
            </a:r>
            <a:r>
              <a:rPr sz="1000" spc="-305" dirty="0">
                <a:latin typeface="Arial"/>
                <a:cs typeface="Arial"/>
              </a:rPr>
              <a:t>5</a:t>
            </a:r>
            <a:endParaRPr sz="1000">
              <a:latin typeface="Arial"/>
              <a:cs typeface="Arial"/>
            </a:endParaRPr>
          </a:p>
          <a:p>
            <a:pPr marL="183515">
              <a:lnSpc>
                <a:spcPct val="100000"/>
              </a:lnSpc>
              <a:spcBef>
                <a:spcPts val="560"/>
              </a:spcBef>
            </a:pPr>
            <a:r>
              <a:rPr sz="1000" spc="-105" dirty="0">
                <a:latin typeface="Arial"/>
                <a:cs typeface="Arial"/>
              </a:rPr>
              <a:t>176</a:t>
            </a:r>
            <a:r>
              <a:rPr sz="1500" spc="-157" baseline="25000" dirty="0">
                <a:latin typeface="Arial"/>
                <a:cs typeface="Arial"/>
              </a:rPr>
              <a:t>19</a:t>
            </a:r>
            <a:endParaRPr sz="1500" baseline="25000">
              <a:latin typeface="Arial"/>
              <a:cs typeface="Arial"/>
            </a:endParaRPr>
          </a:p>
          <a:p>
            <a:pPr marR="159385" algn="ctr">
              <a:lnSpc>
                <a:spcPct val="100000"/>
              </a:lnSpc>
              <a:spcBef>
                <a:spcPts val="350"/>
              </a:spcBef>
            </a:pPr>
            <a:r>
              <a:rPr sz="1000" spc="85" dirty="0">
                <a:latin typeface="Arial"/>
                <a:cs typeface="Arial"/>
              </a:rPr>
              <a:t>33</a:t>
            </a:r>
            <a:r>
              <a:rPr sz="1500" spc="127" baseline="-19444" dirty="0">
                <a:latin typeface="Arial"/>
                <a:cs typeface="Arial"/>
              </a:rPr>
              <a:t>15</a:t>
            </a:r>
            <a:endParaRPr sz="1500" baseline="-19444">
              <a:latin typeface="Arial"/>
              <a:cs typeface="Arial"/>
            </a:endParaRPr>
          </a:p>
          <a:p>
            <a:pPr marL="86360">
              <a:lnSpc>
                <a:spcPts val="1140"/>
              </a:lnSpc>
              <a:spcBef>
                <a:spcPts val="610"/>
              </a:spcBef>
            </a:pPr>
            <a:r>
              <a:rPr sz="1000" spc="75" dirty="0">
                <a:latin typeface="Arial"/>
                <a:cs typeface="Arial"/>
              </a:rPr>
              <a:t>34</a:t>
            </a:r>
            <a:endParaRPr sz="1000">
              <a:latin typeface="Arial"/>
              <a:cs typeface="Arial"/>
            </a:endParaRPr>
          </a:p>
          <a:p>
            <a:pPr algn="ctr">
              <a:lnSpc>
                <a:spcPts val="1140"/>
              </a:lnSpc>
            </a:pPr>
            <a:r>
              <a:rPr sz="1000" spc="90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1000" spc="75" dirty="0">
                <a:solidFill>
                  <a:srgbClr val="FF0000"/>
                </a:solidFill>
                <a:latin typeface="Arial"/>
                <a:cs typeface="Arial"/>
              </a:rPr>
              <a:t>.W</a:t>
            </a:r>
            <a:r>
              <a:rPr sz="1000" spc="50" dirty="0">
                <a:solidFill>
                  <a:srgbClr val="FF0000"/>
                </a:solidFill>
                <a:latin typeface="Arial"/>
                <a:cs typeface="Arial"/>
              </a:rPr>
              <a:t>id</a:t>
            </a:r>
            <a:r>
              <a:rPr sz="1000" spc="30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000" spc="75" dirty="0">
                <a:solidFill>
                  <a:srgbClr val="FF0000"/>
                </a:solidFill>
                <a:latin typeface="Arial"/>
                <a:cs typeface="Arial"/>
              </a:rPr>
              <a:t>h</a:t>
            </a:r>
            <a:endParaRPr sz="1000">
              <a:latin typeface="Arial"/>
              <a:cs typeface="Arial"/>
            </a:endParaRPr>
          </a:p>
          <a:p>
            <a:pPr marR="41910" algn="ctr">
              <a:lnSpc>
                <a:spcPct val="100000"/>
              </a:lnSpc>
              <a:spcBef>
                <a:spcPts val="440"/>
              </a:spcBef>
            </a:pPr>
            <a:r>
              <a:rPr sz="1000" spc="75" dirty="0">
                <a:latin typeface="Arial"/>
                <a:cs typeface="Arial"/>
              </a:rPr>
              <a:t>16</a:t>
            </a:r>
            <a:endParaRPr sz="1000">
              <a:latin typeface="Arial"/>
              <a:cs typeface="Arial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6795467" y="4278836"/>
            <a:ext cx="486409" cy="1809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000" spc="90" dirty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1000" spc="30" dirty="0">
                <a:solidFill>
                  <a:srgbClr val="FF0000"/>
                </a:solidFill>
                <a:latin typeface="Arial"/>
                <a:cs typeface="Arial"/>
              </a:rPr>
              <a:t>.</a:t>
            </a:r>
            <a:r>
              <a:rPr sz="1000" spc="75" dirty="0">
                <a:solidFill>
                  <a:srgbClr val="FF0000"/>
                </a:solidFill>
                <a:latin typeface="Arial"/>
                <a:cs typeface="Arial"/>
              </a:rPr>
              <a:t>Leng</a:t>
            </a:r>
            <a:endParaRPr sz="1000">
              <a:latin typeface="Arial"/>
              <a:cs typeface="Arial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6780421" y="4361761"/>
            <a:ext cx="454025" cy="1809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000" spc="60" dirty="0">
                <a:solidFill>
                  <a:srgbClr val="FF0000"/>
                </a:solidFill>
                <a:latin typeface="Arial"/>
                <a:cs typeface="Arial"/>
              </a:rPr>
              <a:t>P.Widt</a:t>
            </a:r>
            <a:endParaRPr sz="1000">
              <a:latin typeface="Arial"/>
              <a:cs typeface="Arial"/>
            </a:endParaRPr>
          </a:p>
        </p:txBody>
      </p:sp>
      <p:sp>
        <p:nvSpPr>
          <p:cNvPr id="99" name="object 99"/>
          <p:cNvSpPr/>
          <p:nvPr/>
        </p:nvSpPr>
        <p:spPr>
          <a:xfrm>
            <a:off x="5175108" y="4347782"/>
            <a:ext cx="1382395" cy="498475"/>
          </a:xfrm>
          <a:custGeom>
            <a:avLst/>
            <a:gdLst/>
            <a:ahLst/>
            <a:cxnLst/>
            <a:rect l="l" t="t" r="r" b="b"/>
            <a:pathLst>
              <a:path w="1382395" h="498475">
                <a:moveTo>
                  <a:pt x="0" y="0"/>
                </a:moveTo>
                <a:lnTo>
                  <a:pt x="1381869" y="498382"/>
                </a:lnTo>
              </a:path>
            </a:pathLst>
          </a:custGeom>
          <a:ln w="81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6470587" y="4784959"/>
            <a:ext cx="86995" cy="72390"/>
          </a:xfrm>
          <a:custGeom>
            <a:avLst/>
            <a:gdLst/>
            <a:ahLst/>
            <a:cxnLst/>
            <a:rect l="l" t="t" r="r" b="b"/>
            <a:pathLst>
              <a:path w="86995" h="72389">
                <a:moveTo>
                  <a:pt x="0" y="71919"/>
                </a:moveTo>
                <a:lnTo>
                  <a:pt x="86391" y="61205"/>
                </a:lnTo>
                <a:lnTo>
                  <a:pt x="32758" y="0"/>
                </a:lnTo>
              </a:path>
            </a:pathLst>
          </a:custGeom>
          <a:ln w="849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4460792" y="4347782"/>
            <a:ext cx="714375" cy="1219835"/>
          </a:xfrm>
          <a:custGeom>
            <a:avLst/>
            <a:gdLst/>
            <a:ahLst/>
            <a:cxnLst/>
            <a:rect l="l" t="t" r="r" b="b"/>
            <a:pathLst>
              <a:path w="714375" h="1219835">
                <a:moveTo>
                  <a:pt x="714316" y="0"/>
                </a:moveTo>
                <a:lnTo>
                  <a:pt x="0" y="1219239"/>
                </a:lnTo>
              </a:path>
            </a:pathLst>
          </a:custGeom>
          <a:ln w="883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4457036" y="5489475"/>
            <a:ext cx="77470" cy="78105"/>
          </a:xfrm>
          <a:custGeom>
            <a:avLst/>
            <a:gdLst/>
            <a:ahLst/>
            <a:cxnLst/>
            <a:rect l="l" t="t" r="r" b="b"/>
            <a:pathLst>
              <a:path w="77470" h="78104">
                <a:moveTo>
                  <a:pt x="0" y="0"/>
                </a:moveTo>
                <a:lnTo>
                  <a:pt x="3755" y="77546"/>
                </a:lnTo>
                <a:lnTo>
                  <a:pt x="77353" y="35873"/>
                </a:lnTo>
              </a:path>
            </a:pathLst>
          </a:custGeom>
          <a:ln w="858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5175108" y="4347782"/>
            <a:ext cx="1539875" cy="32384"/>
          </a:xfrm>
          <a:custGeom>
            <a:avLst/>
            <a:gdLst/>
            <a:ahLst/>
            <a:cxnLst/>
            <a:rect l="l" t="t" r="r" b="b"/>
            <a:pathLst>
              <a:path w="1539875" h="32385">
                <a:moveTo>
                  <a:pt x="0" y="0"/>
                </a:moveTo>
                <a:lnTo>
                  <a:pt x="1539253" y="32337"/>
                </a:lnTo>
              </a:path>
            </a:pathLst>
          </a:custGeom>
          <a:ln w="808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6637808" y="4339741"/>
            <a:ext cx="76835" cy="78105"/>
          </a:xfrm>
          <a:custGeom>
            <a:avLst/>
            <a:gdLst/>
            <a:ahLst/>
            <a:cxnLst/>
            <a:rect l="l" t="t" r="r" b="b"/>
            <a:pathLst>
              <a:path w="76834" h="78104">
                <a:moveTo>
                  <a:pt x="0" y="77589"/>
                </a:moveTo>
                <a:lnTo>
                  <a:pt x="76553" y="40379"/>
                </a:lnTo>
                <a:lnTo>
                  <a:pt x="2059" y="0"/>
                </a:lnTo>
              </a:path>
            </a:pathLst>
          </a:custGeom>
          <a:ln w="85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5175108" y="4347782"/>
            <a:ext cx="1498600" cy="88900"/>
          </a:xfrm>
          <a:custGeom>
            <a:avLst/>
            <a:gdLst/>
            <a:ahLst/>
            <a:cxnLst/>
            <a:rect l="l" t="t" r="r" b="b"/>
            <a:pathLst>
              <a:path w="1498600" h="88900">
                <a:moveTo>
                  <a:pt x="0" y="0"/>
                </a:moveTo>
                <a:lnTo>
                  <a:pt x="1498002" y="88390"/>
                </a:lnTo>
              </a:path>
            </a:pathLst>
          </a:custGeom>
          <a:ln w="8087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6594849" y="4393012"/>
            <a:ext cx="78740" cy="77470"/>
          </a:xfrm>
          <a:custGeom>
            <a:avLst/>
            <a:gdLst/>
            <a:ahLst/>
            <a:cxnLst/>
            <a:rect l="l" t="t" r="r" b="b"/>
            <a:pathLst>
              <a:path w="78740" h="77470">
                <a:moveTo>
                  <a:pt x="0" y="77438"/>
                </a:moveTo>
                <a:lnTo>
                  <a:pt x="78261" y="43160"/>
                </a:lnTo>
                <a:lnTo>
                  <a:pt x="5766" y="0"/>
                </a:lnTo>
              </a:path>
            </a:pathLst>
          </a:custGeom>
          <a:ln w="858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23847" y="159562"/>
            <a:ext cx="7056755" cy="619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165" dirty="0"/>
              <a:t>B</a:t>
            </a:r>
            <a:r>
              <a:rPr spc="165" dirty="0">
                <a:latin typeface="Tahoma"/>
                <a:cs typeface="Tahoma"/>
              </a:rPr>
              <a:t>ướ</a:t>
            </a:r>
            <a:r>
              <a:rPr spc="165" dirty="0"/>
              <a:t>c </a:t>
            </a:r>
            <a:r>
              <a:rPr spc="-5" dirty="0"/>
              <a:t>4: Phân tích </a:t>
            </a:r>
            <a:r>
              <a:rPr spc="135" dirty="0"/>
              <a:t>v</a:t>
            </a:r>
            <a:r>
              <a:rPr spc="135" dirty="0">
                <a:latin typeface="Tahoma"/>
                <a:cs typeface="Tahoma"/>
              </a:rPr>
              <a:t>ớ</a:t>
            </a:r>
            <a:r>
              <a:rPr spc="135" dirty="0"/>
              <a:t>i</a:t>
            </a:r>
            <a:r>
              <a:rPr spc="-210" dirty="0"/>
              <a:t> </a:t>
            </a:r>
            <a:r>
              <a:rPr spc="-10" dirty="0">
                <a:solidFill>
                  <a:srgbClr val="FFFF00"/>
                </a:solidFill>
                <a:latin typeface="Courier New"/>
                <a:cs typeface="Courier New"/>
              </a:rPr>
              <a:t>prcomp</a:t>
            </a:r>
          </a:p>
        </p:txBody>
      </p:sp>
      <p:sp>
        <p:nvSpPr>
          <p:cNvPr id="3" name="object 3"/>
          <p:cNvSpPr/>
          <p:nvPr/>
        </p:nvSpPr>
        <p:spPr>
          <a:xfrm>
            <a:off x="211935" y="1181087"/>
            <a:ext cx="10457180" cy="4159250"/>
          </a:xfrm>
          <a:custGeom>
            <a:avLst/>
            <a:gdLst/>
            <a:ahLst/>
            <a:cxnLst/>
            <a:rect l="l" t="t" r="r" b="b"/>
            <a:pathLst>
              <a:path w="10457180" h="4159250">
                <a:moveTo>
                  <a:pt x="0" y="0"/>
                </a:moveTo>
                <a:lnTo>
                  <a:pt x="10456767" y="0"/>
                </a:lnTo>
                <a:lnTo>
                  <a:pt x="10456767" y="4158807"/>
                </a:lnTo>
                <a:lnTo>
                  <a:pt x="0" y="4158807"/>
                </a:lnTo>
                <a:lnTo>
                  <a:pt x="0" y="0"/>
                </a:lnTo>
                <a:close/>
              </a:path>
            </a:pathLst>
          </a:custGeom>
          <a:ln w="9519">
            <a:solidFill>
              <a:srgbClr val="4349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83024" y="1304339"/>
          <a:ext cx="9176383" cy="23920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00650"/>
                <a:gridCol w="1226820"/>
                <a:gridCol w="1402079"/>
                <a:gridCol w="1346834"/>
              </a:tblGrid>
              <a:tr h="768985">
                <a:tc>
                  <a:txBody>
                    <a:bodyPr/>
                    <a:lstStyle/>
                    <a:p>
                      <a:pPr marL="31750">
                        <a:lnSpc>
                          <a:spcPts val="2195"/>
                        </a:lnSpc>
                      </a:pPr>
                      <a:r>
                        <a:rPr sz="2300" b="1" spc="-5" dirty="0">
                          <a:latin typeface="Courier New"/>
                          <a:cs typeface="Courier New"/>
                        </a:rPr>
                        <a:t>&gt;</a:t>
                      </a:r>
                      <a:r>
                        <a:rPr sz="2300" b="1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300" b="1" spc="-5" dirty="0">
                          <a:latin typeface="Courier New"/>
                          <a:cs typeface="Courier New"/>
                        </a:rPr>
                        <a:t>summary(pca)</a:t>
                      </a:r>
                      <a:endParaRPr sz="2300">
                        <a:latin typeface="Courier New"/>
                        <a:cs typeface="Courier New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2300" spc="-10" dirty="0">
                          <a:latin typeface="Courier New"/>
                          <a:cs typeface="Courier New"/>
                        </a:rPr>
                        <a:t>Importance </a:t>
                      </a:r>
                      <a:r>
                        <a:rPr sz="2300" spc="-5" dirty="0">
                          <a:latin typeface="Courier New"/>
                          <a:cs typeface="Courier New"/>
                        </a:rPr>
                        <a:t>of</a:t>
                      </a:r>
                      <a:r>
                        <a:rPr sz="230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300" spc="-5" dirty="0">
                          <a:latin typeface="Courier New"/>
                          <a:cs typeface="Courier New"/>
                        </a:rPr>
                        <a:t>components:</a:t>
                      </a:r>
                      <a:endParaRPr sz="23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424815">
                <a:tc>
                  <a:txBody>
                    <a:bodyPr/>
                    <a:lstStyle/>
                    <a:p>
                      <a:pPr marR="79375" algn="r">
                        <a:lnSpc>
                          <a:spcPts val="2695"/>
                        </a:lnSpc>
                      </a:pPr>
                      <a:r>
                        <a:rPr sz="2300" spc="-5" dirty="0">
                          <a:latin typeface="Courier New"/>
                          <a:cs typeface="Courier New"/>
                        </a:rPr>
                        <a:t>PC1</a:t>
                      </a:r>
                      <a:endParaRPr sz="23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0010" algn="r">
                        <a:lnSpc>
                          <a:spcPts val="2695"/>
                        </a:lnSpc>
                      </a:pPr>
                      <a:r>
                        <a:rPr sz="2300" spc="-5" dirty="0">
                          <a:latin typeface="Courier New"/>
                          <a:cs typeface="Courier New"/>
                        </a:rPr>
                        <a:t>PC2</a:t>
                      </a:r>
                      <a:endParaRPr sz="23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0645" algn="r">
                        <a:lnSpc>
                          <a:spcPts val="2695"/>
                        </a:lnSpc>
                      </a:pPr>
                      <a:r>
                        <a:rPr sz="2300" spc="-5" dirty="0">
                          <a:latin typeface="Courier New"/>
                          <a:cs typeface="Courier New"/>
                        </a:rPr>
                        <a:t>PC3</a:t>
                      </a:r>
                      <a:endParaRPr sz="23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5400" algn="r">
                        <a:lnSpc>
                          <a:spcPts val="2695"/>
                        </a:lnSpc>
                      </a:pPr>
                      <a:r>
                        <a:rPr sz="2300" dirty="0">
                          <a:latin typeface="Courier New"/>
                          <a:cs typeface="Courier New"/>
                        </a:rPr>
                        <a:t>PC4</a:t>
                      </a:r>
                      <a:endParaRPr sz="23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424815">
                <a:tc>
                  <a:txBody>
                    <a:bodyPr/>
                    <a:lstStyle/>
                    <a:p>
                      <a:pPr marR="80010" algn="r">
                        <a:lnSpc>
                          <a:spcPts val="2745"/>
                        </a:lnSpc>
                        <a:tabLst>
                          <a:tab pos="4029075" algn="l"/>
                        </a:tabLst>
                      </a:pPr>
                      <a:r>
                        <a:rPr sz="2300" spc="-5" dirty="0">
                          <a:latin typeface="Courier New"/>
                          <a:cs typeface="Courier New"/>
                        </a:rPr>
                        <a:t>Standar</a:t>
                      </a:r>
                      <a:r>
                        <a:rPr sz="2300" dirty="0">
                          <a:latin typeface="Courier New"/>
                          <a:cs typeface="Courier New"/>
                        </a:rPr>
                        <a:t>d</a:t>
                      </a:r>
                      <a:r>
                        <a:rPr sz="2300" spc="-5" dirty="0">
                          <a:latin typeface="Courier New"/>
                          <a:cs typeface="Courier New"/>
                        </a:rPr>
                        <a:t> deviatio</a:t>
                      </a:r>
                      <a:r>
                        <a:rPr sz="2300" dirty="0">
                          <a:latin typeface="Courier New"/>
                          <a:cs typeface="Courier New"/>
                        </a:rPr>
                        <a:t>n	</a:t>
                      </a:r>
                      <a:r>
                        <a:rPr sz="2300" spc="-5" dirty="0">
                          <a:latin typeface="Courier New"/>
                          <a:cs typeface="Courier New"/>
                        </a:rPr>
                        <a:t>1.7084</a:t>
                      </a:r>
                      <a:endParaRPr sz="23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0645" algn="r">
                        <a:lnSpc>
                          <a:spcPts val="2745"/>
                        </a:lnSpc>
                      </a:pPr>
                      <a:r>
                        <a:rPr sz="2300" spc="-5" dirty="0">
                          <a:latin typeface="Courier New"/>
                          <a:cs typeface="Courier New"/>
                        </a:rPr>
                        <a:t>0.9560</a:t>
                      </a:r>
                      <a:endParaRPr sz="23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1280" algn="r">
                        <a:lnSpc>
                          <a:spcPts val="2745"/>
                        </a:lnSpc>
                      </a:pPr>
                      <a:r>
                        <a:rPr sz="2300" spc="-5" dirty="0">
                          <a:latin typeface="Courier New"/>
                          <a:cs typeface="Courier New"/>
                        </a:rPr>
                        <a:t>0.38309</a:t>
                      </a:r>
                      <a:endParaRPr sz="23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6034" algn="r">
                        <a:lnSpc>
                          <a:spcPts val="2745"/>
                        </a:lnSpc>
                      </a:pPr>
                      <a:r>
                        <a:rPr sz="2300" dirty="0">
                          <a:latin typeface="Courier New"/>
                          <a:cs typeface="Courier New"/>
                        </a:rPr>
                        <a:t>0.14393</a:t>
                      </a:r>
                      <a:endParaRPr sz="23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418465">
                <a:tc>
                  <a:txBody>
                    <a:bodyPr/>
                    <a:lstStyle/>
                    <a:p>
                      <a:pPr marR="80010" algn="r">
                        <a:lnSpc>
                          <a:spcPts val="2695"/>
                        </a:lnSpc>
                      </a:pPr>
                      <a:r>
                        <a:rPr sz="2300" spc="-10" dirty="0">
                          <a:latin typeface="Courier New"/>
                          <a:cs typeface="Courier New"/>
                        </a:rPr>
                        <a:t>Proportion </a:t>
                      </a:r>
                      <a:r>
                        <a:rPr sz="2300" spc="-5" dirty="0">
                          <a:latin typeface="Courier New"/>
                          <a:cs typeface="Courier New"/>
                        </a:rPr>
                        <a:t>of Variance</a:t>
                      </a:r>
                      <a:r>
                        <a:rPr sz="2300" spc="-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300" spc="-10" dirty="0">
                          <a:latin typeface="Courier New"/>
                          <a:cs typeface="Courier New"/>
                        </a:rPr>
                        <a:t>0.7296</a:t>
                      </a:r>
                      <a:endParaRPr sz="23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0645" algn="r">
                        <a:lnSpc>
                          <a:spcPts val="2695"/>
                        </a:lnSpc>
                      </a:pPr>
                      <a:r>
                        <a:rPr sz="2300" spc="-5" dirty="0">
                          <a:latin typeface="Courier New"/>
                          <a:cs typeface="Courier New"/>
                        </a:rPr>
                        <a:t>0.2285</a:t>
                      </a:r>
                      <a:endParaRPr sz="23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1280" algn="r">
                        <a:lnSpc>
                          <a:spcPts val="2695"/>
                        </a:lnSpc>
                      </a:pPr>
                      <a:r>
                        <a:rPr sz="2300" spc="-5" dirty="0">
                          <a:latin typeface="Courier New"/>
                          <a:cs typeface="Courier New"/>
                        </a:rPr>
                        <a:t>0.03669</a:t>
                      </a:r>
                      <a:endParaRPr sz="23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6034" algn="r">
                        <a:lnSpc>
                          <a:spcPts val="2695"/>
                        </a:lnSpc>
                      </a:pPr>
                      <a:r>
                        <a:rPr sz="2300" dirty="0">
                          <a:latin typeface="Courier New"/>
                          <a:cs typeface="Courier New"/>
                        </a:rPr>
                        <a:t>0.00518</a:t>
                      </a:r>
                      <a:endParaRPr sz="23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354965">
                <a:tc>
                  <a:txBody>
                    <a:bodyPr/>
                    <a:lstStyle/>
                    <a:p>
                      <a:pPr marR="80010" algn="r">
                        <a:lnSpc>
                          <a:spcPts val="2695"/>
                        </a:lnSpc>
                        <a:tabLst>
                          <a:tab pos="4029075" algn="l"/>
                        </a:tabLst>
                      </a:pPr>
                      <a:r>
                        <a:rPr sz="2300" spc="-5" dirty="0">
                          <a:latin typeface="Courier New"/>
                          <a:cs typeface="Courier New"/>
                        </a:rPr>
                        <a:t>Cumulativ</a:t>
                      </a:r>
                      <a:r>
                        <a:rPr sz="2300" dirty="0">
                          <a:latin typeface="Courier New"/>
                          <a:cs typeface="Courier New"/>
                        </a:rPr>
                        <a:t>e</a:t>
                      </a:r>
                      <a:r>
                        <a:rPr sz="2300" spc="-5" dirty="0">
                          <a:latin typeface="Courier New"/>
                          <a:cs typeface="Courier New"/>
                        </a:rPr>
                        <a:t> Proportio</a:t>
                      </a:r>
                      <a:r>
                        <a:rPr sz="2300" dirty="0">
                          <a:latin typeface="Courier New"/>
                          <a:cs typeface="Courier New"/>
                        </a:rPr>
                        <a:t>n	</a:t>
                      </a:r>
                      <a:r>
                        <a:rPr sz="2300" spc="-5" dirty="0">
                          <a:latin typeface="Courier New"/>
                          <a:cs typeface="Courier New"/>
                        </a:rPr>
                        <a:t>0.7296</a:t>
                      </a:r>
                      <a:endParaRPr sz="23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0645" algn="r">
                        <a:lnSpc>
                          <a:spcPts val="2695"/>
                        </a:lnSpc>
                      </a:pPr>
                      <a:r>
                        <a:rPr sz="2300" spc="-5" dirty="0">
                          <a:latin typeface="Courier New"/>
                          <a:cs typeface="Courier New"/>
                        </a:rPr>
                        <a:t>0.9581</a:t>
                      </a:r>
                      <a:endParaRPr sz="23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1280" algn="r">
                        <a:lnSpc>
                          <a:spcPts val="2695"/>
                        </a:lnSpc>
                      </a:pPr>
                      <a:r>
                        <a:rPr sz="2300" spc="-5" dirty="0">
                          <a:latin typeface="Courier New"/>
                          <a:cs typeface="Courier New"/>
                        </a:rPr>
                        <a:t>0.99482</a:t>
                      </a:r>
                      <a:endParaRPr sz="23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6034" algn="r">
                        <a:lnSpc>
                          <a:spcPts val="2695"/>
                        </a:lnSpc>
                      </a:pPr>
                      <a:r>
                        <a:rPr sz="2300" dirty="0">
                          <a:latin typeface="Courier New"/>
                          <a:cs typeface="Courier New"/>
                        </a:rPr>
                        <a:t>1.00000</a:t>
                      </a:r>
                      <a:endParaRPr sz="23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1935" y="1181087"/>
            <a:ext cx="10457180" cy="4159250"/>
          </a:xfrm>
          <a:custGeom>
            <a:avLst/>
            <a:gdLst/>
            <a:ahLst/>
            <a:cxnLst/>
            <a:rect l="l" t="t" r="r" b="b"/>
            <a:pathLst>
              <a:path w="10457180" h="4159250">
                <a:moveTo>
                  <a:pt x="0" y="0"/>
                </a:moveTo>
                <a:lnTo>
                  <a:pt x="10456767" y="0"/>
                </a:lnTo>
                <a:lnTo>
                  <a:pt x="10456767" y="4158807"/>
                </a:lnTo>
                <a:lnTo>
                  <a:pt x="0" y="4158807"/>
                </a:lnTo>
                <a:lnTo>
                  <a:pt x="0" y="0"/>
                </a:lnTo>
                <a:close/>
              </a:path>
            </a:pathLst>
          </a:custGeom>
          <a:ln w="9519">
            <a:solidFill>
              <a:srgbClr val="4349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02074" y="1147076"/>
            <a:ext cx="6683375" cy="1844039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1405890">
              <a:lnSpc>
                <a:spcPct val="129700"/>
              </a:lnSpc>
              <a:spcBef>
                <a:spcPts val="80"/>
              </a:spcBef>
            </a:pPr>
            <a:r>
              <a:rPr sz="2300" spc="-5" dirty="0">
                <a:latin typeface="Courier New"/>
                <a:cs typeface="Courier New"/>
              </a:rPr>
              <a:t>library(devtools)  install_github("vqv/ggbiplot")  library(ggbiplot)</a:t>
            </a:r>
            <a:endParaRPr sz="23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2300" spc="-5" dirty="0">
                <a:solidFill>
                  <a:srgbClr val="FF0000"/>
                </a:solidFill>
                <a:latin typeface="Courier New"/>
                <a:cs typeface="Courier New"/>
              </a:rPr>
              <a:t>ggbiplot</a:t>
            </a:r>
            <a:r>
              <a:rPr sz="2300" spc="-5" dirty="0">
                <a:latin typeface="Courier New"/>
                <a:cs typeface="Courier New"/>
              </a:rPr>
              <a:t>(</a:t>
            </a:r>
            <a:r>
              <a:rPr sz="2300" spc="-5" dirty="0">
                <a:solidFill>
                  <a:srgbClr val="000090"/>
                </a:solidFill>
                <a:latin typeface="Courier New"/>
                <a:cs typeface="Courier New"/>
              </a:rPr>
              <a:t>pca</a:t>
            </a:r>
            <a:r>
              <a:rPr sz="2300" spc="-5" dirty="0">
                <a:latin typeface="Courier New"/>
                <a:cs typeface="Courier New"/>
              </a:rPr>
              <a:t>, obs.scale = 1,</a:t>
            </a:r>
            <a:r>
              <a:rPr sz="2300" spc="-10" dirty="0">
                <a:latin typeface="Courier New"/>
                <a:cs typeface="Courier New"/>
              </a:rPr>
              <a:t> var.scale</a:t>
            </a:r>
            <a:endParaRPr sz="23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135086" y="2615100"/>
            <a:ext cx="2829560" cy="375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300" spc="-5" dirty="0">
                <a:latin typeface="Courier New"/>
                <a:cs typeface="Courier New"/>
              </a:rPr>
              <a:t>= 1,</a:t>
            </a:r>
            <a:r>
              <a:rPr sz="2300" spc="-45" dirty="0">
                <a:latin typeface="Courier New"/>
                <a:cs typeface="Courier New"/>
              </a:rPr>
              <a:t> </a:t>
            </a:r>
            <a:r>
              <a:rPr sz="2300" spc="-5" dirty="0">
                <a:solidFill>
                  <a:srgbClr val="000090"/>
                </a:solidFill>
                <a:latin typeface="Courier New"/>
                <a:cs typeface="Courier New"/>
              </a:rPr>
              <a:t>groups=iris</a:t>
            </a:r>
            <a:endParaRPr sz="23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2074" y="2970107"/>
            <a:ext cx="545655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8600"/>
              </a:lnSpc>
              <a:spcBef>
                <a:spcPts val="100"/>
              </a:spcBef>
            </a:pPr>
            <a:r>
              <a:rPr sz="2300" spc="-5" dirty="0">
                <a:solidFill>
                  <a:srgbClr val="000090"/>
                </a:solidFill>
                <a:latin typeface="Courier New"/>
                <a:cs typeface="Courier New"/>
              </a:rPr>
              <a:t>$Species</a:t>
            </a:r>
            <a:r>
              <a:rPr sz="2300" spc="-5" dirty="0">
                <a:latin typeface="Courier New"/>
                <a:cs typeface="Courier New"/>
              </a:rPr>
              <a:t>, </a:t>
            </a:r>
            <a:r>
              <a:rPr sz="2300" spc="-10" dirty="0">
                <a:latin typeface="Courier New"/>
                <a:cs typeface="Courier New"/>
              </a:rPr>
              <a:t>ellipse=T, circle=T)  scale_color_discrete(name='')</a:t>
            </a:r>
            <a:r>
              <a:rPr sz="2300" spc="25" dirty="0">
                <a:latin typeface="Courier New"/>
                <a:cs typeface="Courier New"/>
              </a:rPr>
              <a:t> </a:t>
            </a:r>
            <a:r>
              <a:rPr sz="2300" spc="-5" dirty="0">
                <a:latin typeface="Courier New"/>
                <a:cs typeface="Courier New"/>
              </a:rPr>
              <a:t>+</a:t>
            </a:r>
            <a:endParaRPr sz="23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33372" y="2970107"/>
            <a:ext cx="4405630" cy="787400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2300" spc="-5" dirty="0">
                <a:latin typeface="Courier New"/>
                <a:cs typeface="Courier New"/>
              </a:rPr>
              <a:t>+</a:t>
            </a:r>
            <a:endParaRPr sz="2300">
              <a:latin typeface="Courier New"/>
              <a:cs typeface="Courier New"/>
            </a:endParaRPr>
          </a:p>
          <a:p>
            <a:pPr marL="187325">
              <a:lnSpc>
                <a:spcPct val="100000"/>
              </a:lnSpc>
              <a:spcBef>
                <a:spcPts val="240"/>
              </a:spcBef>
            </a:pPr>
            <a:r>
              <a:rPr sz="2300" spc="-10" dirty="0">
                <a:latin typeface="Courier New"/>
                <a:cs typeface="Courier New"/>
              </a:rPr>
              <a:t>theme(legend.direction</a:t>
            </a:r>
            <a:r>
              <a:rPr sz="2300" dirty="0">
                <a:latin typeface="Courier New"/>
                <a:cs typeface="Courier New"/>
              </a:rPr>
              <a:t> </a:t>
            </a:r>
            <a:r>
              <a:rPr sz="2300" spc="-5" dirty="0">
                <a:latin typeface="Courier New"/>
                <a:cs typeface="Courier New"/>
              </a:rPr>
              <a:t>=</a:t>
            </a:r>
            <a:endParaRPr sz="23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2074" y="3774829"/>
            <a:ext cx="6333490" cy="375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300" spc="-10" dirty="0">
                <a:latin typeface="Courier New"/>
                <a:cs typeface="Courier New"/>
              </a:rPr>
              <a:t>'horizontal',</a:t>
            </a:r>
            <a:r>
              <a:rPr sz="2300" spc="40" dirty="0">
                <a:latin typeface="Courier New"/>
                <a:cs typeface="Courier New"/>
              </a:rPr>
              <a:t> </a:t>
            </a:r>
            <a:r>
              <a:rPr sz="2300" spc="-5" dirty="0">
                <a:latin typeface="Courier New"/>
                <a:cs typeface="Courier New"/>
              </a:rPr>
              <a:t>legend.position="top")</a:t>
            </a:r>
            <a:endParaRPr sz="23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20848" y="1217618"/>
            <a:ext cx="6502400" cy="5077460"/>
          </a:xfrm>
          <a:custGeom>
            <a:avLst/>
            <a:gdLst/>
            <a:ahLst/>
            <a:cxnLst/>
            <a:rect l="l" t="t" r="r" b="b"/>
            <a:pathLst>
              <a:path w="6502400" h="5077460">
                <a:moveTo>
                  <a:pt x="0" y="0"/>
                </a:moveTo>
                <a:lnTo>
                  <a:pt x="6502092" y="0"/>
                </a:lnTo>
                <a:lnTo>
                  <a:pt x="6502092" y="5077292"/>
                </a:lnTo>
                <a:lnTo>
                  <a:pt x="0" y="5077292"/>
                </a:lnTo>
                <a:lnTo>
                  <a:pt x="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320848" y="5910359"/>
            <a:ext cx="6502400" cy="0"/>
          </a:xfrm>
          <a:custGeom>
            <a:avLst/>
            <a:gdLst/>
            <a:ahLst/>
            <a:cxnLst/>
            <a:rect l="l" t="t" r="r" b="b"/>
            <a:pathLst>
              <a:path w="6502400">
                <a:moveTo>
                  <a:pt x="0" y="0"/>
                </a:moveTo>
                <a:lnTo>
                  <a:pt x="6502093" y="0"/>
                </a:lnTo>
              </a:path>
            </a:pathLst>
          </a:custGeom>
          <a:ln w="7093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320848" y="5043155"/>
            <a:ext cx="6502400" cy="0"/>
          </a:xfrm>
          <a:custGeom>
            <a:avLst/>
            <a:gdLst/>
            <a:ahLst/>
            <a:cxnLst/>
            <a:rect l="l" t="t" r="r" b="b"/>
            <a:pathLst>
              <a:path w="6502400">
                <a:moveTo>
                  <a:pt x="0" y="0"/>
                </a:moveTo>
                <a:lnTo>
                  <a:pt x="6502093" y="0"/>
                </a:lnTo>
              </a:path>
            </a:pathLst>
          </a:custGeom>
          <a:ln w="7093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320848" y="4175951"/>
            <a:ext cx="6502400" cy="0"/>
          </a:xfrm>
          <a:custGeom>
            <a:avLst/>
            <a:gdLst/>
            <a:ahLst/>
            <a:cxnLst/>
            <a:rect l="l" t="t" r="r" b="b"/>
            <a:pathLst>
              <a:path w="6502400">
                <a:moveTo>
                  <a:pt x="0" y="0"/>
                </a:moveTo>
                <a:lnTo>
                  <a:pt x="6502093" y="0"/>
                </a:lnTo>
              </a:path>
            </a:pathLst>
          </a:custGeom>
          <a:ln w="7093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320848" y="3308747"/>
            <a:ext cx="6502400" cy="0"/>
          </a:xfrm>
          <a:custGeom>
            <a:avLst/>
            <a:gdLst/>
            <a:ahLst/>
            <a:cxnLst/>
            <a:rect l="l" t="t" r="r" b="b"/>
            <a:pathLst>
              <a:path w="6502400">
                <a:moveTo>
                  <a:pt x="0" y="0"/>
                </a:moveTo>
                <a:lnTo>
                  <a:pt x="6502093" y="0"/>
                </a:lnTo>
              </a:path>
            </a:pathLst>
          </a:custGeom>
          <a:ln w="7093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320848" y="2441543"/>
            <a:ext cx="6502400" cy="0"/>
          </a:xfrm>
          <a:custGeom>
            <a:avLst/>
            <a:gdLst/>
            <a:ahLst/>
            <a:cxnLst/>
            <a:rect l="l" t="t" r="r" b="b"/>
            <a:pathLst>
              <a:path w="6502400">
                <a:moveTo>
                  <a:pt x="0" y="0"/>
                </a:moveTo>
                <a:lnTo>
                  <a:pt x="6502093" y="0"/>
                </a:lnTo>
              </a:path>
            </a:pathLst>
          </a:custGeom>
          <a:ln w="7093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20848" y="1574334"/>
            <a:ext cx="6502400" cy="0"/>
          </a:xfrm>
          <a:custGeom>
            <a:avLst/>
            <a:gdLst/>
            <a:ahLst/>
            <a:cxnLst/>
            <a:rect l="l" t="t" r="r" b="b"/>
            <a:pathLst>
              <a:path w="6502400">
                <a:moveTo>
                  <a:pt x="0" y="0"/>
                </a:moveTo>
                <a:lnTo>
                  <a:pt x="6502093" y="0"/>
                </a:lnTo>
              </a:path>
            </a:pathLst>
          </a:custGeom>
          <a:ln w="7093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387434" y="1217618"/>
            <a:ext cx="0" cy="5077460"/>
          </a:xfrm>
          <a:custGeom>
            <a:avLst/>
            <a:gdLst/>
            <a:ahLst/>
            <a:cxnLst/>
            <a:rect l="l" t="t" r="r" b="b"/>
            <a:pathLst>
              <a:path h="5077460">
                <a:moveTo>
                  <a:pt x="0" y="5077292"/>
                </a:moveTo>
                <a:lnTo>
                  <a:pt x="0" y="0"/>
                </a:lnTo>
              </a:path>
            </a:pathLst>
          </a:custGeom>
          <a:ln w="7972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336740" y="1217618"/>
            <a:ext cx="0" cy="5077460"/>
          </a:xfrm>
          <a:custGeom>
            <a:avLst/>
            <a:gdLst/>
            <a:ahLst/>
            <a:cxnLst/>
            <a:rect l="l" t="t" r="r" b="b"/>
            <a:pathLst>
              <a:path h="5077460">
                <a:moveTo>
                  <a:pt x="0" y="5077292"/>
                </a:moveTo>
                <a:lnTo>
                  <a:pt x="0" y="0"/>
                </a:lnTo>
              </a:path>
            </a:pathLst>
          </a:custGeom>
          <a:ln w="7972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286038" y="1217618"/>
            <a:ext cx="0" cy="5077460"/>
          </a:xfrm>
          <a:custGeom>
            <a:avLst/>
            <a:gdLst/>
            <a:ahLst/>
            <a:cxnLst/>
            <a:rect l="l" t="t" r="r" b="b"/>
            <a:pathLst>
              <a:path h="5077460">
                <a:moveTo>
                  <a:pt x="0" y="5077292"/>
                </a:moveTo>
                <a:lnTo>
                  <a:pt x="0" y="0"/>
                </a:lnTo>
              </a:path>
            </a:pathLst>
          </a:custGeom>
          <a:ln w="7972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235337" y="1217618"/>
            <a:ext cx="0" cy="5077460"/>
          </a:xfrm>
          <a:custGeom>
            <a:avLst/>
            <a:gdLst/>
            <a:ahLst/>
            <a:cxnLst/>
            <a:rect l="l" t="t" r="r" b="b"/>
            <a:pathLst>
              <a:path h="5077460">
                <a:moveTo>
                  <a:pt x="0" y="5077292"/>
                </a:moveTo>
                <a:lnTo>
                  <a:pt x="0" y="0"/>
                </a:lnTo>
              </a:path>
            </a:pathLst>
          </a:custGeom>
          <a:ln w="7972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320848" y="5476757"/>
            <a:ext cx="6502400" cy="0"/>
          </a:xfrm>
          <a:custGeom>
            <a:avLst/>
            <a:gdLst/>
            <a:ahLst/>
            <a:cxnLst/>
            <a:rect l="l" t="t" r="r" b="b"/>
            <a:pathLst>
              <a:path w="6502400">
                <a:moveTo>
                  <a:pt x="0" y="0"/>
                </a:moveTo>
                <a:lnTo>
                  <a:pt x="6502093" y="0"/>
                </a:lnTo>
              </a:path>
            </a:pathLst>
          </a:custGeom>
          <a:ln w="1418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320848" y="4609553"/>
            <a:ext cx="6502400" cy="0"/>
          </a:xfrm>
          <a:custGeom>
            <a:avLst/>
            <a:gdLst/>
            <a:ahLst/>
            <a:cxnLst/>
            <a:rect l="l" t="t" r="r" b="b"/>
            <a:pathLst>
              <a:path w="6502400">
                <a:moveTo>
                  <a:pt x="0" y="0"/>
                </a:moveTo>
                <a:lnTo>
                  <a:pt x="6502093" y="0"/>
                </a:lnTo>
              </a:path>
            </a:pathLst>
          </a:custGeom>
          <a:ln w="1418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320848" y="3742349"/>
            <a:ext cx="6502400" cy="0"/>
          </a:xfrm>
          <a:custGeom>
            <a:avLst/>
            <a:gdLst/>
            <a:ahLst/>
            <a:cxnLst/>
            <a:rect l="l" t="t" r="r" b="b"/>
            <a:pathLst>
              <a:path w="6502400">
                <a:moveTo>
                  <a:pt x="0" y="0"/>
                </a:moveTo>
                <a:lnTo>
                  <a:pt x="6502093" y="0"/>
                </a:lnTo>
              </a:path>
            </a:pathLst>
          </a:custGeom>
          <a:ln w="1418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320848" y="2875145"/>
            <a:ext cx="6502400" cy="0"/>
          </a:xfrm>
          <a:custGeom>
            <a:avLst/>
            <a:gdLst/>
            <a:ahLst/>
            <a:cxnLst/>
            <a:rect l="l" t="t" r="r" b="b"/>
            <a:pathLst>
              <a:path w="6502400">
                <a:moveTo>
                  <a:pt x="0" y="0"/>
                </a:moveTo>
                <a:lnTo>
                  <a:pt x="6502093" y="0"/>
                </a:lnTo>
              </a:path>
            </a:pathLst>
          </a:custGeom>
          <a:ln w="1418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320848" y="2007941"/>
            <a:ext cx="6502400" cy="0"/>
          </a:xfrm>
          <a:custGeom>
            <a:avLst/>
            <a:gdLst/>
            <a:ahLst/>
            <a:cxnLst/>
            <a:rect l="l" t="t" r="r" b="b"/>
            <a:pathLst>
              <a:path w="6502400">
                <a:moveTo>
                  <a:pt x="0" y="0"/>
                </a:moveTo>
                <a:lnTo>
                  <a:pt x="6502093" y="0"/>
                </a:lnTo>
              </a:path>
            </a:pathLst>
          </a:custGeom>
          <a:ln w="1418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2090" y="1217618"/>
            <a:ext cx="0" cy="5077460"/>
          </a:xfrm>
          <a:custGeom>
            <a:avLst/>
            <a:gdLst/>
            <a:ahLst/>
            <a:cxnLst/>
            <a:rect l="l" t="t" r="r" b="b"/>
            <a:pathLst>
              <a:path h="5077460">
                <a:moveTo>
                  <a:pt x="0" y="5077292"/>
                </a:moveTo>
                <a:lnTo>
                  <a:pt x="0" y="0"/>
                </a:lnTo>
              </a:path>
            </a:pathLst>
          </a:custGeom>
          <a:ln w="1594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11389" y="1217618"/>
            <a:ext cx="0" cy="5077460"/>
          </a:xfrm>
          <a:custGeom>
            <a:avLst/>
            <a:gdLst/>
            <a:ahLst/>
            <a:cxnLst/>
            <a:rect l="l" t="t" r="r" b="b"/>
            <a:pathLst>
              <a:path h="5077460">
                <a:moveTo>
                  <a:pt x="0" y="5077292"/>
                </a:moveTo>
                <a:lnTo>
                  <a:pt x="0" y="0"/>
                </a:lnTo>
              </a:path>
            </a:pathLst>
          </a:custGeom>
          <a:ln w="1594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260687" y="1217618"/>
            <a:ext cx="0" cy="5077460"/>
          </a:xfrm>
          <a:custGeom>
            <a:avLst/>
            <a:gdLst/>
            <a:ahLst/>
            <a:cxnLst/>
            <a:rect l="l" t="t" r="r" b="b"/>
            <a:pathLst>
              <a:path h="5077460">
                <a:moveTo>
                  <a:pt x="0" y="5077292"/>
                </a:moveTo>
                <a:lnTo>
                  <a:pt x="0" y="0"/>
                </a:lnTo>
              </a:path>
            </a:pathLst>
          </a:custGeom>
          <a:ln w="1594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793593" y="1963413"/>
            <a:ext cx="5039758" cy="34761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716399" y="2877611"/>
            <a:ext cx="74412" cy="6738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138336" y="5316324"/>
            <a:ext cx="74412" cy="6738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076669" y="6030438"/>
            <a:ext cx="74412" cy="6738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579191" y="4104809"/>
            <a:ext cx="74411" cy="6738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734025" y="5258865"/>
            <a:ext cx="74412" cy="6738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897967" y="5567553"/>
            <a:ext cx="74412" cy="6738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469205" y="1688406"/>
            <a:ext cx="74412" cy="673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167138" y="1414715"/>
            <a:ext cx="74412" cy="6738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952665" y="4405772"/>
            <a:ext cx="64135" cy="57150"/>
          </a:xfrm>
          <a:custGeom>
            <a:avLst/>
            <a:gdLst/>
            <a:ahLst/>
            <a:cxnLst/>
            <a:rect l="l" t="t" r="r" b="b"/>
            <a:pathLst>
              <a:path w="64134" h="57150">
                <a:moveTo>
                  <a:pt x="31891" y="56751"/>
                </a:moveTo>
                <a:lnTo>
                  <a:pt x="19472" y="54520"/>
                </a:lnTo>
                <a:lnTo>
                  <a:pt x="9336" y="48439"/>
                </a:lnTo>
                <a:lnTo>
                  <a:pt x="2504" y="39419"/>
                </a:lnTo>
                <a:lnTo>
                  <a:pt x="0" y="28375"/>
                </a:lnTo>
                <a:lnTo>
                  <a:pt x="2504" y="17331"/>
                </a:lnTo>
                <a:lnTo>
                  <a:pt x="9336" y="8311"/>
                </a:lnTo>
                <a:lnTo>
                  <a:pt x="19472" y="2230"/>
                </a:lnTo>
                <a:lnTo>
                  <a:pt x="31891" y="0"/>
                </a:lnTo>
                <a:lnTo>
                  <a:pt x="44303" y="2230"/>
                </a:lnTo>
                <a:lnTo>
                  <a:pt x="54440" y="8311"/>
                </a:lnTo>
                <a:lnTo>
                  <a:pt x="61276" y="17331"/>
                </a:lnTo>
                <a:lnTo>
                  <a:pt x="63782" y="28375"/>
                </a:lnTo>
                <a:lnTo>
                  <a:pt x="61276" y="39419"/>
                </a:lnTo>
                <a:lnTo>
                  <a:pt x="54440" y="48439"/>
                </a:lnTo>
                <a:lnTo>
                  <a:pt x="44303" y="54520"/>
                </a:lnTo>
                <a:lnTo>
                  <a:pt x="31891" y="56751"/>
                </a:lnTo>
                <a:close/>
              </a:path>
            </a:pathLst>
          </a:custGeom>
          <a:solidFill>
            <a:srgbClr val="619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952665" y="4405772"/>
            <a:ext cx="64135" cy="57150"/>
          </a:xfrm>
          <a:custGeom>
            <a:avLst/>
            <a:gdLst/>
            <a:ahLst/>
            <a:cxnLst/>
            <a:rect l="l" t="t" r="r" b="b"/>
            <a:pathLst>
              <a:path w="64134" h="57150">
                <a:moveTo>
                  <a:pt x="63782" y="28375"/>
                </a:moveTo>
                <a:lnTo>
                  <a:pt x="61276" y="39419"/>
                </a:lnTo>
                <a:lnTo>
                  <a:pt x="54440" y="48439"/>
                </a:lnTo>
                <a:lnTo>
                  <a:pt x="44303" y="54520"/>
                </a:lnTo>
                <a:lnTo>
                  <a:pt x="31891" y="56751"/>
                </a:lnTo>
                <a:lnTo>
                  <a:pt x="19472" y="54520"/>
                </a:lnTo>
                <a:lnTo>
                  <a:pt x="9336" y="48439"/>
                </a:lnTo>
                <a:lnTo>
                  <a:pt x="2504" y="39419"/>
                </a:lnTo>
                <a:lnTo>
                  <a:pt x="0" y="28375"/>
                </a:lnTo>
                <a:lnTo>
                  <a:pt x="2504" y="17331"/>
                </a:lnTo>
                <a:lnTo>
                  <a:pt x="9336" y="8311"/>
                </a:lnTo>
                <a:lnTo>
                  <a:pt x="19472" y="2230"/>
                </a:lnTo>
                <a:lnTo>
                  <a:pt x="31891" y="0"/>
                </a:lnTo>
                <a:lnTo>
                  <a:pt x="44303" y="2230"/>
                </a:lnTo>
                <a:lnTo>
                  <a:pt x="54440" y="8311"/>
                </a:lnTo>
                <a:lnTo>
                  <a:pt x="61276" y="17331"/>
                </a:lnTo>
                <a:lnTo>
                  <a:pt x="63782" y="28375"/>
                </a:lnTo>
                <a:close/>
              </a:path>
            </a:pathLst>
          </a:custGeom>
          <a:ln w="1055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469326" y="5369004"/>
            <a:ext cx="74412" cy="6738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631107" y="5918404"/>
            <a:ext cx="74412" cy="6738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490177" y="3724021"/>
            <a:ext cx="74412" cy="6738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088956" y="4066170"/>
            <a:ext cx="74412" cy="6738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513187" y="5978612"/>
            <a:ext cx="74412" cy="6738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998207" y="4454515"/>
            <a:ext cx="64135" cy="57150"/>
          </a:xfrm>
          <a:custGeom>
            <a:avLst/>
            <a:gdLst/>
            <a:ahLst/>
            <a:cxnLst/>
            <a:rect l="l" t="t" r="r" b="b"/>
            <a:pathLst>
              <a:path w="64134" h="57150">
                <a:moveTo>
                  <a:pt x="31906" y="56751"/>
                </a:moveTo>
                <a:lnTo>
                  <a:pt x="19485" y="54520"/>
                </a:lnTo>
                <a:lnTo>
                  <a:pt x="9343" y="48439"/>
                </a:lnTo>
                <a:lnTo>
                  <a:pt x="2506" y="39419"/>
                </a:lnTo>
                <a:lnTo>
                  <a:pt x="0" y="28375"/>
                </a:lnTo>
                <a:lnTo>
                  <a:pt x="2506" y="17331"/>
                </a:lnTo>
                <a:lnTo>
                  <a:pt x="9343" y="8311"/>
                </a:lnTo>
                <a:lnTo>
                  <a:pt x="19485" y="2230"/>
                </a:lnTo>
                <a:lnTo>
                  <a:pt x="31906" y="0"/>
                </a:lnTo>
                <a:lnTo>
                  <a:pt x="44316" y="2230"/>
                </a:lnTo>
                <a:lnTo>
                  <a:pt x="54448" y="8311"/>
                </a:lnTo>
                <a:lnTo>
                  <a:pt x="61278" y="17331"/>
                </a:lnTo>
                <a:lnTo>
                  <a:pt x="63782" y="28375"/>
                </a:lnTo>
                <a:lnTo>
                  <a:pt x="61278" y="39419"/>
                </a:lnTo>
                <a:lnTo>
                  <a:pt x="54448" y="48439"/>
                </a:lnTo>
                <a:lnTo>
                  <a:pt x="44316" y="54520"/>
                </a:lnTo>
                <a:lnTo>
                  <a:pt x="31906" y="56751"/>
                </a:lnTo>
                <a:close/>
              </a:path>
            </a:pathLst>
          </a:custGeom>
          <a:solidFill>
            <a:srgbClr val="619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998207" y="4454515"/>
            <a:ext cx="64135" cy="57150"/>
          </a:xfrm>
          <a:custGeom>
            <a:avLst/>
            <a:gdLst/>
            <a:ahLst/>
            <a:cxnLst/>
            <a:rect l="l" t="t" r="r" b="b"/>
            <a:pathLst>
              <a:path w="64134" h="57150">
                <a:moveTo>
                  <a:pt x="63782" y="28375"/>
                </a:moveTo>
                <a:lnTo>
                  <a:pt x="61278" y="39419"/>
                </a:lnTo>
                <a:lnTo>
                  <a:pt x="54448" y="48439"/>
                </a:lnTo>
                <a:lnTo>
                  <a:pt x="44316" y="54520"/>
                </a:lnTo>
                <a:lnTo>
                  <a:pt x="31906" y="56751"/>
                </a:lnTo>
                <a:lnTo>
                  <a:pt x="19485" y="54520"/>
                </a:lnTo>
                <a:lnTo>
                  <a:pt x="9343" y="48439"/>
                </a:lnTo>
                <a:lnTo>
                  <a:pt x="2506" y="39419"/>
                </a:lnTo>
                <a:lnTo>
                  <a:pt x="0" y="28375"/>
                </a:lnTo>
                <a:lnTo>
                  <a:pt x="2506" y="17331"/>
                </a:lnTo>
                <a:lnTo>
                  <a:pt x="9343" y="8311"/>
                </a:lnTo>
                <a:lnTo>
                  <a:pt x="19485" y="2230"/>
                </a:lnTo>
                <a:lnTo>
                  <a:pt x="31906" y="0"/>
                </a:lnTo>
                <a:lnTo>
                  <a:pt x="44316" y="2230"/>
                </a:lnTo>
                <a:lnTo>
                  <a:pt x="54448" y="8311"/>
                </a:lnTo>
                <a:lnTo>
                  <a:pt x="61278" y="17331"/>
                </a:lnTo>
                <a:lnTo>
                  <a:pt x="63782" y="28375"/>
                </a:lnTo>
                <a:close/>
              </a:path>
            </a:pathLst>
          </a:custGeom>
          <a:ln w="1055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 rot="1140000">
            <a:off x="7095057" y="4422842"/>
            <a:ext cx="518645" cy="115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10"/>
              </a:lnSpc>
            </a:pPr>
            <a:r>
              <a:rPr sz="1350" spc="37" baseline="3086" dirty="0">
                <a:solidFill>
                  <a:srgbClr val="8B0000"/>
                </a:solidFill>
                <a:latin typeface="Arial"/>
                <a:cs typeface="Arial"/>
              </a:rPr>
              <a:t>S.Le</a:t>
            </a:r>
            <a:r>
              <a:rPr sz="900" spc="25" dirty="0">
                <a:solidFill>
                  <a:srgbClr val="8B0000"/>
                </a:solidFill>
                <a:latin typeface="Arial"/>
                <a:cs typeface="Arial"/>
              </a:rPr>
              <a:t>ngth</a:t>
            </a:r>
            <a:endParaRPr sz="9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 rot="18060000">
            <a:off x="4071242" y="5433767"/>
            <a:ext cx="428860" cy="124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80"/>
              </a:lnSpc>
            </a:pPr>
            <a:r>
              <a:rPr sz="950" spc="-25" dirty="0">
                <a:solidFill>
                  <a:srgbClr val="8B0000"/>
                </a:solidFill>
                <a:latin typeface="Arial"/>
                <a:cs typeface="Arial"/>
              </a:rPr>
              <a:t>S</a:t>
            </a:r>
            <a:r>
              <a:rPr sz="950" spc="-35" dirty="0">
                <a:solidFill>
                  <a:srgbClr val="8B0000"/>
                </a:solidFill>
                <a:latin typeface="Arial"/>
                <a:cs typeface="Arial"/>
              </a:rPr>
              <a:t>.Wid</a:t>
            </a:r>
            <a:r>
              <a:rPr sz="1425" spc="-37" baseline="2923" dirty="0">
                <a:solidFill>
                  <a:srgbClr val="8B0000"/>
                </a:solidFill>
                <a:latin typeface="Arial"/>
                <a:cs typeface="Arial"/>
              </a:rPr>
              <a:t>t</a:t>
            </a:r>
            <a:r>
              <a:rPr sz="1425" spc="-30" baseline="2923" dirty="0">
                <a:solidFill>
                  <a:srgbClr val="8B0000"/>
                </a:solidFill>
                <a:latin typeface="Arial"/>
                <a:cs typeface="Arial"/>
              </a:rPr>
              <a:t>h</a:t>
            </a:r>
            <a:endParaRPr sz="1425" baseline="2923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 rot="60000">
            <a:off x="7316209" y="3734168"/>
            <a:ext cx="523659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894"/>
              </a:lnSpc>
            </a:pPr>
            <a:r>
              <a:rPr sz="900" spc="60" dirty="0">
                <a:solidFill>
                  <a:srgbClr val="8B0000"/>
                </a:solidFill>
                <a:latin typeface="Arial"/>
                <a:cs typeface="Arial"/>
              </a:rPr>
              <a:t>P</a:t>
            </a:r>
            <a:r>
              <a:rPr sz="900" spc="35" dirty="0">
                <a:solidFill>
                  <a:srgbClr val="8B0000"/>
                </a:solidFill>
                <a:latin typeface="Arial"/>
                <a:cs typeface="Arial"/>
              </a:rPr>
              <a:t>.Lengt</a:t>
            </a:r>
            <a:r>
              <a:rPr sz="900" spc="50" dirty="0">
                <a:solidFill>
                  <a:srgbClr val="8B0000"/>
                </a:solidFill>
                <a:latin typeface="Arial"/>
                <a:cs typeface="Arial"/>
              </a:rPr>
              <a:t>h</a:t>
            </a:r>
            <a:endParaRPr sz="9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 rot="180000">
            <a:off x="7247649" y="3814398"/>
            <a:ext cx="461879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894"/>
              </a:lnSpc>
            </a:pPr>
            <a:r>
              <a:rPr sz="900" spc="60" dirty="0">
                <a:solidFill>
                  <a:srgbClr val="8B0000"/>
                </a:solidFill>
                <a:latin typeface="Arial"/>
                <a:cs typeface="Arial"/>
              </a:rPr>
              <a:t>P</a:t>
            </a:r>
            <a:r>
              <a:rPr sz="900" spc="30" dirty="0">
                <a:solidFill>
                  <a:srgbClr val="8B0000"/>
                </a:solidFill>
                <a:latin typeface="Arial"/>
                <a:cs typeface="Arial"/>
              </a:rPr>
              <a:t>.Widt</a:t>
            </a:r>
            <a:r>
              <a:rPr sz="900" spc="50" dirty="0">
                <a:solidFill>
                  <a:srgbClr val="8B0000"/>
                </a:solidFill>
                <a:latin typeface="Arial"/>
                <a:cs typeface="Arial"/>
              </a:rPr>
              <a:t>h</a:t>
            </a:r>
            <a:endParaRPr sz="9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2073801" y="5381787"/>
            <a:ext cx="153670" cy="1797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spc="50" dirty="0">
                <a:solidFill>
                  <a:srgbClr val="7F7F7F"/>
                </a:solidFill>
                <a:latin typeface="Arial"/>
                <a:cs typeface="Arial"/>
              </a:rPr>
              <a:t>-2</a:t>
            </a:r>
            <a:endParaRPr sz="10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2073801" y="4514582"/>
            <a:ext cx="153670" cy="1797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spc="50" dirty="0">
                <a:solidFill>
                  <a:srgbClr val="7F7F7F"/>
                </a:solidFill>
                <a:latin typeface="Arial"/>
                <a:cs typeface="Arial"/>
              </a:rPr>
              <a:t>-1</a:t>
            </a:r>
            <a:endParaRPr sz="10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121754" y="3647379"/>
            <a:ext cx="106045" cy="1797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spc="65" dirty="0">
                <a:solidFill>
                  <a:srgbClr val="7F7F7F"/>
                </a:solidFill>
                <a:latin typeface="Arial"/>
                <a:cs typeface="Arial"/>
              </a:rPr>
              <a:t>0</a:t>
            </a:r>
            <a:endParaRPr sz="10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121754" y="2780175"/>
            <a:ext cx="106045" cy="1797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spc="65" dirty="0">
                <a:solidFill>
                  <a:srgbClr val="7F7F7F"/>
                </a:solidFill>
                <a:latin typeface="Arial"/>
                <a:cs typeface="Arial"/>
              </a:rPr>
              <a:t>1</a:t>
            </a:r>
            <a:endParaRPr sz="10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2121754" y="1912971"/>
            <a:ext cx="106045" cy="1797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spc="65" dirty="0">
                <a:solidFill>
                  <a:srgbClr val="7F7F7F"/>
                </a:solidFill>
                <a:latin typeface="Arial"/>
                <a:cs typeface="Arial"/>
              </a:rPr>
              <a:t>2</a:t>
            </a:r>
            <a:endParaRPr sz="1000">
              <a:latin typeface="Arial"/>
              <a:cs typeface="Arial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2257066" y="5476757"/>
            <a:ext cx="64135" cy="0"/>
          </a:xfrm>
          <a:custGeom>
            <a:avLst/>
            <a:gdLst/>
            <a:ahLst/>
            <a:cxnLst/>
            <a:rect l="l" t="t" r="r" b="b"/>
            <a:pathLst>
              <a:path w="64135">
                <a:moveTo>
                  <a:pt x="0" y="0"/>
                </a:moveTo>
                <a:lnTo>
                  <a:pt x="63781" y="0"/>
                </a:lnTo>
              </a:path>
            </a:pathLst>
          </a:custGeom>
          <a:ln w="14187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257066" y="4609553"/>
            <a:ext cx="64135" cy="0"/>
          </a:xfrm>
          <a:custGeom>
            <a:avLst/>
            <a:gdLst/>
            <a:ahLst/>
            <a:cxnLst/>
            <a:rect l="l" t="t" r="r" b="b"/>
            <a:pathLst>
              <a:path w="64135">
                <a:moveTo>
                  <a:pt x="0" y="0"/>
                </a:moveTo>
                <a:lnTo>
                  <a:pt x="63781" y="0"/>
                </a:lnTo>
              </a:path>
            </a:pathLst>
          </a:custGeom>
          <a:ln w="14187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257066" y="3742349"/>
            <a:ext cx="64135" cy="0"/>
          </a:xfrm>
          <a:custGeom>
            <a:avLst/>
            <a:gdLst/>
            <a:ahLst/>
            <a:cxnLst/>
            <a:rect l="l" t="t" r="r" b="b"/>
            <a:pathLst>
              <a:path w="64135">
                <a:moveTo>
                  <a:pt x="0" y="0"/>
                </a:moveTo>
                <a:lnTo>
                  <a:pt x="63781" y="0"/>
                </a:lnTo>
              </a:path>
            </a:pathLst>
          </a:custGeom>
          <a:ln w="14187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257066" y="2875145"/>
            <a:ext cx="64135" cy="0"/>
          </a:xfrm>
          <a:custGeom>
            <a:avLst/>
            <a:gdLst/>
            <a:ahLst/>
            <a:cxnLst/>
            <a:rect l="l" t="t" r="r" b="b"/>
            <a:pathLst>
              <a:path w="64135">
                <a:moveTo>
                  <a:pt x="0" y="0"/>
                </a:moveTo>
                <a:lnTo>
                  <a:pt x="63781" y="0"/>
                </a:lnTo>
              </a:path>
            </a:pathLst>
          </a:custGeom>
          <a:ln w="14187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257066" y="2007941"/>
            <a:ext cx="64135" cy="0"/>
          </a:xfrm>
          <a:custGeom>
            <a:avLst/>
            <a:gdLst/>
            <a:ahLst/>
            <a:cxnLst/>
            <a:rect l="l" t="t" r="r" b="b"/>
            <a:pathLst>
              <a:path w="64135">
                <a:moveTo>
                  <a:pt x="0" y="0"/>
                </a:moveTo>
                <a:lnTo>
                  <a:pt x="63781" y="0"/>
                </a:lnTo>
              </a:path>
            </a:pathLst>
          </a:custGeom>
          <a:ln w="14187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362090" y="6294911"/>
            <a:ext cx="0" cy="57150"/>
          </a:xfrm>
          <a:custGeom>
            <a:avLst/>
            <a:gdLst/>
            <a:ahLst/>
            <a:cxnLst/>
            <a:rect l="l" t="t" r="r" b="b"/>
            <a:pathLst>
              <a:path h="57150">
                <a:moveTo>
                  <a:pt x="0" y="56751"/>
                </a:moveTo>
                <a:lnTo>
                  <a:pt x="0" y="0"/>
                </a:lnTo>
              </a:path>
            </a:pathLst>
          </a:custGeom>
          <a:ln w="1594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311389" y="6294911"/>
            <a:ext cx="0" cy="57150"/>
          </a:xfrm>
          <a:custGeom>
            <a:avLst/>
            <a:gdLst/>
            <a:ahLst/>
            <a:cxnLst/>
            <a:rect l="l" t="t" r="r" b="b"/>
            <a:pathLst>
              <a:path h="57150">
                <a:moveTo>
                  <a:pt x="0" y="56751"/>
                </a:moveTo>
                <a:lnTo>
                  <a:pt x="0" y="0"/>
                </a:lnTo>
              </a:path>
            </a:pathLst>
          </a:custGeom>
          <a:ln w="1594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260687" y="6294911"/>
            <a:ext cx="0" cy="57150"/>
          </a:xfrm>
          <a:custGeom>
            <a:avLst/>
            <a:gdLst/>
            <a:ahLst/>
            <a:cxnLst/>
            <a:rect l="l" t="t" r="r" b="b"/>
            <a:pathLst>
              <a:path h="57150">
                <a:moveTo>
                  <a:pt x="0" y="56751"/>
                </a:moveTo>
                <a:lnTo>
                  <a:pt x="0" y="0"/>
                </a:lnTo>
              </a:path>
            </a:pathLst>
          </a:custGeom>
          <a:ln w="1594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3285368" y="6340390"/>
            <a:ext cx="153670" cy="1797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spc="50" dirty="0">
                <a:solidFill>
                  <a:srgbClr val="7F7F7F"/>
                </a:solidFill>
                <a:latin typeface="Arial"/>
                <a:cs typeface="Arial"/>
              </a:rPr>
              <a:t>-2</a:t>
            </a:r>
            <a:endParaRPr sz="1000">
              <a:latin typeface="Arial"/>
              <a:cs typeface="Aria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7207951" y="6340390"/>
            <a:ext cx="106045" cy="1797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spc="65" dirty="0">
                <a:solidFill>
                  <a:srgbClr val="7F7F7F"/>
                </a:solidFill>
                <a:latin typeface="Arial"/>
                <a:cs typeface="Arial"/>
              </a:rPr>
              <a:t>2</a:t>
            </a:r>
            <a:endParaRPr sz="1000">
              <a:latin typeface="Arial"/>
              <a:cs typeface="Aria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4458580" y="6340390"/>
            <a:ext cx="2226945" cy="3486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513080" algn="ctr">
              <a:lnSpc>
                <a:spcPts val="1115"/>
              </a:lnSpc>
              <a:spcBef>
                <a:spcPts val="105"/>
              </a:spcBef>
            </a:pPr>
            <a:r>
              <a:rPr sz="1000" spc="65" dirty="0">
                <a:solidFill>
                  <a:srgbClr val="7F7F7F"/>
                </a:solidFill>
                <a:latin typeface="Arial"/>
                <a:cs typeface="Arial"/>
              </a:rPr>
              <a:t>0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415"/>
              </a:lnSpc>
            </a:pPr>
            <a:r>
              <a:rPr sz="1250" spc="100" dirty="0">
                <a:latin typeface="Arial"/>
                <a:cs typeface="Arial"/>
              </a:rPr>
              <a:t>PC1 </a:t>
            </a:r>
            <a:r>
              <a:rPr sz="1250" spc="80" dirty="0">
                <a:latin typeface="Arial"/>
                <a:cs typeface="Arial"/>
              </a:rPr>
              <a:t>(73.0% </a:t>
            </a:r>
            <a:r>
              <a:rPr sz="1250" spc="75" dirty="0">
                <a:latin typeface="Arial"/>
                <a:cs typeface="Arial"/>
              </a:rPr>
              <a:t>explained</a:t>
            </a:r>
            <a:r>
              <a:rPr sz="1250" spc="-70" dirty="0">
                <a:latin typeface="Arial"/>
                <a:cs typeface="Arial"/>
              </a:rPr>
              <a:t> </a:t>
            </a:r>
            <a:r>
              <a:rPr sz="1250" spc="55" dirty="0">
                <a:latin typeface="Arial"/>
                <a:cs typeface="Arial"/>
              </a:rPr>
              <a:t>var.)</a:t>
            </a:r>
            <a:endParaRPr sz="1250">
              <a:latin typeface="Arial"/>
              <a:cs typeface="Arial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1856843" y="2764138"/>
            <a:ext cx="226695" cy="198437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664"/>
              </a:lnSpc>
            </a:pPr>
            <a:r>
              <a:rPr sz="1400" spc="-95" dirty="0">
                <a:latin typeface="Arial"/>
                <a:cs typeface="Arial"/>
              </a:rPr>
              <a:t>PC2 </a:t>
            </a:r>
            <a:r>
              <a:rPr sz="1400" spc="-75" dirty="0">
                <a:latin typeface="Arial"/>
                <a:cs typeface="Arial"/>
              </a:rPr>
              <a:t>(22.9% </a:t>
            </a:r>
            <a:r>
              <a:rPr sz="1400" spc="-70" dirty="0">
                <a:latin typeface="Arial"/>
                <a:cs typeface="Arial"/>
              </a:rPr>
              <a:t>explained</a:t>
            </a:r>
            <a:r>
              <a:rPr sz="1400" spc="25" dirty="0">
                <a:latin typeface="Arial"/>
                <a:cs typeface="Arial"/>
              </a:rPr>
              <a:t> </a:t>
            </a:r>
            <a:r>
              <a:rPr sz="1400" spc="-60" dirty="0">
                <a:latin typeface="Arial"/>
                <a:cs typeface="Arial"/>
              </a:rPr>
              <a:t>var.)</a:t>
            </a:r>
            <a:endParaRPr sz="1400">
              <a:latin typeface="Arial"/>
              <a:cs typeface="Arial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4230115" y="796301"/>
            <a:ext cx="259715" cy="231140"/>
          </a:xfrm>
          <a:custGeom>
            <a:avLst/>
            <a:gdLst/>
            <a:ahLst/>
            <a:cxnLst/>
            <a:rect l="l" t="t" r="r" b="b"/>
            <a:pathLst>
              <a:path w="259714" h="231140">
                <a:moveTo>
                  <a:pt x="0" y="0"/>
                </a:moveTo>
                <a:lnTo>
                  <a:pt x="259210" y="0"/>
                </a:lnTo>
                <a:lnTo>
                  <a:pt x="259210" y="230635"/>
                </a:lnTo>
                <a:lnTo>
                  <a:pt x="0" y="230635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256037" y="877929"/>
            <a:ext cx="207368" cy="6738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5058434" y="796301"/>
            <a:ext cx="259715" cy="231140"/>
          </a:xfrm>
          <a:custGeom>
            <a:avLst/>
            <a:gdLst/>
            <a:ahLst/>
            <a:cxnLst/>
            <a:rect l="l" t="t" r="r" b="b"/>
            <a:pathLst>
              <a:path w="259714" h="231140">
                <a:moveTo>
                  <a:pt x="0" y="0"/>
                </a:moveTo>
                <a:lnTo>
                  <a:pt x="259210" y="0"/>
                </a:lnTo>
                <a:lnTo>
                  <a:pt x="259210" y="230635"/>
                </a:lnTo>
                <a:lnTo>
                  <a:pt x="0" y="230635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084355" y="877929"/>
            <a:ext cx="207368" cy="6738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6078640" y="796301"/>
            <a:ext cx="259715" cy="231140"/>
          </a:xfrm>
          <a:custGeom>
            <a:avLst/>
            <a:gdLst/>
            <a:ahLst/>
            <a:cxnLst/>
            <a:rect l="l" t="t" r="r" b="b"/>
            <a:pathLst>
              <a:path w="259714" h="231140">
                <a:moveTo>
                  <a:pt x="0" y="0"/>
                </a:moveTo>
                <a:lnTo>
                  <a:pt x="259210" y="0"/>
                </a:lnTo>
                <a:lnTo>
                  <a:pt x="259210" y="230635"/>
                </a:lnTo>
                <a:lnTo>
                  <a:pt x="0" y="230635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6104561" y="877929"/>
            <a:ext cx="207368" cy="6738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 txBox="1"/>
          <p:nvPr/>
        </p:nvSpPr>
        <p:spPr>
          <a:xfrm>
            <a:off x="4509027" y="816648"/>
            <a:ext cx="530225" cy="1797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spc="25" dirty="0">
                <a:latin typeface="Arial"/>
                <a:cs typeface="Arial"/>
              </a:rPr>
              <a:t>I.</a:t>
            </a:r>
            <a:r>
              <a:rPr sz="1000" spc="65" dirty="0">
                <a:latin typeface="Arial"/>
                <a:cs typeface="Arial"/>
              </a:rPr>
              <a:t>se</a:t>
            </a:r>
            <a:r>
              <a:rPr sz="1000" spc="25" dirty="0">
                <a:latin typeface="Arial"/>
                <a:cs typeface="Arial"/>
              </a:rPr>
              <a:t>t</a:t>
            </a:r>
            <a:r>
              <a:rPr sz="1000" spc="65" dirty="0">
                <a:latin typeface="Arial"/>
                <a:cs typeface="Arial"/>
              </a:rPr>
              <a:t>osa</a:t>
            </a:r>
            <a:endParaRPr sz="1000">
              <a:latin typeface="Arial"/>
              <a:cs typeface="Arial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5337346" y="816648"/>
            <a:ext cx="721995" cy="1797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spc="50" dirty="0">
                <a:latin typeface="Arial"/>
                <a:cs typeface="Arial"/>
              </a:rPr>
              <a:t>I.versicolor</a:t>
            </a:r>
            <a:endParaRPr sz="1000">
              <a:latin typeface="Arial"/>
              <a:cs typeface="Arial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6357552" y="816648"/>
            <a:ext cx="633730" cy="1797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spc="25" dirty="0">
                <a:latin typeface="Arial"/>
                <a:cs typeface="Arial"/>
              </a:rPr>
              <a:t>I.</a:t>
            </a:r>
            <a:r>
              <a:rPr sz="1000" spc="50" dirty="0">
                <a:latin typeface="Arial"/>
                <a:cs typeface="Arial"/>
              </a:rPr>
              <a:t>virginica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92627" y="159562"/>
            <a:ext cx="2292350" cy="619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Tóm</a:t>
            </a:r>
            <a:r>
              <a:rPr spc="-70" dirty="0"/>
              <a:t> </a:t>
            </a:r>
            <a:r>
              <a:rPr spc="165" dirty="0"/>
              <a:t>l</a:t>
            </a:r>
            <a:r>
              <a:rPr spc="165" dirty="0">
                <a:latin typeface="Tahoma"/>
                <a:cs typeface="Tahoma"/>
              </a:rPr>
              <a:t>ượ</a:t>
            </a:r>
            <a:r>
              <a:rPr spc="165" dirty="0"/>
              <a:t>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65405" y="1355434"/>
            <a:ext cx="9892030" cy="4594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0065" marR="5080" indent="-507365">
              <a:lnSpc>
                <a:spcPct val="119700"/>
              </a:lnSpc>
              <a:spcBef>
                <a:spcPts val="100"/>
              </a:spcBef>
              <a:buClr>
                <a:srgbClr val="FF6600"/>
              </a:buClr>
              <a:buSzPct val="103125"/>
              <a:buChar char="•"/>
              <a:tabLst>
                <a:tab pos="526415" algn="l"/>
                <a:tab pos="527050" algn="l"/>
              </a:tabLst>
            </a:pPr>
            <a:r>
              <a:rPr sz="3200" spc="-5" dirty="0">
                <a:latin typeface="Calibri"/>
                <a:cs typeface="Calibri"/>
              </a:rPr>
              <a:t>PCA là một phương pháp giảm độ liên quan đa chiều của  dữ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liệu</a:t>
            </a:r>
            <a:endParaRPr sz="3200">
              <a:latin typeface="Calibri"/>
              <a:cs typeface="Calibri"/>
            </a:endParaRPr>
          </a:p>
          <a:p>
            <a:pPr marL="520065" marR="92710" indent="-507365">
              <a:lnSpc>
                <a:spcPct val="119500"/>
              </a:lnSpc>
              <a:spcBef>
                <a:spcPts val="1925"/>
              </a:spcBef>
              <a:buClr>
                <a:srgbClr val="FF6600"/>
              </a:buClr>
              <a:buSzPct val="103125"/>
              <a:buChar char="•"/>
              <a:tabLst>
                <a:tab pos="526415" algn="l"/>
                <a:tab pos="527050" algn="l"/>
              </a:tabLst>
            </a:pPr>
            <a:r>
              <a:rPr sz="3200" spc="-5" dirty="0">
                <a:latin typeface="Calibri"/>
                <a:cs typeface="Calibri"/>
              </a:rPr>
              <a:t>Ý tưởng: </a:t>
            </a:r>
            <a:r>
              <a:rPr sz="3200" spc="-15" dirty="0">
                <a:latin typeface="Calibri"/>
                <a:cs typeface="Calibri"/>
              </a:rPr>
              <a:t>tim </a:t>
            </a:r>
            <a:r>
              <a:rPr sz="3200" spc="-5" dirty="0">
                <a:latin typeface="Calibri"/>
                <a:cs typeface="Calibri"/>
              </a:rPr>
              <a:t>các biến số mới (PC) là hàm số của các biến  số gốc sao cho các PC không tương quan với nhau  (orthogonal)</a:t>
            </a:r>
            <a:endParaRPr sz="3200">
              <a:latin typeface="Calibri"/>
              <a:cs typeface="Calibri"/>
            </a:endParaRPr>
          </a:p>
          <a:p>
            <a:pPr marL="520065" marR="480695" indent="-507365">
              <a:lnSpc>
                <a:spcPct val="119200"/>
              </a:lnSpc>
              <a:spcBef>
                <a:spcPts val="1939"/>
              </a:spcBef>
              <a:buClr>
                <a:srgbClr val="FF6600"/>
              </a:buClr>
              <a:buSzPct val="103125"/>
              <a:buChar char="•"/>
              <a:tabLst>
                <a:tab pos="526415" algn="l"/>
                <a:tab pos="527050" algn="l"/>
              </a:tabLst>
            </a:pPr>
            <a:r>
              <a:rPr sz="3200" spc="-5" dirty="0">
                <a:latin typeface="Calibri"/>
                <a:cs typeface="Calibri"/>
              </a:rPr>
              <a:t>PC đầu </a:t>
            </a:r>
            <a:r>
              <a:rPr sz="3200" spc="-10" dirty="0">
                <a:latin typeface="Calibri"/>
                <a:cs typeface="Calibri"/>
              </a:rPr>
              <a:t>tiên </a:t>
            </a:r>
            <a:r>
              <a:rPr sz="3200" spc="-5" dirty="0">
                <a:latin typeface="Calibri"/>
                <a:cs typeface="Calibri"/>
              </a:rPr>
              <a:t>giải thích nhiều phương sai nhất; PC 2 giải  thích tỉ lệ phương sai ít hơn PC 1,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v.v.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04147" y="159562"/>
            <a:ext cx="3869690" cy="619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i="1" spc="-5" dirty="0">
                <a:latin typeface="Arial Rounded MT Bold"/>
                <a:cs typeface="Arial Rounded MT Bold"/>
              </a:rPr>
              <a:t>Ý </a:t>
            </a:r>
            <a:r>
              <a:rPr spc="130" dirty="0"/>
              <a:t>t</a:t>
            </a:r>
            <a:r>
              <a:rPr spc="130" dirty="0">
                <a:latin typeface="Tahoma"/>
                <a:cs typeface="Tahoma"/>
              </a:rPr>
              <a:t>ưở</a:t>
            </a:r>
            <a:r>
              <a:rPr spc="130" dirty="0"/>
              <a:t>ng </a:t>
            </a:r>
            <a:r>
              <a:rPr spc="-5" dirty="0"/>
              <a:t>c</a:t>
            </a:r>
            <a:r>
              <a:rPr spc="-5" dirty="0">
                <a:latin typeface="MS PGothic"/>
                <a:cs typeface="MS PGothic"/>
              </a:rPr>
              <a:t>ă</a:t>
            </a:r>
            <a:r>
              <a:rPr spc="-5" dirty="0"/>
              <a:t>n</a:t>
            </a:r>
            <a:r>
              <a:rPr spc="-204" dirty="0"/>
              <a:t> </a:t>
            </a:r>
            <a:r>
              <a:rPr spc="25" dirty="0"/>
              <a:t>b</a:t>
            </a:r>
            <a:r>
              <a:rPr spc="25" dirty="0">
                <a:latin typeface="Tahoma"/>
                <a:cs typeface="Tahoma"/>
              </a:rPr>
              <a:t>ả</a:t>
            </a:r>
            <a:r>
              <a:rPr spc="25" dirty="0"/>
              <a:t>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1929" y="1472174"/>
            <a:ext cx="10094595" cy="43427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93065" indent="-380365">
              <a:lnSpc>
                <a:spcPct val="100000"/>
              </a:lnSpc>
              <a:spcBef>
                <a:spcPts val="95"/>
              </a:spcBef>
              <a:buChar char="•"/>
              <a:tabLst>
                <a:tab pos="398145" algn="l"/>
                <a:tab pos="398780" algn="l"/>
              </a:tabLst>
            </a:pPr>
            <a:r>
              <a:rPr sz="3400" spc="-5" dirty="0">
                <a:latin typeface="Calibri"/>
                <a:cs typeface="Calibri"/>
              </a:rPr>
              <a:t>Nếu hai biến (hay 2 items) có tương quan với</a:t>
            </a:r>
            <a:r>
              <a:rPr sz="3400" spc="0" dirty="0">
                <a:latin typeface="Calibri"/>
                <a:cs typeface="Calibri"/>
              </a:rPr>
              <a:t> </a:t>
            </a:r>
            <a:r>
              <a:rPr sz="3400" spc="-5" dirty="0">
                <a:latin typeface="Calibri"/>
                <a:cs typeface="Calibri"/>
              </a:rPr>
              <a:t>nhau</a:t>
            </a:r>
            <a:endParaRPr sz="3400">
              <a:latin typeface="Calibri"/>
              <a:cs typeface="Calibri"/>
            </a:endParaRPr>
          </a:p>
          <a:p>
            <a:pPr marL="837565" marR="897890" lvl="1" indent="-317500">
              <a:lnSpc>
                <a:spcPct val="113700"/>
              </a:lnSpc>
              <a:spcBef>
                <a:spcPts val="1710"/>
              </a:spcBef>
              <a:buChar char="–"/>
              <a:tabLst>
                <a:tab pos="841375" algn="l"/>
                <a:tab pos="842010" algn="l"/>
              </a:tabLst>
            </a:pPr>
            <a:r>
              <a:rPr sz="2900" spc="-5" dirty="0">
                <a:latin typeface="Calibri"/>
                <a:cs typeface="Calibri"/>
              </a:rPr>
              <a:t>Chúng có thể phản ảnh một hiện tượng (hay một yếu tố  không quan sát được – latent</a:t>
            </a:r>
            <a:r>
              <a:rPr sz="2900" spc="0" dirty="0">
                <a:latin typeface="Calibri"/>
                <a:cs typeface="Calibri"/>
              </a:rPr>
              <a:t> </a:t>
            </a:r>
            <a:r>
              <a:rPr sz="2900" spc="-5" dirty="0">
                <a:latin typeface="Calibri"/>
                <a:cs typeface="Calibri"/>
              </a:rPr>
              <a:t>factor)</a:t>
            </a:r>
            <a:endParaRPr sz="2900">
              <a:latin typeface="Calibri"/>
              <a:cs typeface="Calibri"/>
            </a:endParaRPr>
          </a:p>
          <a:p>
            <a:pPr marL="837565" marR="193675" lvl="1" indent="-317500">
              <a:lnSpc>
                <a:spcPct val="113700"/>
              </a:lnSpc>
              <a:spcBef>
                <a:spcPts val="1780"/>
              </a:spcBef>
              <a:buChar char="–"/>
              <a:tabLst>
                <a:tab pos="841375" algn="l"/>
                <a:tab pos="842010" algn="l"/>
              </a:tabLst>
            </a:pPr>
            <a:r>
              <a:rPr sz="2900" spc="-5" dirty="0">
                <a:latin typeface="Calibri"/>
                <a:cs typeface="Calibri"/>
              </a:rPr>
              <a:t>Nếu chúng phản ảnh một latent variable, thì tổng hợp chúng  thành 1 biến là hợp</a:t>
            </a:r>
            <a:r>
              <a:rPr sz="2900" spc="-10" dirty="0">
                <a:latin typeface="Calibri"/>
                <a:cs typeface="Calibri"/>
              </a:rPr>
              <a:t> </a:t>
            </a:r>
            <a:r>
              <a:rPr sz="2900" spc="-5" dirty="0">
                <a:latin typeface="Calibri"/>
                <a:cs typeface="Calibri"/>
              </a:rPr>
              <a:t>lí</a:t>
            </a:r>
            <a:endParaRPr sz="2900">
              <a:latin typeface="Calibri"/>
              <a:cs typeface="Calibri"/>
            </a:endParaRPr>
          </a:p>
          <a:p>
            <a:pPr marL="393065" marR="5080" indent="-380365">
              <a:lnSpc>
                <a:spcPct val="111400"/>
              </a:lnSpc>
              <a:spcBef>
                <a:spcPts val="2039"/>
              </a:spcBef>
              <a:buChar char="•"/>
              <a:tabLst>
                <a:tab pos="398145" algn="l"/>
                <a:tab pos="398780" algn="l"/>
              </a:tabLst>
            </a:pPr>
            <a:r>
              <a:rPr sz="3200" spc="-5" dirty="0">
                <a:latin typeface="Calibri"/>
                <a:cs typeface="Calibri"/>
              </a:rPr>
              <a:t>Các biến latent variables còn gọi là "</a:t>
            </a:r>
            <a:r>
              <a:rPr sz="3200" b="1" spc="-5" dirty="0">
                <a:latin typeface="Calibri"/>
                <a:cs typeface="Calibri"/>
              </a:rPr>
              <a:t>factors</a:t>
            </a:r>
            <a:r>
              <a:rPr sz="3200" spc="-5" dirty="0">
                <a:latin typeface="Calibri"/>
                <a:cs typeface="Calibri"/>
              </a:rPr>
              <a:t>" hay "</a:t>
            </a:r>
            <a:r>
              <a:rPr sz="3200" b="1" spc="-5" dirty="0">
                <a:latin typeface="Calibri"/>
                <a:cs typeface="Calibri"/>
              </a:rPr>
              <a:t>principal  components</a:t>
            </a:r>
            <a:r>
              <a:rPr sz="3200" spc="-5" dirty="0">
                <a:latin typeface="Calibri"/>
                <a:cs typeface="Calibri"/>
              </a:rPr>
              <a:t>"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17513" y="1774799"/>
            <a:ext cx="2759075" cy="1420495"/>
          </a:xfrm>
          <a:custGeom>
            <a:avLst/>
            <a:gdLst/>
            <a:ahLst/>
            <a:cxnLst/>
            <a:rect l="l" t="t" r="r" b="b"/>
            <a:pathLst>
              <a:path w="2759075" h="1420495">
                <a:moveTo>
                  <a:pt x="1379435" y="0"/>
                </a:moveTo>
                <a:lnTo>
                  <a:pt x="1316292" y="730"/>
                </a:lnTo>
                <a:lnTo>
                  <a:pt x="1253878" y="2902"/>
                </a:lnTo>
                <a:lnTo>
                  <a:pt x="1192253" y="6482"/>
                </a:lnTo>
                <a:lnTo>
                  <a:pt x="1131478" y="11441"/>
                </a:lnTo>
                <a:lnTo>
                  <a:pt x="1071615" y="17746"/>
                </a:lnTo>
                <a:lnTo>
                  <a:pt x="1012725" y="25367"/>
                </a:lnTo>
                <a:lnTo>
                  <a:pt x="954867" y="34271"/>
                </a:lnTo>
                <a:lnTo>
                  <a:pt x="898103" y="44428"/>
                </a:lnTo>
                <a:lnTo>
                  <a:pt x="842494" y="55806"/>
                </a:lnTo>
                <a:lnTo>
                  <a:pt x="788101" y="68375"/>
                </a:lnTo>
                <a:lnTo>
                  <a:pt x="734984" y="82101"/>
                </a:lnTo>
                <a:lnTo>
                  <a:pt x="683205" y="96956"/>
                </a:lnTo>
                <a:lnTo>
                  <a:pt x="632824" y="112905"/>
                </a:lnTo>
                <a:lnTo>
                  <a:pt x="583902" y="129920"/>
                </a:lnTo>
                <a:lnTo>
                  <a:pt x="536501" y="147968"/>
                </a:lnTo>
                <a:lnTo>
                  <a:pt x="490680" y="167017"/>
                </a:lnTo>
                <a:lnTo>
                  <a:pt x="446501" y="187038"/>
                </a:lnTo>
                <a:lnTo>
                  <a:pt x="404025" y="207997"/>
                </a:lnTo>
                <a:lnTo>
                  <a:pt x="363312" y="229864"/>
                </a:lnTo>
                <a:lnTo>
                  <a:pt x="324423" y="252608"/>
                </a:lnTo>
                <a:lnTo>
                  <a:pt x="287420" y="276197"/>
                </a:lnTo>
                <a:lnTo>
                  <a:pt x="252363" y="300600"/>
                </a:lnTo>
                <a:lnTo>
                  <a:pt x="219314" y="325785"/>
                </a:lnTo>
                <a:lnTo>
                  <a:pt x="188332" y="351722"/>
                </a:lnTo>
                <a:lnTo>
                  <a:pt x="159478" y="378378"/>
                </a:lnTo>
                <a:lnTo>
                  <a:pt x="132815" y="405723"/>
                </a:lnTo>
                <a:lnTo>
                  <a:pt x="86300" y="462353"/>
                </a:lnTo>
                <a:lnTo>
                  <a:pt x="49274" y="521361"/>
                </a:lnTo>
                <a:lnTo>
                  <a:pt x="22224" y="582496"/>
                </a:lnTo>
                <a:lnTo>
                  <a:pt x="5637" y="645508"/>
                </a:lnTo>
                <a:lnTo>
                  <a:pt x="0" y="710145"/>
                </a:lnTo>
                <a:lnTo>
                  <a:pt x="1419" y="742652"/>
                </a:lnTo>
                <a:lnTo>
                  <a:pt x="12592" y="806508"/>
                </a:lnTo>
                <a:lnTo>
                  <a:pt x="34471" y="868612"/>
                </a:lnTo>
                <a:lnTo>
                  <a:pt x="66570" y="928715"/>
                </a:lnTo>
                <a:lnTo>
                  <a:pt x="108402" y="986566"/>
                </a:lnTo>
                <a:lnTo>
                  <a:pt x="159478" y="1041913"/>
                </a:lnTo>
                <a:lnTo>
                  <a:pt x="188332" y="1068569"/>
                </a:lnTo>
                <a:lnTo>
                  <a:pt x="219314" y="1094506"/>
                </a:lnTo>
                <a:lnTo>
                  <a:pt x="252363" y="1119691"/>
                </a:lnTo>
                <a:lnTo>
                  <a:pt x="287420" y="1144094"/>
                </a:lnTo>
                <a:lnTo>
                  <a:pt x="324423" y="1167683"/>
                </a:lnTo>
                <a:lnTo>
                  <a:pt x="363312" y="1190427"/>
                </a:lnTo>
                <a:lnTo>
                  <a:pt x="404025" y="1212294"/>
                </a:lnTo>
                <a:lnTo>
                  <a:pt x="446501" y="1233253"/>
                </a:lnTo>
                <a:lnTo>
                  <a:pt x="490680" y="1253273"/>
                </a:lnTo>
                <a:lnTo>
                  <a:pt x="536501" y="1272323"/>
                </a:lnTo>
                <a:lnTo>
                  <a:pt x="583902" y="1290371"/>
                </a:lnTo>
                <a:lnTo>
                  <a:pt x="632824" y="1307385"/>
                </a:lnTo>
                <a:lnTo>
                  <a:pt x="683205" y="1323335"/>
                </a:lnTo>
                <a:lnTo>
                  <a:pt x="734984" y="1338189"/>
                </a:lnTo>
                <a:lnTo>
                  <a:pt x="788101" y="1351916"/>
                </a:lnTo>
                <a:lnTo>
                  <a:pt x="842494" y="1364484"/>
                </a:lnTo>
                <a:lnTo>
                  <a:pt x="898103" y="1375863"/>
                </a:lnTo>
                <a:lnTo>
                  <a:pt x="954867" y="1386020"/>
                </a:lnTo>
                <a:lnTo>
                  <a:pt x="1012725" y="1394924"/>
                </a:lnTo>
                <a:lnTo>
                  <a:pt x="1071615" y="1402545"/>
                </a:lnTo>
                <a:lnTo>
                  <a:pt x="1131478" y="1408850"/>
                </a:lnTo>
                <a:lnTo>
                  <a:pt x="1192253" y="1413808"/>
                </a:lnTo>
                <a:lnTo>
                  <a:pt x="1253878" y="1417389"/>
                </a:lnTo>
                <a:lnTo>
                  <a:pt x="1316292" y="1419561"/>
                </a:lnTo>
                <a:lnTo>
                  <a:pt x="1379435" y="1420291"/>
                </a:lnTo>
                <a:lnTo>
                  <a:pt x="1442579" y="1419561"/>
                </a:lnTo>
                <a:lnTo>
                  <a:pt x="1504993" y="1417389"/>
                </a:lnTo>
                <a:lnTo>
                  <a:pt x="1566618" y="1413808"/>
                </a:lnTo>
                <a:lnTo>
                  <a:pt x="1627392" y="1408850"/>
                </a:lnTo>
                <a:lnTo>
                  <a:pt x="1687255" y="1402545"/>
                </a:lnTo>
                <a:lnTo>
                  <a:pt x="1746146" y="1394924"/>
                </a:lnTo>
                <a:lnTo>
                  <a:pt x="1804004" y="1386020"/>
                </a:lnTo>
                <a:lnTo>
                  <a:pt x="1860768" y="1375863"/>
                </a:lnTo>
                <a:lnTo>
                  <a:pt x="1916377" y="1364484"/>
                </a:lnTo>
                <a:lnTo>
                  <a:pt x="1970770" y="1351916"/>
                </a:lnTo>
                <a:lnTo>
                  <a:pt x="2023887" y="1338189"/>
                </a:lnTo>
                <a:lnTo>
                  <a:pt x="2075666" y="1323335"/>
                </a:lnTo>
                <a:lnTo>
                  <a:pt x="2126047" y="1307385"/>
                </a:lnTo>
                <a:lnTo>
                  <a:pt x="2174969" y="1290371"/>
                </a:lnTo>
                <a:lnTo>
                  <a:pt x="2222370" y="1272323"/>
                </a:lnTo>
                <a:lnTo>
                  <a:pt x="2268191" y="1253273"/>
                </a:lnTo>
                <a:lnTo>
                  <a:pt x="2312370" y="1233253"/>
                </a:lnTo>
                <a:lnTo>
                  <a:pt x="2354846" y="1212294"/>
                </a:lnTo>
                <a:lnTo>
                  <a:pt x="2395559" y="1190427"/>
                </a:lnTo>
                <a:lnTo>
                  <a:pt x="2434447" y="1167683"/>
                </a:lnTo>
                <a:lnTo>
                  <a:pt x="2471450" y="1144094"/>
                </a:lnTo>
                <a:lnTo>
                  <a:pt x="2506507" y="1119691"/>
                </a:lnTo>
                <a:lnTo>
                  <a:pt x="2539557" y="1094506"/>
                </a:lnTo>
                <a:lnTo>
                  <a:pt x="2570539" y="1068569"/>
                </a:lnTo>
                <a:lnTo>
                  <a:pt x="2599392" y="1041913"/>
                </a:lnTo>
                <a:lnTo>
                  <a:pt x="2626056" y="1014568"/>
                </a:lnTo>
                <a:lnTo>
                  <a:pt x="2672571" y="957938"/>
                </a:lnTo>
                <a:lnTo>
                  <a:pt x="2709597" y="898930"/>
                </a:lnTo>
                <a:lnTo>
                  <a:pt x="2736647" y="837795"/>
                </a:lnTo>
                <a:lnTo>
                  <a:pt x="2753234" y="774783"/>
                </a:lnTo>
                <a:lnTo>
                  <a:pt x="2758871" y="710145"/>
                </a:lnTo>
                <a:lnTo>
                  <a:pt x="2757452" y="677639"/>
                </a:lnTo>
                <a:lnTo>
                  <a:pt x="2746279" y="613783"/>
                </a:lnTo>
                <a:lnTo>
                  <a:pt x="2724399" y="551678"/>
                </a:lnTo>
                <a:lnTo>
                  <a:pt x="2692301" y="491575"/>
                </a:lnTo>
                <a:lnTo>
                  <a:pt x="2650469" y="433725"/>
                </a:lnTo>
                <a:lnTo>
                  <a:pt x="2599392" y="378378"/>
                </a:lnTo>
                <a:lnTo>
                  <a:pt x="2570539" y="351722"/>
                </a:lnTo>
                <a:lnTo>
                  <a:pt x="2539557" y="325785"/>
                </a:lnTo>
                <a:lnTo>
                  <a:pt x="2506507" y="300600"/>
                </a:lnTo>
                <a:lnTo>
                  <a:pt x="2471450" y="276197"/>
                </a:lnTo>
                <a:lnTo>
                  <a:pt x="2434447" y="252608"/>
                </a:lnTo>
                <a:lnTo>
                  <a:pt x="2395559" y="229864"/>
                </a:lnTo>
                <a:lnTo>
                  <a:pt x="2354846" y="207997"/>
                </a:lnTo>
                <a:lnTo>
                  <a:pt x="2312370" y="187038"/>
                </a:lnTo>
                <a:lnTo>
                  <a:pt x="2268191" y="167017"/>
                </a:lnTo>
                <a:lnTo>
                  <a:pt x="2222370" y="147968"/>
                </a:lnTo>
                <a:lnTo>
                  <a:pt x="2174969" y="129920"/>
                </a:lnTo>
                <a:lnTo>
                  <a:pt x="2126047" y="112905"/>
                </a:lnTo>
                <a:lnTo>
                  <a:pt x="2075666" y="96956"/>
                </a:lnTo>
                <a:lnTo>
                  <a:pt x="2023887" y="82101"/>
                </a:lnTo>
                <a:lnTo>
                  <a:pt x="1970770" y="68375"/>
                </a:lnTo>
                <a:lnTo>
                  <a:pt x="1916377" y="55806"/>
                </a:lnTo>
                <a:lnTo>
                  <a:pt x="1860768" y="44428"/>
                </a:lnTo>
                <a:lnTo>
                  <a:pt x="1804004" y="34271"/>
                </a:lnTo>
                <a:lnTo>
                  <a:pt x="1746146" y="25367"/>
                </a:lnTo>
                <a:lnTo>
                  <a:pt x="1687255" y="17746"/>
                </a:lnTo>
                <a:lnTo>
                  <a:pt x="1627392" y="11441"/>
                </a:lnTo>
                <a:lnTo>
                  <a:pt x="1566618" y="6482"/>
                </a:lnTo>
                <a:lnTo>
                  <a:pt x="1504993" y="2902"/>
                </a:lnTo>
                <a:lnTo>
                  <a:pt x="1442579" y="730"/>
                </a:lnTo>
                <a:lnTo>
                  <a:pt x="1379435" y="0"/>
                </a:lnTo>
                <a:close/>
              </a:path>
            </a:pathLst>
          </a:custGeom>
          <a:solidFill>
            <a:srgbClr val="D4FE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117513" y="1774799"/>
            <a:ext cx="2759075" cy="1420495"/>
          </a:xfrm>
          <a:custGeom>
            <a:avLst/>
            <a:gdLst/>
            <a:ahLst/>
            <a:cxnLst/>
            <a:rect l="l" t="t" r="r" b="b"/>
            <a:pathLst>
              <a:path w="2759075" h="1420495">
                <a:moveTo>
                  <a:pt x="0" y="710148"/>
                </a:moveTo>
                <a:lnTo>
                  <a:pt x="5637" y="645510"/>
                </a:lnTo>
                <a:lnTo>
                  <a:pt x="22224" y="582498"/>
                </a:lnTo>
                <a:lnTo>
                  <a:pt x="49274" y="521363"/>
                </a:lnTo>
                <a:lnTo>
                  <a:pt x="86301" y="462354"/>
                </a:lnTo>
                <a:lnTo>
                  <a:pt x="132816" y="405724"/>
                </a:lnTo>
                <a:lnTo>
                  <a:pt x="159480" y="378379"/>
                </a:lnTo>
                <a:lnTo>
                  <a:pt x="188333" y="351723"/>
                </a:lnTo>
                <a:lnTo>
                  <a:pt x="219315" y="325786"/>
                </a:lnTo>
                <a:lnTo>
                  <a:pt x="252365" y="300600"/>
                </a:lnTo>
                <a:lnTo>
                  <a:pt x="287423" y="276198"/>
                </a:lnTo>
                <a:lnTo>
                  <a:pt x="324426" y="252608"/>
                </a:lnTo>
                <a:lnTo>
                  <a:pt x="363314" y="229865"/>
                </a:lnTo>
                <a:lnTo>
                  <a:pt x="404027" y="207997"/>
                </a:lnTo>
                <a:lnTo>
                  <a:pt x="446504" y="187038"/>
                </a:lnTo>
                <a:lnTo>
                  <a:pt x="490683" y="167018"/>
                </a:lnTo>
                <a:lnTo>
                  <a:pt x="536504" y="147968"/>
                </a:lnTo>
                <a:lnTo>
                  <a:pt x="583906" y="129920"/>
                </a:lnTo>
                <a:lnTo>
                  <a:pt x="632828" y="112906"/>
                </a:lnTo>
                <a:lnTo>
                  <a:pt x="683209" y="96956"/>
                </a:lnTo>
                <a:lnTo>
                  <a:pt x="734988" y="82102"/>
                </a:lnTo>
                <a:lnTo>
                  <a:pt x="788105" y="68375"/>
                </a:lnTo>
                <a:lnTo>
                  <a:pt x="842498" y="55807"/>
                </a:lnTo>
                <a:lnTo>
                  <a:pt x="898107" y="44428"/>
                </a:lnTo>
                <a:lnTo>
                  <a:pt x="954871" y="34271"/>
                </a:lnTo>
                <a:lnTo>
                  <a:pt x="1012728" y="25367"/>
                </a:lnTo>
                <a:lnTo>
                  <a:pt x="1071619" y="17746"/>
                </a:lnTo>
                <a:lnTo>
                  <a:pt x="1131482" y="11441"/>
                </a:lnTo>
                <a:lnTo>
                  <a:pt x="1192256" y="6482"/>
                </a:lnTo>
                <a:lnTo>
                  <a:pt x="1253881" y="2902"/>
                </a:lnTo>
                <a:lnTo>
                  <a:pt x="1316295" y="730"/>
                </a:lnTo>
                <a:lnTo>
                  <a:pt x="1379438" y="0"/>
                </a:lnTo>
                <a:lnTo>
                  <a:pt x="1442581" y="730"/>
                </a:lnTo>
                <a:lnTo>
                  <a:pt x="1504995" y="2902"/>
                </a:lnTo>
                <a:lnTo>
                  <a:pt x="1566620" y="6482"/>
                </a:lnTo>
                <a:lnTo>
                  <a:pt x="1627394" y="11441"/>
                </a:lnTo>
                <a:lnTo>
                  <a:pt x="1687257" y="17746"/>
                </a:lnTo>
                <a:lnTo>
                  <a:pt x="1746148" y="25367"/>
                </a:lnTo>
                <a:lnTo>
                  <a:pt x="1804006" y="34271"/>
                </a:lnTo>
                <a:lnTo>
                  <a:pt x="1860770" y="44428"/>
                </a:lnTo>
                <a:lnTo>
                  <a:pt x="1916379" y="55807"/>
                </a:lnTo>
                <a:lnTo>
                  <a:pt x="1970772" y="68375"/>
                </a:lnTo>
                <a:lnTo>
                  <a:pt x="2023889" y="82102"/>
                </a:lnTo>
                <a:lnTo>
                  <a:pt x="2075668" y="96956"/>
                </a:lnTo>
                <a:lnTo>
                  <a:pt x="2126049" y="112906"/>
                </a:lnTo>
                <a:lnTo>
                  <a:pt x="2174971" y="129920"/>
                </a:lnTo>
                <a:lnTo>
                  <a:pt x="2222373" y="147968"/>
                </a:lnTo>
                <a:lnTo>
                  <a:pt x="2268194" y="167018"/>
                </a:lnTo>
                <a:lnTo>
                  <a:pt x="2312373" y="187038"/>
                </a:lnTo>
                <a:lnTo>
                  <a:pt x="2354849" y="207997"/>
                </a:lnTo>
                <a:lnTo>
                  <a:pt x="2395562" y="229865"/>
                </a:lnTo>
                <a:lnTo>
                  <a:pt x="2434450" y="252608"/>
                </a:lnTo>
                <a:lnTo>
                  <a:pt x="2471454" y="276198"/>
                </a:lnTo>
                <a:lnTo>
                  <a:pt x="2506511" y="300600"/>
                </a:lnTo>
                <a:lnTo>
                  <a:pt x="2539561" y="325786"/>
                </a:lnTo>
                <a:lnTo>
                  <a:pt x="2570543" y="351723"/>
                </a:lnTo>
                <a:lnTo>
                  <a:pt x="2599396" y="378379"/>
                </a:lnTo>
                <a:lnTo>
                  <a:pt x="2626060" y="405724"/>
                </a:lnTo>
                <a:lnTo>
                  <a:pt x="2672575" y="462354"/>
                </a:lnTo>
                <a:lnTo>
                  <a:pt x="2709601" y="521363"/>
                </a:lnTo>
                <a:lnTo>
                  <a:pt x="2736651" y="582498"/>
                </a:lnTo>
                <a:lnTo>
                  <a:pt x="2753238" y="645510"/>
                </a:lnTo>
                <a:lnTo>
                  <a:pt x="2758876" y="710148"/>
                </a:lnTo>
                <a:lnTo>
                  <a:pt x="2757456" y="742655"/>
                </a:lnTo>
                <a:lnTo>
                  <a:pt x="2746283" y="806511"/>
                </a:lnTo>
                <a:lnTo>
                  <a:pt x="2724404" y="868617"/>
                </a:lnTo>
                <a:lnTo>
                  <a:pt x="2692305" y="928720"/>
                </a:lnTo>
                <a:lnTo>
                  <a:pt x="2650473" y="986571"/>
                </a:lnTo>
                <a:lnTo>
                  <a:pt x="2599396" y="1041918"/>
                </a:lnTo>
                <a:lnTo>
                  <a:pt x="2570543" y="1068575"/>
                </a:lnTo>
                <a:lnTo>
                  <a:pt x="2539561" y="1094511"/>
                </a:lnTo>
                <a:lnTo>
                  <a:pt x="2506511" y="1119697"/>
                </a:lnTo>
                <a:lnTo>
                  <a:pt x="2471454" y="1144100"/>
                </a:lnTo>
                <a:lnTo>
                  <a:pt x="2434450" y="1167689"/>
                </a:lnTo>
                <a:lnTo>
                  <a:pt x="2395562" y="1190433"/>
                </a:lnTo>
                <a:lnTo>
                  <a:pt x="2354849" y="1212300"/>
                </a:lnTo>
                <a:lnTo>
                  <a:pt x="2312373" y="1233260"/>
                </a:lnTo>
                <a:lnTo>
                  <a:pt x="2268194" y="1253280"/>
                </a:lnTo>
                <a:lnTo>
                  <a:pt x="2222373" y="1272330"/>
                </a:lnTo>
                <a:lnTo>
                  <a:pt x="2174971" y="1290378"/>
                </a:lnTo>
                <a:lnTo>
                  <a:pt x="2126049" y="1307392"/>
                </a:lnTo>
                <a:lnTo>
                  <a:pt x="2075668" y="1323342"/>
                </a:lnTo>
                <a:lnTo>
                  <a:pt x="2023889" y="1338197"/>
                </a:lnTo>
                <a:lnTo>
                  <a:pt x="1970772" y="1351923"/>
                </a:lnTo>
                <a:lnTo>
                  <a:pt x="1916379" y="1364492"/>
                </a:lnTo>
                <a:lnTo>
                  <a:pt x="1860770" y="1375870"/>
                </a:lnTo>
                <a:lnTo>
                  <a:pt x="1804006" y="1386027"/>
                </a:lnTo>
                <a:lnTo>
                  <a:pt x="1746148" y="1394932"/>
                </a:lnTo>
                <a:lnTo>
                  <a:pt x="1687257" y="1402552"/>
                </a:lnTo>
                <a:lnTo>
                  <a:pt x="1627394" y="1408858"/>
                </a:lnTo>
                <a:lnTo>
                  <a:pt x="1566620" y="1413816"/>
                </a:lnTo>
                <a:lnTo>
                  <a:pt x="1504995" y="1417397"/>
                </a:lnTo>
                <a:lnTo>
                  <a:pt x="1442581" y="1419568"/>
                </a:lnTo>
                <a:lnTo>
                  <a:pt x="1379438" y="1420299"/>
                </a:lnTo>
                <a:lnTo>
                  <a:pt x="1316295" y="1419568"/>
                </a:lnTo>
                <a:lnTo>
                  <a:pt x="1253881" y="1417397"/>
                </a:lnTo>
                <a:lnTo>
                  <a:pt x="1192256" y="1413816"/>
                </a:lnTo>
                <a:lnTo>
                  <a:pt x="1131482" y="1408858"/>
                </a:lnTo>
                <a:lnTo>
                  <a:pt x="1071619" y="1402552"/>
                </a:lnTo>
                <a:lnTo>
                  <a:pt x="1012728" y="1394932"/>
                </a:lnTo>
                <a:lnTo>
                  <a:pt x="954871" y="1386027"/>
                </a:lnTo>
                <a:lnTo>
                  <a:pt x="898107" y="1375870"/>
                </a:lnTo>
                <a:lnTo>
                  <a:pt x="842498" y="1364492"/>
                </a:lnTo>
                <a:lnTo>
                  <a:pt x="788105" y="1351923"/>
                </a:lnTo>
                <a:lnTo>
                  <a:pt x="734988" y="1338197"/>
                </a:lnTo>
                <a:lnTo>
                  <a:pt x="683209" y="1323342"/>
                </a:lnTo>
                <a:lnTo>
                  <a:pt x="632828" y="1307392"/>
                </a:lnTo>
                <a:lnTo>
                  <a:pt x="583906" y="1290378"/>
                </a:lnTo>
                <a:lnTo>
                  <a:pt x="536504" y="1272330"/>
                </a:lnTo>
                <a:lnTo>
                  <a:pt x="490683" y="1253280"/>
                </a:lnTo>
                <a:lnTo>
                  <a:pt x="446504" y="1233260"/>
                </a:lnTo>
                <a:lnTo>
                  <a:pt x="404027" y="1212300"/>
                </a:lnTo>
                <a:lnTo>
                  <a:pt x="363314" y="1190433"/>
                </a:lnTo>
                <a:lnTo>
                  <a:pt x="324426" y="1167689"/>
                </a:lnTo>
                <a:lnTo>
                  <a:pt x="287423" y="1144100"/>
                </a:lnTo>
                <a:lnTo>
                  <a:pt x="252365" y="1119697"/>
                </a:lnTo>
                <a:lnTo>
                  <a:pt x="219315" y="1094511"/>
                </a:lnTo>
                <a:lnTo>
                  <a:pt x="188333" y="1068575"/>
                </a:lnTo>
                <a:lnTo>
                  <a:pt x="159480" y="1041918"/>
                </a:lnTo>
                <a:lnTo>
                  <a:pt x="132816" y="1014573"/>
                </a:lnTo>
                <a:lnTo>
                  <a:pt x="86301" y="957943"/>
                </a:lnTo>
                <a:lnTo>
                  <a:pt x="49274" y="898934"/>
                </a:lnTo>
                <a:lnTo>
                  <a:pt x="22224" y="837799"/>
                </a:lnTo>
                <a:lnTo>
                  <a:pt x="5637" y="774786"/>
                </a:lnTo>
                <a:lnTo>
                  <a:pt x="0" y="710148"/>
                </a:lnTo>
                <a:close/>
              </a:path>
            </a:pathLst>
          </a:custGeom>
          <a:ln w="28559">
            <a:solidFill>
              <a:srgbClr val="AC3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738632" y="1893455"/>
            <a:ext cx="1511300" cy="1249045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 marR="5080" algn="ctr">
              <a:lnSpc>
                <a:spcPts val="3200"/>
              </a:lnSpc>
              <a:spcBef>
                <a:spcPts val="235"/>
              </a:spcBef>
            </a:pPr>
            <a:r>
              <a:rPr sz="2700" b="1" spc="-5" dirty="0">
                <a:latin typeface="Times New Roman"/>
                <a:cs typeface="Times New Roman"/>
              </a:rPr>
              <a:t>Subs</a:t>
            </a:r>
            <a:r>
              <a:rPr sz="2700" b="1" spc="-10" dirty="0">
                <a:latin typeface="Times New Roman"/>
                <a:cs typeface="Times New Roman"/>
              </a:rPr>
              <a:t>ta</a:t>
            </a:r>
            <a:r>
              <a:rPr sz="2700" b="1" spc="-5" dirty="0">
                <a:latin typeface="Times New Roman"/>
                <a:cs typeface="Times New Roman"/>
              </a:rPr>
              <a:t>n</a:t>
            </a:r>
            <a:r>
              <a:rPr sz="2700" b="1" spc="-10" dirty="0">
                <a:latin typeface="Times New Roman"/>
                <a:cs typeface="Times New Roman"/>
              </a:rPr>
              <a:t>c</a:t>
            </a:r>
            <a:r>
              <a:rPr sz="2700" b="1" spc="-5" dirty="0">
                <a:latin typeface="Times New Roman"/>
                <a:cs typeface="Times New Roman"/>
              </a:rPr>
              <a:t>e  </a:t>
            </a:r>
            <a:r>
              <a:rPr sz="2700" b="1" spc="-10" dirty="0">
                <a:latin typeface="Times New Roman"/>
                <a:cs typeface="Times New Roman"/>
              </a:rPr>
              <a:t>Use</a:t>
            </a:r>
            <a:endParaRPr sz="2700">
              <a:latin typeface="Times New Roman"/>
              <a:cs typeface="Times New Roman"/>
            </a:endParaRPr>
          </a:p>
          <a:p>
            <a:pPr marL="12065" algn="ctr">
              <a:lnSpc>
                <a:spcPts val="3095"/>
              </a:lnSpc>
            </a:pPr>
            <a:r>
              <a:rPr sz="2700" b="1" spc="-10" dirty="0">
                <a:latin typeface="Times New Roman"/>
                <a:cs typeface="Times New Roman"/>
              </a:rPr>
              <a:t>F1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117513" y="4577054"/>
            <a:ext cx="2879090" cy="1358900"/>
          </a:xfrm>
          <a:custGeom>
            <a:avLst/>
            <a:gdLst/>
            <a:ahLst/>
            <a:cxnLst/>
            <a:rect l="l" t="t" r="r" b="b"/>
            <a:pathLst>
              <a:path w="2879090" h="1358900">
                <a:moveTo>
                  <a:pt x="1439405" y="0"/>
                </a:moveTo>
                <a:lnTo>
                  <a:pt x="1375288" y="661"/>
                </a:lnTo>
                <a:lnTo>
                  <a:pt x="1311890" y="2629"/>
                </a:lnTo>
                <a:lnTo>
                  <a:pt x="1249269" y="5874"/>
                </a:lnTo>
                <a:lnTo>
                  <a:pt x="1187482" y="10369"/>
                </a:lnTo>
                <a:lnTo>
                  <a:pt x="1126590" y="16086"/>
                </a:lnTo>
                <a:lnTo>
                  <a:pt x="1066649" y="22999"/>
                </a:lnTo>
                <a:lnTo>
                  <a:pt x="1007719" y="31079"/>
                </a:lnTo>
                <a:lnTo>
                  <a:pt x="949859" y="40298"/>
                </a:lnTo>
                <a:lnTo>
                  <a:pt x="893126" y="50630"/>
                </a:lnTo>
                <a:lnTo>
                  <a:pt x="837579" y="62046"/>
                </a:lnTo>
                <a:lnTo>
                  <a:pt x="783277" y="74519"/>
                </a:lnTo>
                <a:lnTo>
                  <a:pt x="730278" y="88021"/>
                </a:lnTo>
                <a:lnTo>
                  <a:pt x="678641" y="102525"/>
                </a:lnTo>
                <a:lnTo>
                  <a:pt x="628424" y="118003"/>
                </a:lnTo>
                <a:lnTo>
                  <a:pt x="579686" y="134427"/>
                </a:lnTo>
                <a:lnTo>
                  <a:pt x="532486" y="151770"/>
                </a:lnTo>
                <a:lnTo>
                  <a:pt x="486881" y="170004"/>
                </a:lnTo>
                <a:lnTo>
                  <a:pt x="442930" y="189102"/>
                </a:lnTo>
                <a:lnTo>
                  <a:pt x="400692" y="209035"/>
                </a:lnTo>
                <a:lnTo>
                  <a:pt x="360226" y="229777"/>
                </a:lnTo>
                <a:lnTo>
                  <a:pt x="321589" y="251300"/>
                </a:lnTo>
                <a:lnTo>
                  <a:pt x="284841" y="273576"/>
                </a:lnTo>
                <a:lnTo>
                  <a:pt x="250039" y="296577"/>
                </a:lnTo>
                <a:lnTo>
                  <a:pt x="217243" y="320276"/>
                </a:lnTo>
                <a:lnTo>
                  <a:pt x="186510" y="344646"/>
                </a:lnTo>
                <a:lnTo>
                  <a:pt x="131471" y="395285"/>
                </a:lnTo>
                <a:lnTo>
                  <a:pt x="85390" y="448274"/>
                </a:lnTo>
                <a:lnTo>
                  <a:pt x="48734" y="503392"/>
                </a:lnTo>
                <a:lnTo>
                  <a:pt x="21971" y="560418"/>
                </a:lnTo>
                <a:lnTo>
                  <a:pt x="5570" y="619131"/>
                </a:lnTo>
                <a:lnTo>
                  <a:pt x="0" y="679310"/>
                </a:lnTo>
                <a:lnTo>
                  <a:pt x="1402" y="709569"/>
                </a:lnTo>
                <a:lnTo>
                  <a:pt x="12446" y="769042"/>
                </a:lnTo>
                <a:lnTo>
                  <a:pt x="34086" y="826939"/>
                </a:lnTo>
                <a:lnTo>
                  <a:pt x="65854" y="883038"/>
                </a:lnTo>
                <a:lnTo>
                  <a:pt x="107282" y="937119"/>
                </a:lnTo>
                <a:lnTo>
                  <a:pt x="157900" y="988961"/>
                </a:lnTo>
                <a:lnTo>
                  <a:pt x="217243" y="1038342"/>
                </a:lnTo>
                <a:lnTo>
                  <a:pt x="250039" y="1062041"/>
                </a:lnTo>
                <a:lnTo>
                  <a:pt x="284841" y="1085042"/>
                </a:lnTo>
                <a:lnTo>
                  <a:pt x="321589" y="1107318"/>
                </a:lnTo>
                <a:lnTo>
                  <a:pt x="360226" y="1128840"/>
                </a:lnTo>
                <a:lnTo>
                  <a:pt x="400692" y="1149582"/>
                </a:lnTo>
                <a:lnTo>
                  <a:pt x="442930" y="1169515"/>
                </a:lnTo>
                <a:lnTo>
                  <a:pt x="486881" y="1188613"/>
                </a:lnTo>
                <a:lnTo>
                  <a:pt x="532486" y="1206847"/>
                </a:lnTo>
                <a:lnTo>
                  <a:pt x="579686" y="1224190"/>
                </a:lnTo>
                <a:lnTo>
                  <a:pt x="628424" y="1240614"/>
                </a:lnTo>
                <a:lnTo>
                  <a:pt x="678641" y="1256091"/>
                </a:lnTo>
                <a:lnTo>
                  <a:pt x="730278" y="1270595"/>
                </a:lnTo>
                <a:lnTo>
                  <a:pt x="783277" y="1284097"/>
                </a:lnTo>
                <a:lnTo>
                  <a:pt x="837579" y="1296569"/>
                </a:lnTo>
                <a:lnTo>
                  <a:pt x="893126" y="1307985"/>
                </a:lnTo>
                <a:lnTo>
                  <a:pt x="949859" y="1318317"/>
                </a:lnTo>
                <a:lnTo>
                  <a:pt x="1007719" y="1327536"/>
                </a:lnTo>
                <a:lnTo>
                  <a:pt x="1066649" y="1335616"/>
                </a:lnTo>
                <a:lnTo>
                  <a:pt x="1126590" y="1342528"/>
                </a:lnTo>
                <a:lnTo>
                  <a:pt x="1187482" y="1348246"/>
                </a:lnTo>
                <a:lnTo>
                  <a:pt x="1249269" y="1352741"/>
                </a:lnTo>
                <a:lnTo>
                  <a:pt x="1311890" y="1355986"/>
                </a:lnTo>
                <a:lnTo>
                  <a:pt x="1375288" y="1357953"/>
                </a:lnTo>
                <a:lnTo>
                  <a:pt x="1439405" y="1358615"/>
                </a:lnTo>
                <a:lnTo>
                  <a:pt x="1503522" y="1357953"/>
                </a:lnTo>
                <a:lnTo>
                  <a:pt x="1566921" y="1355986"/>
                </a:lnTo>
                <a:lnTo>
                  <a:pt x="1629544" y="1352741"/>
                </a:lnTo>
                <a:lnTo>
                  <a:pt x="1691331" y="1348246"/>
                </a:lnTo>
                <a:lnTo>
                  <a:pt x="1752225" y="1342528"/>
                </a:lnTo>
                <a:lnTo>
                  <a:pt x="1812166" y="1335616"/>
                </a:lnTo>
                <a:lnTo>
                  <a:pt x="1871096" y="1327536"/>
                </a:lnTo>
                <a:lnTo>
                  <a:pt x="1928958" y="1318317"/>
                </a:lnTo>
                <a:lnTo>
                  <a:pt x="1985691" y="1307985"/>
                </a:lnTo>
                <a:lnTo>
                  <a:pt x="2041238" y="1296569"/>
                </a:lnTo>
                <a:lnTo>
                  <a:pt x="2095541" y="1284097"/>
                </a:lnTo>
                <a:lnTo>
                  <a:pt x="2148540" y="1270595"/>
                </a:lnTo>
                <a:lnTo>
                  <a:pt x="2200178" y="1256091"/>
                </a:lnTo>
                <a:lnTo>
                  <a:pt x="2250395" y="1240614"/>
                </a:lnTo>
                <a:lnTo>
                  <a:pt x="2299133" y="1224190"/>
                </a:lnTo>
                <a:lnTo>
                  <a:pt x="2346334" y="1206847"/>
                </a:lnTo>
                <a:lnTo>
                  <a:pt x="2391940" y="1188613"/>
                </a:lnTo>
                <a:lnTo>
                  <a:pt x="2435890" y="1169515"/>
                </a:lnTo>
                <a:lnTo>
                  <a:pt x="2478129" y="1149582"/>
                </a:lnTo>
                <a:lnTo>
                  <a:pt x="2518595" y="1128840"/>
                </a:lnTo>
                <a:lnTo>
                  <a:pt x="2557232" y="1107318"/>
                </a:lnTo>
                <a:lnTo>
                  <a:pt x="2593981" y="1085042"/>
                </a:lnTo>
                <a:lnTo>
                  <a:pt x="2628783" y="1062041"/>
                </a:lnTo>
                <a:lnTo>
                  <a:pt x="2661579" y="1038342"/>
                </a:lnTo>
                <a:lnTo>
                  <a:pt x="2692311" y="1013973"/>
                </a:lnTo>
                <a:lnTo>
                  <a:pt x="2747351" y="963334"/>
                </a:lnTo>
                <a:lnTo>
                  <a:pt x="2793433" y="910345"/>
                </a:lnTo>
                <a:lnTo>
                  <a:pt x="2830089" y="855227"/>
                </a:lnTo>
                <a:lnTo>
                  <a:pt x="2856851" y="798202"/>
                </a:lnTo>
                <a:lnTo>
                  <a:pt x="2873252" y="739489"/>
                </a:lnTo>
                <a:lnTo>
                  <a:pt x="2878823" y="679310"/>
                </a:lnTo>
                <a:lnTo>
                  <a:pt x="2877420" y="649051"/>
                </a:lnTo>
                <a:lnTo>
                  <a:pt x="2866376" y="589577"/>
                </a:lnTo>
                <a:lnTo>
                  <a:pt x="2844736" y="531680"/>
                </a:lnTo>
                <a:lnTo>
                  <a:pt x="2812968" y="475581"/>
                </a:lnTo>
                <a:lnTo>
                  <a:pt x="2771541" y="421500"/>
                </a:lnTo>
                <a:lnTo>
                  <a:pt x="2720922" y="369658"/>
                </a:lnTo>
                <a:lnTo>
                  <a:pt x="2661579" y="320276"/>
                </a:lnTo>
                <a:lnTo>
                  <a:pt x="2628783" y="296577"/>
                </a:lnTo>
                <a:lnTo>
                  <a:pt x="2593981" y="273576"/>
                </a:lnTo>
                <a:lnTo>
                  <a:pt x="2557232" y="251300"/>
                </a:lnTo>
                <a:lnTo>
                  <a:pt x="2518595" y="229777"/>
                </a:lnTo>
                <a:lnTo>
                  <a:pt x="2478129" y="209035"/>
                </a:lnTo>
                <a:lnTo>
                  <a:pt x="2435890" y="189102"/>
                </a:lnTo>
                <a:lnTo>
                  <a:pt x="2391940" y="170004"/>
                </a:lnTo>
                <a:lnTo>
                  <a:pt x="2346334" y="151770"/>
                </a:lnTo>
                <a:lnTo>
                  <a:pt x="2299133" y="134427"/>
                </a:lnTo>
                <a:lnTo>
                  <a:pt x="2250395" y="118003"/>
                </a:lnTo>
                <a:lnTo>
                  <a:pt x="2200178" y="102525"/>
                </a:lnTo>
                <a:lnTo>
                  <a:pt x="2148540" y="88021"/>
                </a:lnTo>
                <a:lnTo>
                  <a:pt x="2095541" y="74519"/>
                </a:lnTo>
                <a:lnTo>
                  <a:pt x="2041238" y="62046"/>
                </a:lnTo>
                <a:lnTo>
                  <a:pt x="1985691" y="50630"/>
                </a:lnTo>
                <a:lnTo>
                  <a:pt x="1928958" y="40298"/>
                </a:lnTo>
                <a:lnTo>
                  <a:pt x="1871096" y="31079"/>
                </a:lnTo>
                <a:lnTo>
                  <a:pt x="1812166" y="22999"/>
                </a:lnTo>
                <a:lnTo>
                  <a:pt x="1752225" y="16086"/>
                </a:lnTo>
                <a:lnTo>
                  <a:pt x="1691331" y="10369"/>
                </a:lnTo>
                <a:lnTo>
                  <a:pt x="1629544" y="5874"/>
                </a:lnTo>
                <a:lnTo>
                  <a:pt x="1566921" y="2629"/>
                </a:lnTo>
                <a:lnTo>
                  <a:pt x="1503522" y="661"/>
                </a:lnTo>
                <a:lnTo>
                  <a:pt x="1439405" y="0"/>
                </a:lnTo>
                <a:close/>
              </a:path>
            </a:pathLst>
          </a:custGeom>
          <a:solidFill>
            <a:srgbClr val="D4FE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117513" y="4577054"/>
            <a:ext cx="2879090" cy="1358900"/>
          </a:xfrm>
          <a:custGeom>
            <a:avLst/>
            <a:gdLst/>
            <a:ahLst/>
            <a:cxnLst/>
            <a:rect l="l" t="t" r="r" b="b"/>
            <a:pathLst>
              <a:path w="2879090" h="1358900">
                <a:moveTo>
                  <a:pt x="0" y="679308"/>
                </a:moveTo>
                <a:lnTo>
                  <a:pt x="5570" y="619129"/>
                </a:lnTo>
                <a:lnTo>
                  <a:pt x="21971" y="560416"/>
                </a:lnTo>
                <a:lnTo>
                  <a:pt x="48733" y="503390"/>
                </a:lnTo>
                <a:lnTo>
                  <a:pt x="85389" y="448272"/>
                </a:lnTo>
                <a:lnTo>
                  <a:pt x="131471" y="395283"/>
                </a:lnTo>
                <a:lnTo>
                  <a:pt x="186510" y="344644"/>
                </a:lnTo>
                <a:lnTo>
                  <a:pt x="217243" y="320274"/>
                </a:lnTo>
                <a:lnTo>
                  <a:pt x="250039" y="296575"/>
                </a:lnTo>
                <a:lnTo>
                  <a:pt x="284841" y="273574"/>
                </a:lnTo>
                <a:lnTo>
                  <a:pt x="321589" y="251298"/>
                </a:lnTo>
                <a:lnTo>
                  <a:pt x="360226" y="229776"/>
                </a:lnTo>
                <a:lnTo>
                  <a:pt x="400693" y="209034"/>
                </a:lnTo>
                <a:lnTo>
                  <a:pt x="442931" y="189100"/>
                </a:lnTo>
                <a:lnTo>
                  <a:pt x="486881" y="170003"/>
                </a:lnTo>
                <a:lnTo>
                  <a:pt x="532487" y="151769"/>
                </a:lnTo>
                <a:lnTo>
                  <a:pt x="579688" y="134426"/>
                </a:lnTo>
                <a:lnTo>
                  <a:pt x="628426" y="118002"/>
                </a:lnTo>
                <a:lnTo>
                  <a:pt x="678643" y="102524"/>
                </a:lnTo>
                <a:lnTo>
                  <a:pt x="730280" y="88020"/>
                </a:lnTo>
                <a:lnTo>
                  <a:pt x="783279" y="74518"/>
                </a:lnTo>
                <a:lnTo>
                  <a:pt x="837582" y="62045"/>
                </a:lnTo>
                <a:lnTo>
                  <a:pt x="893129" y="50629"/>
                </a:lnTo>
                <a:lnTo>
                  <a:pt x="949862" y="40298"/>
                </a:lnTo>
                <a:lnTo>
                  <a:pt x="1007724" y="31078"/>
                </a:lnTo>
                <a:lnTo>
                  <a:pt x="1066654" y="22999"/>
                </a:lnTo>
                <a:lnTo>
                  <a:pt x="1126595" y="16086"/>
                </a:lnTo>
                <a:lnTo>
                  <a:pt x="1187489" y="10369"/>
                </a:lnTo>
                <a:lnTo>
                  <a:pt x="1249276" y="5874"/>
                </a:lnTo>
                <a:lnTo>
                  <a:pt x="1311898" y="2629"/>
                </a:lnTo>
                <a:lnTo>
                  <a:pt x="1375297" y="661"/>
                </a:lnTo>
                <a:lnTo>
                  <a:pt x="1439415" y="0"/>
                </a:lnTo>
                <a:lnTo>
                  <a:pt x="1503532" y="661"/>
                </a:lnTo>
                <a:lnTo>
                  <a:pt x="1566930" y="2629"/>
                </a:lnTo>
                <a:lnTo>
                  <a:pt x="1629552" y="5874"/>
                </a:lnTo>
                <a:lnTo>
                  <a:pt x="1691339" y="10369"/>
                </a:lnTo>
                <a:lnTo>
                  <a:pt x="1752232" y="16086"/>
                </a:lnTo>
                <a:lnTo>
                  <a:pt x="1812173" y="22999"/>
                </a:lnTo>
                <a:lnTo>
                  <a:pt x="1871104" y="31078"/>
                </a:lnTo>
                <a:lnTo>
                  <a:pt x="1928965" y="40298"/>
                </a:lnTo>
                <a:lnTo>
                  <a:pt x="1985698" y="50629"/>
                </a:lnTo>
                <a:lnTo>
                  <a:pt x="2041245" y="62045"/>
                </a:lnTo>
                <a:lnTo>
                  <a:pt x="2095548" y="74518"/>
                </a:lnTo>
                <a:lnTo>
                  <a:pt x="2148547" y="88020"/>
                </a:lnTo>
                <a:lnTo>
                  <a:pt x="2200184" y="102524"/>
                </a:lnTo>
                <a:lnTo>
                  <a:pt x="2250401" y="118002"/>
                </a:lnTo>
                <a:lnTo>
                  <a:pt x="2299139" y="134426"/>
                </a:lnTo>
                <a:lnTo>
                  <a:pt x="2346340" y="151769"/>
                </a:lnTo>
                <a:lnTo>
                  <a:pt x="2391946" y="170003"/>
                </a:lnTo>
                <a:lnTo>
                  <a:pt x="2435897" y="189100"/>
                </a:lnTo>
                <a:lnTo>
                  <a:pt x="2478135" y="209034"/>
                </a:lnTo>
                <a:lnTo>
                  <a:pt x="2518601" y="229776"/>
                </a:lnTo>
                <a:lnTo>
                  <a:pt x="2557238" y="251298"/>
                </a:lnTo>
                <a:lnTo>
                  <a:pt x="2593987" y="273574"/>
                </a:lnTo>
                <a:lnTo>
                  <a:pt x="2628789" y="296575"/>
                </a:lnTo>
                <a:lnTo>
                  <a:pt x="2661585" y="320274"/>
                </a:lnTo>
                <a:lnTo>
                  <a:pt x="2692318" y="344644"/>
                </a:lnTo>
                <a:lnTo>
                  <a:pt x="2747357" y="395283"/>
                </a:lnTo>
                <a:lnTo>
                  <a:pt x="2793439" y="448272"/>
                </a:lnTo>
                <a:lnTo>
                  <a:pt x="2830095" y="503390"/>
                </a:lnTo>
                <a:lnTo>
                  <a:pt x="2856858" y="560416"/>
                </a:lnTo>
                <a:lnTo>
                  <a:pt x="2873259" y="619129"/>
                </a:lnTo>
                <a:lnTo>
                  <a:pt x="2878829" y="679308"/>
                </a:lnTo>
                <a:lnTo>
                  <a:pt x="2877427" y="709567"/>
                </a:lnTo>
                <a:lnTo>
                  <a:pt x="2866383" y="769041"/>
                </a:lnTo>
                <a:lnTo>
                  <a:pt x="2844742" y="826938"/>
                </a:lnTo>
                <a:lnTo>
                  <a:pt x="2812975" y="883037"/>
                </a:lnTo>
                <a:lnTo>
                  <a:pt x="2771547" y="937118"/>
                </a:lnTo>
                <a:lnTo>
                  <a:pt x="2720928" y="988960"/>
                </a:lnTo>
                <a:lnTo>
                  <a:pt x="2661585" y="1038341"/>
                </a:lnTo>
                <a:lnTo>
                  <a:pt x="2628789" y="1062040"/>
                </a:lnTo>
                <a:lnTo>
                  <a:pt x="2593987" y="1085041"/>
                </a:lnTo>
                <a:lnTo>
                  <a:pt x="2557238" y="1107317"/>
                </a:lnTo>
                <a:lnTo>
                  <a:pt x="2518601" y="1128840"/>
                </a:lnTo>
                <a:lnTo>
                  <a:pt x="2478135" y="1149581"/>
                </a:lnTo>
                <a:lnTo>
                  <a:pt x="2435897" y="1169515"/>
                </a:lnTo>
                <a:lnTo>
                  <a:pt x="2391946" y="1188612"/>
                </a:lnTo>
                <a:lnTo>
                  <a:pt x="2346340" y="1206846"/>
                </a:lnTo>
                <a:lnTo>
                  <a:pt x="2299139" y="1224189"/>
                </a:lnTo>
                <a:lnTo>
                  <a:pt x="2250401" y="1240613"/>
                </a:lnTo>
                <a:lnTo>
                  <a:pt x="2200184" y="1256091"/>
                </a:lnTo>
                <a:lnTo>
                  <a:pt x="2148547" y="1270594"/>
                </a:lnTo>
                <a:lnTo>
                  <a:pt x="2095548" y="1284096"/>
                </a:lnTo>
                <a:lnTo>
                  <a:pt x="2041245" y="1296569"/>
                </a:lnTo>
                <a:lnTo>
                  <a:pt x="1985698" y="1307985"/>
                </a:lnTo>
                <a:lnTo>
                  <a:pt x="1928965" y="1318316"/>
                </a:lnTo>
                <a:lnTo>
                  <a:pt x="1871104" y="1327536"/>
                </a:lnTo>
                <a:lnTo>
                  <a:pt x="1812173" y="1335616"/>
                </a:lnTo>
                <a:lnTo>
                  <a:pt x="1752232" y="1342528"/>
                </a:lnTo>
                <a:lnTo>
                  <a:pt x="1691339" y="1348246"/>
                </a:lnTo>
                <a:lnTo>
                  <a:pt x="1629552" y="1352741"/>
                </a:lnTo>
                <a:lnTo>
                  <a:pt x="1566930" y="1355985"/>
                </a:lnTo>
                <a:lnTo>
                  <a:pt x="1503532" y="1357953"/>
                </a:lnTo>
                <a:lnTo>
                  <a:pt x="1439415" y="1358615"/>
                </a:lnTo>
                <a:lnTo>
                  <a:pt x="1375297" y="1357953"/>
                </a:lnTo>
                <a:lnTo>
                  <a:pt x="1311898" y="1355985"/>
                </a:lnTo>
                <a:lnTo>
                  <a:pt x="1249276" y="1352741"/>
                </a:lnTo>
                <a:lnTo>
                  <a:pt x="1187489" y="1348246"/>
                </a:lnTo>
                <a:lnTo>
                  <a:pt x="1126595" y="1342528"/>
                </a:lnTo>
                <a:lnTo>
                  <a:pt x="1066654" y="1335616"/>
                </a:lnTo>
                <a:lnTo>
                  <a:pt x="1007724" y="1327536"/>
                </a:lnTo>
                <a:lnTo>
                  <a:pt x="949862" y="1318316"/>
                </a:lnTo>
                <a:lnTo>
                  <a:pt x="893129" y="1307985"/>
                </a:lnTo>
                <a:lnTo>
                  <a:pt x="837582" y="1296569"/>
                </a:lnTo>
                <a:lnTo>
                  <a:pt x="783279" y="1284096"/>
                </a:lnTo>
                <a:lnTo>
                  <a:pt x="730280" y="1270594"/>
                </a:lnTo>
                <a:lnTo>
                  <a:pt x="678643" y="1256091"/>
                </a:lnTo>
                <a:lnTo>
                  <a:pt x="628426" y="1240613"/>
                </a:lnTo>
                <a:lnTo>
                  <a:pt x="579688" y="1224189"/>
                </a:lnTo>
                <a:lnTo>
                  <a:pt x="532487" y="1206846"/>
                </a:lnTo>
                <a:lnTo>
                  <a:pt x="486881" y="1188612"/>
                </a:lnTo>
                <a:lnTo>
                  <a:pt x="442931" y="1169515"/>
                </a:lnTo>
                <a:lnTo>
                  <a:pt x="400693" y="1149581"/>
                </a:lnTo>
                <a:lnTo>
                  <a:pt x="360226" y="1128840"/>
                </a:lnTo>
                <a:lnTo>
                  <a:pt x="321589" y="1107317"/>
                </a:lnTo>
                <a:lnTo>
                  <a:pt x="284841" y="1085041"/>
                </a:lnTo>
                <a:lnTo>
                  <a:pt x="250039" y="1062040"/>
                </a:lnTo>
                <a:lnTo>
                  <a:pt x="217243" y="1038341"/>
                </a:lnTo>
                <a:lnTo>
                  <a:pt x="186510" y="1013972"/>
                </a:lnTo>
                <a:lnTo>
                  <a:pt x="131471" y="963333"/>
                </a:lnTo>
                <a:lnTo>
                  <a:pt x="85389" y="910344"/>
                </a:lnTo>
                <a:lnTo>
                  <a:pt x="48733" y="855226"/>
                </a:lnTo>
                <a:lnTo>
                  <a:pt x="21971" y="798200"/>
                </a:lnTo>
                <a:lnTo>
                  <a:pt x="5570" y="739487"/>
                </a:lnTo>
                <a:lnTo>
                  <a:pt x="0" y="679308"/>
                </a:lnTo>
                <a:close/>
              </a:path>
            </a:pathLst>
          </a:custGeom>
          <a:ln w="28559">
            <a:solidFill>
              <a:srgbClr val="AC3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616547" y="4702949"/>
            <a:ext cx="1872614" cy="1249045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 marR="5080" algn="ctr">
              <a:lnSpc>
                <a:spcPts val="3200"/>
              </a:lnSpc>
              <a:spcBef>
                <a:spcPts val="235"/>
              </a:spcBef>
            </a:pPr>
            <a:r>
              <a:rPr sz="2700" b="1" spc="-10" dirty="0">
                <a:latin typeface="Times New Roman"/>
                <a:cs typeface="Times New Roman"/>
              </a:rPr>
              <a:t>P</a:t>
            </a:r>
            <a:r>
              <a:rPr sz="2700" b="1" spc="-5" dirty="0">
                <a:latin typeface="Times New Roman"/>
                <a:cs typeface="Times New Roman"/>
              </a:rPr>
              <a:t>sy</a:t>
            </a:r>
            <a:r>
              <a:rPr sz="2700" b="1" spc="-10" dirty="0">
                <a:latin typeface="Times New Roman"/>
                <a:cs typeface="Times New Roman"/>
              </a:rPr>
              <a:t>c</a:t>
            </a:r>
            <a:r>
              <a:rPr sz="2700" b="1" spc="-5" dirty="0">
                <a:latin typeface="Times New Roman"/>
                <a:cs typeface="Times New Roman"/>
              </a:rPr>
              <a:t>hoso</a:t>
            </a:r>
            <a:r>
              <a:rPr sz="2700" b="1" spc="-10" dirty="0">
                <a:latin typeface="Times New Roman"/>
                <a:cs typeface="Times New Roman"/>
              </a:rPr>
              <a:t>ci</a:t>
            </a:r>
            <a:r>
              <a:rPr sz="2700" b="1" spc="-5" dirty="0">
                <a:latin typeface="Times New Roman"/>
                <a:cs typeface="Times New Roman"/>
              </a:rPr>
              <a:t>al  Functioning  </a:t>
            </a:r>
            <a:r>
              <a:rPr sz="2700" b="1" spc="-10" dirty="0">
                <a:latin typeface="Times New Roman"/>
                <a:cs typeface="Times New Roman"/>
              </a:rPr>
              <a:t>F2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619338" y="1454734"/>
            <a:ext cx="2099310" cy="720725"/>
          </a:xfrm>
          <a:custGeom>
            <a:avLst/>
            <a:gdLst/>
            <a:ahLst/>
            <a:cxnLst/>
            <a:rect l="l" t="t" r="r" b="b"/>
            <a:pathLst>
              <a:path w="2099310" h="720725">
                <a:moveTo>
                  <a:pt x="0" y="0"/>
                </a:moveTo>
                <a:lnTo>
                  <a:pt x="2099144" y="0"/>
                </a:lnTo>
                <a:lnTo>
                  <a:pt x="2099144" y="720153"/>
                </a:lnTo>
                <a:lnTo>
                  <a:pt x="0" y="720153"/>
                </a:lnTo>
                <a:lnTo>
                  <a:pt x="0" y="0"/>
                </a:lnTo>
                <a:close/>
              </a:path>
            </a:pathLst>
          </a:custGeom>
          <a:solidFill>
            <a:srgbClr val="D4FD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619338" y="1454734"/>
            <a:ext cx="2099310" cy="720725"/>
          </a:xfrm>
          <a:custGeom>
            <a:avLst/>
            <a:gdLst/>
            <a:ahLst/>
            <a:cxnLst/>
            <a:rect l="l" t="t" r="r" b="b"/>
            <a:pathLst>
              <a:path w="2099310" h="720725">
                <a:moveTo>
                  <a:pt x="0" y="0"/>
                </a:moveTo>
                <a:lnTo>
                  <a:pt x="2099140" y="0"/>
                </a:lnTo>
                <a:lnTo>
                  <a:pt x="2099140" y="720150"/>
                </a:lnTo>
                <a:lnTo>
                  <a:pt x="0" y="720150"/>
                </a:lnTo>
                <a:lnTo>
                  <a:pt x="0" y="0"/>
                </a:lnTo>
                <a:close/>
              </a:path>
            </a:pathLst>
          </a:custGeom>
          <a:ln w="19039">
            <a:solidFill>
              <a:srgbClr val="00A5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293454" y="1512709"/>
            <a:ext cx="759460" cy="594360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37465" marR="5080" indent="-25400">
              <a:lnSpc>
                <a:spcPts val="2200"/>
              </a:lnSpc>
              <a:spcBef>
                <a:spcPts val="235"/>
              </a:spcBef>
            </a:pPr>
            <a:r>
              <a:rPr sz="1900" spc="-10" dirty="0">
                <a:latin typeface="Calibri"/>
                <a:cs typeface="Calibri"/>
              </a:rPr>
              <a:t>A</a:t>
            </a:r>
            <a:r>
              <a:rPr sz="1900" spc="-5" dirty="0">
                <a:latin typeface="Calibri"/>
                <a:cs typeface="Calibri"/>
              </a:rPr>
              <a:t>l</a:t>
            </a:r>
            <a:r>
              <a:rPr sz="1900" spc="-10" dirty="0">
                <a:latin typeface="Calibri"/>
                <a:cs typeface="Calibri"/>
              </a:rPr>
              <a:t>c</a:t>
            </a:r>
            <a:r>
              <a:rPr sz="1900" spc="-5" dirty="0">
                <a:latin typeface="Calibri"/>
                <a:cs typeface="Calibri"/>
              </a:rPr>
              <a:t>ohol  Use</a:t>
            </a:r>
            <a:r>
              <a:rPr sz="1900" spc="-5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X1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619338" y="2294902"/>
            <a:ext cx="2099310" cy="720725"/>
          </a:xfrm>
          <a:custGeom>
            <a:avLst/>
            <a:gdLst/>
            <a:ahLst/>
            <a:cxnLst/>
            <a:rect l="l" t="t" r="r" b="b"/>
            <a:pathLst>
              <a:path w="2099310" h="720725">
                <a:moveTo>
                  <a:pt x="0" y="0"/>
                </a:moveTo>
                <a:lnTo>
                  <a:pt x="2099144" y="0"/>
                </a:lnTo>
                <a:lnTo>
                  <a:pt x="2099144" y="720153"/>
                </a:lnTo>
                <a:lnTo>
                  <a:pt x="0" y="720153"/>
                </a:lnTo>
                <a:lnTo>
                  <a:pt x="0" y="0"/>
                </a:lnTo>
                <a:close/>
              </a:path>
            </a:pathLst>
          </a:custGeom>
          <a:solidFill>
            <a:srgbClr val="D4FD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619338" y="2294902"/>
            <a:ext cx="2099310" cy="720725"/>
          </a:xfrm>
          <a:custGeom>
            <a:avLst/>
            <a:gdLst/>
            <a:ahLst/>
            <a:cxnLst/>
            <a:rect l="l" t="t" r="r" b="b"/>
            <a:pathLst>
              <a:path w="2099310" h="720725">
                <a:moveTo>
                  <a:pt x="0" y="0"/>
                </a:moveTo>
                <a:lnTo>
                  <a:pt x="2099140" y="0"/>
                </a:lnTo>
                <a:lnTo>
                  <a:pt x="2099140" y="720149"/>
                </a:lnTo>
                <a:lnTo>
                  <a:pt x="0" y="720149"/>
                </a:lnTo>
                <a:lnTo>
                  <a:pt x="0" y="0"/>
                </a:lnTo>
                <a:close/>
              </a:path>
            </a:pathLst>
          </a:custGeom>
          <a:ln w="28559">
            <a:solidFill>
              <a:srgbClr val="00A5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153805" y="2352890"/>
            <a:ext cx="1029335" cy="594360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77165" marR="5080" indent="-165100">
              <a:lnSpc>
                <a:spcPts val="2200"/>
              </a:lnSpc>
              <a:spcBef>
                <a:spcPts val="235"/>
              </a:spcBef>
            </a:pPr>
            <a:r>
              <a:rPr sz="1900" spc="-5" dirty="0">
                <a:latin typeface="Calibri"/>
                <a:cs typeface="Calibri"/>
              </a:rPr>
              <a:t>Ma</a:t>
            </a:r>
            <a:r>
              <a:rPr sz="1900" spc="-10" dirty="0">
                <a:latin typeface="Calibri"/>
                <a:cs typeface="Calibri"/>
              </a:rPr>
              <a:t>r</a:t>
            </a:r>
            <a:r>
              <a:rPr sz="1900" spc="-5" dirty="0">
                <a:latin typeface="Calibri"/>
                <a:cs typeface="Calibri"/>
              </a:rPr>
              <a:t>ijuana  Use</a:t>
            </a:r>
            <a:r>
              <a:rPr sz="1900" spc="-2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X2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619338" y="3135084"/>
            <a:ext cx="2099310" cy="720725"/>
          </a:xfrm>
          <a:prstGeom prst="rect">
            <a:avLst/>
          </a:prstGeom>
          <a:solidFill>
            <a:srgbClr val="D4FDD5"/>
          </a:solidFill>
          <a:ln w="28559">
            <a:solidFill>
              <a:srgbClr val="00A500"/>
            </a:solidFill>
          </a:ln>
        </p:spPr>
        <p:txBody>
          <a:bodyPr vert="horz" wrap="square" lIns="0" tIns="76200" rIns="0" bIns="0" rtlCol="0">
            <a:spAutoFit/>
          </a:bodyPr>
          <a:lstStyle/>
          <a:p>
            <a:pPr marL="711835" marR="540385" indent="-165100">
              <a:lnSpc>
                <a:spcPct val="101299"/>
              </a:lnSpc>
              <a:spcBef>
                <a:spcPts val="600"/>
              </a:spcBef>
            </a:pPr>
            <a:r>
              <a:rPr sz="1900" spc="-5" dirty="0">
                <a:latin typeface="Calibri"/>
                <a:cs typeface="Calibri"/>
              </a:rPr>
              <a:t>Hard</a:t>
            </a:r>
            <a:r>
              <a:rPr sz="1900" spc="-8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Drug  Use</a:t>
            </a:r>
            <a:r>
              <a:rPr sz="1900" spc="-2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X3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619338" y="3975252"/>
            <a:ext cx="2099310" cy="720725"/>
          </a:xfrm>
          <a:prstGeom prst="rect">
            <a:avLst/>
          </a:prstGeom>
          <a:solidFill>
            <a:srgbClr val="FFD8FF"/>
          </a:solidFill>
          <a:ln w="28559">
            <a:solidFill>
              <a:srgbClr val="FF85FF"/>
            </a:solidFill>
          </a:ln>
        </p:spPr>
        <p:txBody>
          <a:bodyPr vert="horz" wrap="square" lIns="0" tIns="76200" rIns="0" bIns="0" rtlCol="0">
            <a:spAutoFit/>
          </a:bodyPr>
          <a:lstStyle/>
          <a:p>
            <a:pPr marL="927735" marR="658495" indent="-266700">
              <a:lnSpc>
                <a:spcPct val="101299"/>
              </a:lnSpc>
              <a:spcBef>
                <a:spcPts val="600"/>
              </a:spcBef>
            </a:pPr>
            <a:r>
              <a:rPr sz="1900" spc="-10" dirty="0">
                <a:latin typeface="Calibri"/>
                <a:cs typeface="Calibri"/>
              </a:rPr>
              <a:t>D</a:t>
            </a:r>
            <a:r>
              <a:rPr sz="1900" spc="-5" dirty="0">
                <a:latin typeface="Calibri"/>
                <a:cs typeface="Calibri"/>
              </a:rPr>
              <a:t>i</a:t>
            </a:r>
            <a:r>
              <a:rPr sz="1900" spc="-10" dirty="0">
                <a:latin typeface="Calibri"/>
                <a:cs typeface="Calibri"/>
              </a:rPr>
              <a:t>s</a:t>
            </a:r>
            <a:r>
              <a:rPr sz="1900" spc="-5" dirty="0">
                <a:latin typeface="Calibri"/>
                <a:cs typeface="Calibri"/>
              </a:rPr>
              <a:t>t</a:t>
            </a:r>
            <a:r>
              <a:rPr sz="1900" spc="-10" dirty="0">
                <a:latin typeface="Calibri"/>
                <a:cs typeface="Calibri"/>
              </a:rPr>
              <a:t>r</a:t>
            </a:r>
            <a:r>
              <a:rPr sz="1900" spc="-5" dirty="0">
                <a:latin typeface="Calibri"/>
                <a:cs typeface="Calibri"/>
              </a:rPr>
              <a:t>e</a:t>
            </a:r>
            <a:r>
              <a:rPr sz="1900" spc="-10" dirty="0">
                <a:latin typeface="Calibri"/>
                <a:cs typeface="Calibri"/>
              </a:rPr>
              <a:t>s</a:t>
            </a:r>
            <a:r>
              <a:rPr sz="1900" spc="-5" dirty="0">
                <a:latin typeface="Calibri"/>
                <a:cs typeface="Calibri"/>
              </a:rPr>
              <a:t>s  Y1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619338" y="4815433"/>
            <a:ext cx="2099310" cy="720725"/>
          </a:xfrm>
          <a:prstGeom prst="rect">
            <a:avLst/>
          </a:prstGeom>
          <a:solidFill>
            <a:srgbClr val="FFD8FF"/>
          </a:solidFill>
          <a:ln w="28559">
            <a:solidFill>
              <a:srgbClr val="FF85FF"/>
            </a:solidFill>
          </a:ln>
        </p:spPr>
        <p:txBody>
          <a:bodyPr vert="horz" wrap="square" lIns="0" tIns="76200" rIns="0" bIns="0" rtlCol="0">
            <a:spAutoFit/>
          </a:bodyPr>
          <a:lstStyle/>
          <a:p>
            <a:pPr marL="927735" marR="431800" indent="-427990">
              <a:lnSpc>
                <a:spcPct val="101299"/>
              </a:lnSpc>
              <a:spcBef>
                <a:spcPts val="600"/>
              </a:spcBef>
            </a:pPr>
            <a:r>
              <a:rPr sz="1900" spc="-5" dirty="0">
                <a:latin typeface="Calibri"/>
                <a:cs typeface="Calibri"/>
              </a:rPr>
              <a:t>Self-E</a:t>
            </a:r>
            <a:r>
              <a:rPr sz="1900" spc="-10" dirty="0">
                <a:latin typeface="Calibri"/>
                <a:cs typeface="Calibri"/>
              </a:rPr>
              <a:t>s</a:t>
            </a:r>
            <a:r>
              <a:rPr sz="1900" spc="-5" dirty="0">
                <a:latin typeface="Calibri"/>
                <a:cs typeface="Calibri"/>
              </a:rPr>
              <a:t>t</a:t>
            </a:r>
            <a:r>
              <a:rPr sz="1900" spc="-10" dirty="0">
                <a:latin typeface="Calibri"/>
                <a:cs typeface="Calibri"/>
              </a:rPr>
              <a:t>e</a:t>
            </a:r>
            <a:r>
              <a:rPr sz="1900" spc="-5" dirty="0">
                <a:latin typeface="Calibri"/>
                <a:cs typeface="Calibri"/>
              </a:rPr>
              <a:t>em  Y2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688500" y="1774803"/>
            <a:ext cx="2429510" cy="720725"/>
          </a:xfrm>
          <a:custGeom>
            <a:avLst/>
            <a:gdLst/>
            <a:ahLst/>
            <a:cxnLst/>
            <a:rect l="l" t="t" r="r" b="b"/>
            <a:pathLst>
              <a:path w="2429510" h="720725">
                <a:moveTo>
                  <a:pt x="2429013" y="720150"/>
                </a:moveTo>
                <a:lnTo>
                  <a:pt x="0" y="0"/>
                </a:lnTo>
              </a:path>
            </a:pathLst>
          </a:custGeom>
          <a:ln w="285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718488" y="2835020"/>
            <a:ext cx="2399030" cy="420370"/>
          </a:xfrm>
          <a:custGeom>
            <a:avLst/>
            <a:gdLst/>
            <a:ahLst/>
            <a:cxnLst/>
            <a:rect l="l" t="t" r="r" b="b"/>
            <a:pathLst>
              <a:path w="2399029" h="420370">
                <a:moveTo>
                  <a:pt x="2399024" y="0"/>
                </a:moveTo>
                <a:lnTo>
                  <a:pt x="0" y="420087"/>
                </a:lnTo>
              </a:path>
            </a:pathLst>
          </a:custGeom>
          <a:ln w="285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778465" y="2654984"/>
            <a:ext cx="2339340" cy="0"/>
          </a:xfrm>
          <a:custGeom>
            <a:avLst/>
            <a:gdLst/>
            <a:ahLst/>
            <a:cxnLst/>
            <a:rect l="l" t="t" r="r" b="b"/>
            <a:pathLst>
              <a:path w="2339340">
                <a:moveTo>
                  <a:pt x="0" y="1"/>
                </a:moveTo>
                <a:lnTo>
                  <a:pt x="2339048" y="0"/>
                </a:lnTo>
              </a:path>
            </a:pathLst>
          </a:custGeom>
          <a:ln w="285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718483" y="2895045"/>
            <a:ext cx="2519045" cy="1380490"/>
          </a:xfrm>
          <a:custGeom>
            <a:avLst/>
            <a:gdLst/>
            <a:ahLst/>
            <a:cxnLst/>
            <a:rect l="l" t="t" r="r" b="b"/>
            <a:pathLst>
              <a:path w="2519045" h="1380489">
                <a:moveTo>
                  <a:pt x="0" y="1380282"/>
                </a:moveTo>
                <a:lnTo>
                  <a:pt x="2518968" y="0"/>
                </a:lnTo>
              </a:path>
            </a:pathLst>
          </a:custGeom>
          <a:ln w="253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718483" y="3015052"/>
            <a:ext cx="2759075" cy="1980564"/>
          </a:xfrm>
          <a:custGeom>
            <a:avLst/>
            <a:gdLst/>
            <a:ahLst/>
            <a:cxnLst/>
            <a:rect l="l" t="t" r="r" b="b"/>
            <a:pathLst>
              <a:path w="2759075" h="1980564">
                <a:moveTo>
                  <a:pt x="0" y="1980416"/>
                </a:moveTo>
                <a:lnTo>
                  <a:pt x="2758876" y="0"/>
                </a:lnTo>
              </a:path>
            </a:pathLst>
          </a:custGeom>
          <a:ln w="253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718488" y="4455357"/>
            <a:ext cx="2399030" cy="481965"/>
          </a:xfrm>
          <a:custGeom>
            <a:avLst/>
            <a:gdLst/>
            <a:ahLst/>
            <a:cxnLst/>
            <a:rect l="l" t="t" r="r" b="b"/>
            <a:pathLst>
              <a:path w="2399029" h="481964">
                <a:moveTo>
                  <a:pt x="2399024" y="481767"/>
                </a:moveTo>
                <a:lnTo>
                  <a:pt x="0" y="0"/>
                </a:lnTo>
              </a:path>
            </a:pathLst>
          </a:custGeom>
          <a:ln w="285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718483" y="3495154"/>
            <a:ext cx="2519045" cy="1322070"/>
          </a:xfrm>
          <a:custGeom>
            <a:avLst/>
            <a:gdLst/>
            <a:ahLst/>
            <a:cxnLst/>
            <a:rect l="l" t="t" r="r" b="b"/>
            <a:pathLst>
              <a:path w="2519045" h="1322070">
                <a:moveTo>
                  <a:pt x="0" y="0"/>
                </a:moveTo>
                <a:lnTo>
                  <a:pt x="2518968" y="1321946"/>
                </a:lnTo>
              </a:path>
            </a:pathLst>
          </a:custGeom>
          <a:ln w="253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718483" y="2775013"/>
            <a:ext cx="2759075" cy="1922145"/>
          </a:xfrm>
          <a:custGeom>
            <a:avLst/>
            <a:gdLst/>
            <a:ahLst/>
            <a:cxnLst/>
            <a:rect l="l" t="t" r="r" b="b"/>
            <a:pathLst>
              <a:path w="2759075" h="1922145">
                <a:moveTo>
                  <a:pt x="0" y="0"/>
                </a:moveTo>
                <a:lnTo>
                  <a:pt x="2758876" y="1922069"/>
                </a:lnTo>
              </a:path>
            </a:pathLst>
          </a:custGeom>
          <a:ln w="253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718483" y="1994840"/>
            <a:ext cx="2999105" cy="2642235"/>
          </a:xfrm>
          <a:custGeom>
            <a:avLst/>
            <a:gdLst/>
            <a:ahLst/>
            <a:cxnLst/>
            <a:rect l="l" t="t" r="r" b="b"/>
            <a:pathLst>
              <a:path w="2999104" h="2642235">
                <a:moveTo>
                  <a:pt x="0" y="0"/>
                </a:moveTo>
                <a:lnTo>
                  <a:pt x="2998773" y="2642213"/>
                </a:lnTo>
              </a:path>
            </a:pathLst>
          </a:custGeom>
          <a:ln w="253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619338" y="5695619"/>
            <a:ext cx="2069464" cy="610870"/>
          </a:xfrm>
          <a:custGeom>
            <a:avLst/>
            <a:gdLst/>
            <a:ahLst/>
            <a:cxnLst/>
            <a:rect l="l" t="t" r="r" b="b"/>
            <a:pathLst>
              <a:path w="2069464" h="610870">
                <a:moveTo>
                  <a:pt x="0" y="0"/>
                </a:moveTo>
                <a:lnTo>
                  <a:pt x="2069160" y="0"/>
                </a:lnTo>
                <a:lnTo>
                  <a:pt x="2069160" y="610336"/>
                </a:lnTo>
                <a:lnTo>
                  <a:pt x="0" y="610336"/>
                </a:lnTo>
                <a:lnTo>
                  <a:pt x="0" y="0"/>
                </a:lnTo>
                <a:close/>
              </a:path>
            </a:pathLst>
          </a:custGeom>
          <a:solidFill>
            <a:srgbClr val="FFD8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619338" y="5695619"/>
            <a:ext cx="2069464" cy="610870"/>
          </a:xfrm>
          <a:custGeom>
            <a:avLst/>
            <a:gdLst/>
            <a:ahLst/>
            <a:cxnLst/>
            <a:rect l="l" t="t" r="r" b="b"/>
            <a:pathLst>
              <a:path w="2069464" h="610870">
                <a:moveTo>
                  <a:pt x="0" y="0"/>
                </a:moveTo>
                <a:lnTo>
                  <a:pt x="2069162" y="0"/>
                </a:lnTo>
                <a:lnTo>
                  <a:pt x="2069162" y="610337"/>
                </a:lnTo>
                <a:lnTo>
                  <a:pt x="0" y="610337"/>
                </a:lnTo>
                <a:lnTo>
                  <a:pt x="0" y="0"/>
                </a:lnTo>
                <a:close/>
              </a:path>
            </a:pathLst>
          </a:custGeom>
          <a:ln w="28558">
            <a:solidFill>
              <a:srgbClr val="FF8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2111043" y="5710213"/>
            <a:ext cx="1092835" cy="544830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180340" marR="5080" indent="-168275">
              <a:lnSpc>
                <a:spcPct val="79300"/>
              </a:lnSpc>
              <a:spcBef>
                <a:spcPts val="570"/>
              </a:spcBef>
            </a:pPr>
            <a:r>
              <a:rPr sz="1900" spc="-5" dirty="0">
                <a:latin typeface="Calibri"/>
                <a:cs typeface="Calibri"/>
              </a:rPr>
              <a:t>Po</a:t>
            </a:r>
            <a:r>
              <a:rPr sz="1900" spc="-10" dirty="0">
                <a:latin typeface="Calibri"/>
                <a:cs typeface="Calibri"/>
              </a:rPr>
              <a:t>wer</a:t>
            </a:r>
            <a:r>
              <a:rPr sz="1900" spc="-5" dirty="0">
                <a:latin typeface="Calibri"/>
                <a:cs typeface="Calibri"/>
              </a:rPr>
              <a:t>less-  ness</a:t>
            </a:r>
            <a:r>
              <a:rPr sz="1900" spc="-2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Y3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3718488" y="5295531"/>
            <a:ext cx="2399030" cy="720725"/>
          </a:xfrm>
          <a:custGeom>
            <a:avLst/>
            <a:gdLst/>
            <a:ahLst/>
            <a:cxnLst/>
            <a:rect l="l" t="t" r="r" b="b"/>
            <a:pathLst>
              <a:path w="2399029" h="720725">
                <a:moveTo>
                  <a:pt x="2399024" y="0"/>
                </a:moveTo>
                <a:lnTo>
                  <a:pt x="0" y="720149"/>
                </a:lnTo>
              </a:path>
            </a:pathLst>
          </a:custGeom>
          <a:ln w="285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718483" y="3135075"/>
            <a:ext cx="2999105" cy="2640965"/>
          </a:xfrm>
          <a:custGeom>
            <a:avLst/>
            <a:gdLst/>
            <a:ahLst/>
            <a:cxnLst/>
            <a:rect l="l" t="t" r="r" b="b"/>
            <a:pathLst>
              <a:path w="2999104" h="2640965">
                <a:moveTo>
                  <a:pt x="0" y="2640554"/>
                </a:moveTo>
                <a:lnTo>
                  <a:pt x="2998773" y="0"/>
                </a:lnTo>
              </a:path>
            </a:pathLst>
          </a:custGeom>
          <a:ln w="253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688500" y="5135498"/>
            <a:ext cx="2429510" cy="0"/>
          </a:xfrm>
          <a:custGeom>
            <a:avLst/>
            <a:gdLst/>
            <a:ahLst/>
            <a:cxnLst/>
            <a:rect l="l" t="t" r="r" b="b"/>
            <a:pathLst>
              <a:path w="2429510">
                <a:moveTo>
                  <a:pt x="2429013" y="0"/>
                </a:moveTo>
                <a:lnTo>
                  <a:pt x="0" y="0"/>
                </a:lnTo>
              </a:path>
            </a:pathLst>
          </a:custGeom>
          <a:ln w="285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>
            <a:spLocks noGrp="1"/>
          </p:cNvSpPr>
          <p:nvPr>
            <p:ph type="title"/>
          </p:nvPr>
        </p:nvSpPr>
        <p:spPr>
          <a:xfrm>
            <a:off x="2423462" y="175641"/>
            <a:ext cx="5955030" cy="558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500" spc="-5" dirty="0">
                <a:solidFill>
                  <a:srgbClr val="000000"/>
                </a:solidFill>
              </a:rPr>
              <a:t>Khái </a:t>
            </a:r>
            <a:r>
              <a:rPr sz="3500" spc="15" dirty="0">
                <a:solidFill>
                  <a:srgbClr val="000000"/>
                </a:solidFill>
              </a:rPr>
              <a:t>ni</a:t>
            </a:r>
            <a:r>
              <a:rPr sz="3500" spc="15" dirty="0">
                <a:solidFill>
                  <a:srgbClr val="000000"/>
                </a:solidFill>
                <a:latin typeface="Tahoma"/>
                <a:cs typeface="Tahoma"/>
              </a:rPr>
              <a:t>ệ</a:t>
            </a:r>
            <a:r>
              <a:rPr sz="3500" spc="15" dirty="0">
                <a:solidFill>
                  <a:srgbClr val="000000"/>
                </a:solidFill>
              </a:rPr>
              <a:t>m </a:t>
            </a:r>
            <a:r>
              <a:rPr sz="3500" spc="50" dirty="0">
                <a:solidFill>
                  <a:srgbClr val="000000"/>
                </a:solidFill>
              </a:rPr>
              <a:t>v</a:t>
            </a:r>
            <a:r>
              <a:rPr sz="3500" spc="50" dirty="0">
                <a:solidFill>
                  <a:srgbClr val="000000"/>
                </a:solidFill>
                <a:latin typeface="Tahoma"/>
                <a:cs typeface="Tahoma"/>
              </a:rPr>
              <a:t>ề</a:t>
            </a:r>
            <a:r>
              <a:rPr sz="3500" spc="-305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3500" spc="-5" dirty="0">
                <a:solidFill>
                  <a:srgbClr val="000000"/>
                </a:solidFill>
              </a:rPr>
              <a:t>"components"</a:t>
            </a:r>
            <a:endParaRPr sz="35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9919" y="1189334"/>
            <a:ext cx="6866255" cy="4953000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393065" marR="5080" indent="-380365">
              <a:lnSpc>
                <a:spcPts val="2500"/>
              </a:lnSpc>
              <a:spcBef>
                <a:spcPts val="495"/>
              </a:spcBef>
              <a:buChar char="•"/>
              <a:tabLst>
                <a:tab pos="398145" algn="l"/>
                <a:tab pos="398780" algn="l"/>
              </a:tabLst>
            </a:pPr>
            <a:r>
              <a:rPr sz="2400" spc="-5" dirty="0">
                <a:latin typeface="Calibri"/>
                <a:cs typeface="Calibri"/>
              </a:rPr>
              <a:t>PCA và Factor Analysis (FA) rất giống nhau, nhưng ...  khác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nhau</a:t>
            </a:r>
            <a:endParaRPr sz="2400">
              <a:latin typeface="Calibri"/>
              <a:cs typeface="Calibri"/>
            </a:endParaRPr>
          </a:p>
          <a:p>
            <a:pPr marL="393065" indent="-380365">
              <a:lnSpc>
                <a:spcPct val="100000"/>
              </a:lnSpc>
              <a:spcBef>
                <a:spcPts val="1140"/>
              </a:spcBef>
              <a:buChar char="•"/>
              <a:tabLst>
                <a:tab pos="398145" algn="l"/>
                <a:tab pos="398780" algn="l"/>
              </a:tabLst>
            </a:pPr>
            <a:r>
              <a:rPr sz="2400" spc="-5" dirty="0">
                <a:latin typeface="Calibri"/>
                <a:cs typeface="Calibri"/>
              </a:rPr>
              <a:t>PCA</a:t>
            </a:r>
            <a:endParaRPr sz="2400">
              <a:latin typeface="Calibri"/>
              <a:cs typeface="Calibri"/>
            </a:endParaRPr>
          </a:p>
          <a:p>
            <a:pPr marL="837565" marR="451484" lvl="1" indent="-317500">
              <a:lnSpc>
                <a:spcPts val="2560"/>
              </a:lnSpc>
              <a:spcBef>
                <a:spcPts val="1570"/>
              </a:spcBef>
              <a:buChar char="–"/>
              <a:tabLst>
                <a:tab pos="841375" algn="l"/>
                <a:tab pos="842010" algn="l"/>
              </a:tabLst>
            </a:pPr>
            <a:r>
              <a:rPr sz="2400" spc="-5" dirty="0">
                <a:latin typeface="Calibri"/>
                <a:cs typeface="Calibri"/>
              </a:rPr>
              <a:t>Xây dựng các yếu tố phản ảnh cơ cấu của các  biến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gốc</a:t>
            </a:r>
            <a:endParaRPr sz="2400">
              <a:latin typeface="Calibri"/>
              <a:cs typeface="Calibri"/>
            </a:endParaRPr>
          </a:p>
          <a:p>
            <a:pPr marL="837565" lvl="1" indent="-317500">
              <a:lnSpc>
                <a:spcPct val="100000"/>
              </a:lnSpc>
              <a:spcBef>
                <a:spcPts val="1120"/>
              </a:spcBef>
              <a:buChar char="–"/>
              <a:tabLst>
                <a:tab pos="841375" algn="l"/>
                <a:tab pos="842010" algn="l"/>
              </a:tabLst>
            </a:pPr>
            <a:r>
              <a:rPr sz="2400" spc="-5" dirty="0">
                <a:latin typeface="Calibri"/>
                <a:cs typeface="Calibri"/>
              </a:rPr>
              <a:t>Số yếu tố (factors) = số biến gốc</a:t>
            </a:r>
            <a:endParaRPr sz="2400">
              <a:latin typeface="Calibri"/>
              <a:cs typeface="Calibri"/>
            </a:endParaRPr>
          </a:p>
          <a:p>
            <a:pPr marL="837565" lvl="1" indent="-317500">
              <a:lnSpc>
                <a:spcPct val="100000"/>
              </a:lnSpc>
              <a:spcBef>
                <a:spcPts val="1120"/>
              </a:spcBef>
              <a:buChar char="–"/>
              <a:tabLst>
                <a:tab pos="841375" algn="l"/>
                <a:tab pos="842010" algn="l"/>
              </a:tabLst>
            </a:pPr>
            <a:r>
              <a:rPr sz="2400" spc="-5" dirty="0">
                <a:latin typeface="Calibri"/>
                <a:cs typeface="Calibri"/>
              </a:rPr>
              <a:t>Có thể giải thích 100% phương sai của từng</a:t>
            </a:r>
            <a:r>
              <a:rPr sz="2400" spc="4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biến</a:t>
            </a:r>
            <a:endParaRPr sz="2400">
              <a:latin typeface="Calibri"/>
              <a:cs typeface="Calibri"/>
            </a:endParaRPr>
          </a:p>
          <a:p>
            <a:pPr marL="393065" indent="-380365">
              <a:lnSpc>
                <a:spcPct val="100000"/>
              </a:lnSpc>
              <a:spcBef>
                <a:spcPts val="1215"/>
              </a:spcBef>
              <a:buChar char="•"/>
              <a:tabLst>
                <a:tab pos="398145" algn="l"/>
                <a:tab pos="398780" algn="l"/>
              </a:tabLst>
            </a:pPr>
            <a:r>
              <a:rPr sz="2400" spc="-5" dirty="0">
                <a:latin typeface="Calibri"/>
                <a:cs typeface="Calibri"/>
              </a:rPr>
              <a:t>Factor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Analysis</a:t>
            </a:r>
            <a:endParaRPr sz="2400">
              <a:latin typeface="Calibri"/>
              <a:cs typeface="Calibri"/>
            </a:endParaRPr>
          </a:p>
          <a:p>
            <a:pPr marL="837565" marR="168910" lvl="1" indent="-317500">
              <a:lnSpc>
                <a:spcPts val="2560"/>
              </a:lnSpc>
              <a:spcBef>
                <a:spcPts val="1470"/>
              </a:spcBef>
              <a:buChar char="–"/>
              <a:tabLst>
                <a:tab pos="841375" algn="l"/>
                <a:tab pos="842010" algn="l"/>
              </a:tabLst>
            </a:pPr>
            <a:r>
              <a:rPr sz="2400" spc="-5" dirty="0">
                <a:latin typeface="Calibri"/>
                <a:cs typeface="Calibri"/>
              </a:rPr>
              <a:t>Phân </a:t>
            </a:r>
            <a:r>
              <a:rPr sz="2400" spc="-10" dirty="0">
                <a:latin typeface="Calibri"/>
                <a:cs typeface="Calibri"/>
              </a:rPr>
              <a:t>tich </a:t>
            </a:r>
            <a:r>
              <a:rPr sz="2400" spc="-5" dirty="0">
                <a:latin typeface="Calibri"/>
                <a:cs typeface="Calibri"/>
              </a:rPr>
              <a:t>những "shared variance" (phương sai  mà các biến có cùng cơ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cấu)</a:t>
            </a:r>
            <a:endParaRPr sz="2400">
              <a:latin typeface="Calibri"/>
              <a:cs typeface="Calibri"/>
            </a:endParaRPr>
          </a:p>
          <a:p>
            <a:pPr marL="837565" lvl="1" indent="-317500">
              <a:lnSpc>
                <a:spcPct val="100000"/>
              </a:lnSpc>
              <a:spcBef>
                <a:spcPts val="1125"/>
              </a:spcBef>
              <a:buChar char="–"/>
              <a:tabLst>
                <a:tab pos="841375" algn="l"/>
                <a:tab pos="842010" algn="l"/>
              </a:tabLst>
            </a:pPr>
            <a:r>
              <a:rPr sz="2400" spc="-5" dirty="0">
                <a:latin typeface="Calibri"/>
                <a:cs typeface="Calibri"/>
              </a:rPr>
              <a:t>Error được ước </a:t>
            </a:r>
            <a:r>
              <a:rPr sz="2400" spc="-10" dirty="0">
                <a:latin typeface="Calibri"/>
                <a:cs typeface="Calibri"/>
              </a:rPr>
              <a:t>tinh </a:t>
            </a:r>
            <a:r>
              <a:rPr sz="2400" spc="-5" dirty="0">
                <a:latin typeface="Calibri"/>
                <a:cs typeface="Calibri"/>
              </a:rPr>
              <a:t>độc lập với shared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variance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872844" y="1786001"/>
            <a:ext cx="2518978" cy="13018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7264" y="3814762"/>
            <a:ext cx="2721394" cy="19203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0794365" cy="953769"/>
          </a:xfrm>
          <a:custGeom>
            <a:avLst/>
            <a:gdLst/>
            <a:ahLst/>
            <a:cxnLst/>
            <a:rect l="l" t="t" r="r" b="b"/>
            <a:pathLst>
              <a:path w="10794365" h="953769">
                <a:moveTo>
                  <a:pt x="0" y="0"/>
                </a:moveTo>
                <a:lnTo>
                  <a:pt x="10794072" y="0"/>
                </a:lnTo>
                <a:lnTo>
                  <a:pt x="10794072" y="953528"/>
                </a:lnTo>
                <a:lnTo>
                  <a:pt x="0" y="953528"/>
                </a:lnTo>
                <a:lnTo>
                  <a:pt x="0" y="0"/>
                </a:lnTo>
                <a:close/>
              </a:path>
            </a:pathLst>
          </a:custGeom>
          <a:solidFill>
            <a:srgbClr val="0118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084655" y="159562"/>
            <a:ext cx="6632575" cy="619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Khái </a:t>
            </a:r>
            <a:r>
              <a:rPr spc="25" dirty="0"/>
              <a:t>ni</a:t>
            </a:r>
            <a:r>
              <a:rPr spc="25" dirty="0">
                <a:latin typeface="Tahoma"/>
                <a:cs typeface="Tahoma"/>
              </a:rPr>
              <a:t>ệ</a:t>
            </a:r>
            <a:r>
              <a:rPr spc="25" dirty="0"/>
              <a:t>m </a:t>
            </a:r>
            <a:r>
              <a:rPr spc="50" dirty="0"/>
              <a:t>v</a:t>
            </a:r>
            <a:r>
              <a:rPr spc="50" dirty="0">
                <a:latin typeface="Tahoma"/>
                <a:cs typeface="Tahoma"/>
              </a:rPr>
              <a:t>ề</a:t>
            </a:r>
            <a:r>
              <a:rPr spc="-340" dirty="0">
                <a:latin typeface="Tahoma"/>
                <a:cs typeface="Tahoma"/>
              </a:rPr>
              <a:t> </a:t>
            </a:r>
            <a:r>
              <a:rPr spc="-5" dirty="0"/>
              <a:t>"components"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58357" y="113868"/>
            <a:ext cx="4356100" cy="711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734435" algn="l"/>
              </a:tabLst>
            </a:pPr>
            <a:r>
              <a:rPr sz="4500" b="1" spc="-5" dirty="0">
                <a:latin typeface="Calibri"/>
                <a:cs typeface="Calibri"/>
              </a:rPr>
              <a:t>So </a:t>
            </a:r>
            <a:r>
              <a:rPr sz="4500" b="1" spc="-10" dirty="0">
                <a:latin typeface="Calibri"/>
                <a:cs typeface="Calibri"/>
              </a:rPr>
              <a:t>s</a:t>
            </a:r>
            <a:r>
              <a:rPr sz="4500" b="1" spc="-5" dirty="0">
                <a:latin typeface="Calibri"/>
                <a:cs typeface="Calibri"/>
              </a:rPr>
              <a:t>á</a:t>
            </a:r>
            <a:r>
              <a:rPr sz="4500" b="1" spc="-10" dirty="0">
                <a:latin typeface="Calibri"/>
                <a:cs typeface="Calibri"/>
              </a:rPr>
              <a:t>n</a:t>
            </a:r>
            <a:r>
              <a:rPr sz="4500" b="1" spc="-5" dirty="0">
                <a:latin typeface="Calibri"/>
                <a:cs typeface="Calibri"/>
              </a:rPr>
              <a:t>h </a:t>
            </a:r>
            <a:r>
              <a:rPr sz="4500" b="1" spc="-10" dirty="0">
                <a:latin typeface="Calibri"/>
                <a:cs typeface="Calibri"/>
              </a:rPr>
              <a:t>P</a:t>
            </a:r>
            <a:r>
              <a:rPr sz="4500" b="1" spc="-5" dirty="0">
                <a:latin typeface="Calibri"/>
                <a:cs typeface="Calibri"/>
              </a:rPr>
              <a:t>CA</a:t>
            </a:r>
            <a:r>
              <a:rPr sz="4500" b="1" dirty="0">
                <a:latin typeface="Calibri"/>
                <a:cs typeface="Calibri"/>
              </a:rPr>
              <a:t> </a:t>
            </a:r>
            <a:r>
              <a:rPr sz="4500" b="1" spc="-10" dirty="0">
                <a:latin typeface="Calibri"/>
                <a:cs typeface="Calibri"/>
              </a:rPr>
              <a:t>v</a:t>
            </a:r>
            <a:r>
              <a:rPr sz="4500" b="1" spc="-5" dirty="0">
                <a:latin typeface="Calibri"/>
                <a:cs typeface="Calibri"/>
              </a:rPr>
              <a:t>à</a:t>
            </a:r>
            <a:r>
              <a:rPr sz="4500" b="1" dirty="0">
                <a:latin typeface="Calibri"/>
                <a:cs typeface="Calibri"/>
              </a:rPr>
              <a:t>	</a:t>
            </a:r>
            <a:r>
              <a:rPr sz="4500" b="1" spc="-5" dirty="0">
                <a:latin typeface="Calibri"/>
                <a:cs typeface="Calibri"/>
              </a:rPr>
              <a:t>FA</a:t>
            </a:r>
            <a:endParaRPr sz="45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447300" y="4632605"/>
            <a:ext cx="1428750" cy="1267460"/>
          </a:xfrm>
          <a:custGeom>
            <a:avLst/>
            <a:gdLst/>
            <a:ahLst/>
            <a:cxnLst/>
            <a:rect l="l" t="t" r="r" b="b"/>
            <a:pathLst>
              <a:path w="1428750" h="1267460">
                <a:moveTo>
                  <a:pt x="0" y="633575"/>
                </a:moveTo>
                <a:lnTo>
                  <a:pt x="4745" y="561903"/>
                </a:lnTo>
                <a:lnTo>
                  <a:pt x="16659" y="492172"/>
                </a:lnTo>
                <a:lnTo>
                  <a:pt x="40466" y="424560"/>
                </a:lnTo>
                <a:lnTo>
                  <a:pt x="71402" y="359243"/>
                </a:lnTo>
                <a:lnTo>
                  <a:pt x="109487" y="295868"/>
                </a:lnTo>
                <a:lnTo>
                  <a:pt x="154719" y="238848"/>
                </a:lnTo>
                <a:lnTo>
                  <a:pt x="209463" y="185712"/>
                </a:lnTo>
                <a:lnTo>
                  <a:pt x="268972" y="137165"/>
                </a:lnTo>
                <a:lnTo>
                  <a:pt x="333246" y="97092"/>
                </a:lnTo>
                <a:lnTo>
                  <a:pt x="404649" y="63198"/>
                </a:lnTo>
                <a:lnTo>
                  <a:pt x="478454" y="35836"/>
                </a:lnTo>
                <a:lnTo>
                  <a:pt x="554623" y="14652"/>
                </a:lnTo>
                <a:lnTo>
                  <a:pt x="633174" y="4060"/>
                </a:lnTo>
                <a:lnTo>
                  <a:pt x="714108" y="0"/>
                </a:lnTo>
                <a:lnTo>
                  <a:pt x="795042" y="4060"/>
                </a:lnTo>
                <a:lnTo>
                  <a:pt x="873593" y="14652"/>
                </a:lnTo>
                <a:lnTo>
                  <a:pt x="949721" y="35836"/>
                </a:lnTo>
                <a:lnTo>
                  <a:pt x="1023586" y="63198"/>
                </a:lnTo>
                <a:lnTo>
                  <a:pt x="1095069" y="97092"/>
                </a:lnTo>
                <a:lnTo>
                  <a:pt x="1159204" y="137165"/>
                </a:lnTo>
                <a:lnTo>
                  <a:pt x="1218773" y="185712"/>
                </a:lnTo>
                <a:lnTo>
                  <a:pt x="1271193" y="238848"/>
                </a:lnTo>
                <a:lnTo>
                  <a:pt x="1318649" y="295868"/>
                </a:lnTo>
                <a:lnTo>
                  <a:pt x="1356773" y="359243"/>
                </a:lnTo>
                <a:lnTo>
                  <a:pt x="1387749" y="424560"/>
                </a:lnTo>
                <a:lnTo>
                  <a:pt x="1409194" y="492172"/>
                </a:lnTo>
                <a:lnTo>
                  <a:pt x="1423490" y="561903"/>
                </a:lnTo>
                <a:lnTo>
                  <a:pt x="1428256" y="633575"/>
                </a:lnTo>
                <a:lnTo>
                  <a:pt x="1423490" y="705424"/>
                </a:lnTo>
                <a:lnTo>
                  <a:pt x="1409194" y="775507"/>
                </a:lnTo>
                <a:lnTo>
                  <a:pt x="1387749" y="843013"/>
                </a:lnTo>
                <a:lnTo>
                  <a:pt x="1356773" y="908454"/>
                </a:lnTo>
                <a:lnTo>
                  <a:pt x="1318649" y="971776"/>
                </a:lnTo>
                <a:lnTo>
                  <a:pt x="1271193" y="1028778"/>
                </a:lnTo>
                <a:lnTo>
                  <a:pt x="1218773" y="1081544"/>
                </a:lnTo>
                <a:lnTo>
                  <a:pt x="1159204" y="1130090"/>
                </a:lnTo>
                <a:lnTo>
                  <a:pt x="1095069" y="1170198"/>
                </a:lnTo>
                <a:lnTo>
                  <a:pt x="1023586" y="1203987"/>
                </a:lnTo>
                <a:lnTo>
                  <a:pt x="949721" y="1231420"/>
                </a:lnTo>
                <a:lnTo>
                  <a:pt x="873593" y="1250415"/>
                </a:lnTo>
                <a:lnTo>
                  <a:pt x="795042" y="1263090"/>
                </a:lnTo>
                <a:lnTo>
                  <a:pt x="714108" y="1267309"/>
                </a:lnTo>
                <a:lnTo>
                  <a:pt x="633174" y="1263090"/>
                </a:lnTo>
                <a:lnTo>
                  <a:pt x="554623" y="1250415"/>
                </a:lnTo>
                <a:lnTo>
                  <a:pt x="478454" y="1231420"/>
                </a:lnTo>
                <a:lnTo>
                  <a:pt x="404649" y="1203987"/>
                </a:lnTo>
                <a:lnTo>
                  <a:pt x="333246" y="1170198"/>
                </a:lnTo>
                <a:lnTo>
                  <a:pt x="268972" y="1130090"/>
                </a:lnTo>
                <a:lnTo>
                  <a:pt x="209463" y="1081544"/>
                </a:lnTo>
                <a:lnTo>
                  <a:pt x="154719" y="1028778"/>
                </a:lnTo>
                <a:lnTo>
                  <a:pt x="109487" y="971776"/>
                </a:lnTo>
                <a:lnTo>
                  <a:pt x="71402" y="908454"/>
                </a:lnTo>
                <a:lnTo>
                  <a:pt x="40466" y="843013"/>
                </a:lnTo>
                <a:lnTo>
                  <a:pt x="16659" y="775507"/>
                </a:lnTo>
                <a:lnTo>
                  <a:pt x="4745" y="705424"/>
                </a:lnTo>
                <a:lnTo>
                  <a:pt x="0" y="633575"/>
                </a:lnTo>
                <a:close/>
              </a:path>
            </a:pathLst>
          </a:custGeom>
          <a:ln w="44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375635" y="6534033"/>
            <a:ext cx="1071880" cy="633730"/>
          </a:xfrm>
          <a:prstGeom prst="rect">
            <a:avLst/>
          </a:prstGeom>
          <a:ln w="439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 marL="635" algn="ctr">
              <a:lnSpc>
                <a:spcPct val="100000"/>
              </a:lnSpc>
            </a:pPr>
            <a:r>
              <a:rPr sz="1100" spc="55" dirty="0">
                <a:latin typeface="Arial"/>
                <a:cs typeface="Arial"/>
              </a:rPr>
              <a:t>I1</a:t>
            </a:r>
            <a:endParaRPr sz="11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75556" y="6534033"/>
            <a:ext cx="1071880" cy="633730"/>
          </a:xfrm>
          <a:prstGeom prst="rect">
            <a:avLst/>
          </a:prstGeom>
          <a:ln w="439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 marL="1270" algn="ctr">
              <a:lnSpc>
                <a:spcPct val="100000"/>
              </a:lnSpc>
            </a:pPr>
            <a:r>
              <a:rPr sz="1100" spc="55" dirty="0">
                <a:latin typeface="Arial"/>
                <a:cs typeface="Arial"/>
              </a:rPr>
              <a:t>I3</a:t>
            </a:r>
            <a:endParaRPr sz="11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25827" y="6534033"/>
            <a:ext cx="1071245" cy="633730"/>
          </a:xfrm>
          <a:prstGeom prst="rect">
            <a:avLst/>
          </a:prstGeom>
          <a:ln w="439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 marL="1270" algn="ctr">
              <a:lnSpc>
                <a:spcPct val="100000"/>
              </a:lnSpc>
            </a:pPr>
            <a:r>
              <a:rPr sz="1100" spc="55" dirty="0">
                <a:latin typeface="Arial"/>
                <a:cs typeface="Arial"/>
              </a:rPr>
              <a:t>I2</a:t>
            </a:r>
            <a:endParaRPr sz="11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911223" y="6333070"/>
            <a:ext cx="271780" cy="201295"/>
          </a:xfrm>
          <a:custGeom>
            <a:avLst/>
            <a:gdLst/>
            <a:ahLst/>
            <a:cxnLst/>
            <a:rect l="l" t="t" r="r" b="b"/>
            <a:pathLst>
              <a:path w="271780" h="201295">
                <a:moveTo>
                  <a:pt x="149974" y="0"/>
                </a:moveTo>
                <a:lnTo>
                  <a:pt x="0" y="200964"/>
                </a:lnTo>
                <a:lnTo>
                  <a:pt x="271373" y="188290"/>
                </a:lnTo>
                <a:lnTo>
                  <a:pt x="14997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911222" y="6333072"/>
            <a:ext cx="271780" cy="201295"/>
          </a:xfrm>
          <a:custGeom>
            <a:avLst/>
            <a:gdLst/>
            <a:ahLst/>
            <a:cxnLst/>
            <a:rect l="l" t="t" r="r" b="b"/>
            <a:pathLst>
              <a:path w="271780" h="201295">
                <a:moveTo>
                  <a:pt x="149973" y="0"/>
                </a:moveTo>
                <a:lnTo>
                  <a:pt x="271374" y="188289"/>
                </a:lnTo>
                <a:lnTo>
                  <a:pt x="0" y="200964"/>
                </a:lnTo>
                <a:lnTo>
                  <a:pt x="149973" y="0"/>
                </a:lnTo>
              </a:path>
            </a:pathLst>
          </a:custGeom>
          <a:ln w="441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123088" y="5899915"/>
            <a:ext cx="1038860" cy="526415"/>
          </a:xfrm>
          <a:custGeom>
            <a:avLst/>
            <a:gdLst/>
            <a:ahLst/>
            <a:cxnLst/>
            <a:rect l="l" t="t" r="r" b="b"/>
            <a:pathLst>
              <a:path w="1038860" h="526414">
                <a:moveTo>
                  <a:pt x="0" y="526049"/>
                </a:moveTo>
                <a:lnTo>
                  <a:pt x="1038320" y="0"/>
                </a:lnTo>
              </a:path>
            </a:pathLst>
          </a:custGeom>
          <a:ln w="43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037759" y="6316048"/>
            <a:ext cx="247298" cy="2202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161408" y="5899915"/>
            <a:ext cx="0" cy="418465"/>
          </a:xfrm>
          <a:custGeom>
            <a:avLst/>
            <a:gdLst/>
            <a:ahLst/>
            <a:cxnLst/>
            <a:rect l="l" t="t" r="r" b="b"/>
            <a:pathLst>
              <a:path h="418464">
                <a:moveTo>
                  <a:pt x="0" y="418382"/>
                </a:moveTo>
                <a:lnTo>
                  <a:pt x="0" y="0"/>
                </a:lnTo>
              </a:path>
            </a:pathLst>
          </a:custGeom>
          <a:ln w="47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140225" y="6333070"/>
            <a:ext cx="271780" cy="201295"/>
          </a:xfrm>
          <a:custGeom>
            <a:avLst/>
            <a:gdLst/>
            <a:ahLst/>
            <a:cxnLst/>
            <a:rect l="l" t="t" r="r" b="b"/>
            <a:pathLst>
              <a:path w="271779" h="201295">
                <a:moveTo>
                  <a:pt x="121323" y="0"/>
                </a:moveTo>
                <a:lnTo>
                  <a:pt x="0" y="188290"/>
                </a:lnTo>
                <a:lnTo>
                  <a:pt x="271437" y="200964"/>
                </a:lnTo>
                <a:lnTo>
                  <a:pt x="12132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140239" y="6333072"/>
            <a:ext cx="271780" cy="201295"/>
          </a:xfrm>
          <a:custGeom>
            <a:avLst/>
            <a:gdLst/>
            <a:ahLst/>
            <a:cxnLst/>
            <a:rect l="l" t="t" r="r" b="b"/>
            <a:pathLst>
              <a:path w="271779" h="201295">
                <a:moveTo>
                  <a:pt x="0" y="188289"/>
                </a:moveTo>
                <a:lnTo>
                  <a:pt x="121321" y="0"/>
                </a:lnTo>
                <a:lnTo>
                  <a:pt x="271434" y="200964"/>
                </a:lnTo>
                <a:lnTo>
                  <a:pt x="0" y="188289"/>
                </a:lnTo>
              </a:path>
            </a:pathLst>
          </a:custGeom>
          <a:ln w="441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161408" y="5899915"/>
            <a:ext cx="1038860" cy="526415"/>
          </a:xfrm>
          <a:custGeom>
            <a:avLst/>
            <a:gdLst/>
            <a:ahLst/>
            <a:cxnLst/>
            <a:rect l="l" t="t" r="r" b="b"/>
            <a:pathLst>
              <a:path w="1038860" h="526414">
                <a:moveTo>
                  <a:pt x="1038399" y="526049"/>
                </a:moveTo>
                <a:lnTo>
                  <a:pt x="0" y="0"/>
                </a:lnTo>
              </a:path>
            </a:pathLst>
          </a:custGeom>
          <a:ln w="43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090075" y="4632605"/>
            <a:ext cx="1428750" cy="1267460"/>
          </a:xfrm>
          <a:custGeom>
            <a:avLst/>
            <a:gdLst/>
            <a:ahLst/>
            <a:cxnLst/>
            <a:rect l="l" t="t" r="r" b="b"/>
            <a:pathLst>
              <a:path w="1428750" h="1267460">
                <a:moveTo>
                  <a:pt x="0" y="633575"/>
                </a:moveTo>
                <a:lnTo>
                  <a:pt x="4765" y="561903"/>
                </a:lnTo>
                <a:lnTo>
                  <a:pt x="19061" y="492172"/>
                </a:lnTo>
                <a:lnTo>
                  <a:pt x="40506" y="424560"/>
                </a:lnTo>
                <a:lnTo>
                  <a:pt x="71283" y="359243"/>
                </a:lnTo>
                <a:lnTo>
                  <a:pt x="109407" y="295868"/>
                </a:lnTo>
                <a:lnTo>
                  <a:pt x="157062" y="238848"/>
                </a:lnTo>
                <a:lnTo>
                  <a:pt x="209482" y="185712"/>
                </a:lnTo>
                <a:lnTo>
                  <a:pt x="268852" y="137165"/>
                </a:lnTo>
                <a:lnTo>
                  <a:pt x="333186" y="97092"/>
                </a:lnTo>
                <a:lnTo>
                  <a:pt x="404669" y="63198"/>
                </a:lnTo>
                <a:lnTo>
                  <a:pt x="478335" y="35836"/>
                </a:lnTo>
                <a:lnTo>
                  <a:pt x="554583" y="14652"/>
                </a:lnTo>
                <a:lnTo>
                  <a:pt x="633214" y="4060"/>
                </a:lnTo>
                <a:lnTo>
                  <a:pt x="714624" y="0"/>
                </a:lnTo>
                <a:lnTo>
                  <a:pt x="795439" y="4060"/>
                </a:lnTo>
                <a:lnTo>
                  <a:pt x="874069" y="14652"/>
                </a:lnTo>
                <a:lnTo>
                  <a:pt x="950118" y="35836"/>
                </a:lnTo>
                <a:lnTo>
                  <a:pt x="1023984" y="63198"/>
                </a:lnTo>
                <a:lnTo>
                  <a:pt x="1095466" y="97092"/>
                </a:lnTo>
                <a:lnTo>
                  <a:pt x="1159601" y="137165"/>
                </a:lnTo>
                <a:lnTo>
                  <a:pt x="1219170" y="185712"/>
                </a:lnTo>
                <a:lnTo>
                  <a:pt x="1273973" y="238848"/>
                </a:lnTo>
                <a:lnTo>
                  <a:pt x="1319245" y="295868"/>
                </a:lnTo>
                <a:lnTo>
                  <a:pt x="1357171" y="359243"/>
                </a:lnTo>
                <a:lnTo>
                  <a:pt x="1388146" y="424560"/>
                </a:lnTo>
                <a:lnTo>
                  <a:pt x="1411974" y="492172"/>
                </a:lnTo>
                <a:lnTo>
                  <a:pt x="1423887" y="561903"/>
                </a:lnTo>
                <a:lnTo>
                  <a:pt x="1428653" y="633575"/>
                </a:lnTo>
                <a:lnTo>
                  <a:pt x="1423887" y="705424"/>
                </a:lnTo>
                <a:lnTo>
                  <a:pt x="1411974" y="775507"/>
                </a:lnTo>
                <a:lnTo>
                  <a:pt x="1388146" y="843013"/>
                </a:lnTo>
                <a:lnTo>
                  <a:pt x="1357171" y="908454"/>
                </a:lnTo>
                <a:lnTo>
                  <a:pt x="1319245" y="971776"/>
                </a:lnTo>
                <a:lnTo>
                  <a:pt x="1273973" y="1028778"/>
                </a:lnTo>
                <a:lnTo>
                  <a:pt x="1219170" y="1081544"/>
                </a:lnTo>
                <a:lnTo>
                  <a:pt x="1159601" y="1130090"/>
                </a:lnTo>
                <a:lnTo>
                  <a:pt x="1095466" y="1170198"/>
                </a:lnTo>
                <a:lnTo>
                  <a:pt x="1023984" y="1203987"/>
                </a:lnTo>
                <a:lnTo>
                  <a:pt x="950118" y="1231420"/>
                </a:lnTo>
                <a:lnTo>
                  <a:pt x="874069" y="1250415"/>
                </a:lnTo>
                <a:lnTo>
                  <a:pt x="795439" y="1263090"/>
                </a:lnTo>
                <a:lnTo>
                  <a:pt x="714624" y="1267309"/>
                </a:lnTo>
                <a:lnTo>
                  <a:pt x="633214" y="1263090"/>
                </a:lnTo>
                <a:lnTo>
                  <a:pt x="554583" y="1250415"/>
                </a:lnTo>
                <a:lnTo>
                  <a:pt x="478335" y="1231420"/>
                </a:lnTo>
                <a:lnTo>
                  <a:pt x="404669" y="1203987"/>
                </a:lnTo>
                <a:lnTo>
                  <a:pt x="333186" y="1170198"/>
                </a:lnTo>
                <a:lnTo>
                  <a:pt x="268852" y="1130090"/>
                </a:lnTo>
                <a:lnTo>
                  <a:pt x="209482" y="1081544"/>
                </a:lnTo>
                <a:lnTo>
                  <a:pt x="157062" y="1028778"/>
                </a:lnTo>
                <a:lnTo>
                  <a:pt x="109407" y="971776"/>
                </a:lnTo>
                <a:lnTo>
                  <a:pt x="71283" y="908454"/>
                </a:lnTo>
                <a:lnTo>
                  <a:pt x="40506" y="843013"/>
                </a:lnTo>
                <a:lnTo>
                  <a:pt x="19061" y="775507"/>
                </a:lnTo>
                <a:lnTo>
                  <a:pt x="4765" y="705424"/>
                </a:lnTo>
                <a:lnTo>
                  <a:pt x="0" y="633575"/>
                </a:lnTo>
                <a:close/>
              </a:path>
            </a:pathLst>
          </a:custGeom>
          <a:ln w="44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39955" y="1316625"/>
            <a:ext cx="9618345" cy="4174490"/>
          </a:xfrm>
          <a:prstGeom prst="rect">
            <a:avLst/>
          </a:prstGeom>
        </p:spPr>
        <p:txBody>
          <a:bodyPr vert="horz" wrap="square" lIns="0" tIns="217804" rIns="0" bIns="0" rtlCol="0">
            <a:spAutoFit/>
          </a:bodyPr>
          <a:lstStyle/>
          <a:p>
            <a:pPr marL="393065" indent="-380365">
              <a:lnSpc>
                <a:spcPct val="100000"/>
              </a:lnSpc>
              <a:spcBef>
                <a:spcPts val="1714"/>
              </a:spcBef>
              <a:buChar char="•"/>
              <a:tabLst>
                <a:tab pos="398145" algn="l"/>
                <a:tab pos="398780" algn="l"/>
              </a:tabLst>
            </a:pPr>
            <a:r>
              <a:rPr sz="2800" spc="-5" dirty="0">
                <a:latin typeface="Calibri"/>
                <a:cs typeface="Calibri"/>
              </a:rPr>
              <a:t>FA cho ra những </a:t>
            </a:r>
            <a:r>
              <a:rPr sz="2800" b="1" spc="-5" dirty="0">
                <a:latin typeface="Calibri"/>
                <a:cs typeface="Calibri"/>
              </a:rPr>
              <a:t>factors</a:t>
            </a:r>
            <a:r>
              <a:rPr sz="2800" spc="-5" dirty="0">
                <a:latin typeface="Calibri"/>
                <a:cs typeface="Calibri"/>
              </a:rPr>
              <a:t>; PCA cho ra những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components</a:t>
            </a:r>
            <a:endParaRPr sz="2800">
              <a:latin typeface="Calibri"/>
              <a:cs typeface="Calibri"/>
            </a:endParaRPr>
          </a:p>
          <a:p>
            <a:pPr marL="393065" marR="5080" indent="-380365">
              <a:lnSpc>
                <a:spcPts val="3320"/>
              </a:lnSpc>
              <a:spcBef>
                <a:spcPts val="1760"/>
              </a:spcBef>
              <a:buChar char="•"/>
              <a:tabLst>
                <a:tab pos="398145" algn="l"/>
                <a:tab pos="398780" algn="l"/>
              </a:tabLst>
            </a:pPr>
            <a:r>
              <a:rPr sz="2800" spc="-5" dirty="0">
                <a:latin typeface="Calibri"/>
                <a:cs typeface="Calibri"/>
              </a:rPr>
              <a:t>Factors là nguyên căn của variables; components là tóm lược từ  các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variables</a:t>
            </a:r>
            <a:endParaRPr sz="2800">
              <a:latin typeface="Calibri"/>
              <a:cs typeface="Calibri"/>
            </a:endParaRPr>
          </a:p>
          <a:p>
            <a:pPr marL="393065" indent="-380365">
              <a:lnSpc>
                <a:spcPct val="100000"/>
              </a:lnSpc>
              <a:spcBef>
                <a:spcPts val="1615"/>
              </a:spcBef>
              <a:buChar char="•"/>
              <a:tabLst>
                <a:tab pos="398145" algn="l"/>
                <a:tab pos="398780" algn="l"/>
              </a:tabLst>
            </a:pPr>
            <a:r>
              <a:rPr sz="2800" spc="-5" dirty="0">
                <a:latin typeface="Calibri"/>
                <a:cs typeface="Calibri"/>
              </a:rPr>
              <a:t>Mô hình nguyên căn rất khác nhau giữa PCA và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FA</a:t>
            </a:r>
            <a:endParaRPr sz="2800">
              <a:latin typeface="Calibri"/>
              <a:cs typeface="Calibri"/>
            </a:endParaRPr>
          </a:p>
          <a:p>
            <a:pPr marL="520065">
              <a:lnSpc>
                <a:spcPct val="100000"/>
              </a:lnSpc>
              <a:spcBef>
                <a:spcPts val="1735"/>
              </a:spcBef>
              <a:tabLst>
                <a:tab pos="841375" algn="l"/>
              </a:tabLst>
            </a:pPr>
            <a:r>
              <a:rPr sz="2800" spc="-5" dirty="0">
                <a:latin typeface="Calibri"/>
                <a:cs typeface="Calibri"/>
              </a:rPr>
              <a:t>–	Một số không xem PCA là một phần của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FA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4550">
              <a:latin typeface="Times New Roman"/>
              <a:cs typeface="Times New Roman"/>
            </a:endParaRPr>
          </a:p>
          <a:p>
            <a:pPr marL="2316480">
              <a:lnSpc>
                <a:spcPct val="100000"/>
              </a:lnSpc>
              <a:tabLst>
                <a:tab pos="6776084" algn="l"/>
              </a:tabLst>
            </a:pPr>
            <a:r>
              <a:rPr sz="3300" spc="280" dirty="0">
                <a:latin typeface="Arial"/>
                <a:cs typeface="Arial"/>
              </a:rPr>
              <a:t>FA	</a:t>
            </a:r>
            <a:r>
              <a:rPr sz="3300" spc="300" dirty="0">
                <a:latin typeface="Arial"/>
                <a:cs typeface="Arial"/>
              </a:rPr>
              <a:t>PCA</a:t>
            </a:r>
            <a:endParaRPr sz="33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018834" y="6534033"/>
            <a:ext cx="1071245" cy="633730"/>
          </a:xfrm>
          <a:prstGeom prst="rect">
            <a:avLst/>
          </a:prstGeom>
          <a:ln w="439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 marL="1270" algn="ctr">
              <a:lnSpc>
                <a:spcPct val="100000"/>
              </a:lnSpc>
            </a:pPr>
            <a:r>
              <a:rPr sz="1100" spc="55" dirty="0">
                <a:latin typeface="Arial"/>
                <a:cs typeface="Arial"/>
              </a:rPr>
              <a:t>I1</a:t>
            </a:r>
            <a:endParaRPr sz="11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518729" y="6534033"/>
            <a:ext cx="1071245" cy="633730"/>
          </a:xfrm>
          <a:prstGeom prst="rect">
            <a:avLst/>
          </a:prstGeom>
          <a:ln w="439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 marL="1270" algn="ctr">
              <a:lnSpc>
                <a:spcPct val="100000"/>
              </a:lnSpc>
            </a:pPr>
            <a:r>
              <a:rPr sz="1100" spc="55" dirty="0">
                <a:latin typeface="Arial"/>
                <a:cs typeface="Arial"/>
              </a:rPr>
              <a:t>I3</a:t>
            </a:r>
            <a:endParaRPr sz="11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7268583" y="6534033"/>
            <a:ext cx="1071880" cy="633730"/>
          </a:xfrm>
          <a:custGeom>
            <a:avLst/>
            <a:gdLst/>
            <a:ahLst/>
            <a:cxnLst/>
            <a:rect l="l" t="t" r="r" b="b"/>
            <a:pathLst>
              <a:path w="1071879" h="633729">
                <a:moveTo>
                  <a:pt x="0" y="633698"/>
                </a:moveTo>
                <a:lnTo>
                  <a:pt x="1071658" y="633698"/>
                </a:lnTo>
                <a:lnTo>
                  <a:pt x="1071658" y="0"/>
                </a:lnTo>
                <a:lnTo>
                  <a:pt x="0" y="0"/>
                </a:lnTo>
                <a:lnTo>
                  <a:pt x="0" y="633698"/>
                </a:lnTo>
                <a:close/>
              </a:path>
            </a:pathLst>
          </a:custGeom>
          <a:ln w="43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7737586" y="6738400"/>
            <a:ext cx="147955" cy="1955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sz="1100" spc="60" dirty="0">
                <a:latin typeface="Arial"/>
                <a:cs typeface="Arial"/>
              </a:rPr>
              <a:t>I2</a:t>
            </a:r>
            <a:endParaRPr sz="11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7532852" y="5899911"/>
            <a:ext cx="272415" cy="201295"/>
          </a:xfrm>
          <a:custGeom>
            <a:avLst/>
            <a:gdLst/>
            <a:ahLst/>
            <a:cxnLst/>
            <a:rect l="l" t="t" r="r" b="b"/>
            <a:pathLst>
              <a:path w="272415" h="201295">
                <a:moveTo>
                  <a:pt x="271830" y="0"/>
                </a:moveTo>
                <a:lnTo>
                  <a:pt x="0" y="13081"/>
                </a:lnTo>
                <a:lnTo>
                  <a:pt x="121323" y="200964"/>
                </a:lnTo>
                <a:lnTo>
                  <a:pt x="27183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532869" y="5899915"/>
            <a:ext cx="272415" cy="201295"/>
          </a:xfrm>
          <a:custGeom>
            <a:avLst/>
            <a:gdLst/>
            <a:ahLst/>
            <a:cxnLst/>
            <a:rect l="l" t="t" r="r" b="b"/>
            <a:pathLst>
              <a:path w="272415" h="201295">
                <a:moveTo>
                  <a:pt x="0" y="13081"/>
                </a:moveTo>
                <a:lnTo>
                  <a:pt x="121321" y="200964"/>
                </a:lnTo>
                <a:lnTo>
                  <a:pt x="271831" y="0"/>
                </a:lnTo>
                <a:lnTo>
                  <a:pt x="0" y="13081"/>
                </a:lnTo>
              </a:path>
            </a:pathLst>
          </a:custGeom>
          <a:ln w="441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554355" y="6007988"/>
            <a:ext cx="1038225" cy="526415"/>
          </a:xfrm>
          <a:custGeom>
            <a:avLst/>
            <a:gdLst/>
            <a:ahLst/>
            <a:cxnLst/>
            <a:rect l="l" t="t" r="r" b="b"/>
            <a:pathLst>
              <a:path w="1038225" h="526415">
                <a:moveTo>
                  <a:pt x="0" y="526049"/>
                </a:moveTo>
                <a:lnTo>
                  <a:pt x="1037883" y="0"/>
                </a:lnTo>
              </a:path>
            </a:pathLst>
          </a:custGeom>
          <a:ln w="43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680535" y="5897666"/>
            <a:ext cx="247734" cy="2202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804700" y="6115655"/>
            <a:ext cx="0" cy="418465"/>
          </a:xfrm>
          <a:custGeom>
            <a:avLst/>
            <a:gdLst/>
            <a:ahLst/>
            <a:cxnLst/>
            <a:rect l="l" t="t" r="r" b="b"/>
            <a:pathLst>
              <a:path h="418465">
                <a:moveTo>
                  <a:pt x="0" y="418382"/>
                </a:moveTo>
                <a:lnTo>
                  <a:pt x="0" y="0"/>
                </a:lnTo>
              </a:path>
            </a:pathLst>
          </a:custGeom>
          <a:ln w="47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804683" y="5899911"/>
            <a:ext cx="271780" cy="201295"/>
          </a:xfrm>
          <a:custGeom>
            <a:avLst/>
            <a:gdLst/>
            <a:ahLst/>
            <a:cxnLst/>
            <a:rect l="l" t="t" r="r" b="b"/>
            <a:pathLst>
              <a:path w="271779" h="201295">
                <a:moveTo>
                  <a:pt x="0" y="0"/>
                </a:moveTo>
                <a:lnTo>
                  <a:pt x="152298" y="200964"/>
                </a:lnTo>
                <a:lnTo>
                  <a:pt x="271233" y="1308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804700" y="5899915"/>
            <a:ext cx="271780" cy="201295"/>
          </a:xfrm>
          <a:custGeom>
            <a:avLst/>
            <a:gdLst/>
            <a:ahLst/>
            <a:cxnLst/>
            <a:rect l="l" t="t" r="r" b="b"/>
            <a:pathLst>
              <a:path w="271779" h="201295">
                <a:moveTo>
                  <a:pt x="152297" y="200964"/>
                </a:moveTo>
                <a:lnTo>
                  <a:pt x="271235" y="13081"/>
                </a:lnTo>
                <a:lnTo>
                  <a:pt x="0" y="0"/>
                </a:lnTo>
                <a:lnTo>
                  <a:pt x="152297" y="200964"/>
                </a:lnTo>
              </a:path>
            </a:pathLst>
          </a:custGeom>
          <a:ln w="441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016566" y="6007988"/>
            <a:ext cx="1038225" cy="526415"/>
          </a:xfrm>
          <a:custGeom>
            <a:avLst/>
            <a:gdLst/>
            <a:ahLst/>
            <a:cxnLst/>
            <a:rect l="l" t="t" r="r" b="b"/>
            <a:pathLst>
              <a:path w="1038225" h="526415">
                <a:moveTo>
                  <a:pt x="1037684" y="526049"/>
                </a:moveTo>
                <a:lnTo>
                  <a:pt x="0" y="0"/>
                </a:lnTo>
              </a:path>
            </a:pathLst>
          </a:custGeom>
          <a:ln w="43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36588" y="113868"/>
            <a:ext cx="5399405" cy="711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777740" algn="l"/>
              </a:tabLst>
            </a:pPr>
            <a:r>
              <a:rPr sz="4500" b="1" spc="-5" dirty="0">
                <a:latin typeface="Calibri"/>
                <a:cs typeface="Calibri"/>
              </a:rPr>
              <a:t>Hai mô </a:t>
            </a:r>
            <a:r>
              <a:rPr sz="4500" b="1" spc="-10" dirty="0">
                <a:latin typeface="Calibri"/>
                <a:cs typeface="Calibri"/>
              </a:rPr>
              <a:t>hìn</a:t>
            </a:r>
            <a:r>
              <a:rPr sz="4500" b="1" spc="-5" dirty="0">
                <a:latin typeface="Calibri"/>
                <a:cs typeface="Calibri"/>
              </a:rPr>
              <a:t>h </a:t>
            </a:r>
            <a:r>
              <a:rPr sz="4500" b="1" spc="-10" dirty="0">
                <a:latin typeface="Calibri"/>
                <a:cs typeface="Calibri"/>
              </a:rPr>
              <a:t>P</a:t>
            </a:r>
            <a:r>
              <a:rPr sz="4500" b="1" spc="-5" dirty="0">
                <a:latin typeface="Calibri"/>
                <a:cs typeface="Calibri"/>
              </a:rPr>
              <a:t>CA</a:t>
            </a:r>
            <a:r>
              <a:rPr sz="4500" b="1" dirty="0">
                <a:latin typeface="Calibri"/>
                <a:cs typeface="Calibri"/>
              </a:rPr>
              <a:t> </a:t>
            </a:r>
            <a:r>
              <a:rPr sz="4500" b="1" spc="-10" dirty="0">
                <a:latin typeface="Calibri"/>
                <a:cs typeface="Calibri"/>
              </a:rPr>
              <a:t>v</a:t>
            </a:r>
            <a:r>
              <a:rPr sz="4500" b="1" spc="-5" dirty="0">
                <a:latin typeface="Calibri"/>
                <a:cs typeface="Calibri"/>
              </a:rPr>
              <a:t>à</a:t>
            </a:r>
            <a:r>
              <a:rPr sz="4500" b="1" dirty="0">
                <a:latin typeface="Calibri"/>
                <a:cs typeface="Calibri"/>
              </a:rPr>
              <a:t>	</a:t>
            </a:r>
            <a:r>
              <a:rPr sz="4500" b="1" spc="-5" dirty="0">
                <a:latin typeface="Calibri"/>
                <a:cs typeface="Calibri"/>
              </a:rPr>
              <a:t>FA</a:t>
            </a:r>
            <a:endParaRPr sz="45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1929" y="1192463"/>
            <a:ext cx="9473565" cy="5684520"/>
          </a:xfrm>
          <a:prstGeom prst="rect">
            <a:avLst/>
          </a:prstGeom>
        </p:spPr>
        <p:txBody>
          <a:bodyPr vert="horz" wrap="square" lIns="0" tIns="121920" rIns="0" bIns="0" rtlCol="0">
            <a:spAutoFit/>
          </a:bodyPr>
          <a:lstStyle/>
          <a:p>
            <a:pPr marL="398145" indent="-385445">
              <a:lnSpc>
                <a:spcPct val="100000"/>
              </a:lnSpc>
              <a:spcBef>
                <a:spcPts val="960"/>
              </a:spcBef>
              <a:buFont typeface="Calibri"/>
              <a:buChar char="•"/>
              <a:tabLst>
                <a:tab pos="398145" algn="l"/>
                <a:tab pos="398780" algn="l"/>
              </a:tabLst>
            </a:pPr>
            <a:r>
              <a:rPr sz="2700" b="1" spc="-5" dirty="0">
                <a:latin typeface="Calibri"/>
                <a:cs typeface="Calibri"/>
              </a:rPr>
              <a:t>PCA</a:t>
            </a:r>
            <a:endParaRPr sz="2700">
              <a:latin typeface="Calibri"/>
              <a:cs typeface="Calibri"/>
            </a:endParaRPr>
          </a:p>
          <a:p>
            <a:pPr marL="841375" marR="2505075" lvl="1" indent="-321310">
              <a:lnSpc>
                <a:spcPct val="100000"/>
              </a:lnSpc>
              <a:spcBef>
                <a:spcPts val="800"/>
              </a:spcBef>
              <a:buChar char="–"/>
              <a:tabLst>
                <a:tab pos="321310" algn="l"/>
                <a:tab pos="842010" algn="l"/>
              </a:tabLst>
            </a:pPr>
            <a:r>
              <a:rPr sz="2500" spc="-5" dirty="0">
                <a:latin typeface="Calibri"/>
                <a:cs typeface="Calibri"/>
              </a:rPr>
              <a:t>Tìm các PC là hàm số của các biến quan</a:t>
            </a:r>
            <a:r>
              <a:rPr sz="2500" spc="1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sát:</a:t>
            </a:r>
            <a:endParaRPr sz="2500">
              <a:latin typeface="Calibri"/>
              <a:cs typeface="Calibri"/>
            </a:endParaRPr>
          </a:p>
          <a:p>
            <a:pPr marL="1548765">
              <a:lnSpc>
                <a:spcPct val="100000"/>
              </a:lnSpc>
              <a:spcBef>
                <a:spcPts val="815"/>
              </a:spcBef>
            </a:pPr>
            <a:r>
              <a:rPr sz="2300" spc="-5" dirty="0">
                <a:latin typeface="Calibri"/>
                <a:cs typeface="Calibri"/>
              </a:rPr>
              <a:t>–  </a:t>
            </a:r>
            <a:r>
              <a:rPr sz="2300" spc="0" dirty="0">
                <a:latin typeface="Calibri"/>
                <a:cs typeface="Calibri"/>
              </a:rPr>
              <a:t>PC</a:t>
            </a:r>
            <a:r>
              <a:rPr sz="2250" spc="0" baseline="-20370" dirty="0">
                <a:latin typeface="Calibri"/>
                <a:cs typeface="Calibri"/>
              </a:rPr>
              <a:t>1 </a:t>
            </a:r>
            <a:r>
              <a:rPr sz="2300" spc="-5" dirty="0">
                <a:latin typeface="Calibri"/>
                <a:cs typeface="Calibri"/>
              </a:rPr>
              <a:t>= </a:t>
            </a:r>
            <a:r>
              <a:rPr sz="2300" spc="0" dirty="0">
                <a:latin typeface="Calibri"/>
                <a:cs typeface="Calibri"/>
              </a:rPr>
              <a:t>b</a:t>
            </a:r>
            <a:r>
              <a:rPr sz="2250" spc="0" baseline="-20370" dirty="0">
                <a:latin typeface="Calibri"/>
                <a:cs typeface="Calibri"/>
              </a:rPr>
              <a:t>11</a:t>
            </a:r>
            <a:r>
              <a:rPr sz="2300" spc="0" dirty="0">
                <a:latin typeface="Calibri"/>
                <a:cs typeface="Calibri"/>
              </a:rPr>
              <a:t>X</a:t>
            </a:r>
            <a:r>
              <a:rPr sz="2250" spc="0" baseline="-20370" dirty="0">
                <a:latin typeface="Calibri"/>
                <a:cs typeface="Calibri"/>
              </a:rPr>
              <a:t>1 </a:t>
            </a:r>
            <a:r>
              <a:rPr sz="2300" spc="-5" dirty="0">
                <a:latin typeface="Calibri"/>
                <a:cs typeface="Calibri"/>
              </a:rPr>
              <a:t>+ </a:t>
            </a:r>
            <a:r>
              <a:rPr sz="2300" spc="0" dirty="0">
                <a:latin typeface="Calibri"/>
                <a:cs typeface="Calibri"/>
              </a:rPr>
              <a:t>b</a:t>
            </a:r>
            <a:r>
              <a:rPr sz="2250" spc="0" baseline="-20370" dirty="0">
                <a:latin typeface="Calibri"/>
                <a:cs typeface="Calibri"/>
              </a:rPr>
              <a:t>21</a:t>
            </a:r>
            <a:r>
              <a:rPr sz="2300" spc="0" dirty="0">
                <a:latin typeface="Calibri"/>
                <a:cs typeface="Calibri"/>
              </a:rPr>
              <a:t>X</a:t>
            </a:r>
            <a:r>
              <a:rPr sz="2250" spc="0" baseline="-20370" dirty="0">
                <a:latin typeface="Calibri"/>
                <a:cs typeface="Calibri"/>
              </a:rPr>
              <a:t>2 </a:t>
            </a:r>
            <a:r>
              <a:rPr sz="2300" spc="-5" dirty="0">
                <a:latin typeface="Calibri"/>
                <a:cs typeface="Calibri"/>
              </a:rPr>
              <a:t>+ … +</a:t>
            </a:r>
            <a:r>
              <a:rPr sz="2300" spc="-175" dirty="0">
                <a:latin typeface="Calibri"/>
                <a:cs typeface="Calibri"/>
              </a:rPr>
              <a:t> </a:t>
            </a:r>
            <a:r>
              <a:rPr sz="2300" spc="0" dirty="0">
                <a:latin typeface="Calibri"/>
                <a:cs typeface="Calibri"/>
              </a:rPr>
              <a:t>b</a:t>
            </a:r>
            <a:r>
              <a:rPr sz="2250" spc="0" baseline="-20370" dirty="0">
                <a:latin typeface="Calibri"/>
                <a:cs typeface="Calibri"/>
              </a:rPr>
              <a:t>k1</a:t>
            </a:r>
            <a:r>
              <a:rPr sz="2300" spc="0" dirty="0">
                <a:latin typeface="Calibri"/>
                <a:cs typeface="Calibri"/>
              </a:rPr>
              <a:t>X</a:t>
            </a:r>
            <a:r>
              <a:rPr sz="2250" spc="0" baseline="-20370" dirty="0">
                <a:latin typeface="Calibri"/>
                <a:cs typeface="Calibri"/>
              </a:rPr>
              <a:t>k</a:t>
            </a:r>
            <a:endParaRPr sz="2250" baseline="-20370">
              <a:latin typeface="Calibri"/>
              <a:cs typeface="Calibri"/>
            </a:endParaRPr>
          </a:p>
          <a:p>
            <a:pPr marL="1548765">
              <a:lnSpc>
                <a:spcPct val="100000"/>
              </a:lnSpc>
              <a:spcBef>
                <a:spcPts val="840"/>
              </a:spcBef>
            </a:pPr>
            <a:r>
              <a:rPr sz="2300" spc="-5" dirty="0">
                <a:latin typeface="Calibri"/>
                <a:cs typeface="Calibri"/>
              </a:rPr>
              <a:t>–  </a:t>
            </a:r>
            <a:r>
              <a:rPr sz="2300" spc="0" dirty="0">
                <a:latin typeface="Calibri"/>
                <a:cs typeface="Calibri"/>
              </a:rPr>
              <a:t>PC</a:t>
            </a:r>
            <a:r>
              <a:rPr sz="2250" spc="0" baseline="-20370" dirty="0">
                <a:latin typeface="Calibri"/>
                <a:cs typeface="Calibri"/>
              </a:rPr>
              <a:t>2 </a:t>
            </a:r>
            <a:r>
              <a:rPr sz="2300" spc="-5" dirty="0">
                <a:latin typeface="Calibri"/>
                <a:cs typeface="Calibri"/>
              </a:rPr>
              <a:t>= </a:t>
            </a:r>
            <a:r>
              <a:rPr sz="2300" spc="0" dirty="0">
                <a:latin typeface="Calibri"/>
                <a:cs typeface="Calibri"/>
              </a:rPr>
              <a:t>b</a:t>
            </a:r>
            <a:r>
              <a:rPr sz="2250" spc="0" baseline="-20370" dirty="0">
                <a:latin typeface="Calibri"/>
                <a:cs typeface="Calibri"/>
              </a:rPr>
              <a:t>12</a:t>
            </a:r>
            <a:r>
              <a:rPr sz="2300" spc="0" dirty="0">
                <a:latin typeface="Calibri"/>
                <a:cs typeface="Calibri"/>
              </a:rPr>
              <a:t>X</a:t>
            </a:r>
            <a:r>
              <a:rPr sz="2250" spc="0" baseline="-20370" dirty="0">
                <a:latin typeface="Calibri"/>
                <a:cs typeface="Calibri"/>
              </a:rPr>
              <a:t>1 </a:t>
            </a:r>
            <a:r>
              <a:rPr sz="2300" spc="-5" dirty="0">
                <a:latin typeface="Calibri"/>
                <a:cs typeface="Calibri"/>
              </a:rPr>
              <a:t>+ </a:t>
            </a:r>
            <a:r>
              <a:rPr sz="2300" spc="0" dirty="0">
                <a:latin typeface="Calibri"/>
                <a:cs typeface="Calibri"/>
              </a:rPr>
              <a:t>b</a:t>
            </a:r>
            <a:r>
              <a:rPr sz="2250" spc="0" baseline="-20370" dirty="0">
                <a:latin typeface="Calibri"/>
                <a:cs typeface="Calibri"/>
              </a:rPr>
              <a:t>22</a:t>
            </a:r>
            <a:r>
              <a:rPr sz="2300" spc="0" dirty="0">
                <a:latin typeface="Calibri"/>
                <a:cs typeface="Calibri"/>
              </a:rPr>
              <a:t>X</a:t>
            </a:r>
            <a:r>
              <a:rPr sz="2250" spc="0" baseline="-20370" dirty="0">
                <a:latin typeface="Calibri"/>
                <a:cs typeface="Calibri"/>
              </a:rPr>
              <a:t>2 </a:t>
            </a:r>
            <a:r>
              <a:rPr sz="2300" spc="-5" dirty="0">
                <a:latin typeface="Calibri"/>
                <a:cs typeface="Calibri"/>
              </a:rPr>
              <a:t>+ … +</a:t>
            </a:r>
            <a:r>
              <a:rPr sz="2300" spc="-175" dirty="0">
                <a:latin typeface="Calibri"/>
                <a:cs typeface="Calibri"/>
              </a:rPr>
              <a:t> </a:t>
            </a:r>
            <a:r>
              <a:rPr sz="2300" spc="0" dirty="0">
                <a:latin typeface="Calibri"/>
                <a:cs typeface="Calibri"/>
              </a:rPr>
              <a:t>b</a:t>
            </a:r>
            <a:r>
              <a:rPr sz="2250" spc="0" baseline="-20370" dirty="0">
                <a:latin typeface="Calibri"/>
                <a:cs typeface="Calibri"/>
              </a:rPr>
              <a:t>k2</a:t>
            </a:r>
            <a:r>
              <a:rPr sz="2300" spc="0" dirty="0">
                <a:latin typeface="Calibri"/>
                <a:cs typeface="Calibri"/>
              </a:rPr>
              <a:t>X</a:t>
            </a:r>
            <a:r>
              <a:rPr sz="2250" spc="0" baseline="-20370" dirty="0">
                <a:latin typeface="Calibri"/>
                <a:cs typeface="Calibri"/>
              </a:rPr>
              <a:t>k</a:t>
            </a:r>
            <a:endParaRPr sz="2250" baseline="-20370">
              <a:latin typeface="Calibri"/>
              <a:cs typeface="Calibri"/>
            </a:endParaRPr>
          </a:p>
          <a:p>
            <a:pPr marL="1805305" lvl="2" indent="-256540">
              <a:lnSpc>
                <a:spcPct val="100000"/>
              </a:lnSpc>
              <a:spcBef>
                <a:spcPts val="835"/>
              </a:spcBef>
              <a:buChar char="–"/>
              <a:tabLst>
                <a:tab pos="1805939" algn="l"/>
              </a:tabLst>
            </a:pPr>
            <a:r>
              <a:rPr sz="2300" dirty="0">
                <a:latin typeface="Calibri"/>
                <a:cs typeface="Calibri"/>
              </a:rPr>
              <a:t>PC</a:t>
            </a:r>
            <a:r>
              <a:rPr sz="2250" baseline="-20370" dirty="0">
                <a:latin typeface="Calibri"/>
                <a:cs typeface="Calibri"/>
              </a:rPr>
              <a:t>f </a:t>
            </a:r>
            <a:r>
              <a:rPr sz="2300" spc="-5" dirty="0">
                <a:latin typeface="Calibri"/>
                <a:cs typeface="Calibri"/>
              </a:rPr>
              <a:t>= </a:t>
            </a:r>
            <a:r>
              <a:rPr sz="2300" spc="0" dirty="0">
                <a:latin typeface="Calibri"/>
                <a:cs typeface="Calibri"/>
              </a:rPr>
              <a:t>b</a:t>
            </a:r>
            <a:r>
              <a:rPr sz="2250" spc="0" baseline="-20370" dirty="0">
                <a:latin typeface="Calibri"/>
                <a:cs typeface="Calibri"/>
              </a:rPr>
              <a:t>1f</a:t>
            </a:r>
            <a:r>
              <a:rPr sz="2300" spc="0" dirty="0">
                <a:latin typeface="Calibri"/>
                <a:cs typeface="Calibri"/>
              </a:rPr>
              <a:t>X</a:t>
            </a:r>
            <a:r>
              <a:rPr sz="2250" spc="0" baseline="-20370" dirty="0">
                <a:latin typeface="Calibri"/>
                <a:cs typeface="Calibri"/>
              </a:rPr>
              <a:t>1 </a:t>
            </a:r>
            <a:r>
              <a:rPr sz="2300" spc="-5" dirty="0">
                <a:latin typeface="Calibri"/>
                <a:cs typeface="Calibri"/>
              </a:rPr>
              <a:t>+ </a:t>
            </a:r>
            <a:r>
              <a:rPr sz="2300" spc="0" dirty="0">
                <a:latin typeface="Calibri"/>
                <a:cs typeface="Calibri"/>
              </a:rPr>
              <a:t>b</a:t>
            </a:r>
            <a:r>
              <a:rPr sz="2250" spc="0" baseline="-20370" dirty="0">
                <a:latin typeface="Calibri"/>
                <a:cs typeface="Calibri"/>
              </a:rPr>
              <a:t>2f</a:t>
            </a:r>
            <a:r>
              <a:rPr sz="2300" spc="0" dirty="0">
                <a:latin typeface="Calibri"/>
                <a:cs typeface="Calibri"/>
              </a:rPr>
              <a:t>X</a:t>
            </a:r>
            <a:r>
              <a:rPr sz="2250" spc="0" baseline="-20370" dirty="0">
                <a:latin typeface="Calibri"/>
                <a:cs typeface="Calibri"/>
              </a:rPr>
              <a:t>2 </a:t>
            </a:r>
            <a:r>
              <a:rPr sz="2300" spc="-5" dirty="0">
                <a:latin typeface="Calibri"/>
                <a:cs typeface="Calibri"/>
              </a:rPr>
              <a:t>+ … +</a:t>
            </a:r>
            <a:r>
              <a:rPr sz="2300" spc="-120" dirty="0">
                <a:latin typeface="Calibri"/>
                <a:cs typeface="Calibri"/>
              </a:rPr>
              <a:t> </a:t>
            </a:r>
            <a:r>
              <a:rPr sz="2300" spc="0" dirty="0">
                <a:latin typeface="Calibri"/>
                <a:cs typeface="Calibri"/>
              </a:rPr>
              <a:t>b</a:t>
            </a:r>
            <a:r>
              <a:rPr sz="2250" spc="0" baseline="-20370" dirty="0">
                <a:latin typeface="Calibri"/>
                <a:cs typeface="Calibri"/>
              </a:rPr>
              <a:t>kf</a:t>
            </a:r>
            <a:r>
              <a:rPr sz="2300" spc="0" dirty="0">
                <a:latin typeface="Calibri"/>
                <a:cs typeface="Calibri"/>
              </a:rPr>
              <a:t>X</a:t>
            </a:r>
            <a:r>
              <a:rPr sz="2250" spc="0" baseline="-20370" dirty="0">
                <a:latin typeface="Calibri"/>
                <a:cs typeface="Calibri"/>
              </a:rPr>
              <a:t>k</a:t>
            </a:r>
            <a:endParaRPr sz="2250" baseline="-20370">
              <a:latin typeface="Calibri"/>
              <a:cs typeface="Calibri"/>
            </a:endParaRPr>
          </a:p>
          <a:p>
            <a:pPr lvl="2">
              <a:lnSpc>
                <a:spcPct val="100000"/>
              </a:lnSpc>
              <a:spcBef>
                <a:spcPts val="5"/>
              </a:spcBef>
              <a:buFont typeface="Calibri"/>
              <a:buChar char="–"/>
            </a:pPr>
            <a:endParaRPr sz="4550">
              <a:latin typeface="Times New Roman"/>
              <a:cs typeface="Times New Roman"/>
            </a:endParaRPr>
          </a:p>
          <a:p>
            <a:pPr marL="398145" indent="-385445">
              <a:lnSpc>
                <a:spcPct val="100000"/>
              </a:lnSpc>
              <a:buFont typeface="Calibri"/>
              <a:buChar char="•"/>
              <a:tabLst>
                <a:tab pos="398145" algn="l"/>
                <a:tab pos="398780" algn="l"/>
              </a:tabLst>
            </a:pPr>
            <a:r>
              <a:rPr sz="2800" b="1" spc="-5" dirty="0">
                <a:latin typeface="Calibri"/>
                <a:cs typeface="Calibri"/>
              </a:rPr>
              <a:t>Common FA</a:t>
            </a:r>
            <a:r>
              <a:rPr sz="2800" b="1" spc="-10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model</a:t>
            </a:r>
            <a:endParaRPr sz="2800">
              <a:latin typeface="Calibri"/>
              <a:cs typeface="Calibri"/>
            </a:endParaRPr>
          </a:p>
          <a:p>
            <a:pPr marL="837565" marR="5080" lvl="1" indent="-317500">
              <a:lnSpc>
                <a:spcPct val="78200"/>
              </a:lnSpc>
              <a:spcBef>
                <a:spcPts val="1640"/>
              </a:spcBef>
              <a:buChar char="–"/>
              <a:tabLst>
                <a:tab pos="841375" algn="l"/>
                <a:tab pos="842010" algn="l"/>
              </a:tabLst>
            </a:pPr>
            <a:r>
              <a:rPr sz="2600" spc="-5" dirty="0">
                <a:latin typeface="Calibri"/>
                <a:cs typeface="Calibri"/>
              </a:rPr>
              <a:t>Mỗi biến quan sát có hai nguồn: </a:t>
            </a:r>
            <a:r>
              <a:rPr sz="2600" b="1" spc="-5" dirty="0">
                <a:latin typeface="Calibri"/>
                <a:cs typeface="Calibri"/>
              </a:rPr>
              <a:t>the common factor ξ </a:t>
            </a:r>
            <a:r>
              <a:rPr sz="2600" spc="-5" dirty="0">
                <a:latin typeface="Calibri"/>
                <a:cs typeface="Calibri"/>
              </a:rPr>
              <a:t>và </a:t>
            </a:r>
            <a:r>
              <a:rPr sz="2600" b="1" spc="-10" dirty="0">
                <a:latin typeface="Calibri"/>
                <a:cs typeface="Calibri"/>
              </a:rPr>
              <a:t>unique  </a:t>
            </a:r>
            <a:r>
              <a:rPr sz="2600" b="1" spc="-5" dirty="0">
                <a:latin typeface="Calibri"/>
                <a:cs typeface="Calibri"/>
              </a:rPr>
              <a:t>factor</a:t>
            </a:r>
            <a:r>
              <a:rPr sz="2600" b="1" dirty="0">
                <a:latin typeface="Calibri"/>
                <a:cs typeface="Calibri"/>
              </a:rPr>
              <a:t> </a:t>
            </a:r>
            <a:r>
              <a:rPr sz="2600" b="1" spc="-5" dirty="0">
                <a:latin typeface="Calibri"/>
                <a:cs typeface="Calibri"/>
              </a:rPr>
              <a:t>δ</a:t>
            </a:r>
            <a:r>
              <a:rPr sz="2600" spc="-5" dirty="0">
                <a:latin typeface="Calibri"/>
                <a:cs typeface="Calibri"/>
              </a:rPr>
              <a:t>:</a:t>
            </a:r>
            <a:endParaRPr sz="2600">
              <a:latin typeface="Calibri"/>
              <a:cs typeface="Calibri"/>
            </a:endParaRPr>
          </a:p>
          <a:p>
            <a:pPr marL="1548765">
              <a:lnSpc>
                <a:spcPct val="100000"/>
              </a:lnSpc>
              <a:spcBef>
                <a:spcPts val="815"/>
              </a:spcBef>
            </a:pPr>
            <a:r>
              <a:rPr sz="2300" spc="-5" dirty="0">
                <a:latin typeface="Calibri"/>
                <a:cs typeface="Calibri"/>
              </a:rPr>
              <a:t>–  </a:t>
            </a:r>
            <a:r>
              <a:rPr sz="2300" spc="0" dirty="0">
                <a:latin typeface="Calibri"/>
                <a:cs typeface="Calibri"/>
              </a:rPr>
              <a:t>X</a:t>
            </a:r>
            <a:r>
              <a:rPr sz="2250" spc="0" baseline="-20370" dirty="0">
                <a:latin typeface="Calibri"/>
                <a:cs typeface="Calibri"/>
              </a:rPr>
              <a:t>1 </a:t>
            </a:r>
            <a:r>
              <a:rPr sz="2300" spc="-5" dirty="0">
                <a:latin typeface="Calibri"/>
                <a:cs typeface="Calibri"/>
              </a:rPr>
              <a:t>= </a:t>
            </a:r>
            <a:r>
              <a:rPr sz="2300" spc="0" dirty="0">
                <a:latin typeface="Calibri"/>
                <a:cs typeface="Calibri"/>
              </a:rPr>
              <a:t>λ</a:t>
            </a:r>
            <a:r>
              <a:rPr sz="2250" spc="0" baseline="-20370" dirty="0">
                <a:latin typeface="Calibri"/>
                <a:cs typeface="Calibri"/>
              </a:rPr>
              <a:t>1</a:t>
            </a:r>
            <a:r>
              <a:rPr sz="2300" spc="0" dirty="0">
                <a:latin typeface="Calibri"/>
                <a:cs typeface="Calibri"/>
              </a:rPr>
              <a:t>ξ </a:t>
            </a:r>
            <a:r>
              <a:rPr sz="2300" spc="-5" dirty="0">
                <a:latin typeface="Calibri"/>
                <a:cs typeface="Calibri"/>
              </a:rPr>
              <a:t>+</a:t>
            </a:r>
            <a:r>
              <a:rPr sz="2300" spc="-245" dirty="0">
                <a:latin typeface="Calibri"/>
                <a:cs typeface="Calibri"/>
              </a:rPr>
              <a:t> </a:t>
            </a:r>
            <a:r>
              <a:rPr sz="2300" spc="0" dirty="0">
                <a:latin typeface="Calibri"/>
                <a:cs typeface="Calibri"/>
              </a:rPr>
              <a:t>δ</a:t>
            </a:r>
            <a:r>
              <a:rPr sz="2250" spc="0" baseline="-20370" dirty="0">
                <a:latin typeface="Calibri"/>
                <a:cs typeface="Calibri"/>
              </a:rPr>
              <a:t>1</a:t>
            </a:r>
            <a:endParaRPr sz="2250" baseline="-20370">
              <a:latin typeface="Calibri"/>
              <a:cs typeface="Calibri"/>
            </a:endParaRPr>
          </a:p>
          <a:p>
            <a:pPr marL="1548765">
              <a:lnSpc>
                <a:spcPct val="100000"/>
              </a:lnSpc>
              <a:spcBef>
                <a:spcPts val="840"/>
              </a:spcBef>
            </a:pPr>
            <a:r>
              <a:rPr sz="2300" spc="-5" dirty="0">
                <a:latin typeface="Calibri"/>
                <a:cs typeface="Calibri"/>
              </a:rPr>
              <a:t>–  </a:t>
            </a:r>
            <a:r>
              <a:rPr sz="2300" spc="0" dirty="0">
                <a:latin typeface="Calibri"/>
                <a:cs typeface="Calibri"/>
              </a:rPr>
              <a:t>X</a:t>
            </a:r>
            <a:r>
              <a:rPr sz="2250" spc="0" baseline="-20370" dirty="0">
                <a:latin typeface="Calibri"/>
                <a:cs typeface="Calibri"/>
              </a:rPr>
              <a:t>2 </a:t>
            </a:r>
            <a:r>
              <a:rPr sz="2300" spc="-5" dirty="0">
                <a:latin typeface="Calibri"/>
                <a:cs typeface="Calibri"/>
              </a:rPr>
              <a:t>= </a:t>
            </a:r>
            <a:r>
              <a:rPr sz="2300" spc="0" dirty="0">
                <a:latin typeface="Calibri"/>
                <a:cs typeface="Calibri"/>
              </a:rPr>
              <a:t>λ</a:t>
            </a:r>
            <a:r>
              <a:rPr sz="2250" spc="0" baseline="-20370" dirty="0">
                <a:latin typeface="Calibri"/>
                <a:cs typeface="Calibri"/>
              </a:rPr>
              <a:t>2</a:t>
            </a:r>
            <a:r>
              <a:rPr sz="2300" spc="0" dirty="0">
                <a:latin typeface="Calibri"/>
                <a:cs typeface="Calibri"/>
              </a:rPr>
              <a:t>ξ </a:t>
            </a:r>
            <a:r>
              <a:rPr sz="2300" spc="-5" dirty="0">
                <a:latin typeface="Calibri"/>
                <a:cs typeface="Calibri"/>
              </a:rPr>
              <a:t>+</a:t>
            </a:r>
            <a:r>
              <a:rPr sz="2300" spc="-245" dirty="0">
                <a:latin typeface="Calibri"/>
                <a:cs typeface="Calibri"/>
              </a:rPr>
              <a:t> </a:t>
            </a:r>
            <a:r>
              <a:rPr sz="2300" spc="0" dirty="0">
                <a:latin typeface="Calibri"/>
                <a:cs typeface="Calibri"/>
              </a:rPr>
              <a:t>δ</a:t>
            </a:r>
            <a:r>
              <a:rPr sz="2250" spc="0" baseline="-20370" dirty="0">
                <a:latin typeface="Calibri"/>
                <a:cs typeface="Calibri"/>
              </a:rPr>
              <a:t>2</a:t>
            </a:r>
            <a:endParaRPr sz="2250" baseline="-20370">
              <a:latin typeface="Calibri"/>
              <a:cs typeface="Calibri"/>
            </a:endParaRPr>
          </a:p>
          <a:p>
            <a:pPr marL="1805305" lvl="2" indent="-256540">
              <a:lnSpc>
                <a:spcPct val="100000"/>
              </a:lnSpc>
              <a:spcBef>
                <a:spcPts val="835"/>
              </a:spcBef>
              <a:buChar char="–"/>
              <a:tabLst>
                <a:tab pos="1805939" algn="l"/>
                <a:tab pos="2752090" algn="l"/>
              </a:tabLst>
            </a:pPr>
            <a:r>
              <a:rPr sz="2300" dirty="0">
                <a:latin typeface="Calibri"/>
                <a:cs typeface="Calibri"/>
              </a:rPr>
              <a:t>X</a:t>
            </a:r>
            <a:r>
              <a:rPr sz="2250" baseline="-20370" dirty="0">
                <a:latin typeface="Calibri"/>
                <a:cs typeface="Calibri"/>
              </a:rPr>
              <a:t>f</a:t>
            </a:r>
            <a:r>
              <a:rPr sz="2250" spc="195" baseline="-20370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=</a:t>
            </a:r>
            <a:r>
              <a:rPr sz="2300" spc="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λ</a:t>
            </a:r>
            <a:r>
              <a:rPr sz="2250" baseline="-20370" dirty="0">
                <a:latin typeface="Calibri"/>
                <a:cs typeface="Calibri"/>
              </a:rPr>
              <a:t>f</a:t>
            </a:r>
            <a:r>
              <a:rPr sz="2300" dirty="0">
                <a:latin typeface="Calibri"/>
                <a:cs typeface="Calibri"/>
              </a:rPr>
              <a:t>ξ	</a:t>
            </a:r>
            <a:r>
              <a:rPr sz="2300" spc="-5" dirty="0">
                <a:latin typeface="Calibri"/>
                <a:cs typeface="Calibri"/>
              </a:rPr>
              <a:t>+</a:t>
            </a:r>
            <a:r>
              <a:rPr sz="2300" spc="-1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δ</a:t>
            </a:r>
            <a:r>
              <a:rPr sz="2250" baseline="-20370" dirty="0">
                <a:latin typeface="Calibri"/>
                <a:cs typeface="Calibri"/>
              </a:rPr>
              <a:t>f</a:t>
            </a:r>
            <a:endParaRPr sz="2250" baseline="-2037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4340" y="113868"/>
            <a:ext cx="8992870" cy="711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435860" algn="l"/>
                <a:tab pos="4354195" algn="l"/>
                <a:tab pos="6607809" algn="l"/>
                <a:tab pos="8371205" algn="l"/>
              </a:tabLst>
            </a:pPr>
            <a:r>
              <a:rPr sz="4500" b="1" spc="-10" dirty="0">
                <a:latin typeface="Calibri"/>
                <a:cs typeface="Calibri"/>
              </a:rPr>
              <a:t>T</a:t>
            </a:r>
            <a:r>
              <a:rPr sz="4500" b="1" spc="-5" dirty="0">
                <a:latin typeface="Calibri"/>
                <a:cs typeface="Calibri"/>
              </a:rPr>
              <a:t>óm </a:t>
            </a:r>
            <a:r>
              <a:rPr sz="4500" b="1" spc="-10" dirty="0">
                <a:latin typeface="Calibri"/>
                <a:cs typeface="Calibri"/>
              </a:rPr>
              <a:t>l</a:t>
            </a:r>
            <a:r>
              <a:rPr sz="4500" b="1" spc="-5" dirty="0">
                <a:latin typeface="Calibri"/>
                <a:cs typeface="Calibri"/>
              </a:rPr>
              <a:t>ư</a:t>
            </a:r>
            <a:r>
              <a:rPr sz="4500" b="1" spc="-10" dirty="0">
                <a:latin typeface="Calibri"/>
                <a:cs typeface="Calibri"/>
              </a:rPr>
              <a:t>ợ</a:t>
            </a:r>
            <a:r>
              <a:rPr sz="4500" b="1" spc="-5" dirty="0">
                <a:latin typeface="Calibri"/>
                <a:cs typeface="Calibri"/>
              </a:rPr>
              <a:t>c</a:t>
            </a:r>
            <a:r>
              <a:rPr sz="4500" b="1" dirty="0">
                <a:latin typeface="Calibri"/>
                <a:cs typeface="Calibri"/>
              </a:rPr>
              <a:t>	</a:t>
            </a:r>
            <a:r>
              <a:rPr sz="4500" b="1" spc="-10" dirty="0">
                <a:latin typeface="Calibri"/>
                <a:cs typeface="Calibri"/>
              </a:rPr>
              <a:t>v</a:t>
            </a:r>
            <a:r>
              <a:rPr sz="4500" b="1" spc="-5" dirty="0">
                <a:latin typeface="Calibri"/>
                <a:cs typeface="Calibri"/>
              </a:rPr>
              <a:t>ề k</a:t>
            </a:r>
            <a:r>
              <a:rPr sz="4500" b="1" spc="-10" dirty="0">
                <a:latin typeface="Calibri"/>
                <a:cs typeface="Calibri"/>
              </a:rPr>
              <a:t>h</a:t>
            </a:r>
            <a:r>
              <a:rPr sz="4500" b="1" spc="-5" dirty="0">
                <a:latin typeface="Calibri"/>
                <a:cs typeface="Calibri"/>
              </a:rPr>
              <a:t>ác</a:t>
            </a:r>
            <a:r>
              <a:rPr sz="4500" b="1" dirty="0">
                <a:latin typeface="Calibri"/>
                <a:cs typeface="Calibri"/>
              </a:rPr>
              <a:t>	</a:t>
            </a:r>
            <a:r>
              <a:rPr sz="4500" b="1" spc="-10" dirty="0">
                <a:latin typeface="Calibri"/>
                <a:cs typeface="Calibri"/>
              </a:rPr>
              <a:t>biệ</a:t>
            </a:r>
            <a:r>
              <a:rPr sz="4500" b="1" spc="-5" dirty="0">
                <a:latin typeface="Calibri"/>
                <a:cs typeface="Calibri"/>
              </a:rPr>
              <a:t>t </a:t>
            </a:r>
            <a:r>
              <a:rPr sz="4500" b="1" spc="-10" dirty="0">
                <a:latin typeface="Calibri"/>
                <a:cs typeface="Calibri"/>
              </a:rPr>
              <a:t>gi</a:t>
            </a:r>
            <a:r>
              <a:rPr sz="4500" b="1" spc="-5" dirty="0">
                <a:latin typeface="Calibri"/>
                <a:cs typeface="Calibri"/>
              </a:rPr>
              <a:t>ữa</a:t>
            </a:r>
            <a:r>
              <a:rPr sz="4500" b="1" dirty="0">
                <a:latin typeface="Calibri"/>
                <a:cs typeface="Calibri"/>
              </a:rPr>
              <a:t>	</a:t>
            </a:r>
            <a:r>
              <a:rPr sz="4500" b="1" spc="-10" dirty="0">
                <a:latin typeface="Calibri"/>
                <a:cs typeface="Calibri"/>
              </a:rPr>
              <a:t>P</a:t>
            </a:r>
            <a:r>
              <a:rPr sz="4500" b="1" spc="-5" dirty="0">
                <a:latin typeface="Calibri"/>
                <a:cs typeface="Calibri"/>
              </a:rPr>
              <a:t>CA</a:t>
            </a:r>
            <a:r>
              <a:rPr sz="4500" b="1" dirty="0">
                <a:latin typeface="Calibri"/>
                <a:cs typeface="Calibri"/>
              </a:rPr>
              <a:t> </a:t>
            </a:r>
            <a:r>
              <a:rPr sz="4500" b="1" spc="-10" dirty="0">
                <a:latin typeface="Calibri"/>
                <a:cs typeface="Calibri"/>
              </a:rPr>
              <a:t>v</a:t>
            </a:r>
            <a:r>
              <a:rPr sz="4500" b="1" spc="-5" dirty="0">
                <a:latin typeface="Calibri"/>
                <a:cs typeface="Calibri"/>
              </a:rPr>
              <a:t>à</a:t>
            </a:r>
            <a:r>
              <a:rPr sz="4500" b="1" dirty="0">
                <a:latin typeface="Calibri"/>
                <a:cs typeface="Calibri"/>
              </a:rPr>
              <a:t>	</a:t>
            </a:r>
            <a:r>
              <a:rPr sz="4500" b="1" spc="-5" dirty="0">
                <a:latin typeface="Calibri"/>
                <a:cs typeface="Calibri"/>
              </a:rPr>
              <a:t>FA</a:t>
            </a:r>
            <a:endParaRPr sz="45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9919" y="1487977"/>
            <a:ext cx="4547235" cy="3064510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393065" marR="5080" indent="-380365">
              <a:lnSpc>
                <a:spcPts val="2900"/>
              </a:lnSpc>
              <a:spcBef>
                <a:spcPts val="475"/>
              </a:spcBef>
              <a:buChar char="•"/>
              <a:tabLst>
                <a:tab pos="398145" algn="l"/>
                <a:tab pos="398780" algn="l"/>
              </a:tabLst>
            </a:pPr>
            <a:r>
              <a:rPr sz="2700" spc="-5" dirty="0">
                <a:latin typeface="Calibri"/>
                <a:cs typeface="Calibri"/>
              </a:rPr>
              <a:t>Mục </a:t>
            </a:r>
            <a:r>
              <a:rPr sz="2700" spc="-10" dirty="0">
                <a:latin typeface="Calibri"/>
                <a:cs typeface="Calibri"/>
              </a:rPr>
              <a:t>tiêu </a:t>
            </a:r>
            <a:r>
              <a:rPr sz="2700" spc="-5" dirty="0">
                <a:latin typeface="Calibri"/>
                <a:cs typeface="Calibri"/>
              </a:rPr>
              <a:t>của PCA là phân </a:t>
            </a:r>
            <a:r>
              <a:rPr sz="2700" spc="-10" dirty="0">
                <a:latin typeface="Calibri"/>
                <a:cs typeface="Calibri"/>
              </a:rPr>
              <a:t>tich  </a:t>
            </a:r>
            <a:r>
              <a:rPr sz="2700" spc="-5" dirty="0">
                <a:latin typeface="Calibri"/>
                <a:cs typeface="Calibri"/>
              </a:rPr>
              <a:t>phương sai và giảm số biến  quan </a:t>
            </a:r>
            <a:r>
              <a:rPr sz="2700" spc="-10" dirty="0">
                <a:latin typeface="Calibri"/>
                <a:cs typeface="Calibri"/>
              </a:rPr>
              <a:t>sát</a:t>
            </a:r>
            <a:endParaRPr sz="2700">
              <a:latin typeface="Calibri"/>
              <a:cs typeface="Calibri"/>
            </a:endParaRPr>
          </a:p>
          <a:p>
            <a:pPr marL="393065" marR="334645" indent="-380365">
              <a:lnSpc>
                <a:spcPts val="2880"/>
              </a:lnSpc>
              <a:spcBef>
                <a:spcPts val="1630"/>
              </a:spcBef>
              <a:buChar char="•"/>
              <a:tabLst>
                <a:tab pos="398145" algn="l"/>
                <a:tab pos="398780" algn="l"/>
              </a:tabLst>
            </a:pPr>
            <a:r>
              <a:rPr sz="2700" spc="-5" dirty="0">
                <a:latin typeface="Calibri"/>
                <a:cs typeface="Calibri"/>
              </a:rPr>
              <a:t>PCA có thể tái xây dựng ma  trận R hoàn</a:t>
            </a:r>
            <a:r>
              <a:rPr sz="2700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hảo</a:t>
            </a:r>
            <a:endParaRPr sz="2700">
              <a:latin typeface="Calibri"/>
              <a:cs typeface="Calibri"/>
            </a:endParaRPr>
          </a:p>
          <a:p>
            <a:pPr marL="393065" marR="1099820" indent="-380365">
              <a:lnSpc>
                <a:spcPts val="2880"/>
              </a:lnSpc>
              <a:spcBef>
                <a:spcPts val="1740"/>
              </a:spcBef>
              <a:buChar char="•"/>
              <a:tabLst>
                <a:tab pos="398145" algn="l"/>
                <a:tab pos="398780" algn="l"/>
              </a:tabLst>
            </a:pPr>
            <a:r>
              <a:rPr sz="2700" spc="-5" dirty="0">
                <a:latin typeface="Calibri"/>
                <a:cs typeface="Calibri"/>
              </a:rPr>
              <a:t>PCA cung cấp giải đáp  "unique"</a:t>
            </a:r>
            <a:endParaRPr sz="27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77903" y="1487977"/>
            <a:ext cx="4504690" cy="2696210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393065" marR="121285" indent="-380365" algn="just">
              <a:lnSpc>
                <a:spcPts val="2900"/>
              </a:lnSpc>
              <a:spcBef>
                <a:spcPts val="475"/>
              </a:spcBef>
              <a:buChar char="•"/>
              <a:tabLst>
                <a:tab pos="398780" algn="l"/>
              </a:tabLst>
            </a:pPr>
            <a:r>
              <a:rPr sz="2700" spc="-5" dirty="0">
                <a:latin typeface="Calibri"/>
                <a:cs typeface="Calibri"/>
              </a:rPr>
              <a:t>FA phân </a:t>
            </a:r>
            <a:r>
              <a:rPr sz="2700" spc="-10" dirty="0">
                <a:latin typeface="Calibri"/>
                <a:cs typeface="Calibri"/>
              </a:rPr>
              <a:t>tich </a:t>
            </a:r>
            <a:r>
              <a:rPr sz="2700" spc="-5" dirty="0">
                <a:latin typeface="Calibri"/>
                <a:cs typeface="Calibri"/>
              </a:rPr>
              <a:t>hiệp biến tức  covariance hay</a:t>
            </a:r>
            <a:r>
              <a:rPr sz="2700" spc="-35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communality</a:t>
            </a:r>
            <a:endParaRPr sz="2700">
              <a:latin typeface="Calibri"/>
              <a:cs typeface="Calibri"/>
            </a:endParaRPr>
          </a:p>
          <a:p>
            <a:pPr marL="393065" indent="-380365">
              <a:lnSpc>
                <a:spcPct val="100000"/>
              </a:lnSpc>
              <a:spcBef>
                <a:spcPts val="1240"/>
              </a:spcBef>
              <a:buChar char="•"/>
              <a:tabLst>
                <a:tab pos="398145" algn="l"/>
                <a:tab pos="398780" algn="l"/>
              </a:tabLst>
            </a:pPr>
            <a:r>
              <a:rPr sz="2700" spc="-5" dirty="0">
                <a:latin typeface="Calibri"/>
                <a:cs typeface="Calibri"/>
              </a:rPr>
              <a:t>FA chỉ có thể xấp xỉ ma trận</a:t>
            </a:r>
            <a:r>
              <a:rPr sz="2700" spc="-20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R</a:t>
            </a:r>
            <a:endParaRPr sz="2700">
              <a:latin typeface="Calibri"/>
              <a:cs typeface="Calibri"/>
            </a:endParaRPr>
          </a:p>
          <a:p>
            <a:pPr marL="393065" marR="57785" indent="-380365" algn="just">
              <a:lnSpc>
                <a:spcPct val="90700"/>
              </a:lnSpc>
              <a:spcBef>
                <a:spcPts val="1555"/>
              </a:spcBef>
              <a:buChar char="•"/>
              <a:tabLst>
                <a:tab pos="398780" algn="l"/>
              </a:tabLst>
            </a:pPr>
            <a:r>
              <a:rPr sz="2700" spc="-5" dirty="0">
                <a:latin typeface="Calibri"/>
                <a:cs typeface="Calibri"/>
              </a:rPr>
              <a:t>FA có thể cung cấp nhiều giải  đáp tuỳ vào phương pháp và  ước số</a:t>
            </a:r>
            <a:endParaRPr sz="27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</TotalTime>
  <Words>1775</Words>
  <Application>Microsoft Office PowerPoint</Application>
  <PresentationFormat>Custom</PresentationFormat>
  <Paragraphs>716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7" baseType="lpstr">
      <vt:lpstr>MS PGothic</vt:lpstr>
      <vt:lpstr>Arial</vt:lpstr>
      <vt:lpstr>Arial Rounded MT Bold</vt:lpstr>
      <vt:lpstr>Calibri</vt:lpstr>
      <vt:lpstr>Courier New</vt:lpstr>
      <vt:lpstr>Symbol</vt:lpstr>
      <vt:lpstr>Tahoma</vt:lpstr>
      <vt:lpstr>Times New Roman</vt:lpstr>
      <vt:lpstr>Office Theme</vt:lpstr>
      <vt:lpstr>Nội dung</vt:lpstr>
      <vt:lpstr>Ý tưởng của PCA</vt:lpstr>
      <vt:lpstr>Triết lí của PCA</vt:lpstr>
      <vt:lpstr>Ý tưởng căn bản</vt:lpstr>
      <vt:lpstr>Khái niệm về "components"</vt:lpstr>
      <vt:lpstr>Khái niệm về "components"</vt:lpstr>
      <vt:lpstr>So sánh PCA và FA</vt:lpstr>
      <vt:lpstr>Hai mô hình PCA và FA</vt:lpstr>
      <vt:lpstr>Tóm lược về khác biệt giữa PCA và FA</vt:lpstr>
      <vt:lpstr>Một ví dụ về PCA</vt:lpstr>
      <vt:lpstr>Mô hình phân tich thành phần  (PCA)</vt:lpstr>
      <vt:lpstr>PowerPoint Presentation</vt:lpstr>
      <vt:lpstr>Bối cảnh và dữ liệu</vt:lpstr>
      <vt:lpstr>Khi các biến liên quan nhau</vt:lpstr>
      <vt:lpstr>Khi các biến có liên quan nhau</vt:lpstr>
      <vt:lpstr>Tiêu chuẩn</vt:lpstr>
      <vt:lpstr>Thử tưởng tượng ...</vt:lpstr>
      <vt:lpstr>Variance-covariance matrix</vt:lpstr>
      <vt:lpstr>Có nghĩa là chúng ta tìm ...</vt:lpstr>
      <vt:lpstr>Do đó, PCA cung cấp</vt:lpstr>
      <vt:lpstr>Tính toán eigenvalue và eigenvector</vt:lpstr>
      <vt:lpstr>Diễn giải PCA</vt:lpstr>
      <vt:lpstr>Cần bao nhiêu PC?</vt:lpstr>
      <vt:lpstr>Diễn giải ý nghĩa của PC</vt:lpstr>
      <vt:lpstr>Ví dụ cho PCA</vt:lpstr>
      <vt:lpstr>Các bước phân tích</vt:lpstr>
      <vt:lpstr>Dữ liệu của Fisher</vt:lpstr>
      <vt:lpstr>Quan sát dữ liệu</vt:lpstr>
      <vt:lpstr>Bước 1: Chuẩn hoá data</vt:lpstr>
      <vt:lpstr>Bước 2: Tính toán hệ số tương quan</vt:lpstr>
      <vt:lpstr>Bước 3: Tính toán eigenvalues</vt:lpstr>
      <vt:lpstr>Bước 4: Phân tích với prcomp</vt:lpstr>
      <vt:lpstr>Bước 4: Phân tích với prcomp</vt:lpstr>
      <vt:lpstr>Bước 4: Phân tích với prcomp</vt:lpstr>
      <vt:lpstr>Bước 4: Phân tích với prcomp</vt:lpstr>
      <vt:lpstr>PowerPoint Presentation</vt:lpstr>
      <vt:lpstr>PowerPoint Presentation</vt:lpstr>
      <vt:lpstr>Tóm lược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Nội dung</dc:title>
  <cp:lastModifiedBy>Tung NGUYEN</cp:lastModifiedBy>
  <cp:revision>1</cp:revision>
  <dcterms:created xsi:type="dcterms:W3CDTF">2017-11-03T15:43:33Z</dcterms:created>
  <dcterms:modified xsi:type="dcterms:W3CDTF">2017-11-03T15:54:48Z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2017-11-03T00:00:00Z</vt:filetime>
  </property>
</Properties>
</file>