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</p:sldMasterIdLst>
  <p:notesMasterIdLst>
    <p:notesMasterId r:id="rId13"/>
  </p:notesMasterIdLst>
  <p:sldIdLst>
    <p:sldId id="256" r:id="rId4"/>
    <p:sldId id="261" r:id="rId5"/>
    <p:sldId id="280" r:id="rId6"/>
    <p:sldId id="281" r:id="rId7"/>
    <p:sldId id="282" r:id="rId8"/>
    <p:sldId id="283" r:id="rId9"/>
    <p:sldId id="292" r:id="rId10"/>
    <p:sldId id="289" r:id="rId11"/>
    <p:sldId id="260" r:id="rId12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77B1A052-3FA4-4925-B59E-A1DF4FFD1827}"/>
    <pc:docChg chg="addSld delSld">
      <pc:chgData name="" userId="" providerId="" clId="Web-{77B1A052-3FA4-4925-B59E-A1DF4FFD1827}" dt="2017-12-10T02:31:41.273" v="1"/>
      <pc:docMkLst>
        <pc:docMk/>
      </pc:docMkLst>
      <pc:sldChg chg="add del">
        <pc:chgData name="" userId="" providerId="" clId="Web-{77B1A052-3FA4-4925-B59E-A1DF4FFD1827}" dt="2017-12-10T02:31:41.273" v="1"/>
        <pc:sldMkLst>
          <pc:docMk/>
          <pc:sldMk cId="0" sldId="259"/>
        </pc:sldMkLst>
      </pc:sldChg>
    </pc:docChg>
  </pc:docChgLst>
  <pc:docChgLst>
    <pc:chgData clId="Web-{4FAF25BD-03AE-47DA-84B9-0A7D69210C55}"/>
    <pc:docChg chg="modSld">
      <pc:chgData name="" userId="" providerId="" clId="Web-{4FAF25BD-03AE-47DA-84B9-0A7D69210C55}" dt="2017-11-30T09:04:35.128" v="2"/>
      <pc:docMkLst>
        <pc:docMk/>
      </pc:docMkLst>
      <pc:sldChg chg="modSp">
        <pc:chgData name="" userId="" providerId="" clId="Web-{4FAF25BD-03AE-47DA-84B9-0A7D69210C55}" dt="2017-11-30T09:04:35.128" v="2"/>
        <pc:sldMkLst>
          <pc:docMk/>
          <pc:sldMk cId="0" sldId="256"/>
        </pc:sldMkLst>
        <pc:spChg chg="mod">
          <ac:chgData name="" userId="" providerId="" clId="Web-{4FAF25BD-03AE-47DA-84B9-0A7D69210C55}" dt="2017-11-30T09:04:35.128" v="2"/>
          <ac:spMkLst>
            <pc:docMk/>
            <pc:sldMk cId="0" sldId="256"/>
            <ac:spMk id="10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C31EE-E60B-4F69-9C20-55FD09D66992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92E7F-FDCB-4E6C-AA0D-9C973ACD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6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92E7F-FDCB-4E6C-AA0D-9C973ACDF6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3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665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040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553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85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1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265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68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989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826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737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165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09225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659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8705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515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81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72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93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-84240" y="1411200"/>
            <a:ext cx="9223920" cy="238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342900" indent="-304165" algn="ctr">
              <a:lnSpc>
                <a:spcPct val="88000"/>
              </a:lnSpc>
            </a:pPr>
            <a:r>
              <a:rPr lang="en-US" sz="6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WenQuanYi Micro Hei"/>
              </a:rPr>
              <a:t>Music recommendation</a:t>
            </a:r>
            <a:endParaRPr lang="en-US" sz="1800" b="0" strike="noStrike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00100" y="4431322"/>
            <a:ext cx="3139200" cy="120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WenQuanYi Micro Hei"/>
              </a:rPr>
              <a:t>DTN group</a:t>
            </a:r>
          </a:p>
          <a:p>
            <a:pPr>
              <a:lnSpc>
                <a:spcPct val="93000"/>
              </a:lnSpc>
            </a:pPr>
            <a:r>
              <a:rPr lang="en-US" sz="28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WenQuanYi Micro Hei"/>
              </a:rPr>
              <a:t>Zalo</a:t>
            </a: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WenQuanYi Micro Hei"/>
              </a:rPr>
              <a:t> </a:t>
            </a: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WenQuanYi Micro Hei"/>
              </a:rPr>
              <a:t>Hackathon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WenQuanYi Micro Hei"/>
              </a:rPr>
              <a:t>17 Dec, 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WenQuanYi Micro Hei"/>
              </a:rPr>
              <a:t>2017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/>
          </p:nvPr>
        </p:nvSpPr>
        <p:spPr>
          <a:xfrm>
            <a:off x="457200" y="1418400"/>
            <a:ext cx="8229240" cy="331469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3200" dirty="0"/>
              <a:t>1. Overview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3200" dirty="0"/>
              <a:t>2</a:t>
            </a:r>
            <a:r>
              <a:rPr lang="en-GB" sz="3200" dirty="0" smtClean="0"/>
              <a:t>. </a:t>
            </a:r>
            <a:r>
              <a:rPr lang="en-GB" sz="3200" dirty="0"/>
              <a:t>Recommendation system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3200" dirty="0"/>
              <a:t>3</a:t>
            </a:r>
            <a:r>
              <a:rPr lang="en-GB" sz="3200" dirty="0" smtClean="0"/>
              <a:t>. DTN music recommendation</a:t>
            </a:r>
            <a:endParaRPr lang="en-GB" sz="32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3200" dirty="0"/>
              <a:t>4</a:t>
            </a:r>
            <a:r>
              <a:rPr lang="en-GB" sz="3200" dirty="0" smtClean="0"/>
              <a:t>. </a:t>
            </a:r>
            <a:r>
              <a:rPr lang="en-GB" sz="3200" dirty="0"/>
              <a:t>Q&amp;A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0268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Recommend system</a:t>
            </a:r>
          </a:p>
        </p:txBody>
      </p:sp>
      <p:sp>
        <p:nvSpPr>
          <p:cNvPr id="6" name="CustomShape 4"/>
          <p:cNvSpPr/>
          <p:nvPr/>
        </p:nvSpPr>
        <p:spPr>
          <a:xfrm>
            <a:off x="365760" y="1488685"/>
            <a:ext cx="8412120" cy="22392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lvl="1" indent="-21564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GB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Recommend 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interesting item to user</a:t>
            </a:r>
          </a:p>
          <a:p>
            <a:pPr marL="432000" lvl="1" indent="-21564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Common algorithms: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96920" y="3179513"/>
            <a:ext cx="2178075" cy="69668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Recommender System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901801" y="3876199"/>
            <a:ext cx="1395119" cy="5881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6261" y="4464362"/>
            <a:ext cx="2178075" cy="69668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Collaborative filtering (CF)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385957" y="3897636"/>
            <a:ext cx="1" cy="566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296919" y="4485799"/>
            <a:ext cx="2178075" cy="69668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Content-based </a:t>
            </a:r>
            <a:br>
              <a:rPr lang="en-US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(CB)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74994" y="3897635"/>
            <a:ext cx="1692330" cy="545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127919" y="4464360"/>
            <a:ext cx="2178075" cy="69668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28831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Collaborative filtering</a:t>
            </a:r>
          </a:p>
        </p:txBody>
      </p:sp>
      <p:sp>
        <p:nvSpPr>
          <p:cNvPr id="6" name="CustomShape 4"/>
          <p:cNvSpPr/>
          <p:nvPr/>
        </p:nvSpPr>
        <p:spPr>
          <a:xfrm>
            <a:off x="365760" y="1488685"/>
            <a:ext cx="8412120" cy="51391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lvl="1" indent="-21564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GB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user rating data to compute </a:t>
            </a:r>
            <a:r>
              <a:rPr lang="en-US" sz="2000" dirty="0"/>
              <a:t>similarity between </a:t>
            </a:r>
            <a:r>
              <a:rPr lang="en-US" sz="2000" i="1" dirty="0"/>
              <a:t>users</a:t>
            </a:r>
            <a:r>
              <a:rPr lang="en-US" sz="2000" dirty="0"/>
              <a:t> (user based) or </a:t>
            </a:r>
            <a:r>
              <a:rPr lang="en-US" sz="2000" i="1" dirty="0"/>
              <a:t>items</a:t>
            </a:r>
            <a:r>
              <a:rPr lang="en-US" sz="2000" dirty="0"/>
              <a:t> (item based). </a:t>
            </a:r>
          </a:p>
          <a:p>
            <a:pPr marL="432000" lvl="1" indent="-21564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GB" sz="2000" dirty="0" smtClean="0"/>
              <a:t>Recommend </a:t>
            </a:r>
            <a:r>
              <a:rPr lang="en-GB" sz="2000" dirty="0"/>
              <a:t>item by aggregating most similar user rating history (user base) or base on user rating history (item base).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3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Collaborative filtering</a:t>
            </a:r>
          </a:p>
        </p:txBody>
      </p:sp>
      <p:sp>
        <p:nvSpPr>
          <p:cNvPr id="6" name="CustomShape 4"/>
          <p:cNvSpPr/>
          <p:nvPr/>
        </p:nvSpPr>
        <p:spPr>
          <a:xfrm>
            <a:off x="356968" y="1506268"/>
            <a:ext cx="8602394" cy="50967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lvl="1" indent="-21564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GB" sz="2400" dirty="0">
                <a:solidFill>
                  <a:prstClr val="black"/>
                </a:solidFill>
              </a:rPr>
              <a:t>Advantage: item information is not necessary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lvl="1" indent="-21564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GB" sz="2400" dirty="0">
                <a:solidFill>
                  <a:prstClr val="black"/>
                </a:solidFill>
              </a:rPr>
              <a:t>Cold start problem:</a:t>
            </a:r>
          </a:p>
          <a:p>
            <a:pPr marL="648000" lvl="2" indent="-21564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New user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48000" lvl="2" indent="-21564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2200" spc="-1" dirty="0">
                <a:uFill>
                  <a:solidFill>
                    <a:srgbClr val="FFFFFF"/>
                  </a:solidFill>
                </a:uFill>
              </a:rPr>
              <a:t>New item</a:t>
            </a:r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pPr marL="432000" lvl="1" indent="-21564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GB" sz="2400" dirty="0">
                <a:solidFill>
                  <a:prstClr val="black"/>
                </a:solidFill>
              </a:rPr>
              <a:t>Solution: hybrid with content based method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4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Content based</a:t>
            </a:r>
          </a:p>
        </p:txBody>
      </p:sp>
      <p:sp>
        <p:nvSpPr>
          <p:cNvPr id="6" name="CustomShape 4"/>
          <p:cNvSpPr/>
          <p:nvPr/>
        </p:nvSpPr>
        <p:spPr>
          <a:xfrm>
            <a:off x="365760" y="1488685"/>
            <a:ext cx="8412120" cy="51391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lvl="1" indent="-21564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Modelling user preferences, compare with item properties to make recommendation </a:t>
            </a:r>
            <a:endParaRPr lang="en-US" sz="2400" dirty="0"/>
          </a:p>
          <a:p>
            <a:pPr marL="432000" lvl="1" indent="-21564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GB" sz="2400" dirty="0"/>
              <a:t>No dependency on other item or user</a:t>
            </a:r>
          </a:p>
          <a:p>
            <a:pPr marL="432000" lvl="1" indent="-21564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Problem: </a:t>
            </a:r>
          </a:p>
          <a:p>
            <a:pPr marL="648000" lvl="2" indent="-21564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Modelling: Machine learning, demographics,…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48000" lvl="2" indent="-21564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extraction: various base on item 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properties</a:t>
            </a:r>
            <a:endParaRPr lang="en-GB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14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200" dirty="0"/>
              <a:t>Recommend with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stomShape 4"/>
              <p:cNvSpPr/>
              <p:nvPr/>
            </p:nvSpPr>
            <p:spPr>
              <a:xfrm>
                <a:off x="365760" y="1476073"/>
                <a:ext cx="8412120" cy="51391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432000" lvl="1" indent="-21564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0000"/>
                  </a:buClr>
                  <a:buSzPct val="45000"/>
                  <a:buFont typeface="Wingdings" charset="2"/>
                  <a:buChar char=""/>
                </a:pPr>
                <a:r>
                  <a:rPr lang="en-GB" sz="20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Naïve Bayes equation:</a:t>
                </a:r>
              </a:p>
              <a:p>
                <a:pPr marL="216360" lvl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0000"/>
                  </a:buClr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𝐶</m:t>
                          </m:r>
                          <m:r>
                            <a:rPr lang="en-US" sz="2000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𝑝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latin typeface="Cambria Math"/>
                        </a:rPr>
                        <m:t>𝐶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|</m:t>
                          </m:r>
                          <m:r>
                            <a:rPr lang="en-US" sz="2000" i="1">
                              <a:latin typeface="Cambria Math"/>
                            </a:rPr>
                            <m:t>𝐶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0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432000" lvl="1" indent="-21564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0000"/>
                  </a:buClr>
                  <a:buSzPct val="45000"/>
                  <a:buFont typeface="Wingdings" charset="2"/>
                  <a:buChar char=""/>
                </a:pPr>
                <a:r>
                  <a:rPr lang="en-GB" sz="20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Modelling user preferences as classification problem:</a:t>
                </a:r>
              </a:p>
              <a:p>
                <a:pPr marL="673560" lvl="2">
                  <a:spcBef>
                    <a:spcPts val="600"/>
                  </a:spcBef>
                  <a:spcAft>
                    <a:spcPts val="600"/>
                  </a:spcAft>
                  <a:buClr>
                    <a:srgbClr val="000000"/>
                  </a:buClr>
                  <a:buSzPct val="45000"/>
                </a:pPr>
                <a:r>
                  <a:rPr lang="en-US" sz="2000" dirty="0"/>
                  <a:t>C: {like, dislike}, F: </a:t>
                </a:r>
                <a:r>
                  <a:rPr lang="en-US" sz="2000" b="1" dirty="0" smtClean="0"/>
                  <a:t>{</a:t>
                </a:r>
                <a:r>
                  <a:rPr lang="en-US" sz="2000" b="1" dirty="0"/>
                  <a:t>Category</a:t>
                </a:r>
                <a:r>
                  <a:rPr lang="en-US" sz="2000" b="1" dirty="0" smtClean="0"/>
                  <a:t>}, {Artist</a:t>
                </a:r>
                <a:r>
                  <a:rPr lang="en-US" sz="2000" b="1" i="1" dirty="0" smtClean="0"/>
                  <a:t>}</a:t>
                </a:r>
                <a:r>
                  <a:rPr lang="en-US" sz="2000" i="1" dirty="0" smtClean="0"/>
                  <a:t> </a:t>
                </a:r>
                <a:endParaRPr lang="en-GB" sz="2000" i="1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432000" lvl="1" indent="-21564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0000"/>
                  </a:buClr>
                  <a:buSzPct val="45000"/>
                  <a:buFont typeface="Wingdings" charset="2"/>
                  <a:buChar char=""/>
                </a:pPr>
                <a:r>
                  <a:rPr lang="en-GB" sz="20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From </a:t>
                </a:r>
                <a:r>
                  <a:rPr lang="en-GB" sz="20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Naïve Bayes:</a:t>
                </a:r>
              </a:p>
              <a:p>
                <a:pPr algn="ctr">
                  <a:buClr>
                    <a:schemeClr val="tx1"/>
                  </a:buClr>
                </a:pPr>
                <a:r>
                  <a:rPr lang="en-US" sz="28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𝑙𝑖𝑘𝑒</m:t>
                            </m:r>
                          </m:e>
                        </m:d>
                      </m:e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nary>
                      <m:naryPr>
                        <m:chr m:val="∏"/>
                        <m:limLoc m:val="undOvr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|{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𝑙𝑖𝑘𝑒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})</m:t>
                        </m:r>
                      </m:e>
                    </m:nary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Tahoma" panose="020B0604030504040204" pitchFamily="34" charset="0"/>
                  </a:rPr>
                  <a:t> </a:t>
                </a: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ea typeface="Tahoma" panose="020B0604030504040204" pitchFamily="34" charset="0"/>
                </a:endParaRPr>
              </a:p>
              <a:p>
                <a:pPr algn="ctr">
                  <a:buClr>
                    <a:schemeClr val="tx1"/>
                  </a:buClr>
                </a:pPr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algn="ctr"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𝑙𝑖𝑘𝑒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𝑙𝑖𝑘𝑒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({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𝑙𝑖𝑘𝑒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})</m:t>
                          </m:r>
                        </m:den>
                      </m:f>
                    </m:oMath>
                  </m:oMathPara>
                </a14:m>
                <a:endParaRPr lang="en-GB" sz="2000" i="1" dirty="0">
                  <a:solidFill>
                    <a:schemeClr val="tx1"/>
                  </a:solidFill>
                </a:endParaRPr>
              </a:p>
              <a:p>
                <a:pPr marL="432000" lvl="1" indent="-215640">
                  <a:spcBef>
                    <a:spcPts val="600"/>
                  </a:spcBef>
                  <a:spcAft>
                    <a:spcPts val="600"/>
                  </a:spcAft>
                  <a:buClr>
                    <a:srgbClr val="000000"/>
                  </a:buClr>
                  <a:buSzPct val="45000"/>
                  <a:buFont typeface="Wingdings" charset="2"/>
                  <a:buChar char=""/>
                </a:pPr>
                <a:r>
                  <a:rPr lang="en-GB" sz="20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Probability user like a </a:t>
                </a:r>
                <a:r>
                  <a:rPr lang="en-GB" sz="20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song is </a:t>
                </a:r>
                <a:r>
                  <a:rPr lang="en-GB" sz="20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multiplication of probability user like all </a:t>
                </a:r>
                <a:r>
                  <a:rPr lang="en-GB" sz="20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song </a:t>
                </a:r>
                <a:r>
                  <a:rPr lang="en-GB" sz="20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feature, with assumption that all feature are independent</a:t>
                </a:r>
              </a:p>
              <a:p>
                <a:pPr algn="ctr">
                  <a:buClr>
                    <a:schemeClr val="tx1"/>
                  </a:buClr>
                </a:pPr>
                <a:endParaRPr lang="en-GB" sz="2000" i="1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mc:Choice>
        <mc:Fallback xmlns="">
          <p:sp>
            <p:nvSpPr>
              <p:cNvPr id="6" name="CustomShap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1476073"/>
                <a:ext cx="8412120" cy="5139138"/>
              </a:xfrm>
              <a:prstGeom prst="rect">
                <a:avLst/>
              </a:prstGeom>
              <a:blipFill>
                <a:blip r:embed="rId2"/>
                <a:stretch>
                  <a:fillRect t="-474" r="-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6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DTN </a:t>
            </a:r>
            <a:r>
              <a:rPr lang="en-GB" dirty="0"/>
              <a:t>c</a:t>
            </a:r>
            <a:r>
              <a:rPr lang="en-GB" dirty="0" smtClean="0"/>
              <a:t>ollaborative filtering</a:t>
            </a:r>
            <a:endParaRPr lang="en-GB" dirty="0"/>
          </a:p>
        </p:txBody>
      </p:sp>
      <p:sp>
        <p:nvSpPr>
          <p:cNvPr id="6" name="CustomShape 4"/>
          <p:cNvSpPr/>
          <p:nvPr/>
        </p:nvSpPr>
        <p:spPr>
          <a:xfrm>
            <a:off x="365760" y="1488685"/>
            <a:ext cx="8412120" cy="51391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lvl="1" indent="-21564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GB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Rating score:</a:t>
            </a:r>
          </a:p>
          <a:p>
            <a:pPr marL="1016460" lvl="2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GB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Listen less than </a:t>
            </a:r>
            <a:r>
              <a:rPr lang="en-GB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30s</a:t>
            </a:r>
            <a:r>
              <a:rPr lang="en-GB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rating is 0</a:t>
            </a:r>
          </a:p>
          <a:p>
            <a:pPr marL="1016460" lvl="2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GB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Listen larger than </a:t>
            </a:r>
            <a:r>
              <a:rPr lang="en-GB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30s</a:t>
            </a:r>
            <a:r>
              <a:rPr lang="en-GB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rating is 1</a:t>
            </a:r>
          </a:p>
          <a:p>
            <a:pPr marL="1016460" lvl="2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GB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Listen many times: rating is 2 </a:t>
            </a:r>
          </a:p>
          <a:p>
            <a:pPr marL="432000" lvl="1" indent="-21564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GB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Implementation: </a:t>
            </a:r>
          </a:p>
          <a:p>
            <a:pPr marL="1016460" lvl="2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GB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 + </a:t>
            </a:r>
            <a:r>
              <a:rPr lang="en-GB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Mllib</a:t>
            </a:r>
            <a:endParaRPr lang="en-GB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16460" lvl="2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GB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1/6 training data size</a:t>
            </a:r>
          </a:p>
          <a:p>
            <a:pPr marL="432000" lvl="1" indent="-21564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GB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Storage: </a:t>
            </a:r>
            <a:r>
              <a:rPr lang="en-GB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mysql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69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202</Words>
  <Application>Microsoft Office PowerPoint</Application>
  <PresentationFormat>On-screen Show (4:3)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DejaVu Sans</vt:lpstr>
      <vt:lpstr>Symbol</vt:lpstr>
      <vt:lpstr>Tahoma</vt:lpstr>
      <vt:lpstr>WenQuanYi Micro Hei</vt:lpstr>
      <vt:lpstr>Wingdings</vt:lpstr>
      <vt:lpstr>Wingdings 3</vt:lpstr>
      <vt:lpstr>Office Theme</vt:lpstr>
      <vt:lpstr>Office Theme</vt:lpstr>
      <vt:lpstr>Slice</vt:lpstr>
      <vt:lpstr>PowerPoint Presentation</vt:lpstr>
      <vt:lpstr>Content</vt:lpstr>
      <vt:lpstr>Recommend system</vt:lpstr>
      <vt:lpstr>Collaborative filtering</vt:lpstr>
      <vt:lpstr>Collaborative filtering</vt:lpstr>
      <vt:lpstr>Content based</vt:lpstr>
      <vt:lpstr>Recommend with Naïve Bayes</vt:lpstr>
      <vt:lpstr>DTN collaborative filtering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Kota Kakaji</cp:lastModifiedBy>
  <cp:revision>144</cp:revision>
  <dcterms:modified xsi:type="dcterms:W3CDTF">2017-12-17T00:58:40Z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