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AY KOTAL" userId="bd07f0e07335ec2b" providerId="LiveId" clId="{0CC7DEF9-32E2-47A4-9B1B-DD0F71962F96}"/>
    <pc:docChg chg="undo custSel addSld modSld">
      <pc:chgData name="ABHAY KOTAL" userId="bd07f0e07335ec2b" providerId="LiveId" clId="{0CC7DEF9-32E2-47A4-9B1B-DD0F71962F96}" dt="2019-10-08T07:43:34.167" v="531" actId="20577"/>
      <pc:docMkLst>
        <pc:docMk/>
      </pc:docMkLst>
      <pc:sldChg chg="addSp delSp modSp add">
        <pc:chgData name="ABHAY KOTAL" userId="bd07f0e07335ec2b" providerId="LiveId" clId="{0CC7DEF9-32E2-47A4-9B1B-DD0F71962F96}" dt="2019-10-08T07:04:01.692" v="182" actId="20577"/>
        <pc:sldMkLst>
          <pc:docMk/>
          <pc:sldMk cId="203985651" sldId="256"/>
        </pc:sldMkLst>
        <pc:spChg chg="del">
          <ac:chgData name="ABHAY KOTAL" userId="bd07f0e07335ec2b" providerId="LiveId" clId="{0CC7DEF9-32E2-47A4-9B1B-DD0F71962F96}" dt="2019-10-08T06:57:49.045" v="1" actId="478"/>
          <ac:spMkLst>
            <pc:docMk/>
            <pc:sldMk cId="203985651" sldId="256"/>
            <ac:spMk id="2" creationId="{06238B57-5809-497A-8FBD-46644DE8B4B3}"/>
          </ac:spMkLst>
        </pc:spChg>
        <pc:spChg chg="del">
          <ac:chgData name="ABHAY KOTAL" userId="bd07f0e07335ec2b" providerId="LiveId" clId="{0CC7DEF9-32E2-47A4-9B1B-DD0F71962F96}" dt="2019-10-08T06:57:52.272" v="2" actId="478"/>
          <ac:spMkLst>
            <pc:docMk/>
            <pc:sldMk cId="203985651" sldId="256"/>
            <ac:spMk id="3" creationId="{CE7BB6DF-A42B-4A7F-A6CB-8251E71B7511}"/>
          </ac:spMkLst>
        </pc:spChg>
        <pc:spChg chg="add mod">
          <ac:chgData name="ABHAY KOTAL" userId="bd07f0e07335ec2b" providerId="LiveId" clId="{0CC7DEF9-32E2-47A4-9B1B-DD0F71962F96}" dt="2019-10-08T07:04:01.692" v="182" actId="20577"/>
          <ac:spMkLst>
            <pc:docMk/>
            <pc:sldMk cId="203985651" sldId="256"/>
            <ac:spMk id="4" creationId="{0CEB680B-C32B-4831-AA4B-ED759E7297A6}"/>
          </ac:spMkLst>
        </pc:spChg>
      </pc:sldChg>
      <pc:sldChg chg="addSp delSp modSp add">
        <pc:chgData name="ABHAY KOTAL" userId="bd07f0e07335ec2b" providerId="LiveId" clId="{0CC7DEF9-32E2-47A4-9B1B-DD0F71962F96}" dt="2019-10-08T07:09:33.181" v="277" actId="20577"/>
        <pc:sldMkLst>
          <pc:docMk/>
          <pc:sldMk cId="3298499722" sldId="257"/>
        </pc:sldMkLst>
        <pc:spChg chg="add del">
          <ac:chgData name="ABHAY KOTAL" userId="bd07f0e07335ec2b" providerId="LiveId" clId="{0CC7DEF9-32E2-47A4-9B1B-DD0F71962F96}" dt="2019-10-08T07:05:20.210" v="187"/>
          <ac:spMkLst>
            <pc:docMk/>
            <pc:sldMk cId="3298499722" sldId="257"/>
            <ac:spMk id="2" creationId="{D658D01F-7701-47DC-BA36-F4F006BE35A8}"/>
          </ac:spMkLst>
        </pc:spChg>
        <pc:spChg chg="add mod">
          <ac:chgData name="ABHAY KOTAL" userId="bd07f0e07335ec2b" providerId="LiveId" clId="{0CC7DEF9-32E2-47A4-9B1B-DD0F71962F96}" dt="2019-10-08T07:09:33.181" v="277" actId="20577"/>
          <ac:spMkLst>
            <pc:docMk/>
            <pc:sldMk cId="3298499722" sldId="257"/>
            <ac:spMk id="3" creationId="{AEFD0A13-E1DB-46F2-A6D7-B5607DD388F8}"/>
          </ac:spMkLst>
        </pc:spChg>
      </pc:sldChg>
      <pc:sldChg chg="addSp modSp add">
        <pc:chgData name="ABHAY KOTAL" userId="bd07f0e07335ec2b" providerId="LiveId" clId="{0CC7DEF9-32E2-47A4-9B1B-DD0F71962F96}" dt="2019-10-08T07:21:33.883" v="368" actId="207"/>
        <pc:sldMkLst>
          <pc:docMk/>
          <pc:sldMk cId="880903254" sldId="258"/>
        </pc:sldMkLst>
        <pc:spChg chg="add mod">
          <ac:chgData name="ABHAY KOTAL" userId="bd07f0e07335ec2b" providerId="LiveId" clId="{0CC7DEF9-32E2-47A4-9B1B-DD0F71962F96}" dt="2019-10-08T07:21:33.883" v="368" actId="207"/>
          <ac:spMkLst>
            <pc:docMk/>
            <pc:sldMk cId="880903254" sldId="258"/>
            <ac:spMk id="2" creationId="{7492B170-3255-49B8-9267-A50EEA639581}"/>
          </ac:spMkLst>
        </pc:spChg>
      </pc:sldChg>
      <pc:sldChg chg="addSp modSp add">
        <pc:chgData name="ABHAY KOTAL" userId="bd07f0e07335ec2b" providerId="LiveId" clId="{0CC7DEF9-32E2-47A4-9B1B-DD0F71962F96}" dt="2019-10-08T07:27:01.197" v="384" actId="255"/>
        <pc:sldMkLst>
          <pc:docMk/>
          <pc:sldMk cId="3825944783" sldId="259"/>
        </pc:sldMkLst>
        <pc:spChg chg="add mod">
          <ac:chgData name="ABHAY KOTAL" userId="bd07f0e07335ec2b" providerId="LiveId" clId="{0CC7DEF9-32E2-47A4-9B1B-DD0F71962F96}" dt="2019-10-08T07:27:01.197" v="384" actId="255"/>
          <ac:spMkLst>
            <pc:docMk/>
            <pc:sldMk cId="3825944783" sldId="259"/>
            <ac:spMk id="2" creationId="{C609B845-4EA9-46F8-8A2C-F318774FDEFE}"/>
          </ac:spMkLst>
        </pc:spChg>
      </pc:sldChg>
      <pc:sldChg chg="addSp modSp add">
        <pc:chgData name="ABHAY KOTAL" userId="bd07f0e07335ec2b" providerId="LiveId" clId="{0CC7DEF9-32E2-47A4-9B1B-DD0F71962F96}" dt="2019-10-08T07:30:28.843" v="440" actId="14100"/>
        <pc:sldMkLst>
          <pc:docMk/>
          <pc:sldMk cId="1775944971" sldId="260"/>
        </pc:sldMkLst>
        <pc:spChg chg="add mod">
          <ac:chgData name="ABHAY KOTAL" userId="bd07f0e07335ec2b" providerId="LiveId" clId="{0CC7DEF9-32E2-47A4-9B1B-DD0F71962F96}" dt="2019-10-08T07:29:39.858" v="436" actId="255"/>
          <ac:spMkLst>
            <pc:docMk/>
            <pc:sldMk cId="1775944971" sldId="260"/>
            <ac:spMk id="2" creationId="{8586089A-E550-4566-BB65-2C2902E0D713}"/>
          </ac:spMkLst>
        </pc:spChg>
        <pc:picChg chg="add mod">
          <ac:chgData name="ABHAY KOTAL" userId="bd07f0e07335ec2b" providerId="LiveId" clId="{0CC7DEF9-32E2-47A4-9B1B-DD0F71962F96}" dt="2019-10-08T07:30:28.843" v="440" actId="14100"/>
          <ac:picMkLst>
            <pc:docMk/>
            <pc:sldMk cId="1775944971" sldId="260"/>
            <ac:picMk id="3" creationId="{7442EAC6-5B0B-4273-92CD-46EB433BC8D3}"/>
          </ac:picMkLst>
        </pc:picChg>
      </pc:sldChg>
      <pc:sldChg chg="addSp modSp add">
        <pc:chgData name="ABHAY KOTAL" userId="bd07f0e07335ec2b" providerId="LiveId" clId="{0CC7DEF9-32E2-47A4-9B1B-DD0F71962F96}" dt="2019-10-08T07:33:19.309" v="492" actId="20577"/>
        <pc:sldMkLst>
          <pc:docMk/>
          <pc:sldMk cId="440987057" sldId="261"/>
        </pc:sldMkLst>
        <pc:spChg chg="add mod">
          <ac:chgData name="ABHAY KOTAL" userId="bd07f0e07335ec2b" providerId="LiveId" clId="{0CC7DEF9-32E2-47A4-9B1B-DD0F71962F96}" dt="2019-10-08T07:33:19.309" v="492" actId="20577"/>
          <ac:spMkLst>
            <pc:docMk/>
            <pc:sldMk cId="440987057" sldId="261"/>
            <ac:spMk id="2" creationId="{2EA62BBD-1303-48D5-9B31-2084C2A39B4E}"/>
          </ac:spMkLst>
        </pc:spChg>
      </pc:sldChg>
      <pc:sldChg chg="addSp modSp add">
        <pc:chgData name="ABHAY KOTAL" userId="bd07f0e07335ec2b" providerId="LiveId" clId="{0CC7DEF9-32E2-47A4-9B1B-DD0F71962F96}" dt="2019-10-08T07:40:53.084" v="510" actId="20577"/>
        <pc:sldMkLst>
          <pc:docMk/>
          <pc:sldMk cId="1953946187" sldId="262"/>
        </pc:sldMkLst>
        <pc:spChg chg="add mod">
          <ac:chgData name="ABHAY KOTAL" userId="bd07f0e07335ec2b" providerId="LiveId" clId="{0CC7DEF9-32E2-47A4-9B1B-DD0F71962F96}" dt="2019-10-08T07:40:53.084" v="510" actId="20577"/>
          <ac:spMkLst>
            <pc:docMk/>
            <pc:sldMk cId="1953946187" sldId="262"/>
            <ac:spMk id="2" creationId="{3CE3C88A-465A-4CFE-9584-6C105479DC04}"/>
          </ac:spMkLst>
        </pc:spChg>
      </pc:sldChg>
      <pc:sldChg chg="addSp modSp add">
        <pc:chgData name="ABHAY KOTAL" userId="bd07f0e07335ec2b" providerId="LiveId" clId="{0CC7DEF9-32E2-47A4-9B1B-DD0F71962F96}" dt="2019-10-08T07:42:25.057" v="519" actId="255"/>
        <pc:sldMkLst>
          <pc:docMk/>
          <pc:sldMk cId="2347738651" sldId="263"/>
        </pc:sldMkLst>
        <pc:spChg chg="add mod">
          <ac:chgData name="ABHAY KOTAL" userId="bd07f0e07335ec2b" providerId="LiveId" clId="{0CC7DEF9-32E2-47A4-9B1B-DD0F71962F96}" dt="2019-10-08T07:42:25.057" v="519" actId="255"/>
          <ac:spMkLst>
            <pc:docMk/>
            <pc:sldMk cId="2347738651" sldId="263"/>
            <ac:spMk id="2" creationId="{1C0DE591-C68D-4F62-A0E2-EB26C9AE0719}"/>
          </ac:spMkLst>
        </pc:spChg>
      </pc:sldChg>
      <pc:sldChg chg="addSp modSp add">
        <pc:chgData name="ABHAY KOTAL" userId="bd07f0e07335ec2b" providerId="LiveId" clId="{0CC7DEF9-32E2-47A4-9B1B-DD0F71962F96}" dt="2019-10-08T07:43:34.167" v="531" actId="20577"/>
        <pc:sldMkLst>
          <pc:docMk/>
          <pc:sldMk cId="762468231" sldId="264"/>
        </pc:sldMkLst>
        <pc:spChg chg="add mod">
          <ac:chgData name="ABHAY KOTAL" userId="bd07f0e07335ec2b" providerId="LiveId" clId="{0CC7DEF9-32E2-47A4-9B1B-DD0F71962F96}" dt="2019-10-08T07:43:34.167" v="531" actId="20577"/>
          <ac:spMkLst>
            <pc:docMk/>
            <pc:sldMk cId="762468231" sldId="264"/>
            <ac:spMk id="2" creationId="{85D8BDB9-377E-4870-ACC6-4396BEEB9B7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2965-94D7-4A3C-B911-46AAF5A80F2C}" type="datetimeFigureOut">
              <a:rPr lang="en-IN" smtClean="0"/>
              <a:t>08-10-2019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43649DD-3C8C-4082-B5E9-80C502092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936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2965-94D7-4A3C-B911-46AAF5A80F2C}" type="datetimeFigureOut">
              <a:rPr lang="en-IN" smtClean="0"/>
              <a:t>08-10-2019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43649DD-3C8C-4082-B5E9-80C502092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21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2965-94D7-4A3C-B911-46AAF5A80F2C}" type="datetimeFigureOut">
              <a:rPr lang="en-IN" smtClean="0"/>
              <a:t>08-10-2019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43649DD-3C8C-4082-B5E9-80C5020928B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3804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2965-94D7-4A3C-B911-46AAF5A80F2C}" type="datetimeFigureOut">
              <a:rPr lang="en-IN" smtClean="0"/>
              <a:t>08-10-2019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43649DD-3C8C-4082-B5E9-80C502092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256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2965-94D7-4A3C-B911-46AAF5A80F2C}" type="datetimeFigureOut">
              <a:rPr lang="en-IN" smtClean="0"/>
              <a:t>08-10-2019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43649DD-3C8C-4082-B5E9-80C5020928B4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6836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2965-94D7-4A3C-B911-46AAF5A80F2C}" type="datetimeFigureOut">
              <a:rPr lang="en-IN" smtClean="0"/>
              <a:t>08-10-2019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43649DD-3C8C-4082-B5E9-80C502092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525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2965-94D7-4A3C-B911-46AAF5A80F2C}" type="datetimeFigureOut">
              <a:rPr lang="en-IN" smtClean="0"/>
              <a:t>08-10-2019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49DD-3C8C-4082-B5E9-80C502092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9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2965-94D7-4A3C-B911-46AAF5A80F2C}" type="datetimeFigureOut">
              <a:rPr lang="en-IN" smtClean="0"/>
              <a:t>08-10-2019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49DD-3C8C-4082-B5E9-80C502092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749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2965-94D7-4A3C-B911-46AAF5A80F2C}" type="datetimeFigureOut">
              <a:rPr lang="en-IN" smtClean="0"/>
              <a:t>08-10-2019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49DD-3C8C-4082-B5E9-80C502092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66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2965-94D7-4A3C-B911-46AAF5A80F2C}" type="datetimeFigureOut">
              <a:rPr lang="en-IN" smtClean="0"/>
              <a:t>08-10-2019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43649DD-3C8C-4082-B5E9-80C502092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45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2965-94D7-4A3C-B911-46AAF5A80F2C}" type="datetimeFigureOut">
              <a:rPr lang="en-IN" smtClean="0"/>
              <a:t>08-10-2019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43649DD-3C8C-4082-B5E9-80C502092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889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2965-94D7-4A3C-B911-46AAF5A80F2C}" type="datetimeFigureOut">
              <a:rPr lang="en-IN" smtClean="0"/>
              <a:t>08-10-2019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43649DD-3C8C-4082-B5E9-80C502092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127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2965-94D7-4A3C-B911-46AAF5A80F2C}" type="datetimeFigureOut">
              <a:rPr lang="en-IN" smtClean="0"/>
              <a:t>08-10-2019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49DD-3C8C-4082-B5E9-80C502092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404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2965-94D7-4A3C-B911-46AAF5A80F2C}" type="datetimeFigureOut">
              <a:rPr lang="en-IN" smtClean="0"/>
              <a:t>08-10-2019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49DD-3C8C-4082-B5E9-80C502092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124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2965-94D7-4A3C-B911-46AAF5A80F2C}" type="datetimeFigureOut">
              <a:rPr lang="en-IN" smtClean="0"/>
              <a:t>08-10-2019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49DD-3C8C-4082-B5E9-80C502092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506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2965-94D7-4A3C-B911-46AAF5A80F2C}" type="datetimeFigureOut">
              <a:rPr lang="en-IN" smtClean="0"/>
              <a:t>08-10-2019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43649DD-3C8C-4082-B5E9-80C502092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660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82965-94D7-4A3C-B911-46AAF5A80F2C}" type="datetimeFigureOut">
              <a:rPr lang="en-IN" smtClean="0"/>
              <a:t>08-10-2019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43649DD-3C8C-4082-B5E9-80C502092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06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ategory:Suburbs_of_Mumbai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EB680B-C32B-4831-AA4B-ED759E7297A6}"/>
              </a:ext>
            </a:extLst>
          </p:cNvPr>
          <p:cNvSpPr/>
          <p:nvPr/>
        </p:nvSpPr>
        <p:spPr>
          <a:xfrm>
            <a:off x="1055077" y="590843"/>
            <a:ext cx="9650437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					</a:t>
            </a:r>
          </a:p>
          <a:p>
            <a:r>
              <a:rPr lang="en-IN" sz="4000" b="1" dirty="0"/>
              <a:t>					</a:t>
            </a:r>
          </a:p>
          <a:p>
            <a:r>
              <a:rPr lang="en-IN" sz="4000" b="1" dirty="0"/>
              <a:t>					Coursera Capstone</a:t>
            </a:r>
          </a:p>
          <a:p>
            <a:endParaRPr lang="en-IN" dirty="0"/>
          </a:p>
          <a:p>
            <a:r>
              <a:rPr lang="en-IN" dirty="0"/>
              <a:t>		</a:t>
            </a:r>
            <a:r>
              <a:rPr lang="en-IN" sz="3600" b="1" dirty="0"/>
              <a:t>IBM Applied Data Science Capstone</a:t>
            </a:r>
          </a:p>
          <a:p>
            <a:endParaRPr lang="en-IN" dirty="0"/>
          </a:p>
          <a:p>
            <a:r>
              <a:rPr lang="en-IN" sz="3200" b="1" dirty="0"/>
              <a:t>Opening a New Shopping Mall in </a:t>
            </a:r>
            <a:r>
              <a:rPr lang="en-IN" sz="3200" b="1" dirty="0" err="1"/>
              <a:t>Mumbai,India</a:t>
            </a:r>
            <a:endParaRPr lang="en-IN" sz="3200" b="1" dirty="0"/>
          </a:p>
          <a:p>
            <a:endParaRPr lang="en-IN" dirty="0"/>
          </a:p>
          <a:p>
            <a:r>
              <a:rPr lang="en-IN" dirty="0"/>
              <a:t>						       </a:t>
            </a:r>
            <a:r>
              <a:rPr lang="en-IN" sz="3200" b="1" dirty="0"/>
              <a:t>By: Abhay Kotal</a:t>
            </a:r>
          </a:p>
          <a:p>
            <a:r>
              <a:rPr lang="en-IN" sz="3200" b="1" dirty="0"/>
              <a:t>							  </a:t>
            </a:r>
          </a:p>
          <a:p>
            <a:r>
              <a:rPr lang="en-IN" sz="3200" b="1" dirty="0"/>
              <a:t>								November 2019</a:t>
            </a:r>
          </a:p>
        </p:txBody>
      </p:sp>
    </p:spTree>
    <p:extLst>
      <p:ext uri="{BB962C8B-B14F-4D97-AF65-F5344CB8AC3E}">
        <p14:creationId xmlns:p14="http://schemas.microsoft.com/office/powerpoint/2010/main" val="203985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EFD0A13-E1DB-46F2-A6D7-B5607DD388F8}"/>
              </a:ext>
            </a:extLst>
          </p:cNvPr>
          <p:cNvSpPr/>
          <p:nvPr/>
        </p:nvSpPr>
        <p:spPr>
          <a:xfrm>
            <a:off x="1617784" y="801858"/>
            <a:ext cx="9650437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Business Problem</a:t>
            </a:r>
          </a:p>
          <a:p>
            <a:r>
              <a:rPr lang="en-US" sz="2400" dirty="0"/>
              <a:t>• </a:t>
            </a:r>
            <a:r>
              <a:rPr lang="en-US" sz="2400" b="1" dirty="0"/>
              <a:t>Location</a:t>
            </a:r>
            <a:r>
              <a:rPr lang="en-US" sz="2400" dirty="0"/>
              <a:t> of the shopping mall is one of the most important decisions that will</a:t>
            </a:r>
          </a:p>
          <a:p>
            <a:r>
              <a:rPr lang="en-US" sz="2400" dirty="0"/>
              <a:t>determine whether the mall will be a success or a failure</a:t>
            </a:r>
          </a:p>
          <a:p>
            <a:r>
              <a:rPr lang="en-US" sz="2400" dirty="0"/>
              <a:t>• </a:t>
            </a:r>
            <a:r>
              <a:rPr lang="en-US" sz="2400" b="1" dirty="0"/>
              <a:t>Objective: </a:t>
            </a:r>
            <a:r>
              <a:rPr lang="en-US" sz="2400" dirty="0"/>
              <a:t>To analyze and select the best locations in the city of Mumbai, India to open a new shopping mall</a:t>
            </a:r>
          </a:p>
          <a:p>
            <a:r>
              <a:rPr lang="en-US" sz="2400" dirty="0"/>
              <a:t>• This project is timely as the city is currently suffering from oversupply of shopping malls</a:t>
            </a:r>
          </a:p>
          <a:p>
            <a:r>
              <a:rPr lang="en-US" sz="2400" dirty="0"/>
              <a:t>• </a:t>
            </a:r>
            <a:r>
              <a:rPr lang="en-US" sz="2400" b="1" dirty="0"/>
              <a:t>Business question</a:t>
            </a:r>
          </a:p>
          <a:p>
            <a:r>
              <a:rPr lang="en-US" sz="2400" dirty="0"/>
              <a:t>➢In the city of Mumbai, India, if a property developer is looking to</a:t>
            </a:r>
          </a:p>
          <a:p>
            <a:r>
              <a:rPr lang="en-US" sz="2400" dirty="0"/>
              <a:t>open a new shopping mall, where would you recommend that they open it?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98499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92B170-3255-49B8-9267-A50EEA639581}"/>
              </a:ext>
            </a:extLst>
          </p:cNvPr>
          <p:cNvSpPr/>
          <p:nvPr/>
        </p:nvSpPr>
        <p:spPr>
          <a:xfrm>
            <a:off x="1659988" y="492369"/>
            <a:ext cx="748401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Data</a:t>
            </a:r>
          </a:p>
          <a:p>
            <a:r>
              <a:rPr lang="en-IN" dirty="0"/>
              <a:t>• </a:t>
            </a:r>
            <a:r>
              <a:rPr lang="en-IN" sz="3200" b="1" dirty="0"/>
              <a:t>Data required </a:t>
            </a:r>
          </a:p>
          <a:p>
            <a:r>
              <a:rPr lang="en-IN" sz="2000" dirty="0"/>
              <a:t>➢List of neighbourhoods in Kuala Lumpur</a:t>
            </a:r>
          </a:p>
          <a:p>
            <a:r>
              <a:rPr lang="en-IN" sz="2000" dirty="0"/>
              <a:t>➢Latitude and longitude coordinates of the neighbourhoods </a:t>
            </a:r>
          </a:p>
          <a:p>
            <a:r>
              <a:rPr lang="en-IN" sz="2000" dirty="0"/>
              <a:t>➢Venue data, particularly data related to shopping malls</a:t>
            </a:r>
          </a:p>
          <a:p>
            <a:r>
              <a:rPr lang="en-IN" sz="3200" b="1" dirty="0"/>
              <a:t>• Sources of data</a:t>
            </a:r>
          </a:p>
          <a:p>
            <a:r>
              <a:rPr lang="en-IN" sz="2000" dirty="0"/>
              <a:t> ➢Wikipedia page for neighbourhoods (</a:t>
            </a:r>
            <a:r>
              <a:rPr lang="en-IN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IN" sz="2000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</a:t>
            </a:r>
            <a:r>
              <a:rPr lang="en-IN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.wikipedia.org/wiki/Category:Suburbs_of_Mumbai</a:t>
            </a:r>
            <a:r>
              <a:rPr lang="en-IN" sz="2000" dirty="0"/>
              <a:t>) </a:t>
            </a:r>
          </a:p>
          <a:p>
            <a:r>
              <a:rPr lang="en-IN" sz="2000" dirty="0"/>
              <a:t>➢Geocoder package for latitude and longitude coordinates </a:t>
            </a:r>
          </a:p>
          <a:p>
            <a:r>
              <a:rPr lang="en-IN" sz="2000" dirty="0"/>
              <a:t>➢Foursquare API for venue data</a:t>
            </a:r>
          </a:p>
        </p:txBody>
      </p:sp>
    </p:spTree>
    <p:extLst>
      <p:ext uri="{BB962C8B-B14F-4D97-AF65-F5344CB8AC3E}">
        <p14:creationId xmlns:p14="http://schemas.microsoft.com/office/powerpoint/2010/main" val="880903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09B845-4EA9-46F8-8A2C-F318774FDEFE}"/>
              </a:ext>
            </a:extLst>
          </p:cNvPr>
          <p:cNvSpPr/>
          <p:nvPr/>
        </p:nvSpPr>
        <p:spPr>
          <a:xfrm>
            <a:off x="1786597" y="506437"/>
            <a:ext cx="9270609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Methodology </a:t>
            </a:r>
          </a:p>
          <a:p>
            <a:r>
              <a:rPr lang="en-US" sz="2400" dirty="0"/>
              <a:t>• Web scraping Wikipedia page for </a:t>
            </a:r>
            <a:r>
              <a:rPr lang="en-US" sz="2400" dirty="0" err="1"/>
              <a:t>neighbourhoods</a:t>
            </a:r>
            <a:r>
              <a:rPr lang="en-US" sz="2400" dirty="0"/>
              <a:t> list </a:t>
            </a:r>
          </a:p>
          <a:p>
            <a:r>
              <a:rPr lang="en-US" sz="2400" dirty="0"/>
              <a:t>• Get latitude and longitude coordinates using Geocoder </a:t>
            </a:r>
          </a:p>
          <a:p>
            <a:r>
              <a:rPr lang="en-US" sz="2400" dirty="0"/>
              <a:t>• Use Foursquare API to get venue data </a:t>
            </a:r>
          </a:p>
          <a:p>
            <a:r>
              <a:rPr lang="en-US" sz="2400" dirty="0"/>
              <a:t>• Group data by </a:t>
            </a:r>
            <a:r>
              <a:rPr lang="en-US" sz="2400" dirty="0" err="1"/>
              <a:t>neighbourhood</a:t>
            </a:r>
            <a:r>
              <a:rPr lang="en-US" sz="2400" dirty="0"/>
              <a:t> and taking the mean of the frequency of occurrence of each venue category </a:t>
            </a:r>
          </a:p>
          <a:p>
            <a:r>
              <a:rPr lang="en-US" sz="2400" dirty="0"/>
              <a:t>• Filter venue category by Shopping Mall </a:t>
            </a:r>
          </a:p>
          <a:p>
            <a:r>
              <a:rPr lang="en-US" sz="2400" dirty="0"/>
              <a:t>• Perform clustering on the data by using k-means clustering </a:t>
            </a:r>
          </a:p>
          <a:p>
            <a:r>
              <a:rPr lang="en-US" sz="2400" dirty="0"/>
              <a:t>• Visualize the clusters in a map using Folium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25944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86089A-E550-4566-BB65-2C2902E0D713}"/>
              </a:ext>
            </a:extLst>
          </p:cNvPr>
          <p:cNvSpPr/>
          <p:nvPr/>
        </p:nvSpPr>
        <p:spPr>
          <a:xfrm>
            <a:off x="1575582" y="534572"/>
            <a:ext cx="4520418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Results </a:t>
            </a:r>
          </a:p>
          <a:p>
            <a:r>
              <a:rPr lang="en-US" sz="2400" dirty="0"/>
              <a:t>• Categorized the </a:t>
            </a:r>
            <a:r>
              <a:rPr lang="en-US" sz="2400" dirty="0" err="1"/>
              <a:t>neighbourhoods</a:t>
            </a:r>
            <a:r>
              <a:rPr lang="en-US" sz="2400" dirty="0"/>
              <a:t> into 3 clusters :</a:t>
            </a:r>
          </a:p>
          <a:p>
            <a:r>
              <a:rPr lang="en-US" sz="2400" dirty="0"/>
              <a:t> ➢Cluster 0: </a:t>
            </a:r>
            <a:r>
              <a:rPr lang="en-US" sz="2400" dirty="0" err="1"/>
              <a:t>Neighbourhoods</a:t>
            </a:r>
            <a:r>
              <a:rPr lang="en-US" sz="2400" dirty="0"/>
              <a:t> with high number of shopping malls </a:t>
            </a:r>
          </a:p>
          <a:p>
            <a:r>
              <a:rPr lang="en-US" sz="2400" dirty="0"/>
              <a:t>➢Cluster 1: </a:t>
            </a:r>
            <a:r>
              <a:rPr lang="en-US" sz="2400" dirty="0" err="1"/>
              <a:t>Neighbourhoods</a:t>
            </a:r>
            <a:r>
              <a:rPr lang="en-US" sz="2400" dirty="0"/>
              <a:t> with low number  of shopping malls ➢Cluster 2: </a:t>
            </a:r>
            <a:r>
              <a:rPr lang="en-US" sz="2400" dirty="0" err="1"/>
              <a:t>Neighbourhoods</a:t>
            </a:r>
            <a:r>
              <a:rPr lang="en-US" sz="2400" dirty="0"/>
              <a:t> with moderate concentration of shopping malls</a:t>
            </a:r>
            <a:endParaRPr lang="en-I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42EAC6-5B0B-4273-92CD-46EB433BC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982" y="717451"/>
            <a:ext cx="5730737" cy="477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44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A62BBD-1303-48D5-9B31-2084C2A39B4E}"/>
              </a:ext>
            </a:extLst>
          </p:cNvPr>
          <p:cNvSpPr/>
          <p:nvPr/>
        </p:nvSpPr>
        <p:spPr>
          <a:xfrm>
            <a:off x="1659988" y="422031"/>
            <a:ext cx="1014280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Discussion </a:t>
            </a:r>
          </a:p>
          <a:p>
            <a:r>
              <a:rPr lang="en-US" sz="2400" dirty="0"/>
              <a:t>• Most of the shopping malls are concentrated in the western area of the city </a:t>
            </a:r>
          </a:p>
          <a:p>
            <a:r>
              <a:rPr lang="en-US" sz="2400" dirty="0"/>
              <a:t>• Highest number in cluster 0 and moderate number in cluster 2 </a:t>
            </a:r>
          </a:p>
          <a:p>
            <a:r>
              <a:rPr lang="en-US" sz="2400" dirty="0"/>
              <a:t>• Cluster 1 has very low number of shopping mall in the </a:t>
            </a:r>
            <a:r>
              <a:rPr lang="en-US" sz="2400" dirty="0" err="1"/>
              <a:t>neighbourhoods</a:t>
            </a:r>
            <a:r>
              <a:rPr lang="en-US" sz="2400" dirty="0"/>
              <a:t> </a:t>
            </a:r>
          </a:p>
          <a:p>
            <a:r>
              <a:rPr lang="en-US" sz="2400" dirty="0"/>
              <a:t>• Oversupply of shopping malls mostly happened in the </a:t>
            </a:r>
            <a:r>
              <a:rPr lang="en-US" sz="2400" dirty="0" err="1"/>
              <a:t>westernarea</a:t>
            </a:r>
            <a:r>
              <a:rPr lang="en-US" sz="2400" dirty="0"/>
              <a:t> of the city, with the suburb area still have very few shopping malls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40987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CE3C88A-465A-4CFE-9584-6C105479DC04}"/>
              </a:ext>
            </a:extLst>
          </p:cNvPr>
          <p:cNvSpPr/>
          <p:nvPr/>
        </p:nvSpPr>
        <p:spPr>
          <a:xfrm>
            <a:off x="1828799" y="647114"/>
            <a:ext cx="973484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Recommendations </a:t>
            </a:r>
          </a:p>
          <a:p>
            <a:r>
              <a:rPr lang="en-US" sz="2400" dirty="0"/>
              <a:t>• Open new shopping malls in </a:t>
            </a:r>
            <a:r>
              <a:rPr lang="en-US" sz="2400" dirty="0" err="1"/>
              <a:t>neighbourhoods</a:t>
            </a:r>
            <a:r>
              <a:rPr lang="en-US" sz="2400" dirty="0"/>
              <a:t> in cluster 1 with little to no competition </a:t>
            </a:r>
          </a:p>
          <a:p>
            <a:r>
              <a:rPr lang="en-US" sz="2400" dirty="0"/>
              <a:t>• Can also open in </a:t>
            </a:r>
            <a:r>
              <a:rPr lang="en-US" sz="2400" dirty="0" err="1"/>
              <a:t>neighbourhoods</a:t>
            </a:r>
            <a:r>
              <a:rPr lang="en-US" sz="2400" dirty="0"/>
              <a:t> in cluster 2 with moderate competition if have unique selling propositions to stand out from the competition </a:t>
            </a:r>
          </a:p>
          <a:p>
            <a:r>
              <a:rPr lang="en-US" sz="2400" dirty="0"/>
              <a:t>• Avoid </a:t>
            </a:r>
            <a:r>
              <a:rPr lang="en-US" sz="2400" dirty="0" err="1"/>
              <a:t>neighbourhoods</a:t>
            </a:r>
            <a:r>
              <a:rPr lang="en-US" sz="2400" dirty="0"/>
              <a:t> in cluster 0, already high concentration of shopping malls and intense competition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53946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C0DE591-C68D-4F62-A0E2-EB26C9AE0719}"/>
              </a:ext>
            </a:extLst>
          </p:cNvPr>
          <p:cNvSpPr/>
          <p:nvPr/>
        </p:nvSpPr>
        <p:spPr>
          <a:xfrm>
            <a:off x="1674055" y="393896"/>
            <a:ext cx="1029755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Conclusion</a:t>
            </a:r>
            <a:r>
              <a:rPr lang="en-US" dirty="0"/>
              <a:t> </a:t>
            </a:r>
          </a:p>
          <a:p>
            <a:r>
              <a:rPr lang="en-US" sz="2400" dirty="0"/>
              <a:t>• Answer to business question: The </a:t>
            </a:r>
            <a:r>
              <a:rPr lang="en-US" sz="2400" dirty="0" err="1"/>
              <a:t>neighbourhoods</a:t>
            </a:r>
            <a:r>
              <a:rPr lang="en-US" sz="2400" dirty="0"/>
              <a:t> in cluster 1 are the most preferred locations to open a new shopping mall </a:t>
            </a:r>
          </a:p>
          <a:p>
            <a:r>
              <a:rPr lang="en-US" sz="2400" dirty="0"/>
              <a:t>• Findings of this project will help the relevant stakeholders to capitalize on the opportunities on high potential locations while avoiding overcrowded areas in their decisions to open a new shopping mall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47738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D8BDB9-377E-4870-ACC6-4396BEEB9B7B}"/>
              </a:ext>
            </a:extLst>
          </p:cNvPr>
          <p:cNvSpPr/>
          <p:nvPr/>
        </p:nvSpPr>
        <p:spPr>
          <a:xfrm>
            <a:off x="2546252" y="3244334"/>
            <a:ext cx="62661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800" b="1" dirty="0"/>
              <a:t>				Thank you!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246823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46</TotalTime>
  <Words>460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ABHAY KOTAL</dc:creator>
  <cp:lastModifiedBy>ABHAY KOTAL</cp:lastModifiedBy>
  <cp:revision>1</cp:revision>
  <dcterms:created xsi:type="dcterms:W3CDTF">2019-10-08T06:57:29Z</dcterms:created>
  <dcterms:modified xsi:type="dcterms:W3CDTF">2019-10-08T07:43:37Z</dcterms:modified>
</cp:coreProperties>
</file>