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4" r:id="rId6"/>
    <p:sldId id="265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custDataLst>
    <p:tags r:id="rId28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E8-464F-4756-9317-09DD34112AD0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EF8B-D4D3-419F-971D-2624BCC54411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E8-464F-4756-9317-09DD34112AD0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EF8B-D4D3-419F-971D-2624BCC544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E8-464F-4756-9317-09DD34112AD0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EF8B-D4D3-419F-971D-2624BCC544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E8-464F-4756-9317-09DD34112AD0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EF8B-D4D3-419F-971D-2624BCC54411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E8-464F-4756-9317-09DD34112AD0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EF8B-D4D3-419F-971D-2624BCC544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E8-464F-4756-9317-09DD34112AD0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EF8B-D4D3-419F-971D-2624BCC54411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E8-464F-4756-9317-09DD34112AD0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EF8B-D4D3-419F-971D-2624BCC5441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E8-464F-4756-9317-09DD34112AD0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EF8B-D4D3-419F-971D-2624BCC544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E8-464F-4756-9317-09DD34112AD0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EF8B-D4D3-419F-971D-2624BCC544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E8-464F-4756-9317-09DD34112AD0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EF8B-D4D3-419F-971D-2624BCC544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E8-464F-4756-9317-09DD34112AD0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EF8B-D4D3-419F-971D-2624BCC54411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3573E8-464F-4756-9317-09DD34112AD0}" type="datetimeFigureOut">
              <a:rPr lang="pl-PL" smtClean="0"/>
              <a:t>2015-08-30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70CEF8B-D4D3-419F-971D-2624BCC5441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323528" y="548680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smtClean="0"/>
              <a:t>Twórcy klasycznego podejścia do wnioskowania statystycznego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81749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043608" y="548680"/>
            <a:ext cx="68407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/>
              <a:t>Kolejną postacią zasłużoną dla rozwoju statystyki był </a:t>
            </a:r>
            <a:r>
              <a:rPr lang="pl-PL" sz="2800" b="1" dirty="0" smtClean="0"/>
              <a:t>Francis Galton</a:t>
            </a:r>
            <a:r>
              <a:rPr lang="pl-PL" sz="2800" dirty="0" smtClean="0"/>
              <a:t> (1822 – 1911), który badając dziedziczenie zdolności intelektualnych – geniuszu – po raz pierwszy użył terminu regresja. Zdefiniował rozkład normalny (którego odkrycie przypisane zostało Gaussowi i Laplace’owi) jako przybliżenie dla nieskończenie wielu prób. Galton jest autorem metod statystycznych do badania rozsiewu uzdolnień w populacjach, wprowadził pojęcia "testu" i "testu umysłowego" (sprawdzian uzdolnień).</a:t>
            </a:r>
            <a:endParaRPr lang="pl-PL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823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0309"/>
            <a:ext cx="4137248" cy="561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86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23528" y="692697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Z odkryciami dokonanymi przez Galtona związana jest działalność </a:t>
            </a:r>
            <a:r>
              <a:rPr lang="pl-PL" sz="3200" b="1" dirty="0" smtClean="0"/>
              <a:t>Karla Pearsona</a:t>
            </a:r>
            <a:r>
              <a:rPr lang="pl-PL" sz="3200" dirty="0" smtClean="0"/>
              <a:t> (1857 – 1936). Twierdził on, że zajął się statystyką, żeby udowodnić, że prace Galtona nad dziedzicznością są słuszne. Zaowocowało to między innymi opracowaniem </a:t>
            </a:r>
            <a:r>
              <a:rPr lang="pl-PL" sz="3200" b="1" dirty="0" smtClean="0"/>
              <a:t>testu chi kwadrat</a:t>
            </a:r>
            <a:r>
              <a:rPr lang="pl-PL" sz="3200" dirty="0" smtClean="0"/>
              <a:t>, a także </a:t>
            </a:r>
            <a:r>
              <a:rPr lang="pl-PL" sz="3200" b="1" dirty="0" smtClean="0"/>
              <a:t>współczynnika korelacji</a:t>
            </a:r>
            <a:r>
              <a:rPr lang="pl-PL" sz="3200" dirty="0" smtClean="0"/>
              <a:t>. Obaj uczeni stworzyli nowy kierunek badań statystyczno-przyrodniczych nazwany biometrią.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8657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2696"/>
            <a:ext cx="4453086" cy="540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38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95536" y="620688"/>
            <a:ext cx="8136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/>
              <a:t>Angielski statystyk, </a:t>
            </a:r>
            <a:r>
              <a:rPr lang="pl-PL" sz="2800" b="1" dirty="0" smtClean="0"/>
              <a:t>William </a:t>
            </a:r>
            <a:r>
              <a:rPr lang="pl-PL" sz="2800" b="1" dirty="0" err="1" smtClean="0"/>
              <a:t>Sealy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Gosset</a:t>
            </a:r>
            <a:r>
              <a:rPr lang="pl-PL" sz="2800" dirty="0" smtClean="0"/>
              <a:t> (1876 – 1937) zasłynął jako twórca wprowadzonego w 1908 roku rozkładu prawdopodobieństwa, znanego pod nazwą rozkładu </a:t>
            </a:r>
            <a:r>
              <a:rPr lang="pl-PL" sz="2800" b="1" dirty="0" smtClean="0"/>
              <a:t>t-Studenta</a:t>
            </a:r>
            <a:r>
              <a:rPr lang="pl-PL" sz="2800" dirty="0" smtClean="0"/>
              <a:t>, którego nazwa związana jest z pseudonimem Student, pod którym </a:t>
            </a:r>
            <a:r>
              <a:rPr lang="pl-PL" sz="2800" dirty="0" err="1" smtClean="0"/>
              <a:t>Gosset</a:t>
            </a:r>
            <a:r>
              <a:rPr lang="pl-PL" sz="2800" dirty="0" smtClean="0"/>
              <a:t> publikował. Podstawą do opracowania rozkładu prawdopodobieństwa stały się testy statystyczne przeprowadzane z próbkami piwa w irlandzkim browarze Arta Guinnesa, w którym </a:t>
            </a:r>
            <a:r>
              <a:rPr lang="pl-PL" sz="2800" dirty="0" err="1" smtClean="0"/>
              <a:t>Gosset</a:t>
            </a:r>
            <a:r>
              <a:rPr lang="pl-PL" sz="2800" dirty="0" smtClean="0"/>
              <a:t> pracował przez większość życia.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37791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95536" y="620688"/>
            <a:ext cx="8136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/>
              <a:t>Angielski statystyk, </a:t>
            </a:r>
            <a:r>
              <a:rPr lang="pl-PL" sz="2800" b="1" dirty="0" smtClean="0"/>
              <a:t>William </a:t>
            </a:r>
            <a:r>
              <a:rPr lang="pl-PL" sz="2800" b="1" dirty="0" err="1" smtClean="0"/>
              <a:t>Sealy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Gosset</a:t>
            </a:r>
            <a:r>
              <a:rPr lang="pl-PL" sz="2800" dirty="0" smtClean="0"/>
              <a:t> (1876 – 1937) zasłynął jako twórca wprowadzonego w 1908 roku rozkładu prawdopodobieństwa, znanego pod nazwą rozkładu </a:t>
            </a:r>
            <a:r>
              <a:rPr lang="pl-PL" sz="2800" b="1" dirty="0" smtClean="0"/>
              <a:t>t-Studenta</a:t>
            </a:r>
            <a:r>
              <a:rPr lang="pl-PL" sz="2800" dirty="0" smtClean="0"/>
              <a:t>, którego nazwa związana jest z pseudonimem Student, pod którym </a:t>
            </a:r>
            <a:r>
              <a:rPr lang="pl-PL" sz="2800" dirty="0" err="1" smtClean="0"/>
              <a:t>Gosset</a:t>
            </a:r>
            <a:r>
              <a:rPr lang="pl-PL" sz="2800" dirty="0" smtClean="0"/>
              <a:t> publikował. Podstawą do opracowania rozkładu prawdopodobieństwa stały się testy statystyczne przeprowadzane z próbkami piwa w irlandzkim browarze Arta Guinnesa, w którym </a:t>
            </a:r>
            <a:r>
              <a:rPr lang="pl-PL" sz="2800" dirty="0" err="1" smtClean="0"/>
              <a:t>Gosset</a:t>
            </a:r>
            <a:r>
              <a:rPr lang="pl-PL" sz="2800" dirty="0" smtClean="0"/>
              <a:t> pracował przez większość życia.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05959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95536" y="620688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Również wiek XX charakteryzował się intensywnymi badaniami w dziedzinie nauk statystycznych. Nieoceniony wkład w rozwój statystki matematycznej wniósł przyrodnik i statystyk </a:t>
            </a:r>
            <a:r>
              <a:rPr lang="pl-PL" sz="3200" b="1" dirty="0" smtClean="0"/>
              <a:t>Ronald Fisher </a:t>
            </a:r>
            <a:r>
              <a:rPr lang="pl-PL" sz="3200" dirty="0" smtClean="0"/>
              <a:t>(1890 – 1962). Jako pierwszy badał kwestię testowania hipotezy zerowej i skutków jej odrzucenia. Jego pracę wykorzystał Karl Pearson do opracowania pierwszego współczesnego testu statystycznego.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03290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95536" y="620688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Również wiek XX charakteryzował się intensywnymi badaniami w dziedzinie nauk statystycznych. Nieoceniony wkład w rozwój statystki matematycznej wniósł przyrodnik i statystyk </a:t>
            </a:r>
            <a:r>
              <a:rPr lang="pl-PL" sz="3200" b="1" dirty="0" smtClean="0"/>
              <a:t>Ronald Fisher </a:t>
            </a:r>
            <a:r>
              <a:rPr lang="pl-PL" sz="3200" dirty="0" smtClean="0"/>
              <a:t>(1890 – 1962). Jako pierwszy badał kwestię testowania hipotezy zerowej i skutków jej odrzucenia. Jego pracę wykorzystał Karl Pearson do opracowania pierwszego współczesnego testu statystycznego.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4271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95536" y="1412776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800" dirty="0" smtClean="0"/>
              <a:t>Fisher skonstruował między innymi takie metody, jak analizę wariancji (ANOVA) czy metodę największej wiarygodności.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379891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8680"/>
            <a:ext cx="4453086" cy="538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90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043608" y="1700808"/>
            <a:ext cx="6840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000" dirty="0" smtClean="0"/>
              <a:t> Klasyczna teoria wnioskowania statystycznego oparta jest na założeniu posiadania próby losowej prostej – ciągu niezależnych zmiennych losowych o identycznym rozkładzie prawdopodobieństwa, tożsamym z rozkładem analizowanej cechy w populacji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10245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96115" y="332656"/>
            <a:ext cx="89644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800" dirty="0" smtClean="0"/>
              <a:t>Działalność naukowa i okrycia Ronalda Fishera stały się inspiracją dla </a:t>
            </a:r>
            <a:r>
              <a:rPr lang="pl-PL" sz="3800" b="1" dirty="0" err="1" smtClean="0"/>
              <a:t>Georgea</a:t>
            </a:r>
            <a:r>
              <a:rPr lang="pl-PL" sz="3800" b="1" dirty="0" smtClean="0"/>
              <a:t> </a:t>
            </a:r>
            <a:r>
              <a:rPr lang="pl-PL" sz="3800" b="1" dirty="0" err="1" smtClean="0"/>
              <a:t>Waddella</a:t>
            </a:r>
            <a:r>
              <a:rPr lang="pl-PL" sz="3800" b="1" dirty="0" smtClean="0"/>
              <a:t> </a:t>
            </a:r>
            <a:r>
              <a:rPr lang="pl-PL" sz="3800" b="1" dirty="0" err="1" smtClean="0"/>
              <a:t>Snedecora</a:t>
            </a:r>
            <a:r>
              <a:rPr lang="pl-PL" sz="3800" dirty="0" smtClean="0"/>
              <a:t> (1881 – 1974), który po spotkaniu z Fisherem w 1931 roku opracował nowy rozkład. Jego nazwa – </a:t>
            </a:r>
            <a:r>
              <a:rPr lang="pl-PL" sz="3800" b="1" dirty="0" smtClean="0"/>
              <a:t>rozkład F</a:t>
            </a:r>
            <a:r>
              <a:rPr lang="pl-PL" sz="3800" dirty="0" smtClean="0"/>
              <a:t> (nazywany jest rozkładem F </a:t>
            </a:r>
            <a:r>
              <a:rPr lang="pl-PL" sz="3800" dirty="0" err="1" smtClean="0"/>
              <a:t>Snedecora</a:t>
            </a:r>
            <a:r>
              <a:rPr lang="pl-PL" sz="3800" dirty="0" smtClean="0"/>
              <a:t>) to rodzaj hołdu dla Fishera.</a:t>
            </a:r>
            <a:endParaRPr lang="pl-PL" sz="3800" dirty="0"/>
          </a:p>
        </p:txBody>
      </p:sp>
    </p:spTree>
    <p:extLst>
      <p:ext uri="{BB962C8B-B14F-4D97-AF65-F5344CB8AC3E}">
        <p14:creationId xmlns:p14="http://schemas.microsoft.com/office/powerpoint/2010/main" val="184664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2776"/>
            <a:ext cx="3577927" cy="374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23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9512" y="188641"/>
            <a:ext cx="87129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smtClean="0"/>
              <a:t>Badania Ronalda Fishera wykorzystał również syn Karla Pearsona – Egon, choć ten polemizował z twierdzeniem Fishera, uznając że testowana jest tylko hipoteza zerowa. W badaniach nad hipotezami statystycznymi </a:t>
            </a:r>
            <a:r>
              <a:rPr lang="pl-PL" sz="4000" b="1" dirty="0" smtClean="0"/>
              <a:t>Egon Pearson</a:t>
            </a:r>
            <a:r>
              <a:rPr lang="pl-PL" sz="4000" dirty="0" smtClean="0"/>
              <a:t> (1895 – 1980) współpracował z polskim naukowcem </a:t>
            </a:r>
            <a:r>
              <a:rPr lang="pl-PL" sz="4000" b="1" dirty="0" smtClean="0"/>
              <a:t>Jerzym </a:t>
            </a:r>
            <a:r>
              <a:rPr lang="pl-PL" sz="4000" b="1" dirty="0" err="1" smtClean="0"/>
              <a:t>Spławą-Neymanem</a:t>
            </a:r>
            <a:r>
              <a:rPr lang="pl-PL" sz="4000" dirty="0" smtClean="0"/>
              <a:t> (1894 – 1981).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90499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9512" y="1556792"/>
            <a:ext cx="8712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b="1" dirty="0" err="1" smtClean="0"/>
              <a:t>Neyman</a:t>
            </a:r>
            <a:r>
              <a:rPr lang="pl-PL" sz="4000" dirty="0" smtClean="0"/>
              <a:t> i </a:t>
            </a:r>
            <a:r>
              <a:rPr lang="pl-PL" sz="4000" b="1" dirty="0" smtClean="0"/>
              <a:t>Pearson</a:t>
            </a:r>
            <a:r>
              <a:rPr lang="pl-PL" sz="4000" dirty="0" smtClean="0"/>
              <a:t> chcieli udowodnić, że testowanie hipotez nie polega na wnioskowaniu, jedynie na podejmowaniu decyzji o tym, czy bardziej prawdopodobna jest hipoteza zerowa czy alternatywna.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104384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8648" y="188640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 smtClean="0"/>
              <a:t>Ostatecznie oba poglądy nie wykluczyły się. Hipoteza zerowa jest odrzucana przy poziomie = 0,05, co postulował Fisher. Z kolei na podstawie prac </a:t>
            </a:r>
            <a:r>
              <a:rPr lang="pl-PL" sz="3600" dirty="0" err="1" smtClean="0"/>
              <a:t>Neymana</a:t>
            </a:r>
            <a:r>
              <a:rPr lang="pl-PL" sz="3600" dirty="0" smtClean="0"/>
              <a:t> i poziomu ufności Pearsona prawdopodobieństwo hipotezy zerowej i alternatywnej jest porównywalne, w wyniku czego jako poprawny przyjmuje się wniosek, że jeżeli hipoteza zerowa została odrzucona, to jako prawdziwą można przyjąć hipotezę alternatywną.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22823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07504" y="188640"/>
            <a:ext cx="88569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 smtClean="0"/>
              <a:t>W Polsce ogromny wkład w rozwój metod statystycznych wniósł </a:t>
            </a:r>
            <a:r>
              <a:rPr lang="pl-PL" sz="3600" b="1" dirty="0" smtClean="0"/>
              <a:t>Oskar Lange</a:t>
            </a:r>
            <a:r>
              <a:rPr lang="pl-PL" sz="3600" dirty="0" smtClean="0"/>
              <a:t> (1904 – 1965), współtwórca ekonometrii, autor licznych prac z zakresu statystyki i ekonometrii, pośród których na uwagę zasługują: „Statystyczne badania </a:t>
            </a:r>
            <a:r>
              <a:rPr lang="pl-PL" sz="3600" dirty="0" err="1" smtClean="0"/>
              <a:t>koninktury</a:t>
            </a:r>
            <a:r>
              <a:rPr lang="pl-PL" sz="3600" dirty="0" smtClean="0"/>
              <a:t> gospodarczej” (1932), „Teoria statystyki” (1952), „Wstęp do ekonometrii” (1961), „Statistical </a:t>
            </a:r>
            <a:r>
              <a:rPr lang="pl-PL" sz="3600" dirty="0" err="1" smtClean="0"/>
              <a:t>estimation</a:t>
            </a:r>
            <a:r>
              <a:rPr lang="pl-PL" sz="3600" dirty="0" smtClean="0"/>
              <a:t> of </a:t>
            </a:r>
            <a:r>
              <a:rPr lang="pl-PL" sz="3600" dirty="0" err="1" smtClean="0"/>
              <a:t>parameters</a:t>
            </a:r>
            <a:r>
              <a:rPr lang="pl-PL" sz="3600" dirty="0" smtClean="0"/>
              <a:t> </a:t>
            </a:r>
            <a:r>
              <a:rPr lang="pl-PL" sz="3600" dirty="0" err="1" smtClean="0"/>
              <a:t>process</a:t>
            </a:r>
            <a:r>
              <a:rPr lang="pl-PL" sz="3600" dirty="0" smtClean="0"/>
              <a:t>” (1955).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632668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64704"/>
            <a:ext cx="4237062" cy="51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97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043608" y="1700808"/>
            <a:ext cx="68407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000" dirty="0" smtClean="0"/>
              <a:t> Jest ona oparta na modelu matematycznym, w którym zakłada się, że do próby dostają się jednostki wygenerowane przez mechanizm losujący, który każdej jednostce populacji daje taką samą szansę znalezienia się w próbie.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1402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043608" y="1700808"/>
            <a:ext cx="68407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Stanowi ona także punkt wyjścia do opracowania metod wnioskowania dla prób nieprostych, tj. takich, w których poszczególne zmienne, generujące obserwacje w próbie, nie są stochastycznie niezależne i mogą nie mieć jednakowych rozkładów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43739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039168" y="1124744"/>
            <a:ext cx="68407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6600" dirty="0" smtClean="0"/>
              <a:t>HISTORIA I TWÓRCY PODEJŚCIA KLASYCZNEGO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261531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043608" y="764704"/>
            <a:ext cx="68407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smtClean="0"/>
              <a:t>Przełomowym momentem dla rozwoju statystyki było sformułowanie klasycznej definicji prawdopodobieństwa zdarzenia losowego przez </a:t>
            </a:r>
            <a:r>
              <a:rPr lang="pl-PL" sz="2400" b="1" dirty="0" smtClean="0"/>
              <a:t>Pierre’a Simona de Laplace’a</a:t>
            </a:r>
            <a:r>
              <a:rPr lang="pl-PL" sz="2400" dirty="0" smtClean="0"/>
              <a:t> (1794 – 1827). Pracował on nad teorią badań statystycznych metodą reprezentacyjną, a wspólnie z uważanym za jednego z największych matematyków w historii – </a:t>
            </a:r>
            <a:r>
              <a:rPr lang="pl-PL" sz="2400" b="1" dirty="0" smtClean="0"/>
              <a:t>Carlem </a:t>
            </a:r>
            <a:r>
              <a:rPr lang="pl-PL" sz="2400" b="1" dirty="0" err="1" smtClean="0"/>
              <a:t>Fredrichem</a:t>
            </a:r>
            <a:r>
              <a:rPr lang="pl-PL" sz="2400" b="1" dirty="0" smtClean="0"/>
              <a:t> Gaussem</a:t>
            </a:r>
            <a:r>
              <a:rPr lang="pl-PL" sz="2400" dirty="0" smtClean="0"/>
              <a:t> (1777 – 1855) – określił wzór funkcji gęstości rozkładu normalnego zmiennej losowej ciągłej. Rozkład normalny, zwany również krzywą Gaussa, jest jednym z najważniejszych rozkładów prawdopodobieństwa.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76670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043608" y="980728"/>
            <a:ext cx="68407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>
                <a:effectLst/>
              </a:rPr>
              <a:t>Rozwój metod statystycznych (zarówno opisowych, jak i wnioskowania) w XIX wieku, związany był z nazwiskiem </a:t>
            </a:r>
            <a:r>
              <a:rPr lang="pl-PL" sz="3200" b="1" dirty="0" smtClean="0">
                <a:effectLst/>
              </a:rPr>
              <a:t>Johna Stuarta Milla</a:t>
            </a:r>
            <a:r>
              <a:rPr lang="pl-PL" sz="3200" dirty="0" smtClean="0">
                <a:effectLst/>
              </a:rPr>
              <a:t> (1806 – 1873), który jako pierwszy po systematycznych obserwacjach opisał swoje badania, zaznaczając istnienie zależności pomiędzy badanymi cechami. </a:t>
            </a:r>
            <a:endParaRPr lang="pl-PL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752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043608" y="764704"/>
            <a:ext cx="68407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>
                <a:effectLst/>
              </a:rPr>
              <a:t>Opis ten znany jest pod nazwą kanonów Milla, spośród których najważniejszy jest kanon jedynej różnicy:</a:t>
            </a:r>
          </a:p>
          <a:p>
            <a:r>
              <a:rPr lang="pl-PL" sz="3200" dirty="0" smtClean="0">
                <a:effectLst/>
              </a:rPr>
              <a:t>„Jeżeli dane zjawisko ma miejsce tylko w jednej z dwóch sytuacji, a sytuacje te różnią się tylko jedną z cech, to zjawisko to jest skutkiem lub przyczyną wystąpienia tej cechy”</a:t>
            </a:r>
            <a:endParaRPr lang="pl-PL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978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08720"/>
            <a:ext cx="4165054" cy="505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959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39b73a50-0b12-4dc2-bd24-b32b66e950fd"/>
</p:tagLst>
</file>

<file path=ppt/theme/theme1.xml><?xml version="1.0" encoding="utf-8"?>
<a:theme xmlns:a="http://schemas.openxmlformats.org/drawingml/2006/main" name="Aerodynamiczny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czny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</TotalTime>
  <Words>329</Words>
  <Application>Microsoft Office PowerPoint</Application>
  <PresentationFormat>Pokaz na ekranie (4:3)</PresentationFormat>
  <Paragraphs>21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9" baseType="lpstr">
      <vt:lpstr>Georgia</vt:lpstr>
      <vt:lpstr>Trebuchet MS</vt:lpstr>
      <vt:lpstr>Aerodynamiczny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PRZYBYSZEWSKI</dc:creator>
  <cp:lastModifiedBy>sgh</cp:lastModifiedBy>
  <cp:revision>11</cp:revision>
  <dcterms:created xsi:type="dcterms:W3CDTF">2014-05-13T11:29:47Z</dcterms:created>
  <dcterms:modified xsi:type="dcterms:W3CDTF">2015-08-30T12:08:21Z</dcterms:modified>
</cp:coreProperties>
</file>