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92" r:id="rId19"/>
    <p:sldId id="275" r:id="rId20"/>
    <p:sldId id="276" r:id="rId21"/>
    <p:sldId id="293" r:id="rId22"/>
    <p:sldId id="277" r:id="rId23"/>
    <p:sldId id="278" r:id="rId24"/>
    <p:sldId id="279" r:id="rId25"/>
    <p:sldId id="280" r:id="rId26"/>
    <p:sldId id="281" r:id="rId27"/>
    <p:sldId id="282" r:id="rId28"/>
    <p:sldId id="283" r:id="rId29"/>
    <p:sldId id="284" r:id="rId30"/>
    <p:sldId id="285" r:id="rId31"/>
    <p:sldId id="287" r:id="rId32"/>
    <p:sldId id="294" r:id="rId33"/>
    <p:sldId id="286" r:id="rId34"/>
    <p:sldId id="288" r:id="rId35"/>
    <p:sldId id="289" r:id="rId36"/>
    <p:sldId id="290" r:id="rId37"/>
    <p:sldId id="29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Vampire Attacks: Draining Life from</a:t>
            </a:r>
            <a:br>
              <a:rPr lang="en-US" dirty="0" smtClean="0"/>
            </a:br>
            <a:r>
              <a:rPr lang="en-US" dirty="0" smtClean="0"/>
              <a:t>Wireless Ad Hoc Sensor Networks</a:t>
            </a:r>
            <a:endParaRPr lang="en-US" dirty="0"/>
          </a:p>
        </p:txBody>
      </p:sp>
      <p:sp>
        <p:nvSpPr>
          <p:cNvPr id="3" name="Subtitle 2"/>
          <p:cNvSpPr>
            <a:spLocks noGrp="1"/>
          </p:cNvSpPr>
          <p:nvPr>
            <p:ph type="subTitle" idx="1"/>
          </p:nvPr>
        </p:nvSpPr>
        <p:spPr/>
        <p:txBody>
          <a:bodyPr>
            <a:norm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work</a:t>
            </a:r>
            <a:endParaRPr lang="en-US" dirty="0"/>
          </a:p>
        </p:txBody>
      </p:sp>
      <p:sp>
        <p:nvSpPr>
          <p:cNvPr id="9" name="Content Placeholder 8"/>
          <p:cNvSpPr>
            <a:spLocks noGrp="1"/>
          </p:cNvSpPr>
          <p:nvPr>
            <p:ph idx="1"/>
          </p:nvPr>
        </p:nvSpPr>
        <p:spPr>
          <a:xfrm>
            <a:off x="609600" y="1600200"/>
            <a:ext cx="8229600" cy="4876800"/>
          </a:xfrm>
        </p:spPr>
        <p:txBody>
          <a:bodyPr>
            <a:normAutofit fontScale="85000" lnSpcReduction="20000"/>
          </a:bodyPr>
          <a:lstStyle/>
          <a:p>
            <a:r>
              <a:rPr lang="en-US" dirty="0" smtClean="0"/>
              <a:t>Power draining attacks have not been rigorously defined, evaluated, or mitigated at the routing layer.</a:t>
            </a:r>
          </a:p>
          <a:p>
            <a:pPr>
              <a:buNone/>
            </a:pPr>
            <a:r>
              <a:rPr lang="en-US" dirty="0" smtClean="0"/>
              <a:t>Existing research:</a:t>
            </a:r>
          </a:p>
          <a:p>
            <a:r>
              <a:rPr lang="en-US" dirty="0" smtClean="0"/>
              <a:t>“sleep deprivation torture.”</a:t>
            </a:r>
          </a:p>
          <a:p>
            <a:r>
              <a:rPr lang="en-US" dirty="0" smtClean="0"/>
              <a:t>Resource exhaustion at the MAC and transport layers, but only offers rate limiting and elimination of insider adversaries</a:t>
            </a:r>
          </a:p>
          <a:p>
            <a:r>
              <a:rPr lang="en-US" dirty="0" smtClean="0"/>
              <a:t>Switching away from source routing as a solution</a:t>
            </a:r>
          </a:p>
          <a:p>
            <a:r>
              <a:rPr lang="en-US" dirty="0" smtClean="0"/>
              <a:t>SYN flood attack, wherein adversaries make multiple connection requests to a server, which will allocate resources for each connection request, eventually running out of resources. Solution: put more burden on the Client.</a:t>
            </a:r>
          </a:p>
          <a:p>
            <a:endParaRPr lang="en-US" dirty="0" smtClean="0"/>
          </a:p>
          <a:p>
            <a:endParaRPr lang="en-US" dirty="0" smtClean="0"/>
          </a:p>
          <a:p>
            <a:pPr lvl="1"/>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Attacks on Stateless Protocols</a:t>
            </a:r>
            <a:endParaRPr lang="en-US" dirty="0"/>
          </a:p>
        </p:txBody>
      </p:sp>
      <p:sp>
        <p:nvSpPr>
          <p:cNvPr id="9" name="Content Placeholder 8"/>
          <p:cNvSpPr>
            <a:spLocks noGrp="1"/>
          </p:cNvSpPr>
          <p:nvPr>
            <p:ph idx="1"/>
          </p:nvPr>
        </p:nvSpPr>
        <p:spPr>
          <a:xfrm>
            <a:off x="609600" y="1600200"/>
            <a:ext cx="8229600" cy="2895600"/>
          </a:xfrm>
        </p:spPr>
        <p:txBody>
          <a:bodyPr>
            <a:normAutofit fontScale="85000" lnSpcReduction="20000"/>
          </a:bodyPr>
          <a:lstStyle/>
          <a:p>
            <a:r>
              <a:rPr lang="en-US" sz="2800" dirty="0" smtClean="0"/>
              <a:t>Includes source routing protocols (e.g. DSR):</a:t>
            </a:r>
          </a:p>
          <a:p>
            <a:pPr lvl="1"/>
            <a:r>
              <a:rPr lang="en-US" sz="2400" dirty="0" smtClean="0"/>
              <a:t>source node specifies the entire route to a destination within the packet header, intermediate nodes rely on a route specified by the source.</a:t>
            </a:r>
          </a:p>
          <a:p>
            <a:pPr lvl="1"/>
            <a:r>
              <a:rPr lang="en-US" sz="2400" dirty="0" smtClean="0"/>
              <a:t>burden is on the source to ensure that the route is valid at the time of sending</a:t>
            </a:r>
          </a:p>
          <a:p>
            <a:r>
              <a:rPr lang="en-US" sz="2600" dirty="0" smtClean="0"/>
              <a:t>Evaluated both the carousel and stretch attacks in a randomly generated 30-node topology and a single randomly selected malicious DSR agent, using the ns-2 network simulator</a:t>
            </a:r>
          </a:p>
          <a:p>
            <a:pPr lvl="1"/>
            <a:r>
              <a:rPr lang="en-US" sz="2200" dirty="0" smtClean="0"/>
              <a:t>attacks are carried out by a randomly selected adversary</a:t>
            </a:r>
          </a:p>
          <a:p>
            <a:endParaRPr lang="en-US" sz="26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Attacks on Stateless Protocols (cont’)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838200" y="1905000"/>
            <a:ext cx="5181600" cy="3181684"/>
          </a:xfrm>
          <a:prstGeom prst="rect">
            <a:avLst/>
          </a:prstGeom>
          <a:noFill/>
          <a:ln w="9525">
            <a:noFill/>
            <a:miter lim="800000"/>
            <a:headEnd/>
            <a:tailEnd/>
          </a:ln>
        </p:spPr>
      </p:pic>
      <p:sp>
        <p:nvSpPr>
          <p:cNvPr id="7" name="TextBox 6"/>
          <p:cNvSpPr txBox="1"/>
          <p:nvPr/>
        </p:nvSpPr>
        <p:spPr>
          <a:xfrm>
            <a:off x="457200" y="1371600"/>
            <a:ext cx="7467600" cy="646331"/>
          </a:xfrm>
          <a:prstGeom prst="rect">
            <a:avLst/>
          </a:prstGeom>
          <a:noFill/>
        </p:spPr>
        <p:txBody>
          <a:bodyPr wrap="square" rtlCol="0">
            <a:spAutoFit/>
          </a:bodyPr>
          <a:lstStyle/>
          <a:p>
            <a:pPr>
              <a:buFont typeface="Arial" pitchFamily="34" charset="0"/>
              <a:buChar char="•"/>
            </a:pPr>
            <a:r>
              <a:rPr lang="en-US" dirty="0" smtClean="0"/>
              <a:t>Figure shows Per-node energy usage</a:t>
            </a:r>
          </a:p>
          <a:p>
            <a:endParaRPr lang="en-US" dirty="0"/>
          </a:p>
        </p:txBody>
      </p:sp>
      <p:sp>
        <p:nvSpPr>
          <p:cNvPr id="8" name="TextBox 7"/>
          <p:cNvSpPr txBox="1"/>
          <p:nvPr/>
        </p:nvSpPr>
        <p:spPr>
          <a:xfrm>
            <a:off x="5715000" y="1447800"/>
            <a:ext cx="3188117" cy="1354217"/>
          </a:xfrm>
          <a:prstGeom prst="rect">
            <a:avLst/>
          </a:prstGeom>
          <a:noFill/>
        </p:spPr>
        <p:txBody>
          <a:bodyPr wrap="none" rtlCol="0">
            <a:spAutoFit/>
          </a:bodyPr>
          <a:lstStyle/>
          <a:p>
            <a:r>
              <a:rPr lang="en-US" sz="1600" dirty="0" smtClean="0"/>
              <a:t>carousel attack causes excessive </a:t>
            </a:r>
          </a:p>
          <a:p>
            <a:r>
              <a:rPr lang="en-US" sz="1600" dirty="0" smtClean="0"/>
              <a:t>energy usage for a few nodes, since </a:t>
            </a:r>
          </a:p>
          <a:p>
            <a:r>
              <a:rPr lang="en-US" sz="1600" dirty="0" smtClean="0"/>
              <a:t>only nodes along a shorter path</a:t>
            </a:r>
          </a:p>
          <a:p>
            <a:r>
              <a:rPr lang="en-US" sz="1600" dirty="0" smtClean="0"/>
              <a:t> are affected</a:t>
            </a:r>
          </a:p>
          <a:p>
            <a:endParaRPr lang="en-US" dirty="0"/>
          </a:p>
        </p:txBody>
      </p:sp>
      <p:cxnSp>
        <p:nvCxnSpPr>
          <p:cNvPr id="11" name="Straight Arrow Connector 10"/>
          <p:cNvCxnSpPr/>
          <p:nvPr/>
        </p:nvCxnSpPr>
        <p:spPr>
          <a:xfrm flipH="1">
            <a:off x="2209800" y="2438400"/>
            <a:ext cx="4876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67400" y="2971800"/>
            <a:ext cx="3082703" cy="1323439"/>
          </a:xfrm>
          <a:prstGeom prst="rect">
            <a:avLst/>
          </a:prstGeom>
          <a:noFill/>
        </p:spPr>
        <p:txBody>
          <a:bodyPr wrap="none" rtlCol="0">
            <a:spAutoFit/>
          </a:bodyPr>
          <a:lstStyle/>
          <a:p>
            <a:r>
              <a:rPr lang="en-US" sz="1600" dirty="0" smtClean="0"/>
              <a:t>stretch attack shows more </a:t>
            </a:r>
          </a:p>
          <a:p>
            <a:r>
              <a:rPr lang="en-US" sz="1600" dirty="0" smtClean="0"/>
              <a:t>uniform energy consumption for</a:t>
            </a:r>
          </a:p>
          <a:p>
            <a:r>
              <a:rPr lang="en-US" sz="1600" dirty="0" smtClean="0"/>
              <a:t> all nodes in the network, since it</a:t>
            </a:r>
          </a:p>
          <a:p>
            <a:r>
              <a:rPr lang="en-US" sz="1600" dirty="0" smtClean="0"/>
              <a:t> lengthens the route, causing more</a:t>
            </a:r>
          </a:p>
          <a:p>
            <a:r>
              <a:rPr lang="en-US" sz="1600" dirty="0" smtClean="0"/>
              <a:t>nodes to process the packet</a:t>
            </a:r>
            <a:endParaRPr lang="en-US" sz="1600" dirty="0"/>
          </a:p>
        </p:txBody>
      </p:sp>
      <p:cxnSp>
        <p:nvCxnSpPr>
          <p:cNvPr id="16" name="Straight Arrow Connector 15"/>
          <p:cNvCxnSpPr/>
          <p:nvPr/>
        </p:nvCxnSpPr>
        <p:spPr>
          <a:xfrm flipH="1" flipV="1">
            <a:off x="2133600" y="2590800"/>
            <a:ext cx="38100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4" presetClass="exit" presetSubtype="16" fill="hold" nodeType="withEffect">
                                  <p:stCondLst>
                                    <p:cond delay="0"/>
                                  </p:stCondLst>
                                  <p:childTnLst>
                                    <p:animEffect transition="out" filter="box(in)">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ox(in)">
                                      <p:cBhvr>
                                        <p:cTn id="15" dur="500"/>
                                        <p:tgtEl>
                                          <p:spTgt spid="14"/>
                                        </p:tgtEl>
                                      </p:cBhvr>
                                    </p:animEffect>
                                  </p:childTnLst>
                                </p:cTn>
                              </p:par>
                              <p:par>
                                <p:cTn id="16" presetID="4" presetClass="entr" presetSubtype="16"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ox(in)">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Attacks on Stateless Protocols (cont’)</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2286000" y="2514600"/>
            <a:ext cx="4773601" cy="3657600"/>
          </a:xfrm>
          <a:prstGeom prst="rect">
            <a:avLst/>
          </a:prstGeom>
          <a:noFill/>
          <a:ln w="9525">
            <a:noFill/>
            <a:miter lim="800000"/>
            <a:headEnd/>
            <a:tailEnd/>
          </a:ln>
        </p:spPr>
      </p:pic>
      <p:sp>
        <p:nvSpPr>
          <p:cNvPr id="5" name="Rectangle 4"/>
          <p:cNvSpPr/>
          <p:nvPr/>
        </p:nvSpPr>
        <p:spPr>
          <a:xfrm>
            <a:off x="609600" y="1676400"/>
            <a:ext cx="7772400" cy="1200329"/>
          </a:xfrm>
          <a:prstGeom prst="rect">
            <a:avLst/>
          </a:prstGeom>
        </p:spPr>
        <p:txBody>
          <a:bodyPr wrap="square">
            <a:spAutoFit/>
          </a:bodyPr>
          <a:lstStyle/>
          <a:p>
            <a:r>
              <a:rPr lang="en-US" b="1" dirty="0" smtClean="0"/>
              <a:t>Case only honest nodes :</a:t>
            </a:r>
          </a:p>
          <a:p>
            <a:pPr>
              <a:buFont typeface="Arial" pitchFamily="34" charset="0"/>
              <a:buChar char="•"/>
            </a:pPr>
            <a:r>
              <a:rPr lang="en-US" dirty="0" smtClean="0"/>
              <a:t>Energy usage when node 0 sends a single packet to node 19 in an example network topology with only honest nodes. Black arrows denote the path</a:t>
            </a:r>
          </a:p>
          <a:p>
            <a:r>
              <a:rPr lang="en-US" dirty="0" smtClean="0"/>
              <a:t> of the packet.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Attacks on Stateless Protocols (cont’)</a:t>
            </a:r>
            <a:endParaRPr lang="en-US" dirty="0"/>
          </a:p>
        </p:txBody>
      </p:sp>
      <p:sp>
        <p:nvSpPr>
          <p:cNvPr id="5" name="Rectangle 4"/>
          <p:cNvSpPr/>
          <p:nvPr/>
        </p:nvSpPr>
        <p:spPr>
          <a:xfrm>
            <a:off x="609600" y="1371600"/>
            <a:ext cx="7772400" cy="1754326"/>
          </a:xfrm>
          <a:prstGeom prst="rect">
            <a:avLst/>
          </a:prstGeom>
        </p:spPr>
        <p:txBody>
          <a:bodyPr wrap="square">
            <a:spAutoFit/>
          </a:bodyPr>
          <a:lstStyle/>
          <a:p>
            <a:r>
              <a:rPr lang="en-US" b="1" dirty="0" smtClean="0"/>
              <a:t>Carousel Attack:</a:t>
            </a:r>
          </a:p>
          <a:p>
            <a:pPr>
              <a:buFont typeface="Arial" pitchFamily="34" charset="0"/>
              <a:buChar char="•"/>
            </a:pPr>
            <a:r>
              <a:rPr lang="en-US" dirty="0" smtClean="0"/>
              <a:t>In this attack, an adversary sends a packet with a route composed as a series of loops, such that the same node appears in the route many times. This strategy can be used to increase the route length beyond the number of nodes in the network, only limited by the number of allowed entries in the source route</a:t>
            </a:r>
            <a:endParaRPr lang="en-US" b="1" dirty="0" smtClean="0"/>
          </a:p>
          <a:p>
            <a:endParaRPr lang="en-US" b="1" dirty="0" smtClean="0"/>
          </a:p>
        </p:txBody>
      </p:sp>
      <p:pic>
        <p:nvPicPr>
          <p:cNvPr id="1026" name="Picture 2"/>
          <p:cNvPicPr>
            <a:picLocks noChangeAspect="1" noChangeArrowheads="1"/>
          </p:cNvPicPr>
          <p:nvPr/>
        </p:nvPicPr>
        <p:blipFill>
          <a:blip r:embed="rId2" cstate="print"/>
          <a:srcRect/>
          <a:stretch>
            <a:fillRect/>
          </a:stretch>
        </p:blipFill>
        <p:spPr bwMode="auto">
          <a:xfrm>
            <a:off x="609600" y="2819400"/>
            <a:ext cx="3912661" cy="3648075"/>
          </a:xfrm>
          <a:prstGeom prst="rect">
            <a:avLst/>
          </a:prstGeom>
          <a:noFill/>
          <a:ln w="9525">
            <a:noFill/>
            <a:miter lim="800000"/>
            <a:headEnd/>
            <a:tailEnd/>
          </a:ln>
        </p:spPr>
      </p:pic>
      <p:sp>
        <p:nvSpPr>
          <p:cNvPr id="6" name="TextBox 5"/>
          <p:cNvSpPr txBox="1"/>
          <p:nvPr/>
        </p:nvSpPr>
        <p:spPr>
          <a:xfrm>
            <a:off x="4495800" y="2819400"/>
            <a:ext cx="4518225" cy="2585323"/>
          </a:xfrm>
          <a:prstGeom prst="rect">
            <a:avLst/>
          </a:prstGeom>
          <a:noFill/>
        </p:spPr>
        <p:txBody>
          <a:bodyPr wrap="none" rtlCol="0">
            <a:spAutoFit/>
          </a:bodyPr>
          <a:lstStyle/>
          <a:p>
            <a:pPr>
              <a:buFont typeface="Arial" pitchFamily="34" charset="0"/>
              <a:buChar char="•"/>
            </a:pPr>
            <a:r>
              <a:rPr lang="en-US" dirty="0" smtClean="0"/>
              <a:t>Malicious node 0 carries out a carousel</a:t>
            </a:r>
          </a:p>
          <a:p>
            <a:r>
              <a:rPr lang="en-US" dirty="0" smtClean="0"/>
              <a:t> attack, sending a single message to node 19</a:t>
            </a:r>
          </a:p>
          <a:p>
            <a:r>
              <a:rPr lang="en-US" dirty="0" smtClean="0"/>
              <a:t> (which does not have to be malicious). Note</a:t>
            </a:r>
          </a:p>
          <a:p>
            <a:r>
              <a:rPr lang="en-US" dirty="0" smtClean="0"/>
              <a:t> the drastic increase in energy usage along the</a:t>
            </a:r>
          </a:p>
          <a:p>
            <a:r>
              <a:rPr lang="en-US" dirty="0" smtClean="0"/>
              <a:t> original path. Assuming the adversary limits</a:t>
            </a:r>
          </a:p>
          <a:p>
            <a:r>
              <a:rPr lang="en-US" dirty="0" smtClean="0"/>
              <a:t> the transmission rate to avoid saturating</a:t>
            </a:r>
          </a:p>
          <a:p>
            <a:r>
              <a:rPr lang="en-US" dirty="0" smtClean="0"/>
              <a:t>the network, the theoretical limit of this</a:t>
            </a:r>
          </a:p>
          <a:p>
            <a:r>
              <a:rPr lang="en-US" dirty="0" smtClean="0"/>
              <a:t> attack is an energy usage increase factor of</a:t>
            </a:r>
          </a:p>
          <a:p>
            <a:r>
              <a:rPr lang="en-US" dirty="0" smtClean="0"/>
              <a:t> O(</a:t>
            </a:r>
            <a:r>
              <a:rPr lang="el-GR" dirty="0" smtClean="0"/>
              <a:t>λ</a:t>
            </a:r>
            <a:r>
              <a:rPr lang="en-US" dirty="0" smtClean="0"/>
              <a:t>), where </a:t>
            </a:r>
            <a:r>
              <a:rPr lang="el-GR" dirty="0" smtClean="0"/>
              <a:t>λ</a:t>
            </a:r>
            <a:r>
              <a:rPr lang="en-US" dirty="0" smtClean="0"/>
              <a:t> is the maximum route length.</a:t>
            </a:r>
            <a:endParaRPr lang="en-US" dirty="0"/>
          </a:p>
        </p:txBody>
      </p:sp>
      <p:sp>
        <p:nvSpPr>
          <p:cNvPr id="7" name="TextBox 6"/>
          <p:cNvSpPr txBox="1"/>
          <p:nvPr/>
        </p:nvSpPr>
        <p:spPr>
          <a:xfrm>
            <a:off x="4560412" y="5410200"/>
            <a:ext cx="4622804" cy="1200329"/>
          </a:xfrm>
          <a:prstGeom prst="rect">
            <a:avLst/>
          </a:prstGeom>
          <a:noFill/>
        </p:spPr>
        <p:txBody>
          <a:bodyPr wrap="none" rtlCol="0">
            <a:spAutoFit/>
          </a:bodyPr>
          <a:lstStyle/>
          <a:p>
            <a:pPr>
              <a:buFont typeface="Arial" pitchFamily="34" charset="0"/>
              <a:buChar char="•"/>
            </a:pPr>
            <a:r>
              <a:rPr lang="en-US" dirty="0" smtClean="0"/>
              <a:t>The length of the adversarial path is a multiple</a:t>
            </a:r>
          </a:p>
          <a:p>
            <a:r>
              <a:rPr lang="en-US" dirty="0" smtClean="0"/>
              <a:t> of the honest path, which is in turn, affected</a:t>
            </a:r>
          </a:p>
          <a:p>
            <a:r>
              <a:rPr lang="en-US" dirty="0" smtClean="0"/>
              <a:t> by the position of the adversary in relation to</a:t>
            </a:r>
          </a:p>
          <a:p>
            <a:r>
              <a:rPr lang="en-US" dirty="0" smtClean="0"/>
              <a:t>the destination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ox(in)">
                                      <p:cBhvr>
                                        <p:cTn id="7" dur="500"/>
                                        <p:tgtEl>
                                          <p:spTgt spid="102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Attacks on Stateless Protocols (cont’)</a:t>
            </a:r>
            <a:endParaRPr lang="en-US" dirty="0"/>
          </a:p>
        </p:txBody>
      </p:sp>
      <p:sp>
        <p:nvSpPr>
          <p:cNvPr id="5" name="Rectangle 4"/>
          <p:cNvSpPr/>
          <p:nvPr/>
        </p:nvSpPr>
        <p:spPr>
          <a:xfrm>
            <a:off x="609600" y="1219200"/>
            <a:ext cx="7772400" cy="369332"/>
          </a:xfrm>
          <a:prstGeom prst="rect">
            <a:avLst/>
          </a:prstGeom>
        </p:spPr>
        <p:txBody>
          <a:bodyPr wrap="square">
            <a:spAutoFit/>
          </a:bodyPr>
          <a:lstStyle/>
          <a:p>
            <a:r>
              <a:rPr lang="en-US" b="1" dirty="0" smtClean="0"/>
              <a:t>Stretch attack (cont’) :</a:t>
            </a:r>
          </a:p>
        </p:txBody>
      </p:sp>
      <p:pic>
        <p:nvPicPr>
          <p:cNvPr id="2050" name="Picture 2"/>
          <p:cNvPicPr>
            <a:picLocks noChangeAspect="1" noChangeArrowheads="1"/>
          </p:cNvPicPr>
          <p:nvPr/>
        </p:nvPicPr>
        <p:blipFill>
          <a:blip r:embed="rId2" cstate="print"/>
          <a:srcRect/>
          <a:stretch>
            <a:fillRect/>
          </a:stretch>
        </p:blipFill>
        <p:spPr bwMode="auto">
          <a:xfrm>
            <a:off x="620014" y="1752600"/>
            <a:ext cx="3664889" cy="3505200"/>
          </a:xfrm>
          <a:prstGeom prst="rect">
            <a:avLst/>
          </a:prstGeom>
          <a:noFill/>
          <a:ln w="9525">
            <a:noFill/>
            <a:miter lim="800000"/>
            <a:headEnd/>
            <a:tailEnd/>
          </a:ln>
        </p:spPr>
      </p:pic>
      <p:sp>
        <p:nvSpPr>
          <p:cNvPr id="11" name="Rectangle 10"/>
          <p:cNvSpPr/>
          <p:nvPr/>
        </p:nvSpPr>
        <p:spPr>
          <a:xfrm>
            <a:off x="4343400" y="1295400"/>
            <a:ext cx="4572000" cy="3970318"/>
          </a:xfrm>
          <a:prstGeom prst="rect">
            <a:avLst/>
          </a:prstGeom>
        </p:spPr>
        <p:txBody>
          <a:bodyPr>
            <a:spAutoFit/>
          </a:bodyPr>
          <a:lstStyle/>
          <a:p>
            <a:pPr>
              <a:buFont typeface="Arial" pitchFamily="34" charset="0"/>
              <a:buChar char="•"/>
            </a:pPr>
            <a:r>
              <a:rPr lang="en-US" dirty="0" smtClean="0"/>
              <a:t>The theoretical limit of the stretch attack is a packet that traverses every network node, causing an energy usage increase of factor O(min(N,</a:t>
            </a:r>
            <a:r>
              <a:rPr lang="el-GR" dirty="0" smtClean="0"/>
              <a:t>λ</a:t>
            </a:r>
            <a:r>
              <a:rPr lang="en-US" dirty="0" smtClean="0"/>
              <a:t>)), where N is the number of nodes in the network and </a:t>
            </a:r>
            <a:r>
              <a:rPr lang="el-GR" dirty="0" smtClean="0"/>
              <a:t>λ</a:t>
            </a:r>
            <a:r>
              <a:rPr lang="en-US" dirty="0" smtClean="0"/>
              <a:t> is the maximum path length allowed. </a:t>
            </a:r>
          </a:p>
          <a:p>
            <a:pPr>
              <a:buFont typeface="Arial" pitchFamily="34" charset="0"/>
              <a:buChar char="•"/>
            </a:pPr>
            <a:r>
              <a:rPr lang="en-US" dirty="0" smtClean="0"/>
              <a:t>This attack is potentially less damaging per packet than the carousel attack, as the number of hops per packet is bounded by the number of network nodes. However, adversaries can combine carousel and stretch attacks to keep the packet in the network longer: the resulting “stretched cycle” could be traversed repeatedly in a loop.</a:t>
            </a:r>
            <a:endParaRPr lang="en-US" dirty="0"/>
          </a:p>
        </p:txBody>
      </p:sp>
      <p:sp>
        <p:nvSpPr>
          <p:cNvPr id="13" name="Rectangle 12"/>
          <p:cNvSpPr/>
          <p:nvPr/>
        </p:nvSpPr>
        <p:spPr>
          <a:xfrm>
            <a:off x="533400" y="5181600"/>
            <a:ext cx="8458200" cy="1477328"/>
          </a:xfrm>
          <a:prstGeom prst="rect">
            <a:avLst/>
          </a:prstGeom>
        </p:spPr>
        <p:txBody>
          <a:bodyPr wrap="square">
            <a:spAutoFit/>
          </a:bodyPr>
          <a:lstStyle/>
          <a:p>
            <a:pPr>
              <a:buFont typeface="Arial" pitchFamily="34" charset="0"/>
              <a:buChar char="•"/>
            </a:pPr>
            <a:r>
              <a:rPr lang="en-US" dirty="0" smtClean="0"/>
              <a:t>The position of the adversarial node affects the strength of the attack. Not all routes can be significantly lengthened, depending on the location of the adversary. Unlike the carousel attack, where the relative positions of the source and sink are important, the stretch attack can achieve the same effectiveness independent of the attacker’s network position relative to the destination.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Attacks on Stateless Protocols (cont’)</a:t>
            </a:r>
            <a:endParaRPr lang="en-US" dirty="0"/>
          </a:p>
        </p:txBody>
      </p:sp>
      <p:sp>
        <p:nvSpPr>
          <p:cNvPr id="5" name="Rectangle 4"/>
          <p:cNvSpPr/>
          <p:nvPr/>
        </p:nvSpPr>
        <p:spPr>
          <a:xfrm>
            <a:off x="6019800" y="2402904"/>
            <a:ext cx="2362200" cy="1077218"/>
          </a:xfrm>
          <a:prstGeom prst="rect">
            <a:avLst/>
          </a:prstGeom>
        </p:spPr>
        <p:txBody>
          <a:bodyPr wrap="square">
            <a:spAutoFit/>
          </a:bodyPr>
          <a:lstStyle/>
          <a:p>
            <a:r>
              <a:rPr lang="en-US" sz="1600" dirty="0" smtClean="0"/>
              <a:t>(Increasing maliciousness beyond nine has no effect due to the diameter of test topology.)</a:t>
            </a:r>
            <a:endParaRPr lang="en-US" sz="1600" b="1" dirty="0" smtClean="0"/>
          </a:p>
        </p:txBody>
      </p:sp>
      <p:pic>
        <p:nvPicPr>
          <p:cNvPr id="1026" name="Picture 2"/>
          <p:cNvPicPr>
            <a:picLocks noChangeAspect="1" noChangeArrowheads="1"/>
          </p:cNvPicPr>
          <p:nvPr/>
        </p:nvPicPr>
        <p:blipFill>
          <a:blip r:embed="rId2" cstate="print"/>
          <a:srcRect/>
          <a:stretch>
            <a:fillRect/>
          </a:stretch>
        </p:blipFill>
        <p:spPr bwMode="auto">
          <a:xfrm>
            <a:off x="2209800" y="1371600"/>
            <a:ext cx="3799937" cy="4591050"/>
          </a:xfrm>
          <a:prstGeom prst="rect">
            <a:avLst/>
          </a:prstGeom>
          <a:noFill/>
          <a:ln w="9525">
            <a:noFill/>
            <a:miter lim="800000"/>
            <a:headEnd/>
            <a:tailEnd/>
          </a:ln>
        </p:spPr>
      </p:pic>
      <p:sp>
        <p:nvSpPr>
          <p:cNvPr id="8" name="Rectangle 7"/>
          <p:cNvSpPr/>
          <p:nvPr/>
        </p:nvSpPr>
        <p:spPr>
          <a:xfrm>
            <a:off x="4419600" y="1600200"/>
            <a:ext cx="1524000" cy="11430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endCxn id="8" idx="3"/>
          </p:cNvCxnSpPr>
          <p:nvPr/>
        </p:nvCxnSpPr>
        <p:spPr>
          <a:xfrm flipH="1" flipV="1">
            <a:off x="5943600" y="2171700"/>
            <a:ext cx="2286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419600" y="5791200"/>
            <a:ext cx="1371600"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00600" y="5943600"/>
            <a:ext cx="990600"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400" y="1371600"/>
            <a:ext cx="2667000" cy="1169551"/>
          </a:xfrm>
          <a:prstGeom prst="rect">
            <a:avLst/>
          </a:prstGeom>
          <a:noFill/>
        </p:spPr>
        <p:txBody>
          <a:bodyPr wrap="square" rtlCol="0">
            <a:spAutoFit/>
          </a:bodyPr>
          <a:lstStyle/>
          <a:p>
            <a:r>
              <a:rPr lang="en-US" sz="1400" dirty="0" smtClean="0"/>
              <a:t>Network links become</a:t>
            </a:r>
          </a:p>
          <a:p>
            <a:r>
              <a:rPr lang="en-US" sz="1400" dirty="0" smtClean="0"/>
              <a:t>saturated at 10,000 </a:t>
            </a:r>
          </a:p>
          <a:p>
            <a:r>
              <a:rPr lang="en-US" sz="1400" dirty="0" smtClean="0"/>
              <a:t>messages per second </a:t>
            </a:r>
          </a:p>
          <a:p>
            <a:r>
              <a:rPr lang="en-US" sz="1400" dirty="0" smtClean="0"/>
              <a:t>(even without the</a:t>
            </a:r>
          </a:p>
          <a:p>
            <a:r>
              <a:rPr lang="en-US" sz="1400" dirty="0" smtClean="0"/>
              <a:t>stretch attack)</a:t>
            </a:r>
            <a:endParaRPr lang="en-US" sz="1400" dirty="0"/>
          </a:p>
        </p:txBody>
      </p:sp>
      <p:cxnSp>
        <p:nvCxnSpPr>
          <p:cNvPr id="29" name="Straight Arrow Connector 28"/>
          <p:cNvCxnSpPr/>
          <p:nvPr/>
        </p:nvCxnSpPr>
        <p:spPr>
          <a:xfrm flipV="1">
            <a:off x="1828800" y="1828800"/>
            <a:ext cx="1143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1828800" y="1752600"/>
            <a:ext cx="25908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33400" y="3124200"/>
            <a:ext cx="2063578" cy="1600438"/>
          </a:xfrm>
          <a:prstGeom prst="rect">
            <a:avLst/>
          </a:prstGeom>
          <a:noFill/>
        </p:spPr>
        <p:txBody>
          <a:bodyPr wrap="none" rtlCol="0">
            <a:spAutoFit/>
          </a:bodyPr>
          <a:lstStyle/>
          <a:p>
            <a:r>
              <a:rPr lang="en-US" sz="1400" dirty="0" smtClean="0"/>
              <a:t>can achieve the same</a:t>
            </a:r>
          </a:p>
          <a:p>
            <a:r>
              <a:rPr lang="en-US" sz="1400" dirty="0" smtClean="0"/>
              <a:t>effects by sending an </a:t>
            </a:r>
          </a:p>
          <a:p>
            <a:r>
              <a:rPr lang="en-US" sz="1400" dirty="0" smtClean="0"/>
              <a:t>order of magnitude fewer</a:t>
            </a:r>
          </a:p>
          <a:p>
            <a:r>
              <a:rPr lang="en-US" sz="1400" dirty="0" smtClean="0"/>
              <a:t> messages at</a:t>
            </a:r>
          </a:p>
          <a:p>
            <a:r>
              <a:rPr lang="en-US" sz="1400" dirty="0" smtClean="0"/>
              <a:t>a stretch attack </a:t>
            </a:r>
          </a:p>
          <a:p>
            <a:r>
              <a:rPr lang="en-US" sz="1400" dirty="0" smtClean="0"/>
              <a:t>maliciousness level </a:t>
            </a:r>
          </a:p>
          <a:p>
            <a:r>
              <a:rPr lang="en-US" sz="1400" dirty="0" smtClean="0"/>
              <a:t>of 8 or greater</a:t>
            </a:r>
            <a:endParaRPr lang="en-US" sz="1400" dirty="0"/>
          </a:p>
        </p:txBody>
      </p:sp>
      <p:sp>
        <p:nvSpPr>
          <p:cNvPr id="35" name="TextBox 34"/>
          <p:cNvSpPr txBox="1"/>
          <p:nvPr/>
        </p:nvSpPr>
        <p:spPr>
          <a:xfrm>
            <a:off x="6248400" y="4191000"/>
            <a:ext cx="2030043" cy="584775"/>
          </a:xfrm>
          <a:prstGeom prst="rect">
            <a:avLst/>
          </a:prstGeom>
          <a:noFill/>
        </p:spPr>
        <p:txBody>
          <a:bodyPr wrap="none" rtlCol="0">
            <a:spAutoFit/>
          </a:bodyPr>
          <a:lstStyle/>
          <a:p>
            <a:r>
              <a:rPr lang="en-US" sz="1600" dirty="0" smtClean="0"/>
              <a:t>Effect still noticeable</a:t>
            </a:r>
          </a:p>
          <a:p>
            <a:r>
              <a:rPr lang="en-US" sz="1600" dirty="0" smtClean="0"/>
              <a:t>With 1 and 10 packets</a:t>
            </a:r>
            <a:endParaRPr lang="en-US" sz="1600" dirty="0"/>
          </a:p>
        </p:txBody>
      </p:sp>
      <p:cxnSp>
        <p:nvCxnSpPr>
          <p:cNvPr id="37" name="Straight Arrow Connector 36"/>
          <p:cNvCxnSpPr/>
          <p:nvPr/>
        </p:nvCxnSpPr>
        <p:spPr>
          <a:xfrm flipH="1" flipV="1">
            <a:off x="5791200" y="4267202"/>
            <a:ext cx="457200" cy="2161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943600" y="4800600"/>
            <a:ext cx="2993576" cy="1384995"/>
          </a:xfrm>
          <a:prstGeom prst="rect">
            <a:avLst/>
          </a:prstGeom>
          <a:noFill/>
        </p:spPr>
        <p:txBody>
          <a:bodyPr wrap="none" rtlCol="0">
            <a:spAutoFit/>
          </a:bodyPr>
          <a:lstStyle/>
          <a:p>
            <a:r>
              <a:rPr lang="en-US" sz="1400" dirty="0" smtClean="0"/>
              <a:t>These attacks are less effective in </a:t>
            </a:r>
          </a:p>
          <a:p>
            <a:r>
              <a:rPr lang="en-US" sz="1400" dirty="0" smtClean="0"/>
              <a:t>Hierarchical networks, where nodes</a:t>
            </a:r>
          </a:p>
          <a:p>
            <a:r>
              <a:rPr lang="en-US" sz="1400" dirty="0" smtClean="0"/>
              <a:t> send messages to aggregators, who</a:t>
            </a:r>
          </a:p>
          <a:p>
            <a:r>
              <a:rPr lang="en-US" sz="1400" dirty="0" smtClean="0"/>
              <a:t>in turn sends it to other aggregators.</a:t>
            </a:r>
          </a:p>
          <a:p>
            <a:r>
              <a:rPr lang="en-US" sz="1400" dirty="0" smtClean="0"/>
              <a:t>Would need single adversary per</a:t>
            </a:r>
          </a:p>
          <a:p>
            <a:r>
              <a:rPr lang="en-US" sz="1400" dirty="0" smtClean="0"/>
              <a:t> neighborhood to disable the network.</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par>
                                <p:cTn id="8" presetID="4" presetClass="entr" presetSubtype="16"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ox(in)">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par>
                                <p:cTn id="16" presetID="4" presetClass="entr" presetSubtype="16"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in)">
                                      <p:cBhvr>
                                        <p:cTn id="18" dur="500"/>
                                        <p:tgtEl>
                                          <p:spTgt spid="10"/>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ox(i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ox(in)">
                                      <p:cBhvr>
                                        <p:cTn id="26" dur="500"/>
                                        <p:tgtEl>
                                          <p:spTgt spid="29"/>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box(in)">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box(in)">
                                      <p:cBhvr>
                                        <p:cTn id="34" dur="500"/>
                                        <p:tgtEl>
                                          <p:spTgt spid="31"/>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box(in)">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box(in)">
                                      <p:cBhvr>
                                        <p:cTn id="42" dur="500"/>
                                        <p:tgtEl>
                                          <p:spTgt spid="37"/>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box(in)">
                                      <p:cBhvr>
                                        <p:cTn id="45" dur="500"/>
                                        <p:tgtEl>
                                          <p:spTgt spid="35"/>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box(in)">
                                      <p:cBhvr>
                                        <p:cTn id="5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21" grpId="0"/>
      <p:bldP spid="34" grpId="0"/>
      <p:bldP spid="35" grpId="0"/>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Attacks on Stateless Protocols (cont’)</a:t>
            </a:r>
            <a:endParaRPr lang="en-US" dirty="0"/>
          </a:p>
        </p:txBody>
      </p:sp>
      <p:sp>
        <p:nvSpPr>
          <p:cNvPr id="16" name="TextBox 15"/>
          <p:cNvSpPr txBox="1"/>
          <p:nvPr/>
        </p:nvSpPr>
        <p:spPr>
          <a:xfrm>
            <a:off x="609600" y="1447800"/>
            <a:ext cx="8077200" cy="2308324"/>
          </a:xfrm>
          <a:prstGeom prst="rect">
            <a:avLst/>
          </a:prstGeom>
          <a:noFill/>
        </p:spPr>
        <p:txBody>
          <a:bodyPr wrap="square" rtlCol="0">
            <a:spAutoFit/>
          </a:bodyPr>
          <a:lstStyle/>
          <a:p>
            <a:r>
              <a:rPr lang="en-US" dirty="0" smtClean="0"/>
              <a:t>Mitigation Methods:</a:t>
            </a:r>
          </a:p>
          <a:p>
            <a:pPr>
              <a:buFont typeface="Arial" pitchFamily="34" charset="0"/>
              <a:buChar char="•"/>
            </a:pPr>
            <a:r>
              <a:rPr lang="en-US" dirty="0" smtClean="0"/>
              <a:t>Carousel attack:</a:t>
            </a:r>
          </a:p>
          <a:p>
            <a:pPr lvl="1">
              <a:buFont typeface="Arial" pitchFamily="34" charset="0"/>
              <a:buChar char="•"/>
            </a:pPr>
            <a:r>
              <a:rPr lang="en-US" dirty="0" smtClean="0"/>
              <a:t>Can be prevented entirely by having </a:t>
            </a:r>
            <a:r>
              <a:rPr lang="en-US" dirty="0" smtClean="0">
                <a:solidFill>
                  <a:srgbClr val="FF0000"/>
                </a:solidFill>
              </a:rPr>
              <a:t>forwarding nodes check source </a:t>
            </a:r>
          </a:p>
          <a:p>
            <a:pPr lvl="1"/>
            <a:r>
              <a:rPr lang="en-US" dirty="0" smtClean="0">
                <a:solidFill>
                  <a:srgbClr val="FF0000"/>
                </a:solidFill>
              </a:rPr>
              <a:t>routes for loops</a:t>
            </a:r>
            <a:r>
              <a:rPr lang="en-US" dirty="0" smtClean="0"/>
              <a:t>; When a loop is detected, the source route could be corrected </a:t>
            </a:r>
          </a:p>
          <a:p>
            <a:pPr lvl="1"/>
            <a:r>
              <a:rPr lang="en-US" dirty="0" smtClean="0"/>
              <a:t>and the packet sent on, but one of the attractive features of source routing </a:t>
            </a:r>
          </a:p>
          <a:p>
            <a:pPr lvl="1"/>
            <a:r>
              <a:rPr lang="en-US" dirty="0" smtClean="0"/>
              <a:t>is that the route can itself be signed by the source. Therefore, it is better to simply drop the packet, especially considering that the sending node is likely malicious (honest nodes should not introduce loops).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Attacks on Stateless Protocols (cont’)</a:t>
            </a:r>
            <a:endParaRPr lang="en-US" dirty="0"/>
          </a:p>
        </p:txBody>
      </p:sp>
      <p:sp>
        <p:nvSpPr>
          <p:cNvPr id="16" name="TextBox 15"/>
          <p:cNvSpPr txBox="1"/>
          <p:nvPr/>
        </p:nvSpPr>
        <p:spPr>
          <a:xfrm>
            <a:off x="609600" y="1447800"/>
            <a:ext cx="8077200" cy="1754326"/>
          </a:xfrm>
          <a:prstGeom prst="rect">
            <a:avLst/>
          </a:prstGeom>
          <a:noFill/>
        </p:spPr>
        <p:txBody>
          <a:bodyPr wrap="square" rtlCol="0">
            <a:spAutoFit/>
          </a:bodyPr>
          <a:lstStyle/>
          <a:p>
            <a:pPr lvl="1">
              <a:buFont typeface="Arial" pitchFamily="34" charset="0"/>
              <a:buChar char="•"/>
            </a:pPr>
            <a:r>
              <a:rPr lang="en-US" dirty="0" smtClean="0"/>
              <a:t>An alternate solution is to alter how intermediate nodes process the source route. To forward a message, a node must determine the next hop by locating itself in the source route. </a:t>
            </a:r>
            <a:r>
              <a:rPr lang="en-US" dirty="0" smtClean="0">
                <a:solidFill>
                  <a:srgbClr val="FF0000"/>
                </a:solidFill>
              </a:rPr>
              <a:t>If a node searches for itself from the destination backward instead from the source forward, any loop that includes the current node will be automatically truncated </a:t>
            </a:r>
            <a:r>
              <a:rPr lang="en-US" dirty="0" smtClean="0"/>
              <a:t>(the last instance of the local node will be found in the source route rather than the first).</a:t>
            </a:r>
          </a:p>
        </p:txBody>
      </p:sp>
      <p:pic>
        <p:nvPicPr>
          <p:cNvPr id="4" name="Picture 2"/>
          <p:cNvPicPr>
            <a:picLocks noChangeAspect="1" noChangeArrowheads="1"/>
          </p:cNvPicPr>
          <p:nvPr/>
        </p:nvPicPr>
        <p:blipFill>
          <a:blip r:embed="rId2" cstate="print"/>
          <a:srcRect/>
          <a:stretch>
            <a:fillRect/>
          </a:stretch>
        </p:blipFill>
        <p:spPr bwMode="auto">
          <a:xfrm>
            <a:off x="5029200" y="3200400"/>
            <a:ext cx="3389142" cy="3159958"/>
          </a:xfrm>
          <a:prstGeom prst="rect">
            <a:avLst/>
          </a:prstGeom>
          <a:noFill/>
          <a:ln w="9525">
            <a:noFill/>
            <a:miter lim="800000"/>
            <a:headEnd/>
            <a:tailEnd/>
          </a:ln>
        </p:spPr>
      </p:pic>
      <p:sp>
        <p:nvSpPr>
          <p:cNvPr id="5" name="TextBox 4"/>
          <p:cNvSpPr txBox="1"/>
          <p:nvPr/>
        </p:nvSpPr>
        <p:spPr>
          <a:xfrm>
            <a:off x="1143000" y="3429000"/>
            <a:ext cx="3573759" cy="646331"/>
          </a:xfrm>
          <a:prstGeom prst="rect">
            <a:avLst/>
          </a:prstGeom>
          <a:noFill/>
        </p:spPr>
        <p:txBody>
          <a:bodyPr wrap="square" rtlCol="0">
            <a:spAutoFit/>
          </a:bodyPr>
          <a:lstStyle/>
          <a:p>
            <a:r>
              <a:rPr lang="en-US" dirty="0" smtClean="0"/>
              <a:t>PATH containing loops:</a:t>
            </a:r>
          </a:p>
          <a:p>
            <a:r>
              <a:rPr lang="en-US" dirty="0" smtClean="0"/>
              <a:t> 0-&gt;23-&gt;…26-&gt;…23-&gt;…-&gt;26-&gt;19</a:t>
            </a:r>
            <a:endParaRPr lang="en-US" dirty="0"/>
          </a:p>
        </p:txBody>
      </p:sp>
      <p:cxnSp>
        <p:nvCxnSpPr>
          <p:cNvPr id="8" name="Straight Arrow Connector 7"/>
          <p:cNvCxnSpPr/>
          <p:nvPr/>
        </p:nvCxnSpPr>
        <p:spPr>
          <a:xfrm>
            <a:off x="4038600" y="4724400"/>
            <a:ext cx="18288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43000" y="5410200"/>
            <a:ext cx="3303790" cy="923330"/>
          </a:xfrm>
          <a:prstGeom prst="rect">
            <a:avLst/>
          </a:prstGeom>
          <a:noFill/>
        </p:spPr>
        <p:txBody>
          <a:bodyPr wrap="none" rtlCol="0">
            <a:spAutoFit/>
          </a:bodyPr>
          <a:lstStyle/>
          <a:p>
            <a:r>
              <a:rPr lang="en-US" dirty="0" smtClean="0"/>
              <a:t>and sends to </a:t>
            </a:r>
          </a:p>
          <a:p>
            <a:r>
              <a:rPr lang="en-US" dirty="0" smtClean="0"/>
              <a:t>next node accordingly-&gt; prevents</a:t>
            </a:r>
          </a:p>
          <a:p>
            <a:r>
              <a:rPr lang="en-US" dirty="0" smtClean="0"/>
              <a:t>Looping, sends to 19 on next hop</a:t>
            </a:r>
            <a:endParaRPr lang="en-US" dirty="0"/>
          </a:p>
        </p:txBody>
      </p:sp>
      <p:cxnSp>
        <p:nvCxnSpPr>
          <p:cNvPr id="11" name="Straight Arrow Connector 10"/>
          <p:cNvCxnSpPr/>
          <p:nvPr/>
        </p:nvCxnSpPr>
        <p:spPr>
          <a:xfrm flipV="1">
            <a:off x="2667000" y="40386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rot="5400000">
            <a:off x="3581400" y="3886200"/>
            <a:ext cx="152400" cy="304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a:off x="3886200" y="40386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66800" y="4495800"/>
            <a:ext cx="4572000" cy="646331"/>
          </a:xfrm>
          <a:prstGeom prst="rect">
            <a:avLst/>
          </a:prstGeom>
        </p:spPr>
        <p:txBody>
          <a:bodyPr>
            <a:spAutoFit/>
          </a:bodyPr>
          <a:lstStyle/>
          <a:p>
            <a:r>
              <a:rPr lang="en-US" dirty="0" smtClean="0"/>
              <a:t>Before 26 loops back it checks</a:t>
            </a:r>
          </a:p>
          <a:p>
            <a:r>
              <a:rPr lang="en-US" dirty="0" smtClean="0"/>
              <a:t>Path in reverse,</a:t>
            </a:r>
            <a:endParaRPr lang="en-US" dirty="0"/>
          </a:p>
        </p:txBody>
      </p:sp>
      <p:cxnSp>
        <p:nvCxnSpPr>
          <p:cNvPr id="20" name="Straight Arrow Connector 19"/>
          <p:cNvCxnSpPr/>
          <p:nvPr/>
        </p:nvCxnSpPr>
        <p:spPr>
          <a:xfrm flipH="1">
            <a:off x="3886200" y="3657600"/>
            <a:ext cx="7620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ox(in)">
                                      <p:cBhvr>
                                        <p:cTn id="12" dur="500"/>
                                        <p:tgtEl>
                                          <p:spTgt spid="17"/>
                                        </p:tgtEl>
                                      </p:cBhvr>
                                    </p:animEffect>
                                  </p:childTnLst>
                                </p:cTn>
                              </p:par>
                              <p:par>
                                <p:cTn id="13" presetID="4" presetClass="entr" presetSubtype="16"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ox(in)">
                                      <p:cBhvr>
                                        <p:cTn id="15" dur="500"/>
                                        <p:tgtEl>
                                          <p:spTgt spid="20"/>
                                        </p:tgtEl>
                                      </p:cBhvr>
                                    </p:animEffect>
                                  </p:childTnLst>
                                </p:cTn>
                              </p:par>
                              <p:par>
                                <p:cTn id="16" presetID="4" presetClass="entr" presetSubtype="16"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ox(in)">
                                      <p:cBhvr>
                                        <p:cTn id="23" dur="500"/>
                                        <p:tgtEl>
                                          <p:spTgt spid="11"/>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ox(in)">
                                      <p:cBhvr>
                                        <p:cTn id="26" dur="500"/>
                                        <p:tgtEl>
                                          <p:spTgt spid="12"/>
                                        </p:tgtEl>
                                      </p:cBhvr>
                                    </p:animEffect>
                                  </p:childTnLst>
                                </p:cTn>
                              </p:par>
                              <p:par>
                                <p:cTn id="27" presetID="4" presetClass="entr" presetSubtype="16"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ox(in)">
                                      <p:cBhvr>
                                        <p:cTn id="29" dur="500"/>
                                        <p:tgtEl>
                                          <p:spTgt spid="15"/>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ox(i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2"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Attacks on Stateless Protocols (cont’)</a:t>
            </a:r>
            <a:endParaRPr lang="en-US" dirty="0"/>
          </a:p>
        </p:txBody>
      </p:sp>
      <p:sp>
        <p:nvSpPr>
          <p:cNvPr id="16" name="TextBox 15"/>
          <p:cNvSpPr txBox="1"/>
          <p:nvPr/>
        </p:nvSpPr>
        <p:spPr>
          <a:xfrm>
            <a:off x="609600" y="1447800"/>
            <a:ext cx="8077200" cy="2400657"/>
          </a:xfrm>
          <a:prstGeom prst="rect">
            <a:avLst/>
          </a:prstGeom>
          <a:noFill/>
        </p:spPr>
        <p:txBody>
          <a:bodyPr wrap="square" rtlCol="0">
            <a:spAutoFit/>
          </a:bodyPr>
          <a:lstStyle/>
          <a:p>
            <a:r>
              <a:rPr lang="en-US" dirty="0" smtClean="0"/>
              <a:t>Mitigation Methods:</a:t>
            </a:r>
          </a:p>
          <a:p>
            <a:pPr>
              <a:buFont typeface="Arial" pitchFamily="34" charset="0"/>
              <a:buChar char="•"/>
            </a:pPr>
            <a:r>
              <a:rPr lang="en-US" dirty="0" smtClean="0"/>
              <a:t>Stretch attack :</a:t>
            </a:r>
          </a:p>
          <a:p>
            <a:pPr lvl="1">
              <a:buFont typeface="Arial" pitchFamily="34" charset="0"/>
              <a:buChar char="•"/>
            </a:pPr>
            <a:r>
              <a:rPr lang="en-US" sz="1600" dirty="0" smtClean="0"/>
              <a:t>If we call the no-optimization case </a:t>
            </a:r>
            <a:r>
              <a:rPr lang="en-US" sz="1600" b="1" dirty="0" smtClean="0"/>
              <a:t>“strict” source routing</a:t>
            </a:r>
            <a:r>
              <a:rPr lang="en-US" sz="1600" dirty="0" smtClean="0"/>
              <a:t>, since the route is followed exactly as specified in the header, we can define </a:t>
            </a:r>
            <a:r>
              <a:rPr lang="en-US" sz="1600" b="1" i="1" dirty="0" smtClean="0"/>
              <a:t>loose source routing</a:t>
            </a:r>
            <a:r>
              <a:rPr lang="en-US" sz="1600" dirty="0" smtClean="0"/>
              <a:t>, where intermediate nodes may replace part or all of the route in the packet header if they know of a better route to the destination</a:t>
            </a:r>
          </a:p>
          <a:p>
            <a:pPr lvl="1">
              <a:buFont typeface="Arial" pitchFamily="34" charset="0"/>
              <a:buChar char="•"/>
            </a:pPr>
            <a:r>
              <a:rPr lang="en-US" sz="1600" dirty="0" smtClean="0"/>
              <a:t>The amount of node-local storage required to achieve reasonable levels of mitigation approaches global topology knowledge, defeating the purpose of using source routing.</a:t>
            </a:r>
          </a:p>
          <a:p>
            <a:pPr lvl="1">
              <a:buFont typeface="Arial" pitchFamily="34" charset="0"/>
              <a:buChar char="•"/>
            </a:pP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895600" y="3733800"/>
            <a:ext cx="3911697" cy="2438400"/>
          </a:xfrm>
          <a:prstGeom prst="rect">
            <a:avLst/>
          </a:prstGeom>
          <a:noFill/>
          <a:ln w="9525">
            <a:noFill/>
            <a:miter lim="800000"/>
            <a:headEnd/>
            <a:tailEnd/>
          </a:ln>
        </p:spPr>
      </p:pic>
      <p:sp>
        <p:nvSpPr>
          <p:cNvPr id="5" name="TextBox 4"/>
          <p:cNvSpPr txBox="1"/>
          <p:nvPr/>
        </p:nvSpPr>
        <p:spPr>
          <a:xfrm>
            <a:off x="609600" y="5257800"/>
            <a:ext cx="2377640" cy="692497"/>
          </a:xfrm>
          <a:prstGeom prst="rect">
            <a:avLst/>
          </a:prstGeom>
          <a:noFill/>
        </p:spPr>
        <p:txBody>
          <a:bodyPr wrap="square" rtlCol="0">
            <a:spAutoFit/>
          </a:bodyPr>
          <a:lstStyle/>
          <a:p>
            <a:r>
              <a:rPr lang="en-US" sz="1300" dirty="0" smtClean="0"/>
              <a:t>expected path length of rerouted packets  if each node stores </a:t>
            </a:r>
            <a:r>
              <a:rPr lang="en-US" sz="1300" dirty="0" err="1" smtClean="0"/>
              <a:t>logN</a:t>
            </a:r>
            <a:r>
              <a:rPr lang="en-US" sz="1300" dirty="0" smtClean="0"/>
              <a:t> network paths</a:t>
            </a:r>
            <a:endParaRPr lang="en-US" sz="1300" dirty="0"/>
          </a:p>
        </p:txBody>
      </p:sp>
      <p:cxnSp>
        <p:nvCxnSpPr>
          <p:cNvPr id="7" name="Straight Arrow Connector 6"/>
          <p:cNvCxnSpPr/>
          <p:nvPr/>
        </p:nvCxnSpPr>
        <p:spPr>
          <a:xfrm flipV="1">
            <a:off x="2819400" y="5029200"/>
            <a:ext cx="762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971800" y="3886200"/>
            <a:ext cx="609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9600" y="3581400"/>
            <a:ext cx="2590800" cy="1384995"/>
          </a:xfrm>
          <a:prstGeom prst="rect">
            <a:avLst/>
          </a:prstGeom>
          <a:noFill/>
        </p:spPr>
        <p:txBody>
          <a:bodyPr wrap="square" rtlCol="0">
            <a:spAutoFit/>
          </a:bodyPr>
          <a:lstStyle/>
          <a:p>
            <a:r>
              <a:rPr lang="en-US" sz="1200" dirty="0" smtClean="0"/>
              <a:t>Paths are actually longer; Only a few</a:t>
            </a:r>
          </a:p>
          <a:p>
            <a:r>
              <a:rPr lang="en-US" sz="1200" dirty="0" smtClean="0"/>
              <a:t>messages encountered a node with a better path to the destination than the originally assigned long source route.</a:t>
            </a:r>
          </a:p>
          <a:p>
            <a:r>
              <a:rPr lang="en-US" sz="1200" dirty="0" smtClean="0"/>
              <a:t>Therefore conclude that loose source </a:t>
            </a:r>
          </a:p>
          <a:p>
            <a:r>
              <a:rPr lang="en-US" sz="1200" dirty="0" smtClean="0"/>
              <a:t>routing is worse than keeping global state at every node</a:t>
            </a:r>
            <a:endParaRPr lang="en-US" sz="1200" dirty="0"/>
          </a:p>
        </p:txBody>
      </p:sp>
      <p:sp>
        <p:nvSpPr>
          <p:cNvPr id="13" name="TextBox 12"/>
          <p:cNvSpPr txBox="1"/>
          <p:nvPr/>
        </p:nvSpPr>
        <p:spPr>
          <a:xfrm>
            <a:off x="6629400" y="3657600"/>
            <a:ext cx="2430537" cy="2154436"/>
          </a:xfrm>
          <a:prstGeom prst="rect">
            <a:avLst/>
          </a:prstGeom>
          <a:noFill/>
        </p:spPr>
        <p:txBody>
          <a:bodyPr wrap="none" rtlCol="0">
            <a:spAutoFit/>
          </a:bodyPr>
          <a:lstStyle/>
          <a:p>
            <a:r>
              <a:rPr lang="en-US" sz="1400" dirty="0" smtClean="0"/>
              <a:t>Other mentioned ideas:</a:t>
            </a:r>
          </a:p>
          <a:p>
            <a:pPr>
              <a:buFont typeface="Arial" pitchFamily="34" charset="0"/>
              <a:buChar char="•"/>
            </a:pPr>
            <a:r>
              <a:rPr lang="en-US" sz="1200" dirty="0" smtClean="0"/>
              <a:t>can bound the damage of carousel </a:t>
            </a:r>
          </a:p>
          <a:p>
            <a:r>
              <a:rPr lang="en-US" sz="1200" dirty="0" smtClean="0"/>
              <a:t>And stretch attackers by limiting </a:t>
            </a:r>
          </a:p>
          <a:p>
            <a:r>
              <a:rPr lang="en-US" sz="1200" dirty="0" smtClean="0"/>
              <a:t>the allowed source route length</a:t>
            </a:r>
          </a:p>
          <a:p>
            <a:r>
              <a:rPr lang="en-US" sz="1200" dirty="0" smtClean="0"/>
              <a:t>based on the expected maximum</a:t>
            </a:r>
          </a:p>
          <a:p>
            <a:r>
              <a:rPr lang="en-US" sz="1200" dirty="0" smtClean="0"/>
              <a:t> path length in the</a:t>
            </a:r>
          </a:p>
          <a:p>
            <a:r>
              <a:rPr lang="en-US" sz="1200" dirty="0" smtClean="0"/>
              <a:t>network</a:t>
            </a:r>
          </a:p>
          <a:p>
            <a:pPr>
              <a:buFont typeface="Arial" pitchFamily="34" charset="0"/>
              <a:buChar char="•"/>
            </a:pPr>
            <a:r>
              <a:rPr lang="en-US" sz="1200" dirty="0" smtClean="0"/>
              <a:t>Existing algorithms assume </a:t>
            </a:r>
          </a:p>
          <a:p>
            <a:r>
              <a:rPr lang="en-US" sz="1200" dirty="0" smtClean="0"/>
              <a:t>cooperation between nodes</a:t>
            </a:r>
          </a:p>
          <a:p>
            <a:r>
              <a:rPr lang="en-US" sz="1200" dirty="0" smtClean="0"/>
              <a:t>- Cannot use</a:t>
            </a:r>
          </a:p>
          <a:p>
            <a:pPr>
              <a:buFont typeface="Arial" pitchFamily="34" charset="0"/>
              <a:buChar char="•"/>
            </a:pP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4"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500"/>
                                        <p:tgtEl>
                                          <p:spTgt spid="9"/>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i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ox(in)">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TextBox 2"/>
          <p:cNvSpPr txBox="1"/>
          <p:nvPr/>
        </p:nvSpPr>
        <p:spPr>
          <a:xfrm>
            <a:off x="1143000" y="1447800"/>
            <a:ext cx="5491568" cy="4893647"/>
          </a:xfrm>
          <a:prstGeom prst="rect">
            <a:avLst/>
          </a:prstGeom>
          <a:noFill/>
        </p:spPr>
        <p:txBody>
          <a:bodyPr wrap="none" rtlCol="0">
            <a:spAutoFit/>
          </a:bodyPr>
          <a:lstStyle/>
          <a:p>
            <a:pPr>
              <a:buFont typeface="Arial" pitchFamily="34" charset="0"/>
              <a:buChar char="•"/>
            </a:pPr>
            <a:r>
              <a:rPr lang="en-US" sz="2400" dirty="0" smtClean="0"/>
              <a:t>Introduction</a:t>
            </a:r>
          </a:p>
          <a:p>
            <a:pPr lvl="1">
              <a:buFont typeface="Arial" pitchFamily="34" charset="0"/>
              <a:buChar char="•"/>
            </a:pPr>
            <a:r>
              <a:rPr lang="en-US" sz="2400" dirty="0" smtClean="0"/>
              <a:t>Classification</a:t>
            </a:r>
          </a:p>
          <a:p>
            <a:pPr lvl="1">
              <a:buFont typeface="Arial" pitchFamily="34" charset="0"/>
              <a:buChar char="•"/>
            </a:pPr>
            <a:r>
              <a:rPr lang="en-US" sz="2400" dirty="0" smtClean="0"/>
              <a:t>Protocols and Assumptions</a:t>
            </a:r>
          </a:p>
          <a:p>
            <a:pPr lvl="1">
              <a:buFont typeface="Arial" pitchFamily="34" charset="0"/>
              <a:buChar char="•"/>
            </a:pPr>
            <a:r>
              <a:rPr lang="en-US" sz="2400" dirty="0" smtClean="0"/>
              <a:t>Overview</a:t>
            </a:r>
          </a:p>
          <a:p>
            <a:pPr>
              <a:buFont typeface="Arial" pitchFamily="34" charset="0"/>
              <a:buChar char="•"/>
            </a:pPr>
            <a:r>
              <a:rPr lang="en-US" sz="2400" dirty="0" smtClean="0"/>
              <a:t>Related Work</a:t>
            </a:r>
          </a:p>
          <a:p>
            <a:pPr>
              <a:buFont typeface="Arial" pitchFamily="34" charset="0"/>
              <a:buChar char="•"/>
            </a:pPr>
            <a:r>
              <a:rPr lang="en-US" sz="2400" dirty="0" smtClean="0"/>
              <a:t>Attacks on Stateless Protocols</a:t>
            </a:r>
          </a:p>
          <a:p>
            <a:pPr>
              <a:buFont typeface="Arial" pitchFamily="34" charset="0"/>
              <a:buChar char="•"/>
            </a:pPr>
            <a:r>
              <a:rPr lang="en-US" sz="2400" dirty="0" smtClean="0"/>
              <a:t>Attacks on </a:t>
            </a:r>
            <a:r>
              <a:rPr lang="en-US" sz="2400" dirty="0" err="1" smtClean="0"/>
              <a:t>Stateful</a:t>
            </a:r>
            <a:r>
              <a:rPr lang="en-US" sz="2400" dirty="0" smtClean="0"/>
              <a:t> Protocols</a:t>
            </a:r>
          </a:p>
          <a:p>
            <a:pPr>
              <a:buFont typeface="Arial" pitchFamily="34" charset="0"/>
              <a:buChar char="•"/>
            </a:pPr>
            <a:r>
              <a:rPr lang="en-US" sz="2400" dirty="0" smtClean="0"/>
              <a:t>Clean-Slate Sensor Network Routing</a:t>
            </a:r>
          </a:p>
          <a:p>
            <a:pPr lvl="1">
              <a:buFont typeface="Arial" pitchFamily="34" charset="0"/>
              <a:buChar char="•"/>
            </a:pPr>
            <a:r>
              <a:rPr lang="en-US" sz="2400" dirty="0" smtClean="0"/>
              <a:t>PLGP</a:t>
            </a:r>
          </a:p>
          <a:p>
            <a:pPr>
              <a:buFont typeface="Arial" pitchFamily="34" charset="0"/>
              <a:buChar char="•"/>
            </a:pPr>
            <a:r>
              <a:rPr lang="en-US" sz="2400" dirty="0" smtClean="0"/>
              <a:t>Provable Security against Vampire Attacks</a:t>
            </a:r>
          </a:p>
          <a:p>
            <a:pPr lvl="1">
              <a:buFont typeface="Arial" pitchFamily="34" charset="0"/>
              <a:buChar char="•"/>
            </a:pPr>
            <a:r>
              <a:rPr lang="en-US" sz="2400" dirty="0" err="1" smtClean="0"/>
              <a:t>PLGPa</a:t>
            </a:r>
            <a:r>
              <a:rPr lang="en-US" sz="2400" dirty="0" smtClean="0"/>
              <a:t> </a:t>
            </a:r>
          </a:p>
          <a:p>
            <a:pPr>
              <a:buFont typeface="Arial" pitchFamily="34" charset="0"/>
              <a:buChar char="•"/>
            </a:pPr>
            <a:r>
              <a:rPr lang="en-US" sz="2400" dirty="0" smtClean="0"/>
              <a:t>Performance Considerations</a:t>
            </a:r>
          </a:p>
          <a:p>
            <a:pPr>
              <a:buFont typeface="Arial" pitchFamily="34" charset="0"/>
              <a:buChar char="•"/>
            </a:pPr>
            <a:r>
              <a:rPr lang="en-US" sz="2400" dirty="0" smtClean="0"/>
              <a:t>Conclusion</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Attacks on </a:t>
            </a:r>
            <a:r>
              <a:rPr lang="en-US" dirty="0" err="1" smtClean="0"/>
              <a:t>Stateful</a:t>
            </a:r>
            <a:r>
              <a:rPr lang="en-US" dirty="0" smtClean="0"/>
              <a:t> Protocols</a:t>
            </a:r>
            <a:endParaRPr lang="en-US" dirty="0"/>
          </a:p>
        </p:txBody>
      </p:sp>
      <p:sp>
        <p:nvSpPr>
          <p:cNvPr id="9" name="Content Placeholder 8"/>
          <p:cNvSpPr>
            <a:spLocks noGrp="1"/>
          </p:cNvSpPr>
          <p:nvPr>
            <p:ph idx="1"/>
          </p:nvPr>
        </p:nvSpPr>
        <p:spPr>
          <a:xfrm>
            <a:off x="609600" y="1295400"/>
            <a:ext cx="8229600" cy="4724400"/>
          </a:xfrm>
        </p:spPr>
        <p:txBody>
          <a:bodyPr>
            <a:noAutofit/>
          </a:bodyPr>
          <a:lstStyle/>
          <a:p>
            <a:r>
              <a:rPr lang="en-US" sz="1600" dirty="0" smtClean="0"/>
              <a:t>Routes in </a:t>
            </a:r>
            <a:r>
              <a:rPr lang="en-US" sz="1600" b="1" dirty="0" smtClean="0"/>
              <a:t>link-state</a:t>
            </a:r>
            <a:r>
              <a:rPr lang="en-US" sz="1600" dirty="0" smtClean="0"/>
              <a:t> and </a:t>
            </a:r>
            <a:r>
              <a:rPr lang="en-US" sz="1600" b="1" dirty="0" smtClean="0"/>
              <a:t>distance-vector</a:t>
            </a:r>
            <a:r>
              <a:rPr lang="en-US" sz="1600" dirty="0" smtClean="0"/>
              <a:t> networks are built dynamically from many independent forwarding decisions, so adversaries have limited power to affect packet forwarding, making these protocols immune to carousel and stretch attacks. (unlike DSR, no full path can be specified by a malicious source).</a:t>
            </a:r>
          </a:p>
          <a:p>
            <a:r>
              <a:rPr lang="en-US" sz="1400" b="1" dirty="0" smtClean="0"/>
              <a:t>Directional antenna attack:</a:t>
            </a:r>
          </a:p>
          <a:p>
            <a:pPr lvl="1"/>
            <a:r>
              <a:rPr lang="en-US" sz="1600" dirty="0" smtClean="0"/>
              <a:t>Using a directional antenna adversaries can deposit a packet in arbitrary parts of the network, while also forwarding the packet locally. This consumes the energy of nodes that would not have had to process the original packet, with the expected additional honest energy expenditure of O(d), where d is the network diameter, making d/2 the expected length of the path to an arbitrary destination from the furthest point in the network.</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Attacks on </a:t>
            </a:r>
            <a:r>
              <a:rPr lang="en-US" dirty="0" err="1" smtClean="0"/>
              <a:t>Stateful</a:t>
            </a:r>
            <a:r>
              <a:rPr lang="en-US" dirty="0" smtClean="0"/>
              <a:t> Protocols (cont’)</a:t>
            </a:r>
            <a:endParaRPr lang="en-US" dirty="0"/>
          </a:p>
        </p:txBody>
      </p:sp>
      <p:sp>
        <p:nvSpPr>
          <p:cNvPr id="9" name="Content Placeholder 8"/>
          <p:cNvSpPr>
            <a:spLocks noGrp="1"/>
          </p:cNvSpPr>
          <p:nvPr>
            <p:ph idx="1"/>
          </p:nvPr>
        </p:nvSpPr>
        <p:spPr>
          <a:xfrm>
            <a:off x="609600" y="1295400"/>
            <a:ext cx="8229600" cy="4724400"/>
          </a:xfrm>
        </p:spPr>
        <p:txBody>
          <a:bodyPr>
            <a:noAutofit/>
          </a:bodyPr>
          <a:lstStyle/>
          <a:p>
            <a:r>
              <a:rPr lang="en-US" sz="1400" b="1" dirty="0" smtClean="0"/>
              <a:t>Malicious discovery attack:</a:t>
            </a:r>
          </a:p>
          <a:p>
            <a:pPr lvl="1"/>
            <a:r>
              <a:rPr lang="en-US" sz="1600" dirty="0" smtClean="0"/>
              <a:t>Another attack on all previously mentioned routing protocols (including </a:t>
            </a:r>
            <a:r>
              <a:rPr lang="en-US" sz="1600" dirty="0" err="1" smtClean="0"/>
              <a:t>stateful</a:t>
            </a:r>
            <a:r>
              <a:rPr lang="en-US" sz="1600" dirty="0" smtClean="0"/>
              <a:t> and stateless) is spurious route discovery. Possible to initiate a flood by sending a single message.</a:t>
            </a:r>
          </a:p>
          <a:p>
            <a:pPr lvl="1"/>
            <a:r>
              <a:rPr lang="en-US" sz="1600" dirty="0" smtClean="0"/>
              <a:t>A malicious node has a number of ways to induce a perceived topology change: it may simply falsely claim that a link is down, or claim a new link to a nonexistent node.</a:t>
            </a:r>
          </a:p>
          <a:p>
            <a:pPr lvl="1"/>
            <a:r>
              <a:rPr lang="en-US" sz="1600" dirty="0" smtClean="0"/>
              <a:t>two cooperating malicious nodes may claim the link between them is down. However, nearby nodes might be able to monitor communication to detect link failure</a:t>
            </a:r>
          </a:p>
          <a:p>
            <a:pPr lvl="1"/>
            <a:r>
              <a:rPr lang="en-US" sz="1600" dirty="0" smtClean="0"/>
              <a:t>a single node can emulate multiple nodes in neighbor relationships, or falsely claim nodes as neighbors -&gt; countermeasure is to use authentication.</a:t>
            </a:r>
          </a:p>
          <a:p>
            <a:pPr lvl="1"/>
            <a:r>
              <a:rPr lang="en-US" sz="1600" dirty="0" smtClean="0"/>
              <a:t>two cooperating adversaries communicating through a wormhole could repeatedly announce and withdraw routes that use this wormhole, causing a theoretical energy usage increase of a factor of O(N) per packet</a:t>
            </a:r>
          </a:p>
          <a:p>
            <a:r>
              <a:rPr lang="en-US" sz="1400" b="1" dirty="0" smtClean="0"/>
              <a:t>Coordinate and Beacon-Based Protocols: </a:t>
            </a:r>
            <a:r>
              <a:rPr lang="en-US" sz="1600" dirty="0" smtClean="0"/>
              <a:t>These protocols also fall victim to directional antenna attacks in the same way as link-state and distance-vector protocols above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Clean-Slate Sensor Network Routing</a:t>
            </a:r>
          </a:p>
        </p:txBody>
      </p:sp>
      <p:sp>
        <p:nvSpPr>
          <p:cNvPr id="9" name="Content Placeholder 8"/>
          <p:cNvSpPr>
            <a:spLocks noGrp="1"/>
          </p:cNvSpPr>
          <p:nvPr>
            <p:ph idx="1"/>
          </p:nvPr>
        </p:nvSpPr>
        <p:spPr>
          <a:xfrm>
            <a:off x="609600" y="1295400"/>
            <a:ext cx="8229600" cy="4724400"/>
          </a:xfrm>
        </p:spPr>
        <p:txBody>
          <a:bodyPr>
            <a:noAutofit/>
          </a:bodyPr>
          <a:lstStyle/>
          <a:p>
            <a:r>
              <a:rPr lang="en-US" sz="1800" b="1" dirty="0" smtClean="0"/>
              <a:t>PLGP</a:t>
            </a:r>
            <a:r>
              <a:rPr lang="en-US" sz="1800" dirty="0" smtClean="0"/>
              <a:t>:  a clean-slate secure sensor network routing protocol by </a:t>
            </a:r>
            <a:r>
              <a:rPr lang="en-US" sz="1800" dirty="0" err="1" smtClean="0"/>
              <a:t>Parno</a:t>
            </a:r>
            <a:r>
              <a:rPr lang="en-US" sz="1800" dirty="0" smtClean="0"/>
              <a:t> et al.</a:t>
            </a:r>
          </a:p>
          <a:p>
            <a:r>
              <a:rPr lang="en-US" sz="1800" dirty="0" smtClean="0"/>
              <a:t>The original version of the protocol </a:t>
            </a:r>
            <a:r>
              <a:rPr lang="en-US" sz="1800" dirty="0" smtClean="0">
                <a:solidFill>
                  <a:srgbClr val="FF0000"/>
                </a:solidFill>
              </a:rPr>
              <a:t>is vulnerable to Vampire attacks</a:t>
            </a:r>
            <a:r>
              <a:rPr lang="en-US" sz="1800" dirty="0" smtClean="0"/>
              <a:t>.</a:t>
            </a:r>
          </a:p>
          <a:p>
            <a:r>
              <a:rPr lang="en-US" sz="1800" dirty="0" smtClean="0"/>
              <a:t>PLGP consists of a topology discovery phase, followed by a packet forwarding phase.</a:t>
            </a:r>
          </a:p>
          <a:p>
            <a:r>
              <a:rPr lang="en-US" sz="1800" dirty="0" smtClean="0"/>
              <a:t>Discovery deterministically organizes nodes into a tree that will later be used as an addressing scheme</a:t>
            </a:r>
          </a:p>
          <a:p>
            <a:pPr lvl="1"/>
            <a:r>
              <a:rPr lang="en-US" sz="1800" dirty="0" smtClean="0"/>
              <a:t>repeated on a fixed schedule</a:t>
            </a:r>
          </a:p>
          <a:p>
            <a:pPr lvl="1"/>
            <a:r>
              <a:rPr lang="en-US" sz="1800" dirty="0" smtClean="0"/>
              <a:t>Discovery deterministically organizes nodes into a tree that will later be used as an addressing scheme</a:t>
            </a:r>
          </a:p>
          <a:p>
            <a:pPr lvl="1"/>
            <a:r>
              <a:rPr lang="en-US" sz="1800" dirty="0" smtClean="0"/>
              <a:t>When discovery begins, each node has a limited view of the network—the node knows only itself. Nodes discover their neighbors using local broadcast, and form ever expanding “neighborhoods,” stopping when the entire network is a single group. Throughout this process, nodes build a tree of neighbor relationships and group membership that will later be used for addressing and routing.</a:t>
            </a:r>
          </a:p>
          <a:p>
            <a:endParaRPr lang="en-US" sz="1400" dirty="0" smtClean="0"/>
          </a:p>
          <a:p>
            <a:endParaRPr lang="en-US" sz="1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smtClean="0"/>
              <a:t>PLGP</a:t>
            </a:r>
          </a:p>
        </p:txBody>
      </p:sp>
      <p:pic>
        <p:nvPicPr>
          <p:cNvPr id="1026" name="Picture 2"/>
          <p:cNvPicPr>
            <a:picLocks noChangeAspect="1" noChangeArrowheads="1"/>
          </p:cNvPicPr>
          <p:nvPr/>
        </p:nvPicPr>
        <p:blipFill>
          <a:blip r:embed="rId2" cstate="print"/>
          <a:srcRect/>
          <a:stretch>
            <a:fillRect/>
          </a:stretch>
        </p:blipFill>
        <p:spPr bwMode="auto">
          <a:xfrm>
            <a:off x="2209800" y="1295400"/>
            <a:ext cx="6526507" cy="5181600"/>
          </a:xfrm>
          <a:prstGeom prst="rect">
            <a:avLst/>
          </a:prstGeom>
          <a:noFill/>
          <a:ln w="9525">
            <a:noFill/>
            <a:miter lim="800000"/>
            <a:headEnd/>
            <a:tailEnd/>
          </a:ln>
        </p:spPr>
      </p:pic>
      <p:sp>
        <p:nvSpPr>
          <p:cNvPr id="6" name="TextBox 5"/>
          <p:cNvSpPr txBox="1"/>
          <p:nvPr/>
        </p:nvSpPr>
        <p:spPr>
          <a:xfrm>
            <a:off x="914400" y="1425476"/>
            <a:ext cx="3209918" cy="2308324"/>
          </a:xfrm>
          <a:prstGeom prst="rect">
            <a:avLst/>
          </a:prstGeom>
          <a:noFill/>
        </p:spPr>
        <p:txBody>
          <a:bodyPr wrap="none" rtlCol="0">
            <a:spAutoFit/>
          </a:bodyPr>
          <a:lstStyle/>
          <a:p>
            <a:pPr>
              <a:buFont typeface="Arial" pitchFamily="34" charset="0"/>
              <a:buChar char="•"/>
            </a:pPr>
            <a:r>
              <a:rPr lang="en-US" dirty="0" smtClean="0"/>
              <a:t>At the end of </a:t>
            </a:r>
            <a:r>
              <a:rPr lang="en-US" b="1" dirty="0" smtClean="0"/>
              <a:t>discovery</a:t>
            </a:r>
            <a:r>
              <a:rPr lang="en-US" dirty="0" smtClean="0"/>
              <a:t>, each</a:t>
            </a:r>
          </a:p>
          <a:p>
            <a:r>
              <a:rPr lang="en-US" dirty="0" smtClean="0"/>
              <a:t> node should compute the same</a:t>
            </a:r>
          </a:p>
          <a:p>
            <a:r>
              <a:rPr lang="en-US" dirty="0" smtClean="0"/>
              <a:t> address tree as other nodes.</a:t>
            </a:r>
          </a:p>
          <a:p>
            <a:r>
              <a:rPr lang="en-US" dirty="0" smtClean="0"/>
              <a:t> All leaf nodes in the tree are</a:t>
            </a:r>
          </a:p>
          <a:p>
            <a:r>
              <a:rPr lang="en-US" dirty="0" smtClean="0"/>
              <a:t> physical nodes in the network,</a:t>
            </a:r>
          </a:p>
          <a:p>
            <a:r>
              <a:rPr lang="en-US" dirty="0" smtClean="0"/>
              <a:t> and their virtual addresses </a:t>
            </a:r>
          </a:p>
          <a:p>
            <a:r>
              <a:rPr lang="en-US" dirty="0" smtClean="0"/>
              <a:t>correspond to their position </a:t>
            </a:r>
          </a:p>
          <a:p>
            <a:r>
              <a:rPr lang="en-US" dirty="0" smtClean="0"/>
              <a:t>in the tree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srcRect/>
          <a:stretch>
            <a:fillRect/>
          </a:stretch>
        </p:blipFill>
        <p:spPr bwMode="auto">
          <a:xfrm>
            <a:off x="4876800" y="2286000"/>
            <a:ext cx="3856540" cy="3124200"/>
          </a:xfrm>
          <a:prstGeom prst="rect">
            <a:avLst/>
          </a:prstGeom>
          <a:noFill/>
          <a:ln w="9525">
            <a:noFill/>
            <a:miter lim="800000"/>
            <a:headEnd/>
            <a:tailEnd/>
          </a:ln>
        </p:spPr>
      </p:pic>
      <p:sp>
        <p:nvSpPr>
          <p:cNvPr id="2" name="Title 1"/>
          <p:cNvSpPr>
            <a:spLocks noGrp="1"/>
          </p:cNvSpPr>
          <p:nvPr>
            <p:ph type="title"/>
          </p:nvPr>
        </p:nvSpPr>
        <p:spPr>
          <a:xfrm>
            <a:off x="457200" y="228600"/>
            <a:ext cx="8229600" cy="1143000"/>
          </a:xfrm>
        </p:spPr>
        <p:txBody>
          <a:bodyPr>
            <a:normAutofit fontScale="90000"/>
          </a:bodyPr>
          <a:lstStyle/>
          <a:p>
            <a:r>
              <a:rPr lang="en-US" dirty="0" smtClean="0"/>
              <a:t>PLGP(cont’):</a:t>
            </a:r>
            <a:br>
              <a:rPr lang="en-US" dirty="0" smtClean="0"/>
            </a:br>
            <a:r>
              <a:rPr lang="en-US" dirty="0" smtClean="0"/>
              <a:t>Forming groups and addressing</a:t>
            </a:r>
          </a:p>
        </p:txBody>
      </p:sp>
      <p:sp>
        <p:nvSpPr>
          <p:cNvPr id="6" name="TextBox 5"/>
          <p:cNvSpPr txBox="1"/>
          <p:nvPr/>
        </p:nvSpPr>
        <p:spPr>
          <a:xfrm>
            <a:off x="762000" y="1600200"/>
            <a:ext cx="6639510" cy="1323439"/>
          </a:xfrm>
          <a:prstGeom prst="rect">
            <a:avLst/>
          </a:prstGeom>
          <a:noFill/>
        </p:spPr>
        <p:txBody>
          <a:bodyPr wrap="none" rtlCol="0">
            <a:spAutoFit/>
          </a:bodyPr>
          <a:lstStyle/>
          <a:p>
            <a:pPr>
              <a:buFont typeface="Arial" pitchFamily="34" charset="0"/>
              <a:buChar char="•"/>
            </a:pPr>
            <a:r>
              <a:rPr lang="en-US" sz="1600" dirty="0" smtClean="0"/>
              <a:t>Each node starts as its own group of size one, with a virtual address 0. Nodes</a:t>
            </a:r>
          </a:p>
          <a:p>
            <a:r>
              <a:rPr lang="en-US" sz="1600" dirty="0" smtClean="0"/>
              <a:t>who overhear presence broadcasts form groups with their</a:t>
            </a:r>
          </a:p>
          <a:p>
            <a:r>
              <a:rPr lang="en-US" sz="1600" dirty="0" smtClean="0"/>
              <a:t>neighbors. When two individual nodes (each with an initial</a:t>
            </a:r>
          </a:p>
          <a:p>
            <a:r>
              <a:rPr lang="en-US" sz="1600" dirty="0" smtClean="0"/>
              <a:t>address 0) form a group of size two, one of them takes the</a:t>
            </a:r>
          </a:p>
          <a:p>
            <a:r>
              <a:rPr lang="en-US" sz="1600" dirty="0" smtClean="0"/>
              <a:t>address 0, and the other becomes 1</a:t>
            </a:r>
            <a:endParaRPr lang="en-US" sz="1600" dirty="0"/>
          </a:p>
        </p:txBody>
      </p:sp>
      <p:sp>
        <p:nvSpPr>
          <p:cNvPr id="5" name="Rectangle 4"/>
          <p:cNvSpPr/>
          <p:nvPr/>
        </p:nvSpPr>
        <p:spPr>
          <a:xfrm>
            <a:off x="685800" y="3352800"/>
            <a:ext cx="7924800" cy="2554545"/>
          </a:xfrm>
          <a:prstGeom prst="rect">
            <a:avLst/>
          </a:prstGeom>
        </p:spPr>
        <p:txBody>
          <a:bodyPr wrap="square">
            <a:spAutoFit/>
          </a:bodyPr>
          <a:lstStyle/>
          <a:p>
            <a:pPr>
              <a:buFont typeface="Arial" pitchFamily="34" charset="0"/>
              <a:buChar char="•"/>
            </a:pPr>
            <a:r>
              <a:rPr lang="en-US" sz="1600" dirty="0" smtClean="0"/>
              <a:t>Like individual nodes, each group will initially</a:t>
            </a:r>
          </a:p>
          <a:p>
            <a:r>
              <a:rPr lang="en-US" sz="1600" dirty="0" smtClean="0"/>
              <a:t> choose a group address 0, and will choose 0 or 1</a:t>
            </a:r>
          </a:p>
          <a:p>
            <a:r>
              <a:rPr lang="en-US" sz="1600" dirty="0" smtClean="0"/>
              <a:t> when merging with another group. Each group</a:t>
            </a:r>
          </a:p>
          <a:p>
            <a:r>
              <a:rPr lang="en-US" sz="1600" dirty="0" smtClean="0"/>
              <a:t> member </a:t>
            </a:r>
            <a:r>
              <a:rPr lang="en-US" sz="1600" dirty="0" err="1" smtClean="0"/>
              <a:t>prepends</a:t>
            </a:r>
            <a:r>
              <a:rPr lang="en-US" sz="1600" dirty="0" smtClean="0"/>
              <a:t> the group address to their own</a:t>
            </a:r>
          </a:p>
          <a:p>
            <a:r>
              <a:rPr lang="en-US" sz="1600" dirty="0" smtClean="0"/>
              <a:t> address, e.g., node 0 in group 0 becomes 0.0,</a:t>
            </a:r>
          </a:p>
          <a:p>
            <a:r>
              <a:rPr lang="en-US" sz="1600" dirty="0" smtClean="0"/>
              <a:t> node 0 in group 1 becomes 1.0, and so on.</a:t>
            </a:r>
          </a:p>
          <a:p>
            <a:r>
              <a:rPr lang="en-US" sz="1600" dirty="0" smtClean="0"/>
              <a:t> Each time two groups merge, the address of</a:t>
            </a:r>
          </a:p>
          <a:p>
            <a:r>
              <a:rPr lang="en-US" sz="1600" dirty="0" smtClean="0"/>
              <a:t> each node is lengthened by 1 bit. Implicitly,</a:t>
            </a:r>
          </a:p>
          <a:p>
            <a:r>
              <a:rPr lang="en-US" sz="1600" dirty="0" smtClean="0"/>
              <a:t> this forms a binary tree of all addresses in</a:t>
            </a:r>
          </a:p>
          <a:p>
            <a:r>
              <a:rPr lang="en-US" sz="1600" dirty="0" smtClean="0"/>
              <a:t> the network, with node addresses as leaved.</a:t>
            </a:r>
            <a:endParaRPr lang="en-US"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PLGP(cont’):</a:t>
            </a:r>
            <a:br>
              <a:rPr lang="en-US" dirty="0" smtClean="0"/>
            </a:br>
            <a:r>
              <a:rPr lang="en-US" dirty="0" smtClean="0"/>
              <a:t>Forming groups and addressing</a:t>
            </a:r>
          </a:p>
        </p:txBody>
      </p:sp>
      <p:sp>
        <p:nvSpPr>
          <p:cNvPr id="7" name="Rectangle 6"/>
          <p:cNvSpPr/>
          <p:nvPr/>
        </p:nvSpPr>
        <p:spPr>
          <a:xfrm>
            <a:off x="990600" y="1600200"/>
            <a:ext cx="4572000" cy="1477328"/>
          </a:xfrm>
          <a:prstGeom prst="rect">
            <a:avLst/>
          </a:prstGeom>
        </p:spPr>
        <p:txBody>
          <a:bodyPr>
            <a:spAutoFit/>
          </a:bodyPr>
          <a:lstStyle/>
          <a:p>
            <a:pPr>
              <a:buFont typeface="Arial" pitchFamily="34" charset="0"/>
              <a:buChar char="•"/>
            </a:pPr>
            <a:r>
              <a:rPr lang="en-US" dirty="0" smtClean="0"/>
              <a:t>When larger groups merge, they both  broadcast their group IDs (and the IDs of all group members) to each other, and proceed with a merge protocol identical to the two-node case</a:t>
            </a:r>
            <a:endParaRPr lang="en-US" dirty="0"/>
          </a:p>
        </p:txBody>
      </p:sp>
      <p:sp>
        <p:nvSpPr>
          <p:cNvPr id="8" name="Rectangle 7"/>
          <p:cNvSpPr/>
          <p:nvPr/>
        </p:nvSpPr>
        <p:spPr>
          <a:xfrm>
            <a:off x="1066800" y="3581400"/>
            <a:ext cx="7620000" cy="923330"/>
          </a:xfrm>
          <a:prstGeom prst="rect">
            <a:avLst/>
          </a:prstGeom>
        </p:spPr>
        <p:txBody>
          <a:bodyPr wrap="square">
            <a:spAutoFit/>
          </a:bodyPr>
          <a:lstStyle/>
          <a:p>
            <a:pPr>
              <a:buFont typeface="Arial" pitchFamily="34" charset="0"/>
              <a:buChar char="•"/>
            </a:pPr>
            <a:r>
              <a:rPr lang="en-US" dirty="0" smtClean="0"/>
              <a:t>Groups that have grown large enough that some members are not within radio range of other groups will communicate through “gateway nodes,” which are within range of both groups.</a:t>
            </a:r>
            <a:endParaRPr lang="en-US" dirty="0"/>
          </a:p>
        </p:txBody>
      </p:sp>
      <p:sp>
        <p:nvSpPr>
          <p:cNvPr id="9" name="Rectangle 8"/>
          <p:cNvSpPr/>
          <p:nvPr/>
        </p:nvSpPr>
        <p:spPr>
          <a:xfrm>
            <a:off x="1066800" y="4495800"/>
            <a:ext cx="7010400" cy="2031325"/>
          </a:xfrm>
          <a:prstGeom prst="rect">
            <a:avLst/>
          </a:prstGeom>
        </p:spPr>
        <p:txBody>
          <a:bodyPr wrap="square">
            <a:spAutoFit/>
          </a:bodyPr>
          <a:lstStyle/>
          <a:p>
            <a:r>
              <a:rPr lang="en-US" dirty="0" smtClean="0"/>
              <a:t>every node within a group will end up with a next-hop path to every other group, as in distance vector. Topology discovery proceeds in this</a:t>
            </a:r>
          </a:p>
          <a:p>
            <a:r>
              <a:rPr lang="en-US" dirty="0" smtClean="0"/>
              <a:t>manner until all network nodes are members of a single group. By the end of topology discovery, each node learns every other node’s virtual address, public key, and certificate, since every group members knows the identities of all other group members and the network converges to a</a:t>
            </a:r>
          </a:p>
          <a:p>
            <a:r>
              <a:rPr lang="en-US" dirty="0" smtClean="0"/>
              <a:t>single group.</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5181600" y="1371600"/>
            <a:ext cx="2809875" cy="22762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105400" y="1676400"/>
            <a:ext cx="3386230" cy="2743200"/>
          </a:xfrm>
          <a:prstGeom prst="rect">
            <a:avLst/>
          </a:prstGeom>
          <a:noFill/>
          <a:ln w="9525">
            <a:noFill/>
            <a:miter lim="800000"/>
            <a:headEnd/>
            <a:tailEnd/>
          </a:ln>
        </p:spPr>
      </p:pic>
      <p:sp>
        <p:nvSpPr>
          <p:cNvPr id="2" name="Title 1"/>
          <p:cNvSpPr>
            <a:spLocks noGrp="1"/>
          </p:cNvSpPr>
          <p:nvPr>
            <p:ph type="title"/>
          </p:nvPr>
        </p:nvSpPr>
        <p:spPr>
          <a:xfrm>
            <a:off x="457200" y="228600"/>
            <a:ext cx="8229600" cy="1143000"/>
          </a:xfrm>
        </p:spPr>
        <p:txBody>
          <a:bodyPr>
            <a:normAutofit fontScale="90000"/>
          </a:bodyPr>
          <a:lstStyle/>
          <a:p>
            <a:r>
              <a:rPr lang="en-US" dirty="0" smtClean="0"/>
              <a:t>PLGP(cont’):</a:t>
            </a:r>
            <a:br>
              <a:rPr lang="en-US" dirty="0" smtClean="0"/>
            </a:br>
            <a:r>
              <a:rPr lang="en-US" dirty="0" smtClean="0"/>
              <a:t>Forming groups and addressing</a:t>
            </a:r>
          </a:p>
        </p:txBody>
      </p:sp>
      <p:sp>
        <p:nvSpPr>
          <p:cNvPr id="7" name="Rectangle 6"/>
          <p:cNvSpPr/>
          <p:nvPr/>
        </p:nvSpPr>
        <p:spPr>
          <a:xfrm>
            <a:off x="838200" y="1600200"/>
            <a:ext cx="4724400" cy="3416320"/>
          </a:xfrm>
          <a:prstGeom prst="rect">
            <a:avLst/>
          </a:prstGeom>
        </p:spPr>
        <p:txBody>
          <a:bodyPr wrap="square">
            <a:spAutoFit/>
          </a:bodyPr>
          <a:lstStyle/>
          <a:p>
            <a:pPr>
              <a:buFont typeface="Arial" pitchFamily="34" charset="0"/>
              <a:buChar char="•"/>
            </a:pPr>
            <a:r>
              <a:rPr lang="en-US" b="1" dirty="0" smtClean="0"/>
              <a:t>Packet forwarding. </a:t>
            </a:r>
            <a:r>
              <a:rPr lang="en-US" dirty="0" smtClean="0"/>
              <a:t>During the forwarding phase, all decisions are made independently by each node. When receiving a packet, a node determines the next hop by finding the most significant bit of its address that differs from the message originator’s address .</a:t>
            </a:r>
          </a:p>
          <a:p>
            <a:pPr>
              <a:buFont typeface="Arial" pitchFamily="34" charset="0"/>
              <a:buChar char="•"/>
            </a:pPr>
            <a:r>
              <a:rPr lang="en-US" dirty="0" smtClean="0"/>
              <a:t>Thus, every forwarding event (except when a packet is moving within a group in order to reach a gateway node to proceed to the next group) shortens the logical distance to the destination, since node addresses should be strictly closer to the destination</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3352800" y="4953000"/>
            <a:ext cx="4752975" cy="14815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105400" y="1676400"/>
            <a:ext cx="3386230" cy="2743200"/>
          </a:xfrm>
          <a:prstGeom prst="rect">
            <a:avLst/>
          </a:prstGeom>
          <a:noFill/>
          <a:ln w="9525">
            <a:noFill/>
            <a:miter lim="800000"/>
            <a:headEnd/>
            <a:tailEnd/>
          </a:ln>
        </p:spPr>
      </p:pic>
      <p:sp>
        <p:nvSpPr>
          <p:cNvPr id="2" name="Title 1"/>
          <p:cNvSpPr>
            <a:spLocks noGrp="1"/>
          </p:cNvSpPr>
          <p:nvPr>
            <p:ph type="title"/>
          </p:nvPr>
        </p:nvSpPr>
        <p:spPr>
          <a:xfrm>
            <a:off x="457200" y="228600"/>
            <a:ext cx="8229600" cy="1143000"/>
          </a:xfrm>
        </p:spPr>
        <p:txBody>
          <a:bodyPr>
            <a:normAutofit fontScale="90000"/>
          </a:bodyPr>
          <a:lstStyle/>
          <a:p>
            <a:r>
              <a:rPr lang="en-US" dirty="0" smtClean="0"/>
              <a:t>PLGP(cont’):</a:t>
            </a:r>
            <a:br>
              <a:rPr lang="en-US" dirty="0" smtClean="0"/>
            </a:br>
            <a:r>
              <a:rPr lang="en-US" dirty="0" smtClean="0"/>
              <a:t>Forwarding</a:t>
            </a:r>
          </a:p>
        </p:txBody>
      </p:sp>
      <p:sp>
        <p:nvSpPr>
          <p:cNvPr id="10" name="Rectangle 9"/>
          <p:cNvSpPr/>
          <p:nvPr/>
        </p:nvSpPr>
        <p:spPr>
          <a:xfrm>
            <a:off x="914400" y="1524000"/>
            <a:ext cx="4572000" cy="1754326"/>
          </a:xfrm>
          <a:prstGeom prst="rect">
            <a:avLst/>
          </a:prstGeom>
        </p:spPr>
        <p:txBody>
          <a:bodyPr>
            <a:spAutoFit/>
          </a:bodyPr>
          <a:lstStyle/>
          <a:p>
            <a:pPr>
              <a:buFont typeface="Arial" pitchFamily="34" charset="0"/>
              <a:buChar char="•"/>
            </a:pPr>
            <a:r>
              <a:rPr lang="en-US" dirty="0" smtClean="0"/>
              <a:t>In PLGP, forwarding nodes do not know what path a packet took, allowing adversaries to divert packets to any part of the network, even if that area is logically further away from the destination than the malicious node. </a:t>
            </a:r>
            <a:r>
              <a:rPr lang="en-US" dirty="0" smtClean="0">
                <a:solidFill>
                  <a:srgbClr val="FF0000"/>
                </a:solidFill>
              </a:rPr>
              <a:t>This</a:t>
            </a:r>
          </a:p>
          <a:p>
            <a:r>
              <a:rPr lang="en-US" dirty="0" smtClean="0">
                <a:solidFill>
                  <a:srgbClr val="FF0000"/>
                </a:solidFill>
              </a:rPr>
              <a:t>makes PLGP vulnerable to Vampire attacks</a:t>
            </a:r>
            <a:endParaRPr lang="en-US" dirty="0">
              <a:solidFill>
                <a:srgbClr val="FF0000"/>
              </a:solidFill>
            </a:endParaRPr>
          </a:p>
        </p:txBody>
      </p:sp>
      <p:sp>
        <p:nvSpPr>
          <p:cNvPr id="8" name="Rectangle 7"/>
          <p:cNvSpPr/>
          <p:nvPr/>
        </p:nvSpPr>
        <p:spPr>
          <a:xfrm>
            <a:off x="1066800" y="4495800"/>
            <a:ext cx="7086600" cy="1200329"/>
          </a:xfrm>
          <a:prstGeom prst="rect">
            <a:avLst/>
          </a:prstGeom>
        </p:spPr>
        <p:txBody>
          <a:bodyPr wrap="square">
            <a:spAutoFit/>
          </a:bodyPr>
          <a:lstStyle/>
          <a:p>
            <a:pPr>
              <a:buFont typeface="Arial" pitchFamily="34" charset="0"/>
              <a:buChar char="•"/>
            </a:pPr>
            <a:r>
              <a:rPr lang="en-US" dirty="0" smtClean="0"/>
              <a:t>An honest node has no way to tell that the packet it just received is moving away from the destination; the only information available to the honest node is its own address and the packet destination address, but not the address of the previous hop (who can lie).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Provable Security against Vampire Attacks</a:t>
            </a:r>
          </a:p>
        </p:txBody>
      </p:sp>
      <p:sp>
        <p:nvSpPr>
          <p:cNvPr id="3" name="Rectangle 2"/>
          <p:cNvSpPr/>
          <p:nvPr/>
        </p:nvSpPr>
        <p:spPr>
          <a:xfrm>
            <a:off x="838200" y="1582341"/>
            <a:ext cx="7620000" cy="1754326"/>
          </a:xfrm>
          <a:prstGeom prst="rect">
            <a:avLst/>
          </a:prstGeom>
        </p:spPr>
        <p:txBody>
          <a:bodyPr wrap="square">
            <a:spAutoFit/>
          </a:bodyPr>
          <a:lstStyle/>
          <a:p>
            <a:pPr>
              <a:buFont typeface="Arial" pitchFamily="34" charset="0"/>
              <a:buChar char="•"/>
            </a:pPr>
            <a:r>
              <a:rPr lang="en-US" b="1" dirty="0" smtClean="0"/>
              <a:t>No-backtracking property</a:t>
            </a:r>
            <a:r>
              <a:rPr lang="en-US" dirty="0" smtClean="0"/>
              <a:t>:</a:t>
            </a:r>
          </a:p>
          <a:p>
            <a:r>
              <a:rPr lang="en-US" dirty="0" smtClean="0"/>
              <a:t>Satisfied for a given packet if and only if it consistently makes progress toward its destination in the logical network address space. </a:t>
            </a:r>
          </a:p>
          <a:p>
            <a:r>
              <a:rPr lang="en-US" dirty="0" smtClean="0"/>
              <a:t>More formally:</a:t>
            </a:r>
          </a:p>
          <a:p>
            <a:r>
              <a:rPr lang="en-US" dirty="0" smtClean="0"/>
              <a:t>No-backtracking is satisfied if every packet p traverses the same number of hops whether or not an adversary is present in the network. </a:t>
            </a:r>
            <a:endParaRPr lang="en-US" dirty="0"/>
          </a:p>
        </p:txBody>
      </p:sp>
      <p:sp>
        <p:nvSpPr>
          <p:cNvPr id="4" name="TextBox 3"/>
          <p:cNvSpPr txBox="1"/>
          <p:nvPr/>
        </p:nvSpPr>
        <p:spPr>
          <a:xfrm>
            <a:off x="3482666" y="3429000"/>
            <a:ext cx="282450" cy="369332"/>
          </a:xfrm>
          <a:prstGeom prst="rect">
            <a:avLst/>
          </a:prstGeom>
          <a:noFill/>
        </p:spPr>
        <p:txBody>
          <a:bodyPr wrap="none" rtlCol="0">
            <a:spAutoFit/>
          </a:bodyPr>
          <a:lstStyle/>
          <a:p>
            <a:r>
              <a:rPr lang="en-US" dirty="0" smtClean="0"/>
              <a:t>L</a:t>
            </a:r>
            <a:endParaRPr lang="en-US" dirty="0"/>
          </a:p>
        </p:txBody>
      </p:sp>
      <p:sp>
        <p:nvSpPr>
          <p:cNvPr id="5" name="TextBox 4"/>
          <p:cNvSpPr txBox="1"/>
          <p:nvPr/>
        </p:nvSpPr>
        <p:spPr>
          <a:xfrm>
            <a:off x="5486400" y="3352800"/>
            <a:ext cx="327334" cy="369332"/>
          </a:xfrm>
          <a:prstGeom prst="rect">
            <a:avLst/>
          </a:prstGeom>
          <a:noFill/>
        </p:spPr>
        <p:txBody>
          <a:bodyPr wrap="none" rtlCol="0">
            <a:spAutoFit/>
          </a:bodyPr>
          <a:lstStyle/>
          <a:p>
            <a:r>
              <a:rPr lang="en-US" dirty="0" smtClean="0"/>
              <a:t>D</a:t>
            </a:r>
            <a:endParaRPr lang="en-US" dirty="0"/>
          </a:p>
        </p:txBody>
      </p:sp>
      <p:cxnSp>
        <p:nvCxnSpPr>
          <p:cNvPr id="7" name="Straight Arrow Connector 6"/>
          <p:cNvCxnSpPr/>
          <p:nvPr/>
        </p:nvCxnSpPr>
        <p:spPr>
          <a:xfrm>
            <a:off x="3787466" y="35814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257800" y="35814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092266" y="3352800"/>
            <a:ext cx="1150123" cy="369332"/>
          </a:xfrm>
          <a:prstGeom prst="rect">
            <a:avLst/>
          </a:prstGeom>
          <a:noFill/>
        </p:spPr>
        <p:txBody>
          <a:bodyPr wrap="none" rtlCol="0">
            <a:spAutoFit/>
          </a:bodyPr>
          <a:lstStyle/>
          <a:p>
            <a:r>
              <a:rPr lang="en-US" dirty="0" smtClean="0"/>
              <a:t>…(hops) …</a:t>
            </a:r>
            <a:endParaRPr lang="en-US" dirty="0"/>
          </a:p>
        </p:txBody>
      </p:sp>
      <p:sp>
        <p:nvSpPr>
          <p:cNvPr id="11" name="TextBox 10"/>
          <p:cNvSpPr txBox="1"/>
          <p:nvPr/>
        </p:nvSpPr>
        <p:spPr>
          <a:xfrm>
            <a:off x="3482666" y="3886200"/>
            <a:ext cx="282450" cy="369332"/>
          </a:xfrm>
          <a:prstGeom prst="rect">
            <a:avLst/>
          </a:prstGeom>
          <a:noFill/>
        </p:spPr>
        <p:txBody>
          <a:bodyPr wrap="none" rtlCol="0">
            <a:spAutoFit/>
          </a:bodyPr>
          <a:lstStyle/>
          <a:p>
            <a:r>
              <a:rPr lang="en-US" dirty="0" smtClean="0"/>
              <a:t>L</a:t>
            </a:r>
            <a:endParaRPr lang="en-US" dirty="0"/>
          </a:p>
        </p:txBody>
      </p:sp>
      <p:sp>
        <p:nvSpPr>
          <p:cNvPr id="12" name="TextBox 11"/>
          <p:cNvSpPr txBox="1"/>
          <p:nvPr/>
        </p:nvSpPr>
        <p:spPr>
          <a:xfrm>
            <a:off x="5486400" y="3821668"/>
            <a:ext cx="327334" cy="369332"/>
          </a:xfrm>
          <a:prstGeom prst="rect">
            <a:avLst/>
          </a:prstGeom>
          <a:noFill/>
        </p:spPr>
        <p:txBody>
          <a:bodyPr wrap="none" rtlCol="0">
            <a:spAutoFit/>
          </a:bodyPr>
          <a:lstStyle/>
          <a:p>
            <a:r>
              <a:rPr lang="en-US" dirty="0" smtClean="0"/>
              <a:t>D</a:t>
            </a:r>
            <a:endParaRPr lang="en-US" dirty="0"/>
          </a:p>
        </p:txBody>
      </p:sp>
      <p:cxnSp>
        <p:nvCxnSpPr>
          <p:cNvPr id="13" name="Straight Arrow Connector 12"/>
          <p:cNvCxnSpPr/>
          <p:nvPr/>
        </p:nvCxnSpPr>
        <p:spPr>
          <a:xfrm>
            <a:off x="3787466" y="4050268"/>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257800" y="40386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43000" y="3440668"/>
            <a:ext cx="1900520" cy="369332"/>
          </a:xfrm>
          <a:prstGeom prst="rect">
            <a:avLst/>
          </a:prstGeom>
          <a:noFill/>
        </p:spPr>
        <p:txBody>
          <a:bodyPr wrap="none" rtlCol="0">
            <a:spAutoFit/>
          </a:bodyPr>
          <a:lstStyle/>
          <a:p>
            <a:r>
              <a:rPr lang="en-US" dirty="0" smtClean="0"/>
              <a:t>Case 1: L is honest</a:t>
            </a:r>
            <a:endParaRPr lang="en-US" dirty="0"/>
          </a:p>
        </p:txBody>
      </p:sp>
      <p:sp>
        <p:nvSpPr>
          <p:cNvPr id="17" name="TextBox 16"/>
          <p:cNvSpPr txBox="1"/>
          <p:nvPr/>
        </p:nvSpPr>
        <p:spPr>
          <a:xfrm>
            <a:off x="1143000" y="3810000"/>
            <a:ext cx="2153154" cy="369332"/>
          </a:xfrm>
          <a:prstGeom prst="rect">
            <a:avLst/>
          </a:prstGeom>
          <a:noFill/>
        </p:spPr>
        <p:txBody>
          <a:bodyPr wrap="none" rtlCol="0">
            <a:spAutoFit/>
          </a:bodyPr>
          <a:lstStyle/>
          <a:p>
            <a:r>
              <a:rPr lang="en-US" dirty="0" smtClean="0"/>
              <a:t>Case 2: L is Malicious</a:t>
            </a:r>
            <a:endParaRPr lang="en-US" dirty="0"/>
          </a:p>
        </p:txBody>
      </p:sp>
      <p:sp>
        <p:nvSpPr>
          <p:cNvPr id="18" name="TextBox 17"/>
          <p:cNvSpPr txBox="1"/>
          <p:nvPr/>
        </p:nvSpPr>
        <p:spPr>
          <a:xfrm>
            <a:off x="4114800" y="3821668"/>
            <a:ext cx="1150123" cy="369332"/>
          </a:xfrm>
          <a:prstGeom prst="rect">
            <a:avLst/>
          </a:prstGeom>
          <a:noFill/>
        </p:spPr>
        <p:txBody>
          <a:bodyPr wrap="none" rtlCol="0">
            <a:spAutoFit/>
          </a:bodyPr>
          <a:lstStyle/>
          <a:p>
            <a:r>
              <a:rPr lang="en-US" dirty="0" smtClean="0"/>
              <a:t>…(hops) …</a:t>
            </a:r>
            <a:endParaRPr lang="en-US" dirty="0"/>
          </a:p>
        </p:txBody>
      </p:sp>
      <p:sp>
        <p:nvSpPr>
          <p:cNvPr id="19" name="TextBox 18"/>
          <p:cNvSpPr txBox="1"/>
          <p:nvPr/>
        </p:nvSpPr>
        <p:spPr>
          <a:xfrm>
            <a:off x="1295400" y="4495800"/>
            <a:ext cx="4808817" cy="923330"/>
          </a:xfrm>
          <a:prstGeom prst="rect">
            <a:avLst/>
          </a:prstGeom>
          <a:noFill/>
        </p:spPr>
        <p:txBody>
          <a:bodyPr wrap="none" rtlCol="0">
            <a:spAutoFit/>
          </a:bodyPr>
          <a:lstStyle/>
          <a:p>
            <a:pPr>
              <a:buFont typeface="Arial" pitchFamily="34" charset="0"/>
              <a:buChar char="•"/>
            </a:pPr>
            <a:r>
              <a:rPr lang="en-US" dirty="0" smtClean="0"/>
              <a:t>Same # of Hops</a:t>
            </a:r>
          </a:p>
          <a:p>
            <a:pPr>
              <a:buFont typeface="Arial" pitchFamily="34" charset="0"/>
              <a:buChar char="•"/>
            </a:pPr>
            <a:r>
              <a:rPr lang="en-US" dirty="0" smtClean="0"/>
              <a:t>Same network wide energy utilization</a:t>
            </a:r>
          </a:p>
          <a:p>
            <a:pPr>
              <a:buFont typeface="Arial" pitchFamily="34" charset="0"/>
              <a:buChar char="•"/>
            </a:pPr>
            <a:r>
              <a:rPr lang="en-US" dirty="0" smtClean="0"/>
              <a:t>is independent of the actions of malicious nodes</a:t>
            </a:r>
            <a:endParaRPr lang="en-US" dirty="0"/>
          </a:p>
        </p:txBody>
      </p:sp>
      <p:sp>
        <p:nvSpPr>
          <p:cNvPr id="21" name="Rectangle 20"/>
          <p:cNvSpPr/>
          <p:nvPr/>
        </p:nvSpPr>
        <p:spPr>
          <a:xfrm>
            <a:off x="838200" y="5715000"/>
            <a:ext cx="4259820" cy="369332"/>
          </a:xfrm>
          <a:prstGeom prst="rect">
            <a:avLst/>
          </a:prstGeom>
        </p:spPr>
        <p:txBody>
          <a:bodyPr wrap="none">
            <a:spAutoFit/>
          </a:bodyPr>
          <a:lstStyle/>
          <a:p>
            <a:r>
              <a:rPr lang="en-US" dirty="0" smtClean="0"/>
              <a:t>No-backtracking implies Vampire resistance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Provable Security against Vampire Attacks (cont’)</a:t>
            </a:r>
          </a:p>
        </p:txBody>
      </p:sp>
      <p:sp>
        <p:nvSpPr>
          <p:cNvPr id="3" name="Rectangle 2"/>
          <p:cNvSpPr/>
          <p:nvPr/>
        </p:nvSpPr>
        <p:spPr>
          <a:xfrm>
            <a:off x="838200" y="1582341"/>
            <a:ext cx="7620000" cy="2308324"/>
          </a:xfrm>
          <a:prstGeom prst="rect">
            <a:avLst/>
          </a:prstGeom>
        </p:spPr>
        <p:txBody>
          <a:bodyPr wrap="square">
            <a:spAutoFit/>
          </a:bodyPr>
          <a:lstStyle/>
          <a:p>
            <a:r>
              <a:rPr lang="en-US" dirty="0" smtClean="0"/>
              <a:t>PLGP</a:t>
            </a:r>
            <a:r>
              <a:rPr lang="en-US" b="1" dirty="0" smtClean="0"/>
              <a:t> </a:t>
            </a:r>
            <a:r>
              <a:rPr lang="en-US" dirty="0" smtClean="0"/>
              <a:t>does not satisfy </a:t>
            </a:r>
            <a:r>
              <a:rPr lang="en-US" b="1" dirty="0" smtClean="0"/>
              <a:t>No-backtracking property</a:t>
            </a:r>
            <a:r>
              <a:rPr lang="en-US" dirty="0" smtClean="0"/>
              <a:t>:</a:t>
            </a:r>
          </a:p>
          <a:p>
            <a:pPr>
              <a:buFont typeface="Arial" pitchFamily="34" charset="0"/>
              <a:buChar char="•"/>
            </a:pPr>
            <a:r>
              <a:rPr lang="en-US" dirty="0" smtClean="0"/>
              <a:t>PLGP differs from other protocols in that packets paths are further bounded by a tree, forwarding packets along the shortest route through the tree that is allowed by the physical topology. Since the tree implicitly mirrors the topology (two nodes have the same parent if and only if they are physical neighbors, and two nodes sharing an ancestor have a network path to each other), and since every node holds an identical copy of the address tree, </a:t>
            </a:r>
            <a:r>
              <a:rPr lang="en-US" dirty="0" smtClean="0">
                <a:solidFill>
                  <a:srgbClr val="FF0000"/>
                </a:solidFill>
              </a:rPr>
              <a:t>every node can verify the optimal next logical hop</a:t>
            </a:r>
            <a:r>
              <a:rPr lang="en-US" dirty="0" smtClean="0"/>
              <a:t>.</a:t>
            </a:r>
            <a:endParaRPr lang="en-US" dirty="0"/>
          </a:p>
        </p:txBody>
      </p:sp>
      <p:sp>
        <p:nvSpPr>
          <p:cNvPr id="20" name="TextBox 19"/>
          <p:cNvSpPr txBox="1"/>
          <p:nvPr/>
        </p:nvSpPr>
        <p:spPr>
          <a:xfrm>
            <a:off x="838200" y="3962400"/>
            <a:ext cx="7819192" cy="646331"/>
          </a:xfrm>
          <a:prstGeom prst="rect">
            <a:avLst/>
          </a:prstGeom>
          <a:noFill/>
        </p:spPr>
        <p:txBody>
          <a:bodyPr wrap="none" rtlCol="0">
            <a:spAutoFit/>
          </a:bodyPr>
          <a:lstStyle/>
          <a:p>
            <a:pPr>
              <a:buFont typeface="Arial" pitchFamily="34" charset="0"/>
              <a:buChar char="•"/>
            </a:pPr>
            <a:r>
              <a:rPr lang="en-US" dirty="0" smtClean="0">
                <a:solidFill>
                  <a:srgbClr val="FF0000"/>
                </a:solidFill>
              </a:rPr>
              <a:t>However</a:t>
            </a:r>
            <a:r>
              <a:rPr lang="en-US" dirty="0" smtClean="0"/>
              <a:t>, this is not sufficient for no-backtracking to hold, since nodes </a:t>
            </a:r>
            <a:r>
              <a:rPr lang="en-US" dirty="0" smtClean="0">
                <a:solidFill>
                  <a:srgbClr val="FF0000"/>
                </a:solidFill>
              </a:rPr>
              <a:t>cannot be</a:t>
            </a:r>
          </a:p>
          <a:p>
            <a:r>
              <a:rPr lang="en-US" dirty="0" smtClean="0">
                <a:solidFill>
                  <a:srgbClr val="FF0000"/>
                </a:solidFill>
              </a:rPr>
              <a:t>certain of the path previously traversed by a packet</a:t>
            </a:r>
            <a:r>
              <a:rPr lang="en-US" dirty="0" smtClean="0"/>
              <a:t>.</a:t>
            </a:r>
            <a:endParaRPr lang="en-US" dirty="0"/>
          </a:p>
        </p:txBody>
      </p:sp>
      <p:sp>
        <p:nvSpPr>
          <p:cNvPr id="22" name="TextBox 21"/>
          <p:cNvSpPr txBox="1"/>
          <p:nvPr/>
        </p:nvSpPr>
        <p:spPr>
          <a:xfrm>
            <a:off x="838200" y="4724400"/>
            <a:ext cx="8032071" cy="923330"/>
          </a:xfrm>
          <a:prstGeom prst="rect">
            <a:avLst/>
          </a:prstGeom>
          <a:noFill/>
        </p:spPr>
        <p:txBody>
          <a:bodyPr wrap="none" rtlCol="0">
            <a:spAutoFit/>
          </a:bodyPr>
          <a:lstStyle/>
          <a:p>
            <a:pPr>
              <a:buFont typeface="Arial" pitchFamily="34" charset="0"/>
              <a:buChar char="•"/>
            </a:pPr>
            <a:r>
              <a:rPr lang="en-US" dirty="0" smtClean="0"/>
              <a:t>Adversaries can always lie about their local metric, and so PLGP is still vulnerable</a:t>
            </a:r>
          </a:p>
          <a:p>
            <a:r>
              <a:rPr lang="en-US" dirty="0" smtClean="0"/>
              <a:t> to directional antenna/wormhole attacks, which allow adversaries to divert packets</a:t>
            </a:r>
          </a:p>
          <a:p>
            <a:r>
              <a:rPr lang="en-US" dirty="0" smtClean="0"/>
              <a:t> to any part of the network.</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371600"/>
            <a:ext cx="8229600" cy="5181600"/>
          </a:xfrm>
        </p:spPr>
        <p:txBody>
          <a:bodyPr>
            <a:normAutofit fontScale="47500" lnSpcReduction="20000"/>
          </a:bodyPr>
          <a:lstStyle/>
          <a:p>
            <a:r>
              <a:rPr lang="en-US" sz="3800" dirty="0" smtClean="0"/>
              <a:t>As WSNs become more and more crucial to the everyday functioning of people and organizations, availability faults become less tolerable.</a:t>
            </a:r>
          </a:p>
          <a:p>
            <a:pPr lvl="1"/>
            <a:r>
              <a:rPr lang="en-US" sz="3400" dirty="0" smtClean="0"/>
              <a:t>thus high availability of these networks is a critical property, and should hold even under malicious conditions.</a:t>
            </a:r>
          </a:p>
          <a:p>
            <a:r>
              <a:rPr lang="en-US" sz="3800" dirty="0" smtClean="0"/>
              <a:t>Due to their ad hoc organization, wireless ad hoc networks are particularly vulnerable to denial of service (</a:t>
            </a:r>
            <a:r>
              <a:rPr lang="en-US" sz="3800" dirty="0" err="1" smtClean="0"/>
              <a:t>DoS</a:t>
            </a:r>
            <a:r>
              <a:rPr lang="en-US" sz="3800" dirty="0" smtClean="0"/>
              <a:t>) </a:t>
            </a:r>
            <a:r>
              <a:rPr lang="en-US" sz="3800" dirty="0" err="1" smtClean="0"/>
              <a:t>attacks,and</a:t>
            </a:r>
            <a:r>
              <a:rPr lang="en-US" sz="3800" dirty="0" smtClean="0"/>
              <a:t> a great deal of research has been done to enhance survivability</a:t>
            </a:r>
          </a:p>
          <a:p>
            <a:r>
              <a:rPr lang="en-US" sz="3800" dirty="0" smtClean="0"/>
              <a:t>Existing schemes can prevent attacks on the short term availability of a network, they do not address attacks that affect long-term availability.</a:t>
            </a:r>
          </a:p>
          <a:p>
            <a:r>
              <a:rPr lang="en-US" sz="3800" dirty="0" smtClean="0"/>
              <a:t>The most permanent </a:t>
            </a:r>
            <a:r>
              <a:rPr lang="en-US" sz="3800" b="1" i="1" dirty="0" smtClean="0"/>
              <a:t>denial of service </a:t>
            </a:r>
            <a:r>
              <a:rPr lang="en-US" sz="3800" dirty="0" smtClean="0"/>
              <a:t>attack is to entirely deplete nodes’ batteries. This is an instance of a </a:t>
            </a:r>
            <a:r>
              <a:rPr lang="en-US" sz="3800" b="1" i="1" dirty="0" smtClean="0"/>
              <a:t>resource depletion attack</a:t>
            </a:r>
            <a:r>
              <a:rPr lang="en-US" sz="3800" dirty="0" smtClean="0"/>
              <a:t>, with battery power as the resource of interest.</a:t>
            </a:r>
          </a:p>
          <a:p>
            <a:r>
              <a:rPr lang="en-US" sz="3800" dirty="0" smtClean="0"/>
              <a:t>Paper considers Vampire Attacks, that drain the life from networks nodes. Characteristics:</a:t>
            </a:r>
          </a:p>
          <a:p>
            <a:pPr lvl="1"/>
            <a:r>
              <a:rPr lang="en-US" sz="3400" dirty="0" smtClean="0"/>
              <a:t>Do not disrupt immediate availability, but rather work over time to entirely disable a network.</a:t>
            </a:r>
          </a:p>
          <a:p>
            <a:pPr lvl="1"/>
            <a:r>
              <a:rPr lang="en-US" sz="3400" dirty="0" smtClean="0"/>
              <a:t>not protocol-specific</a:t>
            </a:r>
          </a:p>
          <a:p>
            <a:pPr lvl="1"/>
            <a:r>
              <a:rPr lang="en-US" sz="3400" dirty="0" smtClean="0"/>
              <a:t>Existing secure routing protocols are vulnerable.</a:t>
            </a:r>
          </a:p>
          <a:p>
            <a:r>
              <a:rPr lang="en-US" sz="3800" dirty="0" smtClean="0"/>
              <a:t>Authors stress that prior work has been mostly confined to other levels of the protocol stack, and they instead focus on routing-layer resource exhaustion attacks.</a:t>
            </a:r>
          </a:p>
          <a:p>
            <a:pPr lvl="1"/>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Provable Security against Vampire Attacks (cont’)</a:t>
            </a:r>
          </a:p>
        </p:txBody>
      </p:sp>
      <p:sp>
        <p:nvSpPr>
          <p:cNvPr id="3" name="Rectangle 2"/>
          <p:cNvSpPr/>
          <p:nvPr/>
        </p:nvSpPr>
        <p:spPr>
          <a:xfrm>
            <a:off x="838200" y="1582341"/>
            <a:ext cx="7620000" cy="3170099"/>
          </a:xfrm>
          <a:prstGeom prst="rect">
            <a:avLst/>
          </a:prstGeom>
        </p:spPr>
        <p:txBody>
          <a:bodyPr wrap="square">
            <a:spAutoFit/>
          </a:bodyPr>
          <a:lstStyle/>
          <a:p>
            <a:r>
              <a:rPr lang="en-US" sz="2000" dirty="0" smtClean="0"/>
              <a:t>Propose</a:t>
            </a:r>
            <a:r>
              <a:rPr lang="en-US" sz="2000" b="1" dirty="0" smtClean="0"/>
              <a:t> </a:t>
            </a:r>
            <a:r>
              <a:rPr lang="en-US" sz="2000" dirty="0" smtClean="0"/>
              <a:t>PLGP with attestations (</a:t>
            </a:r>
            <a:r>
              <a:rPr lang="en-US" sz="2000" b="1" dirty="0" err="1" smtClean="0"/>
              <a:t>PLGPa</a:t>
            </a:r>
            <a:r>
              <a:rPr lang="en-US" sz="2000" dirty="0" smtClean="0"/>
              <a:t>)</a:t>
            </a:r>
            <a:r>
              <a:rPr lang="en-US" sz="2000" b="1" dirty="0" smtClean="0"/>
              <a:t>:</a:t>
            </a:r>
          </a:p>
          <a:p>
            <a:pPr>
              <a:buFont typeface="Arial" pitchFamily="34" charset="0"/>
              <a:buChar char="•"/>
            </a:pPr>
            <a:r>
              <a:rPr lang="en-US" dirty="0" smtClean="0"/>
              <a:t> Add a verifiable path history to every PLGP packet</a:t>
            </a:r>
          </a:p>
          <a:p>
            <a:pPr>
              <a:buFont typeface="Arial" pitchFamily="34" charset="0"/>
              <a:buChar char="•"/>
            </a:pPr>
            <a:r>
              <a:rPr lang="en-US" b="1" dirty="0" smtClean="0"/>
              <a:t> </a:t>
            </a:r>
            <a:r>
              <a:rPr lang="en-US" dirty="0" smtClean="0"/>
              <a:t>The resulting protocol, PLGP with attestations (</a:t>
            </a:r>
            <a:r>
              <a:rPr lang="en-US" dirty="0" err="1" smtClean="0"/>
              <a:t>PLGPa</a:t>
            </a:r>
            <a:r>
              <a:rPr lang="en-US" dirty="0" smtClean="0"/>
              <a:t>) uses this packet history together with PLGP’s tree routing structure so every node </a:t>
            </a:r>
            <a:r>
              <a:rPr lang="en-US" dirty="0" smtClean="0">
                <a:solidFill>
                  <a:srgbClr val="FF0000"/>
                </a:solidFill>
              </a:rPr>
              <a:t>can securely verify progress</a:t>
            </a:r>
            <a:r>
              <a:rPr lang="en-US" dirty="0" smtClean="0"/>
              <a:t>, </a:t>
            </a:r>
            <a:r>
              <a:rPr lang="en-US" dirty="0" smtClean="0">
                <a:solidFill>
                  <a:srgbClr val="FF0000"/>
                </a:solidFill>
              </a:rPr>
              <a:t>preventing any significant adversarial influence on the path taken by any packet which traverses at least one honest node</a:t>
            </a:r>
            <a:r>
              <a:rPr lang="en-US" dirty="0" smtClean="0"/>
              <a:t>.</a:t>
            </a:r>
          </a:p>
          <a:p>
            <a:pPr>
              <a:buFont typeface="Arial" pitchFamily="34" charset="0"/>
              <a:buChar char="•"/>
            </a:pPr>
            <a:r>
              <a:rPr lang="en-US" dirty="0" smtClean="0"/>
              <a:t>These signatures form a chain attached to every packet, allowing any node receiving it to </a:t>
            </a:r>
            <a:r>
              <a:rPr lang="en-US" dirty="0" smtClean="0">
                <a:solidFill>
                  <a:srgbClr val="FF0000"/>
                </a:solidFill>
              </a:rPr>
              <a:t>validate its path</a:t>
            </a:r>
            <a:r>
              <a:rPr lang="en-US" dirty="0" smtClean="0"/>
              <a:t>. Every forwarding node verifies the attestation chain to ensure that the packet </a:t>
            </a:r>
            <a:r>
              <a:rPr lang="en-US" dirty="0" smtClean="0">
                <a:solidFill>
                  <a:srgbClr val="FF0000"/>
                </a:solidFill>
              </a:rPr>
              <a:t>has never traveled away </a:t>
            </a:r>
            <a:r>
              <a:rPr lang="en-US" dirty="0" smtClean="0"/>
              <a:t>from its destination in the logical address space.</a:t>
            </a:r>
            <a:endParaRPr lang="en-US" b="1" dirty="0" smtClean="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962400" y="4114800"/>
            <a:ext cx="3343275" cy="2313874"/>
          </a:xfrm>
          <a:prstGeom prst="rect">
            <a:avLst/>
          </a:prstGeom>
          <a:noFill/>
          <a:ln w="9525">
            <a:noFill/>
            <a:miter lim="800000"/>
            <a:headEnd/>
            <a:tailEnd/>
          </a:ln>
        </p:spPr>
      </p:pic>
      <p:cxnSp>
        <p:nvCxnSpPr>
          <p:cNvPr id="8" name="Straight Arrow Connector 7"/>
          <p:cNvCxnSpPr/>
          <p:nvPr/>
        </p:nvCxnSpPr>
        <p:spPr>
          <a:xfrm>
            <a:off x="1219200" y="5105400"/>
            <a:ext cx="246888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4724400"/>
            <a:ext cx="2834943" cy="369332"/>
          </a:xfrm>
          <a:prstGeom prst="rect">
            <a:avLst/>
          </a:prstGeom>
          <a:noFill/>
        </p:spPr>
        <p:txBody>
          <a:bodyPr wrap="none" rtlCol="0">
            <a:spAutoFit/>
          </a:bodyPr>
          <a:lstStyle/>
          <a:p>
            <a:r>
              <a:rPr lang="en-US" dirty="0" smtClean="0"/>
              <a:t>packet forwarding for </a:t>
            </a:r>
            <a:r>
              <a:rPr lang="en-US" dirty="0" err="1" smtClean="0"/>
              <a:t>PLGPa</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Provable Security against Vampire Attacks (cont’)</a:t>
            </a:r>
          </a:p>
        </p:txBody>
      </p:sp>
      <p:sp>
        <p:nvSpPr>
          <p:cNvPr id="7" name="Rectangle 6"/>
          <p:cNvSpPr/>
          <p:nvPr/>
        </p:nvSpPr>
        <p:spPr>
          <a:xfrm>
            <a:off x="685800" y="1371600"/>
            <a:ext cx="8077200" cy="2554545"/>
          </a:xfrm>
          <a:prstGeom prst="rect">
            <a:avLst/>
          </a:prstGeom>
        </p:spPr>
        <p:txBody>
          <a:bodyPr wrap="square">
            <a:spAutoFit/>
          </a:bodyPr>
          <a:lstStyle/>
          <a:p>
            <a:r>
              <a:rPr lang="en-US" b="1" dirty="0" err="1" smtClean="0"/>
              <a:t>PLGPa</a:t>
            </a:r>
            <a:r>
              <a:rPr lang="en-US" b="1" dirty="0" smtClean="0"/>
              <a:t> satisfies no-backtracking</a:t>
            </a:r>
          </a:p>
          <a:p>
            <a:endParaRPr lang="en-US" sz="1400" dirty="0" smtClean="0"/>
          </a:p>
          <a:p>
            <a:pPr>
              <a:buFont typeface="Arial" pitchFamily="34" charset="0"/>
              <a:buChar char="•"/>
            </a:pPr>
            <a:r>
              <a:rPr lang="en-US" sz="1600" dirty="0" smtClean="0"/>
              <a:t>Since all messages are signed by their originator, messages from honest nodes cannot be arbitrarily modified by malicious nodes wishing to remain undetected. Rather, the adversary can only alter packet fields that are changed en route (and so are not authenticated), so only the route attestation field can be altered, shortened, or removed entirely. </a:t>
            </a:r>
          </a:p>
          <a:p>
            <a:pPr>
              <a:buFont typeface="Arial" pitchFamily="34" charset="0"/>
              <a:buChar char="•"/>
            </a:pPr>
            <a:r>
              <a:rPr lang="en-US" sz="1600" dirty="0" smtClean="0"/>
              <a:t>To prevent truncation, which would allow Vampires to hide the fact that they are moving a packet away from its destination, use </a:t>
            </a:r>
            <a:r>
              <a:rPr lang="en-US" sz="1600" dirty="0" smtClean="0">
                <a:solidFill>
                  <a:srgbClr val="FF0000"/>
                </a:solidFill>
              </a:rPr>
              <a:t>one-way signature chain construction</a:t>
            </a:r>
            <a:r>
              <a:rPr lang="en-US" sz="1600" dirty="0" smtClean="0"/>
              <a:t> which allow nodes to add links to an existing signature chain, but not remove links, making attestations append only.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Provable Security against Vampire Attacks (cont’)</a:t>
            </a:r>
          </a:p>
        </p:txBody>
      </p:sp>
      <p:sp>
        <p:nvSpPr>
          <p:cNvPr id="7" name="Rectangle 6"/>
          <p:cNvSpPr/>
          <p:nvPr/>
        </p:nvSpPr>
        <p:spPr>
          <a:xfrm>
            <a:off x="685800" y="1371600"/>
            <a:ext cx="8077200" cy="4308872"/>
          </a:xfrm>
          <a:prstGeom prst="rect">
            <a:avLst/>
          </a:prstGeom>
        </p:spPr>
        <p:txBody>
          <a:bodyPr wrap="square">
            <a:spAutoFit/>
          </a:bodyPr>
          <a:lstStyle/>
          <a:p>
            <a:r>
              <a:rPr lang="en-US" b="1" dirty="0" err="1" smtClean="0"/>
              <a:t>PLGPa</a:t>
            </a:r>
            <a:r>
              <a:rPr lang="en-US" b="1" dirty="0" smtClean="0"/>
              <a:t> satisfies no-backtracking (cont’)</a:t>
            </a:r>
          </a:p>
          <a:p>
            <a:endParaRPr lang="en-US" sz="1600" dirty="0" smtClean="0"/>
          </a:p>
          <a:p>
            <a:pPr>
              <a:buFont typeface="Arial" pitchFamily="34" charset="0"/>
              <a:buChar char="•"/>
            </a:pPr>
            <a:r>
              <a:rPr lang="en-US" sz="1600" dirty="0" smtClean="0"/>
              <a:t>so we define the hop count of a packet as follows:</a:t>
            </a:r>
          </a:p>
          <a:p>
            <a:r>
              <a:rPr lang="en-US" sz="1600" dirty="0" smtClean="0"/>
              <a:t>Definition. The hop count of packet p, received or forwarded by an honest node, is no greater than the number of entries in </a:t>
            </a:r>
            <a:r>
              <a:rPr lang="en-US" sz="1600" dirty="0" err="1" smtClean="0"/>
              <a:t>p’s</a:t>
            </a:r>
            <a:r>
              <a:rPr lang="en-US" sz="1600" dirty="0" smtClean="0"/>
              <a:t> route attestation field, plus 1.</a:t>
            </a:r>
          </a:p>
          <a:p>
            <a:endParaRPr lang="en-US" sz="1600" dirty="0" smtClean="0"/>
          </a:p>
          <a:p>
            <a:pPr>
              <a:buFont typeface="Arial" pitchFamily="34" charset="0"/>
              <a:buChar char="•"/>
            </a:pPr>
            <a:r>
              <a:rPr lang="en-US" sz="1600" dirty="0" smtClean="0"/>
              <a:t>When any node receives a message, it checks that every node in the path attestation 1) has a corresponding entry in the signature chain, and 2) is logically closer to the destination than the previous hop in the chain. </a:t>
            </a:r>
            <a:r>
              <a:rPr lang="en-US" sz="1600" dirty="0" smtClean="0">
                <a:solidFill>
                  <a:srgbClr val="FF0000"/>
                </a:solidFill>
              </a:rPr>
              <a:t>This way, forwarding nodes can enforce the forward progress of a message, preserving no-backtracking</a:t>
            </a:r>
            <a:r>
              <a:rPr lang="en-US" sz="1600" dirty="0" smtClean="0"/>
              <a:t>.</a:t>
            </a:r>
          </a:p>
          <a:p>
            <a:endParaRPr lang="en-US" sz="1600" dirty="0" smtClean="0"/>
          </a:p>
          <a:p>
            <a:pPr>
              <a:buFont typeface="Arial" pitchFamily="34" charset="0"/>
              <a:buChar char="•"/>
            </a:pPr>
            <a:r>
              <a:rPr lang="en-US" sz="1600" dirty="0" smtClean="0"/>
              <a:t>If no attestation is present, the node checks to see if the originator of the message is a physical neighbor. Since messages are signed with the originator’s key, malicious nodes cannot falsely claim to be the origin of a message, and therefore do not benefit by removing attestations.</a:t>
            </a:r>
          </a:p>
          <a:p>
            <a:endParaRPr lang="en-US" sz="1600" dirty="0" smtClean="0"/>
          </a:p>
          <a:p>
            <a:r>
              <a:rPr lang="en-US" sz="1600" b="1" dirty="0" smtClean="0"/>
              <a:t>Theorem 1</a:t>
            </a:r>
            <a:r>
              <a:rPr lang="en-US" sz="1600" dirty="0" smtClean="0"/>
              <a:t>. A </a:t>
            </a:r>
            <a:r>
              <a:rPr lang="en-US" sz="1600" dirty="0" err="1" smtClean="0"/>
              <a:t>PLGPa</a:t>
            </a:r>
            <a:r>
              <a:rPr lang="en-US" sz="1600" dirty="0" smtClean="0"/>
              <a:t> packet p satisfies no-backtracking in the presence of an adversary controlling m &lt; N - 3 nodes if p passes through at least one honest node.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Proof </a:t>
            </a:r>
            <a:r>
              <a:rPr lang="en-US" dirty="0" err="1" smtClean="0"/>
              <a:t>PLGPa</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18714" y="1447800"/>
            <a:ext cx="3657335" cy="17526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804914" y="1066800"/>
            <a:ext cx="3272286" cy="5486400"/>
          </a:xfrm>
          <a:prstGeom prst="rect">
            <a:avLst/>
          </a:prstGeom>
          <a:noFill/>
          <a:ln w="9525">
            <a:noFill/>
            <a:miter lim="800000"/>
            <a:headEnd/>
            <a:tailEnd/>
          </a:ln>
        </p:spPr>
      </p:pic>
      <p:sp>
        <p:nvSpPr>
          <p:cNvPr id="5" name="Rectangle 4"/>
          <p:cNvSpPr/>
          <p:nvPr/>
        </p:nvSpPr>
        <p:spPr>
          <a:xfrm>
            <a:off x="994914" y="3581400"/>
            <a:ext cx="4114800" cy="1200329"/>
          </a:xfrm>
          <a:prstGeom prst="rect">
            <a:avLst/>
          </a:prstGeom>
        </p:spPr>
        <p:txBody>
          <a:bodyPr wrap="square">
            <a:spAutoFit/>
          </a:bodyPr>
          <a:lstStyle/>
          <a:p>
            <a:r>
              <a:rPr lang="en-US" dirty="0" smtClean="0"/>
              <a:t>Proof:</a:t>
            </a:r>
          </a:p>
          <a:p>
            <a:r>
              <a:rPr lang="en-US" dirty="0" smtClean="0"/>
              <a:t>….Since each possible adversarial action which results in backtracking violates an assumption,  the proof is complete</a:t>
            </a:r>
            <a:endParaRPr lang="en-US" dirty="0"/>
          </a:p>
        </p:txBody>
      </p:sp>
      <p:cxnSp>
        <p:nvCxnSpPr>
          <p:cNvPr id="7" name="Straight Connector 6"/>
          <p:cNvCxnSpPr/>
          <p:nvPr/>
        </p:nvCxnSpPr>
        <p:spPr>
          <a:xfrm flipH="1" flipV="1">
            <a:off x="4800600" y="4038600"/>
            <a:ext cx="685800" cy="205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1143000" y="4724400"/>
            <a:ext cx="4267200" cy="14478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066800" y="3886200"/>
            <a:ext cx="3810000" cy="838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4"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par>
                                <p:cTn id="11" presetID="4"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ox(in)">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Provable Security against Vampire Attacks (cont’)</a:t>
            </a:r>
          </a:p>
        </p:txBody>
      </p:sp>
      <p:sp>
        <p:nvSpPr>
          <p:cNvPr id="10" name="Rectangle 9"/>
          <p:cNvSpPr/>
          <p:nvPr/>
        </p:nvSpPr>
        <p:spPr>
          <a:xfrm>
            <a:off x="990600" y="1524000"/>
            <a:ext cx="7162800" cy="3139321"/>
          </a:xfrm>
          <a:prstGeom prst="rect">
            <a:avLst/>
          </a:prstGeom>
        </p:spPr>
        <p:txBody>
          <a:bodyPr wrap="square">
            <a:spAutoFit/>
          </a:bodyPr>
          <a:lstStyle/>
          <a:p>
            <a:pPr>
              <a:buFont typeface="Arial" pitchFamily="34" charset="0"/>
              <a:buChar char="•"/>
            </a:pPr>
            <a:r>
              <a:rPr lang="en-US" dirty="0" smtClean="0"/>
              <a:t>Since no-backtracking guarantees packet progress, and</a:t>
            </a:r>
          </a:p>
          <a:p>
            <a:r>
              <a:rPr lang="en-US" dirty="0" err="1" smtClean="0"/>
              <a:t>PLGPa</a:t>
            </a:r>
            <a:r>
              <a:rPr lang="en-US" dirty="0" smtClean="0"/>
              <a:t> preserves no-backtracking, it is the only protocol</a:t>
            </a:r>
          </a:p>
          <a:p>
            <a:r>
              <a:rPr lang="en-US" dirty="0" smtClean="0"/>
              <a:t>discussed so far that </a:t>
            </a:r>
            <a:r>
              <a:rPr lang="en-US" dirty="0" smtClean="0">
                <a:solidFill>
                  <a:srgbClr val="FF0000"/>
                </a:solidFill>
              </a:rPr>
              <a:t>provably bounds </a:t>
            </a:r>
            <a:r>
              <a:rPr lang="en-US" dirty="0" smtClean="0"/>
              <a:t>the ratio of energy</a:t>
            </a:r>
          </a:p>
          <a:p>
            <a:r>
              <a:rPr lang="en-US" dirty="0" smtClean="0"/>
              <a:t>used in the adversarial scenario to that used with only honest</a:t>
            </a:r>
          </a:p>
          <a:p>
            <a:r>
              <a:rPr lang="en-US" dirty="0" smtClean="0"/>
              <a:t>nodes to 1, </a:t>
            </a:r>
            <a:r>
              <a:rPr lang="en-US" dirty="0" smtClean="0">
                <a:solidFill>
                  <a:srgbClr val="FF0000"/>
                </a:solidFill>
              </a:rPr>
              <a:t>and by the definition of no-backtracking </a:t>
            </a:r>
            <a:r>
              <a:rPr lang="en-US" dirty="0" err="1" smtClean="0">
                <a:solidFill>
                  <a:srgbClr val="FF0000"/>
                </a:solidFill>
              </a:rPr>
              <a:t>PLGPa</a:t>
            </a:r>
            <a:endParaRPr lang="en-US" dirty="0" smtClean="0">
              <a:solidFill>
                <a:srgbClr val="FF0000"/>
              </a:solidFill>
            </a:endParaRPr>
          </a:p>
          <a:p>
            <a:r>
              <a:rPr lang="en-US" dirty="0" smtClean="0">
                <a:solidFill>
                  <a:srgbClr val="FF0000"/>
                </a:solidFill>
              </a:rPr>
              <a:t>resists Vampire attacks</a:t>
            </a:r>
            <a:r>
              <a:rPr lang="en-US" dirty="0" smtClean="0"/>
              <a:t>. </a:t>
            </a:r>
          </a:p>
          <a:p>
            <a:pPr>
              <a:buFont typeface="Arial" pitchFamily="34" charset="0"/>
              <a:buChar char="•"/>
            </a:pPr>
            <a:r>
              <a:rPr lang="en-US" dirty="0" smtClean="0"/>
              <a:t>This is achieved because packet progress is securely verifiable.</a:t>
            </a:r>
          </a:p>
          <a:p>
            <a:r>
              <a:rPr lang="en-US" dirty="0" smtClean="0"/>
              <a:t>Can modify to allow for limited backtracking (-backtracking, as opposed to original 0-backtracking scheme), which provides some leeway in the way no-backtracking is verified, allowing a certain amount of total backtracking per packet within a security parameter (Case of reaching a dead-end path).</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smtClean="0"/>
              <a:t>Performance Considerations</a:t>
            </a:r>
          </a:p>
        </p:txBody>
      </p:sp>
      <p:sp>
        <p:nvSpPr>
          <p:cNvPr id="4" name="Rectangle 3"/>
          <p:cNvSpPr/>
          <p:nvPr/>
        </p:nvSpPr>
        <p:spPr>
          <a:xfrm>
            <a:off x="914400" y="1295400"/>
            <a:ext cx="7315200" cy="4801314"/>
          </a:xfrm>
          <a:prstGeom prst="rect">
            <a:avLst/>
          </a:prstGeom>
        </p:spPr>
        <p:txBody>
          <a:bodyPr wrap="square">
            <a:spAutoFit/>
          </a:bodyPr>
          <a:lstStyle/>
          <a:p>
            <a:pPr>
              <a:buFont typeface="Arial" pitchFamily="34" charset="0"/>
              <a:buChar char="•"/>
            </a:pPr>
            <a:r>
              <a:rPr lang="en-US" dirty="0" err="1" smtClean="0"/>
              <a:t>PLGPa</a:t>
            </a:r>
            <a:r>
              <a:rPr lang="en-US" dirty="0" smtClean="0"/>
              <a:t> includes path attestations which increase the size of every packet, incurring penalties in terms of bandwidth use, and thus radio power. Adding extra packet verification requirements for intermediate nodes also increases processor utilization, requiring time, and additional power. </a:t>
            </a:r>
          </a:p>
          <a:p>
            <a:pPr>
              <a:buFont typeface="Arial" pitchFamily="34" charset="0"/>
              <a:buChar char="•"/>
            </a:pPr>
            <a:r>
              <a:rPr lang="en-US" dirty="0" smtClean="0"/>
              <a:t>There is nothing to be gained in completely </a:t>
            </a:r>
            <a:r>
              <a:rPr lang="en-US" dirty="0" err="1" smtClean="0"/>
              <a:t>nonadversarial</a:t>
            </a:r>
            <a:r>
              <a:rPr lang="en-US" dirty="0" smtClean="0"/>
              <a:t> environments, but in the presence of even a small number of malicious nodes, </a:t>
            </a:r>
            <a:r>
              <a:rPr lang="en-US" dirty="0" smtClean="0">
                <a:solidFill>
                  <a:srgbClr val="FF0000"/>
                </a:solidFill>
              </a:rPr>
              <a:t>the increased overhead becomes worthwhile when considering the potential damage of Vampire attacks</a:t>
            </a:r>
            <a:r>
              <a:rPr lang="en-US" dirty="0" smtClean="0"/>
              <a:t>.</a:t>
            </a:r>
          </a:p>
          <a:p>
            <a:pPr>
              <a:buFont typeface="Arial" pitchFamily="34" charset="0"/>
              <a:buChar char="•"/>
            </a:pPr>
            <a:r>
              <a:rPr lang="en-US" dirty="0" smtClean="0"/>
              <a:t>In total, the overhead on the entire network of </a:t>
            </a:r>
            <a:r>
              <a:rPr lang="en-US" dirty="0" err="1" smtClean="0"/>
              <a:t>PLGPa</a:t>
            </a:r>
            <a:r>
              <a:rPr lang="en-US" dirty="0" smtClean="0"/>
              <a:t> (over PLGP) when using 32-bit processors or dedicated cryptographic accelerator is the energy equivalent of 90 additional bytes per packet, or a factor O(x</a:t>
            </a:r>
            <a:r>
              <a:rPr lang="el-GR" dirty="0" smtClean="0"/>
              <a:t>λ</a:t>
            </a:r>
            <a:r>
              <a:rPr lang="en-US" dirty="0" smtClean="0"/>
              <a:t>), where </a:t>
            </a:r>
            <a:r>
              <a:rPr lang="el-GR" dirty="0" smtClean="0"/>
              <a:t>λ</a:t>
            </a:r>
            <a:r>
              <a:rPr lang="en-US" dirty="0" smtClean="0"/>
              <a:t> is the </a:t>
            </a:r>
            <a:r>
              <a:rPr lang="en-US" dirty="0" smtClean="0">
                <a:solidFill>
                  <a:srgbClr val="FF0000"/>
                </a:solidFill>
              </a:rPr>
              <a:t>path length between source and destination </a:t>
            </a:r>
            <a:r>
              <a:rPr lang="en-US" dirty="0" smtClean="0"/>
              <a:t>and x is 1.2-7.5, depending on </a:t>
            </a:r>
            <a:r>
              <a:rPr lang="en-US" dirty="0" smtClean="0">
                <a:solidFill>
                  <a:srgbClr val="FF0000"/>
                </a:solidFill>
              </a:rPr>
              <a:t>average packet size </a:t>
            </a:r>
            <a:r>
              <a:rPr lang="en-US" dirty="0" smtClean="0"/>
              <a:t>(512 and 12 bytes, respectively). </a:t>
            </a:r>
          </a:p>
          <a:p>
            <a:pPr>
              <a:buFont typeface="Arial" pitchFamily="34" charset="0"/>
              <a:buChar char="•"/>
            </a:pPr>
            <a:r>
              <a:rPr lang="en-US" dirty="0" smtClean="0"/>
              <a:t>Even without dedicated hardware, the cryptographic computation required for </a:t>
            </a:r>
            <a:r>
              <a:rPr lang="en-US" dirty="0" err="1" smtClean="0"/>
              <a:t>PLGPa</a:t>
            </a:r>
            <a:r>
              <a:rPr lang="en-US" dirty="0" smtClean="0"/>
              <a:t> is </a:t>
            </a:r>
            <a:r>
              <a:rPr lang="en-US" dirty="0" smtClean="0">
                <a:solidFill>
                  <a:srgbClr val="FF0000"/>
                </a:solidFill>
              </a:rPr>
              <a:t>tractable</a:t>
            </a:r>
            <a:r>
              <a:rPr lang="en-US" dirty="0" smtClean="0"/>
              <a:t> even on 8-bit processors, although with up to a factor of 30 performance penalty, but this hardware configuration is increasingly uncommon.</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smtClean="0"/>
              <a:t>Securing the Discovery Phase</a:t>
            </a:r>
            <a:endParaRPr lang="en-US" dirty="0"/>
          </a:p>
        </p:txBody>
      </p:sp>
      <p:sp>
        <p:nvSpPr>
          <p:cNvPr id="6" name="TextBox 5"/>
          <p:cNvSpPr txBox="1"/>
          <p:nvPr/>
        </p:nvSpPr>
        <p:spPr>
          <a:xfrm>
            <a:off x="762000" y="1295400"/>
            <a:ext cx="7391400" cy="1077218"/>
          </a:xfrm>
          <a:prstGeom prst="rect">
            <a:avLst/>
          </a:prstGeom>
          <a:noFill/>
        </p:spPr>
        <p:txBody>
          <a:bodyPr wrap="square" rtlCol="0">
            <a:spAutoFit/>
          </a:bodyPr>
          <a:lstStyle/>
          <a:p>
            <a:pPr>
              <a:buFont typeface="Arial" pitchFamily="34" charset="0"/>
              <a:buChar char="•"/>
            </a:pPr>
            <a:r>
              <a:rPr lang="en-US" sz="1600" dirty="0" smtClean="0">
                <a:solidFill>
                  <a:srgbClr val="FF0000"/>
                </a:solidFill>
              </a:rPr>
              <a:t>Enforce rate limits </a:t>
            </a:r>
            <a:r>
              <a:rPr lang="en-US" sz="1600" dirty="0" smtClean="0"/>
              <a:t>in a number of ways, such as neighbor throttling or  one-way hash chains [14]. We can also optimize discovery algorithms  to minimize our window of vulnerability. If a network survives the high risk discovery period, it is unlikely to suffer serious damage from Vampires during  normal packet forwarding.</a:t>
            </a:r>
            <a:endParaRPr lang="en-US" sz="1600" dirty="0"/>
          </a:p>
        </p:txBody>
      </p:sp>
      <p:sp>
        <p:nvSpPr>
          <p:cNvPr id="7" name="Rectangle 6"/>
          <p:cNvSpPr/>
          <p:nvPr/>
        </p:nvSpPr>
        <p:spPr>
          <a:xfrm>
            <a:off x="762000" y="5791200"/>
            <a:ext cx="7620000" cy="738664"/>
          </a:xfrm>
          <a:prstGeom prst="rect">
            <a:avLst/>
          </a:prstGeom>
        </p:spPr>
        <p:txBody>
          <a:bodyPr wrap="square">
            <a:spAutoFit/>
          </a:bodyPr>
          <a:lstStyle/>
          <a:p>
            <a:pPr>
              <a:buFont typeface="Arial" pitchFamily="34" charset="0"/>
              <a:buChar char="•"/>
            </a:pPr>
            <a:r>
              <a:rPr lang="en-US" sz="1400" dirty="0" smtClean="0"/>
              <a:t>The bound we can place on malicious discovery damage in </a:t>
            </a:r>
            <a:r>
              <a:rPr lang="en-US" sz="1400" dirty="0" err="1" smtClean="0"/>
              <a:t>PLGPa</a:t>
            </a:r>
            <a:r>
              <a:rPr lang="en-US" sz="1400" dirty="0" smtClean="0"/>
              <a:t> is still unknown. Moreover, if we can conclude that a single malicious node causes a factor of k energy increase during discovery (and is then expelled), it is not clear how that value scales under collusion among multiple malicious nodes.</a:t>
            </a:r>
            <a:endParaRPr lang="en-US" sz="1400" dirty="0"/>
          </a:p>
        </p:txBody>
      </p:sp>
      <p:sp>
        <p:nvSpPr>
          <p:cNvPr id="8" name="TextBox 7"/>
          <p:cNvSpPr txBox="1"/>
          <p:nvPr/>
        </p:nvSpPr>
        <p:spPr>
          <a:xfrm>
            <a:off x="762000" y="2362200"/>
            <a:ext cx="7620000" cy="3539430"/>
          </a:xfrm>
          <a:prstGeom prst="rect">
            <a:avLst/>
          </a:prstGeom>
          <a:noFill/>
        </p:spPr>
        <p:txBody>
          <a:bodyPr wrap="square" rtlCol="0">
            <a:spAutoFit/>
          </a:bodyPr>
          <a:lstStyle/>
          <a:p>
            <a:pPr>
              <a:buFont typeface="Arial" pitchFamily="34" charset="0"/>
              <a:buChar char="•"/>
            </a:pPr>
            <a:r>
              <a:rPr lang="en-US" sz="1600" dirty="0" smtClean="0"/>
              <a:t>An attack in discovery phase:</a:t>
            </a:r>
          </a:p>
          <a:p>
            <a:pPr lvl="1">
              <a:buFont typeface="Arial" pitchFamily="34" charset="0"/>
              <a:buChar char="•"/>
            </a:pPr>
            <a:r>
              <a:rPr lang="en-US" sz="1600" dirty="0" smtClean="0"/>
              <a:t>Malicious nodes can use </a:t>
            </a:r>
            <a:r>
              <a:rPr lang="en-US" sz="1600" dirty="0" smtClean="0">
                <a:solidFill>
                  <a:srgbClr val="FF0000"/>
                </a:solidFill>
              </a:rPr>
              <a:t>directional antennas </a:t>
            </a:r>
            <a:r>
              <a:rPr lang="en-US" sz="1600" dirty="0" smtClean="0"/>
              <a:t>to masquerade neighbors to any or all nodes in the network, and therefore look like a group of size one, with which other groups will try to preferentially merge. Merge requests are composed of the  requested group’s ID as well as all the group members’ IDs, and the receiving node will flood this request to other group members.</a:t>
            </a:r>
          </a:p>
          <a:p>
            <a:pPr lvl="1">
              <a:buFont typeface="Arial" pitchFamily="34" charset="0"/>
              <a:buChar char="•"/>
            </a:pPr>
            <a:r>
              <a:rPr lang="en-US" sz="1600" dirty="0" smtClean="0"/>
              <a:t>Other groups will issue merge requests, which the Vampire can deny. In PLGP, denials are only allowed if another merge is in progress, so if we modify the reject message to include the ID of the group with which the merge is in progress (and a signature for </a:t>
            </a:r>
            <a:r>
              <a:rPr lang="en-US" sz="1600" dirty="0" err="1" smtClean="0"/>
              <a:t>nonrepudiation</a:t>
            </a:r>
            <a:r>
              <a:rPr lang="en-US" sz="1600" dirty="0" smtClean="0"/>
              <a:t>), these messages can be kept and replayed at the end of the topology discovery period, </a:t>
            </a:r>
            <a:r>
              <a:rPr lang="en-US" sz="1600" dirty="0" smtClean="0">
                <a:solidFill>
                  <a:srgbClr val="FF0000"/>
                </a:solidFill>
              </a:rPr>
              <a:t>detecting and removing nodes who incorrectly deny merge requests</a:t>
            </a:r>
            <a:r>
              <a:rPr lang="en-US" sz="1600" dirty="0" smtClean="0"/>
              <a:t>. Vampires could maintain the illusion that it is a neighbor of a given group. Since join events </a:t>
            </a:r>
            <a:r>
              <a:rPr lang="en-US" sz="1600" dirty="0" smtClean="0">
                <a:solidFill>
                  <a:srgbClr val="FF0000"/>
                </a:solidFill>
              </a:rPr>
              <a:t>require multiparty computation and are flooded throughout the group</a:t>
            </a:r>
            <a:r>
              <a:rPr lang="en-US" sz="1600" dirty="0" smtClean="0"/>
              <a:t>, this makes for a fairly effective attack</a:t>
            </a:r>
            <a:endParaRPr lang="en-US" sz="16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Authors defined Vampire attacks, a new class of resource consumption attacks that use routing protocols to permanently disable ad hoc wireless sensor networks by depleting nodes’ battery power. These attacks do not depend on particular protocols or implementations, but rather expose vulnerabilities in a number of popular protocol classes. </a:t>
            </a:r>
          </a:p>
          <a:p>
            <a:r>
              <a:rPr lang="en-US" dirty="0" smtClean="0"/>
              <a:t>They showed a number of proof-of-concept attacks against representative examples of existing routing protocols using a small number of weak adversaries, and measured their attack success on a randomly generated topology of 30 nodes. Simulation results show that depending on the location of the adversary, network energy expenditure during the forwarding phase increases from between 50 to 1,000 percent. Theoretical worst case energy usage can increase by as much as a factor of O(N) per adversary per packet, where N is the network size. </a:t>
            </a:r>
          </a:p>
          <a:p>
            <a:r>
              <a:rPr lang="en-US" dirty="0" smtClean="0"/>
              <a:t>Authors proposed defenses against some of the forwarding-phase attacks and described </a:t>
            </a:r>
            <a:r>
              <a:rPr lang="en-US" dirty="0" err="1" smtClean="0"/>
              <a:t>PLGPa</a:t>
            </a:r>
            <a:r>
              <a:rPr lang="en-US" dirty="0" smtClean="0"/>
              <a:t>, the first sensor network routing protocol that provably bounds damage from Vampire attacks by verifying that packets consistently make progress toward their destinations. </a:t>
            </a:r>
          </a:p>
          <a:p>
            <a:r>
              <a:rPr lang="en-US" dirty="0" smtClean="0"/>
              <a:t>Authors have not offered a fully satisfactory solution for Vampire attacks during the topology discovery phase, but suggested some intuition about damage limitations possible with further modifications to </a:t>
            </a:r>
            <a:r>
              <a:rPr lang="en-US" dirty="0" err="1" smtClean="0"/>
              <a:t>PLGPa</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More Characteristics of Vampire Attacks:</a:t>
            </a:r>
          </a:p>
          <a:p>
            <a:pPr lvl="1"/>
            <a:r>
              <a:rPr lang="en-US" dirty="0" smtClean="0"/>
              <a:t>Exploit general properties of protocol classes such as link-state, distance vector, source routing, and geographic and beacon routing.</a:t>
            </a:r>
          </a:p>
          <a:p>
            <a:pPr lvl="1"/>
            <a:r>
              <a:rPr lang="en-US" dirty="0" smtClean="0"/>
              <a:t>These attacks do not rely on flooding the network with large amounts of data, but rather try to </a:t>
            </a:r>
            <a:r>
              <a:rPr lang="en-US" dirty="0" smtClean="0">
                <a:solidFill>
                  <a:srgbClr val="FF0000"/>
                </a:solidFill>
              </a:rPr>
              <a:t>transmit as little data as possible to achieve the largest energy drain</a:t>
            </a:r>
            <a:r>
              <a:rPr lang="en-US" dirty="0" smtClean="0"/>
              <a:t>, preventing a rate limiting solution. Since Vampires use </a:t>
            </a:r>
            <a:r>
              <a:rPr lang="en-US" b="1" i="1" dirty="0" smtClean="0"/>
              <a:t>protocol-compliant messages</a:t>
            </a:r>
            <a:r>
              <a:rPr lang="en-US" dirty="0" smtClean="0"/>
              <a:t>, these attacks are very difficult to detect and prevent.</a:t>
            </a:r>
          </a:p>
          <a:p>
            <a:r>
              <a:rPr lang="en-US" dirty="0" smtClean="0"/>
              <a:t>This paper makes three primary contributions:</a:t>
            </a:r>
          </a:p>
          <a:p>
            <a:pPr lvl="1"/>
            <a:r>
              <a:rPr lang="en-US" dirty="0" smtClean="0"/>
              <a:t>First, evaluate the vulnerabilities of existing protocols to routing layer battery depletion attacks.</a:t>
            </a:r>
          </a:p>
          <a:p>
            <a:pPr lvl="1"/>
            <a:r>
              <a:rPr lang="en-US" dirty="0" smtClean="0"/>
              <a:t>Second, shows simulation results quantifying the performance of several representative protocols in the presence of a single Vampire (insider adversary).</a:t>
            </a:r>
          </a:p>
          <a:p>
            <a:pPr lvl="1"/>
            <a:r>
              <a:rPr lang="en-US" dirty="0" smtClean="0"/>
              <a:t>Third, </a:t>
            </a:r>
            <a:r>
              <a:rPr lang="en-US" dirty="0" err="1" smtClean="0"/>
              <a:t>modifys</a:t>
            </a:r>
            <a:r>
              <a:rPr lang="en-US" dirty="0" smtClean="0"/>
              <a:t> an existing sensor network routing protocol to provably bound the damage from Vampire attacks during packet forwarding.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(cont’):</a:t>
            </a:r>
            <a:br>
              <a:rPr lang="en-US" dirty="0" smtClean="0"/>
            </a:br>
            <a:r>
              <a:rPr lang="en-US" dirty="0" smtClean="0"/>
              <a:t> Classification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What actions in fact constitute an attack?</a:t>
            </a:r>
          </a:p>
          <a:p>
            <a:pPr lvl="1"/>
            <a:r>
              <a:rPr lang="en-US" dirty="0" err="1" smtClean="0"/>
              <a:t>DoS</a:t>
            </a:r>
            <a:r>
              <a:rPr lang="en-US" dirty="0" smtClean="0"/>
              <a:t> attacks in wired networks are frequently characterized by </a:t>
            </a:r>
            <a:r>
              <a:rPr lang="en-US" dirty="0" smtClean="0">
                <a:solidFill>
                  <a:srgbClr val="FF0000"/>
                </a:solidFill>
              </a:rPr>
              <a:t>amplification</a:t>
            </a:r>
            <a:r>
              <a:rPr lang="en-US" dirty="0" smtClean="0"/>
              <a:t>, e.g., use 1 minute of its own CPU time to cause the victim to use 10 minutes.</a:t>
            </a:r>
          </a:p>
          <a:p>
            <a:pPr lvl="1"/>
            <a:r>
              <a:rPr lang="en-US" dirty="0" smtClean="0"/>
              <a:t>If we consider the cumulative energy of an entire network, amplification attacks are always possible, given that an adversary can compose and send messages which are processed by each node along the message path. So, the act of sending a message is in itself an act of amplification, leading to resource exhaustion.</a:t>
            </a:r>
          </a:p>
          <a:p>
            <a:pPr lvl="1"/>
            <a:r>
              <a:rPr lang="en-US" dirty="0" smtClean="0"/>
              <a:t>Define </a:t>
            </a:r>
            <a:r>
              <a:rPr lang="en-US" b="1" dirty="0" smtClean="0"/>
              <a:t>Vampire attack</a:t>
            </a:r>
            <a:r>
              <a:rPr lang="en-US" dirty="0" smtClean="0"/>
              <a:t>: as the composition and transmission of a message that causes more energy to be consumed by the network than if an honest node transmitted a message of </a:t>
            </a:r>
            <a:r>
              <a:rPr lang="en-US" dirty="0" smtClean="0">
                <a:solidFill>
                  <a:srgbClr val="FF0000"/>
                </a:solidFill>
              </a:rPr>
              <a:t>identical size </a:t>
            </a:r>
            <a:r>
              <a:rPr lang="en-US" dirty="0" smtClean="0"/>
              <a:t>to the </a:t>
            </a:r>
            <a:r>
              <a:rPr lang="en-US" dirty="0" smtClean="0">
                <a:solidFill>
                  <a:srgbClr val="FF0000"/>
                </a:solidFill>
              </a:rPr>
              <a:t>same destination</a:t>
            </a:r>
            <a:r>
              <a:rPr lang="en-US" dirty="0" smtClean="0"/>
              <a:t>, </a:t>
            </a:r>
            <a:r>
              <a:rPr lang="en-US" dirty="0" smtClean="0">
                <a:solidFill>
                  <a:srgbClr val="FF0000"/>
                </a:solidFill>
              </a:rPr>
              <a:t>although using different packet headers.</a:t>
            </a:r>
          </a:p>
          <a:p>
            <a:r>
              <a:rPr lang="en-US" dirty="0" smtClean="0"/>
              <a:t>Measure the strength of the attack:</a:t>
            </a:r>
          </a:p>
          <a:p>
            <a:pPr lvl="1"/>
            <a:r>
              <a:rPr lang="en-US" dirty="0" smtClean="0"/>
              <a:t>the ratio of network-wide power utilization with </a:t>
            </a:r>
            <a:r>
              <a:rPr lang="en-US" dirty="0" smtClean="0">
                <a:solidFill>
                  <a:srgbClr val="FF0000"/>
                </a:solidFill>
              </a:rPr>
              <a:t>malicious nodes present to energy usage with only honest nodes </a:t>
            </a:r>
            <a:r>
              <a:rPr lang="en-US" dirty="0" smtClean="0"/>
              <a:t>when the number and size of packets sent remains constant. Safety from Vampire attacks implies that this ratio is 1.</a:t>
            </a:r>
          </a:p>
          <a:p>
            <a:endParaRPr lang="en-US" dirty="0" smtClean="0">
              <a:solidFill>
                <a:srgbClr val="FF0000"/>
              </a:solidFill>
            </a:endParaRPr>
          </a:p>
          <a:p>
            <a:endParaRPr lang="en-US" dirty="0" smtClean="0">
              <a:solidFill>
                <a:srgbClr val="FF0000"/>
              </a:solidFill>
            </a:endParaRPr>
          </a:p>
          <a:p>
            <a:pPr lvl="1"/>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(cont’):</a:t>
            </a:r>
            <a:br>
              <a:rPr lang="en-US" dirty="0" smtClean="0"/>
            </a:br>
            <a:r>
              <a:rPr lang="en-US" dirty="0" smtClean="0"/>
              <a:t>Protocols and Assumptions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All routing protocols employ at least one topology discovery period, since ad hoc deployment implies no prior position knowledge.</a:t>
            </a:r>
          </a:p>
          <a:p>
            <a:r>
              <a:rPr lang="en-US" dirty="0" smtClean="0"/>
              <a:t>Consider immutable but dynamically organized topologies.</a:t>
            </a:r>
          </a:p>
          <a:p>
            <a:r>
              <a:rPr lang="en-US" dirty="0" smtClean="0"/>
              <a:t>Differentiate between </a:t>
            </a:r>
            <a:r>
              <a:rPr lang="en-US" b="1" dirty="0" smtClean="0"/>
              <a:t>on-demand routing </a:t>
            </a:r>
            <a:r>
              <a:rPr lang="en-US" dirty="0" smtClean="0"/>
              <a:t>protocols, where topology discovery is done at transmission time, and </a:t>
            </a:r>
            <a:r>
              <a:rPr lang="en-US" b="1" dirty="0" smtClean="0"/>
              <a:t>static protocols</a:t>
            </a:r>
            <a:r>
              <a:rPr lang="en-US" dirty="0" smtClean="0"/>
              <a:t>, where topology is discovered during an initial setup phase, with periodic rediscovery to handle rare topology changes.</a:t>
            </a:r>
          </a:p>
          <a:p>
            <a:r>
              <a:rPr lang="en-US" dirty="0" smtClean="0"/>
              <a:t>Adversaries are malicious insiders and have the same resources and level of network access as honest nodes.</a:t>
            </a:r>
          </a:p>
          <a:p>
            <a:r>
              <a:rPr lang="en-US" dirty="0" smtClean="0"/>
              <a:t>Adversary location within the network is assumed to be fixed and random.</a:t>
            </a:r>
          </a:p>
          <a:p>
            <a:r>
              <a:rPr lang="en-US" dirty="0" smtClean="0"/>
              <a:t>Assume that a node is permanently disabled once its battery power is exhausted.</a:t>
            </a:r>
          </a:p>
          <a:p>
            <a:endParaRPr lang="en-US" dirty="0" smtClean="0">
              <a:solidFill>
                <a:srgbClr val="FF0000"/>
              </a:solidFill>
            </a:endParaRPr>
          </a:p>
          <a:p>
            <a:pPr lvl="1"/>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(cont’):</a:t>
            </a:r>
            <a:br>
              <a:rPr lang="en-US" dirty="0" smtClean="0"/>
            </a:br>
            <a:r>
              <a:rPr lang="en-US" dirty="0" smtClean="0"/>
              <a:t>Overview</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sz="3400" dirty="0" smtClean="0"/>
              <a:t>Vulnerabilities:</a:t>
            </a:r>
          </a:p>
          <a:p>
            <a:r>
              <a:rPr lang="en-US" dirty="0" smtClean="0"/>
              <a:t>Source routing protocols</a:t>
            </a:r>
          </a:p>
          <a:p>
            <a:pPr lvl="1"/>
            <a:r>
              <a:rPr lang="en-US" dirty="0" smtClean="0"/>
              <a:t>malicious packet source can specify paths through the network which are far longer than optimal, wasting energy at intermediate nodes who forward the packet based on the included source route</a:t>
            </a:r>
          </a:p>
          <a:p>
            <a:r>
              <a:rPr lang="en-US" dirty="0" smtClean="0"/>
              <a:t>Routing schemes, where forwarding decisions are made independently by each node</a:t>
            </a:r>
          </a:p>
          <a:p>
            <a:pPr lvl="1"/>
            <a:r>
              <a:rPr lang="en-US" dirty="0" smtClean="0"/>
              <a:t>directional antenna and wormhole attacks can be used to deliver packets to multiple remote network positions, forcing packet processing at nodes that would not normally receive that packet at all, and thus increasing network-wide energy expenditure</a:t>
            </a:r>
          </a:p>
          <a:p>
            <a:r>
              <a:rPr lang="en-US" dirty="0" smtClean="0"/>
              <a:t>Route and topology discovery phases</a:t>
            </a:r>
          </a:p>
          <a:p>
            <a:pPr lvl="1"/>
            <a:r>
              <a:rPr lang="en-US" dirty="0" smtClean="0"/>
              <a:t>if discovery messages are flooded, an adversary can, for the cost of a single packet, consume energy at every node in the network</a:t>
            </a:r>
          </a:p>
          <a:p>
            <a:pPr lvl="1">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143000"/>
          </a:xfrm>
        </p:spPr>
        <p:txBody>
          <a:bodyPr>
            <a:normAutofit fontScale="90000"/>
          </a:bodyPr>
          <a:lstStyle/>
          <a:p>
            <a:r>
              <a:rPr lang="en-US" dirty="0" smtClean="0"/>
              <a:t>Introduction (cont’):</a:t>
            </a:r>
            <a:br>
              <a:rPr lang="en-US" dirty="0" smtClean="0"/>
            </a:br>
            <a:r>
              <a:rPr lang="en-US" dirty="0" smtClean="0"/>
              <a:t>Overview</a:t>
            </a:r>
            <a:endParaRPr lang="en-US" dirty="0"/>
          </a:p>
        </p:txBody>
      </p:sp>
      <p:sp>
        <p:nvSpPr>
          <p:cNvPr id="3" name="Content Placeholder 2"/>
          <p:cNvSpPr>
            <a:spLocks noGrp="1"/>
          </p:cNvSpPr>
          <p:nvPr>
            <p:ph idx="1"/>
          </p:nvPr>
        </p:nvSpPr>
        <p:spPr>
          <a:xfrm>
            <a:off x="228600" y="1600200"/>
            <a:ext cx="5029200" cy="4724400"/>
          </a:xfrm>
        </p:spPr>
        <p:txBody>
          <a:bodyPr>
            <a:normAutofit fontScale="85000" lnSpcReduction="20000"/>
          </a:bodyPr>
          <a:lstStyle/>
          <a:p>
            <a:pPr>
              <a:buNone/>
            </a:pPr>
            <a:r>
              <a:rPr lang="en-US" dirty="0" smtClean="0"/>
              <a:t>Attacks that can target source routing</a:t>
            </a:r>
          </a:p>
          <a:p>
            <a:r>
              <a:rPr lang="en-US" dirty="0" smtClean="0"/>
              <a:t>(a) Carousel attack: </a:t>
            </a:r>
          </a:p>
          <a:p>
            <a:pPr lvl="1"/>
            <a:r>
              <a:rPr lang="en-US" dirty="0" smtClean="0"/>
              <a:t>adversary composes packets </a:t>
            </a:r>
          </a:p>
          <a:p>
            <a:pPr lvl="1">
              <a:buNone/>
            </a:pPr>
            <a:r>
              <a:rPr lang="en-US" dirty="0" smtClean="0"/>
              <a:t>    with purposely introduced</a:t>
            </a:r>
          </a:p>
          <a:p>
            <a:pPr lvl="1">
              <a:buNone/>
            </a:pPr>
            <a:r>
              <a:rPr lang="en-US" dirty="0" smtClean="0"/>
              <a:t>    routing loops</a:t>
            </a:r>
          </a:p>
          <a:p>
            <a:pPr lvl="1"/>
            <a:r>
              <a:rPr lang="en-US" dirty="0" smtClean="0"/>
              <a:t>sends packets in circles</a:t>
            </a:r>
          </a:p>
          <a:p>
            <a:pPr lvl="1"/>
            <a:r>
              <a:rPr lang="en-US" dirty="0" smtClean="0"/>
              <a:t>targets source routing protocols by exploiting the limited verification of message headers at forwarding nodes, allowing a single packet to repeatedly traverse the same set of nodes</a:t>
            </a:r>
          </a:p>
          <a:p>
            <a:pPr lvl="1"/>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5105400" y="1447800"/>
            <a:ext cx="3766208" cy="3276600"/>
          </a:xfrm>
          <a:prstGeom prst="rect">
            <a:avLst/>
          </a:prstGeom>
          <a:noFill/>
          <a:ln w="9525">
            <a:noFill/>
            <a:miter lim="800000"/>
            <a:headEnd/>
            <a:tailEnd/>
          </a:ln>
        </p:spPr>
      </p:pic>
      <p:sp>
        <p:nvSpPr>
          <p:cNvPr id="6" name="TextBox 5"/>
          <p:cNvSpPr txBox="1"/>
          <p:nvPr/>
        </p:nvSpPr>
        <p:spPr>
          <a:xfrm>
            <a:off x="4953000" y="5257800"/>
            <a:ext cx="4017062" cy="954107"/>
          </a:xfrm>
          <a:prstGeom prst="rect">
            <a:avLst/>
          </a:prstGeom>
          <a:noFill/>
        </p:spPr>
        <p:txBody>
          <a:bodyPr wrap="none" rtlCol="0">
            <a:spAutoFit/>
          </a:bodyPr>
          <a:lstStyle/>
          <a:p>
            <a:r>
              <a:rPr lang="en-US" sz="1400" dirty="0" smtClean="0"/>
              <a:t>Results show that in a randomly generated topology,</a:t>
            </a:r>
          </a:p>
          <a:p>
            <a:r>
              <a:rPr lang="en-US" sz="1400" dirty="0" smtClean="0"/>
              <a:t> a single attacker can use a carousel attack to </a:t>
            </a:r>
          </a:p>
          <a:p>
            <a:r>
              <a:rPr lang="en-US" sz="1400" dirty="0" smtClean="0"/>
              <a:t>increase energy consumption by as much</a:t>
            </a:r>
          </a:p>
          <a:p>
            <a:r>
              <a:rPr lang="en-US" sz="1400" dirty="0" smtClean="0"/>
              <a:t>as a factor of 4</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(cont’):</a:t>
            </a:r>
            <a:br>
              <a:rPr lang="en-US" dirty="0" smtClean="0"/>
            </a:br>
            <a:r>
              <a:rPr lang="en-US" dirty="0" smtClean="0"/>
              <a:t>Overview</a:t>
            </a:r>
            <a:endParaRPr lang="en-US" dirty="0"/>
          </a:p>
        </p:txBody>
      </p:sp>
      <p:sp>
        <p:nvSpPr>
          <p:cNvPr id="3" name="Content Placeholder 2"/>
          <p:cNvSpPr>
            <a:spLocks noGrp="1"/>
          </p:cNvSpPr>
          <p:nvPr>
            <p:ph idx="1"/>
          </p:nvPr>
        </p:nvSpPr>
        <p:spPr>
          <a:xfrm>
            <a:off x="533400" y="1524000"/>
            <a:ext cx="4114800" cy="4495800"/>
          </a:xfrm>
        </p:spPr>
        <p:txBody>
          <a:bodyPr>
            <a:normAutofit fontScale="92500" lnSpcReduction="10000"/>
          </a:bodyPr>
          <a:lstStyle/>
          <a:p>
            <a:r>
              <a:rPr lang="en-US" dirty="0" smtClean="0"/>
              <a:t>(b) Stretch attack:</a:t>
            </a:r>
          </a:p>
          <a:p>
            <a:pPr lvl="1"/>
            <a:r>
              <a:rPr lang="en-US" dirty="0" smtClean="0"/>
              <a:t> </a:t>
            </a:r>
            <a:r>
              <a:rPr lang="en-US" sz="2400" dirty="0" smtClean="0"/>
              <a:t>An adversary constructs artificially long routes, potentially traversing every node in the network</a:t>
            </a:r>
          </a:p>
          <a:p>
            <a:pPr lvl="1"/>
            <a:r>
              <a:rPr lang="en-US" sz="2400" dirty="0" smtClean="0"/>
              <a:t>Increases packet path lengths, causing packets to be processed by a number of nodes that is independent of hop count along the shortest path between the adversary and packet destination</a:t>
            </a:r>
            <a:endParaRPr lang="en-US" sz="2400" dirty="0"/>
          </a:p>
        </p:txBody>
      </p:sp>
      <p:pic>
        <p:nvPicPr>
          <p:cNvPr id="3074" name="Picture 2"/>
          <p:cNvPicPr>
            <a:picLocks noChangeAspect="1" noChangeArrowheads="1"/>
          </p:cNvPicPr>
          <p:nvPr/>
        </p:nvPicPr>
        <p:blipFill>
          <a:blip r:embed="rId2" cstate="print"/>
          <a:srcRect/>
          <a:stretch>
            <a:fillRect/>
          </a:stretch>
        </p:blipFill>
        <p:spPr bwMode="auto">
          <a:xfrm>
            <a:off x="4495800" y="1981200"/>
            <a:ext cx="4256552" cy="3124200"/>
          </a:xfrm>
          <a:prstGeom prst="rect">
            <a:avLst/>
          </a:prstGeom>
          <a:noFill/>
          <a:ln w="9525">
            <a:noFill/>
            <a:miter lim="800000"/>
            <a:headEnd/>
            <a:tailEnd/>
          </a:ln>
        </p:spPr>
      </p:pic>
      <p:sp>
        <p:nvSpPr>
          <p:cNvPr id="6" name="TextBox 5"/>
          <p:cNvSpPr txBox="1"/>
          <p:nvPr/>
        </p:nvSpPr>
        <p:spPr>
          <a:xfrm>
            <a:off x="6019800" y="1219200"/>
            <a:ext cx="2460097" cy="646331"/>
          </a:xfrm>
          <a:prstGeom prst="rect">
            <a:avLst/>
          </a:prstGeom>
          <a:noFill/>
        </p:spPr>
        <p:txBody>
          <a:bodyPr wrap="none" rtlCol="0">
            <a:spAutoFit/>
          </a:bodyPr>
          <a:lstStyle/>
          <a:p>
            <a:r>
              <a:rPr lang="en-US" dirty="0" smtClean="0"/>
              <a:t>Honest hop count = 3</a:t>
            </a:r>
          </a:p>
          <a:p>
            <a:r>
              <a:rPr lang="en-US" dirty="0" smtClean="0"/>
              <a:t>Malicious hop count = 6</a:t>
            </a:r>
            <a:endParaRPr lang="en-US" dirty="0"/>
          </a:p>
        </p:txBody>
      </p:sp>
      <p:sp>
        <p:nvSpPr>
          <p:cNvPr id="7" name="TextBox 6"/>
          <p:cNvSpPr txBox="1"/>
          <p:nvPr/>
        </p:nvSpPr>
        <p:spPr>
          <a:xfrm>
            <a:off x="4724400" y="5181600"/>
            <a:ext cx="4235327" cy="923330"/>
          </a:xfrm>
          <a:prstGeom prst="rect">
            <a:avLst/>
          </a:prstGeom>
          <a:noFill/>
        </p:spPr>
        <p:txBody>
          <a:bodyPr wrap="none" rtlCol="0">
            <a:spAutoFit/>
          </a:bodyPr>
          <a:lstStyle/>
          <a:p>
            <a:r>
              <a:rPr lang="en-US" dirty="0" smtClean="0"/>
              <a:t>stretch attacks increase energy usage</a:t>
            </a:r>
          </a:p>
          <a:p>
            <a:r>
              <a:rPr lang="en-US" dirty="0" smtClean="0"/>
              <a:t>by up to an order of magnitude, depending</a:t>
            </a:r>
          </a:p>
          <a:p>
            <a:r>
              <a:rPr lang="en-US" dirty="0" smtClean="0"/>
              <a:t> on the position of the malicious node</a:t>
            </a:r>
            <a:endParaRPr lang="en-US" dirty="0"/>
          </a:p>
        </p:txBody>
      </p:sp>
      <p:sp>
        <p:nvSpPr>
          <p:cNvPr id="8" name="TextBox 7"/>
          <p:cNvSpPr txBox="1"/>
          <p:nvPr/>
        </p:nvSpPr>
        <p:spPr>
          <a:xfrm>
            <a:off x="609600" y="5943600"/>
            <a:ext cx="8153400" cy="646331"/>
          </a:xfrm>
          <a:prstGeom prst="rect">
            <a:avLst/>
          </a:prstGeom>
          <a:noFill/>
        </p:spPr>
        <p:txBody>
          <a:bodyPr wrap="square" rtlCol="0">
            <a:spAutoFit/>
          </a:bodyPr>
          <a:lstStyle/>
          <a:p>
            <a:r>
              <a:rPr lang="en-US" dirty="0" smtClean="0"/>
              <a:t>The impact of these attacks can be further increased by combining them, increasing the number of adversarial nodes in the network, or simply sending more packets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2620</TotalTime>
  <Words>4811</Words>
  <Application>Microsoft Office PowerPoint</Application>
  <PresentationFormat>On-screen Show (4:3)</PresentationFormat>
  <Paragraphs>320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Vampire Attacks: Draining Life from Wireless Ad Hoc Sensor Networks</vt:lpstr>
      <vt:lpstr>Outline</vt:lpstr>
      <vt:lpstr>Introduction</vt:lpstr>
      <vt:lpstr>Introduction (cont’)</vt:lpstr>
      <vt:lpstr>Introduction (cont’):  Classification</vt:lpstr>
      <vt:lpstr>Introduction (cont’): Protocols and Assumptions</vt:lpstr>
      <vt:lpstr>Introduction (cont’): Overview</vt:lpstr>
      <vt:lpstr>Introduction (cont’): Overview</vt:lpstr>
      <vt:lpstr>Introduction (cont’): Overview</vt:lpstr>
      <vt:lpstr>Related work</vt:lpstr>
      <vt:lpstr>Attacks on Stateless Protocols</vt:lpstr>
      <vt:lpstr>Attacks on Stateless Protocols (cont’)</vt:lpstr>
      <vt:lpstr>Attacks on Stateless Protocols (cont’)</vt:lpstr>
      <vt:lpstr>Attacks on Stateless Protocols (cont’)</vt:lpstr>
      <vt:lpstr>Attacks on Stateless Protocols (cont’)</vt:lpstr>
      <vt:lpstr>Attacks on Stateless Protocols (cont’)</vt:lpstr>
      <vt:lpstr>Attacks on Stateless Protocols (cont’)</vt:lpstr>
      <vt:lpstr>Attacks on Stateless Protocols (cont’)</vt:lpstr>
      <vt:lpstr>Attacks on Stateless Protocols (cont’)</vt:lpstr>
      <vt:lpstr>Attacks on Stateful Protocols</vt:lpstr>
      <vt:lpstr>Attacks on Stateful Protocols (cont’)</vt:lpstr>
      <vt:lpstr>Clean-Slate Sensor Network Routing</vt:lpstr>
      <vt:lpstr>PLGP</vt:lpstr>
      <vt:lpstr>PLGP(cont’): Forming groups and addressing</vt:lpstr>
      <vt:lpstr>PLGP(cont’): Forming groups and addressing</vt:lpstr>
      <vt:lpstr>PLGP(cont’): Forming groups and addressing</vt:lpstr>
      <vt:lpstr>PLGP(cont’): Forwarding</vt:lpstr>
      <vt:lpstr>Provable Security against Vampire Attacks</vt:lpstr>
      <vt:lpstr>Provable Security against Vampire Attacks (cont’)</vt:lpstr>
      <vt:lpstr>Provable Security against Vampire Attacks (cont’)</vt:lpstr>
      <vt:lpstr>Provable Security against Vampire Attacks (cont’)</vt:lpstr>
      <vt:lpstr>Provable Security against Vampire Attacks (cont’)</vt:lpstr>
      <vt:lpstr>Proof PLGPa</vt:lpstr>
      <vt:lpstr>Provable Security against Vampire Attacks (cont’)</vt:lpstr>
      <vt:lpstr>Performance Considerations</vt:lpstr>
      <vt:lpstr>Securing the Discovery Phase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Vampire Attacks: Draining Life from Wireless Ad Hoc Sensor Networks</dc:title>
  <dc:creator>Hamid</dc:creator>
  <cp:lastModifiedBy>Admin</cp:lastModifiedBy>
  <cp:revision>39</cp:revision>
  <dcterms:created xsi:type="dcterms:W3CDTF">2006-08-16T00:00:00Z</dcterms:created>
  <dcterms:modified xsi:type="dcterms:W3CDTF">2014-12-17T09:25:47Z</dcterms:modified>
</cp:coreProperties>
</file>