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8" r:id="rId8"/>
    <p:sldId id="269" r:id="rId9"/>
    <p:sldId id="264" r:id="rId10"/>
    <p:sldId id="265" r:id="rId11"/>
    <p:sldId id="260" r:id="rId12"/>
    <p:sldId id="261" r:id="rId13"/>
    <p:sldId id="266" r:id="rId14"/>
    <p:sldId id="267"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CD9447-54B5-46AA-9713-D70D51557128}"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E672C-7393-4D64-A5F7-A66E0EFF15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D9447-54B5-46AA-9713-D70D51557128}"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E672C-7393-4D64-A5F7-A66E0EFF15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D9447-54B5-46AA-9713-D70D51557128}"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E672C-7393-4D64-A5F7-A66E0EFF15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D9447-54B5-46AA-9713-D70D51557128}"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E672C-7393-4D64-A5F7-A66E0EFF15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D9447-54B5-46AA-9713-D70D51557128}"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E672C-7393-4D64-A5F7-A66E0EFF15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CD9447-54B5-46AA-9713-D70D51557128}" type="datetimeFigureOut">
              <a:rPr lang="en-US" smtClean="0"/>
              <a:pPr/>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E672C-7393-4D64-A5F7-A66E0EFF15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CD9447-54B5-46AA-9713-D70D51557128}" type="datetimeFigureOut">
              <a:rPr lang="en-US" smtClean="0"/>
              <a:pPr/>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3E672C-7393-4D64-A5F7-A66E0EFF15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CD9447-54B5-46AA-9713-D70D51557128}" type="datetimeFigureOut">
              <a:rPr lang="en-US" smtClean="0"/>
              <a:pPr/>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3E672C-7393-4D64-A5F7-A66E0EFF15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D9447-54B5-46AA-9713-D70D51557128}" type="datetimeFigureOut">
              <a:rPr lang="en-US" smtClean="0"/>
              <a:pPr/>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3E672C-7393-4D64-A5F7-A66E0EFF15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D9447-54B5-46AA-9713-D70D51557128}" type="datetimeFigureOut">
              <a:rPr lang="en-US" smtClean="0"/>
              <a:pPr/>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E672C-7393-4D64-A5F7-A66E0EFF15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D9447-54B5-46AA-9713-D70D51557128}" type="datetimeFigureOut">
              <a:rPr lang="en-US" smtClean="0"/>
              <a:pPr/>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E672C-7393-4D64-A5F7-A66E0EFF15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D9447-54B5-46AA-9713-D70D51557128}" type="datetimeFigureOut">
              <a:rPr lang="en-US" smtClean="0"/>
              <a:pPr/>
              <a:t>8/30/2021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E672C-7393-4D64-A5F7-A66E0EFF15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914400"/>
          </a:xfrm>
        </p:spPr>
        <p:txBody>
          <a:bodyPr>
            <a:normAutofit fontScale="90000"/>
          </a:bodyPr>
          <a:lstStyle/>
          <a:p>
            <a:br>
              <a:rPr lang="en-US" b="1" dirty="0">
                <a:solidFill>
                  <a:srgbClr val="FF0000"/>
                </a:solidFill>
              </a:rPr>
            </a:br>
            <a:r>
              <a:rPr lang="en-US" b="1" dirty="0">
                <a:solidFill>
                  <a:srgbClr val="FF0000"/>
                </a:solidFill>
              </a:rPr>
              <a:t>Two Dimensional Arrays</a:t>
            </a:r>
            <a:br>
              <a:rPr lang="en-US" dirty="0"/>
            </a:br>
            <a:endParaRPr lang="en-US" dirty="0"/>
          </a:p>
        </p:txBody>
      </p:sp>
      <p:sp>
        <p:nvSpPr>
          <p:cNvPr id="3" name="Subtitle 2"/>
          <p:cNvSpPr>
            <a:spLocks noGrp="1"/>
          </p:cNvSpPr>
          <p:nvPr>
            <p:ph type="subTitle" idx="1"/>
          </p:nvPr>
        </p:nvSpPr>
        <p:spPr>
          <a:xfrm>
            <a:off x="228600" y="1219200"/>
            <a:ext cx="8763000" cy="5638800"/>
          </a:xfrm>
        </p:spPr>
        <p:txBody>
          <a:bodyPr>
            <a:normAutofit/>
          </a:bodyPr>
          <a:lstStyle/>
          <a:p>
            <a:pPr algn="l">
              <a:buFont typeface="Wingdings" pitchFamily="2" charset="2"/>
              <a:buChar char="Ø"/>
            </a:pPr>
            <a:r>
              <a:rPr lang="en-US" sz="3800" dirty="0">
                <a:solidFill>
                  <a:srgbClr val="7030A0"/>
                </a:solidFill>
              </a:rPr>
              <a:t>The array with two sub scripts termed as two dimensional array.</a:t>
            </a:r>
          </a:p>
          <a:p>
            <a:pPr algn="l">
              <a:buFont typeface="Wingdings" pitchFamily="2" charset="2"/>
              <a:buChar char="Ø"/>
            </a:pPr>
            <a:r>
              <a:rPr lang="en-US" sz="3800" dirty="0">
                <a:solidFill>
                  <a:srgbClr val="7030A0"/>
                </a:solidFill>
              </a:rPr>
              <a:t>2-d arrays are used in situation where a table of values needs to be stored in an array.</a:t>
            </a:r>
          </a:p>
          <a:p>
            <a:pPr algn="l">
              <a:buFont typeface="Wingdings" pitchFamily="2" charset="2"/>
              <a:buChar char="Ø"/>
            </a:pPr>
            <a:r>
              <a:rPr lang="en-US" sz="3800" dirty="0">
                <a:solidFill>
                  <a:srgbClr val="7030A0"/>
                </a:solidFill>
              </a:rPr>
              <a:t>Two dimensional arrays are stored in a row-column matrix, where the left index indicates the  row and the right indicates the column.</a:t>
            </a:r>
          </a:p>
          <a:p>
            <a:pPr algn="l">
              <a:buFont typeface="Wingdings" pitchFamily="2" charset="2"/>
              <a:buChar char="Ø"/>
            </a:pP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2E1F0-1400-44BB-95DC-126FEB94D49A}"/>
              </a:ext>
            </a:extLst>
          </p:cNvPr>
          <p:cNvSpPr>
            <a:spLocks noGrp="1"/>
          </p:cNvSpPr>
          <p:nvPr>
            <p:ph idx="1"/>
          </p:nvPr>
        </p:nvSpPr>
        <p:spPr>
          <a:xfrm>
            <a:off x="457200" y="152400"/>
            <a:ext cx="8229600" cy="6248400"/>
          </a:xfrm>
        </p:spPr>
        <p:txBody>
          <a:bodyPr>
            <a:normAutofit/>
          </a:bodyPr>
          <a:lstStyle/>
          <a:p>
            <a:pPr marL="342900" lvl="0" indent="-342900">
              <a:lnSpc>
                <a:spcPct val="115000"/>
              </a:lnSpc>
              <a:spcAft>
                <a:spcPts val="100"/>
              </a:spcAft>
              <a:buFont typeface="+mj-lt"/>
              <a:buAutoNum type="arabicPeriod"/>
            </a:pPr>
            <a:r>
              <a:rPr lang="en-US" sz="32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 three dimensional array is used to store logically related group of tables of values. </a:t>
            </a:r>
            <a:endParaRPr lang="en-IN" sz="3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
              </a:spcAft>
              <a:buFont typeface="+mj-lt"/>
              <a:buAutoNum type="arabicPeriod"/>
            </a:pPr>
            <a:r>
              <a:rPr lang="en-US" sz="32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Three loops (preferably, for loops) are used to access each element in the tables.</a:t>
            </a:r>
            <a:endParaRPr lang="en-IN" sz="3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
              </a:spcAft>
              <a:buFont typeface="+mj-lt"/>
              <a:buAutoNum type="arabicPeriod"/>
            </a:pPr>
            <a:r>
              <a:rPr lang="en-US" sz="32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First loop is to select each table; second loop is to select each row of the selected table. Third loop is used to access each value in the row and table selected.</a:t>
            </a:r>
            <a:endParaRPr lang="en-IN" sz="3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7981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Strings in C </a:t>
            </a:r>
          </a:p>
        </p:txBody>
      </p:sp>
      <p:sp>
        <p:nvSpPr>
          <p:cNvPr id="3" name="Content Placeholder 2"/>
          <p:cNvSpPr>
            <a:spLocks noGrp="1"/>
          </p:cNvSpPr>
          <p:nvPr>
            <p:ph idx="1"/>
          </p:nvPr>
        </p:nvSpPr>
        <p:spPr>
          <a:xfrm>
            <a:off x="152400" y="990600"/>
            <a:ext cx="8839200" cy="5867400"/>
          </a:xfrm>
        </p:spPr>
        <p:txBody>
          <a:bodyPr>
            <a:normAutofit/>
          </a:bodyPr>
          <a:lstStyle/>
          <a:p>
            <a:pPr>
              <a:buFont typeface="Wingdings" pitchFamily="2" charset="2"/>
              <a:buChar char="Ø"/>
            </a:pPr>
            <a:r>
              <a:rPr lang="en-US" dirty="0">
                <a:solidFill>
                  <a:srgbClr val="7030A0"/>
                </a:solidFill>
              </a:rPr>
              <a:t>A Collection of characters/sequence of characters that are enclosed in a pair of double quotes.</a:t>
            </a:r>
          </a:p>
          <a:p>
            <a:pPr>
              <a:buFont typeface="Wingdings" pitchFamily="2" charset="2"/>
              <a:buChar char="Ø"/>
            </a:pPr>
            <a:r>
              <a:rPr lang="en-US" dirty="0">
                <a:solidFill>
                  <a:srgbClr val="7030A0"/>
                </a:solidFill>
              </a:rPr>
              <a:t>Character may be 	</a:t>
            </a:r>
          </a:p>
          <a:p>
            <a:pPr>
              <a:buFont typeface="Wingdings" pitchFamily="2" charset="2"/>
              <a:buChar char="ü"/>
            </a:pPr>
            <a:r>
              <a:rPr lang="en-US" dirty="0">
                <a:solidFill>
                  <a:srgbClr val="C00000"/>
                </a:solidFill>
              </a:rPr>
              <a:t> Alphabets</a:t>
            </a:r>
          </a:p>
          <a:p>
            <a:pPr>
              <a:buFont typeface="Wingdings" pitchFamily="2" charset="2"/>
              <a:buChar char="ü"/>
            </a:pPr>
            <a:r>
              <a:rPr lang="en-US" dirty="0">
                <a:solidFill>
                  <a:srgbClr val="C00000"/>
                </a:solidFill>
              </a:rPr>
              <a:t>Digits &amp;</a:t>
            </a:r>
          </a:p>
          <a:p>
            <a:pPr>
              <a:buFont typeface="Wingdings" pitchFamily="2" charset="2"/>
              <a:buChar char="ü"/>
            </a:pPr>
            <a:r>
              <a:rPr lang="en-US" dirty="0">
                <a:solidFill>
                  <a:srgbClr val="C00000"/>
                </a:solidFill>
              </a:rPr>
              <a:t>Special symbols</a:t>
            </a:r>
          </a:p>
          <a:p>
            <a:pPr>
              <a:buFont typeface="Wingdings" pitchFamily="2" charset="2"/>
              <a:buChar char="Ø"/>
            </a:pPr>
            <a:r>
              <a:rPr lang="en-US" dirty="0">
                <a:solidFill>
                  <a:srgbClr val="7030A0"/>
                </a:solidFill>
              </a:rPr>
              <a:t>Every string is terminated by a null character ‘\0’ automatically by the compiler.</a:t>
            </a:r>
          </a:p>
          <a:p>
            <a:pPr>
              <a:buNone/>
            </a:pPr>
            <a:endParaRPr lang="en-US" dirty="0"/>
          </a:p>
        </p:txBody>
      </p:sp>
      <p:graphicFrame>
        <p:nvGraphicFramePr>
          <p:cNvPr id="4" name="Table 3"/>
          <p:cNvGraphicFramePr>
            <a:graphicFrameLocks noGrp="1"/>
          </p:cNvGraphicFramePr>
          <p:nvPr/>
        </p:nvGraphicFramePr>
        <p:xfrm>
          <a:off x="1524000" y="5715000"/>
          <a:ext cx="6096000" cy="762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762000">
                <a:tc>
                  <a:txBody>
                    <a:bodyPr/>
                    <a:lstStyle/>
                    <a:p>
                      <a:r>
                        <a:rPr lang="en-US" sz="3200" dirty="0"/>
                        <a:t>V</a:t>
                      </a:r>
                    </a:p>
                  </a:txBody>
                  <a:tcPr/>
                </a:tc>
                <a:tc>
                  <a:txBody>
                    <a:bodyPr/>
                    <a:lstStyle/>
                    <a:p>
                      <a:r>
                        <a:rPr lang="en-US" sz="3600" dirty="0"/>
                        <a:t>a</a:t>
                      </a:r>
                    </a:p>
                  </a:txBody>
                  <a:tcPr/>
                </a:tc>
                <a:tc>
                  <a:txBody>
                    <a:bodyPr/>
                    <a:lstStyle/>
                    <a:p>
                      <a:r>
                        <a:rPr lang="en-US" sz="3600" dirty="0"/>
                        <a:t>s</a:t>
                      </a:r>
                    </a:p>
                  </a:txBody>
                  <a:tcPr/>
                </a:tc>
                <a:tc>
                  <a:txBody>
                    <a:bodyPr/>
                    <a:lstStyle/>
                    <a:p>
                      <a:r>
                        <a:rPr lang="en-US" sz="3600" dirty="0"/>
                        <a:t>a</a:t>
                      </a:r>
                    </a:p>
                  </a:txBody>
                  <a:tcPr/>
                </a:tc>
                <a:tc>
                  <a:txBody>
                    <a:bodyPr/>
                    <a:lstStyle/>
                    <a:p>
                      <a:r>
                        <a:rPr lang="en-US" sz="3600" dirty="0"/>
                        <a:t>v</a:t>
                      </a:r>
                    </a:p>
                  </a:txBody>
                  <a:tcPr/>
                </a:tc>
                <a:tc>
                  <a:txBody>
                    <a:bodyPr/>
                    <a:lstStyle/>
                    <a:p>
                      <a:r>
                        <a:rPr lang="en-US" sz="3600" dirty="0" err="1"/>
                        <a:t>i</a:t>
                      </a:r>
                      <a:endParaRPr lang="en-US" sz="3600" dirty="0"/>
                    </a:p>
                  </a:txBody>
                  <a:tcPr/>
                </a:tc>
                <a:tc>
                  <a:txBody>
                    <a:bodyPr/>
                    <a:lstStyle/>
                    <a:p>
                      <a:r>
                        <a:rPr lang="en-US" sz="3600" dirty="0"/>
                        <a:t>\0</a:t>
                      </a:r>
                    </a:p>
                  </a:txBody>
                  <a:tcPr/>
                </a:tc>
                <a:tc>
                  <a:txBody>
                    <a:bodyPr/>
                    <a:lstStyle/>
                    <a:p>
                      <a:endParaRPr lang="en-US" sz="360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US" sz="4000" u="sng" dirty="0">
                <a:solidFill>
                  <a:srgbClr val="FF0000"/>
                </a:solidFill>
              </a:rPr>
              <a:t>Declaration:</a:t>
            </a:r>
          </a:p>
          <a:p>
            <a:pPr>
              <a:buNone/>
            </a:pPr>
            <a:r>
              <a:rPr lang="en-US" sz="3600" dirty="0">
                <a:solidFill>
                  <a:srgbClr val="FF0000"/>
                </a:solidFill>
              </a:rPr>
              <a:t>Syntax: </a:t>
            </a:r>
            <a:r>
              <a:rPr lang="en-US" sz="3600" dirty="0">
                <a:solidFill>
                  <a:srgbClr val="7030A0"/>
                </a:solidFill>
              </a:rPr>
              <a:t>char array-name/string name[size];</a:t>
            </a:r>
          </a:p>
          <a:p>
            <a:pPr>
              <a:buNone/>
            </a:pPr>
            <a:r>
              <a:rPr lang="en-US" sz="3600" dirty="0">
                <a:solidFill>
                  <a:srgbClr val="FF0000"/>
                </a:solidFill>
              </a:rPr>
              <a:t>Example: 	</a:t>
            </a:r>
            <a:r>
              <a:rPr lang="en-US" sz="3600" dirty="0">
                <a:solidFill>
                  <a:srgbClr val="7030A0"/>
                </a:solidFill>
              </a:rPr>
              <a:t>char </a:t>
            </a:r>
            <a:r>
              <a:rPr lang="en-US" sz="3600" dirty="0" err="1">
                <a:solidFill>
                  <a:srgbClr val="7030A0"/>
                </a:solidFill>
              </a:rPr>
              <a:t>sname</a:t>
            </a:r>
            <a:r>
              <a:rPr lang="en-US" sz="3600" dirty="0">
                <a:solidFill>
                  <a:srgbClr val="7030A0"/>
                </a:solidFill>
              </a:rPr>
              <a:t>[10];</a:t>
            </a:r>
          </a:p>
          <a:p>
            <a:pPr>
              <a:buNone/>
            </a:pPr>
            <a:r>
              <a:rPr lang="en-US" sz="3600" dirty="0">
                <a:solidFill>
                  <a:srgbClr val="7030A0"/>
                </a:solidFill>
              </a:rPr>
              <a:t>			char </a:t>
            </a:r>
            <a:r>
              <a:rPr lang="en-US" sz="3600" dirty="0" err="1">
                <a:solidFill>
                  <a:srgbClr val="7030A0"/>
                </a:solidFill>
              </a:rPr>
              <a:t>cname</a:t>
            </a:r>
            <a:r>
              <a:rPr lang="en-US" sz="3600" dirty="0">
                <a:solidFill>
                  <a:srgbClr val="7030A0"/>
                </a:solidFill>
              </a:rPr>
              <a:t>[20];</a:t>
            </a:r>
          </a:p>
          <a:p>
            <a:pPr>
              <a:buNone/>
            </a:pPr>
            <a:r>
              <a:rPr lang="en-US" sz="4000" u="sng" dirty="0">
                <a:solidFill>
                  <a:srgbClr val="FF0000"/>
                </a:solidFill>
              </a:rPr>
              <a:t>Initialization:</a:t>
            </a:r>
            <a:r>
              <a:rPr lang="en-US" u="sng" dirty="0">
                <a:solidFill>
                  <a:srgbClr val="FF0000"/>
                </a:solidFill>
              </a:rPr>
              <a:t> </a:t>
            </a:r>
          </a:p>
          <a:p>
            <a:pPr>
              <a:buNone/>
            </a:pPr>
            <a:r>
              <a:rPr lang="en-US" sz="3600" dirty="0">
                <a:solidFill>
                  <a:srgbClr val="7030A0"/>
                </a:solidFill>
              </a:rPr>
              <a:t>char </a:t>
            </a:r>
            <a:r>
              <a:rPr lang="en-US" sz="3600" dirty="0" err="1">
                <a:solidFill>
                  <a:srgbClr val="7030A0"/>
                </a:solidFill>
              </a:rPr>
              <a:t>sname</a:t>
            </a:r>
            <a:r>
              <a:rPr lang="en-US" sz="3600" dirty="0">
                <a:solidFill>
                  <a:srgbClr val="7030A0"/>
                </a:solidFill>
              </a:rPr>
              <a:t>[20]={‘</a:t>
            </a:r>
            <a:r>
              <a:rPr lang="en-US" sz="3600" dirty="0" err="1">
                <a:solidFill>
                  <a:srgbClr val="7030A0"/>
                </a:solidFill>
              </a:rPr>
              <a:t>c’,’s’,’t</a:t>
            </a:r>
            <a:r>
              <a:rPr lang="en-US" sz="3600" dirty="0">
                <a:solidFill>
                  <a:srgbClr val="7030A0"/>
                </a:solidFill>
              </a:rPr>
              <a:t>’};</a:t>
            </a:r>
          </a:p>
          <a:p>
            <a:pPr>
              <a:buNone/>
            </a:pPr>
            <a:r>
              <a:rPr lang="en-US" sz="3600" dirty="0">
                <a:solidFill>
                  <a:srgbClr val="7030A0"/>
                </a:solidFill>
              </a:rPr>
              <a:t>char </a:t>
            </a:r>
            <a:r>
              <a:rPr lang="en-US" sz="3600" dirty="0" err="1">
                <a:solidFill>
                  <a:srgbClr val="7030A0"/>
                </a:solidFill>
              </a:rPr>
              <a:t>sname</a:t>
            </a:r>
            <a:r>
              <a:rPr lang="en-US" sz="3600" dirty="0">
                <a:solidFill>
                  <a:srgbClr val="7030A0"/>
                </a:solidFill>
              </a:rPr>
              <a:t>[20]={“</a:t>
            </a:r>
            <a:r>
              <a:rPr lang="en-US" sz="3600" dirty="0" err="1">
                <a:solidFill>
                  <a:srgbClr val="7030A0"/>
                </a:solidFill>
              </a:rPr>
              <a:t>cst</a:t>
            </a:r>
            <a:r>
              <a:rPr lang="en-US" sz="3600" dirty="0">
                <a:solidFill>
                  <a:srgbClr val="7030A0"/>
                </a:solidFill>
              </a:rPr>
              <a:t>”};</a:t>
            </a:r>
          </a:p>
          <a:p>
            <a:pPr>
              <a:buNone/>
            </a:pPr>
            <a:r>
              <a:rPr lang="en-US" sz="2800" dirty="0">
                <a:solidFill>
                  <a:srgbClr val="7030A0"/>
                </a:solidFill>
              </a:rPr>
              <a:t>The characters of the string are enclosed within a pair of double quotes. The initialization of NULL character is not essential because the C compiler inserts the NULL (\0) character automatically at the end of the string.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D69F-B3BE-4E09-AB1D-3472A82B498B}"/>
              </a:ext>
            </a:extLst>
          </p:cNvPr>
          <p:cNvSpPr>
            <a:spLocks noGrp="1"/>
          </p:cNvSpPr>
          <p:nvPr>
            <p:ph type="title"/>
          </p:nvPr>
        </p:nvSpPr>
        <p:spPr>
          <a:xfrm>
            <a:off x="457200" y="76200"/>
            <a:ext cx="8229600" cy="655637"/>
          </a:xfrm>
        </p:spPr>
        <p:txBody>
          <a:bodyPr>
            <a:normAutofit fontScale="90000"/>
          </a:bodyPr>
          <a:lstStyle/>
          <a:p>
            <a:r>
              <a:rPr lang="en-US" dirty="0">
                <a:solidFill>
                  <a:srgbClr val="FF0000"/>
                </a:solidFill>
              </a:rPr>
              <a:t>Reading And Writing String</a:t>
            </a:r>
            <a:endParaRPr lang="en-IN" dirty="0">
              <a:solidFill>
                <a:srgbClr val="FF0000"/>
              </a:solidFill>
            </a:endParaRPr>
          </a:p>
        </p:txBody>
      </p:sp>
      <p:sp>
        <p:nvSpPr>
          <p:cNvPr id="3" name="Content Placeholder 2">
            <a:extLst>
              <a:ext uri="{FF2B5EF4-FFF2-40B4-BE49-F238E27FC236}">
                <a16:creationId xmlns:a16="http://schemas.microsoft.com/office/drawing/2014/main" id="{6BD7460A-B08E-4D9D-A10B-C20DAAAAD7EC}"/>
              </a:ext>
            </a:extLst>
          </p:cNvPr>
          <p:cNvSpPr>
            <a:spLocks noGrp="1"/>
          </p:cNvSpPr>
          <p:nvPr>
            <p:ph idx="1"/>
          </p:nvPr>
        </p:nvSpPr>
        <p:spPr>
          <a:xfrm>
            <a:off x="76200" y="685800"/>
            <a:ext cx="8839200" cy="6172200"/>
          </a:xfrm>
        </p:spPr>
        <p:txBody>
          <a:bodyPr>
            <a:normAutofit/>
          </a:bodyPr>
          <a:lstStyle/>
          <a:p>
            <a:pPr marL="0" indent="0">
              <a:buNone/>
            </a:pPr>
            <a:r>
              <a:rPr lang="en-US" dirty="0">
                <a:solidFill>
                  <a:srgbClr val="7030A0"/>
                </a:solidFill>
              </a:rPr>
              <a:t>The '%s' control string can be used in </a:t>
            </a:r>
            <a:r>
              <a:rPr lang="en-US" dirty="0" err="1">
                <a:solidFill>
                  <a:srgbClr val="7030A0"/>
                </a:solidFill>
              </a:rPr>
              <a:t>scanf</a:t>
            </a:r>
            <a:r>
              <a:rPr lang="en-US" dirty="0">
                <a:solidFill>
                  <a:srgbClr val="7030A0"/>
                </a:solidFill>
              </a:rPr>
              <a:t>() statement to read a string from the terminal and the same may be used to write string to the terminal in </a:t>
            </a:r>
            <a:r>
              <a:rPr lang="en-US" dirty="0" err="1">
                <a:solidFill>
                  <a:srgbClr val="7030A0"/>
                </a:solidFill>
              </a:rPr>
              <a:t>printf</a:t>
            </a:r>
            <a:r>
              <a:rPr lang="en-US" dirty="0">
                <a:solidFill>
                  <a:srgbClr val="7030A0"/>
                </a:solidFill>
              </a:rPr>
              <a:t>() statement. </a:t>
            </a:r>
          </a:p>
          <a:p>
            <a:pPr marL="0" indent="0">
              <a:buNone/>
            </a:pPr>
            <a:r>
              <a:rPr lang="en-US">
                <a:solidFill>
                  <a:srgbClr val="7030A0"/>
                </a:solidFill>
              </a:rPr>
              <a:t>#include&lt;stdio.h&gt;</a:t>
            </a:r>
            <a:endParaRPr lang="en-US" dirty="0">
              <a:solidFill>
                <a:srgbClr val="7030A0"/>
              </a:solidFill>
            </a:endParaRPr>
          </a:p>
          <a:p>
            <a:pPr marL="0" indent="0">
              <a:buNone/>
            </a:pPr>
            <a:r>
              <a:rPr lang="en-US" dirty="0">
                <a:solidFill>
                  <a:srgbClr val="7030A0"/>
                </a:solidFill>
              </a:rPr>
              <a:t>main( ) </a:t>
            </a:r>
          </a:p>
          <a:p>
            <a:pPr marL="0" indent="0">
              <a:buNone/>
            </a:pPr>
            <a:r>
              <a:rPr lang="en-US" dirty="0">
                <a:solidFill>
                  <a:srgbClr val="7030A0"/>
                </a:solidFill>
              </a:rPr>
              <a:t>{ </a:t>
            </a:r>
          </a:p>
          <a:p>
            <a:pPr marL="0" indent="0">
              <a:buNone/>
            </a:pPr>
            <a:r>
              <a:rPr lang="en-US" dirty="0">
                <a:solidFill>
                  <a:srgbClr val="7030A0"/>
                </a:solidFill>
              </a:rPr>
              <a:t>char name[ ] = "</a:t>
            </a:r>
            <a:r>
              <a:rPr lang="en-US" dirty="0" err="1">
                <a:solidFill>
                  <a:srgbClr val="7030A0"/>
                </a:solidFill>
              </a:rPr>
              <a:t>Vasavi</a:t>
            </a:r>
            <a:r>
              <a:rPr lang="en-US" dirty="0">
                <a:solidFill>
                  <a:srgbClr val="7030A0"/>
                </a:solidFill>
              </a:rPr>
              <a:t>" ; </a:t>
            </a:r>
          </a:p>
          <a:p>
            <a:pPr marL="0" indent="0">
              <a:buNone/>
            </a:pPr>
            <a:r>
              <a:rPr lang="en-US" dirty="0">
                <a:solidFill>
                  <a:srgbClr val="7030A0"/>
                </a:solidFill>
              </a:rPr>
              <a:t>int </a:t>
            </a:r>
            <a:r>
              <a:rPr lang="en-US" dirty="0" err="1">
                <a:solidFill>
                  <a:srgbClr val="7030A0"/>
                </a:solidFill>
              </a:rPr>
              <a:t>i</a:t>
            </a:r>
            <a:r>
              <a:rPr lang="en-US" dirty="0">
                <a:solidFill>
                  <a:srgbClr val="7030A0"/>
                </a:solidFill>
              </a:rPr>
              <a:t> = 0 ; </a:t>
            </a:r>
          </a:p>
          <a:p>
            <a:pPr marL="0" indent="0">
              <a:buNone/>
            </a:pPr>
            <a:r>
              <a:rPr lang="en-US" dirty="0">
                <a:solidFill>
                  <a:srgbClr val="7030A0"/>
                </a:solidFill>
              </a:rPr>
              <a:t>while ( name[</a:t>
            </a:r>
            <a:r>
              <a:rPr lang="en-US" dirty="0" err="1">
                <a:solidFill>
                  <a:srgbClr val="7030A0"/>
                </a:solidFill>
              </a:rPr>
              <a:t>i</a:t>
            </a:r>
            <a:r>
              <a:rPr lang="en-US" dirty="0">
                <a:solidFill>
                  <a:srgbClr val="7030A0"/>
                </a:solidFill>
              </a:rPr>
              <a:t>] != `\0’ ) </a:t>
            </a:r>
          </a:p>
        </p:txBody>
      </p:sp>
    </p:spTree>
    <p:extLst>
      <p:ext uri="{BB962C8B-B14F-4D97-AF65-F5344CB8AC3E}">
        <p14:creationId xmlns:p14="http://schemas.microsoft.com/office/powerpoint/2010/main" val="810225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B6254-9BB6-4792-89D9-91A7F351CB8F}"/>
              </a:ext>
            </a:extLst>
          </p:cNvPr>
          <p:cNvSpPr>
            <a:spLocks noGrp="1"/>
          </p:cNvSpPr>
          <p:nvPr>
            <p:ph idx="1"/>
          </p:nvPr>
        </p:nvSpPr>
        <p:spPr>
          <a:xfrm>
            <a:off x="457200" y="304800"/>
            <a:ext cx="8229600" cy="5821363"/>
          </a:xfrm>
        </p:spPr>
        <p:txBody>
          <a:bodyPr/>
          <a:lstStyle/>
          <a:p>
            <a:pPr marL="0" indent="0">
              <a:buNone/>
            </a:pPr>
            <a:r>
              <a:rPr lang="en-US" dirty="0">
                <a:solidFill>
                  <a:srgbClr val="7030A0"/>
                </a:solidFill>
              </a:rPr>
              <a:t>{</a:t>
            </a:r>
          </a:p>
          <a:p>
            <a:pPr marL="0" indent="0">
              <a:buNone/>
            </a:pPr>
            <a:r>
              <a:rPr lang="en-US" dirty="0">
                <a:solidFill>
                  <a:srgbClr val="7030A0"/>
                </a:solidFill>
              </a:rPr>
              <a:t> </a:t>
            </a:r>
            <a:r>
              <a:rPr lang="en-US" dirty="0" err="1">
                <a:solidFill>
                  <a:srgbClr val="7030A0"/>
                </a:solidFill>
              </a:rPr>
              <a:t>printf</a:t>
            </a:r>
            <a:r>
              <a:rPr lang="en-US" dirty="0">
                <a:solidFill>
                  <a:srgbClr val="7030A0"/>
                </a:solidFill>
              </a:rPr>
              <a:t> ( "%c", name[</a:t>
            </a:r>
            <a:r>
              <a:rPr lang="en-US" dirty="0" err="1">
                <a:solidFill>
                  <a:srgbClr val="7030A0"/>
                </a:solidFill>
              </a:rPr>
              <a:t>i</a:t>
            </a:r>
            <a:r>
              <a:rPr lang="en-US" dirty="0">
                <a:solidFill>
                  <a:srgbClr val="7030A0"/>
                </a:solidFill>
              </a:rPr>
              <a:t>] );</a:t>
            </a:r>
          </a:p>
          <a:p>
            <a:pPr marL="0" indent="0">
              <a:buNone/>
            </a:pPr>
            <a:r>
              <a:rPr lang="en-US" dirty="0">
                <a:solidFill>
                  <a:srgbClr val="7030A0"/>
                </a:solidFill>
              </a:rPr>
              <a:t> </a:t>
            </a:r>
            <a:r>
              <a:rPr lang="en-US" dirty="0" err="1">
                <a:solidFill>
                  <a:srgbClr val="7030A0"/>
                </a:solidFill>
              </a:rPr>
              <a:t>i</a:t>
            </a:r>
            <a:r>
              <a:rPr lang="en-US" dirty="0">
                <a:solidFill>
                  <a:srgbClr val="7030A0"/>
                </a:solidFill>
              </a:rPr>
              <a:t>++ ; </a:t>
            </a:r>
          </a:p>
          <a:p>
            <a:pPr marL="0" indent="0">
              <a:buNone/>
            </a:pPr>
            <a:r>
              <a:rPr lang="en-US" dirty="0">
                <a:solidFill>
                  <a:srgbClr val="7030A0"/>
                </a:solidFill>
              </a:rPr>
              <a:t>} </a:t>
            </a:r>
          </a:p>
          <a:p>
            <a:pPr marL="0" indent="0">
              <a:buNone/>
            </a:pPr>
            <a:r>
              <a:rPr lang="en-US" dirty="0">
                <a:solidFill>
                  <a:srgbClr val="7030A0"/>
                </a:solidFill>
              </a:rPr>
              <a:t>}</a:t>
            </a:r>
            <a:endParaRPr lang="en-IN" dirty="0">
              <a:solidFill>
                <a:srgbClr val="7030A0"/>
              </a:solidFill>
            </a:endParaRPr>
          </a:p>
          <a:p>
            <a:pPr marL="0" indent="0">
              <a:buNone/>
            </a:pPr>
            <a:r>
              <a:rPr lang="en-IN" dirty="0">
                <a:solidFill>
                  <a:srgbClr val="FF0000"/>
                </a:solidFill>
              </a:rPr>
              <a:t>The output is... </a:t>
            </a:r>
            <a:r>
              <a:rPr lang="en-IN" dirty="0" err="1">
                <a:solidFill>
                  <a:srgbClr val="FF0000"/>
                </a:solidFill>
              </a:rPr>
              <a:t>Vasavi</a:t>
            </a:r>
            <a:r>
              <a:rPr lang="en-IN" dirty="0">
                <a:solidFill>
                  <a:srgbClr val="FF0000"/>
                </a:solidFill>
              </a:rPr>
              <a:t> </a:t>
            </a:r>
          </a:p>
        </p:txBody>
      </p:sp>
    </p:spTree>
    <p:extLst>
      <p:ext uri="{BB962C8B-B14F-4D97-AF65-F5344CB8AC3E}">
        <p14:creationId xmlns:p14="http://schemas.microsoft.com/office/powerpoint/2010/main" val="290917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5396-C4CA-4C54-BFDA-A81D5B20931E}"/>
              </a:ext>
            </a:extLst>
          </p:cNvPr>
          <p:cNvSpPr>
            <a:spLocks noGrp="1"/>
          </p:cNvSpPr>
          <p:nvPr>
            <p:ph type="title"/>
          </p:nvPr>
        </p:nvSpPr>
        <p:spPr>
          <a:xfrm>
            <a:off x="457200" y="76200"/>
            <a:ext cx="8229600" cy="762000"/>
          </a:xfrm>
        </p:spPr>
        <p:txBody>
          <a:bodyPr>
            <a:normAutofit/>
          </a:bodyPr>
          <a:lstStyle/>
          <a:p>
            <a:r>
              <a:rPr lang="en-IN" sz="4000" dirty="0">
                <a:solidFill>
                  <a:srgbClr val="FF0000"/>
                </a:solidFill>
              </a:rPr>
              <a:t>String Handling Functions in C</a:t>
            </a:r>
          </a:p>
        </p:txBody>
      </p:sp>
      <p:sp>
        <p:nvSpPr>
          <p:cNvPr id="3" name="Content Placeholder 2">
            <a:extLst>
              <a:ext uri="{FF2B5EF4-FFF2-40B4-BE49-F238E27FC236}">
                <a16:creationId xmlns:a16="http://schemas.microsoft.com/office/drawing/2014/main" id="{3B6A26E6-EAF4-4186-B5A9-330AC421ADB6}"/>
              </a:ext>
            </a:extLst>
          </p:cNvPr>
          <p:cNvSpPr>
            <a:spLocks noGrp="1"/>
          </p:cNvSpPr>
          <p:nvPr>
            <p:ph idx="1"/>
          </p:nvPr>
        </p:nvSpPr>
        <p:spPr>
          <a:xfrm>
            <a:off x="76200" y="685800"/>
            <a:ext cx="8991600" cy="5440363"/>
          </a:xfrm>
        </p:spPr>
        <p:txBody>
          <a:bodyPr/>
          <a:lstStyle/>
          <a:p>
            <a:pPr marL="0" indent="0" algn="just">
              <a:buNone/>
            </a:pPr>
            <a:r>
              <a:rPr lang="en-US" dirty="0">
                <a:solidFill>
                  <a:srgbClr val="7030A0"/>
                </a:solidFill>
              </a:rPr>
              <a:t>C programming language provides a set of pre-defined functions called string handling functions to work with string values.</a:t>
            </a:r>
          </a:p>
          <a:p>
            <a:pPr marL="0" indent="0">
              <a:buNone/>
            </a:pPr>
            <a:r>
              <a:rPr lang="en-US" dirty="0">
                <a:solidFill>
                  <a:srgbClr val="7030A0"/>
                </a:solidFill>
              </a:rPr>
              <a:t>The string handling functions are defined in a header file called </a:t>
            </a:r>
            <a:r>
              <a:rPr lang="en-US" dirty="0" err="1">
                <a:solidFill>
                  <a:srgbClr val="7030A0"/>
                </a:solidFill>
              </a:rPr>
              <a:t>string.h</a:t>
            </a:r>
            <a:r>
              <a:rPr lang="en-US" dirty="0">
                <a:solidFill>
                  <a:srgbClr val="7030A0"/>
                </a:solidFill>
              </a:rPr>
              <a:t>.</a:t>
            </a:r>
          </a:p>
          <a:p>
            <a:pPr marL="0" indent="0">
              <a:buNone/>
            </a:pPr>
            <a:r>
              <a:rPr lang="en-US" dirty="0">
                <a:solidFill>
                  <a:srgbClr val="7030A0"/>
                </a:solidFill>
              </a:rPr>
              <a:t>The following table provides most commonly used string handling function and their use... </a:t>
            </a:r>
            <a:endParaRPr lang="en-IN" dirty="0">
              <a:solidFill>
                <a:srgbClr val="7030A0"/>
              </a:solidFill>
            </a:endParaRPr>
          </a:p>
        </p:txBody>
      </p:sp>
    </p:spTree>
    <p:extLst>
      <p:ext uri="{BB962C8B-B14F-4D97-AF65-F5344CB8AC3E}">
        <p14:creationId xmlns:p14="http://schemas.microsoft.com/office/powerpoint/2010/main" val="200145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CC4BB-E6B1-45E2-9DB2-97EDB96EAD7C}"/>
              </a:ext>
            </a:extLst>
          </p:cNvPr>
          <p:cNvSpPr>
            <a:spLocks noGrp="1"/>
          </p:cNvSpPr>
          <p:nvPr>
            <p:ph idx="1"/>
          </p:nvPr>
        </p:nvSpPr>
        <p:spPr>
          <a:xfrm>
            <a:off x="0" y="304800"/>
            <a:ext cx="9144000" cy="5821363"/>
          </a:xfrm>
        </p:spPr>
        <p:txBody>
          <a:bodyPr>
            <a:normAutofit/>
          </a:bodyPr>
          <a:lstStyle/>
          <a:p>
            <a:pPr marL="0" indent="0">
              <a:lnSpc>
                <a:spcPct val="115000"/>
              </a:lnSpc>
              <a:spcAft>
                <a:spcPts val="300"/>
              </a:spcAft>
              <a:buNone/>
            </a:pPr>
            <a:r>
              <a:rPr lang="en-US"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FUNCTION  </a:t>
            </a: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PURPOSE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strlen</a:t>
            </a: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Used to find length of the string</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strcpy</a:t>
            </a: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Used to copy one string to another </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strcat</a:t>
            </a: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Used to combine two strings</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strcmp</a:t>
            </a: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Used to compare characters of two strings.   </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strrev</a:t>
            </a: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Used to reverse a string</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strlwr</a:t>
            </a: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Used to convert strings into lower case </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strupr</a:t>
            </a: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Used to convert strings into upper case </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strdup</a:t>
            </a: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Used to duplicate a string</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34943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C6BCC9-5F1D-4E29-9ABB-E33B2652EC06}"/>
              </a:ext>
            </a:extLst>
          </p:cNvPr>
          <p:cNvSpPr>
            <a:spLocks noGrp="1"/>
          </p:cNvSpPr>
          <p:nvPr>
            <p:ph idx="1"/>
          </p:nvPr>
        </p:nvSpPr>
        <p:spPr>
          <a:xfrm>
            <a:off x="152400" y="304800"/>
            <a:ext cx="8839200" cy="6096000"/>
          </a:xfrm>
        </p:spPr>
        <p:txBody>
          <a:bodyPr>
            <a:normAutofit fontScale="75000" lnSpcReduction="20000"/>
          </a:bodyPr>
          <a:lstStyle/>
          <a:p>
            <a:pPr marL="514350" indent="-514350">
              <a:buAutoNum type="arabicParenR"/>
            </a:pPr>
            <a:r>
              <a:rPr lang="en-US" dirty="0" err="1">
                <a:solidFill>
                  <a:srgbClr val="FF0000"/>
                </a:solidFill>
              </a:rPr>
              <a:t>strlen</a:t>
            </a:r>
            <a:r>
              <a:rPr lang="en-US" dirty="0">
                <a:solidFill>
                  <a:srgbClr val="FF0000"/>
                </a:solidFill>
              </a:rPr>
              <a:t>( ) : </a:t>
            </a:r>
            <a:r>
              <a:rPr lang="en-US" dirty="0" err="1">
                <a:solidFill>
                  <a:srgbClr val="7030A0"/>
                </a:solidFill>
              </a:rPr>
              <a:t>strlen</a:t>
            </a:r>
            <a:r>
              <a:rPr lang="en-US" dirty="0">
                <a:solidFill>
                  <a:srgbClr val="7030A0"/>
                </a:solidFill>
              </a:rPr>
              <a:t>( ) function is used to find the length of a character string.</a:t>
            </a:r>
            <a:r>
              <a:rPr lang="en-US" dirty="0"/>
              <a:t> </a:t>
            </a:r>
          </a:p>
          <a:p>
            <a:pPr marL="0" indent="0">
              <a:buNone/>
            </a:pPr>
            <a:r>
              <a:rPr lang="en-US" dirty="0">
                <a:solidFill>
                  <a:srgbClr val="FF0000"/>
                </a:solidFill>
              </a:rPr>
              <a:t>Syntax :</a:t>
            </a:r>
            <a:r>
              <a:rPr lang="en-US" dirty="0"/>
              <a:t> </a:t>
            </a:r>
            <a:r>
              <a:rPr lang="en-US" dirty="0">
                <a:solidFill>
                  <a:srgbClr val="7030A0"/>
                </a:solidFill>
              </a:rPr>
              <a:t>int </a:t>
            </a:r>
            <a:r>
              <a:rPr lang="en-US" dirty="0" err="1">
                <a:solidFill>
                  <a:srgbClr val="7030A0"/>
                </a:solidFill>
              </a:rPr>
              <a:t>strlen</a:t>
            </a:r>
            <a:r>
              <a:rPr lang="en-US" dirty="0">
                <a:solidFill>
                  <a:srgbClr val="7030A0"/>
                </a:solidFill>
              </a:rPr>
              <a:t>(char *string); </a:t>
            </a:r>
          </a:p>
          <a:p>
            <a:pPr marL="0" indent="0">
              <a:buNone/>
            </a:pPr>
            <a:r>
              <a:rPr lang="en-US" dirty="0">
                <a:solidFill>
                  <a:srgbClr val="FF0000"/>
                </a:solidFill>
              </a:rPr>
              <a:t>Example:</a:t>
            </a:r>
          </a:p>
          <a:p>
            <a:pPr marL="0" indent="0">
              <a:buNone/>
            </a:pPr>
            <a:r>
              <a:rPr lang="en-US" dirty="0">
                <a:solidFill>
                  <a:srgbClr val="7030A0"/>
                </a:solidFill>
              </a:rPr>
              <a:t>#include&lt;stdio.h&gt;</a:t>
            </a:r>
          </a:p>
          <a:p>
            <a:pPr marL="0" indent="0">
              <a:buNone/>
            </a:pPr>
            <a:r>
              <a:rPr lang="en-US" dirty="0">
                <a:solidFill>
                  <a:srgbClr val="7030A0"/>
                </a:solidFill>
              </a:rPr>
              <a:t>#include&lt;string.h&gt;</a:t>
            </a:r>
          </a:p>
          <a:p>
            <a:pPr marL="0" indent="0">
              <a:buNone/>
            </a:pPr>
            <a:r>
              <a:rPr lang="en-US" dirty="0">
                <a:solidFill>
                  <a:srgbClr val="7030A0"/>
                </a:solidFill>
              </a:rPr>
              <a:t>Int main()</a:t>
            </a:r>
          </a:p>
          <a:p>
            <a:pPr marL="0" indent="0">
              <a:buNone/>
            </a:pPr>
            <a:r>
              <a:rPr lang="en-US" dirty="0">
                <a:solidFill>
                  <a:srgbClr val="7030A0"/>
                </a:solidFill>
              </a:rPr>
              <a:t>{</a:t>
            </a:r>
          </a:p>
          <a:p>
            <a:pPr marL="0" indent="0">
              <a:buNone/>
            </a:pPr>
            <a:r>
              <a:rPr lang="en-US" dirty="0"/>
              <a:t> </a:t>
            </a:r>
            <a:r>
              <a:rPr lang="en-US" dirty="0">
                <a:solidFill>
                  <a:srgbClr val="7030A0"/>
                </a:solidFill>
              </a:rPr>
              <a:t>int n; </a:t>
            </a:r>
          </a:p>
          <a:p>
            <a:pPr marL="0" indent="0">
              <a:buNone/>
            </a:pPr>
            <a:r>
              <a:rPr lang="en-US" dirty="0">
                <a:solidFill>
                  <a:srgbClr val="7030A0"/>
                </a:solidFill>
              </a:rPr>
              <a:t>char str[20] = “Bangalore”; </a:t>
            </a:r>
          </a:p>
          <a:p>
            <a:pPr marL="0" indent="0">
              <a:buNone/>
            </a:pPr>
            <a:r>
              <a:rPr lang="en-US" dirty="0">
                <a:solidFill>
                  <a:srgbClr val="7030A0"/>
                </a:solidFill>
              </a:rPr>
              <a:t>n = </a:t>
            </a:r>
            <a:r>
              <a:rPr lang="en-US" dirty="0" err="1">
                <a:solidFill>
                  <a:srgbClr val="7030A0"/>
                </a:solidFill>
              </a:rPr>
              <a:t>strlen</a:t>
            </a:r>
            <a:r>
              <a:rPr lang="en-US" dirty="0">
                <a:solidFill>
                  <a:srgbClr val="7030A0"/>
                </a:solidFill>
              </a:rPr>
              <a:t>(str); </a:t>
            </a:r>
          </a:p>
          <a:p>
            <a:pPr marL="0" indent="0">
              <a:buNone/>
            </a:pPr>
            <a:r>
              <a:rPr lang="en-US" dirty="0">
                <a:solidFill>
                  <a:srgbClr val="7030A0"/>
                </a:solidFill>
              </a:rPr>
              <a:t>return 0;</a:t>
            </a:r>
          </a:p>
          <a:p>
            <a:pPr marL="0" indent="0">
              <a:buNone/>
            </a:pPr>
            <a:r>
              <a:rPr lang="en-US" dirty="0">
                <a:solidFill>
                  <a:srgbClr val="7030A0"/>
                </a:solidFill>
              </a:rPr>
              <a:t>}</a:t>
            </a:r>
          </a:p>
          <a:p>
            <a:pPr marL="0" indent="0">
              <a:buNone/>
            </a:pPr>
            <a:r>
              <a:rPr lang="en-US" dirty="0">
                <a:solidFill>
                  <a:srgbClr val="7030A0"/>
                </a:solidFill>
              </a:rPr>
              <a:t>This will return the length of the string 9 which is assigned to an integer variable n. </a:t>
            </a:r>
          </a:p>
          <a:p>
            <a:pPr marL="0" indent="0">
              <a:buNone/>
            </a:pPr>
            <a:r>
              <a:rPr lang="en-US" dirty="0">
                <a:solidFill>
                  <a:srgbClr val="7030A0"/>
                </a:solidFill>
              </a:rPr>
              <a:t>Note that the null character “\0‟ available at the end of a string is not counted. </a:t>
            </a:r>
            <a:endParaRPr lang="en-IN" dirty="0">
              <a:solidFill>
                <a:srgbClr val="7030A0"/>
              </a:solidFill>
            </a:endParaRPr>
          </a:p>
        </p:txBody>
      </p:sp>
    </p:spTree>
    <p:extLst>
      <p:ext uri="{BB962C8B-B14F-4D97-AF65-F5344CB8AC3E}">
        <p14:creationId xmlns:p14="http://schemas.microsoft.com/office/powerpoint/2010/main" val="1982241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75E99-7BBF-444F-AF90-3B05C6FE2C1C}"/>
              </a:ext>
            </a:extLst>
          </p:cNvPr>
          <p:cNvSpPr>
            <a:spLocks noGrp="1"/>
          </p:cNvSpPr>
          <p:nvPr>
            <p:ph idx="1"/>
          </p:nvPr>
        </p:nvSpPr>
        <p:spPr>
          <a:xfrm>
            <a:off x="76200" y="0"/>
            <a:ext cx="8991600" cy="6858000"/>
          </a:xfrm>
        </p:spPr>
        <p:txBody>
          <a:bodyPr/>
          <a:lstStyle/>
          <a:p>
            <a:pPr marL="0" indent="0">
              <a:buNone/>
            </a:pPr>
            <a:r>
              <a:rPr lang="en-IN" dirty="0">
                <a:solidFill>
                  <a:srgbClr val="FF0000"/>
                </a:solidFill>
              </a:rPr>
              <a:t>2) </a:t>
            </a:r>
            <a:r>
              <a:rPr lang="en-IN" dirty="0" err="1">
                <a:solidFill>
                  <a:srgbClr val="FF0000"/>
                </a:solidFill>
              </a:rPr>
              <a:t>strrev</a:t>
            </a:r>
            <a:r>
              <a:rPr lang="en-IN" dirty="0">
                <a:solidFill>
                  <a:srgbClr val="FF0000"/>
                </a:solidFill>
              </a:rPr>
              <a:t>(): </a:t>
            </a:r>
            <a:r>
              <a:rPr lang="en-IN" dirty="0" err="1">
                <a:solidFill>
                  <a:srgbClr val="7030A0"/>
                </a:solidFill>
              </a:rPr>
              <a:t>strrev</a:t>
            </a:r>
            <a:r>
              <a:rPr lang="en-IN" dirty="0">
                <a:solidFill>
                  <a:srgbClr val="7030A0"/>
                </a:solidFill>
              </a:rPr>
              <a:t>() function reverses a given string in C language. </a:t>
            </a:r>
          </a:p>
          <a:p>
            <a:pPr marL="0" indent="0">
              <a:buNone/>
            </a:pPr>
            <a:r>
              <a:rPr lang="en-IN" dirty="0">
                <a:solidFill>
                  <a:srgbClr val="FF0000"/>
                </a:solidFill>
              </a:rPr>
              <a:t>Syntax :</a:t>
            </a:r>
            <a:r>
              <a:rPr lang="en-IN" dirty="0"/>
              <a:t> </a:t>
            </a:r>
            <a:r>
              <a:rPr lang="en-IN" dirty="0">
                <a:solidFill>
                  <a:srgbClr val="7030A0"/>
                </a:solidFill>
              </a:rPr>
              <a:t>char *</a:t>
            </a:r>
            <a:r>
              <a:rPr lang="en-IN" dirty="0" err="1">
                <a:solidFill>
                  <a:srgbClr val="7030A0"/>
                </a:solidFill>
              </a:rPr>
              <a:t>strrev</a:t>
            </a:r>
            <a:r>
              <a:rPr lang="en-IN" dirty="0">
                <a:solidFill>
                  <a:srgbClr val="7030A0"/>
                </a:solidFill>
              </a:rPr>
              <a:t>(char *string); </a:t>
            </a:r>
          </a:p>
          <a:p>
            <a:pPr marL="0" indent="0">
              <a:buNone/>
            </a:pPr>
            <a:r>
              <a:rPr lang="en-IN" dirty="0" err="1">
                <a:solidFill>
                  <a:srgbClr val="7030A0"/>
                </a:solidFill>
              </a:rPr>
              <a:t>strrev</a:t>
            </a:r>
            <a:r>
              <a:rPr lang="en-IN" dirty="0">
                <a:solidFill>
                  <a:srgbClr val="7030A0"/>
                </a:solidFill>
              </a:rPr>
              <a:t>() function is non standard function which may not available in standard library in C. </a:t>
            </a:r>
          </a:p>
          <a:p>
            <a:pPr marL="0" indent="0">
              <a:buNone/>
            </a:pPr>
            <a:r>
              <a:rPr lang="en-IN" sz="2800" dirty="0">
                <a:solidFill>
                  <a:srgbClr val="FF0000"/>
                </a:solidFill>
              </a:rPr>
              <a:t>Example :</a:t>
            </a:r>
            <a:r>
              <a:rPr lang="en-IN" sz="2800" dirty="0"/>
              <a:t> </a:t>
            </a:r>
            <a:r>
              <a:rPr lang="en-IN" sz="2800" dirty="0">
                <a:solidFill>
                  <a:srgbClr val="7030A0"/>
                </a:solidFill>
              </a:rPr>
              <a:t>char name[20]=”</a:t>
            </a:r>
            <a:r>
              <a:rPr lang="en-IN" sz="2800" dirty="0" err="1">
                <a:solidFill>
                  <a:srgbClr val="7030A0"/>
                </a:solidFill>
              </a:rPr>
              <a:t>ftl</a:t>
            </a:r>
            <a:r>
              <a:rPr lang="en-IN" sz="2800" dirty="0">
                <a:solidFill>
                  <a:srgbClr val="7030A0"/>
                </a:solidFill>
              </a:rPr>
              <a:t>”; 	then </a:t>
            </a:r>
            <a:r>
              <a:rPr lang="en-IN" sz="2800" dirty="0" err="1">
                <a:solidFill>
                  <a:srgbClr val="7030A0"/>
                </a:solidFill>
              </a:rPr>
              <a:t>strrev</a:t>
            </a:r>
            <a:r>
              <a:rPr lang="en-IN" sz="2800" dirty="0">
                <a:solidFill>
                  <a:srgbClr val="7030A0"/>
                </a:solidFill>
              </a:rPr>
              <a:t>(name)= </a:t>
            </a:r>
            <a:r>
              <a:rPr lang="en-IN" sz="2800" dirty="0" err="1">
                <a:solidFill>
                  <a:srgbClr val="7030A0"/>
                </a:solidFill>
              </a:rPr>
              <a:t>ltf</a:t>
            </a:r>
            <a:endParaRPr lang="en-IN" sz="2800" dirty="0">
              <a:solidFill>
                <a:srgbClr val="7030A0"/>
              </a:solidFill>
            </a:endParaRPr>
          </a:p>
        </p:txBody>
      </p:sp>
      <p:sp>
        <p:nvSpPr>
          <p:cNvPr id="5" name="TextBox 4">
            <a:extLst>
              <a:ext uri="{FF2B5EF4-FFF2-40B4-BE49-F238E27FC236}">
                <a16:creationId xmlns:a16="http://schemas.microsoft.com/office/drawing/2014/main" id="{D84DC5DB-F571-4940-822E-29C28A10CB73}"/>
              </a:ext>
            </a:extLst>
          </p:cNvPr>
          <p:cNvSpPr txBox="1"/>
          <p:nvPr/>
        </p:nvSpPr>
        <p:spPr>
          <a:xfrm>
            <a:off x="94861" y="3200400"/>
            <a:ext cx="9067800" cy="3785652"/>
          </a:xfrm>
          <a:prstGeom prst="rect">
            <a:avLst/>
          </a:prstGeom>
          <a:noFill/>
        </p:spPr>
        <p:txBody>
          <a:bodyPr wrap="square">
            <a:spAutoFit/>
          </a:bodyPr>
          <a:lstStyle/>
          <a:p>
            <a:r>
              <a:rPr lang="en-IN" sz="2400" dirty="0">
                <a:solidFill>
                  <a:srgbClr val="FF0000"/>
                </a:solidFill>
              </a:rPr>
              <a:t>Program : In below program, string “Hello” is reversed using </a:t>
            </a:r>
            <a:r>
              <a:rPr lang="en-IN" sz="2400" dirty="0" err="1">
                <a:solidFill>
                  <a:srgbClr val="FF0000"/>
                </a:solidFill>
              </a:rPr>
              <a:t>strrev</a:t>
            </a:r>
            <a:r>
              <a:rPr lang="en-IN" sz="2400" dirty="0">
                <a:solidFill>
                  <a:srgbClr val="FF0000"/>
                </a:solidFill>
              </a:rPr>
              <a:t>( ) function and output is displayed as “</a:t>
            </a:r>
            <a:r>
              <a:rPr lang="en-IN" sz="2400" dirty="0" err="1">
                <a:solidFill>
                  <a:srgbClr val="FF0000"/>
                </a:solidFill>
              </a:rPr>
              <a:t>olleH</a:t>
            </a:r>
            <a:r>
              <a:rPr lang="en-IN" sz="2400" dirty="0">
                <a:solidFill>
                  <a:srgbClr val="FF0000"/>
                </a:solidFill>
              </a:rPr>
              <a:t>”. </a:t>
            </a:r>
          </a:p>
          <a:p>
            <a:r>
              <a:rPr lang="en-IN" sz="2400" dirty="0">
                <a:solidFill>
                  <a:srgbClr val="7030A0"/>
                </a:solidFill>
              </a:rPr>
              <a:t> #include&lt;stdio.h&gt;</a:t>
            </a:r>
          </a:p>
          <a:p>
            <a:r>
              <a:rPr lang="en-IN" sz="2400" dirty="0">
                <a:solidFill>
                  <a:srgbClr val="7030A0"/>
                </a:solidFill>
              </a:rPr>
              <a:t>#include&lt;string.h&gt;</a:t>
            </a:r>
          </a:p>
          <a:p>
            <a:r>
              <a:rPr lang="en-IN" sz="2400" dirty="0">
                <a:solidFill>
                  <a:srgbClr val="7030A0"/>
                </a:solidFill>
              </a:rPr>
              <a:t> int main() { </a:t>
            </a:r>
          </a:p>
          <a:p>
            <a:r>
              <a:rPr lang="en-IN" sz="2400" dirty="0">
                <a:solidFill>
                  <a:srgbClr val="7030A0"/>
                </a:solidFill>
              </a:rPr>
              <a:t>char name[30] = “Hello”;</a:t>
            </a:r>
          </a:p>
          <a:p>
            <a:r>
              <a:rPr lang="en-IN" sz="2400" dirty="0" err="1">
                <a:solidFill>
                  <a:srgbClr val="7030A0"/>
                </a:solidFill>
              </a:rPr>
              <a:t>printf</a:t>
            </a:r>
            <a:r>
              <a:rPr lang="en-IN" sz="2400" dirty="0">
                <a:solidFill>
                  <a:srgbClr val="7030A0"/>
                </a:solidFill>
              </a:rPr>
              <a:t>(“String before </a:t>
            </a:r>
            <a:r>
              <a:rPr lang="en-IN" sz="2400" dirty="0" err="1">
                <a:solidFill>
                  <a:srgbClr val="7030A0"/>
                </a:solidFill>
              </a:rPr>
              <a:t>strrev</a:t>
            </a:r>
            <a:r>
              <a:rPr lang="en-IN" sz="2400" dirty="0">
                <a:solidFill>
                  <a:srgbClr val="7030A0"/>
                </a:solidFill>
              </a:rPr>
              <a:t>( ) : %s\n”, name); </a:t>
            </a:r>
          </a:p>
          <a:p>
            <a:r>
              <a:rPr lang="en-IN" sz="2400" dirty="0" err="1">
                <a:solidFill>
                  <a:srgbClr val="7030A0"/>
                </a:solidFill>
              </a:rPr>
              <a:t>printf</a:t>
            </a:r>
            <a:r>
              <a:rPr lang="en-IN" sz="2400" dirty="0">
                <a:solidFill>
                  <a:srgbClr val="7030A0"/>
                </a:solidFill>
              </a:rPr>
              <a:t>(“String after </a:t>
            </a:r>
            <a:r>
              <a:rPr lang="en-IN" sz="2400" dirty="0" err="1">
                <a:solidFill>
                  <a:srgbClr val="7030A0"/>
                </a:solidFill>
              </a:rPr>
              <a:t>strrev</a:t>
            </a:r>
            <a:r>
              <a:rPr lang="en-IN" sz="2400" dirty="0">
                <a:solidFill>
                  <a:srgbClr val="7030A0"/>
                </a:solidFill>
              </a:rPr>
              <a:t>( ) : %s”, </a:t>
            </a:r>
            <a:r>
              <a:rPr lang="en-IN" sz="2400" dirty="0" err="1">
                <a:solidFill>
                  <a:srgbClr val="7030A0"/>
                </a:solidFill>
              </a:rPr>
              <a:t>strrev</a:t>
            </a:r>
            <a:r>
              <a:rPr lang="en-IN" sz="2400" dirty="0">
                <a:solidFill>
                  <a:srgbClr val="7030A0"/>
                </a:solidFill>
              </a:rPr>
              <a:t>(name));</a:t>
            </a:r>
          </a:p>
          <a:p>
            <a:r>
              <a:rPr lang="en-IN" sz="2400" dirty="0">
                <a:solidFill>
                  <a:srgbClr val="7030A0"/>
                </a:solidFill>
              </a:rPr>
              <a:t> return 0;</a:t>
            </a:r>
          </a:p>
          <a:p>
            <a:r>
              <a:rPr lang="en-IN" sz="2400" dirty="0">
                <a:solidFill>
                  <a:srgbClr val="7030A0"/>
                </a:solidFill>
              </a:rPr>
              <a:t> }</a:t>
            </a:r>
          </a:p>
        </p:txBody>
      </p:sp>
    </p:spTree>
    <p:extLst>
      <p:ext uri="{BB962C8B-B14F-4D97-AF65-F5344CB8AC3E}">
        <p14:creationId xmlns:p14="http://schemas.microsoft.com/office/powerpoint/2010/main" val="1473093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F1268-1159-4434-8D7D-4A7AE06F1E78}"/>
              </a:ext>
            </a:extLst>
          </p:cNvPr>
          <p:cNvSpPr>
            <a:spLocks noGrp="1"/>
          </p:cNvSpPr>
          <p:nvPr>
            <p:ph idx="1"/>
          </p:nvPr>
        </p:nvSpPr>
        <p:spPr>
          <a:xfrm>
            <a:off x="457200" y="228600"/>
            <a:ext cx="8229600" cy="6324600"/>
          </a:xfrm>
        </p:spPr>
        <p:txBody>
          <a:bodyPr>
            <a:normAutofit/>
          </a:bodyPr>
          <a:lstStyle/>
          <a:p>
            <a:pPr marL="0" indent="0">
              <a:buNone/>
            </a:pPr>
            <a:r>
              <a:rPr lang="en-IN" dirty="0">
                <a:solidFill>
                  <a:srgbClr val="FF0000"/>
                </a:solidFill>
              </a:rPr>
              <a:t>3) </a:t>
            </a:r>
            <a:r>
              <a:rPr lang="en-IN" dirty="0" err="1">
                <a:solidFill>
                  <a:srgbClr val="FF0000"/>
                </a:solidFill>
              </a:rPr>
              <a:t>strcpy</a:t>
            </a:r>
            <a:r>
              <a:rPr lang="en-IN" dirty="0">
                <a:solidFill>
                  <a:srgbClr val="FF0000"/>
                </a:solidFill>
              </a:rPr>
              <a:t>( ) : </a:t>
            </a:r>
          </a:p>
          <a:p>
            <a:pPr marL="0" indent="0">
              <a:buNone/>
            </a:pPr>
            <a:r>
              <a:rPr lang="en-IN" dirty="0" err="1">
                <a:solidFill>
                  <a:srgbClr val="7030A0"/>
                </a:solidFill>
              </a:rPr>
              <a:t>strcpy</a:t>
            </a:r>
            <a:r>
              <a:rPr lang="en-IN" dirty="0">
                <a:solidFill>
                  <a:srgbClr val="7030A0"/>
                </a:solidFill>
              </a:rPr>
              <a:t>( ) function copies contents of one string into another string.</a:t>
            </a:r>
          </a:p>
          <a:p>
            <a:pPr marL="0" indent="0">
              <a:buNone/>
            </a:pPr>
            <a:r>
              <a:rPr lang="en-IN" dirty="0">
                <a:solidFill>
                  <a:srgbClr val="7030A0"/>
                </a:solidFill>
              </a:rPr>
              <a:t>Syntax for </a:t>
            </a:r>
            <a:r>
              <a:rPr lang="en-IN" dirty="0" err="1">
                <a:solidFill>
                  <a:srgbClr val="7030A0"/>
                </a:solidFill>
              </a:rPr>
              <a:t>strcpy</a:t>
            </a:r>
            <a:r>
              <a:rPr lang="en-IN" dirty="0">
                <a:solidFill>
                  <a:srgbClr val="7030A0"/>
                </a:solidFill>
              </a:rPr>
              <a:t> function is given below. </a:t>
            </a:r>
          </a:p>
          <a:p>
            <a:pPr marL="0" indent="0">
              <a:buNone/>
            </a:pPr>
            <a:r>
              <a:rPr lang="en-IN" dirty="0">
                <a:solidFill>
                  <a:srgbClr val="FF0000"/>
                </a:solidFill>
              </a:rPr>
              <a:t>Syntax:</a:t>
            </a:r>
            <a:r>
              <a:rPr lang="en-IN" dirty="0"/>
              <a:t> </a:t>
            </a:r>
            <a:r>
              <a:rPr lang="en-IN" dirty="0">
                <a:solidFill>
                  <a:srgbClr val="7030A0"/>
                </a:solidFill>
              </a:rPr>
              <a:t>char * </a:t>
            </a:r>
            <a:r>
              <a:rPr lang="en-IN" dirty="0" err="1">
                <a:solidFill>
                  <a:srgbClr val="7030A0"/>
                </a:solidFill>
              </a:rPr>
              <a:t>strcpy</a:t>
            </a:r>
            <a:r>
              <a:rPr lang="en-IN" dirty="0">
                <a:solidFill>
                  <a:srgbClr val="7030A0"/>
                </a:solidFill>
              </a:rPr>
              <a:t> (char * destination, </a:t>
            </a:r>
            <a:r>
              <a:rPr lang="en-IN" dirty="0" err="1">
                <a:solidFill>
                  <a:srgbClr val="7030A0"/>
                </a:solidFill>
              </a:rPr>
              <a:t>const</a:t>
            </a:r>
            <a:r>
              <a:rPr lang="en-IN" dirty="0">
                <a:solidFill>
                  <a:srgbClr val="7030A0"/>
                </a:solidFill>
              </a:rPr>
              <a:t> char * source);</a:t>
            </a:r>
          </a:p>
          <a:p>
            <a:pPr marL="0" indent="0">
              <a:buNone/>
            </a:pPr>
            <a:r>
              <a:rPr lang="en-IN" dirty="0">
                <a:solidFill>
                  <a:srgbClr val="FF0000"/>
                </a:solidFill>
              </a:rPr>
              <a:t>Example: </a:t>
            </a:r>
            <a:r>
              <a:rPr lang="en-IN" dirty="0" err="1">
                <a:solidFill>
                  <a:srgbClr val="7030A0"/>
                </a:solidFill>
              </a:rPr>
              <a:t>strcpy</a:t>
            </a:r>
            <a:r>
              <a:rPr lang="en-IN" dirty="0">
                <a:solidFill>
                  <a:srgbClr val="7030A0"/>
                </a:solidFill>
              </a:rPr>
              <a:t> ( str1, str2) – It copies contents of str2 into str1.</a:t>
            </a:r>
          </a:p>
          <a:p>
            <a:pPr marL="0" indent="0">
              <a:buNone/>
            </a:pPr>
            <a:r>
              <a:rPr lang="en-IN" dirty="0"/>
              <a:t> </a:t>
            </a:r>
            <a:r>
              <a:rPr lang="en-IN" dirty="0" err="1">
                <a:solidFill>
                  <a:srgbClr val="7030A0"/>
                </a:solidFill>
              </a:rPr>
              <a:t>strcpy</a:t>
            </a:r>
            <a:r>
              <a:rPr lang="en-IN" dirty="0">
                <a:solidFill>
                  <a:srgbClr val="7030A0"/>
                </a:solidFill>
              </a:rPr>
              <a:t> ( str2, str1) – It copies contents of str1 into str2.</a:t>
            </a:r>
          </a:p>
        </p:txBody>
      </p:sp>
    </p:spTree>
    <p:extLst>
      <p:ext uri="{BB962C8B-B14F-4D97-AF65-F5344CB8AC3E}">
        <p14:creationId xmlns:p14="http://schemas.microsoft.com/office/powerpoint/2010/main" val="392662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ormAutofit/>
          </a:bodyPr>
          <a:lstStyle/>
          <a:p>
            <a:pPr>
              <a:buNone/>
            </a:pPr>
            <a:r>
              <a:rPr lang="en-US" sz="3600" dirty="0"/>
              <a:t> </a:t>
            </a:r>
            <a:r>
              <a:rPr lang="en-US" sz="3600" dirty="0">
                <a:solidFill>
                  <a:srgbClr val="7030A0"/>
                </a:solidFill>
              </a:rPr>
              <a:t>The general form is   </a:t>
            </a:r>
          </a:p>
          <a:p>
            <a:pPr>
              <a:buNone/>
            </a:pPr>
            <a:r>
              <a:rPr lang="en-US" sz="3600" i="1" dirty="0">
                <a:solidFill>
                  <a:srgbClr val="7030A0"/>
                </a:solidFill>
              </a:rPr>
              <a:t>data-type   array-name[</a:t>
            </a:r>
            <a:r>
              <a:rPr lang="en-US" sz="3600" i="1" dirty="0" err="1">
                <a:solidFill>
                  <a:srgbClr val="7030A0"/>
                </a:solidFill>
              </a:rPr>
              <a:t>rowsize</a:t>
            </a:r>
            <a:r>
              <a:rPr lang="en-US" sz="3600" i="1" dirty="0">
                <a:solidFill>
                  <a:srgbClr val="7030A0"/>
                </a:solidFill>
              </a:rPr>
              <a:t>][</a:t>
            </a:r>
            <a:r>
              <a:rPr lang="en-US" sz="3600" i="1" dirty="0" err="1">
                <a:solidFill>
                  <a:srgbClr val="7030A0"/>
                </a:solidFill>
              </a:rPr>
              <a:t>colsize</a:t>
            </a:r>
            <a:r>
              <a:rPr lang="en-US" sz="3600" i="1" dirty="0">
                <a:solidFill>
                  <a:srgbClr val="7030A0"/>
                </a:solidFill>
              </a:rPr>
              <a:t>];</a:t>
            </a:r>
            <a:endParaRPr lang="en-US" sz="3600" dirty="0">
              <a:solidFill>
                <a:srgbClr val="7030A0"/>
              </a:solidFill>
            </a:endParaRPr>
          </a:p>
          <a:p>
            <a:pPr>
              <a:buNone/>
            </a:pPr>
            <a:r>
              <a:rPr lang="en-US" sz="3600" dirty="0">
                <a:solidFill>
                  <a:srgbClr val="7030A0"/>
                </a:solidFill>
              </a:rPr>
              <a:t>                 Example:     </a:t>
            </a:r>
            <a:r>
              <a:rPr lang="en-US" sz="3600" dirty="0" err="1">
                <a:solidFill>
                  <a:srgbClr val="7030A0"/>
                </a:solidFill>
              </a:rPr>
              <a:t>int</a:t>
            </a:r>
            <a:r>
              <a:rPr lang="en-US" sz="3600" dirty="0">
                <a:solidFill>
                  <a:srgbClr val="7030A0"/>
                </a:solidFill>
              </a:rPr>
              <a:t>  a[3][3];</a:t>
            </a:r>
          </a:p>
          <a:p>
            <a:pPr>
              <a:buNone/>
            </a:pPr>
            <a:endParaRPr lang="en-US" sz="3600" dirty="0">
              <a:solidFill>
                <a:srgbClr val="7030A0"/>
              </a:solidFill>
            </a:endParaRPr>
          </a:p>
        </p:txBody>
      </p:sp>
      <p:pic>
        <p:nvPicPr>
          <p:cNvPr id="1026" name="Picture 2"/>
          <p:cNvPicPr>
            <a:picLocks noChangeAspect="1" noChangeArrowheads="1"/>
          </p:cNvPicPr>
          <p:nvPr/>
        </p:nvPicPr>
        <p:blipFill>
          <a:blip r:embed="rId2"/>
          <a:srcRect/>
          <a:stretch>
            <a:fillRect/>
          </a:stretch>
        </p:blipFill>
        <p:spPr bwMode="auto">
          <a:xfrm>
            <a:off x="685800" y="1981200"/>
            <a:ext cx="7467600" cy="2209800"/>
          </a:xfrm>
          <a:prstGeom prst="rect">
            <a:avLst/>
          </a:prstGeom>
          <a:noFill/>
          <a:ln w="9525">
            <a:noFill/>
            <a:miter lim="800000"/>
            <a:headEnd/>
            <a:tailEnd/>
          </a:ln>
        </p:spPr>
      </p:pic>
      <p:sp>
        <p:nvSpPr>
          <p:cNvPr id="1027" name="Rectangle 3"/>
          <p:cNvSpPr>
            <a:spLocks noChangeArrowheads="1"/>
          </p:cNvSpPr>
          <p:nvPr/>
        </p:nvSpPr>
        <p:spPr bwMode="auto">
          <a:xfrm>
            <a:off x="0" y="4191000"/>
            <a:ext cx="9144000" cy="27084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a[0][0] refers to data item in the first row and first column.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-a[0][2] refers to data item in the first row and second column.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-a[2][3] refers to data item in the second row and third column.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-a[3][3] refers to data item in the third row and third column.</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3F8DBC-8747-4598-A21F-3F44340044E3}"/>
              </a:ext>
            </a:extLst>
          </p:cNvPr>
          <p:cNvSpPr>
            <a:spLocks noGrp="1"/>
          </p:cNvSpPr>
          <p:nvPr>
            <p:ph idx="1"/>
          </p:nvPr>
        </p:nvSpPr>
        <p:spPr>
          <a:xfrm>
            <a:off x="15550" y="1"/>
            <a:ext cx="9128450" cy="3124199"/>
          </a:xfrm>
        </p:spPr>
        <p:txBody>
          <a:bodyPr>
            <a:normAutofit fontScale="97500" lnSpcReduction="10000"/>
          </a:bodyPr>
          <a:lstStyle/>
          <a:p>
            <a:pPr marL="0" indent="0">
              <a:buNone/>
            </a:pPr>
            <a:r>
              <a:rPr lang="en-US" dirty="0">
                <a:solidFill>
                  <a:srgbClr val="FF0000"/>
                </a:solidFill>
              </a:rPr>
              <a:t>4) </a:t>
            </a:r>
            <a:r>
              <a:rPr lang="en-US" dirty="0" err="1">
                <a:solidFill>
                  <a:srgbClr val="FF0000"/>
                </a:solidFill>
              </a:rPr>
              <a:t>strcmp</a:t>
            </a:r>
            <a:r>
              <a:rPr lang="en-US" dirty="0">
                <a:solidFill>
                  <a:srgbClr val="FF0000"/>
                </a:solidFill>
              </a:rPr>
              <a:t>( ): </a:t>
            </a:r>
          </a:p>
          <a:p>
            <a:pPr marL="0" indent="0">
              <a:buNone/>
            </a:pPr>
            <a:r>
              <a:rPr lang="en-US" dirty="0" err="1">
                <a:solidFill>
                  <a:srgbClr val="7030A0"/>
                </a:solidFill>
              </a:rPr>
              <a:t>strcmp</a:t>
            </a:r>
            <a:r>
              <a:rPr lang="en-US" dirty="0">
                <a:solidFill>
                  <a:srgbClr val="7030A0"/>
                </a:solidFill>
              </a:rPr>
              <a:t>( ) function in C compares two given strings and returns zero if they are same. </a:t>
            </a:r>
          </a:p>
          <a:p>
            <a:pPr marL="0" indent="0">
              <a:buNone/>
            </a:pPr>
            <a:r>
              <a:rPr lang="en-US" dirty="0">
                <a:solidFill>
                  <a:srgbClr val="FF0000"/>
                </a:solidFill>
              </a:rPr>
              <a:t>Syntax :</a:t>
            </a:r>
            <a:r>
              <a:rPr lang="en-US" dirty="0"/>
              <a:t> </a:t>
            </a:r>
            <a:r>
              <a:rPr lang="en-US" sz="3100" dirty="0">
                <a:solidFill>
                  <a:srgbClr val="7030A0"/>
                </a:solidFill>
              </a:rPr>
              <a:t>int </a:t>
            </a:r>
            <a:r>
              <a:rPr lang="en-US" sz="3100" dirty="0" err="1">
                <a:solidFill>
                  <a:srgbClr val="7030A0"/>
                </a:solidFill>
              </a:rPr>
              <a:t>strcmp</a:t>
            </a:r>
            <a:r>
              <a:rPr lang="en-US" sz="3100" dirty="0">
                <a:solidFill>
                  <a:srgbClr val="7030A0"/>
                </a:solidFill>
              </a:rPr>
              <a:t> ( const char * str1, const char * str2 ); </a:t>
            </a:r>
          </a:p>
          <a:p>
            <a:pPr marL="0" indent="0">
              <a:buNone/>
            </a:pPr>
            <a:r>
              <a:rPr lang="en-US" dirty="0" err="1">
                <a:solidFill>
                  <a:srgbClr val="7030A0"/>
                </a:solidFill>
              </a:rPr>
              <a:t>strcmp</a:t>
            </a:r>
            <a:r>
              <a:rPr lang="en-US" dirty="0">
                <a:solidFill>
                  <a:srgbClr val="7030A0"/>
                </a:solidFill>
              </a:rPr>
              <a:t>( ) function is case sensitive. i.e., “A” and “a” are treated as different characters.</a:t>
            </a:r>
            <a:endParaRPr lang="en-IN" dirty="0">
              <a:solidFill>
                <a:srgbClr val="7030A0"/>
              </a:solidFill>
            </a:endParaRPr>
          </a:p>
        </p:txBody>
      </p:sp>
      <p:sp>
        <p:nvSpPr>
          <p:cNvPr id="6" name="TextBox 5">
            <a:extLst>
              <a:ext uri="{FF2B5EF4-FFF2-40B4-BE49-F238E27FC236}">
                <a16:creationId xmlns:a16="http://schemas.microsoft.com/office/drawing/2014/main" id="{69A9716E-AD34-4A97-8075-82878F19531C}"/>
              </a:ext>
            </a:extLst>
          </p:cNvPr>
          <p:cNvSpPr txBox="1"/>
          <p:nvPr/>
        </p:nvSpPr>
        <p:spPr>
          <a:xfrm>
            <a:off x="76200" y="2826127"/>
            <a:ext cx="9067800" cy="4031873"/>
          </a:xfrm>
          <a:prstGeom prst="rect">
            <a:avLst/>
          </a:prstGeom>
          <a:noFill/>
        </p:spPr>
        <p:txBody>
          <a:bodyPr wrap="square">
            <a:spAutoFit/>
          </a:bodyPr>
          <a:lstStyle/>
          <a:p>
            <a:r>
              <a:rPr lang="en-US" sz="3200" dirty="0">
                <a:solidFill>
                  <a:srgbClr val="FF0000"/>
                </a:solidFill>
              </a:rPr>
              <a:t>5) </a:t>
            </a:r>
            <a:r>
              <a:rPr lang="en-US" sz="3200" dirty="0" err="1">
                <a:solidFill>
                  <a:srgbClr val="FF0000"/>
                </a:solidFill>
              </a:rPr>
              <a:t>strcmpi</a:t>
            </a:r>
            <a:r>
              <a:rPr lang="en-US" sz="3200" dirty="0">
                <a:solidFill>
                  <a:srgbClr val="FF0000"/>
                </a:solidFill>
              </a:rPr>
              <a:t>(): </a:t>
            </a:r>
            <a:r>
              <a:rPr lang="en-US" sz="3200" dirty="0" err="1">
                <a:solidFill>
                  <a:srgbClr val="7030A0"/>
                </a:solidFill>
              </a:rPr>
              <a:t>strcmpi</a:t>
            </a:r>
            <a:r>
              <a:rPr lang="en-US" sz="3200" dirty="0">
                <a:solidFill>
                  <a:srgbClr val="7030A0"/>
                </a:solidFill>
              </a:rPr>
              <a:t>( ) function in C is same as </a:t>
            </a:r>
            <a:r>
              <a:rPr lang="en-US" sz="3200" dirty="0" err="1">
                <a:solidFill>
                  <a:srgbClr val="7030A0"/>
                </a:solidFill>
              </a:rPr>
              <a:t>strcmp</a:t>
            </a:r>
            <a:r>
              <a:rPr lang="en-US" sz="3200" dirty="0">
                <a:solidFill>
                  <a:srgbClr val="7030A0"/>
                </a:solidFill>
              </a:rPr>
              <a:t>() function. But, </a:t>
            </a:r>
            <a:r>
              <a:rPr lang="en-US" sz="3200" dirty="0" err="1">
                <a:solidFill>
                  <a:srgbClr val="7030A0"/>
                </a:solidFill>
              </a:rPr>
              <a:t>strcmpi</a:t>
            </a:r>
            <a:r>
              <a:rPr lang="en-US" sz="3200" dirty="0">
                <a:solidFill>
                  <a:srgbClr val="7030A0"/>
                </a:solidFill>
              </a:rPr>
              <a:t>( ) function is not case sensitive. i.e., “A” and “a” are treated as same characters. Whereas, </a:t>
            </a:r>
            <a:r>
              <a:rPr lang="en-US" sz="3200" dirty="0" err="1">
                <a:solidFill>
                  <a:srgbClr val="7030A0"/>
                </a:solidFill>
              </a:rPr>
              <a:t>strcmp</a:t>
            </a:r>
            <a:r>
              <a:rPr lang="en-US" sz="3200" dirty="0">
                <a:solidFill>
                  <a:srgbClr val="7030A0"/>
                </a:solidFill>
              </a:rPr>
              <a:t>() function treats “A” and “a” as different characters. </a:t>
            </a:r>
          </a:p>
          <a:p>
            <a:r>
              <a:rPr lang="en-US" sz="3200" dirty="0">
                <a:solidFill>
                  <a:srgbClr val="FF0000"/>
                </a:solidFill>
              </a:rPr>
              <a:t>Syntax :</a:t>
            </a:r>
            <a:r>
              <a:rPr lang="en-US" sz="3200" dirty="0">
                <a:solidFill>
                  <a:srgbClr val="7030A0"/>
                </a:solidFill>
              </a:rPr>
              <a:t> int </a:t>
            </a:r>
            <a:r>
              <a:rPr lang="en-US" sz="3200" dirty="0" err="1">
                <a:solidFill>
                  <a:srgbClr val="7030A0"/>
                </a:solidFill>
              </a:rPr>
              <a:t>strcmpi</a:t>
            </a:r>
            <a:r>
              <a:rPr lang="en-US" sz="3200" dirty="0">
                <a:solidFill>
                  <a:srgbClr val="7030A0"/>
                </a:solidFill>
              </a:rPr>
              <a:t> ( const char * str1, const char * str2 ); </a:t>
            </a:r>
          </a:p>
          <a:p>
            <a:r>
              <a:rPr lang="it-IT" sz="3200" dirty="0">
                <a:solidFill>
                  <a:srgbClr val="7030A0"/>
                </a:solidFill>
              </a:rPr>
              <a:t>Example : m=strcmpi(“ DELHI ”, “ delhi ”); m = 0.</a:t>
            </a:r>
            <a:endParaRPr lang="en-IN" sz="3200" dirty="0">
              <a:solidFill>
                <a:srgbClr val="7030A0"/>
              </a:solidFill>
            </a:endParaRPr>
          </a:p>
        </p:txBody>
      </p:sp>
    </p:spTree>
    <p:extLst>
      <p:ext uri="{BB962C8B-B14F-4D97-AF65-F5344CB8AC3E}">
        <p14:creationId xmlns:p14="http://schemas.microsoft.com/office/powerpoint/2010/main" val="2646748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F20259-716B-40B3-8162-AB4815AB72A0}"/>
              </a:ext>
            </a:extLst>
          </p:cNvPr>
          <p:cNvSpPr>
            <a:spLocks noGrp="1"/>
          </p:cNvSpPr>
          <p:nvPr>
            <p:ph idx="1"/>
          </p:nvPr>
        </p:nvSpPr>
        <p:spPr>
          <a:xfrm>
            <a:off x="457200" y="76200"/>
            <a:ext cx="8229600" cy="6553200"/>
          </a:xfrm>
        </p:spPr>
        <p:txBody>
          <a:bodyPr>
            <a:normAutofit fontScale="90000" lnSpcReduction="10000"/>
          </a:bodyPr>
          <a:lstStyle/>
          <a:p>
            <a:pPr marL="0" indent="0">
              <a:buNone/>
            </a:pPr>
            <a:r>
              <a:rPr lang="en-IN" dirty="0">
                <a:solidFill>
                  <a:srgbClr val="FF0000"/>
                </a:solidFill>
              </a:rPr>
              <a:t>String comparison function: </a:t>
            </a:r>
            <a:endParaRPr lang="en-US" dirty="0">
              <a:solidFill>
                <a:srgbClr val="FF0000"/>
              </a:solidFill>
            </a:endParaRPr>
          </a:p>
          <a:p>
            <a:pPr marL="0" indent="0">
              <a:buNone/>
            </a:pPr>
            <a:r>
              <a:rPr lang="en-US" dirty="0">
                <a:solidFill>
                  <a:srgbClr val="7030A0"/>
                </a:solidFill>
              </a:rPr>
              <a:t>#include&lt;stdio.h&gt;</a:t>
            </a:r>
          </a:p>
          <a:p>
            <a:pPr marL="0" indent="0">
              <a:buNone/>
            </a:pPr>
            <a:r>
              <a:rPr lang="en-US" dirty="0">
                <a:solidFill>
                  <a:srgbClr val="7030A0"/>
                </a:solidFill>
              </a:rPr>
              <a:t>#include&lt;string.h&gt;</a:t>
            </a:r>
          </a:p>
          <a:p>
            <a:pPr marL="0" indent="0">
              <a:buNone/>
            </a:pPr>
            <a:r>
              <a:rPr lang="en-US" dirty="0">
                <a:solidFill>
                  <a:srgbClr val="7030A0"/>
                </a:solidFill>
              </a:rPr>
              <a:t> int main() </a:t>
            </a:r>
          </a:p>
          <a:p>
            <a:pPr marL="0" indent="0">
              <a:buNone/>
            </a:pPr>
            <a:r>
              <a:rPr lang="en-US" dirty="0">
                <a:solidFill>
                  <a:srgbClr val="7030A0"/>
                </a:solidFill>
              </a:rPr>
              <a:t>{</a:t>
            </a:r>
          </a:p>
          <a:p>
            <a:pPr marL="0" indent="0">
              <a:buNone/>
            </a:pPr>
            <a:r>
              <a:rPr lang="en-US" dirty="0">
                <a:solidFill>
                  <a:srgbClr val="7030A0"/>
                </a:solidFill>
              </a:rPr>
              <a:t> char str1[20] = "this is </a:t>
            </a:r>
            <a:r>
              <a:rPr lang="en-US" dirty="0" err="1">
                <a:solidFill>
                  <a:srgbClr val="7030A0"/>
                </a:solidFill>
              </a:rPr>
              <a:t>strcmp</a:t>
            </a:r>
            <a:r>
              <a:rPr lang="en-US" dirty="0">
                <a:solidFill>
                  <a:srgbClr val="7030A0"/>
                </a:solidFill>
              </a:rPr>
              <a:t>", str2[20] = "THIS is </a:t>
            </a:r>
            <a:r>
              <a:rPr lang="en-US" dirty="0" err="1">
                <a:solidFill>
                  <a:srgbClr val="7030A0"/>
                </a:solidFill>
              </a:rPr>
              <a:t>strcmp</a:t>
            </a:r>
            <a:r>
              <a:rPr lang="en-US" dirty="0">
                <a:solidFill>
                  <a:srgbClr val="7030A0"/>
                </a:solidFill>
              </a:rPr>
              <a:t>"; </a:t>
            </a:r>
          </a:p>
          <a:p>
            <a:pPr marL="0" indent="0">
              <a:buNone/>
            </a:pPr>
            <a:r>
              <a:rPr lang="en-US" dirty="0">
                <a:solidFill>
                  <a:srgbClr val="7030A0"/>
                </a:solidFill>
              </a:rPr>
              <a:t>if(</a:t>
            </a:r>
            <a:r>
              <a:rPr lang="en-US" dirty="0" err="1">
                <a:solidFill>
                  <a:srgbClr val="7030A0"/>
                </a:solidFill>
              </a:rPr>
              <a:t>strcmp</a:t>
            </a:r>
            <a:r>
              <a:rPr lang="en-US" dirty="0">
                <a:solidFill>
                  <a:srgbClr val="7030A0"/>
                </a:solidFill>
              </a:rPr>
              <a:t>(str1, str2) == 0) </a:t>
            </a:r>
          </a:p>
          <a:p>
            <a:pPr marL="0" indent="0">
              <a:buNone/>
            </a:pPr>
            <a:r>
              <a:rPr lang="en-US" dirty="0" err="1">
                <a:solidFill>
                  <a:srgbClr val="7030A0"/>
                </a:solidFill>
              </a:rPr>
              <a:t>printf</a:t>
            </a:r>
            <a:r>
              <a:rPr lang="en-US" dirty="0">
                <a:solidFill>
                  <a:srgbClr val="7030A0"/>
                </a:solidFill>
              </a:rPr>
              <a:t>("The strings str1 and str2 are same \n "); </a:t>
            </a:r>
          </a:p>
          <a:p>
            <a:pPr marL="0" indent="0">
              <a:buNone/>
            </a:pPr>
            <a:r>
              <a:rPr lang="en-US" dirty="0">
                <a:solidFill>
                  <a:srgbClr val="7030A0"/>
                </a:solidFill>
              </a:rPr>
              <a:t>else </a:t>
            </a:r>
          </a:p>
          <a:p>
            <a:pPr marL="0" indent="0">
              <a:buNone/>
            </a:pPr>
            <a:r>
              <a:rPr lang="en-US" dirty="0" err="1">
                <a:solidFill>
                  <a:srgbClr val="7030A0"/>
                </a:solidFill>
              </a:rPr>
              <a:t>printf</a:t>
            </a:r>
            <a:r>
              <a:rPr lang="en-US" dirty="0">
                <a:solidFill>
                  <a:srgbClr val="7030A0"/>
                </a:solidFill>
              </a:rPr>
              <a:t>("str1 and str2 are not equal \n"); </a:t>
            </a:r>
          </a:p>
          <a:p>
            <a:pPr marL="0" indent="0">
              <a:buNone/>
            </a:pPr>
            <a:r>
              <a:rPr lang="en-US" dirty="0">
                <a:solidFill>
                  <a:srgbClr val="7030A0"/>
                </a:solidFill>
              </a:rPr>
              <a:t>return 0;</a:t>
            </a:r>
          </a:p>
          <a:p>
            <a:pPr marL="0" indent="0">
              <a:buNone/>
            </a:pPr>
            <a:r>
              <a:rPr lang="en-US" dirty="0">
                <a:solidFill>
                  <a:srgbClr val="7030A0"/>
                </a:solidFill>
              </a:rPr>
              <a:t> } </a:t>
            </a:r>
            <a:endParaRPr lang="en-IN" dirty="0">
              <a:solidFill>
                <a:srgbClr val="7030A0"/>
              </a:solidFill>
            </a:endParaRPr>
          </a:p>
        </p:txBody>
      </p:sp>
    </p:spTree>
    <p:extLst>
      <p:ext uri="{BB962C8B-B14F-4D97-AF65-F5344CB8AC3E}">
        <p14:creationId xmlns:p14="http://schemas.microsoft.com/office/powerpoint/2010/main" val="69646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53C4D-341C-48BC-AFBD-D2179FB3518D}"/>
              </a:ext>
            </a:extLst>
          </p:cNvPr>
          <p:cNvSpPr>
            <a:spLocks noGrp="1"/>
          </p:cNvSpPr>
          <p:nvPr>
            <p:ph idx="1"/>
          </p:nvPr>
        </p:nvSpPr>
        <p:spPr>
          <a:xfrm>
            <a:off x="457200" y="304800"/>
            <a:ext cx="8229600" cy="5821363"/>
          </a:xfrm>
        </p:spPr>
        <p:txBody>
          <a:bodyPr>
            <a:normAutofit fontScale="92500" lnSpcReduction="10000"/>
          </a:bodyPr>
          <a:lstStyle/>
          <a:p>
            <a:pPr marL="0" indent="0">
              <a:buNone/>
            </a:pPr>
            <a:r>
              <a:rPr lang="en-US" dirty="0">
                <a:solidFill>
                  <a:srgbClr val="FF0000"/>
                </a:solidFill>
              </a:rPr>
              <a:t>6) </a:t>
            </a:r>
            <a:r>
              <a:rPr lang="en-US" dirty="0" err="1">
                <a:solidFill>
                  <a:srgbClr val="FF0000"/>
                </a:solidFill>
              </a:rPr>
              <a:t>strcat</a:t>
            </a:r>
            <a:r>
              <a:rPr lang="en-US" dirty="0">
                <a:solidFill>
                  <a:srgbClr val="FF0000"/>
                </a:solidFill>
              </a:rPr>
              <a:t>( ):</a:t>
            </a:r>
          </a:p>
          <a:p>
            <a:pPr marL="0" indent="0">
              <a:buNone/>
            </a:pPr>
            <a:r>
              <a:rPr lang="en-US" dirty="0"/>
              <a:t> </a:t>
            </a:r>
            <a:r>
              <a:rPr lang="en-US" dirty="0" err="1">
                <a:solidFill>
                  <a:srgbClr val="7030A0"/>
                </a:solidFill>
              </a:rPr>
              <a:t>strcat</a:t>
            </a:r>
            <a:r>
              <a:rPr lang="en-US" dirty="0">
                <a:solidFill>
                  <a:srgbClr val="7030A0"/>
                </a:solidFill>
              </a:rPr>
              <a:t>( ) function in C language concatenates two given strings. </a:t>
            </a:r>
          </a:p>
          <a:p>
            <a:pPr marL="0" indent="0">
              <a:buNone/>
            </a:pPr>
            <a:r>
              <a:rPr lang="en-US" dirty="0">
                <a:solidFill>
                  <a:srgbClr val="7030A0"/>
                </a:solidFill>
              </a:rPr>
              <a:t>It concatenates source string at the end of destination string. </a:t>
            </a:r>
          </a:p>
          <a:p>
            <a:pPr marL="0" indent="0">
              <a:buNone/>
            </a:pPr>
            <a:r>
              <a:rPr lang="en-US" dirty="0">
                <a:solidFill>
                  <a:srgbClr val="FF0000"/>
                </a:solidFill>
              </a:rPr>
              <a:t>Syntax for </a:t>
            </a:r>
            <a:r>
              <a:rPr lang="en-US" dirty="0" err="1">
                <a:solidFill>
                  <a:srgbClr val="FF0000"/>
                </a:solidFill>
              </a:rPr>
              <a:t>strcat</a:t>
            </a:r>
            <a:r>
              <a:rPr lang="en-US" dirty="0">
                <a:solidFill>
                  <a:srgbClr val="FF0000"/>
                </a:solidFill>
              </a:rPr>
              <a:t>( ) function is given below. Syntax : </a:t>
            </a:r>
            <a:r>
              <a:rPr lang="en-US" dirty="0">
                <a:solidFill>
                  <a:srgbClr val="7030A0"/>
                </a:solidFill>
              </a:rPr>
              <a:t>char * </a:t>
            </a:r>
            <a:r>
              <a:rPr lang="en-US" dirty="0" err="1">
                <a:solidFill>
                  <a:srgbClr val="7030A0"/>
                </a:solidFill>
              </a:rPr>
              <a:t>strcat</a:t>
            </a:r>
            <a:r>
              <a:rPr lang="en-US" dirty="0">
                <a:solidFill>
                  <a:srgbClr val="7030A0"/>
                </a:solidFill>
              </a:rPr>
              <a:t> ( char * destination, const char * source ); </a:t>
            </a:r>
          </a:p>
          <a:p>
            <a:pPr marL="0" indent="0">
              <a:buNone/>
            </a:pPr>
            <a:r>
              <a:rPr lang="en-US" dirty="0">
                <a:solidFill>
                  <a:srgbClr val="FF0000"/>
                </a:solidFill>
              </a:rPr>
              <a:t>Example : </a:t>
            </a:r>
            <a:r>
              <a:rPr lang="en-US" dirty="0" err="1">
                <a:solidFill>
                  <a:srgbClr val="7030A0"/>
                </a:solidFill>
              </a:rPr>
              <a:t>strcat</a:t>
            </a:r>
            <a:r>
              <a:rPr lang="en-US" dirty="0">
                <a:solidFill>
                  <a:srgbClr val="7030A0"/>
                </a:solidFill>
              </a:rPr>
              <a:t> ( str2, str1 ); </a:t>
            </a:r>
          </a:p>
          <a:p>
            <a:pPr>
              <a:buFontTx/>
              <a:buChar char="-"/>
            </a:pPr>
            <a:r>
              <a:rPr lang="en-US" dirty="0">
                <a:solidFill>
                  <a:srgbClr val="7030A0"/>
                </a:solidFill>
              </a:rPr>
              <a:t>str1 is concatenated at the end of str2.</a:t>
            </a:r>
          </a:p>
          <a:p>
            <a:pPr>
              <a:buFontTx/>
              <a:buChar char="-"/>
            </a:pPr>
            <a:r>
              <a:rPr lang="en-US" dirty="0">
                <a:solidFill>
                  <a:srgbClr val="7030A0"/>
                </a:solidFill>
              </a:rPr>
              <a:t> </a:t>
            </a:r>
            <a:r>
              <a:rPr lang="en-US" dirty="0" err="1">
                <a:solidFill>
                  <a:srgbClr val="7030A0"/>
                </a:solidFill>
              </a:rPr>
              <a:t>strcat</a:t>
            </a:r>
            <a:r>
              <a:rPr lang="en-US" dirty="0">
                <a:solidFill>
                  <a:srgbClr val="7030A0"/>
                </a:solidFill>
              </a:rPr>
              <a:t> ( str1, str2 ); </a:t>
            </a:r>
          </a:p>
          <a:p>
            <a:pPr marL="0" indent="0">
              <a:buNone/>
            </a:pPr>
            <a:r>
              <a:rPr lang="en-US" dirty="0">
                <a:solidFill>
                  <a:srgbClr val="7030A0"/>
                </a:solidFill>
              </a:rPr>
              <a:t>- str2 is concatenated at the end of str1.</a:t>
            </a:r>
            <a:endParaRPr lang="en-IN" dirty="0">
              <a:solidFill>
                <a:srgbClr val="7030A0"/>
              </a:solidFill>
            </a:endParaRPr>
          </a:p>
        </p:txBody>
      </p:sp>
    </p:spTree>
    <p:extLst>
      <p:ext uri="{BB962C8B-B14F-4D97-AF65-F5344CB8AC3E}">
        <p14:creationId xmlns:p14="http://schemas.microsoft.com/office/powerpoint/2010/main" val="1836151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6E4A4-53A8-4ECF-ABB3-5487DFA59A44}"/>
              </a:ext>
            </a:extLst>
          </p:cNvPr>
          <p:cNvSpPr>
            <a:spLocks noGrp="1"/>
          </p:cNvSpPr>
          <p:nvPr>
            <p:ph idx="1"/>
          </p:nvPr>
        </p:nvSpPr>
        <p:spPr>
          <a:xfrm>
            <a:off x="152400" y="76200"/>
            <a:ext cx="8610600" cy="6858000"/>
          </a:xfrm>
        </p:spPr>
        <p:txBody>
          <a:bodyPr>
            <a:normAutofit fontScale="77500" lnSpcReduction="20000"/>
          </a:bodyPr>
          <a:lstStyle/>
          <a:p>
            <a:pPr marL="0" indent="0">
              <a:buNone/>
            </a:pPr>
            <a:r>
              <a:rPr lang="en-IN" sz="4100" dirty="0">
                <a:solidFill>
                  <a:srgbClr val="FF0000"/>
                </a:solidFill>
              </a:rPr>
              <a:t>Program : The following program is an example of </a:t>
            </a:r>
            <a:r>
              <a:rPr lang="en-IN" sz="4100" dirty="0" err="1">
                <a:solidFill>
                  <a:srgbClr val="FF0000"/>
                </a:solidFill>
              </a:rPr>
              <a:t>strcat</a:t>
            </a:r>
            <a:r>
              <a:rPr lang="en-IN" sz="4100" dirty="0">
                <a:solidFill>
                  <a:srgbClr val="FF0000"/>
                </a:solidFill>
              </a:rPr>
              <a:t>() function </a:t>
            </a:r>
          </a:p>
          <a:p>
            <a:pPr marL="0" indent="0">
              <a:buNone/>
            </a:pPr>
            <a:r>
              <a:rPr lang="en-IN" sz="3800" dirty="0">
                <a:solidFill>
                  <a:srgbClr val="7030A0"/>
                </a:solidFill>
              </a:rPr>
              <a:t>#include&lt;stdio.h&gt;</a:t>
            </a:r>
          </a:p>
          <a:p>
            <a:pPr marL="0" indent="0">
              <a:buNone/>
            </a:pPr>
            <a:r>
              <a:rPr lang="en-IN" sz="3800" dirty="0">
                <a:solidFill>
                  <a:srgbClr val="7030A0"/>
                </a:solidFill>
              </a:rPr>
              <a:t> #include&lt;string.h&gt;</a:t>
            </a:r>
          </a:p>
          <a:p>
            <a:pPr marL="0" indent="0">
              <a:buNone/>
            </a:pPr>
            <a:r>
              <a:rPr lang="en-IN" sz="3800" dirty="0">
                <a:solidFill>
                  <a:srgbClr val="7030A0"/>
                </a:solidFill>
              </a:rPr>
              <a:t> int main( )</a:t>
            </a:r>
          </a:p>
          <a:p>
            <a:pPr marL="0" indent="0">
              <a:buNone/>
            </a:pPr>
            <a:r>
              <a:rPr lang="en-IN" sz="3800" dirty="0">
                <a:solidFill>
                  <a:srgbClr val="7030A0"/>
                </a:solidFill>
              </a:rPr>
              <a:t> { </a:t>
            </a:r>
          </a:p>
          <a:p>
            <a:pPr marL="0" indent="0">
              <a:buNone/>
            </a:pPr>
            <a:r>
              <a:rPr lang="en-IN" sz="3800" dirty="0">
                <a:solidFill>
                  <a:srgbClr val="7030A0"/>
                </a:solidFill>
              </a:rPr>
              <a:t>char source[ ] = “ PCPS lab ” ; </a:t>
            </a:r>
          </a:p>
          <a:p>
            <a:pPr marL="0" indent="0">
              <a:buNone/>
            </a:pPr>
            <a:r>
              <a:rPr lang="en-IN" sz="3800" dirty="0">
                <a:solidFill>
                  <a:srgbClr val="7030A0"/>
                </a:solidFill>
              </a:rPr>
              <a:t>char target[ ]= “ welcomes you” ; </a:t>
            </a:r>
          </a:p>
          <a:p>
            <a:pPr marL="0" indent="0">
              <a:buNone/>
            </a:pPr>
            <a:r>
              <a:rPr lang="en-IN" sz="3800" dirty="0" err="1">
                <a:solidFill>
                  <a:srgbClr val="7030A0"/>
                </a:solidFill>
              </a:rPr>
              <a:t>printf</a:t>
            </a:r>
            <a:r>
              <a:rPr lang="en-IN" sz="3800" dirty="0">
                <a:solidFill>
                  <a:srgbClr val="7030A0"/>
                </a:solidFill>
              </a:rPr>
              <a:t> (“\n Source string = %s”, source ) ; </a:t>
            </a:r>
          </a:p>
          <a:p>
            <a:pPr marL="0" indent="0">
              <a:buNone/>
            </a:pPr>
            <a:r>
              <a:rPr lang="en-IN" sz="3800" dirty="0" err="1">
                <a:solidFill>
                  <a:srgbClr val="7030A0"/>
                </a:solidFill>
              </a:rPr>
              <a:t>printf</a:t>
            </a:r>
            <a:r>
              <a:rPr lang="en-IN" sz="3800" dirty="0">
                <a:solidFill>
                  <a:srgbClr val="7030A0"/>
                </a:solidFill>
              </a:rPr>
              <a:t> ( “\n Target string = %s”, target ) ; </a:t>
            </a:r>
          </a:p>
          <a:p>
            <a:pPr marL="0" indent="0">
              <a:buNone/>
            </a:pPr>
            <a:r>
              <a:rPr lang="en-IN" sz="3800" dirty="0" err="1">
                <a:solidFill>
                  <a:srgbClr val="7030A0"/>
                </a:solidFill>
              </a:rPr>
              <a:t>strcat</a:t>
            </a:r>
            <a:r>
              <a:rPr lang="en-IN" sz="3800" dirty="0">
                <a:solidFill>
                  <a:srgbClr val="7030A0"/>
                </a:solidFill>
              </a:rPr>
              <a:t> ( target, source ) ; </a:t>
            </a:r>
          </a:p>
          <a:p>
            <a:pPr marL="0" indent="0">
              <a:buNone/>
            </a:pPr>
            <a:r>
              <a:rPr lang="en-IN" sz="3800" dirty="0" err="1">
                <a:solidFill>
                  <a:srgbClr val="7030A0"/>
                </a:solidFill>
              </a:rPr>
              <a:t>printf</a:t>
            </a:r>
            <a:r>
              <a:rPr lang="en-IN" sz="3800" dirty="0">
                <a:solidFill>
                  <a:srgbClr val="7030A0"/>
                </a:solidFill>
              </a:rPr>
              <a:t> ( “\n Target string after </a:t>
            </a:r>
            <a:r>
              <a:rPr lang="en-IN" sz="3800" dirty="0" err="1">
                <a:solidFill>
                  <a:srgbClr val="7030A0"/>
                </a:solidFill>
              </a:rPr>
              <a:t>strcat</a:t>
            </a:r>
            <a:r>
              <a:rPr lang="en-IN" sz="3800" dirty="0">
                <a:solidFill>
                  <a:srgbClr val="7030A0"/>
                </a:solidFill>
              </a:rPr>
              <a:t>( ) = %s”, target ) ;</a:t>
            </a:r>
          </a:p>
          <a:p>
            <a:pPr marL="0" indent="0">
              <a:buNone/>
            </a:pPr>
            <a:r>
              <a:rPr lang="en-IN" sz="3800" dirty="0">
                <a:solidFill>
                  <a:srgbClr val="7030A0"/>
                </a:solidFill>
              </a:rPr>
              <a:t>return 0;</a:t>
            </a:r>
          </a:p>
          <a:p>
            <a:pPr marL="0" indent="0">
              <a:buNone/>
            </a:pPr>
            <a:r>
              <a:rPr lang="en-IN" sz="3800" dirty="0">
                <a:solidFill>
                  <a:srgbClr val="7030A0"/>
                </a:solidFill>
              </a:rPr>
              <a:t> }</a:t>
            </a:r>
          </a:p>
        </p:txBody>
      </p:sp>
    </p:spTree>
    <p:extLst>
      <p:ext uri="{BB962C8B-B14F-4D97-AF65-F5344CB8AC3E}">
        <p14:creationId xmlns:p14="http://schemas.microsoft.com/office/powerpoint/2010/main" val="474547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FBCE0-4542-4722-AD84-9E1DC14899A4}"/>
              </a:ext>
            </a:extLst>
          </p:cNvPr>
          <p:cNvSpPr>
            <a:spLocks noGrp="1"/>
          </p:cNvSpPr>
          <p:nvPr>
            <p:ph idx="1"/>
          </p:nvPr>
        </p:nvSpPr>
        <p:spPr>
          <a:xfrm>
            <a:off x="457200" y="0"/>
            <a:ext cx="8229600" cy="6781800"/>
          </a:xfrm>
        </p:spPr>
        <p:txBody>
          <a:bodyPr>
            <a:normAutofit fontScale="92500" lnSpcReduction="10000"/>
          </a:bodyPr>
          <a:lstStyle/>
          <a:p>
            <a:pPr marL="0" indent="0">
              <a:buNone/>
            </a:pPr>
            <a:r>
              <a:rPr lang="en-US" dirty="0">
                <a:solidFill>
                  <a:srgbClr val="FF0000"/>
                </a:solidFill>
              </a:rPr>
              <a:t>7) </a:t>
            </a:r>
            <a:r>
              <a:rPr lang="en-US" dirty="0" err="1">
                <a:solidFill>
                  <a:srgbClr val="FF0000"/>
                </a:solidFill>
              </a:rPr>
              <a:t>strlwr</a:t>
            </a:r>
            <a:r>
              <a:rPr lang="en-US" dirty="0">
                <a:solidFill>
                  <a:srgbClr val="FF0000"/>
                </a:solidFill>
              </a:rPr>
              <a:t>(): </a:t>
            </a:r>
          </a:p>
          <a:p>
            <a:pPr marL="0" indent="0">
              <a:buNone/>
            </a:pPr>
            <a:r>
              <a:rPr lang="en-US" dirty="0" err="1">
                <a:solidFill>
                  <a:srgbClr val="7030A0"/>
                </a:solidFill>
              </a:rPr>
              <a:t>strlwr</a:t>
            </a:r>
            <a:r>
              <a:rPr lang="en-US" dirty="0">
                <a:solidFill>
                  <a:srgbClr val="7030A0"/>
                </a:solidFill>
              </a:rPr>
              <a:t>() function converts a given string into lowercase.</a:t>
            </a:r>
          </a:p>
          <a:p>
            <a:pPr marL="0" indent="0">
              <a:buNone/>
            </a:pPr>
            <a:r>
              <a:rPr lang="en-US" dirty="0"/>
              <a:t> </a:t>
            </a:r>
            <a:r>
              <a:rPr lang="en-US" dirty="0">
                <a:solidFill>
                  <a:srgbClr val="FF0000"/>
                </a:solidFill>
              </a:rPr>
              <a:t>Syntax : </a:t>
            </a:r>
            <a:r>
              <a:rPr lang="en-US" dirty="0">
                <a:solidFill>
                  <a:srgbClr val="7030A0"/>
                </a:solidFill>
              </a:rPr>
              <a:t>char *</a:t>
            </a:r>
            <a:r>
              <a:rPr lang="en-US" dirty="0" err="1">
                <a:solidFill>
                  <a:srgbClr val="7030A0"/>
                </a:solidFill>
              </a:rPr>
              <a:t>strlwr</a:t>
            </a:r>
            <a:r>
              <a:rPr lang="en-US" dirty="0">
                <a:solidFill>
                  <a:srgbClr val="7030A0"/>
                </a:solidFill>
              </a:rPr>
              <a:t>(char *string); </a:t>
            </a:r>
          </a:p>
          <a:p>
            <a:pPr marL="0" indent="0">
              <a:buNone/>
            </a:pPr>
            <a:r>
              <a:rPr lang="en-US" dirty="0" err="1">
                <a:solidFill>
                  <a:srgbClr val="7030A0"/>
                </a:solidFill>
              </a:rPr>
              <a:t>strlwr</a:t>
            </a:r>
            <a:r>
              <a:rPr lang="en-US" dirty="0">
                <a:solidFill>
                  <a:srgbClr val="7030A0"/>
                </a:solidFill>
              </a:rPr>
              <a:t>() function is non standard function which may not available in standard library in C</a:t>
            </a:r>
          </a:p>
          <a:p>
            <a:pPr marL="0" indent="0">
              <a:buNone/>
            </a:pPr>
            <a:r>
              <a:rPr lang="en-US" dirty="0">
                <a:solidFill>
                  <a:srgbClr val="7030A0"/>
                </a:solidFill>
              </a:rPr>
              <a:t>#include&lt;stdio.h&gt;</a:t>
            </a:r>
          </a:p>
          <a:p>
            <a:pPr marL="0" indent="0">
              <a:buNone/>
            </a:pPr>
            <a:r>
              <a:rPr lang="en-US" dirty="0">
                <a:solidFill>
                  <a:srgbClr val="7030A0"/>
                </a:solidFill>
              </a:rPr>
              <a:t>#include&lt;string.h&gt;</a:t>
            </a:r>
          </a:p>
          <a:p>
            <a:pPr marL="0" indent="0">
              <a:buNone/>
            </a:pPr>
            <a:r>
              <a:rPr lang="en-US" dirty="0">
                <a:solidFill>
                  <a:srgbClr val="7030A0"/>
                </a:solidFill>
              </a:rPr>
              <a:t> int main()</a:t>
            </a:r>
          </a:p>
          <a:p>
            <a:pPr marL="0" indent="0">
              <a:buNone/>
            </a:pPr>
            <a:r>
              <a:rPr lang="en-US" dirty="0">
                <a:solidFill>
                  <a:srgbClr val="7030A0"/>
                </a:solidFill>
              </a:rPr>
              <a:t> { </a:t>
            </a:r>
          </a:p>
          <a:p>
            <a:pPr marL="0" indent="0">
              <a:buNone/>
            </a:pPr>
            <a:r>
              <a:rPr lang="en-US" dirty="0">
                <a:solidFill>
                  <a:srgbClr val="7030A0"/>
                </a:solidFill>
              </a:rPr>
              <a:t>char str[ ] = “MODIFY This String To Lower”; </a:t>
            </a:r>
            <a:r>
              <a:rPr lang="en-US" dirty="0" err="1">
                <a:solidFill>
                  <a:srgbClr val="7030A0"/>
                </a:solidFill>
              </a:rPr>
              <a:t>printf</a:t>
            </a:r>
            <a:r>
              <a:rPr lang="en-US" dirty="0">
                <a:solidFill>
                  <a:srgbClr val="7030A0"/>
                </a:solidFill>
              </a:rPr>
              <a:t>(“%s\n”, </a:t>
            </a:r>
            <a:r>
              <a:rPr lang="en-US" dirty="0" err="1">
                <a:solidFill>
                  <a:srgbClr val="7030A0"/>
                </a:solidFill>
              </a:rPr>
              <a:t>strlwr</a:t>
            </a:r>
            <a:r>
              <a:rPr lang="en-US" dirty="0">
                <a:solidFill>
                  <a:srgbClr val="7030A0"/>
                </a:solidFill>
              </a:rPr>
              <a:t> (str)); </a:t>
            </a:r>
          </a:p>
          <a:p>
            <a:pPr marL="0" indent="0">
              <a:buNone/>
            </a:pPr>
            <a:r>
              <a:rPr lang="en-US" dirty="0">
                <a:solidFill>
                  <a:srgbClr val="7030A0"/>
                </a:solidFill>
              </a:rPr>
              <a:t>return 0; </a:t>
            </a:r>
          </a:p>
          <a:p>
            <a:pPr marL="0" indent="0">
              <a:buNone/>
            </a:pPr>
            <a:r>
              <a:rPr lang="en-US" dirty="0">
                <a:solidFill>
                  <a:srgbClr val="7030A0"/>
                </a:solidFill>
              </a:rPr>
              <a:t>} Output : modify this string to lower</a:t>
            </a:r>
            <a:endParaRPr lang="en-IN" dirty="0">
              <a:solidFill>
                <a:srgbClr val="7030A0"/>
              </a:solidFill>
            </a:endParaRPr>
          </a:p>
        </p:txBody>
      </p:sp>
    </p:spTree>
    <p:extLst>
      <p:ext uri="{BB962C8B-B14F-4D97-AF65-F5344CB8AC3E}">
        <p14:creationId xmlns:p14="http://schemas.microsoft.com/office/powerpoint/2010/main" val="4160667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74D4F-A251-452B-991A-21D944D8BDFC}"/>
              </a:ext>
            </a:extLst>
          </p:cNvPr>
          <p:cNvSpPr>
            <a:spLocks noGrp="1"/>
          </p:cNvSpPr>
          <p:nvPr>
            <p:ph idx="1"/>
          </p:nvPr>
        </p:nvSpPr>
        <p:spPr>
          <a:xfrm>
            <a:off x="0" y="0"/>
            <a:ext cx="9144000" cy="6858000"/>
          </a:xfrm>
        </p:spPr>
        <p:txBody>
          <a:bodyPr>
            <a:normAutofit fontScale="92500" lnSpcReduction="20000"/>
          </a:bodyPr>
          <a:lstStyle/>
          <a:p>
            <a:pPr marL="0" indent="0">
              <a:buNone/>
            </a:pPr>
            <a:r>
              <a:rPr lang="en-US" dirty="0">
                <a:solidFill>
                  <a:srgbClr val="FF0000"/>
                </a:solidFill>
              </a:rPr>
              <a:t>8) </a:t>
            </a:r>
            <a:r>
              <a:rPr lang="en-US" dirty="0" err="1">
                <a:solidFill>
                  <a:srgbClr val="FF0000"/>
                </a:solidFill>
              </a:rPr>
              <a:t>strupr</a:t>
            </a:r>
            <a:r>
              <a:rPr lang="en-US" dirty="0">
                <a:solidFill>
                  <a:srgbClr val="FF0000"/>
                </a:solidFill>
              </a:rPr>
              <a:t>():</a:t>
            </a:r>
          </a:p>
          <a:p>
            <a:pPr marL="0" indent="0">
              <a:buNone/>
            </a:pPr>
            <a:r>
              <a:rPr lang="en-US" dirty="0"/>
              <a:t> </a:t>
            </a:r>
            <a:r>
              <a:rPr lang="en-US" dirty="0" err="1">
                <a:solidFill>
                  <a:srgbClr val="7030A0"/>
                </a:solidFill>
              </a:rPr>
              <a:t>strupr</a:t>
            </a:r>
            <a:r>
              <a:rPr lang="en-US" dirty="0">
                <a:solidFill>
                  <a:srgbClr val="7030A0"/>
                </a:solidFill>
              </a:rPr>
              <a:t>() function converts a given string into uppercase. </a:t>
            </a:r>
          </a:p>
          <a:p>
            <a:pPr marL="0" indent="0">
              <a:buNone/>
            </a:pPr>
            <a:r>
              <a:rPr lang="en-US" dirty="0">
                <a:solidFill>
                  <a:srgbClr val="FF0000"/>
                </a:solidFill>
              </a:rPr>
              <a:t>Syntax : </a:t>
            </a:r>
            <a:r>
              <a:rPr lang="en-US" dirty="0">
                <a:solidFill>
                  <a:srgbClr val="7030A0"/>
                </a:solidFill>
              </a:rPr>
              <a:t>char *</a:t>
            </a:r>
            <a:r>
              <a:rPr lang="en-US" dirty="0" err="1">
                <a:solidFill>
                  <a:srgbClr val="7030A0"/>
                </a:solidFill>
              </a:rPr>
              <a:t>strupr</a:t>
            </a:r>
            <a:r>
              <a:rPr lang="en-US" dirty="0">
                <a:solidFill>
                  <a:srgbClr val="7030A0"/>
                </a:solidFill>
              </a:rPr>
              <a:t>(char *string); </a:t>
            </a:r>
          </a:p>
          <a:p>
            <a:pPr marL="0" indent="0">
              <a:buNone/>
            </a:pPr>
            <a:r>
              <a:rPr lang="en-US" dirty="0" err="1">
                <a:solidFill>
                  <a:srgbClr val="7030A0"/>
                </a:solidFill>
              </a:rPr>
              <a:t>strupr</a:t>
            </a:r>
            <a:r>
              <a:rPr lang="en-US" dirty="0">
                <a:solidFill>
                  <a:srgbClr val="7030A0"/>
                </a:solidFill>
              </a:rPr>
              <a:t>() function is non standard function which may not available in standard library in C.</a:t>
            </a:r>
          </a:p>
          <a:p>
            <a:pPr marL="0" indent="0">
              <a:buNone/>
            </a:pPr>
            <a:r>
              <a:rPr lang="en-US" dirty="0">
                <a:solidFill>
                  <a:srgbClr val="FF0000"/>
                </a:solidFill>
              </a:rPr>
              <a:t>Program: </a:t>
            </a:r>
          </a:p>
          <a:p>
            <a:pPr marL="0" indent="0">
              <a:buNone/>
            </a:pPr>
            <a:r>
              <a:rPr lang="en-US" dirty="0">
                <a:solidFill>
                  <a:srgbClr val="7030A0"/>
                </a:solidFill>
              </a:rPr>
              <a:t>#include&lt;stdio.h&gt;</a:t>
            </a:r>
          </a:p>
          <a:p>
            <a:pPr marL="0" indent="0">
              <a:buNone/>
            </a:pPr>
            <a:r>
              <a:rPr lang="en-US" dirty="0">
                <a:solidFill>
                  <a:srgbClr val="7030A0"/>
                </a:solidFill>
              </a:rPr>
              <a:t>#include&lt;string.h&gt;</a:t>
            </a:r>
          </a:p>
          <a:p>
            <a:pPr marL="0" indent="0">
              <a:buNone/>
            </a:pPr>
            <a:r>
              <a:rPr lang="en-US" dirty="0">
                <a:solidFill>
                  <a:srgbClr val="7030A0"/>
                </a:solidFill>
              </a:rPr>
              <a:t> int main()</a:t>
            </a:r>
          </a:p>
          <a:p>
            <a:pPr marL="0" indent="0">
              <a:buNone/>
            </a:pPr>
            <a:r>
              <a:rPr lang="en-US" dirty="0">
                <a:solidFill>
                  <a:srgbClr val="7030A0"/>
                </a:solidFill>
              </a:rPr>
              <a:t>{</a:t>
            </a:r>
          </a:p>
          <a:p>
            <a:pPr marL="0" indent="0">
              <a:buNone/>
            </a:pPr>
            <a:r>
              <a:rPr lang="en-US" dirty="0">
                <a:solidFill>
                  <a:srgbClr val="7030A0"/>
                </a:solidFill>
              </a:rPr>
              <a:t>char str[ ] = “Modify This String To Upper”;</a:t>
            </a:r>
          </a:p>
          <a:p>
            <a:pPr marL="0" indent="0">
              <a:buNone/>
            </a:pPr>
            <a:r>
              <a:rPr lang="en-US" dirty="0" err="1">
                <a:solidFill>
                  <a:srgbClr val="7030A0"/>
                </a:solidFill>
              </a:rPr>
              <a:t>printf</a:t>
            </a:r>
            <a:r>
              <a:rPr lang="en-US" dirty="0">
                <a:solidFill>
                  <a:srgbClr val="7030A0"/>
                </a:solidFill>
              </a:rPr>
              <a:t>(“%s\n”, </a:t>
            </a:r>
            <a:r>
              <a:rPr lang="en-US" dirty="0" err="1">
                <a:solidFill>
                  <a:srgbClr val="7030A0"/>
                </a:solidFill>
              </a:rPr>
              <a:t>strupr</a:t>
            </a:r>
            <a:r>
              <a:rPr lang="en-US" dirty="0">
                <a:solidFill>
                  <a:srgbClr val="7030A0"/>
                </a:solidFill>
              </a:rPr>
              <a:t>(str));</a:t>
            </a:r>
          </a:p>
          <a:p>
            <a:pPr marL="0" indent="0">
              <a:buNone/>
            </a:pPr>
            <a:r>
              <a:rPr lang="en-US" dirty="0">
                <a:solidFill>
                  <a:srgbClr val="7030A0"/>
                </a:solidFill>
              </a:rPr>
              <a:t> return 0;</a:t>
            </a:r>
          </a:p>
          <a:p>
            <a:pPr marL="0" indent="0">
              <a:buNone/>
            </a:pPr>
            <a:r>
              <a:rPr lang="en-US" dirty="0">
                <a:solidFill>
                  <a:srgbClr val="7030A0"/>
                </a:solidFill>
              </a:rPr>
              <a:t> } </a:t>
            </a:r>
          </a:p>
          <a:p>
            <a:pPr marL="0" indent="0">
              <a:buNone/>
            </a:pPr>
            <a:r>
              <a:rPr lang="en-US" dirty="0">
                <a:solidFill>
                  <a:srgbClr val="FF0000"/>
                </a:solidFill>
              </a:rPr>
              <a:t>Output :</a:t>
            </a:r>
            <a:r>
              <a:rPr lang="en-US" dirty="0">
                <a:solidFill>
                  <a:srgbClr val="7030A0"/>
                </a:solidFill>
              </a:rPr>
              <a:t> MODIFY THIS STRING TO UPPER </a:t>
            </a:r>
            <a:endParaRPr lang="en-IN" dirty="0">
              <a:solidFill>
                <a:srgbClr val="7030A0"/>
              </a:solidFill>
            </a:endParaRPr>
          </a:p>
        </p:txBody>
      </p:sp>
    </p:spTree>
    <p:extLst>
      <p:ext uri="{BB962C8B-B14F-4D97-AF65-F5344CB8AC3E}">
        <p14:creationId xmlns:p14="http://schemas.microsoft.com/office/powerpoint/2010/main" val="4021943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88ED0-A2FC-4A1C-95E9-A116B0E8484D}"/>
              </a:ext>
            </a:extLst>
          </p:cNvPr>
          <p:cNvSpPr>
            <a:spLocks noGrp="1"/>
          </p:cNvSpPr>
          <p:nvPr>
            <p:ph idx="1"/>
          </p:nvPr>
        </p:nvSpPr>
        <p:spPr>
          <a:xfrm>
            <a:off x="457200" y="304800"/>
            <a:ext cx="8229600" cy="6553200"/>
          </a:xfrm>
        </p:spPr>
        <p:txBody>
          <a:bodyPr>
            <a:normAutofit fontScale="77500" lnSpcReduction="20000"/>
          </a:bodyPr>
          <a:lstStyle/>
          <a:p>
            <a:pPr marL="0" indent="0">
              <a:buNone/>
            </a:pPr>
            <a:r>
              <a:rPr lang="en-IN" dirty="0">
                <a:solidFill>
                  <a:srgbClr val="FF0000"/>
                </a:solidFill>
              </a:rPr>
              <a:t>Program : Write a C program to count no of lines, words and characters in a given text. </a:t>
            </a:r>
          </a:p>
          <a:p>
            <a:pPr marL="0" indent="0">
              <a:buNone/>
            </a:pPr>
            <a:r>
              <a:rPr lang="en-IN" dirty="0">
                <a:solidFill>
                  <a:srgbClr val="7030A0"/>
                </a:solidFill>
              </a:rPr>
              <a:t># include&lt;</a:t>
            </a:r>
            <a:r>
              <a:rPr lang="en-IN" dirty="0" err="1">
                <a:solidFill>
                  <a:srgbClr val="7030A0"/>
                </a:solidFill>
              </a:rPr>
              <a:t>stdio.h</a:t>
            </a:r>
            <a:r>
              <a:rPr lang="en-IN" dirty="0">
                <a:solidFill>
                  <a:srgbClr val="7030A0"/>
                </a:solidFill>
              </a:rPr>
              <a:t>&gt;</a:t>
            </a:r>
          </a:p>
          <a:p>
            <a:pPr marL="0" indent="0">
              <a:buNone/>
            </a:pPr>
            <a:r>
              <a:rPr lang="en-IN" dirty="0">
                <a:solidFill>
                  <a:srgbClr val="7030A0"/>
                </a:solidFill>
              </a:rPr>
              <a:t> # include&lt;</a:t>
            </a:r>
            <a:r>
              <a:rPr lang="en-IN" dirty="0" err="1">
                <a:solidFill>
                  <a:srgbClr val="7030A0"/>
                </a:solidFill>
              </a:rPr>
              <a:t>string.h</a:t>
            </a:r>
            <a:r>
              <a:rPr lang="en-IN" dirty="0">
                <a:solidFill>
                  <a:srgbClr val="7030A0"/>
                </a:solidFill>
              </a:rPr>
              <a:t>&gt;</a:t>
            </a:r>
          </a:p>
          <a:p>
            <a:pPr marL="0" indent="0">
              <a:buNone/>
            </a:pPr>
            <a:r>
              <a:rPr lang="en-IN" dirty="0">
                <a:solidFill>
                  <a:srgbClr val="7030A0"/>
                </a:solidFill>
              </a:rPr>
              <a:t> # include&lt;</a:t>
            </a:r>
            <a:r>
              <a:rPr lang="en-IN" dirty="0" err="1">
                <a:solidFill>
                  <a:srgbClr val="7030A0"/>
                </a:solidFill>
              </a:rPr>
              <a:t>conio.h</a:t>
            </a:r>
            <a:r>
              <a:rPr lang="en-IN" dirty="0">
                <a:solidFill>
                  <a:srgbClr val="7030A0"/>
                </a:solidFill>
              </a:rPr>
              <a:t>&gt;</a:t>
            </a:r>
          </a:p>
          <a:p>
            <a:pPr marL="0" indent="0">
              <a:buNone/>
            </a:pPr>
            <a:r>
              <a:rPr lang="en-IN" dirty="0">
                <a:solidFill>
                  <a:srgbClr val="7030A0"/>
                </a:solidFill>
              </a:rPr>
              <a:t> main()</a:t>
            </a:r>
          </a:p>
          <a:p>
            <a:pPr marL="0" indent="0">
              <a:buNone/>
            </a:pPr>
            <a:r>
              <a:rPr lang="en-IN" dirty="0">
                <a:solidFill>
                  <a:srgbClr val="7030A0"/>
                </a:solidFill>
              </a:rPr>
              <a:t> { </a:t>
            </a:r>
          </a:p>
          <a:p>
            <a:pPr marL="0" indent="0">
              <a:buNone/>
            </a:pPr>
            <a:r>
              <a:rPr lang="en-IN" dirty="0">
                <a:solidFill>
                  <a:srgbClr val="7030A0"/>
                </a:solidFill>
              </a:rPr>
              <a:t>char txt[250], </a:t>
            </a:r>
            <a:r>
              <a:rPr lang="en-IN" dirty="0" err="1">
                <a:solidFill>
                  <a:srgbClr val="7030A0"/>
                </a:solidFill>
              </a:rPr>
              <a:t>ch</a:t>
            </a:r>
            <a:r>
              <a:rPr lang="en-IN" dirty="0">
                <a:solidFill>
                  <a:srgbClr val="7030A0"/>
                </a:solidFill>
              </a:rPr>
              <a:t>, </a:t>
            </a:r>
            <a:r>
              <a:rPr lang="en-IN" dirty="0" err="1">
                <a:solidFill>
                  <a:srgbClr val="7030A0"/>
                </a:solidFill>
              </a:rPr>
              <a:t>st</a:t>
            </a:r>
            <a:r>
              <a:rPr lang="en-IN" dirty="0">
                <a:solidFill>
                  <a:srgbClr val="7030A0"/>
                </a:solidFill>
              </a:rPr>
              <a:t>[30];</a:t>
            </a:r>
          </a:p>
          <a:p>
            <a:pPr marL="0" indent="0">
              <a:buNone/>
            </a:pPr>
            <a:r>
              <a:rPr lang="en-IN" dirty="0">
                <a:solidFill>
                  <a:srgbClr val="7030A0"/>
                </a:solidFill>
              </a:rPr>
              <a:t> int ins, </a:t>
            </a:r>
            <a:r>
              <a:rPr lang="en-IN" dirty="0" err="1">
                <a:solidFill>
                  <a:srgbClr val="7030A0"/>
                </a:solidFill>
              </a:rPr>
              <a:t>wds</a:t>
            </a:r>
            <a:r>
              <a:rPr lang="en-IN" dirty="0">
                <a:solidFill>
                  <a:srgbClr val="7030A0"/>
                </a:solidFill>
              </a:rPr>
              <a:t>, </a:t>
            </a:r>
            <a:r>
              <a:rPr lang="en-IN" dirty="0" err="1">
                <a:solidFill>
                  <a:srgbClr val="7030A0"/>
                </a:solidFill>
              </a:rPr>
              <a:t>chs</a:t>
            </a:r>
            <a:r>
              <a:rPr lang="en-IN" dirty="0">
                <a:solidFill>
                  <a:srgbClr val="7030A0"/>
                </a:solidFill>
              </a:rPr>
              <a:t>, </a:t>
            </a:r>
            <a:r>
              <a:rPr lang="en-IN" dirty="0" err="1">
                <a:solidFill>
                  <a:srgbClr val="7030A0"/>
                </a:solidFill>
              </a:rPr>
              <a:t>i</a:t>
            </a:r>
            <a:r>
              <a:rPr lang="en-IN" dirty="0">
                <a:solidFill>
                  <a:srgbClr val="7030A0"/>
                </a:solidFill>
              </a:rPr>
              <a:t>;</a:t>
            </a:r>
          </a:p>
          <a:p>
            <a:pPr marL="0" indent="0">
              <a:buNone/>
            </a:pPr>
            <a:r>
              <a:rPr lang="en-IN" dirty="0">
                <a:solidFill>
                  <a:srgbClr val="7030A0"/>
                </a:solidFill>
              </a:rPr>
              <a:t> </a:t>
            </a:r>
            <a:r>
              <a:rPr lang="en-IN" dirty="0" err="1">
                <a:solidFill>
                  <a:srgbClr val="7030A0"/>
                </a:solidFill>
              </a:rPr>
              <a:t>printf</a:t>
            </a:r>
            <a:r>
              <a:rPr lang="en-IN" dirty="0">
                <a:solidFill>
                  <a:srgbClr val="7030A0"/>
                </a:solidFill>
              </a:rPr>
              <a:t>(“ \n Enter the text, type $ </a:t>
            </a:r>
            <a:r>
              <a:rPr lang="en-IN" dirty="0" err="1">
                <a:solidFill>
                  <a:srgbClr val="7030A0"/>
                </a:solidFill>
              </a:rPr>
              <a:t>st</a:t>
            </a:r>
            <a:r>
              <a:rPr lang="en-IN" dirty="0">
                <a:solidFill>
                  <a:srgbClr val="7030A0"/>
                </a:solidFill>
              </a:rPr>
              <a:t> end \n \n”); </a:t>
            </a:r>
          </a:p>
          <a:p>
            <a:pPr marL="0" indent="0">
              <a:buNone/>
            </a:pPr>
            <a:r>
              <a:rPr lang="en-IN" dirty="0" err="1">
                <a:solidFill>
                  <a:srgbClr val="7030A0"/>
                </a:solidFill>
              </a:rPr>
              <a:t>i</a:t>
            </a:r>
            <a:r>
              <a:rPr lang="en-IN" dirty="0">
                <a:solidFill>
                  <a:srgbClr val="7030A0"/>
                </a:solidFill>
              </a:rPr>
              <a:t>=0;</a:t>
            </a:r>
          </a:p>
          <a:p>
            <a:pPr marL="0" indent="0">
              <a:buNone/>
            </a:pPr>
            <a:r>
              <a:rPr lang="en-IN" dirty="0">
                <a:solidFill>
                  <a:srgbClr val="7030A0"/>
                </a:solidFill>
              </a:rPr>
              <a:t> while((txt[</a:t>
            </a:r>
            <a:r>
              <a:rPr lang="en-IN" dirty="0" err="1">
                <a:solidFill>
                  <a:srgbClr val="7030A0"/>
                </a:solidFill>
              </a:rPr>
              <a:t>i</a:t>
            </a:r>
            <a:r>
              <a:rPr lang="en-IN" dirty="0">
                <a:solidFill>
                  <a:srgbClr val="7030A0"/>
                </a:solidFill>
              </a:rPr>
              <a:t>++]= </a:t>
            </a:r>
            <a:r>
              <a:rPr lang="en-IN" dirty="0" err="1">
                <a:solidFill>
                  <a:srgbClr val="7030A0"/>
                </a:solidFill>
              </a:rPr>
              <a:t>getchar</a:t>
            </a:r>
            <a:r>
              <a:rPr lang="en-IN" dirty="0">
                <a:solidFill>
                  <a:srgbClr val="7030A0"/>
                </a:solidFill>
              </a:rPr>
              <a:t>( ) ) ! =’$’); </a:t>
            </a:r>
          </a:p>
          <a:p>
            <a:pPr marL="0" indent="0">
              <a:buNone/>
            </a:pPr>
            <a:r>
              <a:rPr lang="en-IN" dirty="0" err="1">
                <a:solidFill>
                  <a:srgbClr val="7030A0"/>
                </a:solidFill>
              </a:rPr>
              <a:t>i</a:t>
            </a:r>
            <a:r>
              <a:rPr lang="en-IN" dirty="0">
                <a:solidFill>
                  <a:srgbClr val="7030A0"/>
                </a:solidFill>
              </a:rPr>
              <a:t>--;</a:t>
            </a:r>
          </a:p>
          <a:p>
            <a:pPr marL="0" indent="0">
              <a:buNone/>
            </a:pPr>
            <a:r>
              <a:rPr lang="en-IN" dirty="0">
                <a:solidFill>
                  <a:srgbClr val="7030A0"/>
                </a:solidFill>
              </a:rPr>
              <a:t> </a:t>
            </a:r>
            <a:r>
              <a:rPr lang="en-IN" dirty="0" err="1">
                <a:solidFill>
                  <a:srgbClr val="7030A0"/>
                </a:solidFill>
              </a:rPr>
              <a:t>st</a:t>
            </a:r>
            <a:r>
              <a:rPr lang="en-IN" dirty="0">
                <a:solidFill>
                  <a:srgbClr val="7030A0"/>
                </a:solidFill>
              </a:rPr>
              <a:t>[ </a:t>
            </a:r>
            <a:r>
              <a:rPr lang="en-IN" dirty="0" err="1">
                <a:solidFill>
                  <a:srgbClr val="7030A0"/>
                </a:solidFill>
              </a:rPr>
              <a:t>i</a:t>
            </a:r>
            <a:r>
              <a:rPr lang="en-IN" dirty="0">
                <a:solidFill>
                  <a:srgbClr val="7030A0"/>
                </a:solidFill>
              </a:rPr>
              <a:t> ] = ‘\0’;</a:t>
            </a:r>
          </a:p>
          <a:p>
            <a:pPr marL="0" indent="0">
              <a:buNone/>
            </a:pPr>
            <a:r>
              <a:rPr lang="en-IN" dirty="0">
                <a:solidFill>
                  <a:srgbClr val="7030A0"/>
                </a:solidFill>
              </a:rPr>
              <a:t> ins = </a:t>
            </a:r>
            <a:r>
              <a:rPr lang="en-IN" dirty="0" err="1">
                <a:solidFill>
                  <a:srgbClr val="7030A0"/>
                </a:solidFill>
              </a:rPr>
              <a:t>wds</a:t>
            </a:r>
            <a:r>
              <a:rPr lang="en-IN" dirty="0">
                <a:solidFill>
                  <a:srgbClr val="7030A0"/>
                </a:solidFill>
              </a:rPr>
              <a:t> = </a:t>
            </a:r>
            <a:r>
              <a:rPr lang="en-IN" dirty="0" err="1">
                <a:solidFill>
                  <a:srgbClr val="7030A0"/>
                </a:solidFill>
              </a:rPr>
              <a:t>chs</a:t>
            </a:r>
            <a:r>
              <a:rPr lang="en-IN" dirty="0">
                <a:solidFill>
                  <a:srgbClr val="7030A0"/>
                </a:solidFill>
              </a:rPr>
              <a:t> = 0;</a:t>
            </a:r>
          </a:p>
          <a:p>
            <a:pPr marL="0" indent="0">
              <a:buNone/>
            </a:pPr>
            <a:r>
              <a:rPr lang="en-IN" dirty="0">
                <a:solidFill>
                  <a:srgbClr val="7030A0"/>
                </a:solidFill>
              </a:rPr>
              <a:t> </a:t>
            </a:r>
            <a:r>
              <a:rPr lang="en-IN" dirty="0" err="1">
                <a:solidFill>
                  <a:srgbClr val="7030A0"/>
                </a:solidFill>
              </a:rPr>
              <a:t>i</a:t>
            </a:r>
            <a:r>
              <a:rPr lang="en-IN" dirty="0">
                <a:solidFill>
                  <a:srgbClr val="7030A0"/>
                </a:solidFill>
              </a:rPr>
              <a:t>=0; </a:t>
            </a:r>
          </a:p>
          <a:p>
            <a:pPr marL="0" indent="0">
              <a:buNone/>
            </a:pPr>
            <a:r>
              <a:rPr lang="en-IN" dirty="0">
                <a:solidFill>
                  <a:srgbClr val="7030A0"/>
                </a:solidFill>
              </a:rPr>
              <a:t>while(txt[ </a:t>
            </a:r>
            <a:r>
              <a:rPr lang="en-IN" dirty="0" err="1">
                <a:solidFill>
                  <a:srgbClr val="7030A0"/>
                </a:solidFill>
              </a:rPr>
              <a:t>i</a:t>
            </a:r>
            <a:r>
              <a:rPr lang="en-IN" dirty="0">
                <a:solidFill>
                  <a:srgbClr val="7030A0"/>
                </a:solidFill>
              </a:rPr>
              <a:t> ]!=’$’) </a:t>
            </a:r>
          </a:p>
        </p:txBody>
      </p:sp>
    </p:spTree>
    <p:extLst>
      <p:ext uri="{BB962C8B-B14F-4D97-AF65-F5344CB8AC3E}">
        <p14:creationId xmlns:p14="http://schemas.microsoft.com/office/powerpoint/2010/main" val="822388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CC9D3-6216-47D8-B08C-59872349641D}"/>
              </a:ext>
            </a:extLst>
          </p:cNvPr>
          <p:cNvSpPr>
            <a:spLocks noGrp="1"/>
          </p:cNvSpPr>
          <p:nvPr>
            <p:ph idx="1"/>
          </p:nvPr>
        </p:nvSpPr>
        <p:spPr>
          <a:xfrm>
            <a:off x="76200" y="0"/>
            <a:ext cx="8610600" cy="6781800"/>
          </a:xfrm>
        </p:spPr>
        <p:txBody>
          <a:bodyPr>
            <a:normAutofit fontScale="92500" lnSpcReduction="20000"/>
          </a:bodyPr>
          <a:lstStyle/>
          <a:p>
            <a:pPr marL="0" indent="0">
              <a:buNone/>
            </a:pPr>
            <a:r>
              <a:rPr lang="en-IN" sz="3300" dirty="0">
                <a:solidFill>
                  <a:srgbClr val="7030A0"/>
                </a:solidFill>
              </a:rPr>
              <a:t>{ </a:t>
            </a:r>
          </a:p>
          <a:p>
            <a:pPr marL="0" indent="0">
              <a:buNone/>
            </a:pPr>
            <a:r>
              <a:rPr lang="en-IN" sz="3300" dirty="0">
                <a:solidFill>
                  <a:srgbClr val="7030A0"/>
                </a:solidFill>
              </a:rPr>
              <a:t>switch(txt[ </a:t>
            </a:r>
            <a:r>
              <a:rPr lang="en-IN" sz="3300" dirty="0" err="1">
                <a:solidFill>
                  <a:srgbClr val="7030A0"/>
                </a:solidFill>
              </a:rPr>
              <a:t>i</a:t>
            </a:r>
            <a:r>
              <a:rPr lang="en-IN" sz="3300" dirty="0">
                <a:solidFill>
                  <a:srgbClr val="7030A0"/>
                </a:solidFill>
              </a:rPr>
              <a:t> ])</a:t>
            </a:r>
          </a:p>
          <a:p>
            <a:pPr marL="0" indent="0">
              <a:buNone/>
            </a:pPr>
            <a:r>
              <a:rPr lang="en-IN" sz="3300" dirty="0">
                <a:solidFill>
                  <a:srgbClr val="7030A0"/>
                </a:solidFill>
              </a:rPr>
              <a:t> { </a:t>
            </a:r>
          </a:p>
          <a:p>
            <a:pPr marL="0" indent="0">
              <a:buNone/>
            </a:pPr>
            <a:r>
              <a:rPr lang="en-IN" sz="3300" dirty="0">
                <a:solidFill>
                  <a:srgbClr val="7030A0"/>
                </a:solidFill>
              </a:rPr>
              <a:t>case ‘,’:</a:t>
            </a:r>
          </a:p>
          <a:p>
            <a:pPr marL="0" indent="0">
              <a:buNone/>
            </a:pPr>
            <a:r>
              <a:rPr lang="en-IN" sz="3300" dirty="0">
                <a:solidFill>
                  <a:srgbClr val="7030A0"/>
                </a:solidFill>
              </a:rPr>
              <a:t> case ‘!’: </a:t>
            </a:r>
          </a:p>
          <a:p>
            <a:pPr marL="0" indent="0">
              <a:buNone/>
            </a:pPr>
            <a:r>
              <a:rPr lang="en-IN" sz="3300" dirty="0">
                <a:solidFill>
                  <a:srgbClr val="7030A0"/>
                </a:solidFill>
              </a:rPr>
              <a:t>case ‘\t’: </a:t>
            </a:r>
          </a:p>
          <a:p>
            <a:pPr marL="0" indent="0">
              <a:buNone/>
            </a:pPr>
            <a:r>
              <a:rPr lang="en-IN" sz="3300" dirty="0">
                <a:solidFill>
                  <a:srgbClr val="7030A0"/>
                </a:solidFill>
              </a:rPr>
              <a:t>case ‘ ‘: </a:t>
            </a:r>
          </a:p>
          <a:p>
            <a:pPr marL="0" indent="0">
              <a:buNone/>
            </a:pPr>
            <a:r>
              <a:rPr lang="en-IN" sz="3300" dirty="0">
                <a:solidFill>
                  <a:srgbClr val="7030A0"/>
                </a:solidFill>
              </a:rPr>
              <a:t>{</a:t>
            </a:r>
          </a:p>
          <a:p>
            <a:pPr marL="0" indent="0">
              <a:buNone/>
            </a:pPr>
            <a:r>
              <a:rPr lang="en-IN" sz="3300" dirty="0">
                <a:solidFill>
                  <a:srgbClr val="7030A0"/>
                </a:solidFill>
              </a:rPr>
              <a:t> </a:t>
            </a:r>
            <a:r>
              <a:rPr lang="en-IN" sz="3300" dirty="0" err="1">
                <a:solidFill>
                  <a:srgbClr val="7030A0"/>
                </a:solidFill>
              </a:rPr>
              <a:t>wds</a:t>
            </a:r>
            <a:r>
              <a:rPr lang="en-IN" sz="3300" dirty="0">
                <a:solidFill>
                  <a:srgbClr val="7030A0"/>
                </a:solidFill>
              </a:rPr>
              <a:t> ++;</a:t>
            </a:r>
          </a:p>
          <a:p>
            <a:pPr marL="0" indent="0">
              <a:buNone/>
            </a:pPr>
            <a:r>
              <a:rPr lang="en-IN" sz="3300" dirty="0">
                <a:solidFill>
                  <a:srgbClr val="7030A0"/>
                </a:solidFill>
              </a:rPr>
              <a:t> </a:t>
            </a:r>
            <a:r>
              <a:rPr lang="en-IN" sz="3300" dirty="0" err="1">
                <a:solidFill>
                  <a:srgbClr val="7030A0"/>
                </a:solidFill>
              </a:rPr>
              <a:t>chs</a:t>
            </a:r>
            <a:r>
              <a:rPr lang="en-IN" sz="3300" dirty="0">
                <a:solidFill>
                  <a:srgbClr val="7030A0"/>
                </a:solidFill>
              </a:rPr>
              <a:t> ++; </a:t>
            </a:r>
          </a:p>
          <a:p>
            <a:pPr marL="0" indent="0">
              <a:buNone/>
            </a:pPr>
            <a:r>
              <a:rPr lang="en-IN" sz="3300" dirty="0">
                <a:solidFill>
                  <a:srgbClr val="7030A0"/>
                </a:solidFill>
              </a:rPr>
              <a:t>break;</a:t>
            </a:r>
          </a:p>
          <a:p>
            <a:pPr marL="0" indent="0">
              <a:buNone/>
            </a:pPr>
            <a:r>
              <a:rPr lang="en-IN" sz="3300" dirty="0">
                <a:solidFill>
                  <a:srgbClr val="7030A0"/>
                </a:solidFill>
              </a:rPr>
              <a:t> }</a:t>
            </a:r>
          </a:p>
          <a:p>
            <a:pPr marL="0" indent="0">
              <a:buNone/>
            </a:pPr>
            <a:r>
              <a:rPr lang="en-IN" sz="3300" dirty="0">
                <a:solidFill>
                  <a:srgbClr val="7030A0"/>
                </a:solidFill>
              </a:rPr>
              <a:t> case ‘?’: </a:t>
            </a:r>
          </a:p>
          <a:p>
            <a:pPr marL="0" indent="0">
              <a:buNone/>
            </a:pPr>
            <a:r>
              <a:rPr lang="en-IN" sz="3300" dirty="0">
                <a:solidFill>
                  <a:srgbClr val="7030A0"/>
                </a:solidFill>
              </a:rPr>
              <a:t>case ‘.’: </a:t>
            </a:r>
          </a:p>
          <a:p>
            <a:pPr marL="0" indent="0">
              <a:buNone/>
            </a:pPr>
            <a:endParaRPr lang="en-IN" dirty="0"/>
          </a:p>
        </p:txBody>
      </p:sp>
    </p:spTree>
    <p:extLst>
      <p:ext uri="{BB962C8B-B14F-4D97-AF65-F5344CB8AC3E}">
        <p14:creationId xmlns:p14="http://schemas.microsoft.com/office/powerpoint/2010/main" val="4253432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D7E0F-C841-440A-AF67-BF66D8F1A4A5}"/>
              </a:ext>
            </a:extLst>
          </p:cNvPr>
          <p:cNvSpPr>
            <a:spLocks noGrp="1"/>
          </p:cNvSpPr>
          <p:nvPr>
            <p:ph idx="1"/>
          </p:nvPr>
        </p:nvSpPr>
        <p:spPr>
          <a:xfrm>
            <a:off x="76200" y="76200"/>
            <a:ext cx="8610600" cy="6705600"/>
          </a:xfrm>
        </p:spPr>
        <p:txBody>
          <a:bodyPr>
            <a:normAutofit fontScale="77500" lnSpcReduction="20000"/>
          </a:bodyPr>
          <a:lstStyle/>
          <a:p>
            <a:pPr marL="0" indent="0">
              <a:buNone/>
            </a:pPr>
            <a:r>
              <a:rPr lang="en-IN" sz="3800" dirty="0">
                <a:solidFill>
                  <a:srgbClr val="7030A0"/>
                </a:solidFill>
              </a:rPr>
              <a:t>{ </a:t>
            </a:r>
          </a:p>
          <a:p>
            <a:pPr marL="0" indent="0">
              <a:buNone/>
            </a:pPr>
            <a:r>
              <a:rPr lang="en-IN" sz="3800" dirty="0" err="1">
                <a:solidFill>
                  <a:srgbClr val="7030A0"/>
                </a:solidFill>
              </a:rPr>
              <a:t>wds</a:t>
            </a:r>
            <a:r>
              <a:rPr lang="en-IN" sz="3800" dirty="0">
                <a:solidFill>
                  <a:srgbClr val="7030A0"/>
                </a:solidFill>
              </a:rPr>
              <a:t> ++;</a:t>
            </a:r>
          </a:p>
          <a:p>
            <a:pPr marL="0" indent="0">
              <a:buNone/>
            </a:pPr>
            <a:r>
              <a:rPr lang="en-IN" sz="3800" dirty="0">
                <a:solidFill>
                  <a:srgbClr val="7030A0"/>
                </a:solidFill>
              </a:rPr>
              <a:t> </a:t>
            </a:r>
            <a:r>
              <a:rPr lang="en-IN" sz="3800" dirty="0" err="1">
                <a:solidFill>
                  <a:srgbClr val="7030A0"/>
                </a:solidFill>
              </a:rPr>
              <a:t>chs</a:t>
            </a:r>
            <a:r>
              <a:rPr lang="en-IN" sz="3800" dirty="0">
                <a:solidFill>
                  <a:srgbClr val="7030A0"/>
                </a:solidFill>
              </a:rPr>
              <a:t> ++; </a:t>
            </a:r>
          </a:p>
          <a:p>
            <a:pPr marL="0" indent="0">
              <a:buNone/>
            </a:pPr>
            <a:r>
              <a:rPr lang="en-IN" sz="3800" dirty="0">
                <a:solidFill>
                  <a:srgbClr val="7030A0"/>
                </a:solidFill>
              </a:rPr>
              <a:t>17 break;</a:t>
            </a:r>
          </a:p>
          <a:p>
            <a:pPr marL="0" indent="0">
              <a:buNone/>
            </a:pPr>
            <a:r>
              <a:rPr lang="en-IN" sz="3800" dirty="0">
                <a:solidFill>
                  <a:srgbClr val="7030A0"/>
                </a:solidFill>
              </a:rPr>
              <a:t> } </a:t>
            </a:r>
          </a:p>
          <a:p>
            <a:pPr marL="0" indent="0">
              <a:buNone/>
            </a:pPr>
            <a:r>
              <a:rPr lang="en-IN" sz="3800" dirty="0" err="1">
                <a:solidFill>
                  <a:srgbClr val="7030A0"/>
                </a:solidFill>
              </a:rPr>
              <a:t>default:chs</a:t>
            </a:r>
            <a:r>
              <a:rPr lang="en-IN" sz="3800" dirty="0">
                <a:solidFill>
                  <a:srgbClr val="7030A0"/>
                </a:solidFill>
              </a:rPr>
              <a:t> ++; </a:t>
            </a:r>
          </a:p>
          <a:p>
            <a:pPr marL="0" indent="0">
              <a:buNone/>
            </a:pPr>
            <a:r>
              <a:rPr lang="en-IN" sz="3800" dirty="0">
                <a:solidFill>
                  <a:srgbClr val="7030A0"/>
                </a:solidFill>
              </a:rPr>
              <a:t>break; </a:t>
            </a:r>
          </a:p>
          <a:p>
            <a:pPr marL="0" indent="0">
              <a:buNone/>
            </a:pPr>
            <a:r>
              <a:rPr lang="en-IN" sz="3800" dirty="0">
                <a:solidFill>
                  <a:srgbClr val="7030A0"/>
                </a:solidFill>
              </a:rPr>
              <a:t>} </a:t>
            </a:r>
          </a:p>
          <a:p>
            <a:pPr marL="0" indent="0">
              <a:buNone/>
            </a:pPr>
            <a:r>
              <a:rPr lang="en-IN" sz="3800" dirty="0" err="1">
                <a:solidFill>
                  <a:srgbClr val="7030A0"/>
                </a:solidFill>
              </a:rPr>
              <a:t>i</a:t>
            </a:r>
            <a:r>
              <a:rPr lang="en-IN" sz="3800" dirty="0">
                <a:solidFill>
                  <a:srgbClr val="7030A0"/>
                </a:solidFill>
              </a:rPr>
              <a:t>++; </a:t>
            </a:r>
          </a:p>
          <a:p>
            <a:pPr marL="0" indent="0">
              <a:buNone/>
            </a:pPr>
            <a:r>
              <a:rPr lang="en-IN" sz="3800" dirty="0">
                <a:solidFill>
                  <a:srgbClr val="7030A0"/>
                </a:solidFill>
              </a:rPr>
              <a:t>}</a:t>
            </a:r>
          </a:p>
          <a:p>
            <a:pPr marL="0" indent="0">
              <a:buNone/>
            </a:pPr>
            <a:r>
              <a:rPr lang="en-IN" sz="3800" dirty="0" err="1">
                <a:solidFill>
                  <a:srgbClr val="7030A0"/>
                </a:solidFill>
              </a:rPr>
              <a:t>printf</a:t>
            </a:r>
            <a:r>
              <a:rPr lang="en-IN" sz="3800" dirty="0">
                <a:solidFill>
                  <a:srgbClr val="7030A0"/>
                </a:solidFill>
              </a:rPr>
              <a:t>(“\n\n no of char (</a:t>
            </a:r>
            <a:r>
              <a:rPr lang="en-IN" sz="3800" dirty="0" err="1">
                <a:solidFill>
                  <a:srgbClr val="7030A0"/>
                </a:solidFill>
              </a:rPr>
              <a:t>incl.blanks</a:t>
            </a:r>
            <a:r>
              <a:rPr lang="en-IN" sz="3800" dirty="0">
                <a:solidFill>
                  <a:srgbClr val="7030A0"/>
                </a:solidFill>
              </a:rPr>
              <a:t>) = %d”, </a:t>
            </a:r>
            <a:r>
              <a:rPr lang="en-IN" sz="3800" dirty="0" err="1">
                <a:solidFill>
                  <a:srgbClr val="7030A0"/>
                </a:solidFill>
              </a:rPr>
              <a:t>chs</a:t>
            </a:r>
            <a:r>
              <a:rPr lang="en-IN" sz="3800" dirty="0">
                <a:solidFill>
                  <a:srgbClr val="7030A0"/>
                </a:solidFill>
              </a:rPr>
              <a:t>);</a:t>
            </a:r>
          </a:p>
          <a:p>
            <a:pPr marL="0" indent="0">
              <a:buNone/>
            </a:pPr>
            <a:r>
              <a:rPr lang="en-IN" sz="3800" dirty="0">
                <a:solidFill>
                  <a:srgbClr val="7030A0"/>
                </a:solidFill>
              </a:rPr>
              <a:t> </a:t>
            </a:r>
            <a:r>
              <a:rPr lang="en-IN" sz="3800" dirty="0" err="1">
                <a:solidFill>
                  <a:srgbClr val="7030A0"/>
                </a:solidFill>
              </a:rPr>
              <a:t>printf</a:t>
            </a:r>
            <a:r>
              <a:rPr lang="en-IN" sz="3800" dirty="0">
                <a:solidFill>
                  <a:srgbClr val="7030A0"/>
                </a:solidFill>
              </a:rPr>
              <a:t>(“\n No. of words = %d”, </a:t>
            </a:r>
            <a:r>
              <a:rPr lang="en-IN" sz="3800" dirty="0" err="1">
                <a:solidFill>
                  <a:srgbClr val="7030A0"/>
                </a:solidFill>
              </a:rPr>
              <a:t>wds</a:t>
            </a:r>
            <a:r>
              <a:rPr lang="en-IN" sz="3800" dirty="0">
                <a:solidFill>
                  <a:srgbClr val="7030A0"/>
                </a:solidFill>
              </a:rPr>
              <a:t>);</a:t>
            </a:r>
          </a:p>
          <a:p>
            <a:pPr marL="0" indent="0">
              <a:buNone/>
            </a:pPr>
            <a:r>
              <a:rPr lang="en-IN" sz="3800" dirty="0">
                <a:solidFill>
                  <a:srgbClr val="7030A0"/>
                </a:solidFill>
              </a:rPr>
              <a:t> </a:t>
            </a:r>
            <a:r>
              <a:rPr lang="en-IN" sz="3800" dirty="0" err="1">
                <a:solidFill>
                  <a:srgbClr val="7030A0"/>
                </a:solidFill>
              </a:rPr>
              <a:t>printf</a:t>
            </a:r>
            <a:r>
              <a:rPr lang="en-IN" sz="3800" dirty="0">
                <a:solidFill>
                  <a:srgbClr val="7030A0"/>
                </a:solidFill>
              </a:rPr>
              <a:t>(“\n No of lines = %d”, ins); </a:t>
            </a:r>
          </a:p>
          <a:p>
            <a:pPr marL="0" indent="0">
              <a:buNone/>
            </a:pPr>
            <a:r>
              <a:rPr lang="en-IN" sz="3800" dirty="0" err="1">
                <a:solidFill>
                  <a:srgbClr val="7030A0"/>
                </a:solidFill>
              </a:rPr>
              <a:t>getch</a:t>
            </a:r>
            <a:r>
              <a:rPr lang="en-IN" sz="3800" dirty="0">
                <a:solidFill>
                  <a:srgbClr val="7030A0"/>
                </a:solidFill>
              </a:rPr>
              <a:t>() ;</a:t>
            </a:r>
          </a:p>
          <a:p>
            <a:pPr marL="0" indent="0">
              <a:buNone/>
            </a:pPr>
            <a:r>
              <a:rPr lang="en-IN" sz="3800" dirty="0">
                <a:solidFill>
                  <a:srgbClr val="7030A0"/>
                </a:solidFill>
              </a:rPr>
              <a:t> }</a:t>
            </a:r>
          </a:p>
          <a:p>
            <a:pPr marL="0" indent="0">
              <a:buNone/>
            </a:pPr>
            <a:endParaRPr lang="en-IN" dirty="0"/>
          </a:p>
        </p:txBody>
      </p:sp>
    </p:spTree>
    <p:extLst>
      <p:ext uri="{BB962C8B-B14F-4D97-AF65-F5344CB8AC3E}">
        <p14:creationId xmlns:p14="http://schemas.microsoft.com/office/powerpoint/2010/main" val="2280726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708BCB-F530-40B7-A337-62B12DF97D9F}"/>
              </a:ext>
            </a:extLst>
          </p:cNvPr>
          <p:cNvSpPr>
            <a:spLocks noGrp="1"/>
          </p:cNvSpPr>
          <p:nvPr>
            <p:ph idx="1"/>
          </p:nvPr>
        </p:nvSpPr>
        <p:spPr>
          <a:xfrm>
            <a:off x="304800" y="32657"/>
            <a:ext cx="8229600" cy="4525963"/>
          </a:xfrm>
        </p:spPr>
        <p:txBody>
          <a:bodyPr>
            <a:normAutofit lnSpcReduction="10000"/>
          </a:bodyPr>
          <a:lstStyle/>
          <a:p>
            <a:pPr marL="0" indent="0">
              <a:buNone/>
            </a:pPr>
            <a:r>
              <a:rPr lang="en-US" dirty="0">
                <a:solidFill>
                  <a:srgbClr val="FF0000"/>
                </a:solidFill>
              </a:rPr>
              <a:t>Output :</a:t>
            </a:r>
          </a:p>
          <a:p>
            <a:pPr marL="0" indent="0">
              <a:buNone/>
            </a:pPr>
            <a:r>
              <a:rPr lang="en-US" dirty="0">
                <a:solidFill>
                  <a:srgbClr val="7030A0"/>
                </a:solidFill>
              </a:rPr>
              <a:t>Enter the text, type $ at end What is a string? How do you initialize it? </a:t>
            </a:r>
          </a:p>
          <a:p>
            <a:pPr marL="0" indent="0">
              <a:buNone/>
            </a:pPr>
            <a:r>
              <a:rPr lang="en-US" dirty="0">
                <a:solidFill>
                  <a:srgbClr val="7030A0"/>
                </a:solidFill>
              </a:rPr>
              <a:t>Explain with example.</a:t>
            </a:r>
          </a:p>
          <a:p>
            <a:pPr marL="0" indent="0">
              <a:buNone/>
            </a:pPr>
            <a:r>
              <a:rPr lang="en-US" dirty="0">
                <a:solidFill>
                  <a:srgbClr val="7030A0"/>
                </a:solidFill>
              </a:rPr>
              <a:t> With example: $ </a:t>
            </a:r>
          </a:p>
          <a:p>
            <a:pPr marL="0" indent="0">
              <a:buNone/>
            </a:pPr>
            <a:r>
              <a:rPr lang="en-US" dirty="0">
                <a:solidFill>
                  <a:srgbClr val="7030A0"/>
                </a:solidFill>
              </a:rPr>
              <a:t>No of char: (inch. Blanks) = 63</a:t>
            </a:r>
          </a:p>
          <a:p>
            <a:pPr marL="0" indent="0">
              <a:buNone/>
            </a:pPr>
            <a:r>
              <a:rPr lang="en-US" dirty="0">
                <a:solidFill>
                  <a:srgbClr val="7030A0"/>
                </a:solidFill>
              </a:rPr>
              <a:t> No of words = 12</a:t>
            </a:r>
          </a:p>
          <a:p>
            <a:pPr marL="0" indent="0">
              <a:buNone/>
            </a:pPr>
            <a:r>
              <a:rPr lang="en-US" dirty="0">
                <a:solidFill>
                  <a:srgbClr val="7030A0"/>
                </a:solidFill>
              </a:rPr>
              <a:t> No of lines =1.</a:t>
            </a:r>
            <a:endParaRPr lang="en-IN" dirty="0">
              <a:solidFill>
                <a:srgbClr val="7030A0"/>
              </a:solidFill>
            </a:endParaRPr>
          </a:p>
        </p:txBody>
      </p:sp>
    </p:spTree>
    <p:extLst>
      <p:ext uri="{BB962C8B-B14F-4D97-AF65-F5344CB8AC3E}">
        <p14:creationId xmlns:p14="http://schemas.microsoft.com/office/powerpoint/2010/main" val="234477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solidFill>
                  <a:srgbClr val="FF0000"/>
                </a:solidFill>
              </a:rPr>
              <a:t> </a:t>
            </a:r>
            <a:br>
              <a:rPr lang="en-US" dirty="0">
                <a:solidFill>
                  <a:srgbClr val="FF0000"/>
                </a:solidFill>
              </a:rPr>
            </a:br>
            <a:r>
              <a:rPr lang="en-US" dirty="0">
                <a:solidFill>
                  <a:srgbClr val="FF0000"/>
                </a:solidFill>
              </a:rPr>
              <a:t>Initializing a 2-d array.</a:t>
            </a:r>
            <a:br>
              <a:rPr lang="en-US" dirty="0"/>
            </a:br>
            <a:endParaRPr lang="en-US" dirty="0"/>
          </a:p>
        </p:txBody>
      </p:sp>
      <p:sp>
        <p:nvSpPr>
          <p:cNvPr id="3" name="Content Placeholder 2"/>
          <p:cNvSpPr>
            <a:spLocks noGrp="1"/>
          </p:cNvSpPr>
          <p:nvPr>
            <p:ph idx="1"/>
          </p:nvPr>
        </p:nvSpPr>
        <p:spPr>
          <a:xfrm>
            <a:off x="0" y="990600"/>
            <a:ext cx="9144000" cy="5867400"/>
          </a:xfrm>
        </p:spPr>
        <p:txBody>
          <a:bodyPr>
            <a:normAutofit/>
          </a:bodyPr>
          <a:lstStyle/>
          <a:p>
            <a:pPr>
              <a:buNone/>
            </a:pPr>
            <a:r>
              <a:rPr lang="en-US" sz="3600" dirty="0"/>
              <a:t> </a:t>
            </a:r>
            <a:r>
              <a:rPr lang="en-US" sz="3600" dirty="0">
                <a:solidFill>
                  <a:srgbClr val="C00000"/>
                </a:solidFill>
              </a:rPr>
              <a:t>data-type  array-name[</a:t>
            </a:r>
            <a:r>
              <a:rPr lang="en-US" sz="3600" dirty="0" err="1">
                <a:solidFill>
                  <a:srgbClr val="C00000"/>
                </a:solidFill>
              </a:rPr>
              <a:t>rowsize</a:t>
            </a:r>
            <a:r>
              <a:rPr lang="en-US" sz="3600" dirty="0">
                <a:solidFill>
                  <a:srgbClr val="C00000"/>
                </a:solidFill>
              </a:rPr>
              <a:t>][</a:t>
            </a:r>
            <a:r>
              <a:rPr lang="en-US" sz="3600" dirty="0" err="1">
                <a:solidFill>
                  <a:srgbClr val="C00000"/>
                </a:solidFill>
              </a:rPr>
              <a:t>colsize</a:t>
            </a:r>
            <a:r>
              <a:rPr lang="en-US" sz="3600" dirty="0">
                <a:solidFill>
                  <a:srgbClr val="C00000"/>
                </a:solidFill>
              </a:rPr>
              <a:t>]={initialize-list};</a:t>
            </a:r>
          </a:p>
          <a:p>
            <a:pPr marL="742950" lvl="0" indent="-742950">
              <a:buAutoNum type="arabicPeriod"/>
            </a:pPr>
            <a:r>
              <a:rPr lang="en-US" sz="3600" dirty="0">
                <a:solidFill>
                  <a:srgbClr val="7030A0"/>
                </a:solidFill>
              </a:rPr>
              <a:t>Since </a:t>
            </a:r>
            <a:r>
              <a:rPr lang="en-US" sz="3600" dirty="0" err="1">
                <a:solidFill>
                  <a:srgbClr val="7030A0"/>
                </a:solidFill>
              </a:rPr>
              <a:t>colsize</a:t>
            </a:r>
            <a:r>
              <a:rPr lang="en-US" sz="3600" dirty="0">
                <a:solidFill>
                  <a:srgbClr val="7030A0"/>
                </a:solidFill>
              </a:rPr>
              <a:t> is 4, the first 4 values of the initialize- list are assigned to the first row of a and the next 4 values are assigned the second row of a.</a:t>
            </a:r>
          </a:p>
          <a:p>
            <a:pPr>
              <a:buNone/>
            </a:pPr>
            <a:r>
              <a:rPr lang="en-US" sz="3600" dirty="0">
                <a:solidFill>
                  <a:srgbClr val="7030A0"/>
                </a:solidFill>
              </a:rPr>
              <a:t>Example:   </a:t>
            </a:r>
            <a:r>
              <a:rPr lang="en-US" sz="3600" dirty="0" err="1">
                <a:solidFill>
                  <a:srgbClr val="7030A0"/>
                </a:solidFill>
              </a:rPr>
              <a:t>int</a:t>
            </a:r>
            <a:r>
              <a:rPr lang="en-US" sz="3600" dirty="0">
                <a:solidFill>
                  <a:srgbClr val="7030A0"/>
                </a:solidFill>
              </a:rPr>
              <a:t> a[2] [4]= { 1, 2, 3, 4, 5, 6, 7, 8};</a:t>
            </a:r>
          </a:p>
          <a:p>
            <a:pPr>
              <a:buNone/>
            </a:pPr>
            <a:r>
              <a:rPr lang="en-US" sz="3600" dirty="0">
                <a:solidFill>
                  <a:srgbClr val="7030A0"/>
                </a:solidFill>
              </a:rPr>
              <a:t>                                   </a:t>
            </a:r>
          </a:p>
          <a:p>
            <a:pPr marL="742950" lvl="0" indent="-742950">
              <a:buNone/>
            </a:pPr>
            <a:endParaRPr lang="en-US" sz="3600" dirty="0"/>
          </a:p>
          <a:p>
            <a:pPr>
              <a:buNone/>
            </a:pPr>
            <a:endParaRPr lang="en-US" sz="3600" dirty="0"/>
          </a:p>
        </p:txBody>
      </p:sp>
      <p:pic>
        <p:nvPicPr>
          <p:cNvPr id="2049" name="Picture 1"/>
          <p:cNvPicPr>
            <a:picLocks noChangeAspect="1" noChangeArrowheads="1"/>
          </p:cNvPicPr>
          <p:nvPr/>
        </p:nvPicPr>
        <p:blipFill>
          <a:blip r:embed="rId2"/>
          <a:srcRect/>
          <a:stretch>
            <a:fillRect/>
          </a:stretch>
        </p:blipFill>
        <p:spPr bwMode="auto">
          <a:xfrm>
            <a:off x="762000" y="5105400"/>
            <a:ext cx="7239000" cy="17526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AFF96B-DC4A-4B76-94AC-BD05E90F11E2}"/>
              </a:ext>
            </a:extLst>
          </p:cNvPr>
          <p:cNvSpPr>
            <a:spLocks noGrp="1"/>
          </p:cNvSpPr>
          <p:nvPr>
            <p:ph idx="1"/>
          </p:nvPr>
        </p:nvSpPr>
        <p:spPr>
          <a:xfrm>
            <a:off x="0" y="0"/>
            <a:ext cx="9144000" cy="6858000"/>
          </a:xfrm>
        </p:spPr>
        <p:txBody>
          <a:bodyPr>
            <a:normAutofit fontScale="97500" lnSpcReduction="10000"/>
          </a:bodyPr>
          <a:lstStyle/>
          <a:p>
            <a:pPr marL="0" indent="0">
              <a:lnSpc>
                <a:spcPct val="115000"/>
              </a:lnSpc>
              <a:spcAft>
                <a:spcPts val="300"/>
              </a:spcAft>
              <a:buNone/>
            </a:pPr>
            <a:r>
              <a:rPr lang="en-US" sz="25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Input/Output</a:t>
            </a:r>
            <a:endParaRPr lang="en-IN" sz="2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These statements are used to Input/Output a single/group of characters from/to the input/output devices. Here the user cannot specify the type of data that is going to be input/output.</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5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Input and Output Functions</a:t>
            </a:r>
            <a:endParaRPr lang="en-IN" sz="2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5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 Unformatted Input/Output Statements:</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5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Input                           Output</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getc</a:t>
            </a: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5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putc</a:t>
            </a: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getchar</a:t>
            </a: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5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putchar</a:t>
            </a: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gets( );                         puts( );</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5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 Formatted Input/Output Statements:</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5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Input                        Output</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5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scanf</a:t>
            </a: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5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printf</a:t>
            </a: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5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fscanf</a:t>
            </a: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5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fprintf</a:t>
            </a:r>
            <a:r>
              <a:rPr lang="en-US" sz="2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41336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D45E7-E6BD-472D-96F0-730210887738}"/>
              </a:ext>
            </a:extLst>
          </p:cNvPr>
          <p:cNvSpPr>
            <a:spLocks noGrp="1"/>
          </p:cNvSpPr>
          <p:nvPr>
            <p:ph idx="1"/>
          </p:nvPr>
        </p:nvSpPr>
        <p:spPr>
          <a:xfrm>
            <a:off x="0" y="0"/>
            <a:ext cx="9067800" cy="6781800"/>
          </a:xfrm>
        </p:spPr>
        <p:txBody>
          <a:bodyPr>
            <a:normAutofit/>
          </a:bodyPr>
          <a:lstStyle/>
          <a:p>
            <a:pPr marL="0" indent="0">
              <a:lnSpc>
                <a:spcPct val="115000"/>
              </a:lnSpc>
              <a:spcAft>
                <a:spcPts val="300"/>
              </a:spcAft>
              <a:buNone/>
            </a:pP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getc</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Function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is used to accept a single character from the standard input to a character variable.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Syntax</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character variable=</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getc</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Character variable is the valid 'c' variable of the type of char data type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 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getc</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putc</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Fucntion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is used to display a single character in a character variable to standard output device.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Syntax</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putc</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(character variable);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	Character variable is the valid 'c' variable of the type of char data type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 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putc</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211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F977E-B59A-47B5-9F96-B918CE85BBB1}"/>
              </a:ext>
            </a:extLst>
          </p:cNvPr>
          <p:cNvSpPr>
            <a:spLocks noGrp="1"/>
          </p:cNvSpPr>
          <p:nvPr>
            <p:ph idx="1"/>
          </p:nvPr>
        </p:nvSpPr>
        <p:spPr>
          <a:xfrm>
            <a:off x="0" y="76200"/>
            <a:ext cx="9067800" cy="6629400"/>
          </a:xfrm>
        </p:spPr>
        <p:txBody>
          <a:bodyPr>
            <a:normAutofit fontScale="92500" lnSpcReduction="10000"/>
          </a:bodyPr>
          <a:lstStyle/>
          <a:p>
            <a:pPr marL="0" indent="0">
              <a:lnSpc>
                <a:spcPct val="115000"/>
              </a:lnSpc>
              <a:spcAft>
                <a:spcPts val="300"/>
              </a:spcAft>
              <a:buNone/>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gets &amp; puts Function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gets () function is used to read the string (string is a group of characters) from the standard input device (keyboard).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puts () function is used to display/write the string to the standard output device (Monitor).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Program using gets() and puts() function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#include&lt;stdio.h&gt;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main()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stu_name</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puts("Enter Name:");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gets(</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stu_name</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gets the character from keyboard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puts("Print the Name:");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puts(</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stu_name</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23118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D7886-88AB-4DCA-84C4-EE4899B01A71}"/>
              </a:ext>
            </a:extLst>
          </p:cNvPr>
          <p:cNvSpPr>
            <a:spLocks noGrp="1"/>
          </p:cNvSpPr>
          <p:nvPr>
            <p:ph idx="1"/>
          </p:nvPr>
        </p:nvSpPr>
        <p:spPr>
          <a:xfrm>
            <a:off x="152400" y="76200"/>
            <a:ext cx="8763000" cy="6629400"/>
          </a:xfrm>
        </p:spPr>
        <p:txBody>
          <a:bodyPr/>
          <a:lstStyle/>
          <a:p>
            <a:pPr marL="0" indent="0">
              <a:lnSpc>
                <a:spcPct val="115000"/>
              </a:lnSpc>
              <a:spcAft>
                <a:spcPts val="300"/>
              </a:spcAft>
              <a:buNone/>
            </a:pPr>
            <a:r>
              <a:rPr lang="en-US" sz="22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Single Character I/P Function:</a:t>
            </a:r>
            <a:r>
              <a:rPr lang="en-US"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getchar</a:t>
            </a:r>
            <a:r>
              <a:rPr lang="en-US"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getchar</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used to read a character from the terminal, the syntax is-         </a:t>
            </a:r>
            <a:r>
              <a:rPr lang="en-US" sz="2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t>
            </a:r>
            <a:r>
              <a:rPr lang="en-US" sz="2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getchar</a:t>
            </a:r>
            <a:r>
              <a:rPr lang="en-US" sz="2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Single character can be given to the computer using 'C' input library function </a:t>
            </a:r>
            <a:r>
              <a:rPr lang="en-US"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getchar</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where, </a:t>
            </a:r>
            <a:r>
              <a:rPr lang="en-US" sz="2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variable of char type. As a result of this, a character types at the terminal is assigned to the variable </a:t>
            </a:r>
            <a:r>
              <a:rPr lang="en-US" sz="2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t>
            </a:r>
            <a:r>
              <a:rPr lang="en-US"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can be used repeatedly to accept a line of characters.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2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Single Character I/O Function:</a:t>
            </a:r>
            <a:r>
              <a:rPr lang="en-US"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putchar</a:t>
            </a:r>
            <a:r>
              <a:rPr lang="en-US"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the counterpart of </a:t>
            </a:r>
            <a:r>
              <a:rPr lang="en-US"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getchar</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used to display a character on the monitor. It takes the general form of     </a:t>
            </a:r>
            <a:r>
              <a:rPr lang="en-US" sz="2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putchar</a:t>
            </a:r>
            <a:r>
              <a:rPr lang="en-US" sz="2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t>
            </a:r>
            <a:r>
              <a:rPr lang="en-US" sz="2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300"/>
              </a:spcAft>
              <a:buNone/>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which </a:t>
            </a:r>
            <a:r>
              <a:rPr lang="en-US"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represents a variable type char or a character constant. It displays the character stored in </a:t>
            </a:r>
            <a:r>
              <a:rPr lang="en-US" sz="2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 the monitor. The </a:t>
            </a:r>
            <a:r>
              <a:rPr lang="en-US"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putchar</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function is used to display one character at a time on the standard output device. This function does the reverse operation of the single character input function.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4039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D9FF3-28F7-4D5C-87E9-C92851F9A21D}"/>
              </a:ext>
            </a:extLst>
          </p:cNvPr>
          <p:cNvSpPr>
            <a:spLocks noGrp="1"/>
          </p:cNvSpPr>
          <p:nvPr>
            <p:ph idx="1"/>
          </p:nvPr>
        </p:nvSpPr>
        <p:spPr>
          <a:xfrm>
            <a:off x="152400" y="76200"/>
            <a:ext cx="8839200" cy="6781800"/>
          </a:xfrm>
        </p:spPr>
        <p:txBody>
          <a:bodyPr>
            <a:normAutofit fontScale="47500" lnSpcReduction="20000"/>
          </a:bodyPr>
          <a:lstStyle/>
          <a:p>
            <a:pPr marL="0" indent="0" algn="just">
              <a:lnSpc>
                <a:spcPct val="115000"/>
              </a:lnSpc>
              <a:spcAft>
                <a:spcPts val="480"/>
              </a:spcAft>
              <a:buNone/>
            </a:pPr>
            <a:r>
              <a:rPr lang="en-US" sz="51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Pointer Concept:</a:t>
            </a:r>
            <a:endParaRPr lang="en-IN" sz="5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5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51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 pointer is a variable, it may contain the memory address of another variable." Pointer can have any name that is legal for other variable. It is declared in the same manner like other variables. It is always denoted by '*' operator.</a:t>
            </a:r>
            <a:endParaRPr lang="en-IN" sz="51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51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Pointer Declaration:</a:t>
            </a:r>
            <a:endParaRPr lang="en-IN" sz="5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Pointer is a variable that contain the address of another variable. Like normal variable declared in 'C' pointers can also be declared.</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4000" i="1" dirty="0">
                <a:solidFill>
                  <a:srgbClr val="000000"/>
                </a:solidFill>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Syntax</a:t>
            </a:r>
            <a:r>
              <a:rPr lang="en-US" sz="4000" dirty="0">
                <a:solidFill>
                  <a:srgbClr val="000000"/>
                </a:solidFill>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		data-type 	*pointer-name;</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Pointer-name	Specifies the name of the pointer. (It must preceded 	with an (*) asterisk.</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4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 	*a; *a mean 'a' contains the address of variable, which is integer variable.</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	*b; *b mean 'b' contain the address of variable, which is character variable.</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float	 *c; *c means 'c' contain the address of variable, which is float variable.</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600" dirty="0"/>
          </a:p>
        </p:txBody>
      </p:sp>
    </p:spTree>
    <p:extLst>
      <p:ext uri="{BB962C8B-B14F-4D97-AF65-F5344CB8AC3E}">
        <p14:creationId xmlns:p14="http://schemas.microsoft.com/office/powerpoint/2010/main" val="3277480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3DB4267D-06F2-4585-B2FF-629EACBBD547}"/>
              </a:ext>
            </a:extLst>
          </p:cNvPr>
          <p:cNvSpPr>
            <a:spLocks noChangeArrowheads="1"/>
          </p:cNvSpPr>
          <p:nvPr/>
        </p:nvSpPr>
        <p:spPr bwMode="auto">
          <a:xfrm>
            <a:off x="0" y="155838"/>
            <a:ext cx="906293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Example : </a:t>
            </a:r>
            <a:r>
              <a:rPr kumimoji="0" lang="en-US" altLang="en-US" sz="28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int </a:t>
            </a:r>
            <a:r>
              <a:rPr kumimoji="0" lang="en-US" altLang="en-US" sz="2800" b="0" i="0" u="none" strike="noStrike" cap="none" normalizeH="0" baseline="0" dirty="0" err="1">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sno</a:t>
            </a:r>
            <a:r>
              <a:rPr kumimoji="0" lang="en-US" altLang="en-US" sz="28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=39;  above statement instructs the system to specify a location for the integer variable '</a:t>
            </a:r>
            <a:r>
              <a:rPr kumimoji="0" lang="en-US" altLang="en-US" sz="2800" b="0" i="0" u="none" strike="noStrike" cap="none" normalizeH="0" baseline="0" dirty="0" err="1">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sno</a:t>
            </a:r>
            <a:r>
              <a:rPr kumimoji="0" lang="en-US" altLang="en-US" sz="28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and put the value 39 in that 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Assume that the system has chosen the address location 65542 for </a:t>
            </a:r>
            <a:r>
              <a:rPr kumimoji="0" lang="en-US" altLang="en-US" sz="2800" b="0" i="1" u="none" strike="noStrike" cap="none" normalizeH="0" baseline="0" dirty="0" err="1">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sno</a:t>
            </a:r>
            <a:r>
              <a:rPr kumimoji="0" lang="en-US" altLang="en-US" sz="28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this may be represented as </a:t>
            </a:r>
            <a:endParaRPr kumimoji="0" lang="en-US" altLang="en-US" sz="2800" b="0" i="0" u="none" strike="noStrike" cap="none" normalizeH="0" baseline="0" dirty="0">
              <a:ln>
                <a:noFill/>
              </a:ln>
              <a:solidFill>
                <a:srgbClr val="7030A0"/>
              </a:solidFill>
              <a:effectLst/>
            </a:endParaRPr>
          </a:p>
        </p:txBody>
      </p:sp>
      <p:pic>
        <p:nvPicPr>
          <p:cNvPr id="1031" name="Picture 7">
            <a:extLst>
              <a:ext uri="{FF2B5EF4-FFF2-40B4-BE49-F238E27FC236}">
                <a16:creationId xmlns:a16="http://schemas.microsoft.com/office/drawing/2014/main" id="{99062400-D01F-4210-AC55-361ABAE30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296936"/>
            <a:ext cx="1981200" cy="20663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65CA5EE4-FCB4-404A-B9B6-CEF6D2738CD3}"/>
              </a:ext>
            </a:extLst>
          </p:cNvPr>
          <p:cNvSpPr>
            <a:spLocks noChangeArrowheads="1"/>
          </p:cNvSpPr>
          <p:nvPr/>
        </p:nvSpPr>
        <p:spPr bwMode="auto">
          <a:xfrm>
            <a:off x="457200" y="5013067"/>
            <a:ext cx="67251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800" b="0" i="0" u="none" strike="noStrike" cap="none" normalizeH="0" baseline="0" dirty="0" err="1">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sno</a:t>
            </a:r>
            <a:r>
              <a:rPr kumimoji="0" lang="en-US" altLang="en-US" sz="28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39	-  Value</a:t>
            </a:r>
            <a:endParaRPr kumimoji="0" lang="en-US" altLang="en-US" sz="2800" b="0" i="0" u="none" strike="noStrike" cap="none" normalizeH="0" baseline="0" dirty="0">
              <a:ln>
                <a:noFill/>
              </a:ln>
              <a:solidFill>
                <a:srgbClr val="7030A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65542	-  Address</a:t>
            </a:r>
            <a:endParaRPr kumimoji="0" lang="en-US" altLang="en-US" sz="2800" b="0" i="0" u="none" strike="noStrike" cap="none" normalizeH="0" baseline="0" dirty="0">
              <a:ln>
                <a:noFill/>
              </a:ln>
              <a:solidFill>
                <a:srgbClr val="7030A0"/>
              </a:solidFill>
              <a:effectLst/>
              <a:latin typeface="Arial" panose="020B0604020202020204" pitchFamily="34" charset="0"/>
            </a:endParaRPr>
          </a:p>
        </p:txBody>
      </p:sp>
    </p:spTree>
    <p:extLst>
      <p:ext uri="{BB962C8B-B14F-4D97-AF65-F5344CB8AC3E}">
        <p14:creationId xmlns:p14="http://schemas.microsoft.com/office/powerpoint/2010/main" val="3041740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1F807-C444-4FA8-B70F-4386751479D7}"/>
              </a:ext>
            </a:extLst>
          </p:cNvPr>
          <p:cNvSpPr>
            <a:spLocks noGrp="1"/>
          </p:cNvSpPr>
          <p:nvPr>
            <p:ph idx="1"/>
          </p:nvPr>
        </p:nvSpPr>
        <p:spPr>
          <a:xfrm>
            <a:off x="76200" y="0"/>
            <a:ext cx="9067800" cy="6858000"/>
          </a:xfrm>
        </p:spPr>
        <p:txBody>
          <a:bodyPr>
            <a:normAutofit fontScale="77500" lnSpcReduction="20000"/>
          </a:bodyPr>
          <a:lstStyle/>
          <a:p>
            <a:pPr marL="0" indent="0" algn="just">
              <a:lnSpc>
                <a:spcPct val="115000"/>
              </a:lnSpc>
              <a:spcAft>
                <a:spcPts val="480"/>
              </a:spcAft>
              <a:buNone/>
            </a:pPr>
            <a:r>
              <a:rPr lang="en-US"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Accessing variable through pointer</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dirty="0">
                <a:solidFill>
                  <a:srgbClr val="7030A0"/>
                </a:solidFill>
                <a:effectLst/>
                <a:latin typeface="Times New Roman" panose="02020603050405020304" pitchFamily="18" charset="0"/>
                <a:ea typeface="Calibri" panose="020F0502020204030204" pitchFamily="34" charset="0"/>
              </a:rPr>
              <a:t>Once the pointer is declared and assigned to the address of another variable, the variable can be accessed through its pointers. </a:t>
            </a:r>
          </a:p>
          <a:p>
            <a:pPr marL="0" indent="0">
              <a:buNone/>
            </a:pPr>
            <a:r>
              <a:rPr lang="en-US" sz="2800" dirty="0">
                <a:solidFill>
                  <a:srgbClr val="7030A0"/>
                </a:solidFill>
                <a:effectLst/>
                <a:latin typeface="Times New Roman" panose="02020603050405020304" pitchFamily="18" charset="0"/>
                <a:ea typeface="Calibri" panose="020F0502020204030204" pitchFamily="34" charset="0"/>
              </a:rPr>
              <a:t>This is done by using another unary operator * (asterisk), usually known as the indirection operator. </a:t>
            </a:r>
          </a:p>
          <a:p>
            <a:pPr marL="0" indent="0" algn="just">
              <a:lnSpc>
                <a:spcPct val="115000"/>
              </a:lnSpc>
              <a:spcAft>
                <a:spcPts val="1000"/>
              </a:spcAft>
              <a:buNone/>
            </a:pPr>
            <a:r>
              <a:rPr lang="en-US"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Example :  /* Program to accessing variable through pointer */</a:t>
            </a:r>
            <a:endParaRPr lang="en-IN" sz="2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#include&lt;stdio.h&gt;</a:t>
            </a:r>
            <a:endParaRPr lang="en-IN" sz="2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main ( )</a:t>
            </a:r>
            <a:endParaRPr lang="en-IN" sz="2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	</a:t>
            </a:r>
            <a:endParaRPr lang="en-IN" sz="2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int a=22;	</a:t>
            </a:r>
            <a:endParaRPr lang="en-IN" sz="2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int *a; a=&amp;a;</a:t>
            </a:r>
            <a:endParaRPr lang="en-IN" sz="2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printf</a:t>
            </a: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("\n Value of a=%d", *a);    //22</a:t>
            </a:r>
            <a:endParaRPr lang="en-IN" sz="2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printf</a:t>
            </a: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("\n Address of a=%u", &amp;a);   //4000</a:t>
            </a:r>
            <a:endParaRPr lang="en-IN" sz="2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printf</a:t>
            </a: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("\n Value at address %u=%d", &amp;a, *(&amp;a));   //4000=22</a:t>
            </a:r>
            <a:endParaRPr lang="en-IN" sz="2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6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	</a:t>
            </a:r>
            <a:endParaRPr lang="en-IN" sz="2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2143072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D182-A43C-4664-8E92-4301ED87BDB3}"/>
              </a:ext>
            </a:extLst>
          </p:cNvPr>
          <p:cNvSpPr>
            <a:spLocks noGrp="1"/>
          </p:cNvSpPr>
          <p:nvPr>
            <p:ph type="title"/>
          </p:nvPr>
        </p:nvSpPr>
        <p:spPr>
          <a:xfrm>
            <a:off x="457200" y="152400"/>
            <a:ext cx="8229600" cy="685800"/>
          </a:xfrm>
        </p:spPr>
        <p:txBody>
          <a:bodyPr>
            <a:normAutofit fontScale="90000"/>
          </a:bodyPr>
          <a:lstStyle/>
          <a:p>
            <a:r>
              <a:rPr lang="en-US" sz="44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Dynamic Memory Allocation:</a:t>
            </a:r>
            <a:endParaRPr lang="en-IN" dirty="0">
              <a:solidFill>
                <a:srgbClr val="FF0000"/>
              </a:solidFill>
            </a:endParaRPr>
          </a:p>
        </p:txBody>
      </p:sp>
      <p:sp>
        <p:nvSpPr>
          <p:cNvPr id="3" name="Content Placeholder 2">
            <a:extLst>
              <a:ext uri="{FF2B5EF4-FFF2-40B4-BE49-F238E27FC236}">
                <a16:creationId xmlns:a16="http://schemas.microsoft.com/office/drawing/2014/main" id="{EDC45846-A014-4C4B-A4FF-BD72B6195DDA}"/>
              </a:ext>
            </a:extLst>
          </p:cNvPr>
          <p:cNvSpPr>
            <a:spLocks noGrp="1"/>
          </p:cNvSpPr>
          <p:nvPr>
            <p:ph idx="1"/>
          </p:nvPr>
        </p:nvSpPr>
        <p:spPr>
          <a:xfrm>
            <a:off x="152400" y="914400"/>
            <a:ext cx="8915400" cy="5791200"/>
          </a:xfrm>
        </p:spPr>
        <p:txBody>
          <a:bodyPr>
            <a:normAutofit/>
          </a:bodyPr>
          <a:lstStyle/>
          <a:p>
            <a:pPr algn="just">
              <a:lnSpc>
                <a:spcPct val="115000"/>
              </a:lnSpc>
              <a:spcAft>
                <a:spcPts val="10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Dynamic memory allocation means, a program can obtain its memory while it is running. It allows us to allocate additional memory space or to release unwanted space at the time of program execution (runtime).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48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Pointers support the dynamic memory allocation in 'C' language. The 'C' language provides four library functions known as 'Memory Management Functions' which can be used for allocating and releasing memory during execution.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48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Dynamic memory allocation functions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23521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A1FEA-F873-4114-BE02-1EBEFE558173}"/>
              </a:ext>
            </a:extLst>
          </p:cNvPr>
          <p:cNvSpPr>
            <a:spLocks noGrp="1"/>
          </p:cNvSpPr>
          <p:nvPr>
            <p:ph idx="1"/>
          </p:nvPr>
        </p:nvSpPr>
        <p:spPr>
          <a:xfrm>
            <a:off x="76200" y="152400"/>
            <a:ext cx="9067800" cy="6629400"/>
          </a:xfrm>
        </p:spPr>
        <p:txBody>
          <a:bodyPr>
            <a:normAutofit lnSpcReduction="10000"/>
          </a:bodyPr>
          <a:lstStyle/>
          <a:p>
            <a:pPr marL="0" indent="0" algn="just">
              <a:lnSpc>
                <a:spcPct val="115000"/>
              </a:lnSpc>
              <a:spcAft>
                <a:spcPts val="480"/>
              </a:spcAft>
              <a:buNone/>
            </a:pP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FUNCTION</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MEANING</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2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malloc()               	Used to allocate blocks of memory in 				required size of bytes.</a:t>
            </a:r>
          </a:p>
          <a:p>
            <a:pPr marL="0" indent="0" algn="just">
              <a:lnSpc>
                <a:spcPct val="115000"/>
              </a:lnSpc>
              <a:spcAft>
                <a:spcPts val="480"/>
              </a:spcAft>
              <a:buNone/>
            </a:pPr>
            <a:endParaRPr lang="en-IN" sz="2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2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free()                    	Used to release previously allocated 				memory space.</a:t>
            </a:r>
          </a:p>
          <a:p>
            <a:pPr marL="0" indent="0" algn="just">
              <a:lnSpc>
                <a:spcPct val="115000"/>
              </a:lnSpc>
              <a:spcAft>
                <a:spcPts val="480"/>
              </a:spcAft>
              <a:buNone/>
            </a:pPr>
            <a:endParaRPr lang="en-IN" sz="2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28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calloc</a:t>
            </a:r>
            <a:r>
              <a:rPr lang="en-US" sz="2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Used to allocate memory space for an 				array of elements</a:t>
            </a:r>
          </a:p>
          <a:p>
            <a:pPr marL="0" indent="0" algn="just">
              <a:lnSpc>
                <a:spcPct val="115000"/>
              </a:lnSpc>
              <a:spcAft>
                <a:spcPts val="480"/>
              </a:spcAft>
              <a:buNone/>
            </a:pPr>
            <a:endParaRPr lang="en-IN" sz="2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480"/>
              </a:spcAft>
              <a:buNone/>
            </a:pPr>
            <a:r>
              <a:rPr lang="en-US" sz="28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realloc</a:t>
            </a:r>
            <a:r>
              <a:rPr lang="en-US" sz="2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Used to modify the size of the previously 			allocated  memory space.</a:t>
            </a:r>
            <a:endParaRPr lang="en-IN" sz="2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69709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9C22F23-6447-489C-923D-2B46DFB66EE4}"/>
              </a:ext>
            </a:extLst>
          </p:cNvPr>
          <p:cNvSpPr>
            <a:spLocks noChangeArrowheads="1"/>
          </p:cNvSpPr>
          <p:nvPr/>
        </p:nvSpPr>
        <p:spPr bwMode="auto">
          <a:xfrm>
            <a:off x="304799" y="293113"/>
            <a:ext cx="8686801"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malloc() function:</a:t>
            </a:r>
            <a:r>
              <a:rPr kumimoji="0" lang="en-US" altLang="en-US" sz="32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The malloc() function is used to allocate block of memory (i.e.) it allocates a block of memory of specified size and return a pointer of type void. It takes the following form-</a:t>
            </a:r>
            <a:endParaRPr kumimoji="0" lang="en-US" altLang="en-US" sz="3200" b="0" i="0" u="none" strike="noStrike" cap="none" normalizeH="0" baseline="0" dirty="0">
              <a:ln>
                <a:noFill/>
              </a:ln>
              <a:solidFill>
                <a:srgbClr val="7030A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9472EB06-F3EB-4CF3-9BFB-1C19F57C9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3218545"/>
            <a:ext cx="8610601" cy="335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70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228600"/>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3600" b="0" i="0" u="none" strike="noStrike" cap="none" normalizeH="0" baseline="0" dirty="0">
                <a:ln>
                  <a:noFill/>
                </a:ln>
                <a:solidFill>
                  <a:srgbClr val="7030A0"/>
                </a:solidFill>
                <a:effectLst/>
                <a:latin typeface="Times New Roman" pitchFamily="18" charset="0"/>
                <a:ea typeface="Calibri" pitchFamily="34" charset="0"/>
                <a:cs typeface="Times New Roman" pitchFamily="18" charset="0"/>
              </a:rPr>
              <a:t>2.Example:   </a:t>
            </a:r>
            <a:r>
              <a:rPr kumimoji="0" lang="en-US" sz="3600" b="0" i="0" u="none" strike="noStrike" cap="none" normalizeH="0" baseline="0" dirty="0" err="1">
                <a:ln>
                  <a:noFill/>
                </a:ln>
                <a:solidFill>
                  <a:srgbClr val="7030A0"/>
                </a:solidFill>
                <a:effectLst/>
                <a:latin typeface="Times New Roman" pitchFamily="18" charset="0"/>
                <a:ea typeface="Calibri" pitchFamily="34" charset="0"/>
                <a:cs typeface="Times New Roman" pitchFamily="18" charset="0"/>
              </a:rPr>
              <a:t>int</a:t>
            </a:r>
            <a:r>
              <a:rPr kumimoji="0" lang="en-US" sz="3600" b="0" i="0" u="none" strike="noStrike" cap="none" normalizeH="0" baseline="0" dirty="0">
                <a:ln>
                  <a:noFill/>
                </a:ln>
                <a:solidFill>
                  <a:srgbClr val="7030A0"/>
                </a:solidFill>
                <a:effectLst/>
                <a:latin typeface="Times New Roman" pitchFamily="18" charset="0"/>
                <a:ea typeface="Calibri" pitchFamily="34" charset="0"/>
                <a:cs typeface="Times New Roman" pitchFamily="18" charset="0"/>
              </a:rPr>
              <a:t> a[2] [4]= { 1, 2, 3,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pic>
        <p:nvPicPr>
          <p:cNvPr id="16385" name="Picture 1"/>
          <p:cNvPicPr>
            <a:picLocks noChangeAspect="1" noChangeArrowheads="1"/>
          </p:cNvPicPr>
          <p:nvPr/>
        </p:nvPicPr>
        <p:blipFill>
          <a:blip r:embed="rId2"/>
          <a:srcRect/>
          <a:stretch>
            <a:fillRect/>
          </a:stretch>
        </p:blipFill>
        <p:spPr bwMode="auto">
          <a:xfrm>
            <a:off x="685800" y="914400"/>
            <a:ext cx="7391400" cy="1143000"/>
          </a:xfrm>
          <a:prstGeom prst="rect">
            <a:avLst/>
          </a:prstGeom>
          <a:noFill/>
        </p:spPr>
      </p:pic>
      <p:sp>
        <p:nvSpPr>
          <p:cNvPr id="16387" name="Rectangle 3"/>
          <p:cNvSpPr>
            <a:spLocks noChangeArrowheads="1"/>
          </p:cNvSpPr>
          <p:nvPr/>
        </p:nvSpPr>
        <p:spPr bwMode="auto">
          <a:xfrm>
            <a:off x="0" y="1123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88" name="Rectangle 4"/>
          <p:cNvSpPr>
            <a:spLocks noChangeArrowheads="1"/>
          </p:cNvSpPr>
          <p:nvPr/>
        </p:nvSpPr>
        <p:spPr bwMode="auto">
          <a:xfrm>
            <a:off x="0" y="2362200"/>
            <a:ext cx="9248045"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400" b="0" i="0" u="none" strike="noStrike" cap="none" normalizeH="0" baseline="0" dirty="0">
                <a:ln>
                  <a:noFill/>
                </a:ln>
                <a:solidFill>
                  <a:srgbClr val="7030A0"/>
                </a:solidFill>
                <a:effectLst/>
                <a:latin typeface="Times New Roman" pitchFamily="18" charset="0"/>
                <a:ea typeface="Calibri" pitchFamily="34" charset="0"/>
                <a:cs typeface="Times New Roman" pitchFamily="18" charset="0"/>
              </a:rPr>
              <a:t>3. Example:   </a:t>
            </a:r>
            <a:r>
              <a:rPr kumimoji="0" lang="en-US" sz="3400" b="0" i="0" u="none" strike="noStrike" cap="none" normalizeH="0" baseline="0" dirty="0" err="1">
                <a:ln>
                  <a:noFill/>
                </a:ln>
                <a:solidFill>
                  <a:srgbClr val="7030A0"/>
                </a:solidFill>
                <a:effectLst/>
                <a:latin typeface="Times New Roman" pitchFamily="18" charset="0"/>
                <a:ea typeface="Calibri" pitchFamily="34" charset="0"/>
                <a:cs typeface="Times New Roman" pitchFamily="18" charset="0"/>
              </a:rPr>
              <a:t>int</a:t>
            </a:r>
            <a:r>
              <a:rPr kumimoji="0" lang="en-US" sz="3400" b="0" i="0" u="none" strike="noStrike" cap="none" normalizeH="0" baseline="0" dirty="0">
                <a:ln>
                  <a:noFill/>
                </a:ln>
                <a:solidFill>
                  <a:srgbClr val="7030A0"/>
                </a:solidFill>
                <a:effectLst/>
                <a:latin typeface="Times New Roman" pitchFamily="18" charset="0"/>
                <a:ea typeface="Calibri" pitchFamily="34" charset="0"/>
                <a:cs typeface="Times New Roman" pitchFamily="18" charset="0"/>
              </a:rPr>
              <a:t> a[2][4]={ { 1, 2, 3}, { 4, 5, 6, 7}};</a:t>
            </a:r>
            <a:endParaRPr kumimoji="0" lang="en-US" sz="3400" b="0" i="0" u="none" strike="noStrike" cap="none" normalizeH="0" baseline="0" dirty="0">
              <a:ln>
                <a:noFill/>
              </a:ln>
              <a:solidFill>
                <a:srgbClr val="7030A0"/>
              </a:solidFill>
              <a:effectLst/>
              <a:latin typeface="Arial" pitchFamily="34" charset="0"/>
              <a:cs typeface="Arial" pitchFamily="34" charset="0"/>
            </a:endParaRPr>
          </a:p>
        </p:txBody>
      </p:sp>
      <p:pic>
        <p:nvPicPr>
          <p:cNvPr id="16389" name="Picture 5"/>
          <p:cNvPicPr>
            <a:picLocks noChangeAspect="1" noChangeArrowheads="1"/>
          </p:cNvPicPr>
          <p:nvPr/>
        </p:nvPicPr>
        <p:blipFill>
          <a:blip r:embed="rId3"/>
          <a:srcRect/>
          <a:stretch>
            <a:fillRect/>
          </a:stretch>
        </p:blipFill>
        <p:spPr bwMode="auto">
          <a:xfrm>
            <a:off x="2057400" y="3124200"/>
            <a:ext cx="4495800" cy="1371600"/>
          </a:xfrm>
          <a:prstGeom prst="rect">
            <a:avLst/>
          </a:prstGeom>
          <a:noFill/>
          <a:ln w="9525">
            <a:noFill/>
            <a:miter lim="800000"/>
            <a:headEnd/>
            <a:tailEnd/>
          </a:ln>
        </p:spPr>
      </p:pic>
      <p:sp>
        <p:nvSpPr>
          <p:cNvPr id="16390" name="Rectangle 6"/>
          <p:cNvSpPr>
            <a:spLocks noChangeArrowheads="1"/>
          </p:cNvSpPr>
          <p:nvPr/>
        </p:nvSpPr>
        <p:spPr bwMode="auto">
          <a:xfrm>
            <a:off x="228600" y="4572000"/>
            <a:ext cx="7939994"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7030A0"/>
                </a:solidFill>
                <a:effectLst/>
                <a:latin typeface="Times New Roman" pitchFamily="18" charset="0"/>
                <a:ea typeface="Calibri" pitchFamily="34" charset="0"/>
                <a:cs typeface="Times New Roman" pitchFamily="18" charset="0"/>
              </a:rPr>
              <a:t>4. Example: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err="1">
                <a:ln>
                  <a:noFill/>
                </a:ln>
                <a:solidFill>
                  <a:srgbClr val="7030A0"/>
                </a:solidFill>
                <a:effectLst/>
                <a:latin typeface="Times New Roman" pitchFamily="18" charset="0"/>
                <a:ea typeface="Calibri" pitchFamily="34" charset="0"/>
                <a:cs typeface="Times New Roman" pitchFamily="18" charset="0"/>
              </a:rPr>
              <a:t>int</a:t>
            </a:r>
            <a:r>
              <a:rPr kumimoji="0" lang="en-US" sz="3600" b="0" i="0" u="none" strike="noStrike" cap="none" normalizeH="0" baseline="0" dirty="0">
                <a:ln>
                  <a:noFill/>
                </a:ln>
                <a:solidFill>
                  <a:srgbClr val="7030A0"/>
                </a:solidFill>
                <a:effectLst/>
                <a:latin typeface="Times New Roman" pitchFamily="18" charset="0"/>
                <a:ea typeface="Calibri" pitchFamily="34" charset="0"/>
                <a:cs typeface="Times New Roman" pitchFamily="18" charset="0"/>
              </a:rPr>
              <a:t> a [2][4]={{1, 2, 3, 4, 5}, { 6, 7, 8, 9}};</a:t>
            </a:r>
            <a:endParaRPr kumimoji="0" lang="en-US" sz="3600" b="0" i="0" u="none" strike="noStrike" cap="none" normalizeH="0" baseline="0" dirty="0">
              <a:ln>
                <a:noFill/>
              </a:ln>
              <a:solidFill>
                <a:srgbClr val="7030A0"/>
              </a:solidFill>
              <a:effectLst/>
              <a:latin typeface="Arial" pitchFamily="34" charset="0"/>
              <a:cs typeface="Arial" pitchFamily="34" charset="0"/>
            </a:endParaRPr>
          </a:p>
        </p:txBody>
      </p:sp>
      <p:sp>
        <p:nvSpPr>
          <p:cNvPr id="16391" name="Rectangle 7"/>
          <p:cNvSpPr>
            <a:spLocks noChangeArrowheads="1"/>
          </p:cNvSpPr>
          <p:nvPr/>
        </p:nvSpPr>
        <p:spPr bwMode="auto">
          <a:xfrm>
            <a:off x="1219200" y="5867400"/>
            <a:ext cx="5715000" cy="830997"/>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3600" b="0" i="0" u="none" strike="noStrike" cap="none" normalizeH="0" baseline="0" dirty="0">
                <a:ln>
                  <a:noFill/>
                </a:ln>
                <a:solidFill>
                  <a:srgbClr val="7030A0"/>
                </a:solidFill>
                <a:effectLst/>
                <a:latin typeface="Times New Roman" pitchFamily="18" charset="0"/>
                <a:ea typeface="Calibri" pitchFamily="34" charset="0"/>
                <a:cs typeface="Times New Roman" pitchFamily="18" charset="0"/>
              </a:rPr>
              <a:t>compiler reports error.</a:t>
            </a:r>
            <a:endParaRPr kumimoji="0" lang="en-US" sz="3600" b="0" i="0" u="none" strike="noStrike" cap="none" normalizeH="0" baseline="0" dirty="0">
              <a:ln>
                <a:noFill/>
              </a:ln>
              <a:solidFill>
                <a:srgbClr val="7030A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B88AA-EF1C-4EE1-A65B-5920F765DBCF}"/>
              </a:ext>
            </a:extLst>
          </p:cNvPr>
          <p:cNvSpPr>
            <a:spLocks noGrp="1"/>
          </p:cNvSpPr>
          <p:nvPr>
            <p:ph idx="1"/>
          </p:nvPr>
        </p:nvSpPr>
        <p:spPr>
          <a:xfrm>
            <a:off x="152400" y="228600"/>
            <a:ext cx="8915400" cy="5897563"/>
          </a:xfrm>
        </p:spPr>
        <p:txBody>
          <a:bodyPr/>
          <a:lstStyle/>
          <a:p>
            <a:pPr marL="0" indent="0">
              <a:buNone/>
            </a:pPr>
            <a:r>
              <a:rPr lang="en-US" b="1" u="sng"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calloc</a:t>
            </a:r>
            <a:r>
              <a:rPr lang="en-US"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function:</a:t>
            </a: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calloc</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function is used for allocating memory space during the program execution for derived data types such as arrays, structures etc. It takes the following form-</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3074" name="Picture 2">
            <a:extLst>
              <a:ext uri="{FF2B5EF4-FFF2-40B4-BE49-F238E27FC236}">
                <a16:creationId xmlns:a16="http://schemas.microsoft.com/office/drawing/2014/main" id="{38748248-80CE-4736-B04B-C3F1CEE91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14600"/>
            <a:ext cx="8763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5544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7DFCB-E2FD-47ED-B230-DDB6C577D486}"/>
              </a:ext>
            </a:extLst>
          </p:cNvPr>
          <p:cNvSpPr>
            <a:spLocks noGrp="1"/>
          </p:cNvSpPr>
          <p:nvPr>
            <p:ph idx="1"/>
          </p:nvPr>
        </p:nvSpPr>
        <p:spPr>
          <a:xfrm>
            <a:off x="457200" y="76200"/>
            <a:ext cx="8229600" cy="6049963"/>
          </a:xfrm>
        </p:spPr>
        <p:txBody>
          <a:bodyPr/>
          <a:lstStyle/>
          <a:p>
            <a:pPr marL="0" indent="0" algn="just">
              <a:lnSpc>
                <a:spcPct val="115000"/>
              </a:lnSpc>
              <a:spcAft>
                <a:spcPts val="480"/>
              </a:spcAft>
              <a:buNone/>
            </a:pPr>
            <a:r>
              <a:rPr lang="en-US"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free() function:</a:t>
            </a:r>
            <a:r>
              <a:rPr lang="en-US"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The free() function is used to release the previously allocated memory space using malloc() or </a:t>
            </a:r>
            <a:r>
              <a:rPr lang="en-US"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calloc</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i.e., it is the opposite of malloc() function. It takes the following form-</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480"/>
              </a:spcAft>
            </a:pPr>
            <a:r>
              <a:rPr lang="en-US" i="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Syntax	 </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void free(void *p);</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098" name="Picture 2">
            <a:extLst>
              <a:ext uri="{FF2B5EF4-FFF2-40B4-BE49-F238E27FC236}">
                <a16:creationId xmlns:a16="http://schemas.microsoft.com/office/drawing/2014/main" id="{B0748850-34D4-433A-948E-605DE89CF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62400"/>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2948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792E980-2743-4767-8F1D-81F4DDA3406E}"/>
              </a:ext>
            </a:extLst>
          </p:cNvPr>
          <p:cNvSpPr>
            <a:spLocks noChangeArrowheads="1"/>
          </p:cNvSpPr>
          <p:nvPr/>
        </p:nvSpPr>
        <p:spPr bwMode="auto">
          <a:xfrm>
            <a:off x="152400" y="74236"/>
            <a:ext cx="87630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err="1">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realloc</a:t>
            </a:r>
            <a:r>
              <a:rPr kumimoji="0" lang="en-US" altLang="en-US" sz="3200" b="1" i="0" u="sng"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function:</a:t>
            </a:r>
            <a:r>
              <a:rPr kumimoji="0" lang="en-US" altLang="en-US" sz="3200" b="0"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32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It is necessary to alter the previously allocated memory. </a:t>
            </a:r>
            <a:r>
              <a:rPr kumimoji="0" lang="en-US" altLang="en-US" sz="3200" b="0" i="0" u="none" strike="noStrike" cap="none" normalizeH="0" baseline="0" dirty="0" err="1">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i.e.,to</a:t>
            </a:r>
            <a:r>
              <a:rPr kumimoji="0" lang="en-US" altLang="en-US" sz="32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add additional memory or to reduce as and when required.</a:t>
            </a:r>
            <a:endParaRPr kumimoji="0" lang="en-US" altLang="en-US" sz="3200" b="0" i="0" u="none" strike="noStrike" cap="none" normalizeH="0" baseline="0" dirty="0">
              <a:ln>
                <a:noFill/>
              </a:ln>
              <a:solidFill>
                <a:srgbClr val="7030A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For above purposes, the </a:t>
            </a:r>
            <a:r>
              <a:rPr kumimoji="0" lang="en-US" altLang="en-US" sz="3200" b="0" i="0" u="none" strike="noStrike" cap="none" normalizeH="0" baseline="0" dirty="0" err="1">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realloc</a:t>
            </a:r>
            <a:r>
              <a:rPr kumimoji="0" lang="en-US" altLang="en-US" sz="32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function is very useful and this process is called reallocation of memory.</a:t>
            </a:r>
            <a:endParaRPr kumimoji="0" lang="en-US" altLang="en-US" sz="3200" b="0" i="0" u="none" strike="noStrike" cap="none" normalizeH="0" baseline="0" dirty="0">
              <a:ln>
                <a:noFill/>
              </a:ln>
              <a:solidFill>
                <a:srgbClr val="7030A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Before using this statement, the user must allocate some memory previously by using the malloc() function.</a:t>
            </a:r>
            <a:endParaRPr kumimoji="0" lang="en-US" altLang="en-US" sz="3200" b="0" i="0" u="none" strike="noStrike" cap="none" normalizeH="0" baseline="0" dirty="0">
              <a:ln>
                <a:noFill/>
              </a:ln>
              <a:solidFill>
                <a:srgbClr val="7030A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
            <a:extLst>
              <a:ext uri="{FF2B5EF4-FFF2-40B4-BE49-F238E27FC236}">
                <a16:creationId xmlns:a16="http://schemas.microsoft.com/office/drawing/2014/main" id="{A1A5204A-7D88-482C-988D-6EBF6A026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64062"/>
            <a:ext cx="8763000" cy="176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0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5576-ECC4-49FB-AD00-5B90C709D1BD}"/>
              </a:ext>
            </a:extLst>
          </p:cNvPr>
          <p:cNvSpPr>
            <a:spLocks noGrp="1"/>
          </p:cNvSpPr>
          <p:nvPr>
            <p:ph type="title"/>
          </p:nvPr>
        </p:nvSpPr>
        <p:spPr>
          <a:xfrm>
            <a:off x="228600" y="76200"/>
            <a:ext cx="8686800" cy="914400"/>
          </a:xfrm>
        </p:spPr>
        <p:txBody>
          <a:bodyPr>
            <a:normAutofit fontScale="90000"/>
          </a:bodyPr>
          <a:lstStyle/>
          <a:p>
            <a:br>
              <a:rPr lang="en-US" sz="3600" dirty="0">
                <a:latin typeface="Times New Roman" panose="02020603050405020304" pitchFamily="18" charset="0"/>
                <a:ea typeface="Calibri" panose="020F0502020204030204" pitchFamily="34" charset="0"/>
                <a:cs typeface="Times New Roman" panose="02020603050405020304" pitchFamily="18" charset="0"/>
              </a:rPr>
            </a:br>
            <a:r>
              <a:rPr lang="en-US" sz="3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Program to </a:t>
            </a:r>
            <a:r>
              <a:rPr lang="en-US" sz="3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Processing of Two-dimensional array:  </a:t>
            </a:r>
            <a:r>
              <a:rPr lang="en-US" sz="36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To accept and display a matrix</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D58C6CE-E857-4156-9668-2306A12061DE}"/>
              </a:ext>
            </a:extLst>
          </p:cNvPr>
          <p:cNvSpPr>
            <a:spLocks noGrp="1"/>
          </p:cNvSpPr>
          <p:nvPr>
            <p:ph idx="1"/>
          </p:nvPr>
        </p:nvSpPr>
        <p:spPr>
          <a:xfrm>
            <a:off x="0" y="838200"/>
            <a:ext cx="9144000" cy="6019800"/>
          </a:xfrm>
        </p:spPr>
        <p:txBody>
          <a:bodyPr>
            <a:noAutofit/>
          </a:bodyPr>
          <a:lstStyle/>
          <a:p>
            <a:pPr marL="0" indent="0">
              <a:lnSpc>
                <a:spcPct val="115000"/>
              </a:lnSpc>
              <a:spcAft>
                <a:spcPts val="1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#include&lt;stdio.h&gt;</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main()</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int a[3][3], </a:t>
            </a:r>
            <a:r>
              <a:rPr lang="en-US"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j;</a:t>
            </a:r>
            <a:endParaRPr lang="en-IN"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31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printf</a:t>
            </a:r>
            <a:r>
              <a:rPr lang="en-US" sz="3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(“Enter the elements of matrix a of order 3*3 \n”);</a:t>
            </a:r>
            <a:endParaRPr lang="en-IN" sz="3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for(</a:t>
            </a:r>
            <a:r>
              <a:rPr lang="en-US"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=0;i&lt;3;i++)</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for(j=0;j&lt;3;j++)</a:t>
            </a:r>
          </a:p>
          <a:p>
            <a:pPr marL="0" indent="0">
              <a:lnSpc>
                <a:spcPct val="115000"/>
              </a:lnSpc>
              <a:spcAft>
                <a:spcPts val="100"/>
              </a:spcAft>
              <a:buNone/>
            </a:pPr>
            <a:r>
              <a:rPr lang="en-US"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scan(“%d”, &amp;a[</a:t>
            </a:r>
            <a:r>
              <a:rPr lang="en-US"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][j]);</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US"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=0;i&lt;3;i++)</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endParaRPr lang="en-IN" sz="2800" dirty="0">
              <a:solidFill>
                <a:srgbClr val="7030A0"/>
              </a:solidFill>
            </a:endParaRPr>
          </a:p>
        </p:txBody>
      </p:sp>
    </p:spTree>
    <p:extLst>
      <p:ext uri="{BB962C8B-B14F-4D97-AF65-F5344CB8AC3E}">
        <p14:creationId xmlns:p14="http://schemas.microsoft.com/office/powerpoint/2010/main" val="2897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EFB00-F357-4C76-8FC6-9B4426186675}"/>
              </a:ext>
            </a:extLst>
          </p:cNvPr>
          <p:cNvSpPr>
            <a:spLocks noGrp="1"/>
          </p:cNvSpPr>
          <p:nvPr>
            <p:ph idx="1"/>
          </p:nvPr>
        </p:nvSpPr>
        <p:spPr>
          <a:xfrm>
            <a:off x="457200" y="0"/>
            <a:ext cx="8229600" cy="6858000"/>
          </a:xfrm>
        </p:spPr>
        <p:txBody>
          <a:bodyPr>
            <a:normAutofit fontScale="92500" lnSpcReduction="10000"/>
          </a:bodyPr>
          <a:lstStyle/>
          <a:p>
            <a:pPr marL="0" indent="0">
              <a:lnSpc>
                <a:spcPct val="115000"/>
              </a:lnSpc>
              <a:spcAft>
                <a:spcPts val="100"/>
              </a:spcAft>
              <a:buNone/>
            </a:pP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15000"/>
              </a:lnSpc>
              <a:spcAft>
                <a:spcPts val="100"/>
              </a:spcAft>
              <a:buNone/>
            </a:pPr>
            <a:r>
              <a:rPr lang="en-US" sz="32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for(j=0;j&lt;3;j++)</a:t>
            </a:r>
            <a:endParaRPr lang="en-IN" sz="3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printf</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Matrix </a:t>
            </a:r>
            <a:r>
              <a:rPr lang="en-US"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is%3d”, a[</a:t>
            </a:r>
            <a:r>
              <a:rPr lang="en-US"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][j]);</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printf</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(“\n”);</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3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800"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Input-Output:</a:t>
            </a:r>
            <a:endParaRPr lang="en-IN" sz="2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Enter the elements of matrix a of order 3 * 3</a:t>
            </a:r>
            <a:endParaRPr lang="en-IN" sz="2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10 20 30 40 50 60 70 80 90 Matrix </a:t>
            </a:r>
            <a:r>
              <a:rPr lang="en-US" sz="2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is</a:t>
            </a:r>
            <a:endParaRPr lang="en-IN" sz="2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10  20  30</a:t>
            </a:r>
            <a:endParaRPr lang="en-IN" sz="2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40  50  60</a:t>
            </a:r>
            <a:endParaRPr lang="en-IN" sz="2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70  80  90</a:t>
            </a:r>
            <a:endParaRPr lang="en-IN" sz="2800" dirty="0">
              <a:solidFill>
                <a:srgbClr val="C00000"/>
              </a:solidFill>
            </a:endParaRPr>
          </a:p>
        </p:txBody>
      </p:sp>
    </p:spTree>
    <p:extLst>
      <p:ext uri="{BB962C8B-B14F-4D97-AF65-F5344CB8AC3E}">
        <p14:creationId xmlns:p14="http://schemas.microsoft.com/office/powerpoint/2010/main" val="215202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28C6492-F39F-45DF-AAA6-A538C6461832}"/>
              </a:ext>
            </a:extLst>
          </p:cNvPr>
          <p:cNvSpPr txBox="1"/>
          <p:nvPr/>
        </p:nvSpPr>
        <p:spPr>
          <a:xfrm>
            <a:off x="152400" y="152400"/>
            <a:ext cx="8839200" cy="6832640"/>
          </a:xfrm>
          <a:prstGeom prst="rect">
            <a:avLst/>
          </a:prstGeom>
          <a:noFill/>
        </p:spPr>
        <p:txBody>
          <a:bodyPr wrap="square">
            <a:spAutoFit/>
          </a:bodyPr>
          <a:lstStyle/>
          <a:p>
            <a:r>
              <a:rPr lang="en-US" sz="2800" dirty="0">
                <a:solidFill>
                  <a:srgbClr val="FF0000"/>
                </a:solidFill>
                <a:latin typeface="Courier New" panose="02070309020205020404" pitchFamily="49" charset="0"/>
              </a:rPr>
              <a:t>/* Write a program to access and print matrix Addition */</a:t>
            </a:r>
          </a:p>
          <a:p>
            <a:r>
              <a:rPr lang="en-US" sz="2800" b="1" dirty="0">
                <a:solidFill>
                  <a:srgbClr val="7030A0"/>
                </a:solidFill>
                <a:latin typeface="Courier New" panose="02070309020205020404" pitchFamily="49" charset="0"/>
              </a:rPr>
              <a:t>#include&lt;stdio.h&gt;</a:t>
            </a:r>
          </a:p>
          <a:p>
            <a:r>
              <a:rPr lang="en-US" sz="2800" b="1" dirty="0">
                <a:solidFill>
                  <a:srgbClr val="7030A0"/>
                </a:solidFill>
                <a:latin typeface="Courier New" panose="02070309020205020404" pitchFamily="49" charset="0"/>
              </a:rPr>
              <a:t>int main()</a:t>
            </a:r>
          </a:p>
          <a:p>
            <a:r>
              <a:rPr lang="en-US" sz="2800" b="1" dirty="0">
                <a:solidFill>
                  <a:srgbClr val="7030A0"/>
                </a:solidFill>
                <a:latin typeface="Courier New" panose="02070309020205020404" pitchFamily="49" charset="0"/>
              </a:rPr>
              <a:t>{</a:t>
            </a:r>
          </a:p>
          <a:p>
            <a:r>
              <a:rPr lang="pt-BR" sz="2800" b="1" dirty="0">
                <a:solidFill>
                  <a:srgbClr val="7030A0"/>
                </a:solidFill>
                <a:latin typeface="Courier New" panose="02070309020205020404" pitchFamily="49" charset="0"/>
              </a:rPr>
              <a:t>int a[10][10],b[10][10],c[10][10],m,n,i,j;</a:t>
            </a:r>
          </a:p>
          <a:p>
            <a:r>
              <a:rPr lang="en-US" sz="2800" b="1" dirty="0" err="1">
                <a:solidFill>
                  <a:srgbClr val="7030A0"/>
                </a:solidFill>
                <a:latin typeface="Courier New" panose="02070309020205020404" pitchFamily="49" charset="0"/>
              </a:rPr>
              <a:t>clrscr</a:t>
            </a:r>
            <a:r>
              <a:rPr lang="en-US" sz="2800" b="1" dirty="0">
                <a:solidFill>
                  <a:srgbClr val="7030A0"/>
                </a:solidFill>
                <a:latin typeface="Courier New" panose="02070309020205020404" pitchFamily="49" charset="0"/>
              </a:rPr>
              <a:t>();</a:t>
            </a:r>
          </a:p>
          <a:p>
            <a:r>
              <a:rPr lang="en-US" sz="2800" b="1" dirty="0" err="1">
                <a:solidFill>
                  <a:srgbClr val="7030A0"/>
                </a:solidFill>
                <a:latin typeface="Courier New" panose="02070309020205020404" pitchFamily="49" charset="0"/>
              </a:rPr>
              <a:t>printf</a:t>
            </a:r>
            <a:r>
              <a:rPr lang="en-US" sz="2800" b="1" dirty="0">
                <a:solidFill>
                  <a:srgbClr val="7030A0"/>
                </a:solidFill>
                <a:latin typeface="Courier New" panose="02070309020205020404" pitchFamily="49" charset="0"/>
              </a:rPr>
              <a:t>("Enter order(</a:t>
            </a:r>
            <a:r>
              <a:rPr lang="en-US" sz="2800" b="1" dirty="0" err="1">
                <a:solidFill>
                  <a:srgbClr val="7030A0"/>
                </a:solidFill>
                <a:latin typeface="Courier New" panose="02070309020205020404" pitchFamily="49" charset="0"/>
              </a:rPr>
              <a:t>mxn</a:t>
            </a:r>
            <a:r>
              <a:rPr lang="en-US" sz="2800" b="1" dirty="0">
                <a:solidFill>
                  <a:srgbClr val="7030A0"/>
                </a:solidFill>
                <a:latin typeface="Courier New" panose="02070309020205020404" pitchFamily="49" charset="0"/>
              </a:rPr>
              <a:t>) of matrix");</a:t>
            </a:r>
          </a:p>
          <a:p>
            <a:r>
              <a:rPr lang="pt-BR" sz="2800" b="1" dirty="0">
                <a:solidFill>
                  <a:srgbClr val="7030A0"/>
                </a:solidFill>
                <a:latin typeface="Courier New" panose="02070309020205020404" pitchFamily="49" charset="0"/>
              </a:rPr>
              <a:t>scanf("%d%d",&amp;m,&amp;n);</a:t>
            </a:r>
          </a:p>
          <a:p>
            <a:r>
              <a:rPr lang="pt-BR" sz="2800" b="1" dirty="0">
                <a:solidFill>
                  <a:srgbClr val="7030A0"/>
                </a:solidFill>
                <a:latin typeface="Courier New" panose="02070309020205020404" pitchFamily="49" charset="0"/>
              </a:rPr>
              <a:t>printf("\nEnter %d elements into matrix-A:\n",m*n);</a:t>
            </a:r>
          </a:p>
          <a:p>
            <a:r>
              <a:rPr lang="nn-NO" sz="2800" b="1" dirty="0">
                <a:solidFill>
                  <a:srgbClr val="7030A0"/>
                </a:solidFill>
                <a:latin typeface="Courier New" panose="02070309020205020404" pitchFamily="49" charset="0"/>
              </a:rPr>
              <a:t>for(i=0;i&lt;m;i++)</a:t>
            </a:r>
          </a:p>
          <a:p>
            <a:r>
              <a:rPr lang="en-US" sz="2800" b="1" dirty="0">
                <a:solidFill>
                  <a:srgbClr val="7030A0"/>
                </a:solidFill>
                <a:latin typeface="Courier New" panose="02070309020205020404" pitchFamily="49" charset="0"/>
              </a:rPr>
              <a:t>for(j=0;j&lt;</a:t>
            </a:r>
            <a:r>
              <a:rPr lang="en-US" sz="2800" b="1" dirty="0" err="1">
                <a:solidFill>
                  <a:srgbClr val="7030A0"/>
                </a:solidFill>
                <a:latin typeface="Courier New" panose="02070309020205020404" pitchFamily="49" charset="0"/>
              </a:rPr>
              <a:t>n;j</a:t>
            </a:r>
            <a:r>
              <a:rPr lang="en-US" sz="2800" b="1" dirty="0">
                <a:solidFill>
                  <a:srgbClr val="7030A0"/>
                </a:solidFill>
                <a:latin typeface="Courier New" panose="02070309020205020404" pitchFamily="49" charset="0"/>
              </a:rPr>
              <a:t>++)</a:t>
            </a:r>
          </a:p>
          <a:p>
            <a:r>
              <a:rPr lang="it-IT" sz="2800" b="1" dirty="0">
                <a:solidFill>
                  <a:srgbClr val="7030A0"/>
                </a:solidFill>
                <a:latin typeface="Courier New" panose="02070309020205020404" pitchFamily="49" charset="0"/>
              </a:rPr>
              <a:t>scanf("%d",&amp;a[i][j]);</a:t>
            </a:r>
          </a:p>
          <a:p>
            <a:endParaRPr lang="en-US" sz="1800" dirty="0">
              <a:solidFill>
                <a:srgbClr val="7030A0"/>
              </a:solidFill>
              <a:latin typeface="Courier New" panose="02070309020205020404" pitchFamily="49" charset="0"/>
            </a:endParaRPr>
          </a:p>
        </p:txBody>
      </p:sp>
    </p:spTree>
    <p:extLst>
      <p:ext uri="{BB962C8B-B14F-4D97-AF65-F5344CB8AC3E}">
        <p14:creationId xmlns:p14="http://schemas.microsoft.com/office/powerpoint/2010/main" val="159263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E32E9-AD72-4D32-81E7-748E9321383C}"/>
              </a:ext>
            </a:extLst>
          </p:cNvPr>
          <p:cNvSpPr>
            <a:spLocks noGrp="1"/>
          </p:cNvSpPr>
          <p:nvPr>
            <p:ph idx="1"/>
          </p:nvPr>
        </p:nvSpPr>
        <p:spPr>
          <a:xfrm>
            <a:off x="228600" y="0"/>
            <a:ext cx="8686800" cy="6858000"/>
          </a:xfrm>
        </p:spPr>
        <p:txBody>
          <a:bodyPr>
            <a:normAutofit fontScale="25000" lnSpcReduction="20000"/>
          </a:bodyPr>
          <a:lstStyle/>
          <a:p>
            <a:pPr marL="0" indent="0">
              <a:buNone/>
            </a:pPr>
            <a:r>
              <a:rPr lang="pt-BR" sz="9600" b="1" dirty="0">
                <a:solidFill>
                  <a:srgbClr val="7030A0"/>
                </a:solidFill>
                <a:latin typeface="Times New Roman" panose="02020603050405020304" pitchFamily="18" charset="0"/>
                <a:cs typeface="Times New Roman" panose="02020603050405020304" pitchFamily="18" charset="0"/>
              </a:rPr>
              <a:t>printf("\nEnter %d elements into matrix-B:\n",m*n);</a:t>
            </a:r>
          </a:p>
          <a:p>
            <a:pPr marL="0" indent="0">
              <a:buNone/>
            </a:pPr>
            <a:r>
              <a:rPr lang="nn-NO" sz="9600" b="1" dirty="0">
                <a:solidFill>
                  <a:srgbClr val="7030A0"/>
                </a:solidFill>
                <a:latin typeface="Times New Roman" panose="02020603050405020304" pitchFamily="18" charset="0"/>
                <a:cs typeface="Times New Roman" panose="02020603050405020304" pitchFamily="18" charset="0"/>
              </a:rPr>
              <a:t>for(i=0;i&lt;m;i++)</a:t>
            </a:r>
          </a:p>
          <a:p>
            <a:pPr marL="0" indent="0">
              <a:buNone/>
            </a:pPr>
            <a:r>
              <a:rPr lang="en-US" sz="9600" b="1" dirty="0">
                <a:solidFill>
                  <a:srgbClr val="7030A0"/>
                </a:solidFill>
                <a:latin typeface="Times New Roman" panose="02020603050405020304" pitchFamily="18" charset="0"/>
                <a:cs typeface="Times New Roman" panose="02020603050405020304" pitchFamily="18" charset="0"/>
              </a:rPr>
              <a:t>for(j=0;j&lt;</a:t>
            </a:r>
            <a:r>
              <a:rPr lang="en-US" sz="9600" b="1" dirty="0" err="1">
                <a:solidFill>
                  <a:srgbClr val="7030A0"/>
                </a:solidFill>
                <a:latin typeface="Times New Roman" panose="02020603050405020304" pitchFamily="18" charset="0"/>
                <a:cs typeface="Times New Roman" panose="02020603050405020304" pitchFamily="18" charset="0"/>
              </a:rPr>
              <a:t>n;j</a:t>
            </a:r>
            <a:r>
              <a:rPr lang="en-US" sz="9600" b="1" dirty="0">
                <a:solidFill>
                  <a:srgbClr val="7030A0"/>
                </a:solidFill>
                <a:latin typeface="Times New Roman" panose="02020603050405020304" pitchFamily="18" charset="0"/>
                <a:cs typeface="Times New Roman" panose="02020603050405020304" pitchFamily="18" charset="0"/>
              </a:rPr>
              <a:t>++)</a:t>
            </a:r>
          </a:p>
          <a:p>
            <a:pPr marL="0" indent="0">
              <a:buNone/>
            </a:pPr>
            <a:r>
              <a:rPr lang="it-IT" sz="9600" b="1" dirty="0">
                <a:solidFill>
                  <a:srgbClr val="7030A0"/>
                </a:solidFill>
                <a:latin typeface="Times New Roman" panose="02020603050405020304" pitchFamily="18" charset="0"/>
                <a:cs typeface="Times New Roman" panose="02020603050405020304" pitchFamily="18" charset="0"/>
              </a:rPr>
              <a:t>scanf("%d",&amp;b[i][j]);</a:t>
            </a:r>
          </a:p>
          <a:p>
            <a:pPr marL="0" indent="0">
              <a:buNone/>
            </a:pPr>
            <a:r>
              <a:rPr lang="en-US" sz="9600" b="1" dirty="0">
                <a:solidFill>
                  <a:srgbClr val="7030A0"/>
                </a:solidFill>
                <a:latin typeface="Times New Roman" panose="02020603050405020304" pitchFamily="18" charset="0"/>
                <a:cs typeface="Times New Roman" panose="02020603050405020304" pitchFamily="18" charset="0"/>
              </a:rPr>
              <a:t>/* Matrix Addition*/</a:t>
            </a:r>
          </a:p>
          <a:p>
            <a:pPr marL="0" indent="0">
              <a:buNone/>
            </a:pPr>
            <a:r>
              <a:rPr lang="nn-NO" sz="9600" b="1" dirty="0">
                <a:solidFill>
                  <a:srgbClr val="7030A0"/>
                </a:solidFill>
                <a:latin typeface="Times New Roman" panose="02020603050405020304" pitchFamily="18" charset="0"/>
                <a:cs typeface="Times New Roman" panose="02020603050405020304" pitchFamily="18" charset="0"/>
              </a:rPr>
              <a:t>for(i=0;i&lt;m;i++)</a:t>
            </a:r>
          </a:p>
          <a:p>
            <a:pPr marL="0" indent="0">
              <a:buNone/>
            </a:pPr>
            <a:r>
              <a:rPr lang="en-US" sz="9600" b="1" dirty="0">
                <a:solidFill>
                  <a:srgbClr val="7030A0"/>
                </a:solidFill>
                <a:latin typeface="Times New Roman" panose="02020603050405020304" pitchFamily="18" charset="0"/>
                <a:cs typeface="Times New Roman" panose="02020603050405020304" pitchFamily="18" charset="0"/>
              </a:rPr>
              <a:t>for(j=0;j&lt;</a:t>
            </a:r>
            <a:r>
              <a:rPr lang="en-US" sz="9600" b="1" dirty="0" err="1">
                <a:solidFill>
                  <a:srgbClr val="7030A0"/>
                </a:solidFill>
                <a:latin typeface="Times New Roman" panose="02020603050405020304" pitchFamily="18" charset="0"/>
                <a:cs typeface="Times New Roman" panose="02020603050405020304" pitchFamily="18" charset="0"/>
              </a:rPr>
              <a:t>n;j</a:t>
            </a:r>
            <a:r>
              <a:rPr lang="en-US" sz="9600" b="1" dirty="0">
                <a:solidFill>
                  <a:srgbClr val="7030A0"/>
                </a:solidFill>
                <a:latin typeface="Times New Roman" panose="02020603050405020304" pitchFamily="18" charset="0"/>
                <a:cs typeface="Times New Roman" panose="02020603050405020304" pitchFamily="18" charset="0"/>
              </a:rPr>
              <a:t>++)</a:t>
            </a:r>
          </a:p>
          <a:p>
            <a:pPr marL="0" indent="0">
              <a:buNone/>
            </a:pPr>
            <a:r>
              <a:rPr lang="pl-PL" sz="9600" b="1" dirty="0">
                <a:solidFill>
                  <a:srgbClr val="7030A0"/>
                </a:solidFill>
                <a:latin typeface="Times New Roman" panose="02020603050405020304" pitchFamily="18" charset="0"/>
                <a:cs typeface="Times New Roman" panose="02020603050405020304" pitchFamily="18" charset="0"/>
              </a:rPr>
              <a:t>c[i][j]=a[i][j]+b[i][j];</a:t>
            </a:r>
            <a:endParaRPr lang="en-US" sz="9600" b="1" dirty="0">
              <a:solidFill>
                <a:srgbClr val="7030A0"/>
              </a:solidFill>
              <a:latin typeface="Times New Roman" panose="02020603050405020304" pitchFamily="18" charset="0"/>
              <a:cs typeface="Times New Roman" panose="02020603050405020304" pitchFamily="18" charset="0"/>
            </a:endParaRPr>
          </a:p>
          <a:p>
            <a:pPr marL="0" indent="0">
              <a:buNone/>
            </a:pPr>
            <a:r>
              <a:rPr lang="en-US" sz="9600" b="1" dirty="0" err="1">
                <a:solidFill>
                  <a:srgbClr val="7030A0"/>
                </a:solidFill>
                <a:latin typeface="Times New Roman" panose="02020603050405020304" pitchFamily="18" charset="0"/>
                <a:cs typeface="Times New Roman" panose="02020603050405020304" pitchFamily="18" charset="0"/>
              </a:rPr>
              <a:t>printf</a:t>
            </a:r>
            <a:r>
              <a:rPr lang="en-US" sz="9600" b="1" dirty="0">
                <a:solidFill>
                  <a:srgbClr val="7030A0"/>
                </a:solidFill>
                <a:latin typeface="Times New Roman" panose="02020603050405020304" pitchFamily="18" charset="0"/>
                <a:cs typeface="Times New Roman" panose="02020603050405020304" pitchFamily="18" charset="0"/>
              </a:rPr>
              <a:t>("Resultant matrix is:\n");</a:t>
            </a:r>
          </a:p>
          <a:p>
            <a:pPr marL="0" indent="0">
              <a:buNone/>
            </a:pPr>
            <a:r>
              <a:rPr lang="nn-NO" sz="9600" b="1" dirty="0">
                <a:solidFill>
                  <a:srgbClr val="7030A0"/>
                </a:solidFill>
                <a:latin typeface="Times New Roman" panose="02020603050405020304" pitchFamily="18" charset="0"/>
                <a:cs typeface="Times New Roman" panose="02020603050405020304" pitchFamily="18" charset="0"/>
              </a:rPr>
              <a:t>for(i=0;i&lt;m;i++)</a:t>
            </a:r>
          </a:p>
          <a:p>
            <a:pPr marL="0" indent="0">
              <a:buNone/>
            </a:pPr>
            <a:r>
              <a:rPr lang="en-US" sz="9600" b="1" dirty="0">
                <a:solidFill>
                  <a:srgbClr val="7030A0"/>
                </a:solidFill>
                <a:latin typeface="Times New Roman" panose="02020603050405020304" pitchFamily="18" charset="0"/>
                <a:cs typeface="Times New Roman" panose="02020603050405020304" pitchFamily="18" charset="0"/>
              </a:rPr>
              <a:t>{</a:t>
            </a:r>
          </a:p>
          <a:p>
            <a:pPr marL="0" indent="0">
              <a:buNone/>
            </a:pPr>
            <a:r>
              <a:rPr lang="en-US" sz="9600" b="1" dirty="0">
                <a:solidFill>
                  <a:srgbClr val="7030A0"/>
                </a:solidFill>
                <a:latin typeface="Times New Roman" panose="02020603050405020304" pitchFamily="18" charset="0"/>
                <a:cs typeface="Times New Roman" panose="02020603050405020304" pitchFamily="18" charset="0"/>
              </a:rPr>
              <a:t>for(j=0;j&lt;</a:t>
            </a:r>
            <a:r>
              <a:rPr lang="en-US" sz="9600" b="1" dirty="0" err="1">
                <a:solidFill>
                  <a:srgbClr val="7030A0"/>
                </a:solidFill>
                <a:latin typeface="Times New Roman" panose="02020603050405020304" pitchFamily="18" charset="0"/>
                <a:cs typeface="Times New Roman" panose="02020603050405020304" pitchFamily="18" charset="0"/>
              </a:rPr>
              <a:t>n;j</a:t>
            </a:r>
            <a:r>
              <a:rPr lang="en-US" sz="9600" b="1" dirty="0">
                <a:solidFill>
                  <a:srgbClr val="7030A0"/>
                </a:solidFill>
                <a:latin typeface="Times New Roman" panose="02020603050405020304" pitchFamily="18" charset="0"/>
                <a:cs typeface="Times New Roman" panose="02020603050405020304" pitchFamily="18" charset="0"/>
              </a:rPr>
              <a:t>++)</a:t>
            </a:r>
          </a:p>
          <a:p>
            <a:pPr marL="0" indent="0">
              <a:buNone/>
            </a:pPr>
            <a:r>
              <a:rPr lang="en-US" sz="9600" b="1" dirty="0">
                <a:solidFill>
                  <a:srgbClr val="7030A0"/>
                </a:solidFill>
                <a:latin typeface="Times New Roman" panose="02020603050405020304" pitchFamily="18" charset="0"/>
                <a:cs typeface="Times New Roman" panose="02020603050405020304" pitchFamily="18" charset="0"/>
              </a:rPr>
              <a:t>{</a:t>
            </a:r>
          </a:p>
          <a:p>
            <a:pPr marL="0" indent="0">
              <a:buNone/>
            </a:pPr>
            <a:r>
              <a:rPr lang="en-US" sz="9600" b="1" dirty="0" err="1">
                <a:solidFill>
                  <a:srgbClr val="7030A0"/>
                </a:solidFill>
                <a:latin typeface="Times New Roman" panose="02020603050405020304" pitchFamily="18" charset="0"/>
                <a:cs typeface="Times New Roman" panose="02020603050405020304" pitchFamily="18" charset="0"/>
              </a:rPr>
              <a:t>printf</a:t>
            </a:r>
            <a:r>
              <a:rPr lang="en-US" sz="9600" b="1" dirty="0">
                <a:solidFill>
                  <a:srgbClr val="7030A0"/>
                </a:solidFill>
                <a:latin typeface="Times New Roman" panose="02020603050405020304" pitchFamily="18" charset="0"/>
                <a:cs typeface="Times New Roman" panose="02020603050405020304" pitchFamily="18" charset="0"/>
              </a:rPr>
              <a:t>("%d ",c[</a:t>
            </a:r>
            <a:r>
              <a:rPr lang="en-US" sz="9600" b="1" dirty="0" err="1">
                <a:solidFill>
                  <a:srgbClr val="7030A0"/>
                </a:solidFill>
                <a:latin typeface="Times New Roman" panose="02020603050405020304" pitchFamily="18" charset="0"/>
                <a:cs typeface="Times New Roman" panose="02020603050405020304" pitchFamily="18" charset="0"/>
              </a:rPr>
              <a:t>i</a:t>
            </a:r>
            <a:r>
              <a:rPr lang="en-US" sz="9600" b="1" dirty="0">
                <a:solidFill>
                  <a:srgbClr val="7030A0"/>
                </a:solidFill>
                <a:latin typeface="Times New Roman" panose="02020603050405020304" pitchFamily="18" charset="0"/>
                <a:cs typeface="Times New Roman" panose="02020603050405020304" pitchFamily="18" charset="0"/>
              </a:rPr>
              <a:t>][j]);</a:t>
            </a:r>
          </a:p>
          <a:p>
            <a:pPr marL="0" indent="0">
              <a:buNone/>
            </a:pPr>
            <a:r>
              <a:rPr lang="en-US" sz="9600" b="1" dirty="0">
                <a:solidFill>
                  <a:srgbClr val="7030A0"/>
                </a:solidFill>
                <a:latin typeface="Times New Roman" panose="02020603050405020304" pitchFamily="18" charset="0"/>
                <a:cs typeface="Times New Roman" panose="02020603050405020304" pitchFamily="18" charset="0"/>
              </a:rPr>
              <a:t>}</a:t>
            </a:r>
          </a:p>
          <a:p>
            <a:pPr marL="0" indent="0">
              <a:buNone/>
            </a:pPr>
            <a:r>
              <a:rPr lang="en-US" sz="9600" b="1" dirty="0" err="1">
                <a:solidFill>
                  <a:srgbClr val="7030A0"/>
                </a:solidFill>
                <a:latin typeface="Times New Roman" panose="02020603050405020304" pitchFamily="18" charset="0"/>
                <a:cs typeface="Times New Roman" panose="02020603050405020304" pitchFamily="18" charset="0"/>
              </a:rPr>
              <a:t>printf</a:t>
            </a:r>
            <a:r>
              <a:rPr lang="en-US" sz="9600" b="1" dirty="0">
                <a:solidFill>
                  <a:srgbClr val="7030A0"/>
                </a:solidFill>
                <a:latin typeface="Times New Roman" panose="02020603050405020304" pitchFamily="18" charset="0"/>
                <a:cs typeface="Times New Roman" panose="02020603050405020304" pitchFamily="18" charset="0"/>
              </a:rPr>
              <a:t>("\n");</a:t>
            </a:r>
          </a:p>
          <a:p>
            <a:pPr marL="0" indent="0">
              <a:buNone/>
            </a:pPr>
            <a:r>
              <a:rPr lang="en-US" sz="9600" b="1" dirty="0">
                <a:solidFill>
                  <a:srgbClr val="7030A0"/>
                </a:solidFill>
                <a:latin typeface="Times New Roman" panose="02020603050405020304" pitchFamily="18" charset="0"/>
                <a:cs typeface="Times New Roman" panose="02020603050405020304" pitchFamily="18" charset="0"/>
              </a:rPr>
              <a:t>}</a:t>
            </a:r>
          </a:p>
          <a:p>
            <a:pPr marL="0" indent="0">
              <a:buNone/>
            </a:pPr>
            <a:r>
              <a:rPr lang="en-US" sz="9600" b="1" dirty="0" err="1">
                <a:solidFill>
                  <a:srgbClr val="7030A0"/>
                </a:solidFill>
                <a:latin typeface="Times New Roman" panose="02020603050405020304" pitchFamily="18" charset="0"/>
                <a:cs typeface="Times New Roman" panose="02020603050405020304" pitchFamily="18" charset="0"/>
              </a:rPr>
              <a:t>getch</a:t>
            </a:r>
            <a:r>
              <a:rPr lang="en-US" sz="9600" b="1" dirty="0">
                <a:solidFill>
                  <a:srgbClr val="7030A0"/>
                </a:solidFill>
                <a:latin typeface="Times New Roman" panose="02020603050405020304" pitchFamily="18" charset="0"/>
                <a:cs typeface="Times New Roman" panose="02020603050405020304" pitchFamily="18" charset="0"/>
              </a:rPr>
              <a:t>();return </a:t>
            </a:r>
            <a:r>
              <a:rPr lang="en-US" sz="9600" b="1">
                <a:solidFill>
                  <a:srgbClr val="7030A0"/>
                </a:solidFill>
                <a:latin typeface="Times New Roman" panose="02020603050405020304" pitchFamily="18" charset="0"/>
                <a:cs typeface="Times New Roman" panose="02020603050405020304" pitchFamily="18" charset="0"/>
              </a:rPr>
              <a:t>0;</a:t>
            </a:r>
          </a:p>
          <a:p>
            <a:pPr marL="0" indent="0">
              <a:buNone/>
            </a:pPr>
            <a:r>
              <a:rPr lang="en-US" sz="9600" b="1">
                <a:solidFill>
                  <a:srgbClr val="7030A0"/>
                </a:solidFill>
                <a:latin typeface="Times New Roman" panose="02020603050405020304" pitchFamily="18" charset="0"/>
                <a:cs typeface="Times New Roman" panose="02020603050405020304" pitchFamily="18" charset="0"/>
              </a:rPr>
              <a:t>}</a:t>
            </a:r>
            <a:endParaRPr lang="en-US" sz="9600" b="1" dirty="0">
              <a:solidFill>
                <a:srgbClr val="7030A0"/>
              </a:solidFill>
              <a:latin typeface="Times New Roman" panose="02020603050405020304" pitchFamily="18" charset="0"/>
              <a:cs typeface="Times New Roman" panose="02020603050405020304" pitchFamily="18" charset="0"/>
            </a:endParaRPr>
          </a:p>
          <a:p>
            <a:endParaRPr lang="en-US" sz="3200" dirty="0">
              <a:solidFill>
                <a:srgbClr val="7030A0"/>
              </a:solidFill>
              <a:latin typeface="Courier New" panose="02070309020205020404" pitchFamily="49" charset="0"/>
            </a:endParaRPr>
          </a:p>
          <a:p>
            <a:pPr marL="0" indent="0">
              <a:buNone/>
            </a:pPr>
            <a:endParaRPr lang="en-IN" dirty="0">
              <a:solidFill>
                <a:srgbClr val="7030A0"/>
              </a:solidFill>
            </a:endParaRPr>
          </a:p>
        </p:txBody>
      </p:sp>
    </p:spTree>
    <p:extLst>
      <p:ext uri="{BB962C8B-B14F-4D97-AF65-F5344CB8AC3E}">
        <p14:creationId xmlns:p14="http://schemas.microsoft.com/office/powerpoint/2010/main" val="156186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37C4-C490-4ED2-9850-7804E778A72E}"/>
              </a:ext>
            </a:extLst>
          </p:cNvPr>
          <p:cNvSpPr>
            <a:spLocks noGrp="1"/>
          </p:cNvSpPr>
          <p:nvPr>
            <p:ph type="title"/>
          </p:nvPr>
        </p:nvSpPr>
        <p:spPr>
          <a:xfrm>
            <a:off x="457200" y="76200"/>
            <a:ext cx="8229600" cy="762000"/>
          </a:xfrm>
        </p:spPr>
        <p:txBody>
          <a:bodyPr>
            <a:normAutofit fontScale="90000"/>
          </a:bodyPr>
          <a:lstStyle/>
          <a:p>
            <a:br>
              <a:rPr lang="en-US" sz="4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4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Larger / Multi-Dimensional Arrays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410B210-F9CD-4E35-9E37-D405D548450D}"/>
              </a:ext>
            </a:extLst>
          </p:cNvPr>
          <p:cNvSpPr>
            <a:spLocks noGrp="1"/>
          </p:cNvSpPr>
          <p:nvPr>
            <p:ph idx="1"/>
          </p:nvPr>
        </p:nvSpPr>
        <p:spPr>
          <a:xfrm>
            <a:off x="76200" y="838200"/>
            <a:ext cx="8991600" cy="5943600"/>
          </a:xfrm>
        </p:spPr>
        <p:txBody>
          <a:bodyPr>
            <a:normAutofit/>
          </a:bodyPr>
          <a:lstStyle/>
          <a:p>
            <a:pPr marL="0" indent="0">
              <a:lnSpc>
                <a:spcPct val="115000"/>
              </a:lnSpc>
              <a:spcAft>
                <a:spcPts val="100"/>
              </a:spcAft>
              <a:buNone/>
            </a:pP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Similarly, like one and two dimensional arrays. 'C' language allows multidimensional arrays. The dimension with three or more sub scripts called multi dimensional arrays.</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Declaration of three dimensional arrays:</a:t>
            </a:r>
            <a:endParaRPr lang="en-IN"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The general form of declaration of a 3-d array is as follows:</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data type  array-name[size1][size2][size3];</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Example: int a[2][3][4];   </a:t>
            </a:r>
            <a:r>
              <a:rPr lang="en-US" sz="2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is declared to be a 3-d array;</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a[0][0][0] indicates data item in first table, first row, first column.</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a[1][1][2] indicates data item in second table, second row, third column.</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
              </a:spcAft>
              <a:buNone/>
            </a:pPr>
            <a:r>
              <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a[1][2][3] indicates data item in second table, third row, fourth column.</a:t>
            </a:r>
            <a:endParaRPr lang="en-IN"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58171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3898</Words>
  <Application>Microsoft Office PowerPoint</Application>
  <PresentationFormat>On-screen Show (4:3)</PresentationFormat>
  <Paragraphs>381</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Courier New</vt:lpstr>
      <vt:lpstr>Times New Roman</vt:lpstr>
      <vt:lpstr>Wingdings</vt:lpstr>
      <vt:lpstr>Office Theme</vt:lpstr>
      <vt:lpstr> Two Dimensional Arrays </vt:lpstr>
      <vt:lpstr>PowerPoint Presentation</vt:lpstr>
      <vt:lpstr>  Initializing a 2-d array. </vt:lpstr>
      <vt:lpstr>PowerPoint Presentation</vt:lpstr>
      <vt:lpstr> Program to Processing of Two-dimensional array:  To accept and display a matrix </vt:lpstr>
      <vt:lpstr>PowerPoint Presentation</vt:lpstr>
      <vt:lpstr>PowerPoint Presentation</vt:lpstr>
      <vt:lpstr>PowerPoint Presentation</vt:lpstr>
      <vt:lpstr> Larger / Multi-Dimensional Arrays </vt:lpstr>
      <vt:lpstr>PowerPoint Presentation</vt:lpstr>
      <vt:lpstr>Strings in C </vt:lpstr>
      <vt:lpstr>PowerPoint Presentation</vt:lpstr>
      <vt:lpstr>Reading And Writing String</vt:lpstr>
      <vt:lpstr>PowerPoint Presentation</vt:lpstr>
      <vt:lpstr>String Handling Functions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Dynamic Memory Allocation: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Dimensional Arrays</dc:title>
  <dc:creator>Admin</dc:creator>
  <cp:lastModifiedBy>DELL</cp:lastModifiedBy>
  <cp:revision>20</cp:revision>
  <dcterms:created xsi:type="dcterms:W3CDTF">2021-03-30T03:26:59Z</dcterms:created>
  <dcterms:modified xsi:type="dcterms:W3CDTF">2021-08-30T15:21:18Z</dcterms:modified>
</cp:coreProperties>
</file>