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6" r:id="rId2"/>
    <p:sldId id="276" r:id="rId3"/>
    <p:sldId id="312" r:id="rId4"/>
    <p:sldId id="285" r:id="rId5"/>
    <p:sldId id="286" r:id="rId6"/>
    <p:sldId id="287" r:id="rId7"/>
    <p:sldId id="288" r:id="rId8"/>
    <p:sldId id="315" r:id="rId9"/>
    <p:sldId id="316" r:id="rId10"/>
    <p:sldId id="317" r:id="rId11"/>
    <p:sldId id="318" r:id="rId12"/>
    <p:sldId id="319" r:id="rId13"/>
    <p:sldId id="289" r:id="rId14"/>
    <p:sldId id="290" r:id="rId15"/>
    <p:sldId id="291" r:id="rId16"/>
    <p:sldId id="292" r:id="rId17"/>
    <p:sldId id="293" r:id="rId18"/>
    <p:sldId id="295" r:id="rId19"/>
    <p:sldId id="294" r:id="rId20"/>
    <p:sldId id="323" r:id="rId21"/>
    <p:sldId id="296" r:id="rId22"/>
    <p:sldId id="297" r:id="rId23"/>
    <p:sldId id="298" r:id="rId24"/>
    <p:sldId id="299" r:id="rId25"/>
    <p:sldId id="301" r:id="rId26"/>
    <p:sldId id="300" r:id="rId27"/>
    <p:sldId id="302" r:id="rId28"/>
    <p:sldId id="303" r:id="rId29"/>
    <p:sldId id="304" r:id="rId30"/>
    <p:sldId id="305" r:id="rId31"/>
    <p:sldId id="307" r:id="rId32"/>
    <p:sldId id="308" r:id="rId33"/>
    <p:sldId id="306" r:id="rId34"/>
    <p:sldId id="309" r:id="rId35"/>
    <p:sldId id="321" r:id="rId36"/>
    <p:sldId id="325" r:id="rId37"/>
    <p:sldId id="324" r:id="rId38"/>
    <p:sldId id="322" r:id="rId39"/>
    <p:sldId id="326" r:id="rId40"/>
    <p:sldId id="330" r:id="rId41"/>
    <p:sldId id="327" r:id="rId42"/>
    <p:sldId id="331" r:id="rId43"/>
    <p:sldId id="328" r:id="rId44"/>
    <p:sldId id="329" r:id="rId45"/>
    <p:sldId id="310" r:id="rId46"/>
    <p:sldId id="320" r:id="rId47"/>
    <p:sldId id="333" r:id="rId48"/>
    <p:sldId id="335" r:id="rId49"/>
    <p:sldId id="336" r:id="rId50"/>
    <p:sldId id="283" r:id="rId51"/>
    <p:sldId id="274" r:id="rId52"/>
    <p:sldId id="311" r:id="rId53"/>
    <p:sldId id="332" r:id="rId54"/>
    <p:sldId id="334" r:id="rId55"/>
    <p:sldId id="314"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BFF"/>
    <a:srgbClr val="CDCDCD"/>
    <a:srgbClr val="F5F5F5"/>
    <a:srgbClr val="D4F4D4"/>
    <a:srgbClr val="A9E9A9"/>
    <a:srgbClr val="EAEAEA"/>
    <a:srgbClr val="E6E6E6"/>
    <a:srgbClr val="9AE69A"/>
    <a:srgbClr val="BCEEBC"/>
    <a:srgbClr val="97E59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584" autoAdjust="0"/>
    <p:restoredTop sz="68267" autoAdjust="0"/>
  </p:normalViewPr>
  <p:slideViewPr>
    <p:cSldViewPr>
      <p:cViewPr varScale="1">
        <p:scale>
          <a:sx n="77" d="100"/>
          <a:sy n="77" d="100"/>
        </p:scale>
        <p:origin x="-684" y="-84"/>
      </p:cViewPr>
      <p:guideLst>
        <p:guide orient="horz" pos="2160"/>
        <p:guide pos="2880"/>
      </p:guideLst>
    </p:cSldViewPr>
  </p:slideViewPr>
  <p:outlineViewPr>
    <p:cViewPr>
      <p:scale>
        <a:sx n="33" d="100"/>
        <a:sy n="33" d="100"/>
      </p:scale>
      <p:origin x="0" y="112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7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2014/12/3</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UI </a:t>
            </a:r>
            <a:r>
              <a:rPr kumimoji="1" lang="ja-JP" altLang="en-US" dirty="0" smtClean="0"/>
              <a:t>になります。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あえて基本的にと言いましたが、一件、</a:t>
            </a:r>
            <a:r>
              <a:rPr kumimoji="1" lang="en-US" altLang="ja-JP" dirty="0" smtClean="0"/>
              <a:t>Web</a:t>
            </a:r>
            <a:r>
              <a:rPr kumimoji="1" lang="ja-JP" altLang="en-US" dirty="0" smtClean="0"/>
              <a:t>ブラウザに依存する問題がでております。</a:t>
            </a:r>
            <a:endParaRPr kumimoji="1" lang="en-US" altLang="ja-JP" dirty="0" smtClean="0"/>
          </a:p>
          <a:p>
            <a:endParaRPr kumimoji="1" lang="en-US" altLang="ja-JP" dirty="0" smtClean="0"/>
          </a:p>
          <a:p>
            <a:r>
              <a:rPr kumimoji="1" lang="ja-JP" altLang="en-US" dirty="0" smtClean="0"/>
              <a:t>これは今後の課題で述べたいと思います。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私は本科生時代の卒業研究は、</a:t>
            </a:r>
            <a:r>
              <a:rPr kumimoji="1" lang="en-US" altLang="ja-JP" dirty="0" smtClean="0"/>
              <a:t>NetCommons2</a:t>
            </a:r>
            <a:r>
              <a:rPr kumimoji="1" lang="ja-JP" altLang="en-US" dirty="0" smtClean="0"/>
              <a:t>を活用しまして日工専の情報共有基盤を作ろうというものでした。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r>
              <a:rPr kumimoji="1" lang="ja-JP" altLang="en-US" dirty="0" smtClean="0"/>
              <a:t>開発の中で、卒業研究では仕様としか回答できなかったところを、実際にリリースされる機能として提案する機会を得ました。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そこでユーザ目線で入力がしやすく、エラー内容が分かりやすいフォームを提案・評価した結果を報告させていただきます。</a:t>
            </a:r>
            <a:endParaRPr kumimoji="1" lang="en-US" altLang="ja-JP" dirty="0" smtClean="0"/>
          </a:p>
          <a:p>
            <a:r>
              <a:rPr kumimoji="1" lang="ja-JP" altLang="en-US" dirty="0" smtClean="0"/>
              <a:t>ここで報告する内容は全てとはいきませんが、</a:t>
            </a:r>
            <a:r>
              <a:rPr kumimoji="1" lang="en-US" altLang="ja-JP" dirty="0" smtClean="0"/>
              <a:t>NC3</a:t>
            </a:r>
            <a:r>
              <a:rPr kumimoji="1" lang="ja-JP" altLang="en-US" dirty="0" smtClean="0"/>
              <a:t>の仕様に採用されています。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まずは前置き的なところで、</a:t>
            </a:r>
            <a:endParaRPr kumimoji="1" lang="en-US" altLang="ja-JP" dirty="0" smtClean="0"/>
          </a:p>
          <a:p>
            <a:r>
              <a:rPr kumimoji="1" lang="en-US" altLang="ja-JP" dirty="0" smtClean="0"/>
              <a:t>CMS</a:t>
            </a:r>
            <a:r>
              <a:rPr kumimoji="1" lang="ja-JP" altLang="en-US" dirty="0" smtClean="0"/>
              <a:t>とは。</a:t>
            </a:r>
            <a:r>
              <a:rPr kumimoji="1" lang="en-US" altLang="ja-JP" dirty="0" smtClean="0"/>
              <a:t>NC2</a:t>
            </a:r>
            <a:r>
              <a:rPr kumimoji="1" lang="ja-JP" altLang="en-US" dirty="0" smtClean="0"/>
              <a:t>との相違点、そして</a:t>
            </a:r>
            <a:r>
              <a:rPr kumimoji="1" lang="en-US" altLang="ja-JP" dirty="0" smtClean="0"/>
              <a:t>NC3</a:t>
            </a:r>
            <a:r>
              <a:rPr kumimoji="1" lang="ja-JP" altLang="en-US" dirty="0" smtClean="0"/>
              <a:t>プロジェクトとは何か。といったところを説明します。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en-US" altLang="ja-JP" baseline="0" dirty="0" smtClean="0"/>
              <a:t> </a:t>
            </a:r>
            <a:r>
              <a:rPr kumimoji="1" lang="en-US" altLang="ja-JP" dirty="0" smtClean="0"/>
              <a:t>NetCommons2</a:t>
            </a:r>
            <a:r>
              <a:rPr kumimoji="1" lang="ja-JP" altLang="en-US" dirty="0" smtClean="0"/>
              <a:t>を</a:t>
            </a:r>
            <a:r>
              <a:rPr kumimoji="1" lang="en-US" altLang="ja-JP" dirty="0" smtClean="0"/>
              <a:t>NC2</a:t>
            </a:r>
            <a:r>
              <a:rPr kumimoji="1" lang="ja-JP" altLang="en-US" dirty="0" smtClean="0"/>
              <a:t>と表現させて頂きます。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2014/12/3</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2014/12/3</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2014/12/3</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2014/12/3</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a:t>
            </a:r>
            <a:r>
              <a:rPr lang="ja-JP" altLang="en-US" sz="2400" b="1" dirty="0" smtClean="0">
                <a:solidFill>
                  <a:schemeClr val="tx1"/>
                </a:solidFill>
                <a:latin typeface="メイリオ" pitchFamily="50" charset="-128"/>
                <a:ea typeface="メイリオ" pitchFamily="50" charset="-128"/>
                <a:cs typeface="メイリオ" pitchFamily="50" charset="-128"/>
              </a:rPr>
              <a:t>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プラグイン開発</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開発スケジュール</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4005064"/>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設計作業中</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49688"/>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085184"/>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800" b="1" dirty="0" smtClean="0"/>
              <a:t>　　　　・入力がしやすい</a:t>
            </a:r>
            <a:endParaRPr lang="en-US" altLang="ja-JP" sz="2800" b="1" dirty="0" smtClean="0"/>
          </a:p>
          <a:p>
            <a:r>
              <a:rPr lang="ja-JP" altLang="en-US" sz="2800" b="1" dirty="0" smtClean="0"/>
              <a:t>　　　　・エラー内容が分かりやすい　</a:t>
            </a:r>
            <a:r>
              <a:rPr lang="en-US" altLang="ja-JP" sz="2800" b="1" dirty="0" smtClean="0"/>
              <a:t>etc</a:t>
            </a:r>
          </a:p>
          <a:p>
            <a:r>
              <a:rPr lang="ja-JP" altLang="en-US" sz="2800" b="1" dirty="0" smtClean="0"/>
              <a:t>　　</a:t>
            </a:r>
            <a:r>
              <a:rPr lang="en-US" altLang="ja-JP" sz="2800" b="1" dirty="0" smtClean="0"/>
              <a:t>=&gt; </a:t>
            </a:r>
            <a:r>
              <a:rPr lang="ja-JP" altLang="en-US" sz="2800" b="1" dirty="0" smtClean="0"/>
              <a:t>使用性が高いフォームを提案・評価する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45632"/>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3888432"/>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このタグを利用することで、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NC3</a:t>
            </a:r>
            <a:r>
              <a:rPr kumimoji="1" lang="ja-JP" altLang="en-US" sz="2400" dirty="0" smtClean="0"/>
              <a:t>の一つの機能としてこの技術を提供する</a:t>
            </a:r>
            <a:r>
              <a:rPr lang="ja-JP" altLang="en-US" sz="2400" dirty="0" smtClean="0"/>
              <a:t>プラグイン</a:t>
            </a:r>
            <a:r>
              <a:rPr kumimoji="1" lang="ja-JP" altLang="en-US" sz="2400" dirty="0" smtClean="0"/>
              <a:t>。</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インフラ系</a:t>
                      </a:r>
                    </a:p>
                    <a:p>
                      <a:pPr algn="ctr">
                        <a:lnSpc>
                          <a:spcPts val="1800"/>
                        </a:lnSpc>
                        <a:spcAft>
                          <a:spcPts val="0"/>
                        </a:spcAft>
                      </a:pPr>
                      <a:r>
                        <a:rPr lang="en-US" sz="1800" kern="100" dirty="0">
                          <a:latin typeface="Century"/>
                          <a:ea typeface="Mincho"/>
                          <a:cs typeface="Times New Roman"/>
                        </a:rPr>
                        <a:t>VirtualBox, Vagrant, Git</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フレームワーク・ライブラリ</a:t>
                      </a:r>
                    </a:p>
                    <a:p>
                      <a:pPr algn="ctr">
                        <a:lnSpc>
                          <a:spcPts val="1800"/>
                        </a:lnSpc>
                        <a:spcAft>
                          <a:spcPts val="0"/>
                        </a:spcAft>
                      </a:pPr>
                      <a:r>
                        <a:rPr lang="en-US" sz="1800" kern="100" dirty="0">
                          <a:latin typeface="Century"/>
                          <a:ea typeface="Mincho"/>
                          <a:cs typeface="Times New Roman"/>
                        </a:rPr>
                        <a:t>CakePHP, AngularJS, Bootstrap</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smtClean="0">
                          <a:latin typeface="Century"/>
                          <a:ea typeface="Mincho"/>
                          <a:cs typeface="Times New Roman"/>
                        </a:rPr>
                        <a:t>NC3</a:t>
                      </a:r>
                      <a:r>
                        <a:rPr lang="ja-JP" sz="1800" kern="100" dirty="0" smtClean="0">
                          <a:latin typeface="Century"/>
                          <a:ea typeface="Mincho"/>
                          <a:cs typeface="Times New Roman"/>
                        </a:rPr>
                        <a:t>仕様理解</a:t>
                      </a:r>
                      <a:endParaRPr lang="ja-JP" sz="18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NC2</a:t>
                      </a:r>
                      <a:r>
                        <a:rPr lang="ja-JP" sz="18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NC3</a:t>
                      </a:r>
                      <a:r>
                        <a:rPr lang="ja-JP" sz="18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11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のフォーム</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23528" y="4581128"/>
            <a:ext cx="8352928"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3200" b="1" dirty="0" smtClean="0"/>
              <a:t>iframe</a:t>
            </a:r>
            <a:r>
              <a:rPr lang="ja-JP" altLang="en-US" sz="3200" b="1" dirty="0" smtClean="0"/>
              <a:t>プラグインの使用性（使いやすさ、</a:t>
            </a:r>
            <a:endParaRPr lang="en-US" altLang="ja-JP" sz="3200" b="1" dirty="0" smtClean="0"/>
          </a:p>
          <a:p>
            <a:pPr algn="ctr"/>
            <a:r>
              <a:rPr lang="ja-JP" altLang="en-US" sz="3200" b="1" dirty="0" smtClean="0"/>
              <a:t>操作しやすさ）を考え、</a:t>
            </a:r>
            <a:r>
              <a:rPr lang="en-US" altLang="ja-JP" sz="3200" b="1" dirty="0" smtClean="0"/>
              <a:t>EFO</a:t>
            </a:r>
            <a:r>
              <a:rPr lang="ja-JP" altLang="en-US" sz="3200" b="1" dirty="0" smtClean="0"/>
              <a:t>を検討した。</a:t>
            </a:r>
            <a:endParaRPr lang="ja-JP" altLang="en-US" sz="3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47436"/>
              <a:gd name="adj2" fmla="val 7190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38657"/>
              <a:gd name="adj2" fmla="val 635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41486"/>
              <a:gd name="adj2" fmla="val -897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96752"/>
          <a:ext cx="8892480" cy="5328594"/>
        </p:xfrm>
        <a:graphic>
          <a:graphicData uri="http://schemas.openxmlformats.org/drawingml/2006/table">
            <a:tbl>
              <a:tblPr/>
              <a:tblGrid>
                <a:gridCol w="536615"/>
                <a:gridCol w="8355865"/>
              </a:tblGrid>
              <a:tr h="589161">
                <a:tc>
                  <a:txBody>
                    <a:bodyPr/>
                    <a:lstStyle/>
                    <a:p>
                      <a:pPr algn="ctr">
                        <a:lnSpc>
                          <a:spcPts val="1800"/>
                        </a:lnSpc>
                        <a:spcAft>
                          <a:spcPts val="0"/>
                        </a:spcAft>
                      </a:pPr>
                      <a:r>
                        <a:rPr lang="en-US" altLang="ja-JP" sz="2400" kern="100" dirty="0" smtClean="0">
                          <a:latin typeface="+mn-lt"/>
                          <a:ea typeface="Mincho"/>
                          <a:cs typeface="Times New Roman"/>
                        </a:rPr>
                        <a:t>#</a:t>
                      </a:r>
                      <a:endParaRPr lang="ja-JP" sz="24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9160">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9160">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1093">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9160">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9160">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6737">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87292">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41871">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検討項目の分類</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表示・入力方法最適化</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リアルタイムバリデーション</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サブミットロック</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908720"/>
          <a:ext cx="8568952" cy="5768124"/>
        </p:xfrm>
        <a:graphic>
          <a:graphicData uri="http://schemas.openxmlformats.org/drawingml/2006/table">
            <a:tbl>
              <a:tblPr/>
              <a:tblGrid>
                <a:gridCol w="432048"/>
                <a:gridCol w="5328592"/>
                <a:gridCol w="2808312"/>
              </a:tblGrid>
              <a:tr h="484713">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分類</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05341">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012160" y="6021288"/>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Horizontal)">
                                      <p:cBhvr>
                                        <p:cTn id="10" dur="500"/>
                                        <p:tgtEl>
                                          <p:spTgt spid="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2" cstate="print"/>
          <a:srcRect/>
          <a:stretch>
            <a:fillRect/>
          </a:stretch>
        </p:blipFill>
        <p:spPr bwMode="auto">
          <a:xfrm>
            <a:off x="1691680" y="4437112"/>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3"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評価内容</a:t>
            </a:r>
            <a:endParaRPr lang="en-US" altLang="ja-JP" sz="28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評価結果</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229600" cy="5112568"/>
          </a:xfrm>
        </p:spPr>
        <p:txBody>
          <a:bodyPr>
            <a:noAutofit/>
          </a:bodyPr>
          <a:lstStyle/>
          <a:p>
            <a:r>
              <a:rPr lang="ja-JP" altLang="en-US" dirty="0" smtClean="0"/>
              <a:t>使用性の評価はアンケート調査やアクセスログ解析が一般的だが、リリースされていない現段階では定量的な評価は困難である。</a:t>
            </a:r>
            <a:endParaRPr lang="en-US" altLang="ja-JP" dirty="0" smtClean="0"/>
          </a:p>
          <a:p>
            <a:r>
              <a:rPr kumimoji="1" lang="ja-JP" altLang="en-US" dirty="0" smtClean="0"/>
              <a:t>定量的な評価をするならば</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a:p>
            <a:r>
              <a:rPr kumimoji="1" lang="ja-JP" altLang="en-US" dirty="0" smtClean="0"/>
              <a:t>また</a:t>
            </a:r>
            <a:r>
              <a:rPr kumimoji="1" lang="en-US" altLang="ja-JP" dirty="0" smtClean="0"/>
              <a:t>iframe</a:t>
            </a:r>
            <a:r>
              <a:rPr kumimoji="1" lang="ja-JP" altLang="en-US" dirty="0" smtClean="0"/>
              <a:t>プラグイン自体の機能を満たしていることが前提となるため、</a:t>
            </a:r>
            <a:r>
              <a:rPr lang="en-US" altLang="ja-JP" dirty="0" smtClean="0"/>
              <a:t>13</a:t>
            </a:r>
            <a:r>
              <a:rPr lang="ja-JP" altLang="en-US" dirty="0" smtClean="0"/>
              <a:t>項目以外に</a:t>
            </a:r>
            <a:r>
              <a:rPr lang="en-US" altLang="ja-JP" dirty="0" smtClean="0"/>
              <a:t>iframe</a:t>
            </a:r>
            <a:r>
              <a:rPr lang="ja-JP" altLang="en-US" dirty="0" smtClean="0"/>
              <a:t>プラグインとしての機能要件も評価する。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7" name="図 6"/>
          <p:cNvPicPr/>
          <p:nvPr/>
        </p:nvPicPr>
        <p:blipFill>
          <a:blip r:embed="rId3" cstate="print"/>
          <a:srcRect/>
          <a:stretch>
            <a:fillRect/>
          </a:stretch>
        </p:blipFill>
        <p:spPr bwMode="auto">
          <a:xfrm>
            <a:off x="4860032" y="1782766"/>
            <a:ext cx="4139952" cy="854146"/>
          </a:xfrm>
          <a:prstGeom prst="rect">
            <a:avLst/>
          </a:prstGeom>
          <a:noFill/>
          <a:ln w="9525">
            <a:noFill/>
            <a:miter lim="800000"/>
            <a:headEnd/>
            <a:tailEnd/>
          </a:ln>
        </p:spPr>
      </p:pic>
      <p:pic>
        <p:nvPicPr>
          <p:cNvPr id="8" name="図 7"/>
          <p:cNvPicPr/>
          <p:nvPr/>
        </p:nvPicPr>
        <p:blipFill>
          <a:blip r:embed="rId4" cstate="print"/>
          <a:srcRect/>
          <a:stretch>
            <a:fillRect/>
          </a:stretch>
        </p:blipFill>
        <p:spPr bwMode="auto">
          <a:xfrm>
            <a:off x="0" y="1772816"/>
            <a:ext cx="4755127" cy="5085184"/>
          </a:xfrm>
          <a:prstGeom prst="rect">
            <a:avLst/>
          </a:prstGeom>
          <a:noFill/>
          <a:ln w="9525">
            <a:noFill/>
            <a:miter lim="800000"/>
            <a:headEnd/>
            <a:tailEnd/>
          </a:ln>
        </p:spPr>
      </p:pic>
      <p:pic>
        <p:nvPicPr>
          <p:cNvPr id="9" name="図 8"/>
          <p:cNvPicPr/>
          <p:nvPr/>
        </p:nvPicPr>
        <p:blipFill>
          <a:blip r:embed="rId5" cstate="print"/>
          <a:srcRect/>
          <a:stretch>
            <a:fillRect/>
          </a:stretch>
        </p:blipFill>
        <p:spPr bwMode="auto">
          <a:xfrm>
            <a:off x="4860032" y="2708920"/>
            <a:ext cx="4221136" cy="1872208"/>
          </a:xfrm>
          <a:prstGeom prst="rect">
            <a:avLst/>
          </a:prstGeom>
          <a:noFill/>
          <a:ln w="9525">
            <a:noFill/>
            <a:miter lim="800000"/>
            <a:headEnd/>
            <a:tailEnd/>
          </a:ln>
        </p:spPr>
      </p:pic>
      <p:sp>
        <p:nvSpPr>
          <p:cNvPr id="10" name="角丸四角形 9"/>
          <p:cNvSpPr/>
          <p:nvPr/>
        </p:nvSpPr>
        <p:spPr>
          <a:xfrm>
            <a:off x="4644008" y="4797152"/>
            <a:ext cx="4104456" cy="2016224"/>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基本的に全ての機能要件を</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満たす実装ができた。</a:t>
            </a: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一件、</a:t>
            </a:r>
            <a:r>
              <a:rPr lang="en-US" altLang="ja-JP" sz="2000" b="1" dirty="0" smtClean="0">
                <a:latin typeface="メイリオ" pitchFamily="50" charset="-128"/>
                <a:ea typeface="メイリオ" pitchFamily="50" charset="-128"/>
                <a:cs typeface="メイリオ" pitchFamily="50" charset="-128"/>
              </a:rPr>
              <a:t>Web</a:t>
            </a:r>
            <a:r>
              <a:rPr lang="ja-JP" altLang="en-US" sz="2000" b="1" dirty="0" smtClean="0">
                <a:latin typeface="メイリオ" pitchFamily="50" charset="-128"/>
                <a:ea typeface="メイリオ" pitchFamily="50" charset="-128"/>
                <a:cs typeface="メイリオ" pitchFamily="50" charset="-128"/>
              </a:rPr>
              <a:t>ブラウザに依存する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問題がでており、今後の課題で</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述べる。</a:t>
            </a:r>
            <a:endParaRPr lang="ja-JP" altLang="en-US" sz="2000" b="1" dirty="0">
              <a:latin typeface="メイリオ" pitchFamily="50" charset="-128"/>
              <a:ea typeface="メイリオ" pitchFamily="50" charset="-128"/>
              <a:cs typeface="メイリオ" pitchFamily="50" charset="-128"/>
            </a:endParaRPr>
          </a:p>
        </p:txBody>
      </p:sp>
      <p:sp>
        <p:nvSpPr>
          <p:cNvPr id="11" name="角丸四角形 10"/>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HTML, CSS, Javascript</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との主な相違点</a:t>
            </a: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u="sng"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kern="100" dirty="0" smtClean="0">
                          <a:solidFill>
                            <a:schemeClr val="bg1">
                              <a:lumMod val="65000"/>
                            </a:schemeClr>
                          </a:solidFill>
                          <a:latin typeface="+mn-lt"/>
                          <a:ea typeface="Mincho"/>
                          <a:cs typeface="Times New Roman"/>
                        </a:rPr>
                        <a:t>アクティブなフォームは</a:t>
                      </a:r>
                      <a:r>
                        <a:rPr lang="ja-JP" sz="1600" kern="100" dirty="0" smtClean="0">
                          <a:solidFill>
                            <a:schemeClr val="bg1">
                              <a:lumMod val="65000"/>
                            </a:schemeClr>
                          </a:solidFill>
                          <a:latin typeface="+mn-lt"/>
                          <a:ea typeface="Mincho"/>
                          <a:cs typeface="Times New Roman"/>
                        </a:rPr>
                        <a:t>色</a:t>
                      </a:r>
                      <a:r>
                        <a:rPr lang="ja-JP" sz="1600" kern="100" dirty="0">
                          <a:solidFill>
                            <a:schemeClr val="bg1">
                              <a:lumMod val="6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ラジオボタンやチェックボックス</a:t>
                      </a:r>
                      <a:r>
                        <a:rPr lang="ja-JP" sz="1600" kern="100" dirty="0" smtClean="0">
                          <a:solidFill>
                            <a:schemeClr val="bg1">
                              <a:lumMod val="65000"/>
                            </a:schemeClr>
                          </a:solidFill>
                          <a:latin typeface="+mn-lt"/>
                          <a:ea typeface="Mincho"/>
                          <a:cs typeface="Times New Roman"/>
                        </a:rPr>
                        <a:t>はラベル</a:t>
                      </a:r>
                      <a:r>
                        <a:rPr lang="ja-JP" sz="1600" kern="100" dirty="0">
                          <a:solidFill>
                            <a:schemeClr val="bg1">
                              <a:lumMod val="6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573016"/>
            <a:ext cx="6120680"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27584" y="3789040"/>
            <a:ext cx="4606887" cy="23762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59340" y="3717032"/>
            <a:ext cx="4272900" cy="2808312"/>
          </a:xfrm>
          <a:prstGeom prst="rect">
            <a:avLst/>
          </a:prstGeom>
          <a:noFill/>
          <a:ln w="9525">
            <a:noFill/>
            <a:miter lim="800000"/>
            <a:headEnd/>
            <a:tailEnd/>
          </a:ln>
        </p:spPr>
      </p:pic>
      <p:cxnSp>
        <p:nvCxnSpPr>
          <p:cNvPr id="29" name="カギ線コネクタ 28"/>
          <p:cNvCxnSpPr/>
          <p:nvPr/>
        </p:nvCxnSpPr>
        <p:spPr>
          <a:xfrm rot="5400000">
            <a:off x="1007604" y="3825044"/>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429000"/>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u="none" kern="100" dirty="0">
                          <a:solidFill>
                            <a:schemeClr val="bg1">
                              <a:lumMod val="6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u="sng" kern="100" dirty="0" smtClean="0">
                          <a:solidFill>
                            <a:srgbClr val="FF0000"/>
                          </a:solidFill>
                          <a:latin typeface="+mn-lt"/>
                          <a:ea typeface="Mincho"/>
                          <a:cs typeface="Times New Roman"/>
                        </a:rPr>
                        <a:t>アクティブなフォームは</a:t>
                      </a:r>
                      <a:r>
                        <a:rPr lang="ja-JP" sz="2000" u="sng" kern="100" dirty="0" smtClean="0">
                          <a:solidFill>
                            <a:srgbClr val="FF0000"/>
                          </a:solidFill>
                          <a:latin typeface="+mn-lt"/>
                          <a:ea typeface="Mincho"/>
                          <a:cs typeface="Times New Roman"/>
                        </a:rPr>
                        <a:t>色</a:t>
                      </a:r>
                      <a:r>
                        <a:rPr lang="ja-JP" sz="2000" u="sng"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ラジオボタンやチェックボックス</a:t>
                      </a:r>
                      <a:r>
                        <a:rPr lang="ja-JP" sz="1600" kern="100" dirty="0" smtClean="0">
                          <a:solidFill>
                            <a:schemeClr val="bg1">
                              <a:lumMod val="65000"/>
                            </a:schemeClr>
                          </a:solidFill>
                          <a:latin typeface="+mn-lt"/>
                          <a:ea typeface="Mincho"/>
                          <a:cs typeface="Times New Roman"/>
                        </a:rPr>
                        <a:t>はラベル</a:t>
                      </a:r>
                      <a:r>
                        <a:rPr lang="ja-JP" sz="1600" kern="100" dirty="0">
                          <a:solidFill>
                            <a:schemeClr val="bg1">
                              <a:lumMod val="6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7" name="正方形/長方形 26"/>
          <p:cNvSpPr/>
          <p:nvPr/>
        </p:nvSpPr>
        <p:spPr>
          <a:xfrm>
            <a:off x="1115616" y="4185084"/>
            <a:ext cx="4824536" cy="267291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342602"/>
            <a:ext cx="4680519" cy="2398766"/>
          </a:xfrm>
          <a:prstGeom prst="rect">
            <a:avLst/>
          </a:prstGeom>
          <a:noFill/>
          <a:ln w="9525">
            <a:noFill/>
            <a:miter lim="800000"/>
            <a:headEnd/>
            <a:tailEnd/>
          </a:ln>
        </p:spPr>
      </p:pic>
      <p:cxnSp>
        <p:nvCxnSpPr>
          <p:cNvPr id="29" name="カギ線コネクタ 28"/>
          <p:cNvCxnSpPr/>
          <p:nvPr/>
        </p:nvCxnSpPr>
        <p:spPr>
          <a:xfrm rot="16200000" flipH="1">
            <a:off x="2303748" y="4185084"/>
            <a:ext cx="1224136" cy="1008112"/>
          </a:xfrm>
          <a:prstGeom prst="bentConnector3">
            <a:avLst>
              <a:gd name="adj1" fmla="val 217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168352" cy="3888432"/>
        </p:xfrm>
        <a:graphic>
          <a:graphicData uri="http://schemas.openxmlformats.org/drawingml/2006/table">
            <a:tbl>
              <a:tblPr/>
              <a:tblGrid>
                <a:gridCol w="387961"/>
                <a:gridCol w="2276335"/>
                <a:gridCol w="504056"/>
              </a:tblGrid>
              <a:tr h="967248">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53008">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0"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68176">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0" u="none" kern="100" dirty="0">
                          <a:solidFill>
                            <a:srgbClr val="FF0000"/>
                          </a:solidFill>
                          <a:latin typeface="+mn-lt"/>
                          <a:ea typeface="Mincho"/>
                          <a:cs typeface="Times New Roman"/>
                        </a:rPr>
                        <a:t>エラー箇所に正しい情報が入力</a:t>
                      </a:r>
                      <a:r>
                        <a:rPr lang="ja-JP" sz="1800" b="0" u="none" kern="100" dirty="0" smtClean="0">
                          <a:solidFill>
                            <a:srgbClr val="FF0000"/>
                          </a:solidFill>
                          <a:latin typeface="+mn-lt"/>
                          <a:ea typeface="Mincho"/>
                          <a:cs typeface="Times New Roman"/>
                        </a:rPr>
                        <a:t>されたらエラー</a:t>
                      </a:r>
                      <a:r>
                        <a:rPr lang="ja-JP" sz="1800" b="0"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2915816" y="37077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2915816" y="5085184"/>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462158" y="2484348"/>
            <a:ext cx="5609834" cy="3896980"/>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522153" y="2556355"/>
            <a:ext cx="5442335" cy="37444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467544" y="2564904"/>
          <a:ext cx="8280920" cy="1008112"/>
        </p:xfrm>
        <a:graphic>
          <a:graphicData uri="http://schemas.openxmlformats.org/drawingml/2006/table">
            <a:tbl>
              <a:tblPr/>
              <a:tblGrid>
                <a:gridCol w="504056"/>
                <a:gridCol w="6768752"/>
                <a:gridCol w="1008112"/>
              </a:tblGrid>
              <a:tr h="504056">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504056">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kern="100" dirty="0" smtClean="0">
                          <a:solidFill>
                            <a:srgbClr val="FF0000"/>
                          </a:solidFill>
                          <a:latin typeface="+mn-lt"/>
                          <a:ea typeface="Mincho"/>
                          <a:cs typeface="Times New Roman"/>
                        </a:rPr>
                        <a:t>登録</a:t>
                      </a:r>
                      <a:r>
                        <a:rPr lang="ja-JP" sz="1800"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3131676"/>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789041"/>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886895"/>
            <a:ext cx="8640960" cy="2350417"/>
          </a:xfrm>
          <a:prstGeom prst="rect">
            <a:avLst/>
          </a:prstGeom>
          <a:noFill/>
          <a:ln w="9525">
            <a:noFill/>
            <a:miter lim="800000"/>
            <a:headEnd/>
            <a:tailEnd/>
          </a:ln>
        </p:spPr>
      </p:pic>
      <p:sp>
        <p:nvSpPr>
          <p:cNvPr id="16" name="角丸四角形 15"/>
          <p:cNvSpPr/>
          <p:nvPr/>
        </p:nvSpPr>
        <p:spPr>
          <a:xfrm>
            <a:off x="1475656"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157192"/>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5724128"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157192"/>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45</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457200" y="1412776"/>
            <a:ext cx="8686800" cy="4713387"/>
          </a:xfrm>
        </p:spPr>
        <p:txBody>
          <a:bodyPr/>
          <a:lstStyle/>
          <a:p>
            <a:r>
              <a:rPr lang="en-US" altLang="ja-JP" dirty="0" smtClean="0"/>
              <a:t>EFO</a:t>
            </a:r>
            <a:r>
              <a:rPr lang="ja-JP" altLang="en-US" dirty="0" smtClean="0"/>
              <a:t>の観点から提案機能を設計・実装し、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843808" y="2708920"/>
            <a:ext cx="3384376" cy="1080120"/>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611560" y="4149080"/>
            <a:ext cx="7920880" cy="2448272"/>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提案機能を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の会議内で報告し、</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全ての機能ではないが</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の仕様に追加してもらうことができた。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7"/>
            <a:ext cx="8229600" cy="2880320"/>
          </a:xfrm>
        </p:spPr>
        <p:txBody>
          <a:bodyPr>
            <a:normAutofit/>
          </a:bodyPr>
          <a:lstStyle/>
          <a:p>
            <a:pPr>
              <a:buNone/>
            </a:pPr>
            <a:r>
              <a:rPr kumimoji="1" lang="en-US" altLang="ja-JP" dirty="0" smtClean="0"/>
              <a:t>1. </a:t>
            </a:r>
            <a:r>
              <a:rPr lang="en-US" altLang="ja-JP" dirty="0" smtClean="0"/>
              <a:t>[</a:t>
            </a:r>
            <a:r>
              <a:rPr lang="ja-JP" altLang="en-US" dirty="0" smtClean="0"/>
              <a:t>機能要件</a:t>
            </a:r>
            <a:r>
              <a:rPr lang="en-US" altLang="ja-JP" dirty="0" smtClean="0"/>
              <a:t>] </a:t>
            </a:r>
            <a:r>
              <a:rPr lang="ja-JP" altLang="en-US" dirty="0" smtClean="0"/>
              <a:t>スクロールバーの</a:t>
            </a:r>
            <a:r>
              <a:rPr lang="en-US" altLang="ja-JP" dirty="0" smtClean="0"/>
              <a:t>Web</a:t>
            </a:r>
            <a:r>
              <a:rPr lang="ja-JP" altLang="en-US" dirty="0" smtClean="0"/>
              <a:t>ブラウザ</a:t>
            </a:r>
            <a:endParaRPr lang="en-US" altLang="ja-JP" dirty="0" smtClean="0"/>
          </a:p>
          <a:p>
            <a:pPr>
              <a:buNone/>
            </a:pPr>
            <a:r>
              <a:rPr lang="ja-JP" altLang="en-US" dirty="0" smtClean="0"/>
              <a:t>　　依存問題</a:t>
            </a:r>
            <a:endParaRPr lang="en-US" altLang="ja-JP" dirty="0" smtClean="0"/>
          </a:p>
          <a:p>
            <a:pPr lvl="1"/>
            <a:r>
              <a:rPr lang="en-US" altLang="ja-JP" dirty="0" smtClean="0"/>
              <a:t>Ajax</a:t>
            </a:r>
            <a:r>
              <a:rPr lang="ja-JP" altLang="en-US" dirty="0" smtClean="0"/>
              <a:t>による非同期通信による属性変更が</a:t>
            </a:r>
            <a:r>
              <a:rPr lang="en-US" altLang="ja-JP" dirty="0" smtClean="0"/>
              <a:t>Web</a:t>
            </a:r>
            <a:r>
              <a:rPr lang="ja-JP" altLang="en-US" dirty="0" smtClean="0"/>
              <a:t>ブラウザの表示に反映されない。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graphicFrame>
        <p:nvGraphicFramePr>
          <p:cNvPr id="8" name="表 7"/>
          <p:cNvGraphicFramePr>
            <a:graphicFrameLocks noGrp="1"/>
          </p:cNvGraphicFramePr>
          <p:nvPr/>
        </p:nvGraphicFramePr>
        <p:xfrm>
          <a:off x="683568" y="4077069"/>
          <a:ext cx="7848873" cy="2780931"/>
        </p:xfrm>
        <a:graphic>
          <a:graphicData uri="http://schemas.openxmlformats.org/drawingml/2006/table">
            <a:tbl>
              <a:tblPr/>
              <a:tblGrid>
                <a:gridCol w="413141"/>
                <a:gridCol w="2096747"/>
                <a:gridCol w="2341925"/>
                <a:gridCol w="1512460"/>
                <a:gridCol w="1484600"/>
              </a:tblGrid>
              <a:tr h="505623">
                <a:tc>
                  <a:txBody>
                    <a:bodyPr/>
                    <a:lstStyle/>
                    <a:p>
                      <a:pPr algn="ctr">
                        <a:lnSpc>
                          <a:spcPts val="1800"/>
                        </a:lnSpc>
                        <a:spcAft>
                          <a:spcPts val="0"/>
                        </a:spcAft>
                      </a:pPr>
                      <a:r>
                        <a:rPr lang="ja-JP" sz="1600"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600" kern="100" dirty="0">
                          <a:latin typeface="Century"/>
                          <a:ea typeface="Mincho"/>
                          <a:cs typeface="Times New Roman"/>
                        </a:rPr>
                        <a:t>分類（ベース）</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Web</a:t>
                      </a:r>
                      <a:r>
                        <a:rPr lang="ja-JP" sz="1600" kern="10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Windows</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Mac</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52812">
                <a:tc>
                  <a:txBody>
                    <a:bodyPr/>
                    <a:lstStyle/>
                    <a:p>
                      <a:pPr algn="ct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Internet Explorer</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Internet Explorer</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a:latin typeface="Century"/>
                          <a:ea typeface="Mincho"/>
                          <a:cs typeface="Times New Roman"/>
                        </a:rPr>
                        <a:t>2</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600" kern="100" dirty="0">
                          <a:solidFill>
                            <a:srgbClr val="FF0000"/>
                          </a:solidFill>
                          <a:latin typeface="Century"/>
                          <a:ea typeface="Mincho"/>
                          <a:cs typeface="Times New Roman"/>
                        </a:rPr>
                        <a:t>Firefox</a:t>
                      </a:r>
                      <a:endParaRPr lang="ja-JP" sz="1600"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Firefox</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dirty="0">
                          <a:solidFill>
                            <a:srgbClr val="FF0000"/>
                          </a:solidFill>
                          <a:latin typeface="Century"/>
                          <a:ea typeface="Mincho"/>
                          <a:cs typeface="Times New Roman"/>
                        </a:rPr>
                        <a:t>Comodo IceDragon</a:t>
                      </a:r>
                      <a:endParaRPr lang="ja-JP" sz="1600" kern="100" dirty="0">
                        <a:solidFill>
                          <a:srgbClr val="FF0000"/>
                        </a:solidFill>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a:latin typeface="Century"/>
                          <a:ea typeface="Mincho"/>
                          <a:cs typeface="Times New Roman"/>
                        </a:rPr>
                        <a:t>4</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600" kern="100" dirty="0">
                          <a:latin typeface="Century"/>
                          <a:ea typeface="Mincho"/>
                          <a:cs typeface="Times New Roman"/>
                        </a:rPr>
                        <a:t>Pale Moon</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Safari</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Safari</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2812">
                <a:tc>
                  <a:txBody>
                    <a:bodyPr/>
                    <a:lstStyle/>
                    <a:p>
                      <a:pPr algn="ctr">
                        <a:lnSpc>
                          <a:spcPts val="1800"/>
                        </a:lnSpc>
                        <a:spcAft>
                          <a:spcPts val="0"/>
                        </a:spcAft>
                      </a:pPr>
                      <a:r>
                        <a:rPr lang="en-US" sz="1600" kern="100">
                          <a:latin typeface="Century"/>
                          <a:ea typeface="Mincho"/>
                          <a:cs typeface="Times New Roman"/>
                        </a:rPr>
                        <a:t>6</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600" kern="100" dirty="0">
                          <a:latin typeface="Century"/>
                          <a:ea typeface="Mincho"/>
                          <a:cs typeface="Times New Roman"/>
                        </a:rPr>
                        <a:t>Chromium</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a:latin typeface="Century"/>
                          <a:ea typeface="Mincho"/>
                          <a:cs typeface="Times New Roman"/>
                        </a:rPr>
                        <a:t>Google Chrome</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a:latin typeface="Century"/>
                          <a:ea typeface="Mincho"/>
                          <a:cs typeface="Times New Roman"/>
                        </a:rPr>
                        <a:t>Opera</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2812">
                <a:tc>
                  <a:txBody>
                    <a:bodyPr/>
                    <a:lstStyle/>
                    <a:p>
                      <a:pPr algn="ct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600" kern="100">
                          <a:latin typeface="Century"/>
                          <a:ea typeface="Mincho"/>
                          <a:cs typeface="Times New Roman"/>
                        </a:rPr>
                        <a:t>Sleipnir</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dirty="0">
                          <a:solidFill>
                            <a:srgbClr val="FF0000"/>
                          </a:solidFill>
                          <a:latin typeface="Century"/>
                          <a:ea typeface="Mincho"/>
                          <a:cs typeface="Times New Roman"/>
                        </a:rPr>
                        <a:t>Comodo Dragon</a:t>
                      </a:r>
                      <a:endParaRPr lang="ja-JP" sz="1600" kern="100" dirty="0">
                        <a:solidFill>
                          <a:srgbClr val="FF0000"/>
                        </a:solidFill>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6"/>
            <a:ext cx="8229600" cy="4896543"/>
          </a:xfrm>
        </p:spPr>
        <p:txBody>
          <a:bodyPr>
            <a:normAutofit/>
          </a:bodyPr>
          <a:lstStyle/>
          <a:p>
            <a:pPr>
              <a:buNone/>
            </a:pPr>
            <a:r>
              <a:rPr kumimoji="1" lang="en-US" altLang="ja-JP" dirty="0" smtClean="0"/>
              <a:t>2.</a:t>
            </a:r>
            <a:r>
              <a:rPr kumimoji="1" lang="ja-JP" altLang="en-US" dirty="0" smtClean="0"/>
              <a:t>本報告書作成中に発生した仕様変更への対応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6"/>
            <a:ext cx="8229600" cy="4896543"/>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ERD</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50</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51</a:t>
            </a:fld>
            <a:endParaRPr kumimoji="1" lang="ja-JP"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NC2</a:t>
            </a:r>
            <a:r>
              <a:rPr kumimoji="1" lang="ja-JP" altLang="en-US" sz="3600" dirty="0" smtClean="0"/>
              <a:t>と</a:t>
            </a:r>
            <a:r>
              <a:rPr kumimoji="1" lang="en-US" altLang="ja-JP" sz="3600" dirty="0" smtClean="0"/>
              <a:t>NC3</a:t>
            </a:r>
            <a:r>
              <a:rPr kumimoji="1" lang="ja-JP" altLang="en-US" sz="3600" dirty="0" smtClean="0"/>
              <a:t>の開発比較</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6"/>
          <p:cNvGraphicFramePr>
            <a:graphicFrameLocks noGrp="1"/>
          </p:cNvGraphicFramePr>
          <p:nvPr>
            <p:ph idx="1"/>
          </p:nvPr>
        </p:nvGraphicFramePr>
        <p:xfrm>
          <a:off x="251519" y="1196753"/>
          <a:ext cx="8496946" cy="5434688"/>
        </p:xfrm>
        <a:graphic>
          <a:graphicData uri="http://schemas.openxmlformats.org/drawingml/2006/table">
            <a:tbl>
              <a:tblPr firstRow="1" bandRow="1">
                <a:tableStyleId>{93296810-A885-4BE3-A3E7-6D5BEEA58F35}</a:tableStyleId>
              </a:tblPr>
              <a:tblGrid>
                <a:gridCol w="432049"/>
                <a:gridCol w="2664296"/>
                <a:gridCol w="936104"/>
                <a:gridCol w="1440160"/>
                <a:gridCol w="3024337"/>
              </a:tblGrid>
              <a:tr h="504055">
                <a:tc>
                  <a:txBody>
                    <a:bodyPr/>
                    <a:lstStyle/>
                    <a:p>
                      <a:pPr algn="ctr"/>
                      <a:r>
                        <a:rPr kumimoji="1" lang="en-US" altLang="ja-JP" dirty="0" smtClean="0"/>
                        <a:t>#</a:t>
                      </a:r>
                      <a:endParaRPr kumimoji="1" lang="ja-JP" altLang="en-US" dirty="0"/>
                    </a:p>
                  </a:txBody>
                  <a:tcPr anchor="ctr"/>
                </a:tc>
                <a:tc>
                  <a:txBody>
                    <a:bodyPr/>
                    <a:lstStyle/>
                    <a:p>
                      <a:pPr algn="ctr"/>
                      <a:r>
                        <a:rPr kumimoji="1" lang="ja-JP" altLang="en-US" dirty="0" smtClean="0"/>
                        <a:t>項目</a:t>
                      </a:r>
                      <a:endParaRPr kumimoji="1" lang="ja-JP" altLang="en-US" dirty="0"/>
                    </a:p>
                  </a:txBody>
                  <a:tcPr anchor="ctr"/>
                </a:tc>
                <a:tc>
                  <a:txBody>
                    <a:bodyPr/>
                    <a:lstStyle/>
                    <a:p>
                      <a:pPr algn="ctr"/>
                      <a:r>
                        <a:rPr kumimoji="1" lang="en-US" altLang="ja-JP" dirty="0" smtClean="0"/>
                        <a:t>NC2</a:t>
                      </a:r>
                      <a:endParaRPr kumimoji="1" lang="ja-JP" altLang="en-US" dirty="0"/>
                    </a:p>
                  </a:txBody>
                  <a:tcPr anchor="ctr"/>
                </a:tc>
                <a:tc>
                  <a:txBody>
                    <a:bodyPr/>
                    <a:lstStyle/>
                    <a:p>
                      <a:pPr algn="ctr"/>
                      <a:r>
                        <a:rPr kumimoji="1" lang="en-US" altLang="ja-JP" dirty="0" smtClean="0"/>
                        <a:t>NC3</a:t>
                      </a:r>
                      <a:endParaRPr kumimoji="1" lang="ja-JP" altLang="en-US" dirty="0"/>
                    </a:p>
                  </a:txBody>
                  <a:tcPr anchor="ctr"/>
                </a:tc>
                <a:tc>
                  <a:txBody>
                    <a:bodyPr/>
                    <a:lstStyle/>
                    <a:p>
                      <a:pPr algn="ctr"/>
                      <a:r>
                        <a:rPr kumimoji="1" lang="ja-JP" altLang="en-US" dirty="0" smtClean="0"/>
                        <a:t>効果</a:t>
                      </a:r>
                      <a:endParaRPr kumimoji="1" lang="ja-JP" altLang="en-US" dirty="0"/>
                    </a:p>
                  </a:txBody>
                  <a:tcPr anchor="ctr"/>
                </a:tc>
              </a:tr>
              <a:tr h="667811">
                <a:tc>
                  <a:txBody>
                    <a:bodyPr/>
                    <a:lstStyle/>
                    <a:p>
                      <a:pPr algn="r"/>
                      <a:r>
                        <a:rPr kumimoji="1" lang="en-US" altLang="ja-JP" dirty="0" smtClean="0"/>
                        <a:t>1</a:t>
                      </a:r>
                      <a:endParaRPr kumimoji="1" lang="ja-JP" altLang="en-US" dirty="0"/>
                    </a:p>
                  </a:txBody>
                  <a:tcPr anchor="ctr"/>
                </a:tc>
                <a:tc>
                  <a:txBody>
                    <a:bodyPr/>
                    <a:lstStyle/>
                    <a:p>
                      <a:r>
                        <a:rPr kumimoji="1" lang="en-US" altLang="ja-JP" dirty="0" smtClean="0"/>
                        <a:t>PHP</a:t>
                      </a:r>
                      <a:r>
                        <a:rPr kumimoji="1" lang="ja-JP" altLang="en-US" dirty="0" smtClean="0"/>
                        <a:t>フレームワーク</a:t>
                      </a:r>
                      <a:endParaRPr kumimoji="1" lang="ja-JP" altLang="en-US" dirty="0"/>
                    </a:p>
                  </a:txBody>
                  <a:tcPr anchor="ctr"/>
                </a:tc>
                <a:tc>
                  <a:txBody>
                    <a:bodyPr/>
                    <a:lstStyle/>
                    <a:p>
                      <a:pPr algn="ctr"/>
                      <a:r>
                        <a:rPr kumimoji="1" lang="en-US" altLang="ja-JP" dirty="0" smtClean="0"/>
                        <a:t>maple</a:t>
                      </a:r>
                      <a:endParaRPr kumimoji="1" lang="ja-JP" altLang="en-US" dirty="0"/>
                    </a:p>
                  </a:txBody>
                  <a:tcPr anchor="ctr"/>
                </a:tc>
                <a:tc>
                  <a:txBody>
                    <a:bodyPr/>
                    <a:lstStyle/>
                    <a:p>
                      <a:pPr algn="ctr"/>
                      <a:r>
                        <a:rPr kumimoji="1" lang="en-US" altLang="ja-JP" dirty="0" smtClean="0"/>
                        <a:t>CakePHP</a:t>
                      </a:r>
                      <a:endParaRPr kumimoji="1" lang="ja-JP" altLang="en-US" dirty="0"/>
                    </a:p>
                  </a:txBody>
                  <a:tcPr anchor="ctr"/>
                </a:tc>
                <a:tc>
                  <a:txBody>
                    <a:bodyPr/>
                    <a:lstStyle/>
                    <a:p>
                      <a:r>
                        <a:rPr kumimoji="1" lang="ja-JP" altLang="en-US" dirty="0" smtClean="0"/>
                        <a:t>開発効率</a:t>
                      </a:r>
                      <a:r>
                        <a:rPr kumimoji="1" lang="en-US" altLang="ja-JP" dirty="0" smtClean="0"/>
                        <a:t>UP</a:t>
                      </a:r>
                      <a:r>
                        <a:rPr kumimoji="1" lang="ja-JP" altLang="en-US" dirty="0" smtClean="0"/>
                        <a:t>（</a:t>
                      </a:r>
                      <a:r>
                        <a:rPr kumimoji="1" lang="en-US" altLang="ja-JP" dirty="0" smtClean="0"/>
                        <a:t>RAD</a:t>
                      </a:r>
                      <a:r>
                        <a:rPr kumimoji="1" lang="ja-JP" altLang="en-US" dirty="0" smtClean="0"/>
                        <a:t>）</a:t>
                      </a:r>
                      <a:endParaRPr kumimoji="1" lang="en-US" altLang="ja-JP" dirty="0" smtClean="0"/>
                    </a:p>
                    <a:p>
                      <a:r>
                        <a:rPr kumimoji="1" lang="ja-JP" altLang="en-US" dirty="0" smtClean="0"/>
                        <a:t>メンテナンス性</a:t>
                      </a:r>
                      <a:r>
                        <a:rPr kumimoji="1" lang="en-US" altLang="ja-JP" dirty="0" smtClean="0"/>
                        <a:t>UP</a:t>
                      </a:r>
                      <a:r>
                        <a:rPr kumimoji="1" lang="ja-JP" altLang="en-US" dirty="0" smtClean="0"/>
                        <a:t>（</a:t>
                      </a:r>
                      <a:r>
                        <a:rPr kumimoji="1" lang="en-US" altLang="ja-JP" dirty="0" smtClean="0"/>
                        <a:t>MVC</a:t>
                      </a:r>
                      <a:r>
                        <a:rPr kumimoji="1" lang="ja-JP" altLang="en-US" dirty="0" smtClean="0"/>
                        <a:t>）</a:t>
                      </a:r>
                      <a:endParaRPr kumimoji="1" lang="ja-JP" altLang="en-US" dirty="0"/>
                    </a:p>
                  </a:txBody>
                  <a:tcPr anchor="ctr"/>
                </a:tc>
              </a:tr>
              <a:tr h="386906">
                <a:tc>
                  <a:txBody>
                    <a:bodyPr/>
                    <a:lstStyle/>
                    <a:p>
                      <a:pPr algn="r"/>
                      <a:r>
                        <a:rPr kumimoji="1" lang="en-US" altLang="ja-JP" dirty="0" smtClean="0"/>
                        <a:t>2</a:t>
                      </a:r>
                      <a:endParaRPr kumimoji="1" lang="ja-JP" altLang="en-US" dirty="0"/>
                    </a:p>
                  </a:txBody>
                  <a:tcPr anchor="ctr"/>
                </a:tc>
                <a:tc>
                  <a:txBody>
                    <a:bodyPr/>
                    <a:lstStyle/>
                    <a:p>
                      <a:r>
                        <a:rPr kumimoji="1" lang="en-US" altLang="ja-JP" dirty="0" smtClean="0"/>
                        <a:t>Javascript</a:t>
                      </a:r>
                      <a:r>
                        <a:rPr kumimoji="1" lang="ja-JP" altLang="en-US" dirty="0" smtClean="0"/>
                        <a:t>フレームワーク</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AngularJS</a:t>
                      </a:r>
                      <a:endParaRPr kumimoji="1" lang="ja-JP" altLang="en-US" dirty="0"/>
                    </a:p>
                  </a:txBody>
                  <a:tcPr anchor="ctr"/>
                </a:tc>
                <a:tc>
                  <a:txBody>
                    <a:bodyPr/>
                    <a:lstStyle/>
                    <a:p>
                      <a:r>
                        <a:rPr kumimoji="1" lang="ja-JP" altLang="en-US" dirty="0" smtClean="0"/>
                        <a:t>開発効率</a:t>
                      </a:r>
                      <a:r>
                        <a:rPr kumimoji="1" lang="en-US" altLang="ja-JP" dirty="0" smtClean="0"/>
                        <a:t>UP</a:t>
                      </a:r>
                      <a:endParaRPr kumimoji="1" lang="ja-JP" altLang="en-US" dirty="0"/>
                    </a:p>
                  </a:txBody>
                  <a:tcPr anchor="ctr"/>
                </a:tc>
              </a:tr>
              <a:tr h="386906">
                <a:tc>
                  <a:txBody>
                    <a:bodyPr/>
                    <a:lstStyle/>
                    <a:p>
                      <a:pPr algn="r"/>
                      <a:r>
                        <a:rPr kumimoji="1" lang="en-US" altLang="ja-JP" dirty="0" smtClean="0"/>
                        <a:t>3</a:t>
                      </a:r>
                      <a:endParaRPr kumimoji="1" lang="ja-JP" altLang="en-US" dirty="0"/>
                    </a:p>
                  </a:txBody>
                  <a:tcPr anchor="ctr"/>
                </a:tc>
                <a:tc>
                  <a:txBody>
                    <a:bodyPr/>
                    <a:lstStyle/>
                    <a:p>
                      <a:r>
                        <a:rPr kumimoji="1" lang="en-US" altLang="ja-JP" dirty="0" smtClean="0"/>
                        <a:t>CSS</a:t>
                      </a:r>
                      <a:r>
                        <a:rPr kumimoji="1" lang="ja-JP" altLang="en-US" dirty="0" smtClean="0"/>
                        <a:t>フレームワーク</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Bootstrap</a:t>
                      </a:r>
                      <a:endParaRPr kumimoji="1" lang="ja-JP" altLang="en-US" dirty="0"/>
                    </a:p>
                  </a:txBody>
                  <a:tcPr anchor="ctr"/>
                </a:tc>
                <a:tc>
                  <a:txBody>
                    <a:bodyPr/>
                    <a:lstStyle/>
                    <a:p>
                      <a:r>
                        <a:rPr kumimoji="1" lang="ja-JP" altLang="en-US" dirty="0" smtClean="0"/>
                        <a:t>開発効率</a:t>
                      </a:r>
                      <a:r>
                        <a:rPr kumimoji="1" lang="en-US" altLang="ja-JP" dirty="0" smtClean="0"/>
                        <a:t>UP</a:t>
                      </a:r>
                    </a:p>
                    <a:p>
                      <a:r>
                        <a:rPr kumimoji="1" lang="ja-JP" altLang="en-US" dirty="0" smtClean="0"/>
                        <a:t>デザイン性</a:t>
                      </a:r>
                      <a:r>
                        <a:rPr kumimoji="1" lang="en-US" altLang="ja-JP" dirty="0" smtClean="0"/>
                        <a:t>UP</a:t>
                      </a:r>
                      <a:r>
                        <a:rPr kumimoji="1" lang="ja-JP" altLang="en-US" dirty="0" smtClean="0"/>
                        <a:t>（レスポンシブ）</a:t>
                      </a:r>
                      <a:endParaRPr kumimoji="1" lang="ja-JP" altLang="en-US" dirty="0"/>
                    </a:p>
                  </a:txBody>
                  <a:tcPr anchor="ctr"/>
                </a:tc>
              </a:tr>
              <a:tr h="667811">
                <a:tc>
                  <a:txBody>
                    <a:bodyPr/>
                    <a:lstStyle/>
                    <a:p>
                      <a:pPr algn="r"/>
                      <a:r>
                        <a:rPr kumimoji="1" lang="en-US" altLang="ja-JP" dirty="0" smtClean="0"/>
                        <a:t>4</a:t>
                      </a:r>
                      <a:endParaRPr kumimoji="1" lang="ja-JP" altLang="en-US" dirty="0"/>
                    </a:p>
                  </a:txBody>
                  <a:tcPr anchor="ctr"/>
                </a:tc>
                <a:tc>
                  <a:txBody>
                    <a:bodyPr/>
                    <a:lstStyle/>
                    <a:p>
                      <a:r>
                        <a:rPr kumimoji="1" lang="ja-JP" altLang="en-US" dirty="0" smtClean="0"/>
                        <a:t>テスト</a:t>
                      </a:r>
                      <a:endParaRPr kumimoji="1" lang="ja-JP" altLang="en-US" dirty="0"/>
                    </a:p>
                  </a:txBody>
                  <a:tcPr anchor="ctr"/>
                </a:tc>
                <a:tc>
                  <a:txBody>
                    <a:bodyPr/>
                    <a:lstStyle/>
                    <a:p>
                      <a:pPr algn="ctr"/>
                      <a:r>
                        <a:rPr kumimoji="1" lang="ja-JP" altLang="en-US" dirty="0" smtClean="0"/>
                        <a:t>手動</a:t>
                      </a:r>
                      <a:endParaRPr kumimoji="1" lang="ja-JP" altLang="en-US" dirty="0"/>
                    </a:p>
                  </a:txBody>
                  <a:tcPr anchor="ctr"/>
                </a:tc>
                <a:tc>
                  <a:txBody>
                    <a:bodyPr/>
                    <a:lstStyle/>
                    <a:p>
                      <a:pPr algn="ctr"/>
                      <a:r>
                        <a:rPr kumimoji="1" lang="ja-JP" altLang="en-US" dirty="0" smtClean="0"/>
                        <a:t>自動</a:t>
                      </a:r>
                      <a:endParaRPr kumimoji="1" lang="en-US" altLang="ja-JP" dirty="0" smtClean="0"/>
                    </a:p>
                    <a:p>
                      <a:pPr algn="ctr"/>
                      <a:r>
                        <a:rPr kumimoji="1" lang="ja-JP" altLang="en-US" dirty="0" smtClean="0"/>
                        <a:t>（</a:t>
                      </a:r>
                      <a:r>
                        <a:rPr kumimoji="1" lang="en-US" altLang="ja-JP" dirty="0" smtClean="0"/>
                        <a:t>TravisCI</a:t>
                      </a:r>
                      <a:r>
                        <a:rPr kumimoji="1" lang="ja-JP" altLang="en-US" dirty="0" smtClean="0"/>
                        <a:t>）</a:t>
                      </a:r>
                      <a:endParaRPr kumimoji="1" lang="ja-JP" altLang="en-US" dirty="0"/>
                    </a:p>
                  </a:txBody>
                  <a:tcPr anchor="ctr"/>
                </a:tc>
                <a:tc>
                  <a:txBody>
                    <a:bodyPr/>
                    <a:lstStyle/>
                    <a:p>
                      <a:r>
                        <a:rPr kumimoji="1" lang="ja-JP" altLang="en-US" dirty="0" smtClean="0"/>
                        <a:t>メンテナンス性</a:t>
                      </a:r>
                      <a:r>
                        <a:rPr kumimoji="1" lang="en-US" altLang="ja-JP" dirty="0" smtClean="0"/>
                        <a:t>UP</a:t>
                      </a:r>
                    </a:p>
                    <a:p>
                      <a:r>
                        <a:rPr kumimoji="1" lang="ja-JP" altLang="en-US" dirty="0" smtClean="0"/>
                        <a:t>素早いリリース</a:t>
                      </a:r>
                      <a:endParaRPr kumimoji="1" lang="en-US" altLang="ja-JP" dirty="0" smtClean="0"/>
                    </a:p>
                    <a:p>
                      <a:r>
                        <a:rPr kumimoji="1" lang="ja-JP" altLang="en-US" dirty="0" smtClean="0"/>
                        <a:t>品質向上（</a:t>
                      </a:r>
                      <a:r>
                        <a:rPr kumimoji="1" lang="en-US" altLang="ja-JP" dirty="0" smtClean="0"/>
                        <a:t>CI</a:t>
                      </a:r>
                      <a:r>
                        <a:rPr kumimoji="1" lang="ja-JP" altLang="en-US" dirty="0" smtClean="0"/>
                        <a:t>）</a:t>
                      </a:r>
                      <a:endParaRPr kumimoji="1" lang="en-US" altLang="ja-JP" dirty="0" smtClean="0"/>
                    </a:p>
                  </a:txBody>
                  <a:tcPr anchor="ctr"/>
                </a:tc>
              </a:tr>
              <a:tr h="386906">
                <a:tc>
                  <a:txBody>
                    <a:bodyPr/>
                    <a:lstStyle/>
                    <a:p>
                      <a:pPr algn="r"/>
                      <a:r>
                        <a:rPr kumimoji="1" lang="en-US" altLang="ja-JP" dirty="0" smtClean="0"/>
                        <a:t>5</a:t>
                      </a:r>
                      <a:endParaRPr kumimoji="1" lang="ja-JP" altLang="en-US" dirty="0"/>
                    </a:p>
                  </a:txBody>
                  <a:tcPr anchor="ctr"/>
                </a:tc>
                <a:tc>
                  <a:txBody>
                    <a:bodyPr/>
                    <a:lstStyle/>
                    <a:p>
                      <a:r>
                        <a:rPr kumimoji="1" lang="ja-JP" altLang="en-US" dirty="0" smtClean="0"/>
                        <a:t>依存関係管理</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Composer</a:t>
                      </a:r>
                      <a:endParaRPr kumimoji="1" lang="ja-JP" altLang="en-US" dirty="0"/>
                    </a:p>
                  </a:txBody>
                  <a:tcPr anchor="ctr"/>
                </a:tc>
                <a:tc>
                  <a:txBody>
                    <a:bodyPr/>
                    <a:lstStyle/>
                    <a:p>
                      <a:r>
                        <a:rPr kumimoji="1" lang="ja-JP" altLang="en-US" dirty="0" smtClean="0"/>
                        <a:t>メンテナンス性</a:t>
                      </a:r>
                      <a:r>
                        <a:rPr kumimoji="1" lang="en-US" altLang="ja-JP" dirty="0" smtClean="0"/>
                        <a:t>UP</a:t>
                      </a:r>
                      <a:endParaRPr kumimoji="1" lang="ja-JP" altLang="en-US" dirty="0"/>
                    </a:p>
                  </a:txBody>
                  <a:tcPr anchor="ctr"/>
                </a:tc>
              </a:tr>
              <a:tr h="386906">
                <a:tc>
                  <a:txBody>
                    <a:bodyPr/>
                    <a:lstStyle/>
                    <a:p>
                      <a:pPr algn="r"/>
                      <a:r>
                        <a:rPr kumimoji="1" lang="en-US" altLang="ja-JP" dirty="0" smtClean="0"/>
                        <a:t>6</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7</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8</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9</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10</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endParaRPr kumimoji="1" lang="ja-JP" altLang="en-US" dirty="0"/>
                    </a:p>
                  </a:txBody>
                  <a:tcPr anchor="ct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結論</a:t>
            </a:r>
            <a:endParaRPr kumimoji="1" lang="en-US" altLang="ja-JP"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8189</TotalTime>
  <Words>3868</Words>
  <Application>Microsoft Office PowerPoint</Application>
  <PresentationFormat>画面に合わせる (4:3)</PresentationFormat>
  <Paragraphs>1095</Paragraphs>
  <Slides>55</Slides>
  <Notes>25</Notes>
  <HiddenSlides>5</HiddenSlides>
  <MMClips>0</MMClips>
  <ScaleCrop>false</ScaleCrop>
  <HeadingPairs>
    <vt:vector size="4" baseType="variant">
      <vt:variant>
        <vt:lpstr>テーマ</vt:lpstr>
      </vt:variant>
      <vt:variant>
        <vt:i4>1</vt:i4>
      </vt:variant>
      <vt:variant>
        <vt:lpstr>スライド タイトル</vt:lpstr>
      </vt:variant>
      <vt:variant>
        <vt:i4>55</vt:i4>
      </vt:variant>
    </vt:vector>
  </HeadingPairs>
  <TitlesOfParts>
    <vt:vector size="56" baseType="lpstr">
      <vt:lpstr>Office テーマ</vt:lpstr>
      <vt:lpstr>NetCommons3プラグイン開発における 機能提案及び、評価</vt:lpstr>
      <vt:lpstr>スライド 2</vt:lpstr>
      <vt:lpstr>目次</vt:lpstr>
      <vt:lpstr>目次</vt:lpstr>
      <vt:lpstr>1.1 CMS</vt:lpstr>
      <vt:lpstr>1.1 CMS</vt:lpstr>
      <vt:lpstr>1.1 CMS</vt:lpstr>
      <vt:lpstr>1.2 HTML, CSS, Javascript</vt:lpstr>
      <vt:lpstr>1.2 HTML, CSS, Javascript</vt:lpstr>
      <vt:lpstr>1.2 HTML, CSS, Javascript</vt:lpstr>
      <vt:lpstr>1.2 HTML, CSS, Javascript</vt:lpstr>
      <vt:lpstr>1.2 HTML, CSS, Javascript</vt:lpstr>
      <vt:lpstr>1.3 NC2との主な相違点</vt:lpstr>
      <vt:lpstr>1.3 NC2との主な相違点</vt:lpstr>
      <vt:lpstr>1.3 NC2との主な相違点</vt:lpstr>
      <vt:lpstr>1.3 NC2との主な相違点</vt:lpstr>
      <vt:lpstr>1.3 NC2との主な相違点</vt:lpstr>
      <vt:lpstr>目次</vt:lpstr>
      <vt:lpstr>２.1 プラグイン開発</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目次</vt:lpstr>
      <vt:lpstr>OSS(オープンソースソフトウェア)</vt:lpstr>
      <vt:lpstr>NC2とNC3の開発比較</vt:lpstr>
      <vt:lpstr>6.2 今後の予定</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651</cp:revision>
  <dcterms:created xsi:type="dcterms:W3CDTF">2014-10-23T15:17:38Z</dcterms:created>
  <dcterms:modified xsi:type="dcterms:W3CDTF">2014-12-03T09:16:44Z</dcterms:modified>
</cp:coreProperties>
</file>