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1" r:id="rId2"/>
    <p:sldId id="258" r:id="rId3"/>
    <p:sldId id="266" r:id="rId4"/>
    <p:sldId id="265" r:id="rId5"/>
    <p:sldId id="259" r:id="rId6"/>
    <p:sldId id="263" r:id="rId7"/>
    <p:sldId id="267" r:id="rId8"/>
    <p:sldId id="268" r:id="rId9"/>
    <p:sldId id="269" r:id="rId10"/>
    <p:sldId id="273" r:id="rId11"/>
    <p:sldId id="270" r:id="rId12"/>
    <p:sldId id="261" r:id="rId13"/>
    <p:sldId id="274" r:id="rId14"/>
    <p:sldId id="279" r:id="rId15"/>
    <p:sldId id="275" r:id="rId16"/>
    <p:sldId id="276" r:id="rId17"/>
    <p:sldId id="277" r:id="rId18"/>
    <p:sldId id="278" r:id="rId19"/>
    <p:sldId id="262" r:id="rId20"/>
    <p:sldId id="271" r:id="rId21"/>
    <p:sldId id="280"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2" autoAdjust="0"/>
    <p:restoredTop sz="52548" autoAdjust="0"/>
  </p:normalViewPr>
  <p:slideViewPr>
    <p:cSldViewPr>
      <p:cViewPr varScale="1">
        <p:scale>
          <a:sx n="75" d="100"/>
          <a:sy n="75" d="100"/>
        </p:scale>
        <p:origin x="-132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t>2015/3/9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2015/3/9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7" name="スライド番号プレースホルダ 5"/>
          <p:cNvSpPr txBox="1">
            <a:spLocks/>
          </p:cNvSpPr>
          <p:nvPr userDrawn="1"/>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2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&lt;#&gt;</a:t>
            </a:fld>
            <a:endParaRPr kumimoji="1" lang="ja-JP" alt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a:t>
            </a:r>
            <a:r>
              <a:rPr lang="ja-JP" altLang="en-US" sz="3600" b="1" dirty="0" smtClean="0">
                <a:latin typeface="メイリオ" pitchFamily="50" charset="-128"/>
                <a:ea typeface="メイリオ" pitchFamily="50" charset="-128"/>
                <a:cs typeface="メイリオ" pitchFamily="50" charset="-128"/>
              </a:rPr>
              <a:t>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a:t>
            </a:r>
            <a:r>
              <a:rPr lang="ja-JP" altLang="en-US" sz="2000" b="1" dirty="0" smtClean="0">
                <a:latin typeface="メイリオ" pitchFamily="50" charset="-128"/>
                <a:ea typeface="メイリオ" pitchFamily="50" charset="-128"/>
                <a:cs typeface="メイリオ" pitchFamily="50" charset="-128"/>
              </a:rPr>
              <a:t>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プラグイン開発</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0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画面仕様</a:t>
            </a:r>
            <a:r>
              <a:rPr lang="ja-JP" altLang="en-US" sz="3400" b="1" dirty="0" smtClean="0">
                <a:latin typeface="メイリオ" pitchFamily="50" charset="-128"/>
                <a:ea typeface="メイリオ" pitchFamily="50" charset="-128"/>
                <a:cs typeface="メイリオ" pitchFamily="50" charset="-128"/>
              </a:rPr>
              <a:t>レビュー</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画面遷移図を元にレビュー</a:t>
            </a:r>
            <a:r>
              <a:rPr lang="ja-JP" altLang="en-US" sz="2400" b="1" dirty="0" smtClean="0">
                <a:latin typeface="メイリオ" pitchFamily="50" charset="-128"/>
                <a:ea typeface="メイリオ" pitchFamily="50" charset="-128"/>
                <a:cs typeface="メイリオ" pitchFamily="50" charset="-128"/>
              </a:rPr>
              <a:t>する</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コーディング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コアコード、テストコード</a:t>
            </a:r>
            <a:r>
              <a:rPr lang="en-US" altLang="ja-JP" sz="3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コードレビューへ進める</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画面仕様レビューでは出ないレベル</a:t>
            </a:r>
            <a:r>
              <a:rPr lang="ja-JP" altLang="en-US" sz="2400" b="1" dirty="0" smtClean="0">
                <a:latin typeface="メイリオ" pitchFamily="50" charset="-128"/>
                <a:ea typeface="メイリオ" pitchFamily="50" charset="-128"/>
                <a:cs typeface="メイリオ" pitchFamily="50" charset="-128"/>
              </a:rPr>
              <a:t>での</a:t>
            </a:r>
            <a:r>
              <a:rPr lang="ja-JP" altLang="en-US" sz="2400" b="1" dirty="0" smtClean="0">
                <a:latin typeface="メイリオ" pitchFamily="50" charset="-128"/>
                <a:ea typeface="メイリオ" pitchFamily="50" charset="-128"/>
                <a:cs typeface="メイリオ" pitchFamily="50" charset="-128"/>
              </a:rPr>
              <a:t>指摘を受ける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開発スケジュール</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225196"/>
          <a:ext cx="9107484" cy="5280701"/>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endParaRPr kumimoji="1" lang="ja-JP" altLang="en-US"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46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844824"/>
            <a:ext cx="4104456" cy="2880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916832"/>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機能概要</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サイトを埋め込む機能を</a:t>
            </a:r>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タグを使って提供する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の表示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設定変更</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不特定多数の人が書き込み、情報を共有できる機能を提供する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a:t>
            </a:r>
            <a:r>
              <a:rPr lang="en-US" altLang="ja-JP" sz="2400" b="1" dirty="0" err="1" smtClean="0">
                <a:latin typeface="メイリオ" pitchFamily="50" charset="-128"/>
                <a:ea typeface="メイリオ" pitchFamily="50" charset="-128"/>
                <a:cs typeface="メイリオ" pitchFamily="50" charset="-128"/>
              </a:rPr>
              <a:t>extream</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a:t>
            </a:r>
            <a:r>
              <a:rPr lang="ja-JP" altLang="en-US" sz="2400" b="1" dirty="0" smtClean="0">
                <a:latin typeface="メイリオ" pitchFamily="50" charset="-128"/>
                <a:ea typeface="メイリオ" pitchFamily="50" charset="-128"/>
                <a:cs typeface="メイリオ" pitchFamily="50" charset="-128"/>
              </a:rPr>
              <a:t>掲示板 等</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記事一覧表示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記事</a:t>
            </a:r>
            <a:r>
              <a:rPr lang="ja-JP" altLang="en-US" sz="2400" b="1" dirty="0" smtClean="0">
                <a:latin typeface="メイリオ" pitchFamily="50" charset="-128"/>
                <a:ea typeface="メイリオ" pitchFamily="50" charset="-128"/>
                <a:cs typeface="メイリオ" pitchFamily="50" charset="-128"/>
              </a:rPr>
              <a:t>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コメント登録 等</a:t>
            </a: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18</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1331640" y="1052736"/>
          <a:ext cx="6840760" cy="2088232"/>
        </p:xfrm>
        <a:graphic>
          <a:graphicData uri="http://schemas.openxmlformats.org/drawingml/2006/table">
            <a:tbl>
              <a:tblPr firstRow="1" bandRow="1">
                <a:tableStyleId>{7DF18680-E054-41AD-8BC1-D1AEF772440D}</a:tableStyleId>
              </a:tblPr>
              <a:tblGrid>
                <a:gridCol w="609851"/>
                <a:gridCol w="2846533"/>
                <a:gridCol w="3384376"/>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備考</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ja-JP" altLang="en-US" sz="2400" b="1" dirty="0" smtClean="0">
                          <a:latin typeface="メイリオ" pitchFamily="50" charset="-128"/>
                          <a:ea typeface="メイリオ" pitchFamily="50" charset="-128"/>
                          <a:cs typeface="メイリオ" pitchFamily="50" charset="-128"/>
                        </a:rPr>
                        <a:t>中間報告時の課題</a:t>
                      </a: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a:t>
            </a:r>
            <a:r>
              <a:rPr lang="ja-JP" altLang="en-US" sz="2400" b="1" dirty="0" smtClean="0">
                <a:latin typeface="メイリオ" pitchFamily="50" charset="-128"/>
                <a:ea typeface="メイリオ" pitchFamily="50" charset="-128"/>
                <a:cs typeface="メイリオ" pitchFamily="50" charset="-128"/>
              </a:rPr>
              <a:t>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a:t>
            </a:r>
            <a:r>
              <a:rPr lang="ja-JP" altLang="en-US" sz="2400" b="1" dirty="0" smtClean="0">
                <a:latin typeface="メイリオ" pitchFamily="50" charset="-128"/>
                <a:ea typeface="メイリオ" pitchFamily="50" charset="-128"/>
                <a:cs typeface="メイリオ" pitchFamily="50" charset="-128"/>
              </a:rPr>
              <a:t>な</a:t>
            </a:r>
            <a:r>
              <a:rPr lang="ja-JP" altLang="en-US" sz="2400" b="1" dirty="0" smtClean="0">
                <a:latin typeface="メイリオ" pitchFamily="50" charset="-128"/>
                <a:ea typeface="メイリオ" pitchFamily="50" charset="-128"/>
                <a:cs typeface="メイリオ" pitchFamily="50" charset="-128"/>
              </a:rPr>
              <a:t>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a:t>
            </a:r>
            <a:r>
              <a:rPr lang="ja-JP" altLang="en-US" sz="2400" b="1" dirty="0" smtClean="0">
                <a:latin typeface="メイリオ" pitchFamily="50" charset="-128"/>
                <a:ea typeface="メイリオ" pitchFamily="50" charset="-128"/>
                <a:cs typeface="メイリオ" pitchFamily="50" charset="-128"/>
              </a:rPr>
              <a:t>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（掲示板）</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980729"/>
          <a:ext cx="3888432" cy="5616622"/>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記事削除</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コメント削除</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6" name="コンテンツ プレースホルダ 6"/>
          <p:cNvGraphicFramePr>
            <a:graphicFrameLocks/>
          </p:cNvGraphicFramePr>
          <p:nvPr/>
        </p:nvGraphicFramePr>
        <p:xfrm>
          <a:off x="4644008" y="980728"/>
          <a:ext cx="3888432" cy="4607648"/>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掲示板設定</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いいね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既読・未読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ソート</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絞り込み</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表示件数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ページング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400" b="1" dirty="0" smtClean="0">
                          <a:latin typeface="メイリオ" pitchFamily="50" charset="-128"/>
                          <a:ea typeface="メイリオ" pitchFamily="50" charset="-128"/>
                          <a:cs typeface="メイリオ" pitchFamily="50" charset="-128"/>
                        </a:rPr>
                        <a:t>日付フォーマット</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395536" y="1124744"/>
          <a:ext cx="8280919" cy="3427578"/>
        </p:xfrm>
        <a:graphic>
          <a:graphicData uri="http://schemas.openxmlformats.org/drawingml/2006/table">
            <a:tbl>
              <a:tblPr firstRow="1" bandRow="1">
                <a:tableStyleId>{00A15C55-8517-42AA-B614-E9B94910E393}</a:tableStyleId>
              </a:tblPr>
              <a:tblGrid>
                <a:gridCol w="417790"/>
                <a:gridCol w="1739298"/>
                <a:gridCol w="2041277"/>
                <a:gridCol w="2041277"/>
                <a:gridCol w="2041277"/>
              </a:tblGrid>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1</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Model</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520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295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815</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642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44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686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Controller</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1089</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570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1659</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Javascript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78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90</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Config</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238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326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2567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1009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3576</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テキスト ボックス 5"/>
          <p:cNvSpPr txBox="1"/>
          <p:nvPr/>
        </p:nvSpPr>
        <p:spPr>
          <a:xfrm>
            <a:off x="539552" y="4725144"/>
            <a:ext cx="7992888" cy="1200329"/>
          </a:xfrm>
          <a:prstGeom prst="rect">
            <a:avLst/>
          </a:prstGeom>
          <a:noFill/>
        </p:spPr>
        <p:txBody>
          <a:bodyPr wrap="square" rtlCol="0">
            <a:spAutoFit/>
          </a:bodyPr>
          <a:lstStyle/>
          <a:p>
            <a:r>
              <a:rPr kumimoji="1" lang="en-US" altLang="ja-JP" sz="2400" b="1" dirty="0" smtClean="0">
                <a:latin typeface="メイリオ" pitchFamily="50" charset="-128"/>
                <a:ea typeface="メイリオ" pitchFamily="50" charset="-128"/>
                <a:cs typeface="メイリオ" pitchFamily="50" charset="-128"/>
              </a:rPr>
              <a:t>※Test</a:t>
            </a:r>
            <a:r>
              <a:rPr kumimoji="1" lang="ja-JP" altLang="en-US" sz="2400" b="1" dirty="0" smtClean="0">
                <a:latin typeface="メイリオ" pitchFamily="50" charset="-128"/>
                <a:ea typeface="メイリオ" pitchFamily="50" charset="-128"/>
                <a:cs typeface="メイリオ" pitchFamily="50" charset="-128"/>
              </a:rPr>
              <a:t>コードに関して</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共通処理の見直しの影響でテスト</a:t>
            </a:r>
            <a:r>
              <a:rPr lang="ja-JP" altLang="en-US" sz="2400" b="1" dirty="0" smtClean="0">
                <a:latin typeface="メイリオ" pitchFamily="50" charset="-128"/>
                <a:ea typeface="メイリオ" pitchFamily="50" charset="-128"/>
                <a:cs typeface="メイリオ" pitchFamily="50" charset="-128"/>
              </a:rPr>
              <a:t>の書き方も見直しがされており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実装していないため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対象外としている</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9" name="タイトル 1"/>
          <p:cNvSpPr txBox="1">
            <a:spLocks/>
          </p:cNvSpPr>
          <p:nvPr/>
        </p:nvSpPr>
        <p:spPr>
          <a:xfrm>
            <a:off x="395536"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成果報告（掲示板）</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a:t>
            </a:r>
            <a:r>
              <a:rPr lang="ja-JP" altLang="en-US" sz="2400" b="1" dirty="0" smtClean="0">
                <a:latin typeface="メイリオ" pitchFamily="50" charset="-128"/>
                <a:ea typeface="メイリオ" pitchFamily="50" charset="-128"/>
                <a:cs typeface="メイリオ" pitchFamily="50" charset="-128"/>
              </a:rPr>
              <a:t>合わせて</a:t>
            </a:r>
            <a:r>
              <a:rPr lang="ja-JP" altLang="en-US" sz="2400" b="1" dirty="0" smtClean="0">
                <a:latin typeface="メイリオ" pitchFamily="50" charset="-128"/>
                <a:ea typeface="メイリオ" pitchFamily="50" charset="-128"/>
                <a:cs typeface="メイリオ" pitchFamily="50" charset="-128"/>
              </a:rPr>
              <a:t>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a:t>
            </a:r>
            <a:r>
              <a:rPr lang="ja-JP" altLang="en-US" sz="2400" b="1" dirty="0" smtClean="0">
                <a:latin typeface="メイリオ" pitchFamily="50" charset="-128"/>
                <a:ea typeface="メイリオ" pitchFamily="50" charset="-128"/>
                <a:cs typeface="メイリオ" pitchFamily="50" charset="-128"/>
              </a:rPr>
              <a:t>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a:t>
            </a:r>
            <a:r>
              <a:rPr lang="ja-JP" altLang="en-US" sz="2400" b="1" dirty="0" smtClean="0">
                <a:latin typeface="メイリオ" pitchFamily="50" charset="-128"/>
                <a:ea typeface="メイリオ" pitchFamily="50" charset="-128"/>
                <a:cs typeface="メイリオ" pitchFamily="50" charset="-128"/>
              </a:rPr>
              <a:t>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a:t>
            </a:r>
            <a:r>
              <a:rPr lang="ja-JP" altLang="en-US" sz="2400" b="1" dirty="0" smtClean="0">
                <a:latin typeface="メイリオ" pitchFamily="50" charset="-128"/>
                <a:ea typeface="メイリオ" pitchFamily="50" charset="-128"/>
                <a:cs typeface="メイリオ" pitchFamily="50" charset="-128"/>
              </a:rPr>
              <a:t>ではある</a:t>
            </a:r>
            <a:r>
              <a:rPr lang="ja-JP" altLang="en-US" sz="2400" b="1" dirty="0" smtClean="0">
                <a:latin typeface="メイリオ" pitchFamily="50" charset="-128"/>
                <a:ea typeface="メイリオ" pitchFamily="50" charset="-128"/>
                <a:cs typeface="メイリオ" pitchFamily="50" charset="-128"/>
              </a:rPr>
              <a:t>が見積もり</a:t>
            </a:r>
            <a:r>
              <a:rPr lang="ja-JP" altLang="en-US" sz="2400" b="1" dirty="0" smtClean="0">
                <a:latin typeface="メイリオ" pitchFamily="50" charset="-128"/>
                <a:ea typeface="メイリオ" pitchFamily="50" charset="-128"/>
                <a:cs typeface="メイリオ" pitchFamily="50" charset="-128"/>
              </a:rPr>
              <a:t>内で生産</a:t>
            </a:r>
            <a:r>
              <a:rPr lang="ja-JP" altLang="en-US" sz="2400" b="1" dirty="0" smtClean="0">
                <a:latin typeface="メイリオ" pitchFamily="50" charset="-128"/>
                <a:ea typeface="メイリオ" pitchFamily="50" charset="-128"/>
                <a:cs typeface="メイリオ" pitchFamily="50" charset="-128"/>
              </a:rPr>
              <a:t>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a:t>
            </a:r>
            <a:r>
              <a:rPr lang="ja-JP" altLang="en-US" sz="2400" b="1" dirty="0" smtClean="0">
                <a:latin typeface="メイリオ" pitchFamily="50" charset="-128"/>
                <a:ea typeface="メイリオ" pitchFamily="50" charset="-128"/>
                <a:cs typeface="メイリオ" pitchFamily="50" charset="-128"/>
              </a:rPr>
              <a:t>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a:t>
            </a:r>
            <a:r>
              <a:rPr lang="ja-JP" altLang="en-US" sz="2400" b="1" dirty="0" smtClean="0">
                <a:latin typeface="メイリオ" pitchFamily="50" charset="-128"/>
                <a:ea typeface="メイリオ" pitchFamily="50" charset="-128"/>
                <a:cs typeface="メイリオ" pitchFamily="50" charset="-128"/>
              </a:rPr>
              <a:t>の設計を意識する</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a:t>
            </a:r>
            <a:r>
              <a:rPr lang="ja-JP" altLang="en-US" sz="2400" b="1" dirty="0" smtClean="0">
                <a:latin typeface="メイリオ" pitchFamily="50" charset="-128"/>
                <a:ea typeface="メイリオ" pitchFamily="50" charset="-128"/>
                <a:cs typeface="メイリオ" pitchFamily="50" charset="-128"/>
              </a:rPr>
              <a:t>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a:t>
            </a:r>
            <a:r>
              <a:rPr lang="ja-JP" altLang="en-US" sz="2400" b="1" dirty="0" smtClean="0">
                <a:latin typeface="メイリオ" pitchFamily="50" charset="-128"/>
                <a:ea typeface="メイリオ" pitchFamily="50" charset="-128"/>
                <a:cs typeface="メイリオ" pitchFamily="50" charset="-128"/>
              </a:rPr>
              <a:t>に多くの時間を</a:t>
            </a:r>
            <a:r>
              <a:rPr lang="ja-JP" altLang="en-US" sz="2400" b="1" dirty="0" smtClean="0">
                <a:latin typeface="メイリオ" pitchFamily="50" charset="-128"/>
                <a:ea typeface="メイリオ" pitchFamily="50" charset="-128"/>
                <a:cs typeface="メイリオ" pitchFamily="50" charset="-128"/>
              </a:rPr>
              <a:t>要した</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ユニット</a:t>
            </a:r>
            <a:r>
              <a:rPr lang="ja-JP" altLang="en-US" sz="2400" b="1" dirty="0" smtClean="0">
                <a:latin typeface="メイリオ" pitchFamily="50" charset="-128"/>
                <a:ea typeface="メイリオ" pitchFamily="50" charset="-128"/>
                <a:cs typeface="メイリオ" pitchFamily="50" charset="-128"/>
              </a:rPr>
              <a:t>テスト</a:t>
            </a:r>
            <a:r>
              <a:rPr lang="ja-JP" altLang="en-US" sz="2400" b="1" dirty="0" smtClean="0">
                <a:latin typeface="メイリオ" pitchFamily="50" charset="-128"/>
                <a:ea typeface="メイリオ" pitchFamily="50" charset="-128"/>
                <a:cs typeface="メイリオ" pitchFamily="50" charset="-128"/>
              </a:rPr>
              <a:t>は未完だ</a:t>
            </a:r>
            <a:r>
              <a:rPr lang="ja-JP" altLang="en-US" sz="2400" b="1" dirty="0" smtClean="0">
                <a:latin typeface="メイリオ" pitchFamily="50" charset="-128"/>
                <a:ea typeface="メイリオ" pitchFamily="50" charset="-128"/>
                <a:cs typeface="メイリオ" pitchFamily="50" charset="-128"/>
              </a:rPr>
              <a:t>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a:t>
            </a:r>
            <a:r>
              <a:rPr lang="ja-JP" altLang="en-US" sz="2400" b="1" dirty="0" smtClean="0">
                <a:latin typeface="メイリオ" pitchFamily="50" charset="-128"/>
                <a:ea typeface="メイリオ" pitchFamily="50" charset="-128"/>
                <a:cs typeface="メイリオ" pitchFamily="50" charset="-128"/>
              </a:rPr>
              <a:t>の機能</a:t>
            </a:r>
            <a:r>
              <a:rPr lang="ja-JP" altLang="en-US" sz="2400" b="1" dirty="0" smtClean="0">
                <a:latin typeface="メイリオ" pitchFamily="50" charset="-128"/>
                <a:ea typeface="メイリオ" pitchFamily="50" charset="-128"/>
                <a:cs typeface="メイリオ" pitchFamily="50" charset="-128"/>
              </a:rPr>
              <a:t>実装</a:t>
            </a:r>
            <a:r>
              <a:rPr lang="ja-JP" altLang="en-US" sz="2400" b="1" dirty="0" smtClean="0">
                <a:latin typeface="メイリオ" pitchFamily="50" charset="-128"/>
                <a:ea typeface="メイリオ" pitchFamily="50" charset="-128"/>
                <a:cs typeface="メイリオ" pitchFamily="50" charset="-128"/>
              </a:rPr>
              <a:t>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a:t>
            </a:r>
            <a:r>
              <a:rPr lang="ja-JP" altLang="en-US" sz="2400" b="1" dirty="0" smtClean="0">
                <a:latin typeface="メイリオ" pitchFamily="50" charset="-128"/>
                <a:ea typeface="メイリオ" pitchFamily="50" charset="-128"/>
                <a:cs typeface="メイリオ" pitchFamily="50" charset="-128"/>
              </a:rPr>
              <a:t>の品質は確保できて</a:t>
            </a:r>
            <a:r>
              <a:rPr lang="ja-JP" altLang="en-US" sz="2400" b="1" dirty="0" smtClean="0">
                <a:latin typeface="メイリオ" pitchFamily="50" charset="-128"/>
                <a:ea typeface="メイリオ" pitchFamily="50" charset="-128"/>
                <a:cs typeface="メイリオ" pitchFamily="50" charset="-128"/>
              </a:rPr>
              <a:t>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今後の課題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184576"/>
          </a:xfrm>
        </p:spPr>
        <p:txBody>
          <a:bodyPr>
            <a:normAutofit/>
          </a:bodyPr>
          <a:lstStyle/>
          <a:p>
            <a:r>
              <a:rPr lang="ja-JP" altLang="en-US" sz="2800" b="1" dirty="0" smtClean="0">
                <a:latin typeface="メイリオ" pitchFamily="50" charset="-128"/>
                <a:ea typeface="メイリオ" pitchFamily="50" charset="-128"/>
                <a:cs typeface="メイリオ" pitchFamily="50" charset="-128"/>
              </a:rPr>
              <a:t>仕様変更対応</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最新</a:t>
            </a:r>
            <a:r>
              <a:rPr lang="ja-JP" altLang="en-US" sz="2400" b="1" dirty="0" smtClean="0">
                <a:latin typeface="メイリオ" pitchFamily="50" charset="-128"/>
                <a:ea typeface="メイリオ" pitchFamily="50" charset="-128"/>
                <a:cs typeface="メイリオ" pitchFamily="50" charset="-128"/>
              </a:rPr>
              <a:t>の仕様で実装できているが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今後も仕様変更が発生する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その際</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改修作業が必要である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a:t>
            </a:r>
            <a:r>
              <a:rPr lang="en-US" altLang="ja-JP" sz="2400" b="1" dirty="0" smtClean="0">
                <a:latin typeface="メイリオ" pitchFamily="50" charset="-128"/>
                <a:ea typeface="メイリオ" pitchFamily="50" charset="-128"/>
                <a:cs typeface="メイリオ" pitchFamily="50" charset="-128"/>
              </a:rPr>
              <a:t>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掲示板プラグインともに引き継ぎ者に説明済み</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URL</a:t>
            </a:r>
            <a:r>
              <a:rPr lang="ja-JP" altLang="en-US" sz="2800" b="1" dirty="0" smtClean="0">
                <a:latin typeface="メイリオ" pitchFamily="50" charset="-128"/>
                <a:ea typeface="メイリオ" pitchFamily="50" charset="-128"/>
                <a:cs typeface="メイリオ" pitchFamily="50" charset="-128"/>
              </a:rPr>
              <a:t>設計等</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共通処理仕様詰め</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一年間</a:t>
            </a:r>
            <a:r>
              <a:rPr lang="ja-JP" altLang="en-US" sz="2400" b="1" dirty="0" smtClean="0">
                <a:latin typeface="メイリオ" pitchFamily="50" charset="-128"/>
                <a:ea typeface="メイリオ" pitchFamily="50" charset="-128"/>
                <a:cs typeface="メイリオ" pitchFamily="50" charset="-128"/>
              </a:rPr>
              <a:t>を通して様々な仕様が決定したが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仕様が詰められていない箇所が多く現存している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掲示板プラグイン開発時に共通化が必要な個所をリストにして引き継いだ</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p:txBody>
          <a:bodyPr>
            <a:normAutofit/>
          </a:bodyPr>
          <a:lstStyle/>
          <a:p>
            <a:pPr lvl="1"/>
            <a:r>
              <a:rPr kumimoji="1" lang="ja-JP" altLang="en-US" b="1" dirty="0" smtClean="0">
                <a:latin typeface="メイリオ" pitchFamily="50" charset="-128"/>
                <a:ea typeface="メイリオ" pitchFamily="50" charset="-128"/>
                <a:cs typeface="メイリオ" pitchFamily="50" charset="-128"/>
              </a:rPr>
              <a:t>究科の目的、研究室</a:t>
            </a:r>
            <a:endParaRPr kumimoji="1"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最近のソフトウェア開発の課題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課題解決策</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プラグイン開発</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生産性評価</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今後</a:t>
            </a:r>
            <a:r>
              <a:rPr lang="ja-JP" altLang="en-US" b="1" dirty="0" smtClean="0">
                <a:latin typeface="メイリオ" pitchFamily="50" charset="-128"/>
                <a:ea typeface="メイリオ" pitchFamily="50" charset="-128"/>
                <a:cs typeface="メイリオ" pitchFamily="50" charset="-128"/>
              </a:rPr>
              <a:t>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最後に</a:t>
            </a:r>
            <a:endParaRPr lang="en-US" altLang="ja-JP" b="1" dirty="0" smtClean="0">
              <a:latin typeface="メイリオ" pitchFamily="50" charset="-128"/>
              <a:ea typeface="メイリオ" pitchFamily="50" charset="-128"/>
              <a:cs typeface="メイリオ" pitchFamily="50" charset="-128"/>
            </a:endParaRPr>
          </a:p>
          <a:p>
            <a:endParaRPr kumimoji="1"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b="1" dirty="0" smtClean="0">
                <a:latin typeface="HGP行書体" pitchFamily="66" charset="-128"/>
                <a:ea typeface="HGP行書体" pitchFamily="66" charset="-128"/>
                <a:cs typeface="メイリオ" pitchFamily="50" charset="-128"/>
              </a:rPr>
              <a:t>最後に</a:t>
            </a:r>
            <a:endParaRPr kumimoji="1" lang="ja-JP" altLang="en-US" sz="5400" b="1"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395536" y="1556792"/>
            <a:ext cx="8208912" cy="4824536"/>
          </a:xfrm>
        </p:spPr>
        <p:txBody>
          <a:bodyPr>
            <a:noAutofit/>
          </a:bodyPr>
          <a:lstStyle/>
          <a:p>
            <a:pPr>
              <a:buNone/>
            </a:pPr>
            <a:r>
              <a:rPr kumimoji="1" lang="ja-JP" altLang="en-US" b="1" dirty="0" smtClean="0">
                <a:latin typeface="HGP行書体" pitchFamily="66" charset="-128"/>
                <a:ea typeface="HGP行書体" pitchFamily="66" charset="-128"/>
                <a:cs typeface="メイリオ" pitchFamily="50" charset="-128"/>
              </a:rPr>
              <a:t>     ＣＭＳ</a:t>
            </a:r>
            <a:r>
              <a:rPr lang="en-US" altLang="ja-JP" b="1" dirty="0" smtClean="0">
                <a:latin typeface="HGP行書体" pitchFamily="66" charset="-128"/>
                <a:ea typeface="HGP行書体" pitchFamily="66" charset="-128"/>
                <a:cs typeface="メイリオ" pitchFamily="50" charset="-128"/>
              </a:rPr>
              <a:t>/</a:t>
            </a:r>
            <a:r>
              <a:rPr kumimoji="1" lang="ja-JP" altLang="en-US" b="1" dirty="0" smtClean="0">
                <a:latin typeface="HGP行書体" pitchFamily="66" charset="-128"/>
                <a:ea typeface="HGP行書体" pitchFamily="66" charset="-128"/>
                <a:cs typeface="メイリオ" pitchFamily="50" charset="-128"/>
              </a:rPr>
              <a:t>ソフトウェア開発でお世話になりました新井教授を始めとする</a:t>
            </a:r>
            <a:r>
              <a:rPr kumimoji="1" lang="en-US" altLang="ja-JP" b="1" dirty="0" smtClean="0">
                <a:latin typeface="HGP行書体" pitchFamily="66" charset="-128"/>
                <a:ea typeface="HGP行書体" pitchFamily="66" charset="-128"/>
                <a:cs typeface="メイリオ" pitchFamily="50" charset="-128"/>
              </a:rPr>
              <a:t>NetCommons</a:t>
            </a:r>
            <a:r>
              <a:rPr lang="ja-JP" altLang="en-US" b="1" dirty="0" smtClean="0">
                <a:latin typeface="HGP行書体" pitchFamily="66" charset="-128"/>
                <a:ea typeface="HGP行書体" pitchFamily="66" charset="-128"/>
                <a:cs typeface="メイリオ" pitchFamily="50" charset="-128"/>
              </a:rPr>
              <a:t>プロジェクトの皆さま</a:t>
            </a:r>
            <a:r>
              <a:rPr lang="en-US" altLang="ja-JP" b="1" dirty="0" smtClean="0">
                <a:latin typeface="HGP行書体" pitchFamily="66" charset="-128"/>
                <a:ea typeface="HGP行書体" pitchFamily="66" charset="-128"/>
                <a:cs typeface="メイリオ" pitchFamily="50" charset="-128"/>
              </a:rPr>
              <a:t>,</a:t>
            </a:r>
          </a:p>
          <a:p>
            <a:pPr>
              <a:buNone/>
            </a:pPr>
            <a:r>
              <a:rPr kumimoji="1" lang="ja-JP" altLang="en-US" b="1" dirty="0" smtClean="0">
                <a:latin typeface="HGP行書体" pitchFamily="66" charset="-128"/>
                <a:ea typeface="HGP行書体" pitchFamily="66" charset="-128"/>
                <a:cs typeface="メイリオ" pitchFamily="50" charset="-128"/>
              </a:rPr>
              <a:t>    研究科進学へ支援していただきました（日工専）の教授の皆さま</a:t>
            </a:r>
            <a:r>
              <a:rPr kumimoji="1" lang="en-US" altLang="ja-JP" b="1" dirty="0" smtClean="0">
                <a:latin typeface="HGP行書体" pitchFamily="66" charset="-128"/>
                <a:ea typeface="HGP行書体" pitchFamily="66" charset="-128"/>
                <a:cs typeface="メイリオ" pitchFamily="50" charset="-128"/>
              </a:rPr>
              <a:t>,</a:t>
            </a:r>
          </a:p>
          <a:p>
            <a:pPr>
              <a:buNone/>
            </a:pPr>
            <a:r>
              <a:rPr lang="ja-JP" altLang="en-US" b="1" dirty="0" smtClean="0">
                <a:latin typeface="HGP行書体" pitchFamily="66" charset="-128"/>
                <a:ea typeface="HGP行書体" pitchFamily="66" charset="-128"/>
                <a:cs typeface="メイリオ" pitchFamily="50" charset="-128"/>
              </a:rPr>
              <a:t>    （日工専）へ快く送っていただきました（情公共）（消防セ）の皆さまに感謝致します</a:t>
            </a:r>
            <a:r>
              <a:rPr lang="en-US" altLang="ja-JP" b="1" dirty="0" smtClean="0">
                <a:latin typeface="HGP行書体" pitchFamily="66" charset="-128"/>
                <a:ea typeface="HGP行書体" pitchFamily="66" charset="-128"/>
                <a:cs typeface="メイリオ" pitchFamily="50" charset="-128"/>
              </a:rPr>
              <a:t>.</a:t>
            </a:r>
          </a:p>
          <a:p>
            <a:pPr>
              <a:buNone/>
            </a:pPr>
            <a:r>
              <a:rPr lang="en-US" altLang="ja-JP" b="1" dirty="0" smtClean="0">
                <a:latin typeface="HGP行書体" pitchFamily="66" charset="-128"/>
                <a:ea typeface="HGP行書体" pitchFamily="66" charset="-128"/>
                <a:cs typeface="メイリオ" pitchFamily="50" charset="-128"/>
              </a:rPr>
              <a:t> </a:t>
            </a:r>
            <a:r>
              <a:rPr lang="en-US" altLang="ja-JP" b="1" dirty="0" smtClean="0">
                <a:latin typeface="HGP行書体" pitchFamily="66" charset="-128"/>
                <a:ea typeface="HGP行書体" pitchFamily="66" charset="-128"/>
                <a:cs typeface="メイリオ" pitchFamily="50" charset="-128"/>
              </a:rPr>
              <a:t>   </a:t>
            </a:r>
            <a:r>
              <a:rPr lang="ja-JP" altLang="en-US" b="1" dirty="0" smtClean="0">
                <a:latin typeface="HGP行書体" pitchFamily="66" charset="-128"/>
                <a:ea typeface="HGP行書体" pitchFamily="66" charset="-128"/>
                <a:cs typeface="メイリオ" pitchFamily="50" charset="-128"/>
              </a:rPr>
              <a:t>ほんとうにありがとう</a:t>
            </a:r>
            <a:r>
              <a:rPr lang="ja-JP" altLang="en-US" b="1" dirty="0" smtClean="0">
                <a:latin typeface="HGP行書体" pitchFamily="66" charset="-128"/>
                <a:ea typeface="HGP行書体" pitchFamily="66" charset="-128"/>
                <a:cs typeface="メイリオ" pitchFamily="50" charset="-128"/>
              </a:rPr>
              <a:t>ご</a:t>
            </a:r>
            <a:r>
              <a:rPr lang="ja-JP" altLang="en-US" b="1" dirty="0" smtClean="0">
                <a:latin typeface="HGP行書体" pitchFamily="66" charset="-128"/>
                <a:ea typeface="HGP行書体" pitchFamily="66" charset="-128"/>
                <a:cs typeface="メイリオ" pitchFamily="50" charset="-128"/>
              </a:rPr>
              <a:t>ざいました</a:t>
            </a:r>
            <a:r>
              <a:rPr lang="en-US" altLang="ja-JP" b="1" dirty="0" smtClean="0">
                <a:latin typeface="HGP行書体" pitchFamily="66" charset="-128"/>
                <a:ea typeface="HGP行書体" pitchFamily="66" charset="-128"/>
                <a:cs typeface="メイリオ" pitchFamily="50" charset="-128"/>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a:t>
            </a:r>
            <a:r>
              <a:rPr lang="ja-JP" altLang="en-US" sz="3600" b="1" dirty="0" smtClean="0">
                <a:latin typeface="メイリオ" pitchFamily="50" charset="-128"/>
                <a:ea typeface="メイリオ" pitchFamily="50" charset="-128"/>
                <a:cs typeface="メイリオ" pitchFamily="50" charset="-128"/>
              </a:rPr>
              <a:t>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a:t>
            </a:r>
            <a:r>
              <a:rPr lang="ja-JP" altLang="en-US" sz="2400" b="1" dirty="0" smtClean="0">
                <a:latin typeface="メイリオ" pitchFamily="50" charset="-128"/>
                <a:ea typeface="メイリオ" pitchFamily="50" charset="-128"/>
                <a:cs typeface="メイリオ" pitchFamily="50" charset="-128"/>
              </a:rPr>
              <a:t>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a:t>
            </a:r>
            <a:r>
              <a:rPr lang="ja-JP" altLang="en-US" sz="2000" b="1" dirty="0" smtClean="0">
                <a:latin typeface="メイリオ" pitchFamily="50" charset="-128"/>
                <a:ea typeface="メイリオ" pitchFamily="50" charset="-128"/>
                <a:cs typeface="メイリオ" pitchFamily="50" charset="-128"/>
              </a:rPr>
              <a:t>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目的</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進学先選定理由</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23528" y="1600200"/>
            <a:ext cx="8640960" cy="4925144"/>
          </a:xfrm>
        </p:spPr>
        <p:txBody>
          <a:bodyPr>
            <a:normAutofit/>
          </a:bodyPr>
          <a:lstStyle/>
          <a:p>
            <a:pPr marL="514350" indent="-514350">
              <a:buFont typeface="+mj-lt"/>
              <a:buAutoNum type="arabicPeriod"/>
            </a:pPr>
            <a:r>
              <a:rPr kumimoji="1" lang="ja-JP" altLang="en-US" sz="2800" b="1" dirty="0" smtClean="0">
                <a:latin typeface="メイリオ" pitchFamily="50" charset="-128"/>
                <a:ea typeface="メイリオ" pitchFamily="50" charset="-128"/>
                <a:cs typeface="メイリオ" pitchFamily="50" charset="-128"/>
              </a:rPr>
              <a:t>開発経験</a:t>
            </a:r>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主にプログラミング</a:t>
            </a:r>
            <a:r>
              <a:rPr kumimoji="1" lang="en-US" altLang="ja-JP" sz="2800" b="1" dirty="0" smtClean="0">
                <a:latin typeface="メイリオ" pitchFamily="50" charset="-128"/>
                <a:ea typeface="メイリオ" pitchFamily="50" charset="-128"/>
                <a:cs typeface="メイリオ" pitchFamily="50" charset="-128"/>
              </a:rPr>
              <a:t>)</a:t>
            </a:r>
          </a:p>
          <a:p>
            <a:pPr marL="914400" lvl="1" indent="-514350"/>
            <a:r>
              <a:rPr lang="ja-JP" altLang="en-US" sz="2400" b="1" dirty="0" smtClean="0">
                <a:latin typeface="メイリオ" pitchFamily="50" charset="-128"/>
                <a:ea typeface="メイリオ" pitchFamily="50" charset="-128"/>
                <a:cs typeface="メイリオ" pitchFamily="50" charset="-128"/>
              </a:rPr>
              <a:t>プログラミングは</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高校時代の授業や入社後の導入教育</a:t>
            </a:r>
            <a:r>
              <a:rPr lang="en-US" altLang="ja-JP" sz="2400" b="1" dirty="0" smtClean="0">
                <a:latin typeface="メイリオ" pitchFamily="50" charset="-128"/>
                <a:ea typeface="メイリオ" pitchFamily="50" charset="-128"/>
                <a:cs typeface="メイリオ" pitchFamily="50" charset="-128"/>
              </a:rPr>
              <a:t>, OJT</a:t>
            </a:r>
            <a:r>
              <a:rPr lang="ja-JP" altLang="en-US" sz="2400" b="1" dirty="0" err="1" smtClean="0">
                <a:latin typeface="メイリオ" pitchFamily="50" charset="-128"/>
                <a:ea typeface="メイリオ" pitchFamily="50" charset="-128"/>
                <a:cs typeface="メイリオ" pitchFamily="50" charset="-128"/>
              </a:rPr>
              <a:t>での</a:t>
            </a:r>
            <a:r>
              <a:rPr lang="ja-JP" altLang="en-US" sz="2400" b="1" dirty="0" smtClean="0">
                <a:latin typeface="メイリオ" pitchFamily="50" charset="-128"/>
                <a:ea typeface="メイリオ" pitchFamily="50" charset="-128"/>
                <a:cs typeface="メイリオ" pitchFamily="50" charset="-128"/>
              </a:rPr>
              <a:t>開発 等で経験した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経験が浅い</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914400" lvl="1" indent="-514350"/>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近年</a:t>
            </a:r>
            <a:r>
              <a:rPr lang="ja-JP" altLang="en-US" sz="2800" b="1" dirty="0" smtClean="0">
                <a:latin typeface="メイリオ" pitchFamily="50" charset="-128"/>
                <a:ea typeface="メイリオ" pitchFamily="50" charset="-128"/>
                <a:cs typeface="メイリオ" pitchFamily="50" charset="-128"/>
              </a:rPr>
              <a:t>のソフトウェア開発を学ぶ</a:t>
            </a:r>
            <a:endParaRPr kumimoji="1" lang="en-US" altLang="ja-JP" sz="2800" b="1" dirty="0" smtClean="0">
              <a:latin typeface="メイリオ" pitchFamily="50" charset="-128"/>
              <a:ea typeface="メイリオ" pitchFamily="50" charset="-128"/>
              <a:cs typeface="メイリオ" pitchFamily="50" charset="-128"/>
            </a:endParaRPr>
          </a:p>
          <a:p>
            <a:pPr marL="914400" lvl="1" indent="-514350"/>
            <a:r>
              <a:rPr lang="ja-JP" altLang="en-US" sz="2400" b="1" dirty="0" smtClean="0">
                <a:latin typeface="メイリオ" pitchFamily="50" charset="-128"/>
                <a:ea typeface="メイリオ" pitchFamily="50" charset="-128"/>
                <a:cs typeface="メイリオ" pitchFamily="50" charset="-128"/>
              </a:rPr>
              <a:t>現在トレンドのソフトウェア開発のスタイルはどういったものなのか</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本科生時の卒業研究</a:t>
            </a:r>
            <a:endParaRPr lang="en-US" altLang="ja-JP" sz="2800" b="1" dirty="0" smtClean="0">
              <a:latin typeface="メイリオ" pitchFamily="50" charset="-128"/>
              <a:ea typeface="メイリオ" pitchFamily="50" charset="-128"/>
              <a:cs typeface="メイリオ" pitchFamily="50" charset="-128"/>
            </a:endParaRPr>
          </a:p>
          <a:p>
            <a:pPr marL="914400" lvl="1" indent="-514350"/>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という</a:t>
            </a:r>
            <a:r>
              <a:rPr lang="en-US" altLang="ja-JP" sz="2400" b="1" dirty="0" smtClean="0">
                <a:latin typeface="メイリオ" pitchFamily="50" charset="-128"/>
                <a:ea typeface="メイリオ" pitchFamily="50" charset="-128"/>
                <a:cs typeface="メイリオ" pitchFamily="50" charset="-128"/>
              </a:rPr>
              <a:t>CMS</a:t>
            </a:r>
            <a:r>
              <a:rPr lang="ja-JP" altLang="en-US" sz="2400" b="1" dirty="0" smtClean="0">
                <a:latin typeface="メイリオ" pitchFamily="50" charset="-128"/>
                <a:ea typeface="メイリオ" pitchFamily="50" charset="-128"/>
                <a:cs typeface="メイリオ" pitchFamily="50" charset="-128"/>
              </a:rPr>
              <a:t>を核に情報共有基盤の開発をテーマに研究</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所属研究室</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412776"/>
            <a:ext cx="8435280" cy="4997152"/>
          </a:xfrm>
        </p:spPr>
        <p:txBody>
          <a:bodyPr>
            <a:normAutofit/>
          </a:bodyPr>
          <a:lstStyle/>
          <a:p>
            <a:r>
              <a:rPr kumimoji="1" lang="ja-JP" altLang="en-US" sz="2800" b="1" dirty="0" smtClean="0">
                <a:latin typeface="メイリオ" pitchFamily="50" charset="-128"/>
                <a:ea typeface="メイリオ" pitchFamily="50" charset="-128"/>
                <a:cs typeface="メイリオ" pitchFamily="50" charset="-128"/>
              </a:rPr>
              <a:t>国立情報学研究所／新井研究室</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新井教授は数学者</a:t>
            </a:r>
            <a:r>
              <a:rPr lang="ja-JP" altLang="en-US" sz="2400" b="1" dirty="0" smtClean="0">
                <a:latin typeface="メイリオ" pitchFamily="50" charset="-128"/>
                <a:ea typeface="メイリオ" pitchFamily="50" charset="-128"/>
                <a:cs typeface="メイリオ" pitchFamily="50" charset="-128"/>
              </a:rPr>
              <a:t>で</a:t>
            </a:r>
            <a:r>
              <a:rPr lang="ja-JP" altLang="en-US" sz="2400" b="1" dirty="0" smtClean="0">
                <a:latin typeface="メイリオ" pitchFamily="50" charset="-128"/>
                <a:ea typeface="メイリオ" pitchFamily="50" charset="-128"/>
                <a:cs typeface="メイリオ" pitchFamily="50" charset="-128"/>
              </a:rPr>
              <a:t>あり</a:t>
            </a:r>
            <a:r>
              <a:rPr lang="en-US" altLang="ja-JP"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NetCommons</a:t>
            </a:r>
            <a:r>
              <a:rPr kumimoji="1" lang="ja-JP" altLang="en-US" sz="2400" b="1" dirty="0" smtClean="0">
                <a:latin typeface="メイリオ" pitchFamily="50" charset="-128"/>
                <a:ea typeface="メイリオ" pitchFamily="50" charset="-128"/>
                <a:cs typeface="メイリオ" pitchFamily="50" charset="-128"/>
              </a:rPr>
              <a:t>開発</a:t>
            </a:r>
            <a:r>
              <a:rPr kumimoji="1" lang="en-US" altLang="ja-JP" sz="2400" b="1" dirty="0" smtClean="0">
                <a:latin typeface="メイリオ" pitchFamily="50" charset="-128"/>
                <a:ea typeface="メイリオ" pitchFamily="50" charset="-128"/>
                <a:cs typeface="メイリオ" pitchFamily="50" charset="-128"/>
              </a:rPr>
              <a:t>,</a:t>
            </a:r>
          </a:p>
          <a:p>
            <a:pPr lvl="1">
              <a:buNone/>
            </a:pP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Researchmap</a:t>
            </a:r>
            <a:r>
              <a:rPr lang="ja-JP" altLang="en-US" sz="2400" b="1" dirty="0" smtClean="0">
                <a:latin typeface="メイリオ" pitchFamily="50" charset="-128"/>
                <a:ea typeface="メイリオ" pitchFamily="50" charset="-128"/>
                <a:cs typeface="メイリオ" pitchFamily="50" charset="-128"/>
              </a:rPr>
              <a:t>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人工知能「東ロボくん」開発</a:t>
            </a:r>
            <a:r>
              <a:rPr lang="en-US" altLang="ja-JP" sz="2400" b="1" dirty="0" smtClean="0">
                <a:latin typeface="メイリオ" pitchFamily="50" charset="-128"/>
                <a:ea typeface="メイリオ" pitchFamily="50" charset="-128"/>
                <a:cs typeface="メイリオ" pitchFamily="50" charset="-128"/>
              </a:rPr>
              <a:t>, </a:t>
            </a:r>
          </a:p>
          <a:p>
            <a:pPr lvl="1">
              <a:buNone/>
            </a:pP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各プロジェクト</a:t>
            </a:r>
            <a:r>
              <a:rPr lang="ja-JP" altLang="en-US" sz="2400" b="1" dirty="0" smtClean="0">
                <a:latin typeface="メイリオ" pitchFamily="50" charset="-128"/>
                <a:ea typeface="メイリオ" pitchFamily="50" charset="-128"/>
                <a:cs typeface="メイリオ" pitchFamily="50" charset="-128"/>
              </a:rPr>
              <a:t>の</a:t>
            </a:r>
            <a:r>
              <a:rPr lang="ja-JP" altLang="en-US" sz="2400" b="1" dirty="0" smtClean="0">
                <a:latin typeface="メイリオ" pitchFamily="50" charset="-128"/>
                <a:ea typeface="メイリオ" pitchFamily="50" charset="-128"/>
                <a:cs typeface="メイリオ" pitchFamily="50" charset="-128"/>
              </a:rPr>
              <a:t>ディレクタを務める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sz="2400" b="1" dirty="0" smtClean="0">
              <a:latin typeface="メイリオ" pitchFamily="50" charset="-128"/>
              <a:ea typeface="メイリオ" pitchFamily="50" charset="-128"/>
              <a:cs typeface="メイリオ" pitchFamily="50" charset="-128"/>
            </a:endParaRPr>
          </a:p>
          <a:p>
            <a:r>
              <a:rPr kumimoji="1" lang="en-US" altLang="ja-JP" sz="2800" b="1" dirty="0" smtClean="0">
                <a:latin typeface="メイリオ" pitchFamily="50" charset="-128"/>
                <a:ea typeface="メイリオ" pitchFamily="50" charset="-128"/>
                <a:cs typeface="メイリオ" pitchFamily="50" charset="-128"/>
              </a:rPr>
              <a:t>NetCommons3</a:t>
            </a:r>
            <a:r>
              <a:rPr kumimoji="1" lang="ja-JP" altLang="en-US" sz="2800" b="1" dirty="0" smtClean="0">
                <a:latin typeface="メイリオ" pitchFamily="50" charset="-128"/>
                <a:ea typeface="メイリオ" pitchFamily="50" charset="-128"/>
                <a:cs typeface="メイリオ" pitchFamily="50" charset="-128"/>
              </a:rPr>
              <a:t>開発プロジェクト</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現行の後継である</a:t>
            </a:r>
            <a:r>
              <a:rPr lang="ja-JP" altLang="en-US" sz="2400" b="1" dirty="0" smtClean="0">
                <a:latin typeface="メイリオ" pitchFamily="50" charset="-128"/>
                <a:ea typeface="メイリオ" pitchFamily="50" charset="-128"/>
                <a:cs typeface="メイリオ" pitchFamily="50" charset="-128"/>
              </a:rPr>
              <a:t>バージョン</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の開発プロジェクト</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一昨年</a:t>
            </a:r>
            <a:r>
              <a:rPr lang="en-US" altLang="ja-JP" sz="2400" b="1" dirty="0" smtClean="0">
                <a:latin typeface="メイリオ" pitchFamily="50" charset="-128"/>
                <a:ea typeface="メイリオ" pitchFamily="50" charset="-128"/>
                <a:cs typeface="メイリオ" pitchFamily="50" charset="-128"/>
              </a:rPr>
              <a:t>6</a:t>
            </a:r>
            <a:r>
              <a:rPr lang="ja-JP" altLang="en-US" sz="2400" b="1" dirty="0" smtClean="0">
                <a:latin typeface="メイリオ" pitchFamily="50" charset="-128"/>
                <a:ea typeface="メイリオ" pitchFamily="50" charset="-128"/>
                <a:cs typeface="メイリオ" pitchFamily="50" charset="-128"/>
              </a:rPr>
              <a:t>月の</a:t>
            </a: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ユーザカンファレンスで開発が告知され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プロジェクトが</a:t>
            </a:r>
            <a:r>
              <a:rPr lang="ja-JP" altLang="en-US" sz="2400" b="1" dirty="0" smtClean="0">
                <a:latin typeface="メイリオ" pitchFamily="50" charset="-128"/>
                <a:ea typeface="メイリオ" pitchFamily="50" charset="-128"/>
                <a:cs typeface="メイリオ" pitchFamily="50" charset="-128"/>
              </a:rPr>
              <a:t>立ち上がる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昨年</a:t>
            </a:r>
            <a:r>
              <a:rPr lang="en-US" altLang="ja-JP" sz="2400" b="1" dirty="0" smtClean="0">
                <a:latin typeface="メイリオ" pitchFamily="50" charset="-128"/>
                <a:ea typeface="メイリオ" pitchFamily="50" charset="-128"/>
                <a:cs typeface="メイリオ" pitchFamily="50" charset="-128"/>
              </a:rPr>
              <a:t>4</a:t>
            </a:r>
            <a:r>
              <a:rPr lang="ja-JP" altLang="en-US" sz="2400" b="1" dirty="0" smtClean="0">
                <a:latin typeface="メイリオ" pitchFamily="50" charset="-128"/>
                <a:ea typeface="メイリオ" pitchFamily="50" charset="-128"/>
                <a:cs typeface="メイリオ" pitchFamily="50" charset="-128"/>
              </a:rPr>
              <a:t>月より</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プロジェクトメンバーとして参画</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主に</a:t>
            </a:r>
            <a:r>
              <a:rPr lang="ja-JP" altLang="en-US" sz="2400" b="1" dirty="0" smtClean="0">
                <a:latin typeface="メイリオ" pitchFamily="50" charset="-128"/>
                <a:ea typeface="メイリオ" pitchFamily="50" charset="-128"/>
                <a:cs typeface="メイリオ" pitchFamily="50" charset="-128"/>
              </a:rPr>
              <a:t>プラグイン開発を担当</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kumimoji="1" lang="ja-JP" altLang="en-US" b="1" dirty="0" smtClean="0">
                <a:latin typeface="メイリオ" pitchFamily="50" charset="-128"/>
                <a:ea typeface="メイリオ" pitchFamily="50" charset="-128"/>
                <a:cs typeface="メイリオ" pitchFamily="50" charset="-128"/>
              </a:rPr>
              <a:t>ソフトウェア開発の課題</a:t>
            </a:r>
            <a:r>
              <a:rPr kumimoji="1" lang="en-US" altLang="ja-JP" b="1" dirty="0" smtClean="0">
                <a:latin typeface="メイリオ" pitchFamily="50" charset="-128"/>
                <a:ea typeface="メイリオ" pitchFamily="50" charset="-128"/>
                <a:cs typeface="メイリオ" pitchFamily="50" charset="-128"/>
              </a:rPr>
              <a:t/>
            </a:r>
            <a:br>
              <a:rPr kumimoji="1" lang="en-US" altLang="ja-JP" b="1" dirty="0" smtClean="0">
                <a:latin typeface="メイリオ" pitchFamily="50" charset="-128"/>
                <a:ea typeface="メイリオ" pitchFamily="50" charset="-128"/>
                <a:cs typeface="メイリオ" pitchFamily="50" charset="-128"/>
              </a:rPr>
            </a:b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60020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a:t>
            </a:r>
            <a:r>
              <a:rPr lang="ja-JP" altLang="en-US" sz="2400" b="1" dirty="0" smtClean="0">
                <a:latin typeface="メイリオ" pitchFamily="50" charset="-128"/>
                <a:ea typeface="メイリオ" pitchFamily="50" charset="-128"/>
                <a:cs typeface="メイリオ" pitchFamily="50" charset="-128"/>
              </a:rPr>
              <a:t>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a:t>
            </a:r>
            <a:r>
              <a:rPr lang="ja-JP" altLang="en-US" sz="2400" b="1" dirty="0" smtClean="0">
                <a:latin typeface="メイリオ" pitchFamily="50" charset="-128"/>
                <a:ea typeface="メイリオ" pitchFamily="50" charset="-128"/>
                <a:cs typeface="メイリオ" pitchFamily="50" charset="-128"/>
              </a:rPr>
              <a:t>にウイルスが</a:t>
            </a:r>
            <a:r>
              <a:rPr lang="ja-JP" altLang="en-US" sz="2400" b="1" dirty="0" smtClean="0">
                <a:latin typeface="メイリオ" pitchFamily="50" charset="-128"/>
                <a:ea typeface="メイリオ" pitchFamily="50" charset="-128"/>
                <a:cs typeface="メイリオ" pitchFamily="50" charset="-128"/>
              </a:rPr>
              <a:t>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a:t>
            </a:r>
            <a:r>
              <a:rPr lang="ja-JP" altLang="en-US" sz="2400" b="1" dirty="0" smtClean="0">
                <a:latin typeface="メイリオ" pitchFamily="50" charset="-128"/>
                <a:ea typeface="メイリオ" pitchFamily="50" charset="-128"/>
                <a:cs typeface="メイリオ" pitchFamily="50" charset="-128"/>
              </a:rPr>
              <a:t>拡散に悪用</a:t>
            </a:r>
            <a:r>
              <a:rPr lang="ja-JP" altLang="en-US" sz="2400" b="1" dirty="0" smtClean="0">
                <a:latin typeface="メイリオ" pitchFamily="50" charset="-128"/>
                <a:ea typeface="メイリオ" pitchFamily="50" charset="-128"/>
                <a:cs typeface="メイリオ" pitchFamily="50" charset="-128"/>
              </a:rPr>
              <a:t>されかねない</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a:t>
            </a:r>
            <a:r>
              <a:rPr lang="en-US" altLang="ja-JP" sz="2000" b="1" dirty="0" smtClean="0">
                <a:latin typeface="メイリオ" pitchFamily="50" charset="-128"/>
                <a:ea typeface="メイリオ" pitchFamily="50" charset="-128"/>
                <a:cs typeface="メイリオ" pitchFamily="50" charset="-128"/>
              </a:rPr>
              <a:t>://www.ipa.go.jp/security/ciadr/vul/20140619-oldcms.html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a:t>
            </a:r>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インフラ側</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開発手法（ソフト側）</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国内で最も採用されている</a:t>
                      </a:r>
                      <a:r>
                        <a:rPr lang="en-US" altLang="ja-JP" sz="2400" dirty="0" smtClean="0"/>
                        <a:t>.</a:t>
                      </a:r>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プロジェクトでの主な作業</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251520" y="1196752"/>
            <a:ext cx="8568952" cy="4709120"/>
          </a:xfrm>
        </p:spPr>
        <p:txBody>
          <a:bodyPr>
            <a:noAutofit/>
          </a:bodyPr>
          <a:lstStyle/>
          <a:p>
            <a:r>
              <a:rPr lang="ja-JP" altLang="en-US" sz="2800" b="1" dirty="0" smtClean="0">
                <a:latin typeface="メイリオ" pitchFamily="50" charset="-128"/>
                <a:ea typeface="メイリオ" pitchFamily="50" charset="-128"/>
                <a:cs typeface="メイリオ" pitchFamily="50" charset="-128"/>
              </a:rPr>
              <a:t>進捗</a:t>
            </a:r>
            <a:r>
              <a:rPr lang="ja-JP" altLang="en-US" sz="2800" b="1" dirty="0" smtClean="0">
                <a:latin typeface="メイリオ" pitchFamily="50" charset="-128"/>
                <a:ea typeface="メイリオ" pitchFamily="50" charset="-128"/>
                <a:cs typeface="メイリオ" pitchFamily="50" charset="-128"/>
              </a:rPr>
              <a:t>会議への参加</a:t>
            </a:r>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仕様検討会議への参加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関連会社含めたプラグイン開発勉強会への参加</a:t>
            </a: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関連</a:t>
            </a:r>
            <a:r>
              <a:rPr lang="ja-JP" altLang="en-US" sz="2800" b="1" dirty="0" smtClean="0">
                <a:latin typeface="メイリオ" pitchFamily="50" charset="-128"/>
                <a:ea typeface="メイリオ" pitchFamily="50" charset="-128"/>
                <a:cs typeface="メイリオ" pitchFamily="50" charset="-128"/>
              </a:rPr>
              <a:t>会社プラグイン仕様レビューへの参加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会議全般の議事録作成</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プラグインの開発</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1</a:t>
            </a:r>
            <a:r>
              <a:rPr kumimoji="1" lang="ja-JP" altLang="en-US" sz="2400" b="1" dirty="0" smtClean="0">
                <a:latin typeface="メイリオ" pitchFamily="50" charset="-128"/>
                <a:ea typeface="メイリオ" pitchFamily="50" charset="-128"/>
                <a:cs typeface="メイリオ" pitchFamily="50" charset="-128"/>
              </a:rPr>
              <a:t>年間を通して</a:t>
            </a:r>
            <a:r>
              <a:rPr kumimoji="1" lang="en-US" altLang="ja-JP" sz="2400" b="1" dirty="0" smtClean="0">
                <a:latin typeface="メイリオ" pitchFamily="50" charset="-128"/>
                <a:ea typeface="メイリオ" pitchFamily="50" charset="-128"/>
                <a:cs typeface="メイリオ" pitchFamily="50" charset="-128"/>
              </a:rPr>
              <a:t>2</a:t>
            </a:r>
            <a:r>
              <a:rPr kumimoji="1" lang="ja-JP" altLang="en-US" sz="2400" b="1" dirty="0" smtClean="0">
                <a:latin typeface="メイリオ" pitchFamily="50" charset="-128"/>
                <a:ea typeface="メイリオ" pitchFamily="50" charset="-128"/>
                <a:cs typeface="メイリオ" pitchFamily="50" charset="-128"/>
              </a:rPr>
              <a:t>機能を担当</a:t>
            </a:r>
            <a:endParaRPr kumimoji="1"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a:t>
            </a:r>
            <a:r>
              <a:rPr lang="en-US" altLang="ja-JP" sz="2400" b="1" dirty="0" smtClean="0">
                <a:latin typeface="メイリオ" pitchFamily="50" charset="-128"/>
                <a:ea typeface="メイリオ" pitchFamily="50" charset="-128"/>
                <a:cs typeface="メイリオ" pitchFamily="50" charset="-128"/>
              </a:rPr>
              <a:t>frame</a:t>
            </a:r>
            <a:r>
              <a:rPr lang="ja-JP" altLang="en-US" sz="2400" b="1" dirty="0" smtClean="0">
                <a:latin typeface="メイリオ" pitchFamily="50" charset="-128"/>
                <a:ea typeface="メイリオ" pitchFamily="50" charset="-128"/>
                <a:cs typeface="メイリオ" pitchFamily="50" charset="-128"/>
              </a:rPr>
              <a:t>プラグイン（参考：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a:t>
            </a: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掲示板プラグイン</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a:t>
            </a: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a:t>
            </a:r>
            <a:endParaRPr kumimoji="1" lang="ja-JP" altLang="en-US" sz="2400" b="1" dirty="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107504" y="6381328"/>
            <a:ext cx="8352928"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プラグインとは</a:t>
            </a:r>
            <a:r>
              <a:rPr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における機能の単位</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1539</Words>
  <Application>Microsoft Office PowerPoint</Application>
  <PresentationFormat>画面に合わせる (4:3)</PresentationFormat>
  <Paragraphs>392</Paragraphs>
  <Slides>21</Slides>
  <Notes>2</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Office テーマ</vt:lpstr>
      <vt:lpstr>NetCommons3プラグイン開発における 機能提案及び, 評価</vt:lpstr>
      <vt:lpstr>コンテンツ</vt:lpstr>
      <vt:lpstr>目的(進学先選定理由)</vt:lpstr>
      <vt:lpstr>所属研究室</vt:lpstr>
      <vt:lpstr>ソフトウェア開発の課題 （NC2の課題）</vt:lpstr>
      <vt:lpstr>NC3開発手法(インフラ側)</vt:lpstr>
      <vt:lpstr>NC3開発手法（ソフト側）</vt:lpstr>
      <vt:lpstr>NC3開発での解決策</vt:lpstr>
      <vt:lpstr>プロジェクトでの主な作業</vt:lpstr>
      <vt:lpstr>プラグイン開発</vt:lpstr>
      <vt:lpstr>開発スケジュール</vt:lpstr>
      <vt:lpstr>機能概要</vt:lpstr>
      <vt:lpstr>成果報告（iframe）</vt:lpstr>
      <vt:lpstr>中間報告時の課題について</vt:lpstr>
      <vt:lpstr>成果報告（掲示板）</vt:lpstr>
      <vt:lpstr>スライド 16</vt:lpstr>
      <vt:lpstr>コードの生産性について(iframe)</vt:lpstr>
      <vt:lpstr>スライド 18</vt:lpstr>
      <vt:lpstr>今後の課題</vt:lpstr>
      <vt:lpstr>最後に</vt:lpstr>
      <vt:lpstr>ご清聴ありがとうございました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hokada</cp:lastModifiedBy>
  <cp:revision>237</cp:revision>
  <dcterms:created xsi:type="dcterms:W3CDTF">2015-03-08T07:53:50Z</dcterms:created>
  <dcterms:modified xsi:type="dcterms:W3CDTF">2015-03-09T08:59:26Z</dcterms:modified>
</cp:coreProperties>
</file>