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256" r:id="rId2"/>
    <p:sldId id="276" r:id="rId3"/>
    <p:sldId id="312" r:id="rId4"/>
    <p:sldId id="285" r:id="rId5"/>
    <p:sldId id="286" r:id="rId6"/>
    <p:sldId id="287" r:id="rId7"/>
    <p:sldId id="288" r:id="rId8"/>
    <p:sldId id="332" r:id="rId9"/>
    <p:sldId id="338" r:id="rId10"/>
    <p:sldId id="339" r:id="rId11"/>
    <p:sldId id="340" r:id="rId12"/>
    <p:sldId id="341" r:id="rId13"/>
    <p:sldId id="295" r:id="rId14"/>
    <p:sldId id="294" r:id="rId15"/>
    <p:sldId id="323" r:id="rId16"/>
    <p:sldId id="296" r:id="rId17"/>
    <p:sldId id="297" r:id="rId18"/>
    <p:sldId id="298" r:id="rId19"/>
    <p:sldId id="299" r:id="rId20"/>
    <p:sldId id="301" r:id="rId21"/>
    <p:sldId id="300" r:id="rId22"/>
    <p:sldId id="302" r:id="rId23"/>
    <p:sldId id="303" r:id="rId24"/>
    <p:sldId id="304" r:id="rId25"/>
    <p:sldId id="305" r:id="rId26"/>
    <p:sldId id="307" r:id="rId27"/>
    <p:sldId id="306" r:id="rId28"/>
    <p:sldId id="309" r:id="rId29"/>
    <p:sldId id="321" r:id="rId30"/>
    <p:sldId id="325" r:id="rId31"/>
    <p:sldId id="324" r:id="rId32"/>
    <p:sldId id="326" r:id="rId33"/>
    <p:sldId id="330" r:id="rId34"/>
    <p:sldId id="327" r:id="rId35"/>
    <p:sldId id="331" r:id="rId36"/>
    <p:sldId id="328" r:id="rId37"/>
    <p:sldId id="329" r:id="rId38"/>
    <p:sldId id="310" r:id="rId39"/>
    <p:sldId id="320" r:id="rId40"/>
    <p:sldId id="333" r:id="rId41"/>
    <p:sldId id="335" r:id="rId42"/>
    <p:sldId id="336" r:id="rId43"/>
    <p:sldId id="283" r:id="rId44"/>
    <p:sldId id="274" r:id="rId45"/>
    <p:sldId id="311" r:id="rId46"/>
    <p:sldId id="315" r:id="rId47"/>
    <p:sldId id="316" r:id="rId48"/>
    <p:sldId id="317" r:id="rId49"/>
    <p:sldId id="318" r:id="rId50"/>
    <p:sldId id="319" r:id="rId51"/>
    <p:sldId id="334" r:id="rId52"/>
    <p:sldId id="314" r:id="rId53"/>
    <p:sldId id="337" r:id="rId54"/>
  </p:sldIdLst>
  <p:sldSz cx="9144000" cy="6858000" type="screen4x3"/>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CBDF"/>
    <a:srgbClr val="B5DDE9"/>
    <a:srgbClr val="CCDBA9"/>
    <a:srgbClr val="37CBFF"/>
    <a:srgbClr val="CDCDCD"/>
    <a:srgbClr val="F5F5F5"/>
    <a:srgbClr val="D4F4D4"/>
    <a:srgbClr val="A9E9A9"/>
    <a:srgbClr val="EAEAEA"/>
    <a:srgbClr val="E6E6E6"/>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64" autoAdjust="0"/>
    <p:restoredTop sz="81371" autoAdjust="0"/>
  </p:normalViewPr>
  <p:slideViewPr>
    <p:cSldViewPr>
      <p:cViewPr varScale="1">
        <p:scale>
          <a:sx n="60" d="100"/>
          <a:sy n="60" d="100"/>
        </p:scale>
        <p:origin x="-1596" y="-84"/>
      </p:cViewPr>
      <p:guideLst>
        <p:guide orient="horz" pos="2160"/>
        <p:guide pos="2880"/>
      </p:guideLst>
    </p:cSldViewPr>
  </p:slideViewPr>
  <p:outlineViewPr>
    <p:cViewPr>
      <p:scale>
        <a:sx n="33" d="100"/>
        <a:sy n="33" d="100"/>
      </p:scale>
      <p:origin x="0" y="2151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94" y="-102"/>
      </p:cViewPr>
      <p:guideLst>
        <p:guide orient="horz" pos="3109"/>
        <p:guide pos="212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4D0B171D-DB52-4872-B7A7-CAEB79401EAB}" type="datetimeFigureOut">
              <a:rPr kumimoji="1" lang="ja-JP" altLang="en-US" smtClean="0"/>
              <a:pPr/>
              <a:t>2014/12/4</a:t>
            </a:fld>
            <a:endParaRPr kumimoji="1" lang="ja-JP" altLang="en-US"/>
          </a:p>
        </p:txBody>
      </p:sp>
      <p:sp>
        <p:nvSpPr>
          <p:cNvPr id="4" name="フッター プレースホルダ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2014/12/4</a:t>
            </a:fld>
            <a:endParaRPr kumimoji="1" lang="ja-JP" altLang="en-US" dirty="0"/>
          </a:p>
        </p:txBody>
      </p:sp>
      <p:sp>
        <p:nvSpPr>
          <p:cNvPr id="4" name="スライド イメージ プレースホルダ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[15</a:t>
            </a:r>
            <a:r>
              <a:rPr kumimoji="1" lang="ja-JP" altLang="en-US" dirty="0" smtClean="0"/>
              <a:t>秒</a:t>
            </a:r>
            <a:r>
              <a:rPr kumimoji="1" lang="en-US" altLang="ja-JP" dirty="0" smtClean="0"/>
              <a:t>]</a:t>
            </a:r>
          </a:p>
          <a:p>
            <a:r>
              <a:rPr kumimoji="1" lang="en-US" altLang="ja-JP" dirty="0" smtClean="0"/>
              <a:t>NetCommons3</a:t>
            </a:r>
            <a:r>
              <a:rPr kumimoji="1" lang="ja-JP" altLang="en-US" dirty="0" smtClean="0"/>
              <a:t>プラグイン開発における機能提案及び、評価と題しまして</a:t>
            </a:r>
            <a:endParaRPr kumimoji="1" lang="en-US" altLang="ja-JP" dirty="0" smtClean="0"/>
          </a:p>
          <a:p>
            <a:r>
              <a:rPr kumimoji="1" lang="ja-JP" altLang="en-US" dirty="0" smtClean="0"/>
              <a:t>ＮＩＩ新井研究室、</a:t>
            </a:r>
            <a:endParaRPr kumimoji="1" lang="en-US" altLang="ja-JP" dirty="0" smtClean="0"/>
          </a:p>
          <a:p>
            <a:r>
              <a:rPr kumimoji="1" lang="ja-JP" altLang="en-US" dirty="0" smtClean="0"/>
              <a:t>（情公共）（消防セ１）の外田が報告させて頂きます。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NC3</a:t>
            </a:r>
            <a:r>
              <a:rPr kumimoji="1" lang="ja-JP" altLang="en-US" dirty="0" smtClean="0"/>
              <a:t>プロジェクト内での担当について説明します。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13</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まずプラグインとは何かと言いますと、</a:t>
            </a:r>
            <a:r>
              <a:rPr kumimoji="1" lang="en-US" altLang="ja-JP" dirty="0" smtClean="0"/>
              <a:t>CakePHP</a:t>
            </a:r>
            <a:r>
              <a:rPr kumimoji="1" lang="ja-JP" altLang="en-US" dirty="0" smtClean="0"/>
              <a:t>のアプリケーションの単位を指します。</a:t>
            </a:r>
            <a:endParaRPr kumimoji="1" lang="en-US" altLang="ja-JP" dirty="0" smtClean="0"/>
          </a:p>
          <a:p>
            <a:r>
              <a:rPr kumimoji="1" lang="en-US" altLang="ja-JP" dirty="0" smtClean="0"/>
              <a:t>NC2</a:t>
            </a:r>
            <a:r>
              <a:rPr kumimoji="1" lang="ja-JP" altLang="en-US" dirty="0" smtClean="0"/>
              <a:t>ではモジュール→</a:t>
            </a:r>
            <a:r>
              <a:rPr kumimoji="1" lang="en-US" altLang="ja-JP" dirty="0" smtClean="0"/>
              <a:t>NC3</a:t>
            </a:r>
            <a:r>
              <a:rPr kumimoji="1" lang="ja-JP" altLang="en-US" dirty="0" smtClean="0"/>
              <a:t>ではプラグインという呼称に変わる</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次に</a:t>
            </a:r>
            <a:r>
              <a:rPr kumimoji="1" lang="en-US" altLang="ja-JP" dirty="0" smtClean="0"/>
              <a:t>iframe</a:t>
            </a:r>
            <a:r>
              <a:rPr kumimoji="1" lang="ja-JP" altLang="en-US" dirty="0" smtClean="0"/>
              <a:t>プラグインについて簡単に説明します。</a:t>
            </a:r>
            <a:endParaRPr kumimoji="1" lang="en-US" altLang="ja-JP" dirty="0" smtClean="0"/>
          </a:p>
          <a:p>
            <a:r>
              <a:rPr kumimoji="1" lang="en-US" altLang="ja-JP" dirty="0" smtClean="0"/>
              <a:t>HTML</a:t>
            </a:r>
            <a:r>
              <a:rPr kumimoji="1" lang="ja-JP" altLang="en-US" dirty="0" smtClean="0"/>
              <a:t>にある</a:t>
            </a:r>
            <a:r>
              <a:rPr kumimoji="1" lang="en-US" altLang="ja-JP" dirty="0" smtClean="0"/>
              <a:t>&lt;iframe&gt;</a:t>
            </a:r>
            <a:r>
              <a:rPr kumimoji="1" lang="ja-JP" altLang="en-US" dirty="0" smtClean="0"/>
              <a:t>タグを使用します。</a:t>
            </a:r>
            <a:endParaRPr kumimoji="1" lang="en-US" altLang="ja-JP" dirty="0" smtClean="0"/>
          </a:p>
          <a:p>
            <a:r>
              <a:rPr kumimoji="1" lang="ja-JP" altLang="en-US" dirty="0" smtClean="0"/>
              <a:t>このタグを使うことで、</a:t>
            </a:r>
            <a:r>
              <a:rPr kumimoji="1" lang="en-US" altLang="ja-JP" dirty="0" smtClean="0"/>
              <a:t>Web</a:t>
            </a:r>
            <a:r>
              <a:rPr kumimoji="1" lang="ja-JP" altLang="en-US" dirty="0" smtClean="0"/>
              <a:t>ページ内に別の</a:t>
            </a:r>
            <a:r>
              <a:rPr kumimoji="1" lang="en-US" altLang="ja-JP" dirty="0" smtClean="0"/>
              <a:t>Web</a:t>
            </a:r>
            <a:r>
              <a:rPr kumimoji="1" lang="ja-JP" altLang="en-US" dirty="0" smtClean="0"/>
              <a:t>ページを埋め込むことができます。</a:t>
            </a:r>
            <a:endParaRPr kumimoji="1" lang="en-US" altLang="ja-JP" dirty="0" smtClean="0"/>
          </a:p>
          <a:p>
            <a:endParaRPr kumimoji="1" lang="en-US" altLang="ja-JP" dirty="0" smtClean="0"/>
          </a:p>
          <a:p>
            <a:r>
              <a:rPr kumimoji="1" lang="ja-JP" altLang="en-US" dirty="0" smtClean="0"/>
              <a:t>イメージとしてはこのような感じになります。（デモ機）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プラグインはこの</a:t>
            </a:r>
            <a:r>
              <a:rPr kumimoji="1" lang="en-US" altLang="ja-JP" dirty="0" smtClean="0"/>
              <a:t>iframe</a:t>
            </a:r>
            <a:r>
              <a:rPr kumimoji="1" lang="ja-JP" altLang="en-US" dirty="0" smtClean="0"/>
              <a:t>をＵＩ操作によって簡単に使えるようにするために</a:t>
            </a:r>
            <a:endParaRPr kumimoji="1" lang="en-US" altLang="ja-JP" dirty="0" smtClean="0"/>
          </a:p>
          <a:p>
            <a:r>
              <a:rPr kumimoji="1" lang="en-US" altLang="ja-JP" dirty="0" smtClean="0"/>
              <a:t>NC3</a:t>
            </a:r>
            <a:r>
              <a:rPr kumimoji="1" lang="ja-JP" altLang="en-US" dirty="0" smtClean="0"/>
              <a:t>の機能として提供しているプラグインです。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15</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p>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アジャイル的な開発であることもあり柔軟に可能で、また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16</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17</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a:p>
            <a:r>
              <a:rPr kumimoji="1" lang="ja-JP" altLang="en-US" dirty="0" smtClean="0"/>
              <a:t>これは</a:t>
            </a:r>
            <a:r>
              <a:rPr kumimoji="1" lang="en-US" altLang="ja-JP" dirty="0" smtClean="0"/>
              <a:t>NC2</a:t>
            </a:r>
            <a:r>
              <a:rPr kumimoji="1" lang="ja-JP" altLang="en-US" dirty="0" smtClean="0"/>
              <a:t>の</a:t>
            </a:r>
            <a:r>
              <a:rPr kumimoji="1" lang="en-US" altLang="ja-JP" dirty="0" smtClean="0"/>
              <a:t>iframe</a:t>
            </a:r>
            <a:r>
              <a:rPr kumimoji="1" lang="ja-JP" altLang="en-US" dirty="0" smtClean="0"/>
              <a:t>モジュールの編集画面です。</a:t>
            </a:r>
            <a:endParaRPr kumimoji="1" lang="en-US" altLang="ja-JP" dirty="0" smtClean="0"/>
          </a:p>
          <a:p>
            <a:r>
              <a:rPr kumimoji="1" lang="ja-JP" altLang="en-US" dirty="0" smtClean="0"/>
              <a:t>なんとも言えない簡素なＵＩですね。</a:t>
            </a:r>
            <a:endParaRPr kumimoji="1" lang="en-US" altLang="ja-JP" dirty="0" smtClean="0"/>
          </a:p>
          <a:p>
            <a:r>
              <a:rPr kumimoji="1" lang="ja-JP" altLang="en-US" dirty="0" smtClean="0"/>
              <a:t>項目自体が複雑ではないので困ることはなさそうですが、</a:t>
            </a:r>
            <a:endParaRPr kumimoji="1" lang="en-US" altLang="ja-JP" dirty="0" smtClean="0"/>
          </a:p>
          <a:p>
            <a:r>
              <a:rPr kumimoji="1" lang="ja-JP" altLang="en-US" dirty="0" smtClean="0"/>
              <a:t>改良の余地があるようにも見えます。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18</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[40</a:t>
            </a:r>
            <a:r>
              <a:rPr kumimoji="1" lang="ja-JP" altLang="en-US" dirty="0" smtClean="0"/>
              <a:t>秒</a:t>
            </a:r>
            <a:r>
              <a:rPr kumimoji="1" lang="en-US" altLang="ja-JP" dirty="0" smtClean="0"/>
              <a:t>]</a:t>
            </a:r>
          </a:p>
          <a:p>
            <a:r>
              <a:rPr kumimoji="1" lang="ja-JP" altLang="en-US" dirty="0" smtClean="0"/>
              <a:t>ここで</a:t>
            </a:r>
            <a:r>
              <a:rPr kumimoji="1" lang="en-US" altLang="ja-JP" dirty="0" smtClean="0"/>
              <a:t>EFO</a:t>
            </a:r>
            <a:r>
              <a:rPr kumimoji="1" lang="ja-JP" altLang="en-US" dirty="0" smtClean="0"/>
              <a:t>（エントリーフォーム最適化）という考え方を説明します。</a:t>
            </a:r>
            <a:endParaRPr kumimoji="1" lang="en-US" altLang="ja-JP" dirty="0" smtClean="0"/>
          </a:p>
          <a:p>
            <a:r>
              <a:rPr kumimoji="1" lang="en-US" altLang="ja-JP" dirty="0" smtClean="0"/>
              <a:t>EFO</a:t>
            </a:r>
            <a:r>
              <a:rPr kumimoji="1" lang="ja-JP" altLang="en-US" dirty="0" smtClean="0"/>
              <a:t>とは</a:t>
            </a:r>
            <a:r>
              <a:rPr kumimoji="1" lang="en-US" altLang="ja-JP" dirty="0" smtClean="0"/>
              <a:t>Web</a:t>
            </a:r>
            <a:r>
              <a:rPr kumimoji="1" lang="ja-JP" altLang="en-US" dirty="0" smtClean="0"/>
              <a:t>サイトの入力フォームを利用しやすいように改善することを示します。</a:t>
            </a:r>
            <a:endParaRPr kumimoji="1" lang="en-US" altLang="ja-JP" dirty="0" smtClean="0"/>
          </a:p>
          <a:p>
            <a:r>
              <a:rPr kumimoji="1" lang="ja-JP" altLang="en-US" dirty="0" smtClean="0"/>
              <a:t>例えば、入力中はフォームを強調すること等があります。</a:t>
            </a:r>
            <a:endParaRPr kumimoji="1" lang="en-US" altLang="ja-JP" dirty="0" smtClean="0"/>
          </a:p>
          <a:p>
            <a:endParaRPr kumimoji="1" lang="en-US" altLang="ja-JP" dirty="0" smtClean="0"/>
          </a:p>
          <a:p>
            <a:r>
              <a:rPr kumimoji="1" lang="ja-JP" altLang="en-US" dirty="0" smtClean="0"/>
              <a:t>そこで、この</a:t>
            </a:r>
            <a:r>
              <a:rPr kumimoji="1" lang="en-US" altLang="ja-JP" dirty="0" smtClean="0"/>
              <a:t>EFO</a:t>
            </a:r>
            <a:r>
              <a:rPr kumimoji="1" lang="ja-JP" altLang="en-US" dirty="0" smtClean="0"/>
              <a:t>の観点を整理し、</a:t>
            </a:r>
            <a:r>
              <a:rPr kumimoji="1" lang="en-US" altLang="ja-JP" dirty="0" smtClean="0"/>
              <a:t>iframe</a:t>
            </a:r>
            <a:r>
              <a:rPr kumimoji="1" lang="ja-JP" altLang="en-US" dirty="0" smtClean="0"/>
              <a:t>プラグインに適用しようと考えました。</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19</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これは先ほどの</a:t>
            </a:r>
            <a:r>
              <a:rPr kumimoji="1" lang="en-US" altLang="ja-JP" dirty="0" smtClean="0"/>
              <a:t>NC2</a:t>
            </a:r>
            <a:r>
              <a:rPr kumimoji="1" lang="ja-JP" altLang="en-US" dirty="0" smtClean="0"/>
              <a:t>の画面です。</a:t>
            </a:r>
            <a:endParaRPr kumimoji="1" lang="en-US" altLang="ja-JP" dirty="0" smtClean="0"/>
          </a:p>
          <a:p>
            <a:r>
              <a:rPr kumimoji="1" lang="en-US" altLang="ja-JP" dirty="0" smtClean="0"/>
              <a:t>EFO</a:t>
            </a:r>
            <a:r>
              <a:rPr kumimoji="1" lang="ja-JP" altLang="en-US" dirty="0" smtClean="0"/>
              <a:t>の例を紹介しますと</a:t>
            </a:r>
            <a:endParaRPr kumimoji="1" lang="en-US" altLang="ja-JP" dirty="0" smtClean="0"/>
          </a:p>
          <a:p>
            <a:r>
              <a:rPr kumimoji="1" lang="ja-JP" altLang="en-US" dirty="0" smtClean="0"/>
              <a:t>このように入力必須項目には必須と表示する、</a:t>
            </a:r>
            <a:endParaRPr kumimoji="1" lang="en-US" altLang="ja-JP" dirty="0" smtClean="0"/>
          </a:p>
          <a:p>
            <a:r>
              <a:rPr kumimoji="1" lang="ja-JP" altLang="en-US" dirty="0" smtClean="0"/>
              <a:t>現在入力中のフォームを強調する、</a:t>
            </a:r>
            <a:endParaRPr kumimoji="1" lang="en-US" altLang="ja-JP" dirty="0" smtClean="0"/>
          </a:p>
          <a:p>
            <a:r>
              <a:rPr kumimoji="1" lang="ja-JP" altLang="en-US" dirty="0" smtClean="0"/>
              <a:t>入力項目についての補足を表示する、等があります。</a:t>
            </a:r>
            <a:endParaRPr kumimoji="1" lang="en-US" altLang="ja-JP" dirty="0" smtClean="0"/>
          </a:p>
          <a:p>
            <a:endParaRPr kumimoji="1" lang="en-US" altLang="ja-JP" dirty="0" smtClean="0"/>
          </a:p>
          <a:p>
            <a:r>
              <a:rPr kumimoji="1" lang="ja-JP" altLang="en-US" dirty="0" smtClean="0"/>
              <a:t>これだけで十分に使用性の改善に繋がるでしょう。</a:t>
            </a:r>
            <a:endParaRPr kumimoji="1" lang="en-US" altLang="ja-JP" smtClean="0"/>
          </a:p>
          <a:p>
            <a:endParaRPr kumimoji="1" lang="en-US" altLang="ja-JP"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20</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[10</a:t>
            </a:r>
            <a:r>
              <a:rPr kumimoji="1" lang="ja-JP" altLang="en-US" dirty="0" smtClean="0"/>
              <a:t>秒</a:t>
            </a:r>
            <a:r>
              <a:rPr kumimoji="1" lang="en-US" altLang="ja-JP" dirty="0" smtClean="0"/>
              <a:t>]</a:t>
            </a:r>
          </a:p>
          <a:p>
            <a:r>
              <a:rPr kumimoji="1" lang="en-US" altLang="ja-JP" dirty="0" smtClean="0"/>
              <a:t>EFO</a:t>
            </a:r>
            <a:r>
              <a:rPr kumimoji="1" lang="ja-JP" altLang="en-US" dirty="0" smtClean="0"/>
              <a:t>の項目について調査し、こちらの</a:t>
            </a:r>
            <a:r>
              <a:rPr kumimoji="1" lang="en-US" altLang="ja-JP" dirty="0" smtClean="0"/>
              <a:t>13</a:t>
            </a:r>
            <a:r>
              <a:rPr kumimoji="1" lang="ja-JP" altLang="en-US" dirty="0" smtClean="0"/>
              <a:t>項目を検討項目としました。</a:t>
            </a:r>
            <a:endParaRPr kumimoji="1" lang="en-US" altLang="ja-JP" dirty="0" smtClean="0"/>
          </a:p>
          <a:p>
            <a:r>
              <a:rPr kumimoji="1" lang="ja-JP" altLang="en-US" dirty="0" smtClean="0"/>
              <a:t>詳細は以降説明します。</a:t>
            </a:r>
            <a:endParaRPr kumimoji="1" lang="en-US" altLang="ja-JP" dirty="0" smtClean="0"/>
          </a:p>
          <a:p>
            <a:endParaRPr kumimoji="1" lang="en-US" altLang="ja-JP" dirty="0" smtClean="0"/>
          </a:p>
          <a:p>
            <a:r>
              <a:rPr kumimoji="1" lang="ja-JP" altLang="en-US" dirty="0" smtClean="0"/>
              <a:t>どうしてこの</a:t>
            </a:r>
            <a:r>
              <a:rPr kumimoji="1" lang="en-US" altLang="ja-JP" dirty="0" smtClean="0"/>
              <a:t>13</a:t>
            </a:r>
            <a:r>
              <a:rPr kumimoji="1" lang="ja-JP" altLang="en-US" dirty="0" smtClean="0"/>
              <a:t>項目にしたかは補足で示すこと！！！！</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p>
          <a:p>
            <a:r>
              <a:rPr kumimoji="1" lang="ja-JP" altLang="en-US" dirty="0" smtClean="0"/>
              <a:t>私の本科生時代の卒業研究は</a:t>
            </a:r>
            <a:r>
              <a:rPr kumimoji="1" lang="en-US" altLang="ja-JP" dirty="0" smtClean="0"/>
              <a:t>NetCommons2</a:t>
            </a:r>
            <a:r>
              <a:rPr kumimoji="1" lang="ja-JP" altLang="en-US" dirty="0" smtClean="0"/>
              <a:t>を使って日工専の情報共有基盤を開発するというものでした。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endParaRPr kumimoji="1" lang="en-US" altLang="ja-JP" dirty="0" smtClean="0"/>
          </a:p>
          <a:p>
            <a:r>
              <a:rPr kumimoji="1" lang="ja-JP" altLang="en-US" dirty="0" smtClean="0"/>
              <a:t>そこでユーザ目線で入力がしやすく、エラー内容が</a:t>
            </a:r>
            <a:r>
              <a:rPr kumimoji="1" lang="ja-JP" altLang="en-US" dirty="0" smtClean="0"/>
              <a:t>分かりやすい</a:t>
            </a:r>
            <a:endParaRPr kumimoji="1" lang="en-US" altLang="ja-JP" dirty="0" smtClean="0"/>
          </a:p>
          <a:p>
            <a:r>
              <a:rPr kumimoji="1" lang="ja-JP" altLang="en-US" dirty="0" smtClean="0"/>
              <a:t>非機能要件の特性として扱われる</a:t>
            </a:r>
            <a:r>
              <a:rPr kumimoji="1" lang="en-US" altLang="ja-JP" dirty="0" smtClean="0"/>
              <a:t>『</a:t>
            </a:r>
            <a:r>
              <a:rPr kumimoji="1" lang="ja-JP" altLang="en-US" dirty="0" smtClean="0"/>
              <a:t>使用性</a:t>
            </a:r>
            <a:r>
              <a:rPr kumimoji="1" lang="en-US" altLang="ja-JP" dirty="0" smtClean="0"/>
              <a:t>』</a:t>
            </a:r>
            <a:r>
              <a:rPr kumimoji="1" lang="ja-JP" altLang="en-US" dirty="0" smtClean="0"/>
              <a:t>の面で改善を図り、機能検討、実装、そして評価して行きたいと思います。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23</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例を交えて言葉で説明。</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[60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29</a:t>
            </a:fld>
            <a:endParaRPr kumimoji="1"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先に</a:t>
            </a:r>
            <a:r>
              <a:rPr kumimoji="1" lang="en-US" altLang="ja-JP" dirty="0" smtClean="0"/>
              <a:t>iframe</a:t>
            </a:r>
            <a:r>
              <a:rPr kumimoji="1" lang="ja-JP" altLang="en-US" dirty="0" smtClean="0"/>
              <a:t>プラグインとしての機能要件の評価</a:t>
            </a:r>
            <a:endParaRPr kumimoji="1" lang="en-US" altLang="ja-JP" dirty="0" smtClean="0"/>
          </a:p>
          <a:p>
            <a:endParaRPr kumimoji="1" lang="en-US" altLang="ja-JP" dirty="0" smtClean="0"/>
          </a:p>
          <a:p>
            <a:r>
              <a:rPr kumimoji="1" lang="ja-JP" altLang="en-US" dirty="0" smtClean="0"/>
              <a:t>そして次に提案機能の評価をします。</a:t>
            </a:r>
            <a:endParaRPr kumimoji="1" lang="en-US" altLang="ja-JP" dirty="0" smtClean="0"/>
          </a:p>
          <a:p>
            <a:endParaRPr kumimoji="1" lang="en-US" altLang="ja-JP" dirty="0" smtClean="0"/>
          </a:p>
          <a:p>
            <a:r>
              <a:rPr kumimoji="1" lang="ja-JP" altLang="en-US" dirty="0" smtClean="0"/>
              <a:t>機能要件は設計で作成した画面遷移図を満たす実装ができているかどうかを見ます。</a:t>
            </a:r>
            <a:endParaRPr kumimoji="1" lang="en-US" altLang="ja-JP" dirty="0" smtClean="0"/>
          </a:p>
          <a:p>
            <a:endParaRPr kumimoji="1" lang="en-US" altLang="ja-JP" dirty="0" smtClean="0"/>
          </a:p>
          <a:p>
            <a:r>
              <a:rPr kumimoji="1" lang="ja-JP" altLang="en-US" dirty="0" smtClean="0"/>
              <a:t>提案機能については評価内容でも述べた通り、定量的な評価が難しいため</a:t>
            </a:r>
            <a:endParaRPr kumimoji="1" lang="en-US" altLang="ja-JP" dirty="0" smtClean="0"/>
          </a:p>
          <a:p>
            <a:r>
              <a:rPr kumimoji="1" lang="ja-JP" altLang="en-US" dirty="0" smtClean="0"/>
              <a:t>分類する前の</a:t>
            </a:r>
            <a:r>
              <a:rPr kumimoji="1" lang="en-US" altLang="ja-JP" dirty="0" smtClean="0"/>
              <a:t>13</a:t>
            </a:r>
            <a:r>
              <a:rPr kumimoji="1" lang="ja-JP" altLang="en-US" dirty="0" smtClean="0"/>
              <a:t>の検討項目を満たす実装ができているかどうかを見ていきます。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30</a:t>
            </a:fld>
            <a:endParaRPr kumimoji="1"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まずは機能要件です。</a:t>
            </a:r>
            <a:endParaRPr kumimoji="1" lang="en-US" altLang="ja-JP" dirty="0" smtClean="0"/>
          </a:p>
          <a:p>
            <a:endParaRPr kumimoji="1" lang="en-US" altLang="ja-JP" dirty="0" smtClean="0"/>
          </a:p>
          <a:p>
            <a:r>
              <a:rPr kumimoji="1" lang="ja-JP" altLang="en-US" dirty="0" smtClean="0"/>
              <a:t>これは画面遷移図の一部です。</a:t>
            </a:r>
            <a:endParaRPr kumimoji="1" lang="en-US" altLang="ja-JP" dirty="0" smtClean="0"/>
          </a:p>
          <a:p>
            <a:endParaRPr kumimoji="1" lang="en-US" altLang="ja-JP" dirty="0" smtClean="0"/>
          </a:p>
          <a:p>
            <a:r>
              <a:rPr kumimoji="1" lang="ja-JP" altLang="en-US" dirty="0" smtClean="0"/>
              <a:t>例えば、右上にあるボタンを押すと、設定する画面が表示されたり、</a:t>
            </a:r>
            <a:endParaRPr kumimoji="1" lang="en-US" altLang="ja-JP" dirty="0" smtClean="0"/>
          </a:p>
          <a:p>
            <a:r>
              <a:rPr kumimoji="1" lang="en-US" altLang="ja-JP" dirty="0" smtClean="0"/>
              <a:t>URL</a:t>
            </a:r>
            <a:r>
              <a:rPr kumimoji="1" lang="ja-JP" altLang="en-US" dirty="0" smtClean="0"/>
              <a:t>を入力して決定ボタンを押すと、登録処理が行われ、正常に登録されたら、</a:t>
            </a:r>
            <a:endParaRPr kumimoji="1" lang="en-US" altLang="ja-JP" dirty="0" smtClean="0"/>
          </a:p>
          <a:p>
            <a:r>
              <a:rPr kumimoji="1" lang="ja-JP" altLang="en-US" dirty="0" smtClean="0"/>
              <a:t>正常に登録しました。というメッセージを出したり、</a:t>
            </a:r>
            <a:endParaRPr kumimoji="1" lang="en-US" altLang="ja-JP" dirty="0" smtClean="0"/>
          </a:p>
          <a:p>
            <a:endParaRPr kumimoji="1" lang="en-US" altLang="ja-JP" dirty="0" smtClean="0"/>
          </a:p>
          <a:p>
            <a:r>
              <a:rPr kumimoji="1" lang="ja-JP" altLang="en-US" dirty="0" smtClean="0"/>
              <a:t>という処理を確認します。</a:t>
            </a:r>
            <a:endParaRPr kumimoji="1" lang="en-US" altLang="ja-JP" dirty="0" smtClean="0"/>
          </a:p>
          <a:p>
            <a:endParaRPr kumimoji="1" lang="en-US" altLang="ja-JP" dirty="0" smtClean="0"/>
          </a:p>
          <a:p>
            <a:r>
              <a:rPr kumimoji="1" lang="ja-JP" altLang="en-US" dirty="0" smtClean="0"/>
              <a:t>この結果、基本的に全ての機能要件を満たす実装ができました。</a:t>
            </a:r>
            <a:endParaRPr kumimoji="1" lang="en-US" altLang="ja-JP" dirty="0" smtClean="0"/>
          </a:p>
          <a:p>
            <a:endParaRPr kumimoji="1" lang="en-US" altLang="ja-JP" dirty="0" smtClean="0"/>
          </a:p>
          <a:p>
            <a:r>
              <a:rPr kumimoji="1" lang="ja-JP" altLang="en-US" dirty="0" smtClean="0"/>
              <a:t>あえて基本的にと言いましたが、一件、</a:t>
            </a:r>
            <a:r>
              <a:rPr kumimoji="1" lang="en-US" altLang="ja-JP" dirty="0" smtClean="0"/>
              <a:t>Web</a:t>
            </a:r>
            <a:r>
              <a:rPr kumimoji="1" lang="ja-JP" altLang="en-US" dirty="0" smtClean="0"/>
              <a:t>ブラウザに依存する問題がでております。</a:t>
            </a:r>
            <a:endParaRPr kumimoji="1" lang="en-US" altLang="ja-JP" dirty="0" smtClean="0"/>
          </a:p>
          <a:p>
            <a:endParaRPr kumimoji="1" lang="en-US" altLang="ja-JP" dirty="0" smtClean="0"/>
          </a:p>
          <a:p>
            <a:r>
              <a:rPr kumimoji="1" lang="ja-JP" altLang="en-US" dirty="0" smtClean="0"/>
              <a:t>これは今後の課題で述べたいと思います。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31</a:t>
            </a:fld>
            <a:endParaRPr kumimoji="1"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続きまして提案機能の評価を見ていきます。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32</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[5</a:t>
            </a:r>
            <a:r>
              <a:rPr kumimoji="1" lang="ja-JP" altLang="en-US" dirty="0" smtClean="0"/>
              <a:t>秒</a:t>
            </a:r>
            <a:r>
              <a:rPr kumimoji="1" lang="en-US" altLang="ja-JP" dirty="0" smtClean="0"/>
              <a:t>]</a:t>
            </a:r>
          </a:p>
          <a:p>
            <a:r>
              <a:rPr kumimoji="1" lang="ja-JP" altLang="en-US" dirty="0" smtClean="0"/>
              <a:t>報告</a:t>
            </a:r>
            <a:r>
              <a:rPr kumimoji="1" lang="ja-JP" altLang="en-US" dirty="0" smtClean="0"/>
              <a:t>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endParaRPr kumimoji="1" lang="en-US" altLang="ja-JP" dirty="0" smtClean="0"/>
          </a:p>
          <a:p>
            <a:r>
              <a:rPr kumimoji="1" lang="ja-JP" altLang="en-US" dirty="0" smtClean="0"/>
              <a:t>全てを説明すると時間もありませんので、</a:t>
            </a:r>
            <a:endParaRPr kumimoji="1" lang="en-US" altLang="ja-JP" dirty="0" smtClean="0"/>
          </a:p>
          <a:p>
            <a:r>
              <a:rPr kumimoji="1" lang="ja-JP" altLang="en-US" dirty="0" smtClean="0"/>
              <a:t>数点に絞って説明します。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少し分かりづらいかもしれませんが、</a:t>
            </a:r>
            <a:endParaRPr kumimoji="1" lang="en-US" altLang="ja-JP" dirty="0" smtClean="0"/>
          </a:p>
          <a:p>
            <a:r>
              <a:rPr kumimoji="1" lang="ja-JP" altLang="en-US" dirty="0" smtClean="0"/>
              <a:t>テキストボックスを選択した際には少しハイライトが掛って、強調されます。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のフォームを使うことで、自動的にこのように表示することができます。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35</a:t>
            </a:fld>
            <a:endParaRPr kumimoji="1"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endParaRPr kumimoji="1" lang="en-US" altLang="ja-JP" dirty="0" smtClean="0"/>
          </a:p>
          <a:p>
            <a:r>
              <a:rPr kumimoji="1" lang="ja-JP" altLang="en-US" dirty="0" smtClean="0"/>
              <a:t>背景文字で薄く</a:t>
            </a:r>
            <a:r>
              <a:rPr kumimoji="1" lang="en-US" altLang="ja-JP" dirty="0" smtClean="0"/>
              <a:t>400</a:t>
            </a:r>
            <a:r>
              <a:rPr kumimoji="1" lang="ja-JP" altLang="en-US" dirty="0" smtClean="0"/>
              <a:t>という数字がありますが、</a:t>
            </a:r>
            <a:endParaRPr kumimoji="1" lang="en-US" altLang="ja-JP" dirty="0" smtClean="0"/>
          </a:p>
          <a:p>
            <a:r>
              <a:rPr kumimoji="1" lang="ja-JP" altLang="en-US" dirty="0" smtClean="0"/>
              <a:t>何も入力されていない場合</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[20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[40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[30</a:t>
            </a:r>
            <a:r>
              <a:rPr kumimoji="1" lang="ja-JP" altLang="en-US" dirty="0" smtClean="0"/>
              <a:t>秒</a:t>
            </a:r>
            <a:r>
              <a:rPr kumimoji="1" lang="en-US" altLang="ja-JP" dirty="0" smtClean="0"/>
              <a:t>]</a:t>
            </a: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[20</a:t>
            </a:r>
            <a:r>
              <a:rPr kumimoji="1" lang="ja-JP" altLang="en-US" dirty="0" smtClean="0"/>
              <a:t>秒</a:t>
            </a:r>
            <a:r>
              <a:rPr kumimoji="1" lang="en-US" altLang="ja-JP" dirty="0" smtClean="0"/>
              <a:t>]</a:t>
            </a: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以上で国立情報学研究所　社会共有知研究センタ　新井研究室</a:t>
            </a:r>
            <a:endParaRPr kumimoji="1" lang="en-US" altLang="ja-JP" dirty="0" smtClean="0"/>
          </a:p>
          <a:p>
            <a:r>
              <a:rPr kumimoji="1" lang="ja-JP" altLang="en-US" dirty="0" smtClean="0"/>
              <a:t>日立製作所　公共システム事業部　消防システム開発センタ　第</a:t>
            </a:r>
            <a:r>
              <a:rPr kumimoji="1" lang="en-US" altLang="ja-JP" dirty="0" smtClean="0"/>
              <a:t>2</a:t>
            </a:r>
            <a:r>
              <a:rPr kumimoji="1" lang="ja-JP" altLang="en-US" dirty="0" smtClean="0"/>
              <a:t>Ｇ　外田浩太朗の中間発表を終わります。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[15</a:t>
            </a:r>
            <a:r>
              <a:rPr kumimoji="1" lang="ja-JP" altLang="en-US" dirty="0" smtClean="0"/>
              <a:t>秒</a:t>
            </a:r>
            <a:r>
              <a:rPr kumimoji="1" lang="en-US" altLang="ja-JP" dirty="0" smtClean="0"/>
              <a:t>]</a:t>
            </a:r>
          </a:p>
          <a:p>
            <a:r>
              <a:rPr kumimoji="1" lang="ja-JP" altLang="en-US" dirty="0" smtClean="0"/>
              <a:t>まずは前置き的なところで、</a:t>
            </a:r>
            <a:endParaRPr kumimoji="1" lang="en-US" altLang="ja-JP" dirty="0" smtClean="0"/>
          </a:p>
          <a:p>
            <a:r>
              <a:rPr kumimoji="1" lang="en-US" altLang="ja-JP" dirty="0" smtClean="0"/>
              <a:t>NC3</a:t>
            </a:r>
            <a:r>
              <a:rPr kumimoji="1" lang="ja-JP" altLang="en-US" dirty="0" smtClean="0"/>
              <a:t>プロジェクトに関連することを説明していきます。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ja-JP" altLang="en-US" dirty="0" smtClean="0"/>
              <a:t>・・・</a:t>
            </a:r>
            <a:r>
              <a:rPr kumimoji="1" lang="ja-JP" altLang="en-US" baseline="0" dirty="0" smtClean="0"/>
              <a:t>等と</a:t>
            </a:r>
            <a:r>
              <a:rPr kumimoji="1" lang="ja-JP" altLang="en-US" dirty="0" smtClean="0"/>
              <a:t>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１，３以外の検討結果を説明できるように！</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53</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すでにご存知の方も多いかと思いますが、</a:t>
            </a:r>
            <a:endParaRPr kumimoji="1" lang="en-US" altLang="ja-JP" dirty="0" smtClean="0"/>
          </a:p>
          <a:p>
            <a:r>
              <a:rPr kumimoji="1" lang="en-US" altLang="ja-JP" dirty="0" smtClean="0"/>
              <a:t>Web</a:t>
            </a:r>
            <a:r>
              <a:rPr kumimoji="1" lang="ja-JP" altLang="en-US" dirty="0" smtClean="0"/>
              <a:t>ブラウザ上で動作するアプリケーションを開発するためには</a:t>
            </a:r>
            <a:endParaRPr kumimoji="1" lang="en-US" altLang="ja-JP" dirty="0" smtClean="0"/>
          </a:p>
          <a:p>
            <a:r>
              <a:rPr kumimoji="1" lang="ja-JP" altLang="en-US" dirty="0" smtClean="0"/>
              <a:t>普通は</a:t>
            </a:r>
            <a:r>
              <a:rPr kumimoji="1" lang="en-US" altLang="ja-JP" dirty="0" smtClean="0"/>
              <a:t>HTML</a:t>
            </a:r>
            <a:r>
              <a:rPr kumimoji="1" lang="ja-JP" altLang="en-US" dirty="0" smtClean="0"/>
              <a:t>などの専門知識が必要で、プログラミング経験が無い人は</a:t>
            </a:r>
            <a:endParaRPr kumimoji="1" lang="en-US" altLang="ja-JP" dirty="0" smtClean="0"/>
          </a:p>
          <a:p>
            <a:r>
              <a:rPr kumimoji="1" lang="ja-JP" altLang="en-US" dirty="0" smtClean="0"/>
              <a:t>とてもではないですが、難しいでしょう。</a:t>
            </a:r>
            <a:endParaRPr kumimoji="1" lang="en-US" altLang="ja-JP" dirty="0" smtClean="0"/>
          </a:p>
          <a:p>
            <a:r>
              <a:rPr kumimoji="1" lang="ja-JP" altLang="en-US" dirty="0" smtClean="0"/>
              <a:t>これを仕組みとして提供するものが</a:t>
            </a:r>
            <a:r>
              <a:rPr kumimoji="1" lang="en-US" altLang="ja-JP" dirty="0" smtClean="0"/>
              <a:t>CMS</a:t>
            </a:r>
            <a:r>
              <a:rPr kumimoji="1" lang="ja-JP" altLang="en-US" dirty="0" smtClean="0"/>
              <a:t>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en-US" altLang="ja-JP" dirty="0" smtClean="0"/>
              <a:t>NC</a:t>
            </a:r>
            <a:r>
              <a:rPr kumimoji="1" lang="ja-JP" altLang="en-US" dirty="0" smtClean="0"/>
              <a:t>とは新井研究室で開発されているオープンソースの</a:t>
            </a:r>
            <a:r>
              <a:rPr kumimoji="1" lang="en-US" altLang="ja-JP" dirty="0" smtClean="0"/>
              <a:t>CMS</a:t>
            </a:r>
            <a:r>
              <a:rPr kumimoji="1" lang="ja-JP" altLang="en-US" dirty="0" smtClean="0"/>
              <a:t>です。</a:t>
            </a:r>
            <a:endParaRPr kumimoji="1" lang="en-US" altLang="ja-JP" dirty="0" smtClean="0"/>
          </a:p>
          <a:p>
            <a:r>
              <a:rPr kumimoji="1" lang="ja-JP" altLang="en-US" dirty="0" smtClean="0"/>
              <a:t>参考書に掲載されている古いデータですが、その時点では</a:t>
            </a:r>
            <a:r>
              <a:rPr kumimoji="1" lang="en-US" altLang="ja-JP" dirty="0" smtClean="0"/>
              <a:t>3</a:t>
            </a:r>
            <a:r>
              <a:rPr kumimoji="1" lang="ja-JP" altLang="en-US" dirty="0" smtClean="0"/>
              <a:t>千以上の導入があったようです。</a:t>
            </a:r>
            <a:endParaRPr kumimoji="1" lang="en-US" altLang="ja-JP" dirty="0" smtClean="0"/>
          </a:p>
          <a:p>
            <a:endParaRPr kumimoji="1" lang="en-US" altLang="ja-JP" dirty="0" smtClean="0"/>
          </a:p>
          <a:p>
            <a:r>
              <a:rPr kumimoji="1" lang="ja-JP" altLang="en-US" dirty="0" smtClean="0"/>
              <a:t>またこの</a:t>
            </a:r>
            <a:r>
              <a:rPr kumimoji="1" lang="en-US" altLang="ja-JP" dirty="0" smtClean="0"/>
              <a:t>NC</a:t>
            </a:r>
            <a:r>
              <a:rPr kumimoji="1" lang="ja-JP" altLang="en-US" dirty="0" smtClean="0"/>
              <a:t>はワープロのように入力更新できたり、</a:t>
            </a:r>
            <a:endParaRPr kumimoji="1" lang="en-US" altLang="ja-JP" dirty="0" smtClean="0"/>
          </a:p>
          <a:p>
            <a:r>
              <a:rPr kumimoji="1" lang="ja-JP" altLang="en-US" dirty="0" smtClean="0"/>
              <a:t>インストール直後から様々な機能が使えるため</a:t>
            </a:r>
            <a:endParaRPr kumimoji="1" lang="en-US" altLang="ja-JP" dirty="0" smtClean="0"/>
          </a:p>
          <a:p>
            <a:r>
              <a:rPr kumimoji="1" lang="ja-JP" altLang="en-US" dirty="0" smtClean="0"/>
              <a:t>導入のしやすさで選択されることが多いと考えます。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[30</a:t>
            </a:r>
            <a:r>
              <a:rPr kumimoji="1" lang="ja-JP" altLang="en-US" dirty="0" smtClean="0"/>
              <a:t>秒</a:t>
            </a:r>
            <a:r>
              <a:rPr kumimoji="1" lang="en-US" altLang="ja-JP" dirty="0" smtClean="0"/>
              <a:t>]</a:t>
            </a:r>
          </a:p>
          <a:p>
            <a:r>
              <a:rPr kumimoji="1" lang="ja-JP" altLang="en-US" dirty="0" smtClean="0"/>
              <a:t>そして</a:t>
            </a:r>
            <a:r>
              <a:rPr kumimoji="1" lang="en-US" altLang="ja-JP" dirty="0" smtClean="0"/>
              <a:t>NC3</a:t>
            </a:r>
            <a:r>
              <a:rPr kumimoji="1" lang="ja-JP" altLang="en-US" dirty="0" smtClean="0"/>
              <a:t>ですが、</a:t>
            </a:r>
            <a:r>
              <a:rPr kumimoji="1" lang="en-US" altLang="ja-JP" dirty="0" smtClean="0"/>
              <a:t>NC2</a:t>
            </a:r>
            <a:r>
              <a:rPr kumimoji="1" lang="ja-JP" altLang="en-US" dirty="0" smtClean="0"/>
              <a:t>の後継版となります。</a:t>
            </a:r>
            <a:endParaRPr kumimoji="1" lang="en-US" altLang="ja-JP" dirty="0" smtClean="0"/>
          </a:p>
          <a:p>
            <a:r>
              <a:rPr kumimoji="1" lang="ja-JP" altLang="en-US" dirty="0" smtClean="0"/>
              <a:t>概念的なところに大きな変更はありませんが、</a:t>
            </a:r>
            <a:endParaRPr kumimoji="1" lang="en-US" altLang="ja-JP" dirty="0" smtClean="0"/>
          </a:p>
          <a:p>
            <a:r>
              <a:rPr kumimoji="1" lang="ja-JP" altLang="en-US" dirty="0" smtClean="0"/>
              <a:t>開発に使用するソフトウェアやそれに採用するフレームワークに変更があったり、</a:t>
            </a:r>
            <a:endParaRPr kumimoji="1" lang="en-US" altLang="ja-JP" dirty="0" smtClean="0"/>
          </a:p>
          <a:p>
            <a:r>
              <a:rPr kumimoji="1" lang="ja-JP" altLang="en-US" dirty="0" smtClean="0"/>
              <a:t>新たに採用したりと、ソースコードや開発方法は様変わりしています。</a:t>
            </a:r>
            <a:endParaRPr kumimoji="1" lang="en-US" altLang="ja-JP" dirty="0" smtClean="0"/>
          </a:p>
          <a:p>
            <a:endParaRPr kumimoji="1" lang="en-US" altLang="ja-JP" dirty="0" smtClean="0"/>
          </a:p>
          <a:p>
            <a:r>
              <a:rPr kumimoji="1" lang="ja-JP" altLang="en-US" dirty="0" smtClean="0"/>
              <a:t>来年の</a:t>
            </a:r>
            <a:r>
              <a:rPr kumimoji="1" lang="en-US" altLang="ja-JP" dirty="0" smtClean="0"/>
              <a:t>4</a:t>
            </a:r>
            <a:r>
              <a:rPr kumimoji="1" lang="ja-JP" altLang="en-US" dirty="0" smtClean="0"/>
              <a:t>月の</a:t>
            </a:r>
            <a:r>
              <a:rPr kumimoji="1" lang="en-US" altLang="ja-JP" dirty="0" smtClean="0"/>
              <a:t>α</a:t>
            </a:r>
            <a:r>
              <a:rPr kumimoji="1" lang="ja-JP" altLang="en-US" dirty="0" smtClean="0"/>
              <a:t>版リリースに向けて現在開発中です。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[10</a:t>
            </a:r>
            <a:r>
              <a:rPr kumimoji="1" lang="ja-JP" altLang="en-US" dirty="0" smtClean="0"/>
              <a:t>秒</a:t>
            </a:r>
            <a:r>
              <a:rPr kumimoji="1" lang="en-US" altLang="ja-JP" dirty="0"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8</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デメリットも</a:t>
            </a:r>
            <a:endParaRPr kumimoji="1" lang="en-US" altLang="ja-JP" dirty="0" smtClean="0"/>
          </a:p>
          <a:p>
            <a:endParaRPr kumimoji="1" lang="en-US" altLang="ja-JP" dirty="0" smtClean="0"/>
          </a:p>
          <a:p>
            <a:r>
              <a:rPr kumimoji="1" lang="ja-JP" altLang="en-US" dirty="0" smtClean="0"/>
              <a:t>他の</a:t>
            </a:r>
            <a:r>
              <a:rPr kumimoji="1" lang="en-US" altLang="ja-JP" dirty="0" smtClean="0"/>
              <a:t>PHP</a:t>
            </a:r>
            <a:r>
              <a:rPr kumimoji="1" lang="ja-JP" altLang="en-US" dirty="0" smtClean="0"/>
              <a:t>フレームワークも</a:t>
            </a:r>
            <a:endParaRPr kumimoji="1" lang="en-US" altLang="ja-JP" dirty="0" smtClean="0"/>
          </a:p>
          <a:p>
            <a:endParaRPr kumimoji="1" lang="en-US" altLang="ja-JP" dirty="0" smtClean="0"/>
          </a:p>
          <a:p>
            <a:r>
              <a:rPr kumimoji="1" lang="ja-JP" altLang="en-US" dirty="0" smtClean="0"/>
              <a:t>なぜ</a:t>
            </a:r>
            <a:r>
              <a:rPr kumimoji="1" lang="en-US" altLang="ja-JP" dirty="0" smtClean="0"/>
              <a:t>CakePHP</a:t>
            </a:r>
            <a:r>
              <a:rPr kumimoji="1" lang="ja-JP" altLang="en-US" dirty="0" smtClean="0"/>
              <a:t>になったのかも</a:t>
            </a:r>
            <a:endParaRPr kumimoji="1" lang="en-US" altLang="ja-JP" dirty="0" smtClean="0"/>
          </a:p>
          <a:p>
            <a:endParaRPr kumimoji="1" lang="en-US" altLang="ja-JP" dirty="0" smtClean="0"/>
          </a:p>
          <a:p>
            <a:r>
              <a:rPr kumimoji="1" lang="ja-JP" altLang="en-US" dirty="0" smtClean="0"/>
              <a:t>補足準備？</a:t>
            </a:r>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9</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2014/12/4</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2014/12/4</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2014/12/4</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2014/12/4</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2014/12/4</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2014/12/4</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2014/12/4</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2014/12/4</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2014/12/4</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2014/12/4</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2014/12/4</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858000"/>
            <a:chOff x="0" y="0"/>
            <a:chExt cx="9144000" cy="6760028"/>
          </a:xfrm>
        </p:grpSpPr>
        <p:sp>
          <p:nvSpPr>
            <p:cNvPr id="30"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2014/12/4</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1</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コンテンツ プレースホルダ 6"/>
          <p:cNvGraphicFramePr>
            <a:graphicFrameLocks/>
          </p:cNvGraphicFramePr>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054005"/>
                <a:gridCol w="1686406"/>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3140968"/>
            <a:ext cx="6408712" cy="7200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467544" y="4221088"/>
            <a:ext cx="8352928" cy="2232248"/>
          </a:xfrm>
          <a:prstGeom prst="wedgeRoundRectCallout">
            <a:avLst>
              <a:gd name="adj1" fmla="val -11143"/>
              <a:gd name="adj2" fmla="val -69369"/>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AngularJS</a:t>
            </a:r>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Javascript</a:t>
            </a:r>
            <a:r>
              <a:rPr kumimoji="1" lang="ja-JP" altLang="en-US" sz="2400" b="1" dirty="0" smtClean="0">
                <a:latin typeface="メイリオ" pitchFamily="50" charset="-128"/>
                <a:ea typeface="メイリオ" pitchFamily="50" charset="-128"/>
                <a:cs typeface="メイリオ" pitchFamily="50" charset="-128"/>
              </a:rPr>
              <a:t>のフレームワーク</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Google</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・双方向データバインディング等の特徴</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054005"/>
                <a:gridCol w="1686406"/>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4149080"/>
            <a:ext cx="8280920" cy="8640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467544" y="2204864"/>
            <a:ext cx="8424936" cy="1728192"/>
          </a:xfrm>
          <a:prstGeom prst="wedgeRoundRectCallout">
            <a:avLst>
              <a:gd name="adj1" fmla="val -2563"/>
              <a:gd name="adj2" fmla="val 71293"/>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Bootstrap</a:t>
            </a:r>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Twitter</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Twitter</a:t>
            </a:r>
            <a:r>
              <a:rPr lang="ja-JP" altLang="en-US" sz="2400" b="1" dirty="0" smtClean="0">
                <a:latin typeface="メイリオ" pitchFamily="50" charset="-128"/>
                <a:ea typeface="メイリオ" pitchFamily="50" charset="-128"/>
                <a:cs typeface="メイリオ" pitchFamily="50" charset="-128"/>
              </a:rPr>
              <a:t>ライクなデザインが表現できる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・レスポンシブデザインを実現できる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054005"/>
                <a:gridCol w="1686406"/>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5373216"/>
            <a:ext cx="7272808" cy="10801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251520" y="2060848"/>
            <a:ext cx="8640960" cy="3240360"/>
            <a:chOff x="251520" y="2060848"/>
            <a:chExt cx="8640960" cy="3240360"/>
          </a:xfrm>
        </p:grpSpPr>
        <p:sp>
          <p:nvSpPr>
            <p:cNvPr id="11" name="角丸四角形吹き出し 10"/>
            <p:cNvSpPr/>
            <p:nvPr/>
          </p:nvSpPr>
          <p:spPr>
            <a:xfrm>
              <a:off x="251520" y="2060848"/>
              <a:ext cx="8640960" cy="3240360"/>
            </a:xfrm>
            <a:prstGeom prst="wedgeRoundRectCallout">
              <a:avLst>
                <a:gd name="adj1" fmla="val -5989"/>
                <a:gd name="adj2" fmla="val 62381"/>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800" b="1" dirty="0" smtClean="0"/>
                <a:t>   TravisCI</a:t>
              </a:r>
            </a:p>
            <a:p>
              <a:r>
                <a:rPr lang="ja-JP" altLang="en-US" sz="2800" b="1" dirty="0" smtClean="0"/>
                <a:t>　   </a:t>
              </a:r>
              <a:r>
                <a:rPr kumimoji="1" lang="en-US" altLang="ja-JP" sz="2800" b="1" dirty="0" smtClean="0"/>
                <a:t>Github</a:t>
              </a:r>
              <a:r>
                <a:rPr kumimoji="1" lang="ja-JP" altLang="en-US" sz="2800" b="1" dirty="0" smtClean="0"/>
                <a:t>と連携し、</a:t>
              </a:r>
              <a:r>
                <a:rPr kumimoji="1" lang="en-US" altLang="ja-JP" sz="2800" b="1" dirty="0" smtClean="0"/>
                <a:t>GitHub</a:t>
              </a:r>
              <a:r>
                <a:rPr kumimoji="1" lang="ja-JP" altLang="en-US" sz="2800" b="1" dirty="0" smtClean="0"/>
                <a:t>への</a:t>
              </a:r>
              <a:r>
                <a:rPr lang="en-US" altLang="ja-JP" sz="2800" b="1" dirty="0" smtClean="0"/>
                <a:t>Push</a:t>
              </a:r>
              <a:r>
                <a:rPr lang="ja-JP" altLang="en-US" sz="2800" b="1" dirty="0" smtClean="0"/>
                <a:t>をトリガーにして</a:t>
              </a:r>
              <a:endParaRPr lang="en-US" altLang="ja-JP" sz="2800" b="1" dirty="0" smtClean="0"/>
            </a:p>
            <a:p>
              <a:r>
                <a:rPr kumimoji="1" lang="ja-JP" altLang="en-US" sz="2800" b="1" dirty="0" smtClean="0"/>
                <a:t>　   </a:t>
              </a:r>
              <a:r>
                <a:rPr lang="ja-JP" altLang="en-US" sz="2800" b="1" dirty="0" smtClean="0"/>
                <a:t>予め設定した通りに自動でテストを実行する</a:t>
              </a:r>
              <a:endParaRPr lang="en-US" altLang="ja-JP" sz="2800" b="1" dirty="0" smtClean="0"/>
            </a:p>
            <a:p>
              <a:endParaRPr lang="en-US" altLang="ja-JP" sz="2800" b="1" dirty="0" smtClean="0"/>
            </a:p>
            <a:p>
              <a:r>
                <a:rPr lang="en-US" altLang="ja-JP" sz="2400" b="1" dirty="0" smtClean="0"/>
                <a:t>    ※</a:t>
              </a:r>
              <a:r>
                <a:rPr lang="en-US" altLang="ja-JP" sz="2800" b="1" dirty="0" smtClean="0"/>
                <a:t>CI</a:t>
              </a:r>
              <a:r>
                <a:rPr lang="ja-JP" altLang="en-US" sz="2800" b="1" dirty="0" smtClean="0"/>
                <a:t> </a:t>
              </a:r>
              <a:r>
                <a:rPr lang="en-US" altLang="ja-JP" sz="2800" b="1" dirty="0" smtClean="0"/>
                <a:t>:</a:t>
              </a:r>
              <a:r>
                <a:rPr lang="ja-JP" altLang="en-US" sz="2800" b="1" dirty="0" smtClean="0"/>
                <a:t> </a:t>
              </a:r>
              <a:r>
                <a:rPr lang="en-US" altLang="ja-JP" sz="2800" b="1" dirty="0" smtClean="0"/>
                <a:t>Continuous Integration</a:t>
              </a:r>
            </a:p>
            <a:p>
              <a:r>
                <a:rPr lang="ja-JP" altLang="en-US" sz="2800" b="1" dirty="0" smtClean="0"/>
                <a:t>　　   </a:t>
              </a:r>
              <a:r>
                <a:rPr lang="en-US" altLang="ja-JP" sz="2800" b="1" dirty="0" smtClean="0"/>
                <a:t>=&gt;</a:t>
              </a:r>
              <a:r>
                <a:rPr lang="ja-JP" altLang="en-US" sz="2800" b="1" dirty="0" smtClean="0"/>
                <a:t>　継続的インテグレーション</a:t>
              </a:r>
              <a:endParaRPr lang="en-US" altLang="ja-JP" sz="2800" b="1" dirty="0" smtClean="0"/>
            </a:p>
            <a:p>
              <a:r>
                <a:rPr lang="ja-JP" altLang="en-US" sz="2800" b="1" dirty="0" smtClean="0"/>
                <a:t>　　　    テストを継続的に実行して行くこと</a:t>
              </a:r>
              <a:endParaRPr lang="en-US" altLang="ja-JP" sz="2800" b="1" dirty="0" smtClean="0"/>
            </a:p>
          </p:txBody>
        </p:sp>
        <p:pic>
          <p:nvPicPr>
            <p:cNvPr id="13" name="Picture 2"/>
            <p:cNvPicPr>
              <a:picLocks noChangeAspect="1" noChangeArrowheads="1"/>
            </p:cNvPicPr>
            <p:nvPr/>
          </p:nvPicPr>
          <p:blipFill>
            <a:blip r:embed="rId2" cstate="print"/>
            <a:srcRect/>
            <a:stretch>
              <a:fillRect/>
            </a:stretch>
          </p:blipFill>
          <p:spPr bwMode="auto">
            <a:xfrm>
              <a:off x="7020272" y="4005064"/>
              <a:ext cx="1407577" cy="296332"/>
            </a:xfrm>
            <a:prstGeom prst="rect">
              <a:avLst/>
            </a:prstGeom>
            <a:noFill/>
            <a:ln w="9525">
              <a:noFill/>
              <a:miter lim="800000"/>
              <a:headEnd/>
              <a:tailEnd/>
            </a:ln>
          </p:spPr>
        </p:pic>
        <p:pic>
          <p:nvPicPr>
            <p:cNvPr id="14" name="Picture 5"/>
            <p:cNvPicPr>
              <a:picLocks noChangeAspect="1" noChangeArrowheads="1"/>
            </p:cNvPicPr>
            <p:nvPr/>
          </p:nvPicPr>
          <p:blipFill>
            <a:blip r:embed="rId3" cstate="print"/>
            <a:srcRect/>
            <a:stretch>
              <a:fillRect/>
            </a:stretch>
          </p:blipFill>
          <p:spPr bwMode="auto">
            <a:xfrm>
              <a:off x="7020272" y="4509120"/>
              <a:ext cx="1344149" cy="312593"/>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13</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
        <p:nvSpPr>
          <p:cNvPr id="9" name="角丸四角形 8"/>
          <p:cNvSpPr/>
          <p:nvPr/>
        </p:nvSpPr>
        <p:spPr>
          <a:xfrm>
            <a:off x="323528" y="3933056"/>
            <a:ext cx="496855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3200" b="1" dirty="0" smtClean="0">
                <a:ea typeface="メイリオ" pitchFamily="50" charset="-128"/>
                <a:cs typeface="メイリオ" pitchFamily="50" charset="-128"/>
              </a:rPr>
              <a:t>開発担当・最終</a:t>
            </a:r>
            <a:r>
              <a:rPr kumimoji="1" lang="ja-JP" altLang="en-US" sz="3200" b="1" dirty="0" smtClean="0">
                <a:ea typeface="メイリオ" pitchFamily="50" charset="-128"/>
                <a:cs typeface="メイリオ" pitchFamily="50" charset="-128"/>
              </a:rPr>
              <a:t>成果物</a:t>
            </a:r>
            <a:endParaRPr kumimoji="1" lang="ja-JP" altLang="en-US" sz="32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797152"/>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12</a:t>
            </a:r>
            <a:r>
              <a:rPr lang="ja-JP" altLang="en-US" sz="2400" b="1" dirty="0" smtClean="0">
                <a:latin typeface="メイリオ" pitchFamily="50" charset="-128"/>
                <a:ea typeface="メイリオ" pitchFamily="50" charset="-128"/>
                <a:cs typeface="メイリオ" pitchFamily="50" charset="-128"/>
              </a:rPr>
              <a:t>月着手開始</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ts val="24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画面遷移図、</a:t>
            </a:r>
            <a:r>
              <a:rPr lang="en-US" altLang="ja-JP" sz="2400" b="1" dirty="0" smtClean="0">
                <a:latin typeface="メイリオ" pitchFamily="50" charset="-128"/>
                <a:ea typeface="メイリオ" pitchFamily="50" charset="-128"/>
                <a:cs typeface="メイリオ" pitchFamily="50" charset="-128"/>
              </a:rPr>
              <a:t>ER</a:t>
            </a:r>
            <a:r>
              <a:rPr lang="ja-JP" altLang="en-US" sz="2400" b="1" dirty="0" smtClean="0">
                <a:latin typeface="メイリオ" pitchFamily="50" charset="-128"/>
                <a:ea typeface="メイリオ" pitchFamily="50" charset="-128"/>
                <a:cs typeface="メイリオ" pitchFamily="50" charset="-128"/>
              </a:rPr>
              <a:t>図、ソースコード、テストコード</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4176464"/>
          </a:xfrm>
        </p:spPr>
        <p:txBody>
          <a:bodyPr>
            <a:normAutofit/>
          </a:bodyPr>
          <a:lstStyle/>
          <a:p>
            <a:r>
              <a:rPr kumimoji="1" lang="en-US" altLang="ja-JP" sz="2400" dirty="0" smtClean="0"/>
              <a:t>HTML</a:t>
            </a:r>
            <a:r>
              <a:rPr lang="ja-JP" altLang="en-US" sz="2400" dirty="0" smtClean="0"/>
              <a:t>に</a:t>
            </a:r>
            <a:r>
              <a:rPr lang="en-US" altLang="ja-JP" sz="2400" dirty="0" smtClean="0"/>
              <a:t>&lt;iframe&gt;</a:t>
            </a:r>
            <a:r>
              <a:rPr lang="ja-JP" altLang="en-US" sz="2400" dirty="0" smtClean="0"/>
              <a:t>タグを使用。</a:t>
            </a:r>
            <a:endParaRPr lang="en-US" altLang="ja-JP" sz="2400" dirty="0" smtClean="0"/>
          </a:p>
          <a:p>
            <a:r>
              <a:rPr kumimoji="1" lang="ja-JP" altLang="en-US" sz="2400" dirty="0" smtClean="0"/>
              <a:t>このタグを使うことで、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ページを埋め込める。</a:t>
            </a:r>
            <a:endParaRPr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r>
              <a:rPr kumimoji="1" lang="en-US" altLang="ja-JP" sz="2400" dirty="0" smtClean="0"/>
              <a:t>iframe</a:t>
            </a:r>
            <a:r>
              <a:rPr kumimoji="1" lang="ja-JP" altLang="en-US" sz="2400" dirty="0" smtClean="0"/>
              <a:t>プラグインは</a:t>
            </a:r>
            <a:r>
              <a:rPr kumimoji="1" lang="en-US" altLang="ja-JP" sz="2400" dirty="0" smtClean="0"/>
              <a:t>iframe</a:t>
            </a:r>
            <a:r>
              <a:rPr kumimoji="1" lang="ja-JP" altLang="en-US" sz="2400" dirty="0" smtClean="0"/>
              <a:t>をフォームを操作することで簡単に使えるように</a:t>
            </a:r>
            <a:r>
              <a:rPr kumimoji="1" lang="en-US" altLang="ja-JP" sz="2400" dirty="0" smtClean="0"/>
              <a:t>NC3</a:t>
            </a:r>
            <a:r>
              <a:rPr kumimoji="1" lang="ja-JP" altLang="en-US" sz="2400" dirty="0" smtClean="0"/>
              <a:t>の機能として提供しているプラグイン。</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32859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iframe</a:t>
            </a: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980728"/>
          <a:ext cx="8424936" cy="5805268"/>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22515">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年月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b="1" kern="100" dirty="0">
                          <a:latin typeface="Century"/>
                          <a:ea typeface="Mincho"/>
                          <a:cs typeface="Times New Roman"/>
                        </a:rPr>
                        <a:t>4</a:t>
                      </a:r>
                      <a:r>
                        <a:rPr lang="ja-JP" sz="2000" b="1"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b="1"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507098">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インフラ系</a:t>
                      </a:r>
                    </a:p>
                    <a:p>
                      <a:pPr algn="ctr">
                        <a:lnSpc>
                          <a:spcPts val="1800"/>
                        </a:lnSpc>
                        <a:spcAft>
                          <a:spcPts val="0"/>
                        </a:spcAft>
                      </a:pPr>
                      <a:r>
                        <a:rPr lang="en-US" sz="1800" b="1" kern="100" dirty="0">
                          <a:latin typeface="Century"/>
                          <a:ea typeface="Mincho"/>
                          <a:cs typeface="Times New Roman"/>
                        </a:rPr>
                        <a:t>VirtualBox, Vagrant, Git</a:t>
                      </a:r>
                      <a:r>
                        <a:rPr lang="ja-JP" sz="1800" b="1"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82960">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フレームワーク・ライブラリ</a:t>
                      </a:r>
                    </a:p>
                    <a:p>
                      <a:pPr algn="ctr">
                        <a:lnSpc>
                          <a:spcPts val="1800"/>
                        </a:lnSpc>
                        <a:spcAft>
                          <a:spcPts val="0"/>
                        </a:spcAft>
                      </a:pPr>
                      <a:r>
                        <a:rPr lang="en-US" sz="1800" b="1" kern="100" dirty="0">
                          <a:latin typeface="Century"/>
                          <a:ea typeface="Mincho"/>
                          <a:cs typeface="Times New Roman"/>
                        </a:rPr>
                        <a:t>CakePHP, AngularJS, Bootstrap</a:t>
                      </a:r>
                      <a:r>
                        <a:rPr lang="ja-JP" sz="1800" b="1"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smtClean="0">
                          <a:latin typeface="Century"/>
                          <a:ea typeface="Mincho"/>
                          <a:cs typeface="Times New Roman"/>
                        </a:rPr>
                        <a:t>NC3</a:t>
                      </a:r>
                      <a:r>
                        <a:rPr lang="ja-JP" sz="1800" b="1" kern="100" dirty="0" smtClean="0">
                          <a:latin typeface="Century"/>
                          <a:ea typeface="Mincho"/>
                          <a:cs typeface="Times New Roman"/>
                        </a:rPr>
                        <a:t>仕様理解</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NC2</a:t>
                      </a:r>
                      <a:r>
                        <a:rPr lang="ja-JP" sz="1800" b="1"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NC3</a:t>
                      </a:r>
                      <a:r>
                        <a:rPr lang="ja-JP" sz="1800" b="1"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a:latin typeface="Century"/>
                          <a:ea typeface="Mincho"/>
                          <a:cs typeface="Times New Roman"/>
                        </a:rPr>
                        <a:t>iframe</a:t>
                      </a:r>
                      <a:r>
                        <a:rPr lang="ja-JP" sz="1800" b="1"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画面遷移図・</a:t>
                      </a:r>
                      <a:r>
                        <a:rPr lang="en-US" sz="1800" b="1" kern="100" dirty="0">
                          <a:latin typeface="Century"/>
                          <a:ea typeface="Mincho"/>
                          <a:cs typeface="Times New Roman"/>
                        </a:rPr>
                        <a:t>ER</a:t>
                      </a:r>
                      <a:r>
                        <a:rPr lang="ja-JP" sz="1800" b="1"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b="1" kern="100" dirty="0">
                          <a:latin typeface="Century"/>
                          <a:ea typeface="Mincho"/>
                          <a:cs typeface="Times New Roman"/>
                        </a:rPr>
                        <a:t>13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b="1" kern="100" dirty="0">
                          <a:latin typeface="Century"/>
                          <a:ea typeface="Mincho"/>
                          <a:cs typeface="Times New Roman"/>
                        </a:rPr>
                        <a:t>14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b="1" kern="100" dirty="0">
                          <a:latin typeface="Century"/>
                          <a:ea typeface="Mincho"/>
                          <a:cs typeface="Times New Roman"/>
                        </a:rPr>
                        <a:t>15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17</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61926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ea typeface="メイリオ" pitchFamily="50" charset="-128"/>
                <a:cs typeface="メイリオ" pitchFamily="50" charset="-128"/>
              </a:rPr>
              <a:t>NC2</a:t>
            </a:r>
            <a:r>
              <a:rPr lang="ja-JP" altLang="en-US" sz="2800" b="1" dirty="0" smtClean="0">
                <a:ea typeface="メイリオ" pitchFamily="50" charset="-128"/>
                <a:cs typeface="メイリオ" pitchFamily="50" charset="-128"/>
              </a:rPr>
              <a:t> </a:t>
            </a:r>
            <a:r>
              <a:rPr lang="en-US" altLang="ja-JP" sz="2800" b="1" dirty="0" smtClean="0">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モジュールのフォーム</a:t>
            </a:r>
            <a:endParaRPr kumimoji="1" lang="ja-JP" altLang="en-US" sz="28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323528" y="2708920"/>
            <a:ext cx="8589754"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6768752"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600" b="1" dirty="0" smtClean="0">
                <a:ea typeface="メイリオ" pitchFamily="50" charset="-128"/>
                <a:cs typeface="メイリオ" pitchFamily="50" charset="-128"/>
              </a:rPr>
              <a:t>EFO : Entry Form Optimization</a:t>
            </a:r>
            <a:endParaRPr kumimoji="1" lang="ja-JP" altLang="en-US" sz="3600" b="1" dirty="0">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219256" cy="2448272"/>
          </a:xfrm>
        </p:spPr>
        <p:txBody>
          <a:bodyPr>
            <a:noAutofit/>
          </a:bodyPr>
          <a:lstStyle/>
          <a:p>
            <a:r>
              <a:rPr lang="ja-JP" altLang="en-US" sz="2400" dirty="0" smtClean="0"/>
              <a:t>エントリー</a:t>
            </a:r>
            <a:r>
              <a:rPr lang="en-US" altLang="ja-JP" sz="2400" dirty="0" smtClean="0"/>
              <a:t>(</a:t>
            </a:r>
            <a:r>
              <a:rPr lang="ja-JP" altLang="en-US" sz="2400" dirty="0" smtClean="0"/>
              <a:t>入力</a:t>
            </a:r>
            <a:r>
              <a:rPr lang="en-US" altLang="ja-JP" sz="2400" dirty="0" smtClean="0"/>
              <a:t>)</a:t>
            </a:r>
            <a:r>
              <a:rPr lang="ja-JP" altLang="en-US" sz="2400" dirty="0" smtClean="0"/>
              <a:t>フォーム最適化</a:t>
            </a:r>
            <a:endParaRPr lang="en-US" altLang="ja-JP" sz="2400" dirty="0" smtClean="0"/>
          </a:p>
          <a:p>
            <a:r>
              <a:rPr lang="en-US" altLang="ja-JP" sz="2400" dirty="0" smtClean="0"/>
              <a:t>Web</a:t>
            </a:r>
            <a:r>
              <a:rPr lang="ja-JP" altLang="en-US" sz="2400" dirty="0" smtClean="0"/>
              <a:t>サイトの入力フォームを利用しやすいように改善すること</a:t>
            </a:r>
            <a:endParaRPr lang="en-US" altLang="ja-JP" sz="2400" dirty="0" smtClean="0"/>
          </a:p>
          <a:p>
            <a:r>
              <a:rPr lang="ja-JP" altLang="en-US" sz="2400" dirty="0" smtClean="0"/>
              <a:t>例えば、入力中はフォームを強調する</a:t>
            </a:r>
            <a:endParaRPr lang="en-US" altLang="ja-JP" sz="2400" dirty="0" smtClean="0"/>
          </a:p>
          <a:p>
            <a:pPr>
              <a:buNone/>
            </a:pPr>
            <a:r>
              <a:rPr lang="ja-JP" altLang="en-US" sz="2400" dirty="0" smtClean="0"/>
              <a:t>　　　　　必須項目は「必須項目です」等ラベルを付ける</a:t>
            </a:r>
            <a:endParaRPr lang="en-US" altLang="ja-JP" sz="2400" dirty="0" smtClean="0"/>
          </a:p>
          <a:p>
            <a:endParaRPr lang="en-US" altLang="ja-JP" sz="2400" dirty="0" smtClean="0"/>
          </a:p>
          <a:p>
            <a:endParaRPr kumimoji="1" lang="ja-JP" altLang="en-US" sz="2400" dirty="0"/>
          </a:p>
        </p:txBody>
      </p:sp>
      <p:sp>
        <p:nvSpPr>
          <p:cNvPr id="8" name="角丸四角形 7"/>
          <p:cNvSpPr/>
          <p:nvPr/>
        </p:nvSpPr>
        <p:spPr>
          <a:xfrm>
            <a:off x="755576" y="4797152"/>
            <a:ext cx="7704856" cy="136815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latin typeface="メイリオ" pitchFamily="50" charset="-128"/>
                <a:ea typeface="メイリオ" pitchFamily="50" charset="-128"/>
                <a:cs typeface="メイリオ" pitchFamily="50" charset="-128"/>
              </a:rPr>
              <a:t>プラグインの使用性（使いやすさ、</a:t>
            </a:r>
            <a:endParaRPr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操作しやすさ）を考え、</a:t>
            </a:r>
            <a:r>
              <a:rPr lang="en-US" altLang="ja-JP" sz="2800" b="1" dirty="0" smtClean="0">
                <a:latin typeface="メイリオ" pitchFamily="50" charset="-128"/>
                <a:ea typeface="メイリオ" pitchFamily="50" charset="-128"/>
                <a:cs typeface="メイリオ" pitchFamily="50" charset="-128"/>
              </a:rPr>
              <a:t>EFO</a:t>
            </a:r>
            <a:r>
              <a:rPr lang="ja-JP" altLang="en-US" sz="2800" b="1" dirty="0" smtClean="0">
                <a:latin typeface="メイリオ" pitchFamily="50" charset="-128"/>
                <a:ea typeface="メイリオ" pitchFamily="50" charset="-128"/>
                <a:cs typeface="メイリオ" pitchFamily="50" charset="-128"/>
              </a:rPr>
              <a:t>を検討した。</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3933056"/>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4941168"/>
            <a:ext cx="8136904" cy="1656184"/>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　　　　・入力がしやすい</a:t>
            </a:r>
            <a:endParaRPr lang="en-US" altLang="ja-JP" sz="2400" b="1" dirty="0" smtClean="0">
              <a:latin typeface="メイリオ" pitchFamily="50" charset="-128"/>
              <a:ea typeface="メイリオ" pitchFamily="50" charset="-128"/>
              <a:cs typeface="メイリオ" pitchFamily="50" charset="-128"/>
            </a:endParaRPr>
          </a:p>
          <a:p>
            <a:pPr>
              <a:spcAft>
                <a:spcPts val="1200"/>
              </a:spcAft>
            </a:pPr>
            <a:r>
              <a:rPr lang="ja-JP" altLang="en-US" sz="2400" b="1" dirty="0" smtClean="0">
                <a:latin typeface="メイリオ" pitchFamily="50" charset="-128"/>
                <a:ea typeface="メイリオ" pitchFamily="50" charset="-128"/>
                <a:cs typeface="メイリオ" pitchFamily="50" charset="-128"/>
              </a:rPr>
              <a:t>　　　　・エラー内容が</a:t>
            </a:r>
            <a:r>
              <a:rPr lang="ja-JP" altLang="en-US" sz="2400" b="1" dirty="0" smtClean="0">
                <a:latin typeface="メイリオ" pitchFamily="50" charset="-128"/>
                <a:ea typeface="メイリオ" pitchFamily="50" charset="-128"/>
                <a:cs typeface="メイリオ" pitchFamily="50" charset="-128"/>
              </a:rPr>
              <a:t>分かりやすい </a:t>
            </a:r>
            <a:r>
              <a:rPr lang="en-US" altLang="ja-JP" sz="2400" b="1" dirty="0" smtClean="0">
                <a:latin typeface="メイリオ" pitchFamily="50" charset="-128"/>
                <a:ea typeface="メイリオ" pitchFamily="50" charset="-128"/>
                <a:cs typeface="メイリオ" pitchFamily="50" charset="-128"/>
              </a:rPr>
              <a:t>etc</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 </a:t>
            </a:r>
            <a:r>
              <a:rPr lang="ja-JP" altLang="en-US" sz="2400" b="1" dirty="0" smtClean="0">
                <a:latin typeface="メイリオ" pitchFamily="50" charset="-128"/>
                <a:ea typeface="メイリオ" pitchFamily="50" charset="-128"/>
                <a:cs typeface="メイリオ" pitchFamily="50" charset="-128"/>
              </a:rPr>
              <a:t>使用性が高いフォームを提案・評価する</a:t>
            </a:r>
            <a:endParaRPr kumimoji="1" lang="ja-JP" altLang="en-US" sz="2400" b="1" dirty="0">
              <a:latin typeface="メイリオ" pitchFamily="50" charset="-128"/>
              <a:ea typeface="メイリオ" pitchFamily="50" charset="-128"/>
              <a:cs typeface="メイリオ" pitchFamily="50" charset="-128"/>
            </a:endParaRPr>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107504"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107504" y="3429000"/>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a:t>
            </a:r>
            <a:r>
              <a:rPr lang="en-US" altLang="ja-JP" dirty="0" smtClean="0"/>
              <a:t>EFO</a:t>
            </a:r>
            <a:r>
              <a:rPr lang="ja-JP" altLang="en-US" dirty="0" smtClean="0"/>
              <a:t>適用イメージ</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323528" y="2708920"/>
            <a:ext cx="8589754" cy="3168352"/>
          </a:xfrm>
          <a:prstGeom prst="rect">
            <a:avLst/>
          </a:prstGeom>
          <a:noFill/>
          <a:ln w="9525">
            <a:noFill/>
            <a:miter lim="800000"/>
            <a:headEnd/>
            <a:tailEnd/>
          </a:ln>
        </p:spPr>
      </p:pic>
      <p:sp>
        <p:nvSpPr>
          <p:cNvPr id="7" name="テキスト ボックス 6"/>
          <p:cNvSpPr txBox="1"/>
          <p:nvPr/>
        </p:nvSpPr>
        <p:spPr>
          <a:xfrm>
            <a:off x="899592"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95736"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860032"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331640" y="2420888"/>
            <a:ext cx="3280364" cy="864096"/>
          </a:xfrm>
          <a:prstGeom prst="wedgeRoundRectCallout">
            <a:avLst>
              <a:gd name="adj1" fmla="val -39471"/>
              <a:gd name="adj2" fmla="val 7568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932040" y="2420888"/>
            <a:ext cx="3600400" cy="864096"/>
          </a:xfrm>
          <a:prstGeom prst="wedgeRoundRectCallout">
            <a:avLst>
              <a:gd name="adj1" fmla="val -49088"/>
              <a:gd name="adj2" fmla="val 90032"/>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96136" y="4581128"/>
            <a:ext cx="3168352" cy="864096"/>
          </a:xfrm>
          <a:prstGeom prst="wedgeRoundRectCallout">
            <a:avLst>
              <a:gd name="adj1" fmla="val -37363"/>
              <a:gd name="adj2" fmla="val -9165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251520" y="1556792"/>
            <a:ext cx="61926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ea typeface="メイリオ" pitchFamily="50" charset="-128"/>
                <a:cs typeface="メイリオ" pitchFamily="50" charset="-128"/>
              </a:rPr>
              <a:t>NC2</a:t>
            </a:r>
            <a:r>
              <a:rPr lang="ja-JP" altLang="en-US" sz="2800" b="1" dirty="0" smtClean="0">
                <a:ea typeface="メイリオ" pitchFamily="50" charset="-128"/>
                <a:cs typeface="メイリオ" pitchFamily="50" charset="-128"/>
              </a:rPr>
              <a:t> </a:t>
            </a:r>
            <a:r>
              <a:rPr lang="en-US" altLang="ja-JP" sz="2800" b="1" dirty="0" smtClean="0">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モジュールのフォーム</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3.4</a:t>
            </a:r>
            <a:r>
              <a:rPr lang="ja-JP" altLang="en-US" dirty="0" smtClean="0"/>
              <a:t> 検討項目</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07504" y="1124744"/>
          <a:ext cx="8892480" cy="5400599"/>
        </p:xfrm>
        <a:graphic>
          <a:graphicData uri="http://schemas.openxmlformats.org/drawingml/2006/table">
            <a:tbl>
              <a:tblPr/>
              <a:tblGrid>
                <a:gridCol w="536615"/>
                <a:gridCol w="8355865"/>
              </a:tblGrid>
              <a:tr h="463693">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3708">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latin typeface="+mn-lt"/>
                          <a:ea typeface="Mincho"/>
                          <a:cs typeface="Times New Roman"/>
                        </a:rPr>
                        <a:t>アクティブなフォームは</a:t>
                      </a:r>
                      <a:r>
                        <a:rPr lang="ja-JP" sz="2000" b="1" kern="100" dirty="0" smtClean="0">
                          <a:latin typeface="+mn-lt"/>
                          <a:ea typeface="Mincho"/>
                          <a:cs typeface="Times New Roman"/>
                        </a:rPr>
                        <a:t>色</a:t>
                      </a:r>
                      <a:r>
                        <a:rPr lang="ja-JP" sz="20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5722">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3708">
                <a:tc>
                  <a:txBody>
                    <a:bodyPr/>
                    <a:lstStyle/>
                    <a:p>
                      <a:pPr algn="ctr">
                        <a:lnSpc>
                          <a:spcPts val="1800"/>
                        </a:lnSpc>
                        <a:spcAft>
                          <a:spcPts val="0"/>
                        </a:spcAft>
                      </a:pPr>
                      <a:r>
                        <a:rPr lang="en-US" sz="2000" b="1" kern="100">
                          <a:latin typeface="Century"/>
                          <a:ea typeface="Mincho"/>
                          <a:cs typeface="Times New Roman"/>
                        </a:rPr>
                        <a:t>8</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9</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34101">
                <a:tc>
                  <a:txBody>
                    <a:bodyPr/>
                    <a:lstStyle/>
                    <a:p>
                      <a:pPr algn="ctr">
                        <a:lnSpc>
                          <a:spcPts val="1800"/>
                        </a:lnSpc>
                        <a:spcAft>
                          <a:spcPts val="0"/>
                        </a:spcAft>
                      </a:pPr>
                      <a:r>
                        <a:rPr lang="en-US" sz="2000" b="1" kern="100">
                          <a:latin typeface="Century"/>
                          <a:ea typeface="Mincho"/>
                          <a:cs typeface="Times New Roman"/>
                        </a:rPr>
                        <a:t>10</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ラジオボタンやチェックボックス</a:t>
                      </a:r>
                      <a:r>
                        <a:rPr lang="ja-JP" sz="2000" b="1" kern="100" dirty="0" smtClean="0">
                          <a:latin typeface="+mn-lt"/>
                          <a:ea typeface="Mincho"/>
                          <a:cs typeface="Times New Roman"/>
                        </a:rPr>
                        <a:t>はラベル</a:t>
                      </a:r>
                      <a:r>
                        <a:rPr lang="ja-JP" sz="20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3708">
                <a:tc>
                  <a:txBody>
                    <a:bodyPr/>
                    <a:lstStyle/>
                    <a:p>
                      <a:pPr algn="ctr">
                        <a:lnSpc>
                          <a:spcPts val="1800"/>
                        </a:lnSpc>
                        <a:spcAft>
                          <a:spcPts val="0"/>
                        </a:spcAft>
                      </a:pPr>
                      <a:r>
                        <a:rPr lang="en-US" sz="2000" b="1" kern="100">
                          <a:latin typeface="Century"/>
                          <a:ea typeface="Mincho"/>
                          <a:cs typeface="Times New Roman"/>
                        </a:rPr>
                        <a:t>11</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42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エラー箇所に正しい情報が入力</a:t>
                      </a:r>
                      <a:r>
                        <a:rPr lang="ja-JP" sz="2000" b="1" kern="100" dirty="0" smtClean="0">
                          <a:latin typeface="+mn-lt"/>
                          <a:ea typeface="Mincho"/>
                          <a:cs typeface="Times New Roman"/>
                        </a:rPr>
                        <a:t>されたらエラー</a:t>
                      </a:r>
                      <a:r>
                        <a:rPr lang="ja-JP" sz="20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60282">
                <a:tc>
                  <a:txBody>
                    <a:bodyPr/>
                    <a:lstStyle/>
                    <a:p>
                      <a:pPr algn="ct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latin typeface="+mn-lt"/>
                          <a:ea typeface="Mincho"/>
                          <a:cs typeface="Times New Roman"/>
                        </a:rPr>
                        <a:t>登録</a:t>
                      </a:r>
                      <a:r>
                        <a:rPr lang="ja-JP" sz="20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22</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79512" y="1052735"/>
          <a:ext cx="8568952" cy="5696116"/>
        </p:xfrm>
        <a:graphic>
          <a:graphicData uri="http://schemas.openxmlformats.org/drawingml/2006/table">
            <a:tbl>
              <a:tblPr/>
              <a:tblGrid>
                <a:gridCol w="432048"/>
                <a:gridCol w="5328592"/>
                <a:gridCol w="2808312"/>
              </a:tblGrid>
              <a:tr h="340697">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000" b="1" kern="100" dirty="0" smtClean="0">
                          <a:latin typeface="+mn-lt"/>
                          <a:ea typeface="Mincho"/>
                          <a:cs typeface="Times New Roman"/>
                        </a:rPr>
                        <a:t>分類</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7746">
                <a:tc>
                  <a:txBody>
                    <a:bodyPr/>
                    <a:lstStyle/>
                    <a:p>
                      <a:pPr algn="r">
                        <a:lnSpc>
                          <a:spcPts val="1800"/>
                        </a:lnSpc>
                        <a:spcAft>
                          <a:spcPts val="0"/>
                        </a:spcAft>
                      </a:pPr>
                      <a:r>
                        <a:rPr lang="en-US" sz="1800" b="1" kern="100" dirty="0">
                          <a:latin typeface="Century"/>
                          <a:ea typeface="Mincho"/>
                          <a:cs typeface="Times New Roman"/>
                        </a:rPr>
                        <a:t>4</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6</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577349">
                <a:tc>
                  <a:txBody>
                    <a:bodyPr/>
                    <a:lstStyle/>
                    <a:p>
                      <a:pPr algn="r">
                        <a:lnSpc>
                          <a:spcPts val="1800"/>
                        </a:lnSpc>
                        <a:spcAft>
                          <a:spcPts val="0"/>
                        </a:spcAft>
                      </a:pPr>
                      <a:r>
                        <a:rPr lang="en-US" sz="1800" b="1" kern="100" dirty="0">
                          <a:latin typeface="Century"/>
                          <a:ea typeface="Mincho"/>
                          <a:cs typeface="Times New Roman"/>
                        </a:rPr>
                        <a:t>10</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800" b="1" kern="100" dirty="0">
                          <a:latin typeface="Century"/>
                          <a:ea typeface="Mincho"/>
                          <a:cs typeface="Times New Roman"/>
                        </a:rPr>
                        <a:t>11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90272">
                <a:tc>
                  <a:txBody>
                    <a:bodyPr/>
                    <a:lstStyle/>
                    <a:p>
                      <a:pPr algn="r">
                        <a:lnSpc>
                          <a:spcPts val="1800"/>
                        </a:lnSpc>
                        <a:spcAft>
                          <a:spcPts val="0"/>
                        </a:spcAft>
                      </a:pPr>
                      <a:r>
                        <a:rPr lang="en-US" sz="1800" b="1" kern="100" dirty="0">
                          <a:latin typeface="Century"/>
                          <a:ea typeface="Mincho"/>
                          <a:cs typeface="Times New Roman"/>
                        </a:rPr>
                        <a:t>12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27564">
                <a:tc>
                  <a:txBody>
                    <a:bodyPr/>
                    <a:lstStyle/>
                    <a:p>
                      <a:pPr algn="r">
                        <a:lnSpc>
                          <a:spcPts val="1800"/>
                        </a:lnSpc>
                        <a:spcAft>
                          <a:spcPts val="0"/>
                        </a:spcAft>
                      </a:pPr>
                      <a:r>
                        <a:rPr lang="en-US" sz="1800" b="1" kern="100" dirty="0" smtClean="0">
                          <a:latin typeface="Century"/>
                          <a:ea typeface="Mincho"/>
                          <a:cs typeface="Times New Roman"/>
                        </a:rPr>
                        <a:t>13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12160" y="5157192"/>
            <a:ext cx="2664296" cy="792088"/>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kern="100" dirty="0" smtClean="0">
                <a:solidFill>
                  <a:schemeClr val="tx1"/>
                </a:solidFill>
                <a:ea typeface="Mincho"/>
                <a:cs typeface="Times New Roman"/>
              </a:rPr>
              <a:t>リアルタイム</a:t>
            </a:r>
            <a:endParaRPr lang="en-US" altLang="ja-JP" b="1" kern="100" dirty="0" smtClean="0">
              <a:solidFill>
                <a:schemeClr val="tx1"/>
              </a:solidFill>
              <a:ea typeface="Mincho"/>
              <a:cs typeface="Times New Roman"/>
            </a:endParaRPr>
          </a:p>
          <a:p>
            <a:pPr algn="ctr"/>
            <a:r>
              <a:rPr lang="ja-JP" altLang="en-US" b="1" kern="100" dirty="0" smtClean="0">
                <a:solidFill>
                  <a:schemeClr val="tx1"/>
                </a:solidFill>
                <a:ea typeface="Mincho"/>
                <a:cs typeface="Times New Roman"/>
              </a:rPr>
              <a:t>バリデーション</a:t>
            </a:r>
          </a:p>
        </p:txBody>
      </p:sp>
      <p:sp>
        <p:nvSpPr>
          <p:cNvPr id="8" name="正方形/長方形 7"/>
          <p:cNvSpPr/>
          <p:nvPr/>
        </p:nvSpPr>
        <p:spPr>
          <a:xfrm>
            <a:off x="6012160" y="6093296"/>
            <a:ext cx="2664296" cy="576064"/>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kern="100" dirty="0" smtClean="0">
                <a:solidFill>
                  <a:schemeClr val="tx1"/>
                </a:solidFill>
                <a:ea typeface="Mincho"/>
                <a:cs typeface="Times New Roman"/>
              </a:rPr>
              <a:t>サブミットロック</a:t>
            </a:r>
          </a:p>
        </p:txBody>
      </p:sp>
      <p:sp>
        <p:nvSpPr>
          <p:cNvPr id="6" name="正方形/長方形 5"/>
          <p:cNvSpPr/>
          <p:nvPr/>
        </p:nvSpPr>
        <p:spPr>
          <a:xfrm>
            <a:off x="6012160" y="1449168"/>
            <a:ext cx="2664296" cy="3564008"/>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b="1" kern="100" dirty="0" smtClean="0">
                <a:solidFill>
                  <a:schemeClr val="tx1"/>
                </a:solidFill>
                <a:ea typeface="Mincho"/>
                <a:cs typeface="Times New Roman"/>
              </a:rPr>
              <a:t>表示・入力方法最適化</a:t>
            </a:r>
            <a:endParaRPr lang="ja-JP" altLang="en-US" b="1" kern="100" dirty="0">
              <a:solidFill>
                <a:schemeClr val="tx1"/>
              </a:solidFill>
              <a:ea typeface="Mincho"/>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2348880"/>
            <a:ext cx="8363272" cy="2088232"/>
          </a:xfrm>
        </p:spPr>
        <p:txBody>
          <a:bodyPr>
            <a:normAutofit/>
          </a:bodyPr>
          <a:lstStyle/>
          <a:p>
            <a:r>
              <a:rPr lang="ja-JP" altLang="en-US" dirty="0" smtClean="0"/>
              <a:t>画面のイメージを固める段階で、表示する項目・表示の並び等の精査を行い最適化する。</a:t>
            </a:r>
            <a:endParaRPr lang="en-US" altLang="ja-JP" dirty="0" smtClean="0"/>
          </a:p>
          <a:p>
            <a:r>
              <a:rPr kumimoji="1" lang="en-US" altLang="ja-JP" dirty="0" smtClean="0"/>
              <a:t>Web</a:t>
            </a:r>
            <a:r>
              <a:rPr kumimoji="1" lang="ja-JP" altLang="en-US" dirty="0" smtClean="0"/>
              <a:t>ブラウザ上に表示される部分であるため、</a:t>
            </a:r>
            <a:r>
              <a:rPr kumimoji="1" lang="en-US" altLang="ja-JP" dirty="0" smtClean="0"/>
              <a:t>HTML5</a:t>
            </a:r>
            <a:r>
              <a:rPr kumimoji="1" lang="ja-JP" altLang="en-US" dirty="0" smtClean="0"/>
              <a:t>と</a:t>
            </a:r>
            <a:r>
              <a:rPr kumimoji="1" lang="en-US" altLang="ja-JP" dirty="0" smtClean="0"/>
              <a:t>Bootstrap</a:t>
            </a:r>
            <a:r>
              <a:rPr kumimoji="1" lang="ja-JP" altLang="en-US" dirty="0" smtClean="0"/>
              <a:t>を使って実現する。</a:t>
            </a:r>
            <a:endParaRPr kumimoji="1" lang="ja-JP" altLang="en-US" dirty="0"/>
          </a:p>
        </p:txBody>
      </p:sp>
      <p:sp>
        <p:nvSpPr>
          <p:cNvPr id="12" name="テキスト ボックス 11"/>
          <p:cNvSpPr txBox="1"/>
          <p:nvPr/>
        </p:nvSpPr>
        <p:spPr>
          <a:xfrm>
            <a:off x="683568" y="4581128"/>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3" cstate="print"/>
          <a:srcRect/>
          <a:stretch>
            <a:fillRect/>
          </a:stretch>
        </p:blipFill>
        <p:spPr bwMode="auto">
          <a:xfrm>
            <a:off x="251520" y="5157192"/>
            <a:ext cx="8591494" cy="792088"/>
          </a:xfrm>
          <a:prstGeom prst="rect">
            <a:avLst/>
          </a:prstGeom>
          <a:noFill/>
          <a:ln w="9525">
            <a:noFill/>
            <a:miter lim="800000"/>
            <a:headEnd/>
            <a:tailEnd/>
          </a:ln>
        </p:spPr>
      </p:pic>
      <p:sp>
        <p:nvSpPr>
          <p:cNvPr id="8" name="角丸四角形 7"/>
          <p:cNvSpPr/>
          <p:nvPr/>
        </p:nvSpPr>
        <p:spPr>
          <a:xfrm>
            <a:off x="323528" y="1196752"/>
            <a:ext cx="5112568" cy="64807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①表示・入力方法最適化</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a:t>
            </a:r>
            <a:r>
              <a:rPr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2060848"/>
            <a:ext cx="8435280" cy="1656184"/>
          </a:xfrm>
        </p:spPr>
        <p:txBody>
          <a:bodyPr>
            <a:noAutofit/>
          </a:bodyPr>
          <a:lstStyle/>
          <a:p>
            <a:r>
              <a:rPr lang="en-US" altLang="ja-JP" dirty="0" smtClean="0"/>
              <a:t>AngularJS</a:t>
            </a:r>
            <a:r>
              <a:rPr lang="ja-JP" altLang="en-US" dirty="0" smtClean="0"/>
              <a:t>の双方向データバインディング機能を利用。</a:t>
            </a:r>
            <a:endParaRPr lang="en-US" altLang="ja-JP" dirty="0" smtClean="0"/>
          </a:p>
          <a:p>
            <a:r>
              <a:rPr kumimoji="1" lang="ja-JP" altLang="en-US" dirty="0" smtClean="0"/>
              <a:t>正常・エラーを区別するフォームの色やアイコン等には</a:t>
            </a:r>
            <a:r>
              <a:rPr lang="en-US" altLang="ja-JP" dirty="0" smtClean="0"/>
              <a:t>Bootstrap</a:t>
            </a:r>
            <a:r>
              <a:rPr lang="ja-JP" altLang="en-US" dirty="0" smtClean="0"/>
              <a:t>を使って実現する。</a:t>
            </a:r>
            <a:endParaRPr lang="en-US" altLang="ja-JP" dirty="0" smtClean="0"/>
          </a:p>
        </p:txBody>
      </p:sp>
      <p:pic>
        <p:nvPicPr>
          <p:cNvPr id="8" name="図 7"/>
          <p:cNvPicPr/>
          <p:nvPr/>
        </p:nvPicPr>
        <p:blipFill>
          <a:blip r:embed="rId3" cstate="print"/>
          <a:srcRect r="-41"/>
          <a:stretch>
            <a:fillRect/>
          </a:stretch>
        </p:blipFill>
        <p:spPr bwMode="auto">
          <a:xfrm>
            <a:off x="277383" y="5013176"/>
            <a:ext cx="8615097" cy="720080"/>
          </a:xfrm>
          <a:prstGeom prst="rect">
            <a:avLst/>
          </a:prstGeom>
          <a:noFill/>
          <a:ln w="9525">
            <a:noFill/>
            <a:miter lim="800000"/>
            <a:headEnd/>
            <a:tailEnd/>
          </a:ln>
        </p:spPr>
      </p:pic>
      <p:pic>
        <p:nvPicPr>
          <p:cNvPr id="9" name="図 8"/>
          <p:cNvPicPr/>
          <p:nvPr/>
        </p:nvPicPr>
        <p:blipFill>
          <a:blip r:embed="rId4" cstate="print"/>
          <a:srcRect r="-21"/>
          <a:stretch>
            <a:fillRect/>
          </a:stretch>
        </p:blipFill>
        <p:spPr bwMode="auto">
          <a:xfrm>
            <a:off x="277614" y="5841269"/>
            <a:ext cx="8614449" cy="756083"/>
          </a:xfrm>
          <a:prstGeom prst="rect">
            <a:avLst/>
          </a:prstGeom>
          <a:noFill/>
          <a:ln w="9525">
            <a:noFill/>
            <a:miter lim="800000"/>
            <a:headEnd/>
            <a:tailEnd/>
          </a:ln>
        </p:spPr>
      </p:pic>
      <p:cxnSp>
        <p:nvCxnSpPr>
          <p:cNvPr id="11" name="直線コネクタ 10"/>
          <p:cNvCxnSpPr/>
          <p:nvPr/>
        </p:nvCxnSpPr>
        <p:spPr>
          <a:xfrm>
            <a:off x="3131840" y="2492896"/>
            <a:ext cx="4608512" cy="0"/>
          </a:xfrm>
          <a:prstGeom prst="line">
            <a:avLst/>
          </a:prstGeom>
          <a:ln>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テキスト ボックス 9"/>
          <p:cNvSpPr txBox="1"/>
          <p:nvPr/>
        </p:nvSpPr>
        <p:spPr>
          <a:xfrm>
            <a:off x="683568" y="4273932"/>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323528" y="1196752"/>
            <a:ext cx="6120680" cy="648072"/>
          </a:xfrm>
          <a:prstGeom prst="round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②リアルタイムバリデーション</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16832"/>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323528" y="1196752"/>
            <a:ext cx="612068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双方向データバインディング</a:t>
            </a:r>
            <a:endParaRPr kumimoji="1" lang="ja-JP" altLang="en-US" sz="2800" b="1" dirty="0">
              <a:ea typeface="メイリオ" pitchFamily="50" charset="-128"/>
              <a:cs typeface="メイリオ" pitchFamily="50" charset="-128"/>
            </a:endParaRPr>
          </a:p>
        </p:txBody>
      </p:sp>
      <p:pic>
        <p:nvPicPr>
          <p:cNvPr id="7" name="Picture 2"/>
          <p:cNvPicPr>
            <a:picLocks noChangeAspect="1" noChangeArrowheads="1"/>
          </p:cNvPicPr>
          <p:nvPr/>
        </p:nvPicPr>
        <p:blipFill>
          <a:blip r:embed="rId3" cstate="print"/>
          <a:srcRect/>
          <a:stretch>
            <a:fillRect/>
          </a:stretch>
        </p:blipFill>
        <p:spPr bwMode="auto">
          <a:xfrm>
            <a:off x="1691680" y="4365104"/>
            <a:ext cx="5668068"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32048" y="1988840"/>
            <a:ext cx="8676456" cy="2088232"/>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a:t>
            </a:r>
            <a:r>
              <a:rPr lang="ja-JP" altLang="en-US" sz="2400" dirty="0" smtClean="0"/>
              <a:t>場合、決定</a:t>
            </a:r>
            <a:r>
              <a:rPr lang="ja-JP" altLang="en-US" sz="2400" dirty="0" smtClean="0"/>
              <a:t>や一時</a:t>
            </a:r>
            <a:r>
              <a:rPr lang="ja-JP" altLang="en-US" sz="2400" dirty="0" smtClean="0"/>
              <a:t>保存のボタン</a:t>
            </a:r>
            <a:r>
              <a:rPr lang="ja-JP" altLang="en-US" sz="2400" dirty="0" smtClean="0"/>
              <a:t>を非活性にする。</a:t>
            </a:r>
            <a:endParaRPr lang="en-US" altLang="ja-JP" sz="2400" dirty="0" smtClean="0"/>
          </a:p>
          <a:p>
            <a:r>
              <a:rPr lang="ja-JP" altLang="en-US" sz="2400" dirty="0" smtClean="0"/>
              <a:t>正常なデータが入力されている場合</a:t>
            </a:r>
            <a:r>
              <a:rPr lang="ja-JP" altLang="en-US" sz="2400" dirty="0" smtClean="0"/>
              <a:t>、</a:t>
            </a:r>
            <a:r>
              <a:rPr lang="ja-JP" altLang="en-US" sz="2400" dirty="0" smtClean="0"/>
              <a:t>ボタン押下が</a:t>
            </a:r>
            <a:r>
              <a:rPr lang="ja-JP" altLang="en-US" sz="2400" dirty="0" smtClean="0"/>
              <a:t>可能</a:t>
            </a:r>
            <a:r>
              <a:rPr lang="ja-JP" altLang="en-US" sz="2400" dirty="0" smtClean="0"/>
              <a:t>。</a:t>
            </a:r>
            <a:endParaRPr lang="en-US" altLang="ja-JP" sz="2400" dirty="0" smtClean="0"/>
          </a:p>
        </p:txBody>
      </p:sp>
      <p:pic>
        <p:nvPicPr>
          <p:cNvPr id="7" name="図 6"/>
          <p:cNvPicPr/>
          <p:nvPr/>
        </p:nvPicPr>
        <p:blipFill>
          <a:blip r:embed="rId3" cstate="print"/>
          <a:srcRect r="-41"/>
          <a:stretch>
            <a:fillRect/>
          </a:stretch>
        </p:blipFill>
        <p:spPr bwMode="auto">
          <a:xfrm>
            <a:off x="360040" y="4119485"/>
            <a:ext cx="8604448" cy="719190"/>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360360" y="5288611"/>
            <a:ext cx="8603805" cy="755149"/>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838675"/>
            <a:ext cx="864096" cy="590466"/>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98060"/>
            <a:ext cx="864096" cy="599292"/>
          </a:xfrm>
          <a:prstGeom prst="rect">
            <a:avLst/>
          </a:prstGeom>
          <a:noFill/>
          <a:ln w="9525">
            <a:noFill/>
            <a:miter lim="800000"/>
            <a:headEnd/>
            <a:tailEnd/>
          </a:ln>
        </p:spPr>
      </p:pic>
      <p:sp>
        <p:nvSpPr>
          <p:cNvPr id="10" name="テキスト ボックス 9"/>
          <p:cNvSpPr txBox="1"/>
          <p:nvPr/>
        </p:nvSpPr>
        <p:spPr>
          <a:xfrm>
            <a:off x="323528" y="3717032"/>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4385229" y="6093296"/>
            <a:ext cx="2923075" cy="576064"/>
          </a:xfrm>
          <a:prstGeom prst="wedgeRectCallout">
            <a:avLst>
              <a:gd name="adj1" fmla="val 63191"/>
              <a:gd name="adj2" fmla="val -18812"/>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ボタンを非活性にする</a:t>
            </a:r>
            <a:endParaRPr kumimoji="1" lang="ja-JP" altLang="en-US" b="1" dirty="0">
              <a:latin typeface="メイリオ" pitchFamily="50" charset="-128"/>
              <a:ea typeface="メイリオ" pitchFamily="50" charset="-128"/>
              <a:cs typeface="メイリオ" pitchFamily="50" charset="-128"/>
            </a:endParaRPr>
          </a:p>
        </p:txBody>
      </p:sp>
      <p:sp>
        <p:nvSpPr>
          <p:cNvPr id="12" name="四角形吹き出し 11"/>
          <p:cNvSpPr/>
          <p:nvPr/>
        </p:nvSpPr>
        <p:spPr>
          <a:xfrm>
            <a:off x="4385229" y="4869160"/>
            <a:ext cx="2923075" cy="576064"/>
          </a:xfrm>
          <a:prstGeom prst="wedgeRectCallout">
            <a:avLst>
              <a:gd name="adj1" fmla="val 62007"/>
              <a:gd name="adj2" fmla="val -18770"/>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ボタンを活性化する</a:t>
            </a:r>
            <a:endParaRPr kumimoji="1" lang="ja-JP" altLang="en-US" b="1" dirty="0">
              <a:latin typeface="メイリオ" pitchFamily="50" charset="-128"/>
              <a:ea typeface="メイリオ" pitchFamily="50" charset="-128"/>
              <a:cs typeface="メイリオ" pitchFamily="50" charset="-128"/>
            </a:endParaRPr>
          </a:p>
        </p:txBody>
      </p:sp>
      <p:sp>
        <p:nvSpPr>
          <p:cNvPr id="13" name="角丸四角形 12"/>
          <p:cNvSpPr/>
          <p:nvPr/>
        </p:nvSpPr>
        <p:spPr>
          <a:xfrm>
            <a:off x="323528" y="1196752"/>
            <a:ext cx="4392488" cy="648072"/>
          </a:xfrm>
          <a:prstGeom prst="round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③サブミットロック</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28</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003232" cy="5112568"/>
          </a:xfrm>
        </p:spPr>
        <p:txBody>
          <a:bodyPr>
            <a:noAutofit/>
          </a:bodyPr>
          <a:lstStyle/>
          <a:p>
            <a:r>
              <a:rPr lang="ja-JP" altLang="en-US" sz="2400" dirty="0" smtClean="0"/>
              <a:t>使用性の評価はアンケート調査やアクセスログ解析が</a:t>
            </a:r>
            <a:r>
              <a:rPr lang="ja-JP" altLang="en-US" sz="2400" dirty="0" smtClean="0"/>
              <a:t>一般的。</a:t>
            </a:r>
            <a:endParaRPr lang="en-US" altLang="ja-JP" sz="2400" dirty="0" smtClean="0"/>
          </a:p>
          <a:p>
            <a:r>
              <a:rPr lang="ja-JP" altLang="en-US" sz="2400" dirty="0" smtClean="0"/>
              <a:t>リリース</a:t>
            </a:r>
            <a:r>
              <a:rPr lang="ja-JP" altLang="en-US" sz="2400" dirty="0" smtClean="0"/>
              <a:t>されていない現段階では定量的な評価は困難で</a:t>
            </a:r>
            <a:r>
              <a:rPr lang="ja-JP" altLang="en-US" sz="2400" dirty="0" smtClean="0"/>
              <a:t>あった。</a:t>
            </a:r>
            <a:endParaRPr lang="en-US" altLang="ja-JP" sz="2400" dirty="0" smtClean="0"/>
          </a:p>
          <a:p>
            <a:r>
              <a:rPr kumimoji="1" lang="ja-JP" altLang="en-US" sz="2400" dirty="0" smtClean="0"/>
              <a:t>定量的な評価をするならば</a:t>
            </a:r>
            <a:r>
              <a:rPr kumimoji="1" lang="en-US" altLang="ja-JP" sz="2400" dirty="0" smtClean="0"/>
              <a:t>4</a:t>
            </a:r>
            <a:r>
              <a:rPr kumimoji="1" lang="ja-JP" altLang="en-US" sz="2400" dirty="0" smtClean="0"/>
              <a:t>月以降のリリース後となる。</a:t>
            </a:r>
            <a:endParaRPr kumimoji="1" lang="en-US" altLang="ja-JP" sz="2400" dirty="0" smtClean="0"/>
          </a:p>
          <a:p>
            <a:r>
              <a:rPr kumimoji="1" lang="ja-JP" altLang="en-US" sz="2400" dirty="0" smtClean="0"/>
              <a:t>前述した</a:t>
            </a:r>
            <a:r>
              <a:rPr kumimoji="1" lang="en-US" altLang="ja-JP" sz="2400" dirty="0" smtClean="0"/>
              <a:t>13</a:t>
            </a:r>
            <a:r>
              <a:rPr kumimoji="1" lang="ja-JP" altLang="en-US" sz="2400" dirty="0" smtClean="0"/>
              <a:t>の「評価項目」</a:t>
            </a:r>
            <a:r>
              <a:rPr lang="ja-JP" altLang="en-US" sz="2400" dirty="0" smtClean="0"/>
              <a:t>をそれぞれ満たす実装ができたかを評価する。</a:t>
            </a:r>
            <a:endParaRPr lang="en-US" altLang="ja-JP" sz="2400" dirty="0" smtClean="0"/>
          </a:p>
          <a:p>
            <a:r>
              <a:rPr kumimoji="1" lang="ja-JP" altLang="en-US" sz="2400" dirty="0" smtClean="0"/>
              <a:t>また</a:t>
            </a:r>
            <a:r>
              <a:rPr kumimoji="1" lang="en-US" altLang="ja-JP" sz="2400" dirty="0" smtClean="0"/>
              <a:t>iframe</a:t>
            </a:r>
            <a:r>
              <a:rPr kumimoji="1" lang="ja-JP" altLang="en-US" sz="2400" dirty="0" smtClean="0"/>
              <a:t>プラグイン自体の機能を満たしていることが前提となるため、</a:t>
            </a:r>
            <a:r>
              <a:rPr lang="en-US" altLang="ja-JP" sz="2400" dirty="0" smtClean="0"/>
              <a:t>13</a:t>
            </a:r>
            <a:r>
              <a:rPr lang="ja-JP" altLang="en-US" sz="2400" dirty="0" smtClean="0"/>
              <a:t>項目以外に</a:t>
            </a:r>
            <a:r>
              <a:rPr lang="en-US" altLang="ja-JP" sz="2400" dirty="0" smtClean="0"/>
              <a:t>iframe</a:t>
            </a:r>
            <a:r>
              <a:rPr lang="ja-JP" altLang="en-US" sz="2400" dirty="0" smtClean="0"/>
              <a:t>プラグインとしての機能要件も評価する。</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6" name="コンテンツ プレースホルダ 5"/>
          <p:cNvSpPr>
            <a:spLocks noGrp="1"/>
          </p:cNvSpPr>
          <p:nvPr>
            <p:ph idx="1"/>
          </p:nvPr>
        </p:nvSpPr>
        <p:spPr>
          <a:xfrm>
            <a:off x="1619672" y="2060848"/>
            <a:ext cx="6059016" cy="576064"/>
          </a:xfrm>
        </p:spPr>
        <p:txBody>
          <a:bodyPr>
            <a:noAutofit/>
          </a:bodyPr>
          <a:lstStyle/>
          <a:p>
            <a:pPr>
              <a:buNone/>
            </a:pPr>
            <a:r>
              <a:rPr lang="en-US" altLang="ja-JP" dirty="0" smtClean="0"/>
              <a:t>=&gt; </a:t>
            </a:r>
            <a:r>
              <a:rPr lang="ja-JP" altLang="en-US" dirty="0" smtClean="0"/>
              <a:t>画面遷移図を満たす実装か？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角丸四角形 6"/>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
        <p:nvSpPr>
          <p:cNvPr id="8" name="角丸四角形 7"/>
          <p:cNvSpPr/>
          <p:nvPr/>
        </p:nvSpPr>
        <p:spPr>
          <a:xfrm>
            <a:off x="323529" y="2924944"/>
            <a:ext cx="4680519" cy="648072"/>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1">
                <a:lumMod val="20000"/>
                <a:lumOff val="80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提案機能（非機能要件）</a:t>
            </a:r>
            <a:endParaRPr lang="ja-JP" altLang="en-US" sz="2800" b="1" dirty="0">
              <a:solidFill>
                <a:schemeClr val="bg1">
                  <a:lumMod val="85000"/>
                </a:schemeClr>
              </a:solidFill>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1259632" y="3861048"/>
            <a:ext cx="7344816" cy="2808312"/>
          </a:xfrm>
          <a:prstGeom prst="rect">
            <a:avLst/>
          </a:prstGeom>
        </p:spPr>
        <p:txBody>
          <a:bodyPr vert="horz" lIns="91440" tIns="45720" rIns="91440" bIns="45720" rtlCol="0">
            <a:noAutofit/>
          </a:bodyPr>
          <a:lstStyle/>
          <a:p>
            <a:pPr marL="342900" marR="0" lvl="0" indent="-342900" fontAlgn="auto">
              <a:lnSpc>
                <a:spcPct val="100000"/>
              </a:lnSpc>
              <a:spcBef>
                <a:spcPct val="20000"/>
              </a:spcBef>
              <a:spcAft>
                <a:spcPts val="0"/>
              </a:spcAft>
              <a:buClrTx/>
              <a:buSzTx/>
              <a:tabLst/>
              <a:defRPr/>
            </a:pP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①表示・入力方法最適化</a:t>
            </a: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a:p>
            <a:pPr marL="342900" marR="0" lvl="0" indent="-342900" fontAlgn="auto">
              <a:lnSpc>
                <a:spcPct val="100000"/>
              </a:lnSpc>
              <a:spcBef>
                <a:spcPct val="20000"/>
              </a:spcBef>
              <a:spcAft>
                <a:spcPts val="0"/>
              </a:spcAft>
              <a:buClrTx/>
              <a:buSzTx/>
              <a:tabLst/>
              <a:defRPr/>
            </a:pP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②リアルタイムバリデーション</a:t>
            </a: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a:p>
            <a:pPr marL="342900" marR="0" lvl="0" indent="-342900" fontAlgn="auto">
              <a:lnSpc>
                <a:spcPct val="100000"/>
              </a:lnSpc>
              <a:spcBef>
                <a:spcPct val="20000"/>
              </a:spcBef>
              <a:spcAft>
                <a:spcPts val="0"/>
              </a:spcAft>
              <a:buClrTx/>
              <a:buSzTx/>
              <a:tabLst/>
              <a:defRPr/>
            </a:pP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③サブミットロック</a:t>
            </a: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a:p>
            <a:pPr marL="342900" marR="0" lvl="0" indent="-342900" fontAlgn="auto">
              <a:lnSpc>
                <a:spcPct val="100000"/>
              </a:lnSpc>
              <a:spcBef>
                <a:spcPct val="20000"/>
              </a:spcBef>
              <a:spcAft>
                <a:spcPts val="0"/>
              </a:spcAft>
              <a:buClrTx/>
              <a:buSzTx/>
              <a:tabLst/>
              <a:defRPr/>
            </a:pP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a:p>
            <a:pPr marL="342900" marR="0" lvl="0" indent="-342900" fontAlgn="auto">
              <a:lnSpc>
                <a:spcPct val="100000"/>
              </a:lnSpc>
              <a:spcBef>
                <a:spcPct val="20000"/>
              </a:spcBef>
              <a:spcAft>
                <a:spcPts val="0"/>
              </a:spcAft>
              <a:buClrTx/>
              <a:buSzTx/>
              <a:tabLst/>
              <a:defRPr/>
            </a:pP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　</a:t>
            </a:r>
            <a:r>
              <a:rPr lang="en-US" altLang="ja-JP" sz="2800" b="1" dirty="0" smtClean="0">
                <a:solidFill>
                  <a:schemeClr val="bg1">
                    <a:lumMod val="85000"/>
                  </a:schemeClr>
                </a:solidFill>
                <a:latin typeface="メイリオ" pitchFamily="50" charset="-128"/>
                <a:ea typeface="メイリオ" pitchFamily="50" charset="-128"/>
                <a:cs typeface="メイリオ" pitchFamily="50" charset="-128"/>
              </a:rPr>
              <a:t>=&gt;</a:t>
            </a: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 分類前の各検討項目を満たす実装か？</a:t>
            </a: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a:p>
            <a:pPr marL="342900" marR="0" lvl="0" indent="-342900" fontAlgn="auto">
              <a:lnSpc>
                <a:spcPct val="100000"/>
              </a:lnSpc>
              <a:spcBef>
                <a:spcPct val="20000"/>
              </a:spcBef>
              <a:spcAft>
                <a:spcPts val="0"/>
              </a:spcAft>
              <a:buClrTx/>
              <a:buSzTx/>
              <a:tabLst/>
              <a:defRPr/>
            </a:pPr>
            <a:r>
              <a:rPr lang="ja-JP" altLang="en-US" sz="2800" b="1" dirty="0" smtClean="0">
                <a:solidFill>
                  <a:schemeClr val="bg1">
                    <a:lumMod val="85000"/>
                  </a:schemeClr>
                </a:solidFill>
                <a:latin typeface="メイリオ" pitchFamily="50" charset="-128"/>
                <a:ea typeface="メイリオ" pitchFamily="50" charset="-128"/>
                <a:cs typeface="メイリオ" pitchFamily="50" charset="-128"/>
              </a:rPr>
              <a:t>　　</a:t>
            </a:r>
            <a:endParaRPr lang="en-US" altLang="ja-JP" sz="2800" b="1" dirty="0" smtClean="0">
              <a:solidFill>
                <a:schemeClr val="bg1">
                  <a:lumMod val="8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15" name="コンテンツ プレースホルダ 14"/>
          <p:cNvSpPr>
            <a:spLocks noGrp="1"/>
          </p:cNvSpPr>
          <p:nvPr>
            <p:ph idx="1"/>
          </p:nvPr>
        </p:nvSpPr>
        <p:spPr>
          <a:xfrm>
            <a:off x="467544" y="1916832"/>
            <a:ext cx="4536504" cy="576064"/>
          </a:xfrm>
        </p:spPr>
        <p:txBody>
          <a:bodyPr>
            <a:normAutofit/>
          </a:bodyPr>
          <a:lstStyle/>
          <a:p>
            <a:r>
              <a:rPr lang="ja-JP" altLang="en-US" dirty="0" smtClean="0"/>
              <a:t>画面遷移図（一部抜粋）</a:t>
            </a:r>
            <a:endParaRPr lang="en-US" altLang="ja-JP" dirty="0" smtClean="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9" name="図 8"/>
          <p:cNvPicPr/>
          <p:nvPr/>
        </p:nvPicPr>
        <p:blipFill>
          <a:blip r:embed="rId3" cstate="print"/>
          <a:srcRect/>
          <a:stretch>
            <a:fillRect/>
          </a:stretch>
        </p:blipFill>
        <p:spPr bwMode="auto">
          <a:xfrm>
            <a:off x="0" y="2420888"/>
            <a:ext cx="9144000" cy="4437112"/>
          </a:xfrm>
          <a:prstGeom prst="rect">
            <a:avLst/>
          </a:prstGeom>
          <a:noFill/>
          <a:ln w="9525">
            <a:noFill/>
            <a:miter lim="800000"/>
            <a:headEnd/>
            <a:tailEnd/>
          </a:ln>
        </p:spPr>
      </p:pic>
      <p:sp>
        <p:nvSpPr>
          <p:cNvPr id="13" name="角丸四角形 12"/>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8" name="角丸四角形 7"/>
          <p:cNvSpPr/>
          <p:nvPr/>
        </p:nvSpPr>
        <p:spPr>
          <a:xfrm>
            <a:off x="1187624" y="4005064"/>
            <a:ext cx="6912768" cy="2520280"/>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800" b="1" dirty="0" smtClean="0">
                <a:latin typeface="メイリオ" pitchFamily="50" charset="-128"/>
                <a:ea typeface="メイリオ" pitchFamily="50" charset="-128"/>
                <a:cs typeface="メイリオ" pitchFamily="50" charset="-128"/>
              </a:rPr>
              <a:t>基本的に全ての機能要件を</a:t>
            </a:r>
            <a:endParaRPr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 満たす実装ができた。</a:t>
            </a:r>
            <a:endParaRPr lang="en-US" altLang="ja-JP" sz="2800" b="1" dirty="0" smtClean="0">
              <a:latin typeface="メイリオ" pitchFamily="50" charset="-128"/>
              <a:ea typeface="メイリオ" pitchFamily="50" charset="-128"/>
              <a:cs typeface="メイリオ" pitchFamily="50" charset="-128"/>
            </a:endParaRPr>
          </a:p>
          <a:p>
            <a:pPr algn="ctr">
              <a:buFont typeface="Arial" pitchFamily="34" charset="0"/>
              <a:buChar char="•"/>
            </a:pPr>
            <a:endParaRPr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一件、</a:t>
            </a:r>
            <a:r>
              <a:rPr lang="en-US" altLang="ja-JP" sz="2800" b="1" dirty="0" smtClean="0">
                <a:latin typeface="メイリオ" pitchFamily="50" charset="-128"/>
                <a:ea typeface="メイリオ" pitchFamily="50" charset="-128"/>
                <a:cs typeface="メイリオ" pitchFamily="50" charset="-128"/>
              </a:rPr>
              <a:t>Web</a:t>
            </a:r>
            <a:r>
              <a:rPr lang="ja-JP" altLang="en-US" sz="2800" b="1" dirty="0" smtClean="0">
                <a:latin typeface="メイリオ" pitchFamily="50" charset="-128"/>
                <a:ea typeface="メイリオ" pitchFamily="50" charset="-128"/>
                <a:cs typeface="メイリオ" pitchFamily="50" charset="-128"/>
              </a:rPr>
              <a:t>ブラウザに依存する</a:t>
            </a:r>
            <a:endParaRPr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 問題がでており、今後の課題</a:t>
            </a:r>
            <a:r>
              <a:rPr lang="ja-JP" altLang="en-US" sz="2800" b="1" dirty="0" smtClean="0">
                <a:latin typeface="メイリオ" pitchFamily="50" charset="-128"/>
                <a:ea typeface="メイリオ" pitchFamily="50" charset="-128"/>
                <a:cs typeface="メイリオ" pitchFamily="50" charset="-128"/>
              </a:rPr>
              <a:t>で</a:t>
            </a: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述べる。</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6" name="コンテンツ プレースホルダ 5"/>
          <p:cNvSpPr>
            <a:spLocks noGrp="1"/>
          </p:cNvSpPr>
          <p:nvPr>
            <p:ph idx="1"/>
          </p:nvPr>
        </p:nvSpPr>
        <p:spPr>
          <a:xfrm>
            <a:off x="1619672" y="2060848"/>
            <a:ext cx="6059016" cy="576064"/>
          </a:xfrm>
        </p:spPr>
        <p:txBody>
          <a:bodyPr>
            <a:noAutofit/>
          </a:bodyPr>
          <a:lstStyle/>
          <a:p>
            <a:pPr>
              <a:buNone/>
            </a:pPr>
            <a:r>
              <a:rPr lang="en-US" altLang="ja-JP" dirty="0" smtClean="0">
                <a:solidFill>
                  <a:schemeClr val="bg1">
                    <a:lumMod val="85000"/>
                  </a:schemeClr>
                </a:solidFill>
              </a:rPr>
              <a:t>=&gt; </a:t>
            </a:r>
            <a:r>
              <a:rPr lang="ja-JP" altLang="en-US" dirty="0" smtClean="0">
                <a:solidFill>
                  <a:schemeClr val="bg1">
                    <a:lumMod val="85000"/>
                  </a:schemeClr>
                </a:solidFill>
              </a:rPr>
              <a:t>画面遷移図を満たす実装か？</a:t>
            </a:r>
            <a:endParaRPr lang="en-US" altLang="ja-JP" dirty="0" smtClean="0">
              <a:solidFill>
                <a:schemeClr val="bg1">
                  <a:lumMod val="85000"/>
                </a:schemeClr>
              </a:solidFill>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角丸四角形 6"/>
          <p:cNvSpPr/>
          <p:nvPr/>
        </p:nvSpPr>
        <p:spPr>
          <a:xfrm>
            <a:off x="323530" y="1124744"/>
            <a:ext cx="2496276" cy="648072"/>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1">
                <a:lumMod val="20000"/>
                <a:lumOff val="80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solidFill>
                  <a:schemeClr val="bg1">
                    <a:lumMod val="85000"/>
                  </a:schemeClr>
                </a:solidFill>
                <a:latin typeface="メイリオ" pitchFamily="50" charset="-128"/>
                <a:ea typeface="メイリオ" pitchFamily="50" charset="-128"/>
                <a:cs typeface="メイリオ" pitchFamily="50" charset="-128"/>
              </a:rPr>
              <a:t>機能要件</a:t>
            </a:r>
            <a:endParaRPr kumimoji="1" lang="ja-JP" altLang="en-US" sz="2800" b="1" dirty="0">
              <a:solidFill>
                <a:schemeClr val="bg1">
                  <a:lumMod val="85000"/>
                </a:schemeClr>
              </a:solidFill>
              <a:latin typeface="メイリオ" pitchFamily="50" charset="-128"/>
              <a:ea typeface="メイリオ" pitchFamily="50" charset="-128"/>
              <a:cs typeface="メイリオ" pitchFamily="50" charset="-128"/>
            </a:endParaRPr>
          </a:p>
        </p:txBody>
      </p:sp>
      <p:sp>
        <p:nvSpPr>
          <p:cNvPr id="8" name="角丸四角形 7"/>
          <p:cNvSpPr/>
          <p:nvPr/>
        </p:nvSpPr>
        <p:spPr>
          <a:xfrm>
            <a:off x="323529" y="29249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1259632" y="3861048"/>
            <a:ext cx="7344816" cy="280831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分類前の各検討項目を満たす実装か？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1" name="表 10"/>
          <p:cNvGraphicFramePr>
            <a:graphicFrameLocks noGrp="1"/>
          </p:cNvGraphicFramePr>
          <p:nvPr/>
        </p:nvGraphicFramePr>
        <p:xfrm>
          <a:off x="467544" y="2420888"/>
          <a:ext cx="8280920" cy="4320480"/>
        </p:xfrm>
        <a:graphic>
          <a:graphicData uri="http://schemas.openxmlformats.org/drawingml/2006/table">
            <a:tbl>
              <a:tblPr/>
              <a:tblGrid>
                <a:gridCol w="504056"/>
                <a:gridCol w="6768752"/>
                <a:gridCol w="1008112"/>
              </a:tblGrid>
              <a:tr h="438970">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4572">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2400" b="1" kern="100" dirty="0" smtClean="0">
                          <a:solidFill>
                            <a:srgbClr val="FF0000"/>
                          </a:solidFill>
                          <a:latin typeface="Century"/>
                          <a:ea typeface="Mincho"/>
                          <a:cs typeface="Times New Roman"/>
                        </a:rPr>
                        <a:t>1</a:t>
                      </a:r>
                      <a:endParaRPr lang="ja-JP" altLang="ja-JP" sz="2400" b="1" kern="100" dirty="0" smtClean="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latin typeface="Century"/>
                          <a:ea typeface="Mincho"/>
                          <a:cs typeface="Times New Roman"/>
                        </a:rPr>
                        <a:t>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2400" b="1" kern="100" dirty="0">
                          <a:solidFill>
                            <a:srgbClr val="FF0000"/>
                          </a:solidFill>
                          <a:latin typeface="Century"/>
                          <a:ea typeface="Mincho"/>
                          <a:cs typeface="Times New Roman"/>
                        </a:rPr>
                        <a:t>3</a:t>
                      </a:r>
                      <a:endParaRPr lang="ja-JP" sz="2400" b="1" kern="100" dirty="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solidFill>
                            <a:srgbClr val="FF0000"/>
                          </a:solidFill>
                          <a:latin typeface="+mn-lt"/>
                          <a:ea typeface="Mincho"/>
                          <a:cs typeface="Times New Roman"/>
                        </a:rPr>
                        <a:t>アクティブなフォームは</a:t>
                      </a:r>
                      <a:r>
                        <a:rPr lang="ja-JP" sz="2000" b="1" kern="100" dirty="0" smtClean="0">
                          <a:solidFill>
                            <a:srgbClr val="FF0000"/>
                          </a:solidFill>
                          <a:latin typeface="+mn-lt"/>
                          <a:ea typeface="Mincho"/>
                          <a:cs typeface="Times New Roman"/>
                        </a:rPr>
                        <a:t>色</a:t>
                      </a:r>
                      <a:r>
                        <a:rPr lang="ja-JP" sz="2000" b="1"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590">
                <a:tc>
                  <a:txBody>
                    <a:bodyPr/>
                    <a:lstStyle/>
                    <a:p>
                      <a:pPr algn="r">
                        <a:lnSpc>
                          <a:spcPts val="1800"/>
                        </a:lnSpc>
                        <a:spcAft>
                          <a:spcPts val="0"/>
                        </a:spcAft>
                      </a:pPr>
                      <a:r>
                        <a:rPr lang="en-US" sz="1800" b="1" kern="100" dirty="0">
                          <a:latin typeface="Century"/>
                          <a:ea typeface="Mincho"/>
                          <a:cs typeface="Times New Roman"/>
                        </a:rPr>
                        <a:t>4</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latin typeface="Century"/>
                          <a:ea typeface="Mincho"/>
                          <a:cs typeface="Times New Roman"/>
                        </a:rPr>
                        <a:t>6</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8344">
                <a:tc>
                  <a:txBody>
                    <a:bodyPr/>
                    <a:lstStyle/>
                    <a:p>
                      <a:pPr algn="r">
                        <a:lnSpc>
                          <a:spcPts val="1800"/>
                        </a:lnSpc>
                        <a:spcAft>
                          <a:spcPts val="0"/>
                        </a:spcAft>
                      </a:pPr>
                      <a:r>
                        <a:rPr lang="en-US" sz="1800" b="1" kern="100" dirty="0">
                          <a:latin typeface="Century"/>
                          <a:ea typeface="Mincho"/>
                          <a:cs typeface="Times New Roman"/>
                        </a:rPr>
                        <a:t>10</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4" name="テキスト ボックス 13"/>
          <p:cNvSpPr txBox="1"/>
          <p:nvPr/>
        </p:nvSpPr>
        <p:spPr>
          <a:xfrm>
            <a:off x="8028384" y="327569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028384" y="399577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028384" y="435581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028384" y="471585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028384" y="507589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028384" y="543593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028384" y="579597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028384" y="6237312"/>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028384" y="2780928"/>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028384" y="3543399"/>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P spid="21" grpId="0"/>
      <p:bldP spid="22" grpId="0"/>
      <p:bldP spid="23"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 22"/>
          <p:cNvGraphicFramePr>
            <a:graphicFrameLocks noGrp="1"/>
          </p:cNvGraphicFramePr>
          <p:nvPr/>
        </p:nvGraphicFramePr>
        <p:xfrm>
          <a:off x="467544" y="2420888"/>
          <a:ext cx="8280920" cy="4320480"/>
        </p:xfrm>
        <a:graphic>
          <a:graphicData uri="http://schemas.openxmlformats.org/drawingml/2006/table">
            <a:tbl>
              <a:tblPr/>
              <a:tblGrid>
                <a:gridCol w="504056"/>
                <a:gridCol w="6768752"/>
                <a:gridCol w="1008112"/>
              </a:tblGrid>
              <a:tr h="438970">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4572">
                <a:tc>
                  <a:txBody>
                    <a:bodyPr/>
                    <a:lstStyle/>
                    <a:p>
                      <a:pPr algn="r">
                        <a:lnSpc>
                          <a:spcPts val="1800"/>
                        </a:lnSpc>
                        <a:spcAft>
                          <a:spcPts val="0"/>
                        </a:spcAft>
                      </a:pPr>
                      <a:r>
                        <a:rPr lang="en-US" sz="2400" b="1" kern="100" dirty="0">
                          <a:solidFill>
                            <a:srgbClr val="FF0000"/>
                          </a:solidFill>
                          <a:latin typeface="Century"/>
                          <a:ea typeface="Mincho"/>
                          <a:cs typeface="Times New Roman"/>
                        </a:rPr>
                        <a:t>1</a:t>
                      </a:r>
                      <a:endParaRPr lang="ja-JP" sz="2400" b="1" kern="100" dirty="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u="none"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2</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2400" b="1" kern="100" dirty="0">
                          <a:solidFill>
                            <a:schemeClr val="bg1">
                              <a:lumMod val="75000"/>
                            </a:schemeClr>
                          </a:solidFill>
                          <a:latin typeface="Century"/>
                          <a:ea typeface="Mincho"/>
                          <a:cs typeface="Times New Roman"/>
                        </a:rPr>
                        <a:t>3</a:t>
                      </a:r>
                      <a:endParaRPr lang="ja-JP" sz="2400" b="1" kern="100" dirty="0">
                        <a:solidFill>
                          <a:schemeClr val="bg1">
                            <a:lumMod val="75000"/>
                          </a:schemeClr>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solidFill>
                            <a:schemeClr val="bg1">
                              <a:lumMod val="75000"/>
                            </a:schemeClr>
                          </a:solidFill>
                          <a:latin typeface="+mn-lt"/>
                          <a:ea typeface="Mincho"/>
                          <a:cs typeface="Times New Roman"/>
                        </a:rPr>
                        <a:t>アクティブなフォームは</a:t>
                      </a:r>
                      <a:r>
                        <a:rPr lang="ja-JP" sz="2000" b="1" kern="100" dirty="0" smtClean="0">
                          <a:solidFill>
                            <a:schemeClr val="bg1">
                              <a:lumMod val="75000"/>
                            </a:schemeClr>
                          </a:solidFill>
                          <a:latin typeface="+mn-lt"/>
                          <a:ea typeface="Mincho"/>
                          <a:cs typeface="Times New Roman"/>
                        </a:rPr>
                        <a:t>色</a:t>
                      </a:r>
                      <a:r>
                        <a:rPr lang="ja-JP" sz="2000" b="1" kern="100" dirty="0">
                          <a:solidFill>
                            <a:schemeClr val="bg1">
                              <a:lumMod val="75000"/>
                            </a:schemeClr>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590">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4</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5</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6</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7</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8</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9</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8344">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10</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ラジオボタンやチェックボックス</a:t>
                      </a:r>
                      <a:r>
                        <a:rPr lang="ja-JP" sz="1800" b="1" kern="100" dirty="0" smtClean="0">
                          <a:solidFill>
                            <a:schemeClr val="bg1">
                              <a:lumMod val="75000"/>
                            </a:schemeClr>
                          </a:solidFill>
                          <a:latin typeface="+mn-lt"/>
                          <a:ea typeface="Mincho"/>
                          <a:cs typeface="Times New Roman"/>
                        </a:rPr>
                        <a:t>はラベル</a:t>
                      </a:r>
                      <a:r>
                        <a:rPr lang="ja-JP" sz="1800" b="1" kern="100" dirty="0">
                          <a:solidFill>
                            <a:schemeClr val="bg1">
                              <a:lumMod val="75000"/>
                            </a:schemeClr>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755576" y="3356992"/>
            <a:ext cx="6480720" cy="3312368"/>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899592" y="3602491"/>
            <a:ext cx="4968552" cy="2562813"/>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411760" y="3480400"/>
            <a:ext cx="4632940" cy="3044944"/>
          </a:xfrm>
          <a:prstGeom prst="rect">
            <a:avLst/>
          </a:prstGeom>
          <a:noFill/>
          <a:ln w="9525">
            <a:noFill/>
            <a:miter lim="800000"/>
            <a:headEnd/>
            <a:tailEnd/>
          </a:ln>
        </p:spPr>
      </p:pic>
      <p:cxnSp>
        <p:nvCxnSpPr>
          <p:cNvPr id="29" name="カギ線コネクタ 28"/>
          <p:cNvCxnSpPr/>
          <p:nvPr/>
        </p:nvCxnSpPr>
        <p:spPr>
          <a:xfrm rot="5400000">
            <a:off x="1079612" y="3681028"/>
            <a:ext cx="1224136" cy="288032"/>
          </a:xfrm>
          <a:prstGeom prst="bentConnector3">
            <a:avLst>
              <a:gd name="adj1" fmla="val 75236"/>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83768" y="3284984"/>
            <a:ext cx="1080120" cy="936104"/>
          </a:xfrm>
          <a:prstGeom prst="bentConnector3">
            <a:avLst>
              <a:gd name="adj1" fmla="val 75168"/>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4" name="テキスト ボックス 23"/>
          <p:cNvSpPr txBox="1"/>
          <p:nvPr/>
        </p:nvSpPr>
        <p:spPr>
          <a:xfrm>
            <a:off x="8028384" y="2780928"/>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5" name="テキスト ボックス 24"/>
          <p:cNvSpPr txBox="1"/>
          <p:nvPr/>
        </p:nvSpPr>
        <p:spPr>
          <a:xfrm>
            <a:off x="8028384" y="32756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8" name="テキスト ボックス 27"/>
          <p:cNvSpPr txBox="1"/>
          <p:nvPr/>
        </p:nvSpPr>
        <p:spPr>
          <a:xfrm>
            <a:off x="8028384" y="3543399"/>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0" name="テキスト ボックス 29"/>
          <p:cNvSpPr txBox="1"/>
          <p:nvPr/>
        </p:nvSpPr>
        <p:spPr>
          <a:xfrm>
            <a:off x="8028384" y="39957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2" name="テキスト ボックス 31"/>
          <p:cNvSpPr txBox="1"/>
          <p:nvPr/>
        </p:nvSpPr>
        <p:spPr>
          <a:xfrm>
            <a:off x="8028384" y="43558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3" name="テキスト ボックス 32"/>
          <p:cNvSpPr txBox="1"/>
          <p:nvPr/>
        </p:nvSpPr>
        <p:spPr>
          <a:xfrm>
            <a:off x="8028384" y="471585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4" name="テキスト ボックス 33"/>
          <p:cNvSpPr txBox="1"/>
          <p:nvPr/>
        </p:nvSpPr>
        <p:spPr>
          <a:xfrm>
            <a:off x="8028384" y="50758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5" name="テキスト ボックス 34"/>
          <p:cNvSpPr txBox="1"/>
          <p:nvPr/>
        </p:nvSpPr>
        <p:spPr>
          <a:xfrm>
            <a:off x="8028384" y="543593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6" name="テキスト ボックス 35"/>
          <p:cNvSpPr txBox="1"/>
          <p:nvPr/>
        </p:nvSpPr>
        <p:spPr>
          <a:xfrm>
            <a:off x="8028384" y="57959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7" name="テキスト ボックス 36"/>
          <p:cNvSpPr txBox="1"/>
          <p:nvPr/>
        </p:nvSpPr>
        <p:spPr>
          <a:xfrm>
            <a:off x="8028384" y="62373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dissolve">
                                      <p:cBhvr>
                                        <p:cTn id="10" dur="500"/>
                                        <p:tgtEl>
                                          <p:spTgt spid="1028"/>
                                        </p:tgtEl>
                                      </p:cBhvr>
                                    </p:animEffect>
                                  </p:childTnLst>
                                </p:cTn>
                              </p:par>
                              <p:par>
                                <p:cTn id="11" presetID="9"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dissolve">
                                      <p:cBhvr>
                                        <p:cTn id="13" dur="500"/>
                                        <p:tgtEl>
                                          <p:spTgt spid="1027"/>
                                        </p:tgtEl>
                                      </p:cBhvr>
                                    </p:animEffect>
                                  </p:childTnLst>
                                </p:cTn>
                              </p:par>
                              <p:par>
                                <p:cTn id="14" presetID="9"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表 20"/>
          <p:cNvGraphicFramePr>
            <a:graphicFrameLocks noGrp="1"/>
          </p:cNvGraphicFramePr>
          <p:nvPr/>
        </p:nvGraphicFramePr>
        <p:xfrm>
          <a:off x="467544" y="2420888"/>
          <a:ext cx="8280920" cy="4320480"/>
        </p:xfrm>
        <a:graphic>
          <a:graphicData uri="http://schemas.openxmlformats.org/drawingml/2006/table">
            <a:tbl>
              <a:tblPr/>
              <a:tblGrid>
                <a:gridCol w="504056"/>
                <a:gridCol w="6768752"/>
                <a:gridCol w="1008112"/>
              </a:tblGrid>
              <a:tr h="438970">
                <a:tc>
                  <a:txBody>
                    <a:bodyPr/>
                    <a:lstStyle/>
                    <a:p>
                      <a:pPr algn="ctr">
                        <a:lnSpc>
                          <a:spcPts val="1800"/>
                        </a:lnSpc>
                        <a:spcAft>
                          <a:spcPts val="0"/>
                        </a:spcAft>
                      </a:pPr>
                      <a:r>
                        <a:rPr lang="en-US" altLang="ja-JP" sz="2400" b="1" kern="100" dirty="0" smtClean="0">
                          <a:solidFill>
                            <a:schemeClr val="tx1"/>
                          </a:solidFill>
                          <a:latin typeface="+mn-lt"/>
                          <a:ea typeface="Mincho"/>
                          <a:cs typeface="Times New Roman"/>
                        </a:rPr>
                        <a:t>#</a:t>
                      </a:r>
                      <a:endParaRPr lang="ja-JP" sz="2400" b="1" kern="100" dirty="0">
                        <a:solidFill>
                          <a:schemeClr val="tx1"/>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solidFill>
                            <a:schemeClr val="tx1"/>
                          </a:solidFill>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solidFill>
                            <a:schemeClr val="tx1"/>
                          </a:solidFill>
                          <a:latin typeface="+mn-lt"/>
                          <a:ea typeface="Mincho"/>
                          <a:cs typeface="Times New Roman"/>
                        </a:rPr>
                        <a:t>評価</a:t>
                      </a:r>
                      <a:endParaRPr lang="ja-JP" sz="2400" b="1" kern="100" dirty="0">
                        <a:solidFill>
                          <a:schemeClr val="tx1"/>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4572">
                <a:tc>
                  <a:txBody>
                    <a:bodyPr/>
                    <a:lstStyle/>
                    <a:p>
                      <a:pPr algn="r">
                        <a:lnSpc>
                          <a:spcPts val="1800"/>
                        </a:lnSpc>
                        <a:spcAft>
                          <a:spcPts val="0"/>
                        </a:spcAft>
                      </a:pPr>
                      <a:r>
                        <a:rPr lang="en-US" sz="2400" b="1" kern="100" dirty="0">
                          <a:solidFill>
                            <a:schemeClr val="bg1">
                              <a:lumMod val="75000"/>
                            </a:schemeClr>
                          </a:solidFill>
                          <a:latin typeface="Century"/>
                          <a:ea typeface="Mincho"/>
                          <a:cs typeface="Times New Roman"/>
                        </a:rPr>
                        <a:t>1</a:t>
                      </a:r>
                      <a:endParaRPr lang="ja-JP" sz="2400" b="1" kern="100" dirty="0">
                        <a:solidFill>
                          <a:schemeClr val="bg1">
                            <a:lumMod val="75000"/>
                          </a:schemeClr>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solidFill>
                            <a:schemeClr val="bg1">
                              <a:lumMod val="75000"/>
                            </a:schemeClr>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2</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2400" b="1" kern="100" dirty="0">
                          <a:solidFill>
                            <a:srgbClr val="FF0000"/>
                          </a:solidFill>
                          <a:latin typeface="Century"/>
                          <a:ea typeface="Mincho"/>
                          <a:cs typeface="Times New Roman"/>
                        </a:rPr>
                        <a:t>3</a:t>
                      </a:r>
                      <a:endParaRPr lang="ja-JP" sz="2400" b="1" kern="100" dirty="0">
                        <a:solidFill>
                          <a:srgbClr val="FF0000"/>
                        </a:solidFill>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u="none" kern="100" dirty="0" smtClean="0">
                          <a:solidFill>
                            <a:srgbClr val="FF0000"/>
                          </a:solidFill>
                          <a:latin typeface="+mn-lt"/>
                          <a:ea typeface="Mincho"/>
                          <a:cs typeface="Times New Roman"/>
                        </a:rPr>
                        <a:t>アクティブなフォームは</a:t>
                      </a:r>
                      <a:r>
                        <a:rPr lang="ja-JP" sz="2000" b="1" u="none" kern="100" dirty="0" smtClean="0">
                          <a:solidFill>
                            <a:srgbClr val="FF0000"/>
                          </a:solidFill>
                          <a:latin typeface="+mn-lt"/>
                          <a:ea typeface="Mincho"/>
                          <a:cs typeface="Times New Roman"/>
                        </a:rPr>
                        <a:t>色</a:t>
                      </a:r>
                      <a:r>
                        <a:rPr lang="ja-JP" sz="2000" b="1" u="none"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590">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4</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5</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6</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7</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8</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4572">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9</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8344">
                <a:tc>
                  <a:txBody>
                    <a:bodyPr/>
                    <a:lstStyle/>
                    <a:p>
                      <a:pPr algn="r">
                        <a:lnSpc>
                          <a:spcPts val="1800"/>
                        </a:lnSpc>
                        <a:spcAft>
                          <a:spcPts val="0"/>
                        </a:spcAft>
                      </a:pPr>
                      <a:r>
                        <a:rPr lang="en-US" sz="1800" b="1" kern="100" dirty="0">
                          <a:solidFill>
                            <a:schemeClr val="bg1">
                              <a:lumMod val="75000"/>
                            </a:schemeClr>
                          </a:solidFill>
                          <a:latin typeface="Century"/>
                          <a:ea typeface="Mincho"/>
                          <a:cs typeface="Times New Roman"/>
                        </a:rPr>
                        <a:t>10</a:t>
                      </a:r>
                      <a:endParaRPr lang="ja-JP" sz="18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kern="100" dirty="0">
                          <a:solidFill>
                            <a:schemeClr val="bg1">
                              <a:lumMod val="75000"/>
                            </a:schemeClr>
                          </a:solidFill>
                          <a:latin typeface="+mn-lt"/>
                          <a:ea typeface="Mincho"/>
                          <a:cs typeface="Times New Roman"/>
                        </a:rPr>
                        <a:t>ラジオボタンやチェックボックス</a:t>
                      </a:r>
                      <a:r>
                        <a:rPr lang="ja-JP" sz="1800" b="1" kern="100" dirty="0" smtClean="0">
                          <a:solidFill>
                            <a:schemeClr val="bg1">
                              <a:lumMod val="75000"/>
                            </a:schemeClr>
                          </a:solidFill>
                          <a:latin typeface="+mn-lt"/>
                          <a:ea typeface="Mincho"/>
                          <a:cs typeface="Times New Roman"/>
                        </a:rPr>
                        <a:t>はラベル</a:t>
                      </a:r>
                      <a:r>
                        <a:rPr lang="ja-JP" sz="1800" b="1" kern="100" dirty="0">
                          <a:solidFill>
                            <a:schemeClr val="bg1">
                              <a:lumMod val="75000"/>
                            </a:schemeClr>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solidFill>
                          <a:schemeClr val="bg1">
                            <a:lumMod val="75000"/>
                          </a:schemeClr>
                        </a:solidFill>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1115616" y="4005064"/>
            <a:ext cx="5328592" cy="273630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1187624" y="4077072"/>
            <a:ext cx="5112568" cy="2592288"/>
          </a:xfrm>
          <a:prstGeom prst="rect">
            <a:avLst/>
          </a:prstGeom>
          <a:noFill/>
          <a:ln w="9525">
            <a:noFill/>
            <a:miter lim="800000"/>
            <a:headEnd/>
            <a:tailEnd/>
          </a:ln>
        </p:spPr>
      </p:pic>
      <p:cxnSp>
        <p:nvCxnSpPr>
          <p:cNvPr id="29" name="カギ線コネクタ 28"/>
          <p:cNvCxnSpPr/>
          <p:nvPr/>
        </p:nvCxnSpPr>
        <p:spPr>
          <a:xfrm rot="16200000" flipH="1">
            <a:off x="2411759" y="4005063"/>
            <a:ext cx="1152130" cy="1008115"/>
          </a:xfrm>
          <a:prstGeom prst="bentConnector3">
            <a:avLst>
              <a:gd name="adj1" fmla="val 20238"/>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2" name="テキスト ボックス 21"/>
          <p:cNvSpPr txBox="1"/>
          <p:nvPr/>
        </p:nvSpPr>
        <p:spPr>
          <a:xfrm>
            <a:off x="8028384" y="278092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028384" y="32756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028384" y="3543399"/>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5" name="テキスト ボックス 24"/>
          <p:cNvSpPr txBox="1"/>
          <p:nvPr/>
        </p:nvSpPr>
        <p:spPr>
          <a:xfrm>
            <a:off x="8028384" y="39957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8" name="テキスト ボックス 27"/>
          <p:cNvSpPr txBox="1"/>
          <p:nvPr/>
        </p:nvSpPr>
        <p:spPr>
          <a:xfrm>
            <a:off x="8028384" y="43558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0" name="テキスト ボックス 29"/>
          <p:cNvSpPr txBox="1"/>
          <p:nvPr/>
        </p:nvSpPr>
        <p:spPr>
          <a:xfrm>
            <a:off x="8028384" y="471585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1" name="テキスト ボックス 30"/>
          <p:cNvSpPr txBox="1"/>
          <p:nvPr/>
        </p:nvSpPr>
        <p:spPr>
          <a:xfrm>
            <a:off x="8028384" y="507589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2" name="テキスト ボックス 31"/>
          <p:cNvSpPr txBox="1"/>
          <p:nvPr/>
        </p:nvSpPr>
        <p:spPr>
          <a:xfrm>
            <a:off x="8028384" y="543593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3" name="テキスト ボックス 32"/>
          <p:cNvSpPr txBox="1"/>
          <p:nvPr/>
        </p:nvSpPr>
        <p:spPr>
          <a:xfrm>
            <a:off x="8028384" y="579597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4" name="テキスト ボックス 33"/>
          <p:cNvSpPr txBox="1"/>
          <p:nvPr/>
        </p:nvSpPr>
        <p:spPr>
          <a:xfrm>
            <a:off x="8028384" y="6237312"/>
            <a:ext cx="504056" cy="369332"/>
          </a:xfrm>
          <a:prstGeom prst="rect">
            <a:avLst/>
          </a:prstGeom>
          <a:noFill/>
        </p:spPr>
        <p:txBody>
          <a:bodyPr wrap="square" rtlCol="0">
            <a:spAutoFit/>
          </a:bodyPr>
          <a:lstStyle/>
          <a:p>
            <a:r>
              <a:rPr lang="ja-JP" altLang="en-US"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dirty="0">
              <a:solidFill>
                <a:schemeClr val="bg1">
                  <a:lumMod val="75000"/>
                </a:schemeClr>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dissolve">
                                      <p:cBhvr>
                                        <p:cTn id="10" dur="500"/>
                                        <p:tgtEl>
                                          <p:spTgt spid="205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2492896"/>
          <a:ext cx="3528392" cy="3672408"/>
        </p:xfrm>
        <a:graphic>
          <a:graphicData uri="http://schemas.openxmlformats.org/drawingml/2006/table">
            <a:tbl>
              <a:tblPr/>
              <a:tblGrid>
                <a:gridCol w="504056"/>
                <a:gridCol w="2463001"/>
                <a:gridCol w="561335"/>
              </a:tblGrid>
              <a:tr h="913512">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a:t>
                      </a:r>
                      <a:endParaRPr lang="en-US" altLang="ja-JP" sz="2400" b="1" kern="100" dirty="0" smtClean="0">
                        <a:latin typeface="+mn-lt"/>
                        <a:ea typeface="Mincho"/>
                        <a:cs typeface="Times New Roman"/>
                      </a:endParaRPr>
                    </a:p>
                    <a:p>
                      <a:pPr algn="ctr">
                        <a:lnSpc>
                          <a:spcPts val="1800"/>
                        </a:lnSpc>
                        <a:spcAft>
                          <a:spcPts val="0"/>
                        </a:spcAft>
                      </a:pPr>
                      <a:endParaRPr lang="en-US" altLang="ja-JP" sz="2400" b="1" kern="100" dirty="0" smtClean="0">
                        <a:latin typeface="+mn-lt"/>
                        <a:ea typeface="Mincho"/>
                        <a:cs typeface="Times New Roman"/>
                      </a:endParaRPr>
                    </a:p>
                    <a:p>
                      <a:pPr algn="ctr">
                        <a:lnSpc>
                          <a:spcPts val="1800"/>
                        </a:lnSpc>
                        <a:spcAft>
                          <a:spcPts val="0"/>
                        </a:spcAft>
                      </a:pPr>
                      <a:r>
                        <a:rPr lang="ja-JP" altLang="en-US" sz="2400" b="1" kern="100" dirty="0" smtClean="0">
                          <a:latin typeface="+mn-lt"/>
                          <a:ea typeface="Mincho"/>
                          <a:cs typeface="Times New Roman"/>
                        </a:rPr>
                        <a:t>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900063">
                <a:tc>
                  <a:txBody>
                    <a:bodyPr/>
                    <a:lstStyle/>
                    <a:p>
                      <a:pPr algn="r">
                        <a:lnSpc>
                          <a:spcPts val="1800"/>
                        </a:lnSpc>
                        <a:spcAft>
                          <a:spcPts val="0"/>
                        </a:spcAft>
                      </a:pPr>
                      <a:r>
                        <a:rPr lang="en-US" sz="2400" b="1" kern="100" dirty="0">
                          <a:solidFill>
                            <a:srgbClr val="FF0000"/>
                          </a:solidFill>
                          <a:latin typeface="Century"/>
                          <a:ea typeface="Mincho"/>
                          <a:cs typeface="Times New Roman"/>
                        </a:rPr>
                        <a:t>11</a:t>
                      </a:r>
                      <a:endParaRPr lang="ja-JP" sz="24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58833">
                <a:tc>
                  <a:txBody>
                    <a:bodyPr/>
                    <a:lstStyle/>
                    <a:p>
                      <a:pPr algn="r">
                        <a:lnSpc>
                          <a:spcPts val="1800"/>
                        </a:lnSpc>
                        <a:spcAft>
                          <a:spcPts val="0"/>
                        </a:spcAft>
                      </a:pPr>
                      <a:r>
                        <a:rPr lang="en-US" sz="2400" b="1" kern="100" dirty="0">
                          <a:solidFill>
                            <a:srgbClr val="FF0000"/>
                          </a:solidFill>
                          <a:latin typeface="Century"/>
                          <a:ea typeface="Mincho"/>
                          <a:cs typeface="Times New Roman"/>
                        </a:rPr>
                        <a:t>12</a:t>
                      </a:r>
                      <a:endParaRPr lang="ja-JP" sz="24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1" u="none" kern="100" dirty="0">
                          <a:solidFill>
                            <a:srgbClr val="FF0000"/>
                          </a:solidFill>
                          <a:latin typeface="+mn-lt"/>
                          <a:ea typeface="Mincho"/>
                          <a:cs typeface="Times New Roman"/>
                        </a:rPr>
                        <a:t>エラー箇所に正しい情報が入力</a:t>
                      </a:r>
                      <a:r>
                        <a:rPr lang="ja-JP" sz="1800" b="1" u="none" kern="100" dirty="0" smtClean="0">
                          <a:solidFill>
                            <a:srgbClr val="FF0000"/>
                          </a:solidFill>
                          <a:latin typeface="+mn-lt"/>
                          <a:ea typeface="Mincho"/>
                          <a:cs typeface="Times New Roman"/>
                        </a:rPr>
                        <a:t>されたらエラー</a:t>
                      </a:r>
                      <a:r>
                        <a:rPr lang="ja-JP" sz="1800" b="1"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3203848" y="3645024"/>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3203848" y="5022468"/>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3773132" y="2484348"/>
            <a:ext cx="5298860" cy="3680956"/>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3928369" y="2564904"/>
            <a:ext cx="5036119" cy="346493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dissolve">
                                      <p:cBhvr>
                                        <p:cTn id="13" dur="500"/>
                                        <p:tgtEl>
                                          <p:spTgt spid="307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323529" y="2420888"/>
          <a:ext cx="8424935" cy="1080120"/>
        </p:xfrm>
        <a:graphic>
          <a:graphicData uri="http://schemas.openxmlformats.org/drawingml/2006/table">
            <a:tbl>
              <a:tblPr/>
              <a:tblGrid>
                <a:gridCol w="576063"/>
                <a:gridCol w="6823228"/>
                <a:gridCol w="1025644"/>
              </a:tblGrid>
              <a:tr h="432048">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mn-lt"/>
                          <a:ea typeface="Mincho"/>
                          <a:cs typeface="Times New Roman"/>
                        </a:rPr>
                        <a:t>評価</a:t>
                      </a:r>
                      <a:endParaRPr lang="ja-JP" sz="24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648072">
                <a:tc>
                  <a:txBody>
                    <a:bodyPr/>
                    <a:lstStyle/>
                    <a:p>
                      <a:pPr algn="r">
                        <a:lnSpc>
                          <a:spcPts val="1800"/>
                        </a:lnSpc>
                        <a:spcAft>
                          <a:spcPts val="0"/>
                        </a:spcAft>
                      </a:pPr>
                      <a:r>
                        <a:rPr lang="en-US" sz="2400" b="1" kern="100" dirty="0" smtClean="0">
                          <a:solidFill>
                            <a:srgbClr val="FF0000"/>
                          </a:solidFill>
                          <a:latin typeface="Century"/>
                          <a:ea typeface="Mincho"/>
                          <a:cs typeface="Times New Roman"/>
                        </a:rPr>
                        <a:t>13</a:t>
                      </a:r>
                      <a:endParaRPr lang="ja-JP" sz="24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solidFill>
                            <a:srgbClr val="FF0000"/>
                          </a:solidFill>
                          <a:latin typeface="+mn-lt"/>
                          <a:ea typeface="Mincho"/>
                          <a:cs typeface="Times New Roman"/>
                        </a:rPr>
                        <a:t>登録</a:t>
                      </a:r>
                      <a:r>
                        <a:rPr lang="ja-JP" sz="2000" b="1"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028384" y="2967335"/>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645024"/>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742878"/>
            <a:ext cx="8640960" cy="2350417"/>
          </a:xfrm>
          <a:prstGeom prst="rect">
            <a:avLst/>
          </a:prstGeom>
          <a:noFill/>
          <a:ln w="9525">
            <a:noFill/>
            <a:miter lim="800000"/>
            <a:headEnd/>
            <a:tailEnd/>
          </a:ln>
        </p:spPr>
      </p:pic>
      <p:sp>
        <p:nvSpPr>
          <p:cNvPr id="16" name="正方形/長方形 15"/>
          <p:cNvSpPr/>
          <p:nvPr/>
        </p:nvSpPr>
        <p:spPr>
          <a:xfrm>
            <a:off x="1403648" y="6165303"/>
            <a:ext cx="2088232" cy="548680"/>
          </a:xfrm>
          <a:prstGeom prst="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5013175"/>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580112" y="6165303"/>
            <a:ext cx="2160240" cy="548680"/>
          </a:xfrm>
          <a:prstGeom prst="rect">
            <a:avLst/>
          </a:prstGeom>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5013175"/>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dissolve">
                                      <p:cBhvr>
                                        <p:cTn id="10" dur="500"/>
                                        <p:tgtEl>
                                          <p:spTgt spid="409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downLeft)">
                                      <p:cBhvr>
                                        <p:cTn id="18" dur="500"/>
                                        <p:tgtEl>
                                          <p:spTgt spid="14"/>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trips(downLeft)">
                                      <p:cBhvr>
                                        <p:cTn id="21" dur="500"/>
                                        <p:tgtEl>
                                          <p:spTgt spid="15"/>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trips(downLeft)">
                                      <p:cBhvr>
                                        <p:cTn id="24" dur="500"/>
                                        <p:tgtEl>
                                          <p:spTgt spid="16"/>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down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animBg="1"/>
      <p:bldP spid="14" grpId="0" animBg="1"/>
      <p:bldP spid="17"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38</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結言</a:t>
            </a:r>
            <a:endParaRPr kumimoji="1" lang="en-US" altLang="ja-JP" sz="32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１結論</a:t>
            </a:r>
            <a:endParaRPr kumimoji="1" lang="ja-JP" altLang="en-US" dirty="0"/>
          </a:p>
        </p:txBody>
      </p:sp>
      <p:sp>
        <p:nvSpPr>
          <p:cNvPr id="6" name="コンテンツ プレースホルダ 5"/>
          <p:cNvSpPr>
            <a:spLocks noGrp="1"/>
          </p:cNvSpPr>
          <p:nvPr>
            <p:ph idx="1"/>
          </p:nvPr>
        </p:nvSpPr>
        <p:spPr>
          <a:xfrm>
            <a:off x="457200" y="1412776"/>
            <a:ext cx="8686800" cy="4713387"/>
          </a:xfrm>
        </p:spPr>
        <p:txBody>
          <a:bodyPr/>
          <a:lstStyle/>
          <a:p>
            <a:r>
              <a:rPr lang="en-US" altLang="ja-JP" dirty="0" smtClean="0"/>
              <a:t>EFO</a:t>
            </a:r>
            <a:r>
              <a:rPr lang="ja-JP" altLang="en-US" dirty="0" smtClean="0"/>
              <a:t>の観点からフォームの機能を設計・実装し、</a:t>
            </a:r>
            <a:endParaRPr lang="en-US" altLang="ja-JP" dirty="0" smtClean="0"/>
          </a:p>
          <a:p>
            <a:pPr>
              <a:buNone/>
            </a:pPr>
            <a:r>
              <a:rPr lang="ja-JP" altLang="en-US" dirty="0" smtClean="0"/>
              <a:t>　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555776" y="2708920"/>
            <a:ext cx="3816424" cy="1296144"/>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467544" y="4293096"/>
            <a:ext cx="8208912" cy="1728192"/>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この機能を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の開発者内で共有し、</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一部の機能は</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の仕様として取り入れられた。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052736"/>
            <a:ext cx="8229600" cy="2880320"/>
          </a:xfrm>
        </p:spPr>
        <p:txBody>
          <a:bodyPr>
            <a:normAutofit/>
          </a:bodyPr>
          <a:lstStyle/>
          <a:p>
            <a:pPr>
              <a:buNone/>
            </a:pPr>
            <a:r>
              <a:rPr kumimoji="1" lang="en-US" altLang="ja-JP" dirty="0" smtClean="0"/>
              <a:t>1. </a:t>
            </a:r>
            <a:r>
              <a:rPr lang="ja-JP" altLang="en-US" dirty="0" smtClean="0"/>
              <a:t>スクロールバーの</a:t>
            </a:r>
            <a:r>
              <a:rPr lang="en-US" altLang="ja-JP" dirty="0" smtClean="0"/>
              <a:t>Web</a:t>
            </a:r>
            <a:r>
              <a:rPr lang="ja-JP" altLang="en-US" dirty="0" smtClean="0"/>
              <a:t>ブラウザ依存問題</a:t>
            </a:r>
            <a:endParaRPr lang="en-US" altLang="ja-JP" dirty="0" smtClean="0"/>
          </a:p>
          <a:p>
            <a:pPr lvl="1"/>
            <a:r>
              <a:rPr lang="en-US" altLang="ja-JP" dirty="0" smtClean="0"/>
              <a:t>Ajax</a:t>
            </a:r>
            <a:r>
              <a:rPr lang="ja-JP" altLang="en-US" dirty="0" smtClean="0"/>
              <a:t>による非同期通信による属性変更が</a:t>
            </a:r>
            <a:r>
              <a:rPr lang="en-US" altLang="ja-JP" dirty="0" smtClean="0"/>
              <a:t>Web</a:t>
            </a:r>
            <a:r>
              <a:rPr lang="ja-JP" altLang="en-US" dirty="0" smtClean="0"/>
              <a:t>ブラウザの表示に反映されない。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graphicFrame>
        <p:nvGraphicFramePr>
          <p:cNvPr id="8" name="表 7"/>
          <p:cNvGraphicFramePr>
            <a:graphicFrameLocks noGrp="1"/>
          </p:cNvGraphicFramePr>
          <p:nvPr/>
        </p:nvGraphicFramePr>
        <p:xfrm>
          <a:off x="323528" y="3140968"/>
          <a:ext cx="8352928" cy="3573018"/>
        </p:xfrm>
        <a:graphic>
          <a:graphicData uri="http://schemas.openxmlformats.org/drawingml/2006/table">
            <a:tbl>
              <a:tblPr/>
              <a:tblGrid>
                <a:gridCol w="439673"/>
                <a:gridCol w="2231400"/>
                <a:gridCol w="2492324"/>
                <a:gridCol w="1609590"/>
                <a:gridCol w="1579941"/>
              </a:tblGrid>
              <a:tr h="649638">
                <a:tc>
                  <a:txBody>
                    <a:bodyPr/>
                    <a:lstStyle/>
                    <a:p>
                      <a:pPr algn="ctr">
                        <a:lnSpc>
                          <a:spcPts val="1800"/>
                        </a:lnSpc>
                        <a:spcAft>
                          <a:spcPts val="0"/>
                        </a:spcAft>
                      </a:pPr>
                      <a:r>
                        <a:rPr lang="ja-JP" sz="1800" b="1"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800" b="1" kern="100" dirty="0" smtClean="0">
                          <a:latin typeface="Century"/>
                          <a:ea typeface="Mincho"/>
                          <a:cs typeface="Times New Roman"/>
                        </a:rPr>
                        <a:t>分類</a:t>
                      </a:r>
                      <a:endParaRPr lang="en-US" altLang="ja-JP" sz="1800" b="1" kern="100" dirty="0" smtClean="0">
                        <a:latin typeface="Century"/>
                        <a:ea typeface="Mincho"/>
                        <a:cs typeface="Times New Roman"/>
                      </a:endParaRPr>
                    </a:p>
                    <a:p>
                      <a:pPr algn="ctr">
                        <a:lnSpc>
                          <a:spcPts val="1800"/>
                        </a:lnSpc>
                        <a:spcAft>
                          <a:spcPts val="0"/>
                        </a:spcAft>
                      </a:pPr>
                      <a:r>
                        <a:rPr lang="ja-JP" sz="1800" b="1" kern="100" dirty="0" smtClean="0">
                          <a:latin typeface="Century"/>
                          <a:ea typeface="Mincho"/>
                          <a:cs typeface="Times New Roman"/>
                        </a:rPr>
                        <a:t>（ベース</a:t>
                      </a:r>
                      <a:r>
                        <a:rPr lang="ja-JP" altLang="en-US" sz="1800" b="1" kern="100" dirty="0" smtClean="0">
                          <a:latin typeface="Century"/>
                          <a:ea typeface="Mincho"/>
                          <a:cs typeface="Times New Roman"/>
                        </a:rPr>
                        <a:t>ブラウザ</a:t>
                      </a:r>
                      <a:r>
                        <a:rPr lang="ja-JP" sz="1800" b="1" kern="100" dirty="0" smtClean="0">
                          <a:latin typeface="Century"/>
                          <a:ea typeface="Mincho"/>
                          <a:cs typeface="Times New Roman"/>
                        </a:rPr>
                        <a:t>）</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dirty="0">
                          <a:latin typeface="Century"/>
                          <a:ea typeface="Mincho"/>
                          <a:cs typeface="Times New Roman"/>
                        </a:rPr>
                        <a:t>Web</a:t>
                      </a:r>
                      <a:r>
                        <a:rPr lang="ja-JP" sz="1800" b="1" kern="100" dirty="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Windows</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Mac</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4820">
                <a:tc>
                  <a:txBody>
                    <a:bodyPr/>
                    <a:lstStyle/>
                    <a:p>
                      <a:pPr algn="ct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2</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800" b="1" kern="100" dirty="0">
                          <a:solidFill>
                            <a:srgbClr val="FF0000"/>
                          </a:solidFill>
                          <a:latin typeface="Century"/>
                          <a:ea typeface="Mincho"/>
                          <a:cs typeface="Times New Roman"/>
                        </a:rPr>
                        <a:t>Firefox</a:t>
                      </a:r>
                      <a:endParaRPr lang="ja-JP" sz="1800" b="1"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Firefox</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IceDragon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4</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latin typeface="Century"/>
                          <a:ea typeface="Mincho"/>
                          <a:cs typeface="Times New Roman"/>
                        </a:rPr>
                        <a:t>Pale Moon</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a:latin typeface="Century"/>
                          <a:ea typeface="Mincho"/>
                          <a:cs typeface="Times New Roman"/>
                        </a:rPr>
                        <a:t>6</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800" b="1" kern="100" dirty="0">
                          <a:latin typeface="Century"/>
                          <a:ea typeface="Mincho"/>
                          <a:cs typeface="Times New Roman"/>
                        </a:rPr>
                        <a:t>Chromium</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a:latin typeface="Century"/>
                          <a:ea typeface="Mincho"/>
                          <a:cs typeface="Times New Roman"/>
                        </a:rPr>
                        <a:t>Google Chrome</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Opera</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Sleipnir</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052736"/>
            <a:ext cx="8229600" cy="4896543"/>
          </a:xfrm>
        </p:spPr>
        <p:txBody>
          <a:bodyPr>
            <a:normAutofit/>
          </a:bodyPr>
          <a:lstStyle/>
          <a:p>
            <a:pPr>
              <a:buNone/>
            </a:pPr>
            <a:r>
              <a:rPr kumimoji="1" lang="en-US" altLang="ja-JP" dirty="0" smtClean="0"/>
              <a:t>2.</a:t>
            </a:r>
            <a:r>
              <a:rPr kumimoji="1" lang="ja-JP" altLang="en-US" dirty="0" smtClean="0"/>
              <a:t>本報告書作成中に発生した仕様変更への対応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lvl="1"/>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052736"/>
            <a:ext cx="8229600" cy="4896543"/>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画面遷移図、</a:t>
            </a:r>
            <a:r>
              <a:rPr lang="en-US" altLang="ja-JP" dirty="0" smtClean="0"/>
              <a:t>ERD</a:t>
            </a:r>
            <a:r>
              <a:rPr lang="ja-JP" altLang="en-US" dirty="0" smtClean="0"/>
              <a:t>図、先行実装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43</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1</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0"/>
            <a:ext cx="2051720" cy="764704"/>
          </a:xfrm>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2339752" y="0"/>
            <a:ext cx="4824536" cy="7029400"/>
          </a:xfrm>
        </p:spPr>
        <p:txBody>
          <a:bodyPr>
            <a:noAutofit/>
          </a:bodyPr>
          <a:lstStyle/>
          <a:p>
            <a:pPr marL="514350" indent="-514350">
              <a:buNone/>
            </a:pPr>
            <a:r>
              <a:rPr lang="ja-JP" altLang="en-US" sz="2000" dirty="0" smtClean="0"/>
              <a:t>背景と目的</a:t>
            </a:r>
            <a:endParaRPr lang="en-US" altLang="ja-JP" sz="2000" dirty="0" smtClean="0"/>
          </a:p>
          <a:p>
            <a:pPr marL="514350" indent="-514350">
              <a:buFont typeface="+mj-lt"/>
              <a:buAutoNum type="arabicPeriod"/>
            </a:pPr>
            <a:r>
              <a:rPr lang="en-US" altLang="ja-JP" sz="2000" dirty="0" smtClean="0"/>
              <a:t>NetCommons3</a:t>
            </a:r>
            <a:r>
              <a:rPr lang="ja-JP" altLang="en-US" sz="2000" dirty="0" smtClean="0"/>
              <a:t>プロジェクト</a:t>
            </a:r>
            <a:endParaRPr lang="en-US" altLang="ja-JP" sz="2000" dirty="0" smtClean="0"/>
          </a:p>
          <a:p>
            <a:pPr marL="914400" lvl="1" indent="-514350">
              <a:buFont typeface="+mj-lt"/>
              <a:buAutoNum type="arabicPeriod"/>
            </a:pPr>
            <a:r>
              <a:rPr lang="en-US" altLang="ja-JP" sz="1600" dirty="0" smtClean="0"/>
              <a:t>CMS</a:t>
            </a:r>
          </a:p>
          <a:p>
            <a:pPr marL="914400" lvl="1" indent="-514350">
              <a:buFont typeface="+mj-lt"/>
              <a:buAutoNum type="arabicPeriod"/>
            </a:pPr>
            <a:r>
              <a:rPr lang="en-US" altLang="ja-JP" sz="1600" dirty="0" smtClean="0"/>
              <a:t>NC2</a:t>
            </a:r>
            <a:r>
              <a:rPr lang="ja-JP" altLang="en-US" sz="1600" dirty="0" smtClean="0"/>
              <a:t>との主な相違点</a:t>
            </a:r>
            <a:endParaRPr lang="en-US" altLang="ja-JP" sz="2000" dirty="0" smtClean="0"/>
          </a:p>
          <a:p>
            <a:pPr marL="514350" indent="-514350">
              <a:buFont typeface="+mj-lt"/>
              <a:buAutoNum type="arabicPeriod"/>
            </a:pPr>
            <a:r>
              <a:rPr lang="ja-JP" altLang="en-US" sz="2000" dirty="0" smtClean="0"/>
              <a:t>開発担当</a:t>
            </a:r>
            <a:endParaRPr lang="en-US" altLang="ja-JP" sz="2000" dirty="0" smtClean="0"/>
          </a:p>
          <a:p>
            <a:pPr marL="914400" lvl="1" indent="-514350">
              <a:buFont typeface="+mj-lt"/>
              <a:buAutoNum type="arabicPeriod"/>
            </a:pPr>
            <a:r>
              <a:rPr lang="ja-JP" altLang="en-US" sz="1600" dirty="0" smtClean="0"/>
              <a:t>プラグイン開発</a:t>
            </a:r>
            <a:endParaRPr lang="en-US" altLang="ja-JP" sz="1600" dirty="0" smtClean="0"/>
          </a:p>
          <a:p>
            <a:pPr marL="914400" lvl="1" indent="-514350">
              <a:buFont typeface="+mj-lt"/>
              <a:buAutoNum type="arabicPeriod"/>
            </a:pPr>
            <a:r>
              <a:rPr lang="ja-JP" altLang="en-US" sz="1600" dirty="0" smtClean="0"/>
              <a:t>開発スケジュール</a:t>
            </a:r>
            <a:endParaRPr lang="en-US" altLang="ja-JP" sz="2000" dirty="0" smtClean="0"/>
          </a:p>
          <a:p>
            <a:pPr marL="514350" indent="-514350">
              <a:buFont typeface="+mj-lt"/>
              <a:buAutoNum type="arabicPeriod"/>
            </a:pPr>
            <a:r>
              <a:rPr lang="ja-JP" altLang="en-US" sz="2000" dirty="0" smtClean="0"/>
              <a:t>フォームにおける問題点</a:t>
            </a:r>
            <a:endParaRPr lang="en-US" altLang="ja-JP" sz="2000" dirty="0" smtClean="0"/>
          </a:p>
          <a:p>
            <a:pPr marL="914400" lvl="1" indent="-514350">
              <a:buFont typeface="+mj-lt"/>
              <a:buAutoNum type="arabicPeriod"/>
            </a:pPr>
            <a:r>
              <a:rPr lang="en-US" altLang="ja-JP" sz="1600" dirty="0" smtClean="0"/>
              <a:t>NC2</a:t>
            </a:r>
            <a:r>
              <a:rPr lang="ja-JP" altLang="en-US" sz="1600" dirty="0" smtClean="0"/>
              <a:t>のフォーム</a:t>
            </a:r>
            <a:endParaRPr lang="en-US" altLang="ja-JP" sz="1600" dirty="0" smtClean="0"/>
          </a:p>
          <a:p>
            <a:pPr marL="914400" lvl="1" indent="-514350">
              <a:buFont typeface="+mj-lt"/>
              <a:buAutoNum type="arabicPeriod"/>
            </a:pPr>
            <a:r>
              <a:rPr lang="en-US" altLang="ja-JP" sz="1600" dirty="0" smtClean="0"/>
              <a:t>EFO</a:t>
            </a:r>
          </a:p>
          <a:p>
            <a:pPr marL="914400" lvl="1" indent="-514350">
              <a:buFont typeface="+mj-lt"/>
              <a:buAutoNum type="arabicPeriod"/>
            </a:pPr>
            <a:r>
              <a:rPr lang="ja-JP" altLang="en-US" sz="1600" dirty="0" smtClean="0"/>
              <a:t>検討項目</a:t>
            </a:r>
          </a:p>
          <a:p>
            <a:pPr marL="514350" indent="-514350">
              <a:buFont typeface="+mj-lt"/>
              <a:buAutoNum type="arabicPeriod"/>
            </a:pPr>
            <a:r>
              <a:rPr kumimoji="1" lang="ja-JP" altLang="en-US" sz="2000" dirty="0" smtClean="0"/>
              <a:t>解決方法</a:t>
            </a:r>
            <a:endParaRPr kumimoji="1" lang="en-US" altLang="ja-JP" sz="2000" dirty="0" smtClean="0"/>
          </a:p>
          <a:p>
            <a:pPr marL="914400" lvl="1" indent="-514350">
              <a:buFont typeface="+mj-lt"/>
              <a:buAutoNum type="arabicPeriod"/>
            </a:pPr>
            <a:r>
              <a:rPr lang="ja-JP" altLang="en-US" sz="1600" dirty="0" smtClean="0"/>
              <a:t>検討項目の分類</a:t>
            </a:r>
            <a:endParaRPr lang="en-US" altLang="ja-JP" sz="1600" dirty="0" smtClean="0"/>
          </a:p>
          <a:p>
            <a:pPr marL="914400" lvl="1" indent="-514350">
              <a:buFont typeface="+mj-lt"/>
              <a:buAutoNum type="arabicPeriod"/>
            </a:pPr>
            <a:r>
              <a:rPr lang="ja-JP" altLang="en-US" sz="1600" dirty="0" smtClean="0"/>
              <a:t>表示・入力方法最適化</a:t>
            </a:r>
            <a:endParaRPr lang="en-US" altLang="ja-JP" sz="1600" dirty="0" smtClean="0"/>
          </a:p>
          <a:p>
            <a:pPr marL="914400" lvl="1" indent="-514350">
              <a:buFont typeface="+mj-lt"/>
              <a:buAutoNum type="arabicPeriod"/>
            </a:pPr>
            <a:r>
              <a:rPr lang="ja-JP" altLang="en-US" sz="1600" dirty="0" smtClean="0"/>
              <a:t>リアルタイムバリデーション</a:t>
            </a:r>
            <a:endParaRPr lang="en-US" altLang="ja-JP" sz="1600" dirty="0" smtClean="0"/>
          </a:p>
          <a:p>
            <a:pPr marL="914400" lvl="1" indent="-514350">
              <a:buFont typeface="+mj-lt"/>
              <a:buAutoNum type="arabicPeriod"/>
            </a:pPr>
            <a:r>
              <a:rPr lang="ja-JP" altLang="en-US" sz="1600" dirty="0" smtClean="0"/>
              <a:t>サブミットロック</a:t>
            </a:r>
          </a:p>
          <a:p>
            <a:pPr marL="514350" indent="-514350">
              <a:buFont typeface="+mj-lt"/>
              <a:buAutoNum type="arabicPeriod"/>
            </a:pPr>
            <a:r>
              <a:rPr lang="ja-JP" altLang="en-US" sz="2000" dirty="0" smtClean="0"/>
              <a:t>評価</a:t>
            </a:r>
            <a:endParaRPr lang="en-US" altLang="ja-JP" sz="2000" dirty="0" smtClean="0"/>
          </a:p>
          <a:p>
            <a:pPr marL="971550" lvl="2" indent="-514350">
              <a:buFont typeface="+mj-lt"/>
              <a:buAutoNum type="arabicPeriod"/>
            </a:pPr>
            <a:r>
              <a:rPr lang="ja-JP" altLang="en-US" sz="1600" dirty="0" smtClean="0"/>
              <a:t>評価内容</a:t>
            </a:r>
            <a:endParaRPr lang="en-US" altLang="ja-JP" sz="1600" dirty="0" smtClean="0"/>
          </a:p>
          <a:p>
            <a:pPr marL="971550" lvl="2" indent="-514350">
              <a:buFont typeface="+mj-lt"/>
              <a:buAutoNum type="arabicPeriod"/>
            </a:pPr>
            <a:r>
              <a:rPr lang="ja-JP" altLang="en-US" sz="1600" dirty="0" smtClean="0"/>
              <a:t>評価結果</a:t>
            </a:r>
            <a:endParaRPr kumimoji="1" lang="en-US" altLang="ja-JP" dirty="0" smtClean="0"/>
          </a:p>
          <a:p>
            <a:pPr marL="514350" indent="-514350">
              <a:buFont typeface="+mj-lt"/>
              <a:buAutoNum type="arabicPeriod"/>
            </a:pPr>
            <a:r>
              <a:rPr kumimoji="1" lang="ja-JP" altLang="en-US" sz="2000" dirty="0" smtClean="0"/>
              <a:t>結言</a:t>
            </a:r>
            <a:endParaRPr kumimoji="1" lang="en-US" altLang="ja-JP" sz="2000" dirty="0" smtClean="0"/>
          </a:p>
          <a:p>
            <a:pPr marL="971550" lvl="1" indent="-514350">
              <a:buFont typeface="+mj-lt"/>
              <a:buAutoNum type="arabicPeriod"/>
            </a:pPr>
            <a:r>
              <a:rPr lang="ja-JP" altLang="en-US" sz="1600" dirty="0" smtClean="0"/>
              <a:t>結論</a:t>
            </a:r>
            <a:endParaRPr lang="en-US" altLang="ja-JP" sz="1600" dirty="0" smtClean="0"/>
          </a:p>
          <a:p>
            <a:pPr marL="971550" lvl="1" indent="-514350">
              <a:buFont typeface="+mj-lt"/>
              <a:buAutoNum type="arabicPeriod"/>
            </a:pPr>
            <a:r>
              <a:rPr lang="ja-JP" altLang="en-US" sz="1600" dirty="0" smtClean="0"/>
              <a:t>今後の課題</a:t>
            </a:r>
            <a:endParaRPr lang="en-US" altLang="ja-JP" sz="1600" dirty="0" smtClean="0"/>
          </a:p>
          <a:p>
            <a:pPr marL="514350" indent="-514350">
              <a:buFont typeface="+mj-lt"/>
              <a:buAutoNum type="arabicPeriod"/>
            </a:pPr>
            <a:endParaRPr kumimoji="1" lang="en-US" altLang="ja-JP" sz="20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44</a:t>
            </a:fld>
            <a:endParaRPr kumimoji="1" lang="ja-JP" alt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a:t>
            </a:r>
            <a:r>
              <a:rPr lang="ja-JP" altLang="en-US" smtClean="0"/>
              <a:t>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a:t>
            </a:r>
            <a:r>
              <a:rPr lang="ja-JP" altLang="en-US" dirty="0" smtClean="0"/>
              <a:t> </a:t>
            </a:r>
            <a:r>
              <a:rPr lang="en-US" altLang="ja-JP" u="sng" dirty="0" smtClean="0"/>
              <a:t>HTML</a:t>
            </a:r>
            <a:r>
              <a:rPr lang="en-US" altLang="ja-JP" dirty="0" smtClean="0"/>
              <a:t>, CSS,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95536" y="3164307"/>
            <a:ext cx="5760640" cy="3405661"/>
          </a:xfrm>
          <a:prstGeom prst="rect">
            <a:avLst/>
          </a:prstGeom>
          <a:noFill/>
          <a:ln w="9525">
            <a:noFill/>
            <a:miter lim="800000"/>
            <a:headEnd/>
            <a:tailEnd/>
          </a:ln>
        </p:spPr>
      </p:pic>
      <p:sp>
        <p:nvSpPr>
          <p:cNvPr id="9" name="四角形吹き出し 8"/>
          <p:cNvSpPr/>
          <p:nvPr/>
        </p:nvSpPr>
        <p:spPr>
          <a:xfrm>
            <a:off x="4355976" y="3284984"/>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a:p>
            <a:r>
              <a:rPr lang="en-US" altLang="ja-JP" u="sng" dirty="0" smtClean="0">
                <a:solidFill>
                  <a:srgbClr val="FF0000"/>
                </a:solidFill>
              </a:rPr>
              <a:t>&lt;script&gt;</a:t>
            </a:r>
          </a:p>
          <a:p>
            <a:r>
              <a:rPr lang="en-US" altLang="ja-JP" u="sng" dirty="0" smtClean="0">
                <a:solidFill>
                  <a:srgbClr val="FF0000"/>
                </a:solidFill>
              </a:rPr>
              <a:t>&lt;/script&gt;</a:t>
            </a: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85293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タグで記述</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777283"/>
          </a:xfrm>
        </p:spPr>
        <p:txBody>
          <a:bodyPr>
            <a:norm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Contents Management System</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3092299"/>
            <a:ext cx="5760640" cy="3405661"/>
          </a:xfrm>
          <a:prstGeom prst="rect">
            <a:avLst/>
          </a:prstGeom>
          <a:noFill/>
          <a:ln w="9525">
            <a:noFill/>
            <a:miter lim="800000"/>
            <a:headEnd/>
            <a:tailEnd/>
          </a:ln>
        </p:spPr>
      </p:pic>
      <p:sp>
        <p:nvSpPr>
          <p:cNvPr id="9" name="四角形吹き出し 8"/>
          <p:cNvSpPr/>
          <p:nvPr/>
        </p:nvSpPr>
        <p:spPr>
          <a:xfrm>
            <a:off x="4283968" y="3212976"/>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2" name="フローチャート: 処理 11"/>
          <p:cNvSpPr/>
          <p:nvPr/>
        </p:nvSpPr>
        <p:spPr>
          <a:xfrm>
            <a:off x="4283968" y="278092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51</a:t>
            </a:fld>
            <a:endParaRPr lang="ja-JP" altLang="en-US" dirty="0"/>
          </a:p>
        </p:txBody>
      </p:sp>
      <p:graphicFrame>
        <p:nvGraphicFramePr>
          <p:cNvPr id="12" name="表 11"/>
          <p:cNvGraphicFramePr>
            <a:graphicFrameLocks noGrp="1"/>
          </p:cNvGraphicFramePr>
          <p:nvPr/>
        </p:nvGraphicFramePr>
        <p:xfrm>
          <a:off x="179512" y="1052736"/>
          <a:ext cx="8496945" cy="3547665"/>
        </p:xfrm>
        <a:graphic>
          <a:graphicData uri="http://schemas.openxmlformats.org/drawingml/2006/table">
            <a:tbl>
              <a:tblPr/>
              <a:tblGrid>
                <a:gridCol w="642029"/>
                <a:gridCol w="361427"/>
                <a:gridCol w="4973208"/>
                <a:gridCol w="720080"/>
                <a:gridCol w="642504"/>
                <a:gridCol w="571701"/>
                <a:gridCol w="585996"/>
              </a:tblGrid>
              <a:tr h="322515">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kern="100" dirty="0" smtClean="0">
                          <a:latin typeface="Century"/>
                          <a:ea typeface="Mincho"/>
                          <a:cs typeface="Times New Roman"/>
                        </a:rPr>
                        <a:t>作業項目</a:t>
                      </a:r>
                      <a:r>
                        <a:rPr lang="ja-JP" altLang="en-US" sz="1600" kern="100" dirty="0" smtClean="0">
                          <a:latin typeface="Century"/>
                          <a:ea typeface="Mincho"/>
                          <a:cs typeface="Times New Roman"/>
                        </a:rPr>
                        <a:t>　　　　　　　　　　　　　　　　　　　　</a:t>
                      </a:r>
                      <a:r>
                        <a:rPr lang="ja-JP" sz="1600" kern="100" dirty="0" smtClean="0">
                          <a:latin typeface="Century"/>
                          <a:ea typeface="Mincho"/>
                          <a:cs typeface="Times New Roman"/>
                        </a:rPr>
                        <a:t>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ja-JP" altLang="en-US" sz="2000" kern="100" dirty="0" smtClean="0">
                          <a:latin typeface="Century"/>
                          <a:ea typeface="Mincho"/>
                          <a:cs typeface="Times New Roman"/>
                        </a:rPr>
                        <a:t>１２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smtClean="0">
                          <a:latin typeface="Century"/>
                          <a:ea typeface="Mincho"/>
                          <a:cs typeface="Times New Roman"/>
                        </a:rPr>
                        <a:t>１</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３</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kern="100" dirty="0" smtClean="0">
                          <a:latin typeface="Century"/>
                          <a:ea typeface="Mincho"/>
                          <a:cs typeface="Times New Roman"/>
                        </a:rPr>
                        <a:t>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4">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altLang="ja-JP" sz="2000" kern="100" dirty="0" smtClean="0">
                          <a:latin typeface="Century"/>
                          <a:ea typeface="Mincho"/>
                          <a:cs typeface="Times New Roman"/>
                        </a:rPr>
                        <a:t>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altLang="ja-JP" sz="1800" kern="100" dirty="0" smtClean="0">
                          <a:latin typeface="Century"/>
                          <a:ea typeface="Mincho"/>
                          <a:cs typeface="Times New Roman"/>
                        </a:rPr>
                        <a:t>Web</a:t>
                      </a:r>
                      <a:r>
                        <a:rPr lang="ja-JP" altLang="en-US" sz="1800" kern="100" dirty="0" smtClean="0">
                          <a:latin typeface="Century"/>
                          <a:ea typeface="Mincho"/>
                          <a:cs typeface="Times New Roman"/>
                        </a:rPr>
                        <a:t>ブラウザ問題</a:t>
                      </a:r>
                      <a:r>
                        <a:rPr lang="ja-JP" sz="1800" kern="100" dirty="0" smtClean="0">
                          <a:latin typeface="Century"/>
                          <a:ea typeface="Mincho"/>
                          <a:cs typeface="Times New Roman"/>
                        </a:rPr>
                        <a:t>（</a:t>
                      </a:r>
                      <a:r>
                        <a:rPr lang="ja-JP" sz="1800" kern="100" dirty="0">
                          <a:latin typeface="Century"/>
                          <a:ea typeface="Mincho"/>
                          <a:cs typeface="Times New Roman"/>
                        </a:rPr>
                        <a:t>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4">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6</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7</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画面遷移図・</a:t>
                      </a:r>
                      <a:r>
                        <a:rPr lang="en-US" sz="1800" kern="100" dirty="0">
                          <a:latin typeface="Century"/>
                          <a:ea typeface="Mincho"/>
                          <a:cs typeface="Times New Roman"/>
                        </a:rPr>
                        <a:t>ER</a:t>
                      </a:r>
                      <a:r>
                        <a:rPr lang="ja-JP" sz="1800"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8</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9</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sz="2000" kern="100" dirty="0" smtClean="0">
                          <a:latin typeface="Century"/>
                          <a:ea typeface="Mincho"/>
                          <a:cs typeface="Times New Roman"/>
                        </a:rPr>
                        <a:t>10</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6"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結論</a:t>
            </a:r>
            <a:endParaRPr kumimoji="1" lang="en-US" altLang="ja-JP" sz="16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1" name="表 10"/>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kern="100" dirty="0" smtClean="0">
                          <a:solidFill>
                            <a:srgbClr val="FF0000"/>
                          </a:solidFill>
                          <a:latin typeface="+mn-lt"/>
                          <a:ea typeface="Mincho"/>
                          <a:cs typeface="Times New Roman"/>
                        </a:rPr>
                        <a:t>アクティブなフォームは</a:t>
                      </a:r>
                      <a:r>
                        <a:rPr lang="ja-JP" sz="2000" kern="100" dirty="0" smtClean="0">
                          <a:solidFill>
                            <a:srgbClr val="FF0000"/>
                          </a:solidFill>
                          <a:latin typeface="+mn-lt"/>
                          <a:ea typeface="Mincho"/>
                          <a:cs typeface="Times New Roman"/>
                        </a:rPr>
                        <a:t>色</a:t>
                      </a:r>
                      <a:r>
                        <a:rPr lang="ja-JP" sz="2000"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3" name="テキスト ボックス 12"/>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4" name="テキスト ボックス 13"/>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5" name="テキスト ボックス 14"/>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ox(in)">
                                      <p:cBhvr>
                                        <p:cTn id="10" dur="500"/>
                                        <p:tgtEl>
                                          <p:spTgt spid="1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500"/>
                                        <p:tgtEl>
                                          <p:spTgt spid="1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in)">
                                      <p:cBhvr>
                                        <p:cTn id="19" dur="500"/>
                                        <p:tgtEl>
                                          <p:spTgt spid="1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ox(in)">
                                      <p:cBhvr>
                                        <p:cTn id="25" dur="500"/>
                                        <p:tgtEl>
                                          <p:spTgt spid="1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ox(in)">
                                      <p:cBhvr>
                                        <p:cTn id="28" dur="500"/>
                                        <p:tgtEl>
                                          <p:spTgt spid="2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ox(in)">
                                      <p:cBhvr>
                                        <p:cTn id="31" dur="500"/>
                                        <p:tgtEl>
                                          <p:spTgt spid="2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ox(in)">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1988840"/>
            <a:ext cx="8229600" cy="2592288"/>
          </a:xfrm>
        </p:spPr>
        <p:txBody>
          <a:bodyPr/>
          <a:lstStyle/>
          <a:p>
            <a:r>
              <a:rPr lang="en-US" altLang="ja-JP" sz="2400" dirty="0" smtClean="0"/>
              <a:t>NII</a:t>
            </a:r>
            <a:r>
              <a:rPr lang="ja-JP" altLang="en-US" sz="2400" dirty="0" smtClean="0"/>
              <a:t> の新井研究室で開発されている</a:t>
            </a:r>
            <a:endParaRPr lang="en-US" altLang="ja-JP" sz="2400" dirty="0" smtClean="0"/>
          </a:p>
          <a:p>
            <a:r>
              <a:rPr lang="ja-JP" altLang="en-US" sz="2400" dirty="0" smtClean="0"/>
              <a:t>オープンソースの</a:t>
            </a:r>
            <a:r>
              <a:rPr lang="en-US" altLang="ja-JP" sz="2400" dirty="0" smtClean="0"/>
              <a:t>CMS</a:t>
            </a:r>
            <a:endParaRPr kumimoji="1" lang="en-US" altLang="ja-JP" sz="2400" dirty="0" smtClean="0"/>
          </a:p>
          <a:p>
            <a:r>
              <a:rPr kumimoji="1" lang="en-US" altLang="ja-JP" sz="2400" dirty="0" smtClean="0"/>
              <a:t>2,000</a:t>
            </a:r>
            <a:r>
              <a:rPr kumimoji="1" lang="ja-JP" altLang="en-US" sz="2400" dirty="0" smtClean="0"/>
              <a:t>以上の学校</a:t>
            </a:r>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endParaRPr kumimoji="1" lang="ja-JP" altLang="en-US" sz="3200" b="1" dirty="0">
              <a:ea typeface="メイリオ" pitchFamily="50" charset="-128"/>
              <a:cs typeface="メイリオ" pitchFamily="50" charset="-128"/>
            </a:endParaRPr>
          </a:p>
        </p:txBody>
      </p:sp>
      <p:sp>
        <p:nvSpPr>
          <p:cNvPr id="7" name="コンテンツ プレースホルダ 2"/>
          <p:cNvSpPr txBox="1">
            <a:spLocks/>
          </p:cNvSpPr>
          <p:nvPr/>
        </p:nvSpPr>
        <p:spPr>
          <a:xfrm>
            <a:off x="1619672" y="4149080"/>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797152"/>
            <a:ext cx="8229600" cy="151216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6165304"/>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4176464"/>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開発に使用するソフトウェアやソフトウェアに適用するフレームワーク等の変更があり、中身（ソースコード）や開発方法等は様変わり。</a:t>
            </a:r>
            <a:endParaRPr lang="en-US" altLang="ja-JP" sz="2400" dirty="0" smtClean="0"/>
          </a:p>
          <a:p>
            <a:r>
              <a:rPr lang="ja-JP" altLang="en-US" sz="2400" dirty="0" smtClean="0"/>
              <a:t>来年</a:t>
            </a:r>
            <a:r>
              <a:rPr lang="en-US" altLang="ja-JP" sz="2400" dirty="0" smtClean="0"/>
              <a:t>4</a:t>
            </a:r>
            <a:r>
              <a:rPr lang="ja-JP" altLang="en-US" sz="2400" dirty="0" smtClean="0"/>
              <a:t>月の</a:t>
            </a:r>
            <a:r>
              <a:rPr lang="en-US" altLang="ja-JP" sz="2400" dirty="0" smtClean="0"/>
              <a:t>α</a:t>
            </a:r>
            <a:r>
              <a:rPr lang="ja-JP" altLang="en-US" sz="2400" dirty="0" smtClean="0"/>
              <a:t>版リリースに向けて現在開発中。</a:t>
            </a:r>
            <a:endParaRPr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r>
              <a:rPr lang="ja-JP" altLang="en-US" sz="3200" b="1" dirty="0" smtClean="0">
                <a:ea typeface="メイリオ" pitchFamily="50" charset="-128"/>
                <a:cs typeface="メイリオ" pitchFamily="50" charset="-128"/>
              </a:rPr>
              <a:t> </a:t>
            </a:r>
            <a:r>
              <a:rPr lang="en-US" altLang="ja-JP" sz="3200" b="1" dirty="0" smtClean="0">
                <a:ea typeface="メイリオ" pitchFamily="50" charset="-128"/>
                <a:cs typeface="メイリオ" pitchFamily="50" charset="-128"/>
              </a:rPr>
              <a:t>3</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graphicFrame>
        <p:nvGraphicFramePr>
          <p:cNvPr id="7"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054005"/>
                <a:gridCol w="1686406"/>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noGrp="1"/>
          </p:cNvGraphicFramePr>
          <p:nvPr>
            <p:ph idx="1"/>
          </p:nvPr>
        </p:nvGraphicFramePr>
        <p:xfrm>
          <a:off x="179511" y="980728"/>
          <a:ext cx="8677473" cy="5688631"/>
        </p:xfrm>
        <a:graphic>
          <a:graphicData uri="http://schemas.openxmlformats.org/drawingml/2006/table">
            <a:tbl>
              <a:tblPr firstRow="1" bandRow="1">
                <a:tableStyleId>{5C22544A-7EE6-4342-B048-85BDC9FD1C3A}</a:tableStyleId>
              </a:tblPr>
              <a:tblGrid>
                <a:gridCol w="351335"/>
                <a:gridCol w="1967474"/>
                <a:gridCol w="1054005"/>
                <a:gridCol w="1686406"/>
                <a:gridCol w="3618253"/>
              </a:tblGrid>
              <a:tr h="797763">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項目</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dirty="0" smtClean="0">
                          <a:latin typeface="メイリオ" pitchFamily="50" charset="-128"/>
                          <a:ea typeface="メイリオ" pitchFamily="50" charset="-128"/>
                          <a:cs typeface="メイリオ" pitchFamily="50" charset="-128"/>
                        </a:rPr>
                        <a:t>NC3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効果</a:t>
                      </a:r>
                      <a:endParaRPr kumimoji="1" lang="ja-JP" altLang="en-US" sz="2000"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889934">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276861">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47212">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539552" y="1988840"/>
            <a:ext cx="7992888" cy="9361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467544" y="3284984"/>
            <a:ext cx="8424936" cy="3456384"/>
          </a:xfrm>
          <a:prstGeom prst="wedgeRoundRectCallout">
            <a:avLst>
              <a:gd name="adj1" fmla="val -25284"/>
              <a:gd name="adj2" fmla="val -62514"/>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以前</a:t>
            </a:r>
            <a:r>
              <a:rPr kumimoji="1" lang="en-US" altLang="ja-JP" sz="2400" b="1" dirty="0" smtClean="0">
                <a:latin typeface="メイリオ" pitchFamily="50" charset="-128"/>
                <a:ea typeface="メイリオ" pitchFamily="50" charset="-128"/>
                <a:cs typeface="メイリオ" pitchFamily="50" charset="-128"/>
              </a:rPr>
              <a:t>]</a:t>
            </a:r>
          </a:p>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Maple</a:t>
            </a:r>
            <a:r>
              <a:rPr kumimoji="1" lang="ja-JP" altLang="en-US" sz="2400" b="1" dirty="0" smtClean="0">
                <a:latin typeface="メイリオ" pitchFamily="50" charset="-128"/>
                <a:ea typeface="メイリオ" pitchFamily="50" charset="-128"/>
                <a:cs typeface="メイリオ" pitchFamily="50" charset="-128"/>
              </a:rPr>
              <a:t>　  ・開発者が日本人でドキュメントが豊富</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・開発は終了しており、サポートがない</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  ・日本国内では最も使われている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・ドキュメントやノウハウが豊富</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現在も盛んに開発が行われている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8826</TotalTime>
  <Words>4709</Words>
  <Application>Microsoft Office PowerPoint</Application>
  <PresentationFormat>画面に合わせる (4:3)</PresentationFormat>
  <Paragraphs>1304</Paragraphs>
  <Slides>53</Slides>
  <Notes>40</Notes>
  <HiddenSlides>10</HiddenSlides>
  <MMClips>0</MMClips>
  <ScaleCrop>false</ScaleCrop>
  <HeadingPairs>
    <vt:vector size="4" baseType="variant">
      <vt:variant>
        <vt:lpstr>テーマ</vt:lpstr>
      </vt:variant>
      <vt:variant>
        <vt:i4>1</vt:i4>
      </vt:variant>
      <vt:variant>
        <vt:lpstr>スライド タイトル</vt:lpstr>
      </vt:variant>
      <vt:variant>
        <vt:i4>53</vt:i4>
      </vt:variant>
    </vt:vector>
  </HeadingPairs>
  <TitlesOfParts>
    <vt:vector size="54" baseType="lpstr">
      <vt:lpstr>Office テーマ</vt:lpstr>
      <vt:lpstr>NetCommons3プラグイン開発における 機能提案及び、評価</vt:lpstr>
      <vt:lpstr>スライド 2</vt:lpstr>
      <vt:lpstr>目次</vt:lpstr>
      <vt:lpstr>目次</vt:lpstr>
      <vt:lpstr>1.1 CMS</vt:lpstr>
      <vt:lpstr>1.1 CMS</vt:lpstr>
      <vt:lpstr>1.1 CMS</vt:lpstr>
      <vt:lpstr>1.2 NC2との主な相違点</vt:lpstr>
      <vt:lpstr>1.2 NC2との主な相違点</vt:lpstr>
      <vt:lpstr>1.2 NC2との主な相違点</vt:lpstr>
      <vt:lpstr>1.2 NC2との主な相違点</vt:lpstr>
      <vt:lpstr>1.2 NC2との主な相違点</vt:lpstr>
      <vt:lpstr>目次</vt:lpstr>
      <vt:lpstr>２.1 プラグイン開発</vt:lpstr>
      <vt:lpstr>２.1 プラグイン開発</vt:lpstr>
      <vt:lpstr>２.2 開発スケジュール</vt:lpstr>
      <vt:lpstr>目次</vt:lpstr>
      <vt:lpstr>3.1 NC2のフォーム</vt:lpstr>
      <vt:lpstr>3.2 EFO</vt:lpstr>
      <vt:lpstr>3.3 EFO適用イメージ</vt:lpstr>
      <vt:lpstr>3.4 検討項目</vt:lpstr>
      <vt:lpstr>目次</vt:lpstr>
      <vt:lpstr>4.1 検討項目の分類</vt:lpstr>
      <vt:lpstr>4.2 実現方法</vt:lpstr>
      <vt:lpstr>4.2 実現方法</vt:lpstr>
      <vt:lpstr>4.2 実現方法</vt:lpstr>
      <vt:lpstr>4.2 実現方法</vt:lpstr>
      <vt:lpstr>目次</vt:lpstr>
      <vt:lpstr>5.1 評価内容</vt:lpstr>
      <vt:lpstr>5.2 評価結果</vt:lpstr>
      <vt:lpstr>5.2 評価結果</vt:lpstr>
      <vt:lpstr>5.2 評価結果</vt:lpstr>
      <vt:lpstr>5.2 評価結果</vt:lpstr>
      <vt:lpstr>5.2 評価結果</vt:lpstr>
      <vt:lpstr>5.2 評価結果</vt:lpstr>
      <vt:lpstr>5.2 評価結果</vt:lpstr>
      <vt:lpstr>5.2 評価結果</vt:lpstr>
      <vt:lpstr>目次</vt:lpstr>
      <vt:lpstr>6.１結論</vt:lpstr>
      <vt:lpstr>6.2 今後の予定</vt:lpstr>
      <vt:lpstr>6.2 今後の予定</vt:lpstr>
      <vt:lpstr>6.2 今後の予定</vt:lpstr>
      <vt:lpstr>ご清聴ありがとうございました。</vt:lpstr>
      <vt:lpstr>目次</vt:lpstr>
      <vt:lpstr>OSS(オープンソースソフトウェア)</vt:lpstr>
      <vt:lpstr>1.2 HTML, CSS, Javascript</vt:lpstr>
      <vt:lpstr>1.2 HTML, CSS, Javascript</vt:lpstr>
      <vt:lpstr>1.2 HTML, CSS, Javascript</vt:lpstr>
      <vt:lpstr>1.2 HTML, CSS, Javascript</vt:lpstr>
      <vt:lpstr>1.2 HTML, CSS, Javascript</vt:lpstr>
      <vt:lpstr>6.2 今後の予定</vt:lpstr>
      <vt:lpstr>CI(継続的インテグレーション)</vt:lpstr>
      <vt:lpstr>5.2 評価結果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800</cp:revision>
  <dcterms:created xsi:type="dcterms:W3CDTF">2014-10-23T15:17:38Z</dcterms:created>
  <dcterms:modified xsi:type="dcterms:W3CDTF">2014-12-04T10:26:42Z</dcterms:modified>
</cp:coreProperties>
</file>