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76" r:id="rId3"/>
    <p:sldId id="274" r:id="rId4"/>
    <p:sldId id="285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8" r:id="rId28"/>
    <p:sldId id="306" r:id="rId29"/>
    <p:sldId id="309" r:id="rId30"/>
    <p:sldId id="310" r:id="rId31"/>
    <p:sldId id="283" r:id="rId32"/>
    <p:sldId id="311" r:id="rId33"/>
    <p:sldId id="257" r:id="rId34"/>
    <p:sldId id="258" r:id="rId35"/>
    <p:sldId id="260" r:id="rId36"/>
    <p:sldId id="259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7" r:id="rId5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BFF"/>
    <a:srgbClr val="CDCDCD"/>
    <a:srgbClr val="F5F5F5"/>
    <a:srgbClr val="D4F4D4"/>
    <a:srgbClr val="A9E9A9"/>
    <a:srgbClr val="EAEAEA"/>
    <a:srgbClr val="E6E6E6"/>
    <a:srgbClr val="9AE69A"/>
    <a:srgbClr val="BCEEBC"/>
    <a:srgbClr val="97E59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82074" autoAdjust="0"/>
  </p:normalViewPr>
  <p:slideViewPr>
    <p:cSldViewPr>
      <p:cViewPr varScale="1">
        <p:scale>
          <a:sx n="66" d="100"/>
          <a:sy n="66" d="100"/>
        </p:scale>
        <p:origin x="-120" y="-1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 dirty="0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 dirty="0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 dirty="0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en-US" altLang="ja-JP" sz="2800" dirty="0" smtClean="0"/>
            <a:t> A. </a:t>
          </a:r>
          <a:r>
            <a:rPr kumimoji="1" lang="ja-JP" altLang="en-US" sz="2800" dirty="0" smtClean="0"/>
            <a:t>設計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D. </a:t>
          </a:r>
          <a:r>
            <a:rPr kumimoji="1" lang="ja-JP" altLang="en-US" sz="2800" dirty="0" smtClean="0"/>
            <a:t>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7C1DB073-F82D-4F23-B687-12AAAE1C0BD0}">
      <dgm:prSet phldrT="[テキスト]" custT="1"/>
      <dgm:spPr/>
      <dgm:t>
        <a:bodyPr/>
        <a:lstStyle/>
        <a:p>
          <a:r>
            <a:rPr kumimoji="1" lang="ja-JP" altLang="en-US" sz="2800" dirty="0" smtClean="0"/>
            <a:t> </a:t>
          </a:r>
          <a:r>
            <a:rPr kumimoji="1" lang="en-US" altLang="ja-JP" sz="2800" dirty="0" smtClean="0"/>
            <a:t>B. </a:t>
          </a:r>
          <a:r>
            <a:rPr kumimoji="1" lang="ja-JP" altLang="en-US" sz="2800" dirty="0" smtClean="0"/>
            <a:t>実装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61793B87-F471-4CDD-AA21-3D8FD1DE5E01}" type="parTrans" cxnId="{8B6D260D-A334-436B-B798-4C64FE6BEBD5}">
      <dgm:prSet/>
      <dgm:spPr/>
      <dgm:t>
        <a:bodyPr/>
        <a:lstStyle/>
        <a:p>
          <a:endParaRPr kumimoji="1" lang="ja-JP" altLang="en-US"/>
        </a:p>
      </dgm:t>
    </dgm:pt>
    <dgm:pt modelId="{BD98E73C-AAA6-4DA5-93B6-6DF4DC152A30}" type="sibTrans" cxnId="{8B6D260D-A334-436B-B798-4C64FE6BEBD5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 dirty="0"/>
        </a:p>
      </dgm:t>
    </dgm:pt>
    <dgm:pt modelId="{B75DCB25-29DA-4B72-8E0D-5DB1E2C76043}">
      <dgm:prSet phldrT="[テキスト]" custT="1"/>
      <dgm:spPr/>
      <dgm:t>
        <a:bodyPr/>
        <a:lstStyle/>
        <a:p>
          <a:r>
            <a:rPr kumimoji="1" lang="en-US" altLang="ja-JP" sz="2800" dirty="0" smtClean="0"/>
            <a:t> C. </a:t>
          </a:r>
          <a:r>
            <a:rPr kumimoji="1" lang="ja-JP" altLang="en-US" sz="2800" dirty="0" smtClean="0"/>
            <a:t>レポジトリ取込み</a:t>
          </a:r>
          <a:r>
            <a:rPr kumimoji="1" lang="en-US" altLang="ja-JP" sz="2800" dirty="0" smtClean="0"/>
            <a:t>, </a:t>
          </a:r>
          <a:r>
            <a:rPr kumimoji="1" lang="ja-JP" altLang="en-US" sz="2800" dirty="0" smtClean="0"/>
            <a:t>テスト</a:t>
          </a:r>
          <a:endParaRPr kumimoji="1" lang="ja-JP" altLang="en-US" sz="2800" dirty="0"/>
        </a:p>
      </dgm:t>
    </dgm:pt>
    <dgm:pt modelId="{C010EDAA-DDB9-44C7-B016-15B51BAD19AC}" type="parTrans" cxnId="{31EF02E4-F094-4E6C-B430-0993C4C631DD}">
      <dgm:prSet/>
      <dgm:spPr/>
      <dgm:t>
        <a:bodyPr/>
        <a:lstStyle/>
        <a:p>
          <a:endParaRPr kumimoji="1" lang="ja-JP" altLang="en-US"/>
        </a:p>
      </dgm:t>
    </dgm:pt>
    <dgm:pt modelId="{7A2B3D62-CDA8-410F-ABDD-046A4CE93685}" type="sibTrans" cxnId="{31EF02E4-F094-4E6C-B430-0993C4C631DD}">
      <dgm:prSet/>
      <dgm:spPr>
        <a:solidFill>
          <a:srgbClr val="26AB1F"/>
        </a:solidFill>
        <a:ln>
          <a:solidFill>
            <a:schemeClr val="bg1"/>
          </a:solidFill>
        </a:ln>
      </dgm:spPr>
      <dgm:t>
        <a:bodyPr/>
        <a:lstStyle/>
        <a:p>
          <a:endParaRPr kumimoji="1" lang="ja-JP" altLang="en-US" dirty="0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33DE63F-D1C3-43E9-A013-EE91608B3202}" type="pres">
      <dgm:prSet presAssocID="{D56B3E43-2FAE-4E52-962F-BE90A509F449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5632D2DD-3879-44D7-8835-CF6675CEE121}" type="pres">
      <dgm:prSet presAssocID="{D56B3E43-2FAE-4E52-962F-BE90A509F449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AC6D0EA-4024-4CB3-95D5-69AA70217AAE}" type="pres">
      <dgm:prSet presAssocID="{D56B3E43-2FAE-4E52-962F-BE90A509F449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DA06B50-A28B-465E-989A-880E4A93B624}" type="pres">
      <dgm:prSet presAssocID="{D56B3E43-2FAE-4E52-962F-BE90A509F449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CE1078-C9E8-4B33-A2C2-042F087613F0}" type="pres">
      <dgm:prSet presAssocID="{D56B3E43-2FAE-4E52-962F-BE90A509F449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DA9816-1BE9-4BFC-9A7A-873258B108EC}" type="pres">
      <dgm:prSet presAssocID="{D56B3E43-2FAE-4E52-962F-BE90A509F449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4160254-0D01-4896-AA1C-E2121044D9D1}" type="pres">
      <dgm:prSet presAssocID="{D56B3E43-2FAE-4E52-962F-BE90A509F449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A4D40A9-DDC8-4275-B3DB-F6C4B61A9326}" type="pres">
      <dgm:prSet presAssocID="{D56B3E43-2FAE-4E52-962F-BE90A509F449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836BAD7-0DE6-42BB-B8A0-D0FF43E04A23}" type="pres">
      <dgm:prSet presAssocID="{D56B3E43-2FAE-4E52-962F-BE90A509F449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7A66AF-11C1-4396-8E59-B142166A476F}" type="pres">
      <dgm:prSet presAssocID="{D56B3E43-2FAE-4E52-962F-BE90A509F449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B208E9-7FC4-4B99-A514-16B9C2602D1A}" type="pres">
      <dgm:prSet presAssocID="{D56B3E43-2FAE-4E52-962F-BE90A509F449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2E063A8-6515-4288-9573-4019C9977CE5}" type="pres">
      <dgm:prSet presAssocID="{D56B3E43-2FAE-4E52-962F-BE90A509F449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461A95D-F63D-4D24-98B0-712AFDB4B913}" type="presOf" srcId="{7C1DB073-F82D-4F23-B687-12AAAE1C0BD0}" destId="{897A66AF-11C1-4396-8E59-B142166A476F}" srcOrd="1" destOrd="0" presId="urn:microsoft.com/office/officeart/2005/8/layout/vProcess5"/>
    <dgm:cxn modelId="{31EF02E4-F094-4E6C-B430-0993C4C631DD}" srcId="{D56B3E43-2FAE-4E52-962F-BE90A509F449}" destId="{B75DCB25-29DA-4B72-8E0D-5DB1E2C76043}" srcOrd="2" destOrd="0" parTransId="{C010EDAA-DDB9-44C7-B016-15B51BAD19AC}" sibTransId="{7A2B3D62-CDA8-410F-ABDD-046A4CE93685}"/>
    <dgm:cxn modelId="{DF816C09-F00E-4B0E-8B23-CC71B227CA6B}" type="presOf" srcId="{7C1DB073-F82D-4F23-B687-12AAAE1C0BD0}" destId="{9AC6D0EA-4024-4CB3-95D5-69AA70217AAE}" srcOrd="0" destOrd="0" presId="urn:microsoft.com/office/officeart/2005/8/layout/vProcess5"/>
    <dgm:cxn modelId="{EE6543C0-67BA-4FD0-9980-8A75023003C4}" type="presOf" srcId="{7A2B3D62-CDA8-410F-ABDD-046A4CE93685}" destId="{CA4D40A9-DDC8-4275-B3DB-F6C4B61A9326}" srcOrd="0" destOrd="0" presId="urn:microsoft.com/office/officeart/2005/8/layout/vProcess5"/>
    <dgm:cxn modelId="{7AB56688-4E34-4361-A5C2-578404A0D12C}" type="presOf" srcId="{162A4E0D-FF0A-4EB7-B187-E172033B0A71}" destId="{5CCE1078-C9E8-4B33-A2C2-042F087613F0}" srcOrd="0" destOrd="0" presId="urn:microsoft.com/office/officeart/2005/8/layout/vProcess5"/>
    <dgm:cxn modelId="{FFF2AC17-D331-45C6-A8BE-7D55748F5369}" type="presOf" srcId="{162A4E0D-FF0A-4EB7-B187-E172033B0A71}" destId="{12E063A8-6515-4288-9573-4019C9977CE5}" srcOrd="1" destOrd="0" presId="urn:microsoft.com/office/officeart/2005/8/layout/vProcess5"/>
    <dgm:cxn modelId="{2E63361D-C8F8-4850-A17E-8BFFBE8D7161}" type="presOf" srcId="{791E105B-2D40-45C8-8587-365084ABF1CD}" destId="{5632D2DD-3879-44D7-8835-CF6675CEE121}" srcOrd="0" destOrd="0" presId="urn:microsoft.com/office/officeart/2005/8/layout/vProcess5"/>
    <dgm:cxn modelId="{F8853679-02D0-4584-9103-9DBAD7532994}" srcId="{D56B3E43-2FAE-4E52-962F-BE90A509F449}" destId="{162A4E0D-FF0A-4EB7-B187-E172033B0A71}" srcOrd="3" destOrd="0" parTransId="{99C54616-36AD-497D-8AA9-2B54CFBAC714}" sibTransId="{C3641393-5D1F-4584-A583-7A54375269E0}"/>
    <dgm:cxn modelId="{0121883F-AB21-489E-9EA3-03509BAFE55C}" type="presOf" srcId="{B75DCB25-29DA-4B72-8E0D-5DB1E2C76043}" destId="{9DA06B50-A28B-465E-989A-880E4A93B624}" srcOrd="0" destOrd="0" presId="urn:microsoft.com/office/officeart/2005/8/layout/vProcess5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8B6D260D-A334-436B-B798-4C64FE6BEBD5}" srcId="{D56B3E43-2FAE-4E52-962F-BE90A509F449}" destId="{7C1DB073-F82D-4F23-B687-12AAAE1C0BD0}" srcOrd="1" destOrd="0" parTransId="{61793B87-F471-4CDD-AA21-3D8FD1DE5E01}" sibTransId="{BD98E73C-AAA6-4DA5-93B6-6DF4DC152A30}"/>
    <dgm:cxn modelId="{8980D15A-BC6B-49D8-A41B-22BB5CF22F68}" type="presOf" srcId="{BD98E73C-AAA6-4DA5-93B6-6DF4DC152A30}" destId="{64160254-0D01-4896-AA1C-E2121044D9D1}" srcOrd="0" destOrd="0" presId="urn:microsoft.com/office/officeart/2005/8/layout/vProcess5"/>
    <dgm:cxn modelId="{FA4557C3-2F3D-4709-8403-47899DEE4C8C}" type="presOf" srcId="{791E105B-2D40-45C8-8587-365084ABF1CD}" destId="{4836BAD7-0DE6-42BB-B8A0-D0FF43E04A23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839FEEF3-2CE5-4920-8C1B-A4232A15DBA2}" type="presOf" srcId="{8CD1317B-4CED-4DFF-8694-2184512038E6}" destId="{36DA9816-1BE9-4BFC-9A7A-873258B108EC}" srcOrd="0" destOrd="0" presId="urn:microsoft.com/office/officeart/2005/8/layout/vProcess5"/>
    <dgm:cxn modelId="{46CB6A1B-1EA5-460E-B963-340E5D108EC4}" type="presOf" srcId="{B75DCB25-29DA-4B72-8E0D-5DB1E2C76043}" destId="{3AB208E9-7FC4-4B99-A514-16B9C2602D1A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7E2A76DC-C1FB-4FFF-8EF0-5329C2C6A982}" type="presParOf" srcId="{870738DE-50B9-49A3-9A78-7C2B51BF5842}" destId="{5632D2DD-3879-44D7-8835-CF6675CEE121}" srcOrd="1" destOrd="0" presId="urn:microsoft.com/office/officeart/2005/8/layout/vProcess5"/>
    <dgm:cxn modelId="{61492DEE-0C0F-47F7-803C-0246B3C239F0}" type="presParOf" srcId="{870738DE-50B9-49A3-9A78-7C2B51BF5842}" destId="{9AC6D0EA-4024-4CB3-95D5-69AA70217AAE}" srcOrd="2" destOrd="0" presId="urn:microsoft.com/office/officeart/2005/8/layout/vProcess5"/>
    <dgm:cxn modelId="{55630569-CD46-409B-A600-9DA832DABB3F}" type="presParOf" srcId="{870738DE-50B9-49A3-9A78-7C2B51BF5842}" destId="{9DA06B50-A28B-465E-989A-880E4A93B624}" srcOrd="3" destOrd="0" presId="urn:microsoft.com/office/officeart/2005/8/layout/vProcess5"/>
    <dgm:cxn modelId="{C8657616-EF79-452C-A14B-0C3D34558AEA}" type="presParOf" srcId="{870738DE-50B9-49A3-9A78-7C2B51BF5842}" destId="{5CCE1078-C9E8-4B33-A2C2-042F087613F0}" srcOrd="4" destOrd="0" presId="urn:microsoft.com/office/officeart/2005/8/layout/vProcess5"/>
    <dgm:cxn modelId="{020A0BCE-21D8-4C7F-9409-6B3DF3D1F30C}" type="presParOf" srcId="{870738DE-50B9-49A3-9A78-7C2B51BF5842}" destId="{36DA9816-1BE9-4BFC-9A7A-873258B108EC}" srcOrd="5" destOrd="0" presId="urn:microsoft.com/office/officeart/2005/8/layout/vProcess5"/>
    <dgm:cxn modelId="{D406B6BB-A59F-465D-9287-FF1606C38356}" type="presParOf" srcId="{870738DE-50B9-49A3-9A78-7C2B51BF5842}" destId="{64160254-0D01-4896-AA1C-E2121044D9D1}" srcOrd="6" destOrd="0" presId="urn:microsoft.com/office/officeart/2005/8/layout/vProcess5"/>
    <dgm:cxn modelId="{572E92ED-037B-44D1-94F3-6E0D6DC7201F}" type="presParOf" srcId="{870738DE-50B9-49A3-9A78-7C2B51BF5842}" destId="{CA4D40A9-DDC8-4275-B3DB-F6C4B61A9326}" srcOrd="7" destOrd="0" presId="urn:microsoft.com/office/officeart/2005/8/layout/vProcess5"/>
    <dgm:cxn modelId="{7A041FD4-C20C-4639-9AD6-057B1A49DD43}" type="presParOf" srcId="{870738DE-50B9-49A3-9A78-7C2B51BF5842}" destId="{4836BAD7-0DE6-42BB-B8A0-D0FF43E04A23}" srcOrd="8" destOrd="0" presId="urn:microsoft.com/office/officeart/2005/8/layout/vProcess5"/>
    <dgm:cxn modelId="{81AEDBB9-780B-417A-9053-43C14EF2539D}" type="presParOf" srcId="{870738DE-50B9-49A3-9A78-7C2B51BF5842}" destId="{897A66AF-11C1-4396-8E59-B142166A476F}" srcOrd="9" destOrd="0" presId="urn:microsoft.com/office/officeart/2005/8/layout/vProcess5"/>
    <dgm:cxn modelId="{15AE1B47-F855-4210-BE06-79F2FC923263}" type="presParOf" srcId="{870738DE-50B9-49A3-9A78-7C2B51BF5842}" destId="{3AB208E9-7FC4-4B99-A514-16B9C2602D1A}" srcOrd="10" destOrd="0" presId="urn:microsoft.com/office/officeart/2005/8/layout/vProcess5"/>
    <dgm:cxn modelId="{F3C8B69E-F62F-46A8-9FDF-94F6FE19ABF4}" type="presParOf" srcId="{870738DE-50B9-49A3-9A78-7C2B51BF5842}" destId="{12E063A8-6515-4288-9573-4019C9977CE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E355AE-7F39-4B55-870F-2EE774EDA01A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7DB8D309-F5AD-4713-A223-7E7CEF990F43}">
      <dgm:prSet phldrT="[テキスト]" custT="1"/>
      <dgm:spPr>
        <a:solidFill>
          <a:srgbClr val="92D050"/>
        </a:solidFill>
      </dgm:spPr>
      <dgm:t>
        <a:bodyPr/>
        <a:lstStyle/>
        <a:p>
          <a:r>
            <a:rPr kumimoji="1" lang="en-US" altLang="ja-JP" sz="3200" dirty="0" smtClean="0"/>
            <a:t>View</a:t>
          </a:r>
          <a:endParaRPr kumimoji="1" lang="ja-JP" altLang="en-US" sz="3200" dirty="0"/>
        </a:p>
      </dgm:t>
    </dgm:pt>
    <dgm:pt modelId="{9552FCDE-5E35-44FE-9968-5BA5B9095752}" type="parTrans" cxnId="{4756A28F-B9C0-4760-90DC-39E56B045B27}">
      <dgm:prSet/>
      <dgm:spPr/>
      <dgm:t>
        <a:bodyPr/>
        <a:lstStyle/>
        <a:p>
          <a:endParaRPr kumimoji="1" lang="ja-JP" altLang="en-US"/>
        </a:p>
      </dgm:t>
    </dgm:pt>
    <dgm:pt modelId="{CDCB47A9-9BBF-4EF3-BDAB-3598EEE4BB0E}" type="sibTrans" cxnId="{4756A28F-B9C0-4760-90DC-39E56B045B27}">
      <dgm:prSet/>
      <dgm:spPr>
        <a:noFill/>
        <a:ln>
          <a:noFill/>
        </a:ln>
      </dgm:spPr>
      <dgm:t>
        <a:bodyPr/>
        <a:lstStyle/>
        <a:p>
          <a:endParaRPr kumimoji="1" lang="ja-JP" altLang="en-US" dirty="0"/>
        </a:p>
      </dgm:t>
    </dgm:pt>
    <dgm:pt modelId="{3FC66FEA-F2EB-43DF-8348-E20CC060D3F2}">
      <dgm:prSet phldrT="[テキスト]" custT="1"/>
      <dgm:spPr>
        <a:solidFill>
          <a:srgbClr val="FFC000"/>
        </a:solidFill>
      </dgm:spPr>
      <dgm:t>
        <a:bodyPr/>
        <a:lstStyle/>
        <a:p>
          <a:r>
            <a:rPr kumimoji="1" lang="en-US" altLang="ja-JP" sz="3200" dirty="0" smtClean="0"/>
            <a:t>Model</a:t>
          </a:r>
          <a:endParaRPr kumimoji="1" lang="ja-JP" altLang="en-US" sz="3200" dirty="0"/>
        </a:p>
      </dgm:t>
    </dgm:pt>
    <dgm:pt modelId="{D3BCB293-C8A7-4BE7-B75C-F9F81E47AA8A}" type="par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18F4883B-E19D-47CB-AD87-F0C6033CA00E}" type="sibTrans" cxnId="{B8D3C5E8-2662-4DF1-BB30-A1A146DEB9BC}">
      <dgm:prSet/>
      <dgm:spPr/>
      <dgm:t>
        <a:bodyPr/>
        <a:lstStyle/>
        <a:p>
          <a:endParaRPr kumimoji="1" lang="ja-JP" altLang="en-US"/>
        </a:p>
      </dgm:t>
    </dgm:pt>
    <dgm:pt modelId="{C30F128F-5FC6-4FB2-8E28-F3A6CA49493C}">
      <dgm:prSet phldrT="[テキスト]" custT="1"/>
      <dgm:spPr/>
      <dgm:t>
        <a:bodyPr/>
        <a:lstStyle/>
        <a:p>
          <a:r>
            <a:rPr kumimoji="1" lang="en-US" altLang="ja-JP" sz="2000" dirty="0" smtClean="0"/>
            <a:t>Template</a:t>
          </a:r>
        </a:p>
        <a:p>
          <a:r>
            <a:rPr kumimoji="1" lang="en-US" altLang="ja-JP" sz="2000" dirty="0" smtClean="0"/>
            <a:t>(HTML)</a:t>
          </a:r>
          <a:endParaRPr kumimoji="1" lang="ja-JP" altLang="en-US" sz="2000" dirty="0"/>
        </a:p>
      </dgm:t>
    </dgm:pt>
    <dgm:pt modelId="{1181AF34-004D-4230-B511-69E383AE5B9A}" type="sibTrans" cxnId="{01E87A44-6414-46CD-A591-4C7FC2204524}">
      <dgm:prSet/>
      <dgm:spPr/>
      <dgm:t>
        <a:bodyPr/>
        <a:lstStyle/>
        <a:p>
          <a:endParaRPr kumimoji="1" lang="ja-JP" altLang="en-US" dirty="0"/>
        </a:p>
      </dgm:t>
    </dgm:pt>
    <dgm:pt modelId="{E391476E-2D1C-48FE-8A1A-985C75082D05}" type="parTrans" cxnId="{01E87A44-6414-46CD-A591-4C7FC2204524}">
      <dgm:prSet/>
      <dgm:spPr/>
      <dgm:t>
        <a:bodyPr/>
        <a:lstStyle/>
        <a:p>
          <a:endParaRPr kumimoji="1" lang="ja-JP" altLang="en-US"/>
        </a:p>
      </dgm:t>
    </dgm:pt>
    <dgm:pt modelId="{8A2EDBEC-4208-4DA0-B355-1EEFECC04BA4}" type="pres">
      <dgm:prSet presAssocID="{24E355AE-7F39-4B55-870F-2EE774EDA01A}" presName="linearFlow" presStyleCnt="0">
        <dgm:presLayoutVars>
          <dgm:resizeHandles val="exact"/>
        </dgm:presLayoutVars>
      </dgm:prSet>
      <dgm:spPr/>
    </dgm:pt>
    <dgm:pt modelId="{3DC283DF-D7B0-4A65-A0D0-EB6E206D1F32}" type="pres">
      <dgm:prSet presAssocID="{C30F128F-5FC6-4FB2-8E28-F3A6CA49493C}" presName="node" presStyleLbl="node1" presStyleIdx="0" presStyleCnt="3" custScaleX="292926" custScaleY="49637" custLinFactNeighborX="-7511" custLinFactNeighborY="45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21C45B9-0A70-4B8B-AC8A-BD7900775BE0}" type="pres">
      <dgm:prSet presAssocID="{1181AF34-004D-4230-B511-69E383AE5B9A}" presName="sibTrans" presStyleLbl="sibTrans2D1" presStyleIdx="0" presStyleCnt="2" custScaleY="58003"/>
      <dgm:spPr/>
      <dgm:t>
        <a:bodyPr/>
        <a:lstStyle/>
        <a:p>
          <a:endParaRPr kumimoji="1" lang="ja-JP" altLang="en-US"/>
        </a:p>
      </dgm:t>
    </dgm:pt>
    <dgm:pt modelId="{8966A13B-CEF6-4C39-8E30-303821340200}" type="pres">
      <dgm:prSet presAssocID="{1181AF34-004D-4230-B511-69E383AE5B9A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32096418-5AFE-43BA-A159-3E2DC8CFD86F}" type="pres">
      <dgm:prSet presAssocID="{7DB8D309-F5AD-4713-A223-7E7CEF990F43}" presName="node" presStyleLbl="node1" presStyleIdx="1" presStyleCnt="3" custScaleX="292926" custScaleY="49637" custLinFactNeighborY="-3339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653CA6-9F03-4706-B05E-832520DDD624}" type="pres">
      <dgm:prSet presAssocID="{CDCB47A9-9BBF-4EF3-BDAB-3598EEE4BB0E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CC44C0AE-FDB2-46A8-8638-E24E6C6206AE}" type="pres">
      <dgm:prSet presAssocID="{CDCB47A9-9BBF-4EF3-BDAB-3598EEE4BB0E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953DA09D-46E1-4BB7-A273-2C8123AEFA2D}" type="pres">
      <dgm:prSet presAssocID="{3FC66FEA-F2EB-43DF-8348-E20CC060D3F2}" presName="node" presStyleLbl="node1" presStyleIdx="2" presStyleCnt="3" custScaleX="292926" custScaleY="4963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594931-0370-438F-A1CE-92EE2660464B}" type="presOf" srcId="{1181AF34-004D-4230-B511-69E383AE5B9A}" destId="{8966A13B-CEF6-4C39-8E30-303821340200}" srcOrd="1" destOrd="0" presId="urn:microsoft.com/office/officeart/2005/8/layout/process2"/>
    <dgm:cxn modelId="{6953C7C0-CAA9-4900-908D-226A4B868C2A}" type="presOf" srcId="{C30F128F-5FC6-4FB2-8E28-F3A6CA49493C}" destId="{3DC283DF-D7B0-4A65-A0D0-EB6E206D1F32}" srcOrd="0" destOrd="0" presId="urn:microsoft.com/office/officeart/2005/8/layout/process2"/>
    <dgm:cxn modelId="{A00F0C59-7FE0-4F05-9827-7739A71BFABA}" type="presOf" srcId="{CDCB47A9-9BBF-4EF3-BDAB-3598EEE4BB0E}" destId="{CC44C0AE-FDB2-46A8-8638-E24E6C6206AE}" srcOrd="1" destOrd="0" presId="urn:microsoft.com/office/officeart/2005/8/layout/process2"/>
    <dgm:cxn modelId="{8318C85A-D6BB-4B9B-8F21-49DDFF09C69D}" type="presOf" srcId="{7DB8D309-F5AD-4713-A223-7E7CEF990F43}" destId="{32096418-5AFE-43BA-A159-3E2DC8CFD86F}" srcOrd="0" destOrd="0" presId="urn:microsoft.com/office/officeart/2005/8/layout/process2"/>
    <dgm:cxn modelId="{B8D3C5E8-2662-4DF1-BB30-A1A146DEB9BC}" srcId="{24E355AE-7F39-4B55-870F-2EE774EDA01A}" destId="{3FC66FEA-F2EB-43DF-8348-E20CC060D3F2}" srcOrd="2" destOrd="0" parTransId="{D3BCB293-C8A7-4BE7-B75C-F9F81E47AA8A}" sibTransId="{18F4883B-E19D-47CB-AD87-F0C6033CA00E}"/>
    <dgm:cxn modelId="{B210BBE0-1203-44D3-86E2-50F910295F13}" type="presOf" srcId="{1181AF34-004D-4230-B511-69E383AE5B9A}" destId="{221C45B9-0A70-4B8B-AC8A-BD7900775BE0}" srcOrd="0" destOrd="0" presId="urn:microsoft.com/office/officeart/2005/8/layout/process2"/>
    <dgm:cxn modelId="{4756A28F-B9C0-4760-90DC-39E56B045B27}" srcId="{24E355AE-7F39-4B55-870F-2EE774EDA01A}" destId="{7DB8D309-F5AD-4713-A223-7E7CEF990F43}" srcOrd="1" destOrd="0" parTransId="{9552FCDE-5E35-44FE-9968-5BA5B9095752}" sibTransId="{CDCB47A9-9BBF-4EF3-BDAB-3598EEE4BB0E}"/>
    <dgm:cxn modelId="{51301B46-C4C4-46D6-A1F8-28384D11B2E8}" type="presOf" srcId="{24E355AE-7F39-4B55-870F-2EE774EDA01A}" destId="{8A2EDBEC-4208-4DA0-B355-1EEFECC04BA4}" srcOrd="0" destOrd="0" presId="urn:microsoft.com/office/officeart/2005/8/layout/process2"/>
    <dgm:cxn modelId="{18AE184D-C88F-4BDE-9712-FA3678849D7D}" type="presOf" srcId="{CDCB47A9-9BBF-4EF3-BDAB-3598EEE4BB0E}" destId="{47653CA6-9F03-4706-B05E-832520DDD624}" srcOrd="0" destOrd="0" presId="urn:microsoft.com/office/officeart/2005/8/layout/process2"/>
    <dgm:cxn modelId="{01E87A44-6414-46CD-A591-4C7FC2204524}" srcId="{24E355AE-7F39-4B55-870F-2EE774EDA01A}" destId="{C30F128F-5FC6-4FB2-8E28-F3A6CA49493C}" srcOrd="0" destOrd="0" parTransId="{E391476E-2D1C-48FE-8A1A-985C75082D05}" sibTransId="{1181AF34-004D-4230-B511-69E383AE5B9A}"/>
    <dgm:cxn modelId="{6A28D93B-0BF4-400A-B581-D48528DA8A9C}" type="presOf" srcId="{3FC66FEA-F2EB-43DF-8348-E20CC060D3F2}" destId="{953DA09D-46E1-4BB7-A273-2C8123AEFA2D}" srcOrd="0" destOrd="0" presId="urn:microsoft.com/office/officeart/2005/8/layout/process2"/>
    <dgm:cxn modelId="{0A4DA18E-7964-4A2B-ABD8-FD5B8F8B8452}" type="presParOf" srcId="{8A2EDBEC-4208-4DA0-B355-1EEFECC04BA4}" destId="{3DC283DF-D7B0-4A65-A0D0-EB6E206D1F32}" srcOrd="0" destOrd="0" presId="urn:microsoft.com/office/officeart/2005/8/layout/process2"/>
    <dgm:cxn modelId="{F94E3269-D11A-4DB6-A404-10699E940721}" type="presParOf" srcId="{8A2EDBEC-4208-4DA0-B355-1EEFECC04BA4}" destId="{221C45B9-0A70-4B8B-AC8A-BD7900775BE0}" srcOrd="1" destOrd="0" presId="urn:microsoft.com/office/officeart/2005/8/layout/process2"/>
    <dgm:cxn modelId="{EB18A7B2-31A9-405B-8983-0504F8358A7E}" type="presParOf" srcId="{221C45B9-0A70-4B8B-AC8A-BD7900775BE0}" destId="{8966A13B-CEF6-4C39-8E30-303821340200}" srcOrd="0" destOrd="0" presId="urn:microsoft.com/office/officeart/2005/8/layout/process2"/>
    <dgm:cxn modelId="{85A3FE13-DE44-492A-9D87-69CD9707A2B0}" type="presParOf" srcId="{8A2EDBEC-4208-4DA0-B355-1EEFECC04BA4}" destId="{32096418-5AFE-43BA-A159-3E2DC8CFD86F}" srcOrd="2" destOrd="0" presId="urn:microsoft.com/office/officeart/2005/8/layout/process2"/>
    <dgm:cxn modelId="{A6739329-A4B9-4249-AD21-CDE302E6CFD3}" type="presParOf" srcId="{8A2EDBEC-4208-4DA0-B355-1EEFECC04BA4}" destId="{47653CA6-9F03-4706-B05E-832520DDD624}" srcOrd="3" destOrd="0" presId="urn:microsoft.com/office/officeart/2005/8/layout/process2"/>
    <dgm:cxn modelId="{F65E56C9-482B-41C7-BBF7-792C29C9C09C}" type="presParOf" srcId="{47653CA6-9F03-4706-B05E-832520DDD624}" destId="{CC44C0AE-FDB2-46A8-8638-E24E6C6206AE}" srcOrd="0" destOrd="0" presId="urn:microsoft.com/office/officeart/2005/8/layout/process2"/>
    <dgm:cxn modelId="{A810EF79-F9FC-48CE-9901-C42F41789BE8}" type="presParOf" srcId="{8A2EDBEC-4208-4DA0-B355-1EEFECC04BA4}" destId="{953DA09D-46E1-4BB7-A273-2C8123AEFA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32D2DD-3879-44D7-8835-CF6675CEE121}">
      <dsp:nvSpPr>
        <dsp:cNvPr id="0" name=""/>
        <dsp:cNvSpPr/>
      </dsp:nvSpPr>
      <dsp:spPr>
        <a:xfrm>
          <a:off x="0" y="0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A. </a:t>
          </a:r>
          <a:r>
            <a:rPr kumimoji="1" lang="ja-JP" altLang="en-US" sz="2800" kern="1200" dirty="0" smtClean="0"/>
            <a:t>設計</a:t>
          </a:r>
          <a:endParaRPr kumimoji="1" lang="ja-JP" altLang="en-US" sz="2800" kern="1200" dirty="0"/>
        </a:p>
      </dsp:txBody>
      <dsp:txXfrm>
        <a:off x="0" y="0"/>
        <a:ext cx="4637451" cy="807929"/>
      </dsp:txXfrm>
    </dsp:sp>
    <dsp:sp modelId="{9AC6D0EA-4024-4CB3-95D5-69AA70217AAE}">
      <dsp:nvSpPr>
        <dsp:cNvPr id="0" name=""/>
        <dsp:cNvSpPr/>
      </dsp:nvSpPr>
      <dsp:spPr>
        <a:xfrm>
          <a:off x="463155" y="954826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B. </a:t>
          </a:r>
          <a:r>
            <a:rPr kumimoji="1" lang="ja-JP" altLang="en-US" sz="2800" kern="1200" dirty="0" smtClean="0"/>
            <a:t>実装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463155" y="954826"/>
        <a:ext cx="4541903" cy="807929"/>
      </dsp:txXfrm>
    </dsp:sp>
    <dsp:sp modelId="{9DA06B50-A28B-465E-989A-880E4A93B624}">
      <dsp:nvSpPr>
        <dsp:cNvPr id="0" name=""/>
        <dsp:cNvSpPr/>
      </dsp:nvSpPr>
      <dsp:spPr>
        <a:xfrm>
          <a:off x="919398" y="1909652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 C. </a:t>
          </a:r>
          <a:r>
            <a:rPr kumimoji="1" lang="ja-JP" altLang="en-US" sz="2800" kern="1200" dirty="0" smtClean="0"/>
            <a:t>レポジトリ取込み</a:t>
          </a:r>
          <a:r>
            <a:rPr kumimoji="1" lang="en-US" altLang="ja-JP" sz="2800" kern="1200" dirty="0" smtClean="0"/>
            <a:t>, </a:t>
          </a:r>
          <a:r>
            <a:rPr kumimoji="1" lang="ja-JP" altLang="en-US" sz="2800" kern="1200" dirty="0" smtClean="0"/>
            <a:t>テスト</a:t>
          </a:r>
          <a:endParaRPr kumimoji="1" lang="ja-JP" altLang="en-US" sz="2800" kern="1200" dirty="0"/>
        </a:p>
      </dsp:txBody>
      <dsp:txXfrm>
        <a:off x="919398" y="1909652"/>
        <a:ext cx="4548816" cy="807929"/>
      </dsp:txXfrm>
    </dsp:sp>
    <dsp:sp modelId="{5CCE1078-C9E8-4B33-A2C2-042F087613F0}">
      <dsp:nvSpPr>
        <dsp:cNvPr id="0" name=""/>
        <dsp:cNvSpPr/>
      </dsp:nvSpPr>
      <dsp:spPr>
        <a:xfrm>
          <a:off x="1382553" y="2864478"/>
          <a:ext cx="5530213" cy="80792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</a:t>
          </a:r>
          <a:r>
            <a:rPr kumimoji="1" lang="en-US" altLang="ja-JP" sz="2800" kern="1200" dirty="0" smtClean="0"/>
            <a:t>D. </a:t>
          </a:r>
          <a:r>
            <a:rPr kumimoji="1" lang="ja-JP" altLang="en-US" sz="2800" kern="1200" dirty="0" smtClean="0"/>
            <a:t>レビュー</a:t>
          </a:r>
          <a:endParaRPr kumimoji="1" lang="ja-JP" altLang="en-US" sz="2800" kern="1200" dirty="0"/>
        </a:p>
      </dsp:txBody>
      <dsp:txXfrm>
        <a:off x="1382553" y="2864478"/>
        <a:ext cx="4541903" cy="807929"/>
      </dsp:txXfrm>
    </dsp:sp>
    <dsp:sp modelId="{36DA9816-1BE9-4BFC-9A7A-873258B108EC}">
      <dsp:nvSpPr>
        <dsp:cNvPr id="0" name=""/>
        <dsp:cNvSpPr/>
      </dsp:nvSpPr>
      <dsp:spPr>
        <a:xfrm>
          <a:off x="5005059" y="618800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005059" y="618800"/>
        <a:ext cx="525154" cy="525154"/>
      </dsp:txXfrm>
    </dsp:sp>
    <dsp:sp modelId="{64160254-0D01-4896-AA1C-E2121044D9D1}">
      <dsp:nvSpPr>
        <dsp:cNvPr id="0" name=""/>
        <dsp:cNvSpPr/>
      </dsp:nvSpPr>
      <dsp:spPr>
        <a:xfrm>
          <a:off x="5468214" y="1573626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468214" y="1573626"/>
        <a:ext cx="525154" cy="525154"/>
      </dsp:txXfrm>
    </dsp:sp>
    <dsp:sp modelId="{CA4D40A9-DDC8-4275-B3DB-F6C4B61A9326}">
      <dsp:nvSpPr>
        <dsp:cNvPr id="0" name=""/>
        <dsp:cNvSpPr/>
      </dsp:nvSpPr>
      <dsp:spPr>
        <a:xfrm>
          <a:off x="5924457" y="2528452"/>
          <a:ext cx="525154" cy="52515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300" kern="1200" dirty="0"/>
        </a:p>
      </dsp:txBody>
      <dsp:txXfrm>
        <a:off x="5924457" y="2528452"/>
        <a:ext cx="525154" cy="52515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C283DF-D7B0-4A65-A0D0-EB6E206D1F32}">
      <dsp:nvSpPr>
        <dsp:cNvPr id="0" name=""/>
        <dsp:cNvSpPr/>
      </dsp:nvSpPr>
      <dsp:spPr>
        <a:xfrm>
          <a:off x="0" y="72010"/>
          <a:ext cx="2808312" cy="859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Template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(HTML)</a:t>
          </a:r>
          <a:endParaRPr kumimoji="1" lang="ja-JP" altLang="en-US" sz="2000" kern="1200" dirty="0"/>
        </a:p>
      </dsp:txBody>
      <dsp:txXfrm>
        <a:off x="0" y="72010"/>
        <a:ext cx="2808312" cy="859914"/>
      </dsp:txXfrm>
    </dsp:sp>
    <dsp:sp modelId="{221C45B9-0A70-4B8B-AC8A-BD7900775BE0}">
      <dsp:nvSpPr>
        <dsp:cNvPr id="0" name=""/>
        <dsp:cNvSpPr/>
      </dsp:nvSpPr>
      <dsp:spPr>
        <a:xfrm rot="5400000">
          <a:off x="1213256" y="960365"/>
          <a:ext cx="381798" cy="452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900" kern="1200" dirty="0"/>
        </a:p>
      </dsp:txBody>
      <dsp:txXfrm rot="5400000">
        <a:off x="1213256" y="960365"/>
        <a:ext cx="381798" cy="452181"/>
      </dsp:txXfrm>
    </dsp:sp>
    <dsp:sp modelId="{32096418-5AFE-43BA-A159-3E2DC8CFD86F}">
      <dsp:nvSpPr>
        <dsp:cNvPr id="0" name=""/>
        <dsp:cNvSpPr/>
      </dsp:nvSpPr>
      <dsp:spPr>
        <a:xfrm>
          <a:off x="0" y="1440988"/>
          <a:ext cx="2808312" cy="8599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View</a:t>
          </a:r>
          <a:endParaRPr kumimoji="1" lang="ja-JP" altLang="en-US" sz="3200" kern="1200" dirty="0"/>
        </a:p>
      </dsp:txBody>
      <dsp:txXfrm>
        <a:off x="0" y="1440988"/>
        <a:ext cx="2808312" cy="859914"/>
      </dsp:txXfrm>
    </dsp:sp>
    <dsp:sp modelId="{47653CA6-9F03-4706-B05E-832520DDD624}">
      <dsp:nvSpPr>
        <dsp:cNvPr id="0" name=""/>
        <dsp:cNvSpPr/>
      </dsp:nvSpPr>
      <dsp:spPr>
        <a:xfrm rot="5400000">
          <a:off x="970844" y="2488859"/>
          <a:ext cx="866622" cy="77958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500" kern="1200" dirty="0"/>
        </a:p>
      </dsp:txBody>
      <dsp:txXfrm rot="5400000">
        <a:off x="970844" y="2488859"/>
        <a:ext cx="866622" cy="779582"/>
      </dsp:txXfrm>
    </dsp:sp>
    <dsp:sp modelId="{953DA09D-46E1-4BB7-A273-2C8123AEFA2D}">
      <dsp:nvSpPr>
        <dsp:cNvPr id="0" name=""/>
        <dsp:cNvSpPr/>
      </dsp:nvSpPr>
      <dsp:spPr>
        <a:xfrm>
          <a:off x="0" y="3456399"/>
          <a:ext cx="2808312" cy="8599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200" kern="1200" dirty="0" smtClean="0"/>
            <a:t>Model</a:t>
          </a:r>
          <a:endParaRPr kumimoji="1" lang="ja-JP" altLang="en-US" sz="3200" kern="1200" dirty="0"/>
        </a:p>
      </dsp:txBody>
      <dsp:txXfrm>
        <a:off x="0" y="3456399"/>
        <a:ext cx="2808312" cy="859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私は研究科に進学する際に研究室を選定するとき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卒業研究に一番影響が大きいと思います。</a:t>
            </a:r>
            <a:endParaRPr kumimoji="1" lang="en-US" altLang="ja-JP" dirty="0" smtClean="0"/>
          </a:p>
          <a:p>
            <a:endParaRPr kumimoji="1" lang="ja-JP" altLang="en-US" dirty="0" smtClean="0"/>
          </a:p>
          <a:p>
            <a:r>
              <a:rPr kumimoji="1" lang="ja-JP" altLang="en-US" dirty="0" smtClean="0"/>
              <a:t>研究室に入ってやりたいこと。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開発の経験を積みたい。プログラムを書く経験。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最近の</a:t>
            </a:r>
            <a:r>
              <a:rPr kumimoji="1" lang="en-US" altLang="ja-JP" dirty="0" smtClean="0"/>
              <a:t>OSS</a:t>
            </a:r>
            <a:r>
              <a:rPr kumimoji="1" lang="ja-JP" altLang="en-US" dirty="0" smtClean="0"/>
              <a:t>開発のトレンドを経験。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私が入る前に動き出していた</a:t>
            </a:r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のプロジェクトの開発者として参画することに。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研究室に入る時点ではテーマは具体的に決定していませんでした。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ここで発表させていただく内容は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の開発に従事している中で出てきたことをテーマとして定め報告書にまとめています。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ＨＴＭＬ・・・</a:t>
            </a:r>
            <a:r>
              <a:rPr kumimoji="1" lang="en-US" altLang="ja-JP" dirty="0" smtClean="0"/>
              <a:t>&lt;html&gt;&lt;head&gt;&lt;/head&gt;&lt;body&gt;&lt;/body&gt;&lt;/html&gt;</a:t>
            </a:r>
            <a:r>
              <a:rPr kumimoji="1" lang="ja-JP" altLang="en-US" dirty="0" smtClean="0"/>
              <a:t>等のタグによって表現され、ページ内に表示される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ＣＳＳ・・・ページ内の各要素の見た目を制御する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Ｊａｖａｓｃｒｉｐｔ・・・ページ内の各要素の動きを制御する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ＰＨＰ・・・サーバサイドのスクリプト言語。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問い合わせ。ページでのデータ表示。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説明　くめの先生　金曜日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簡単のため、これ以降</a:t>
            </a:r>
            <a:endParaRPr kumimoji="1" lang="en-US" altLang="ja-JP" dirty="0" smtClean="0"/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NC2</a:t>
            </a:r>
          </a:p>
          <a:p>
            <a:r>
              <a:rPr kumimoji="1" lang="en-US" altLang="ja-JP" dirty="0" smtClean="0"/>
              <a:t>NetCommons</a:t>
            </a:r>
            <a:r>
              <a:rPr kumimoji="1" lang="ja-JP" altLang="en-US" dirty="0" smtClean="0"/>
              <a:t>バージョン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のことを</a:t>
            </a:r>
            <a:r>
              <a:rPr kumimoji="1" lang="en-US" altLang="ja-JP" dirty="0" smtClean="0"/>
              <a:t>NC3</a:t>
            </a:r>
            <a:r>
              <a:rPr kumimoji="1" lang="ja-JP" altLang="en-US" dirty="0" smtClean="0"/>
              <a:t>と表現させていただきます。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デメリットも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他の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フレームワークも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CakePHP</a:t>
            </a:r>
            <a:r>
              <a:rPr kumimoji="1" lang="ja-JP" altLang="en-US" dirty="0" smtClean="0"/>
              <a:t>になったのかも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補足準備？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順番にアニメーションを入れましょう。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デモというかこんな感じです的なやつはいれようかね？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以上で国立情報学研究所　社会共有知研究センタ　新井研究室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日立製作所　公共システム事業部　消防システム開発センタ　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Ｇ　外田浩太朗の中間発表を終わります。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28E-9910-4CC0-BDE8-5AFA225D5F47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51AD-34C9-47F4-86A8-3B69DA90BEA2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417E-B2DC-43DB-A4CD-B72741785689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CC0A-69FD-4DB1-8F69-9B7E47B35B06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20272" y="6525344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CAFA-E75C-41BD-BE36-3967424809FA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4025-64F1-4470-B5D1-4B3DAE112D35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2DCD-7121-4433-9452-1134E9B0F84C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36FC-1499-47BD-B33A-43ABA6D8900D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CCE9-15B5-4EA3-8B94-9C5237C58DE4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F6F9-74FF-4910-8619-FBBF32934514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FCFD-31AB-4D54-B301-796373502974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7"/>
          <p:cNvGrpSpPr/>
          <p:nvPr userDrawn="1"/>
        </p:nvGrpSpPr>
        <p:grpSpPr>
          <a:xfrm>
            <a:off x="0" y="0"/>
            <a:ext cx="9144000" cy="6957392"/>
            <a:chOff x="0" y="0"/>
            <a:chExt cx="9144000" cy="6858000"/>
          </a:xfrm>
        </p:grpSpPr>
        <p:sp>
          <p:nvSpPr>
            <p:cNvPr id="30" name="Shap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9"/>
            <p:cNvSpPr/>
            <p:nvPr/>
          </p:nvSpPr>
          <p:spPr>
            <a:xfrm>
              <a:off x="7543798" y="0"/>
              <a:ext cx="1600202" cy="2209799"/>
            </a:xfrm>
            <a:custGeom>
              <a:avLst/>
              <a:gdLst/>
              <a:ahLst/>
              <a:cxnLst/>
              <a:rect l="0" t="0" r="0" b="0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0"/>
            <p:cNvSpPr/>
            <p:nvPr/>
          </p:nvSpPr>
          <p:spPr>
            <a:xfrm>
              <a:off x="5580112" y="6219186"/>
              <a:ext cx="3456384" cy="425876"/>
            </a:xfrm>
            <a:custGeom>
              <a:avLst/>
              <a:gdLst/>
              <a:ahLst/>
              <a:cxnLst/>
              <a:rect l="0" t="0" r="0" b="0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solidFill>
              <a:srgbClr val="47D14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Shape 12"/>
          <p:cNvGrpSpPr/>
          <p:nvPr userDrawn="1"/>
        </p:nvGrpSpPr>
        <p:grpSpPr>
          <a:xfrm>
            <a:off x="-1" y="2141264"/>
            <a:ext cx="5626745" cy="4716736"/>
            <a:chOff x="0" y="2533588"/>
            <a:chExt cx="8022335" cy="8966518"/>
          </a:xfrm>
        </p:grpSpPr>
        <p:sp>
          <p:nvSpPr>
            <p:cNvPr id="20" name="Shape 13"/>
            <p:cNvSpPr/>
            <p:nvPr/>
          </p:nvSpPr>
          <p:spPr>
            <a:xfrm>
              <a:off x="0" y="2533588"/>
              <a:ext cx="4127500" cy="2514597"/>
            </a:xfrm>
            <a:custGeom>
              <a:avLst/>
              <a:gdLst/>
              <a:ahLst/>
              <a:cxnLst/>
              <a:rect l="0" t="0" r="0" b="0"/>
              <a:pathLst>
                <a:path w="2600" h="1587" extrusionOk="0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5D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4"/>
            <p:cNvSpPr/>
            <p:nvPr/>
          </p:nvSpPr>
          <p:spPr>
            <a:xfrm>
              <a:off x="0" y="4980432"/>
              <a:ext cx="3184027" cy="6519673"/>
            </a:xfrm>
            <a:custGeom>
              <a:avLst/>
              <a:gdLst/>
              <a:ahLst/>
              <a:cxnLst/>
              <a:rect l="0" t="0" r="0" b="0"/>
              <a:pathLst>
                <a:path w="857" h="2024" extrusionOk="0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rgbClr val="B4ECB4">
                <a:alpha val="43921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5"/>
            <p:cNvSpPr/>
            <p:nvPr/>
          </p:nvSpPr>
          <p:spPr>
            <a:xfrm>
              <a:off x="0" y="3371787"/>
              <a:ext cx="2895601" cy="2154237"/>
            </a:xfrm>
            <a:custGeom>
              <a:avLst/>
              <a:gdLst/>
              <a:ahLst/>
              <a:cxnLst/>
              <a:rect l="0" t="0" r="0" b="0"/>
              <a:pathLst>
                <a:path w="1974" h="1357" extrusionOk="0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B4ECB4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6"/>
            <p:cNvSpPr/>
            <p:nvPr/>
          </p:nvSpPr>
          <p:spPr>
            <a:xfrm>
              <a:off x="1502663" y="5586916"/>
              <a:ext cx="6519671" cy="5913190"/>
            </a:xfrm>
            <a:custGeom>
              <a:avLst/>
              <a:gdLst/>
              <a:ahLst/>
              <a:cxnLst/>
              <a:rect l="0" t="0" r="0" b="0"/>
              <a:pathLst>
                <a:path w="2552" h="2085" extrusionOk="0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rgbClr val="F2F2F2">
                <a:alpha val="33725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7"/>
            <p:cNvSpPr/>
            <p:nvPr/>
          </p:nvSpPr>
          <p:spPr>
            <a:xfrm>
              <a:off x="1155001" y="5801712"/>
              <a:ext cx="3420932" cy="5698393"/>
            </a:xfrm>
            <a:custGeom>
              <a:avLst/>
              <a:gdLst/>
              <a:ahLst/>
              <a:cxnLst/>
              <a:rect l="0" t="0" r="0" b="0"/>
              <a:pathLst>
                <a:path w="718" h="1804" extrusionOk="0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rgbClr val="8FE38F">
                <a:alpha val="36862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F5BA-E36A-437C-98D2-FDEE83C185CE}" type="datetime1">
              <a:rPr kumimoji="1" lang="ja-JP" altLang="en-US" smtClean="0"/>
              <a:pPr/>
              <a:t>2014/11/29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948264" y="65922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12" Type="http://schemas.openxmlformats.org/officeDocument/2006/relationships/image" Target="../media/image2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app.local:909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382911"/>
            <a:ext cx="9144000" cy="1470025"/>
          </a:xfrm>
        </p:spPr>
        <p:txBody>
          <a:bodyPr>
            <a:normAutofit/>
          </a:bodyPr>
          <a:lstStyle/>
          <a:p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1"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99792" y="4293096"/>
            <a:ext cx="6048672" cy="2400672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社会共有知研究センタ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lang="en-US" altLang="ja-JP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sz="24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kumimoji="1"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sz="24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2708920"/>
            <a:ext cx="8640960" cy="3960440"/>
          </a:xfrm>
          <a:prstGeom prst="wedgeRoundRectCallout">
            <a:avLst>
              <a:gd name="adj1" fmla="val -21599"/>
              <a:gd name="adj2" fmla="val -56790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800" b="1" dirty="0" smtClean="0"/>
              <a:t>[NC2</a:t>
            </a:r>
            <a:r>
              <a:rPr lang="ja-JP" altLang="en-US" sz="2800" b="1" dirty="0" smtClean="0"/>
              <a:t>以前</a:t>
            </a:r>
            <a:r>
              <a:rPr kumimoji="1" lang="en-US" altLang="ja-JP" sz="2800" b="1" dirty="0" smtClean="0"/>
              <a:t>]</a:t>
            </a:r>
          </a:p>
          <a:p>
            <a:r>
              <a:rPr lang="ja-JP" altLang="en-US" sz="2800" b="1" dirty="0" smtClean="0"/>
              <a:t>　</a:t>
            </a:r>
            <a:r>
              <a:rPr kumimoji="1" lang="en-US" altLang="ja-JP" sz="2800" b="1" dirty="0" smtClean="0"/>
              <a:t>Maple</a:t>
            </a:r>
            <a:r>
              <a:rPr kumimoji="1" lang="ja-JP" altLang="en-US" sz="2800" b="1" dirty="0" smtClean="0"/>
              <a:t>　　・開発者が日本人でドキュメントが豊富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　　　　　　　・開発は終了しており、サポートがない</a:t>
            </a:r>
            <a:endParaRPr lang="en-US" altLang="ja-JP" sz="2800" b="1" dirty="0" smtClean="0"/>
          </a:p>
          <a:p>
            <a:r>
              <a:rPr lang="en-US" altLang="ja-JP" sz="2800" b="1" dirty="0" smtClean="0"/>
              <a:t>[NC3]</a:t>
            </a:r>
          </a:p>
          <a:p>
            <a:r>
              <a:rPr lang="ja-JP" altLang="en-US" sz="2800" b="1" dirty="0" smtClean="0"/>
              <a:t>　</a:t>
            </a:r>
            <a:r>
              <a:rPr lang="en-US" altLang="ja-JP" sz="2800" b="1" dirty="0" smtClean="0"/>
              <a:t>CakePHP</a:t>
            </a:r>
            <a:r>
              <a:rPr lang="ja-JP" altLang="en-US" sz="2800" b="1" dirty="0" smtClean="0"/>
              <a:t>　　  ・日本国内では最も使われている</a:t>
            </a:r>
            <a:endParaRPr lang="en-US" altLang="ja-JP" sz="2800" b="1" dirty="0" smtClean="0"/>
          </a:p>
          <a:p>
            <a:r>
              <a:rPr kumimoji="1" lang="ja-JP" altLang="en-US" sz="2800" b="1" dirty="0" smtClean="0"/>
              <a:t>　　　　　　　　　・ドキュメントやノウハウが豊富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　　　　　　　　　・</a:t>
            </a:r>
            <a:r>
              <a:rPr lang="en-US" altLang="ja-JP" sz="2800" b="1" dirty="0" smtClean="0"/>
              <a:t>MVC</a:t>
            </a:r>
            <a:r>
              <a:rPr lang="ja-JP" altLang="en-US" sz="2800" b="1" dirty="0" smtClean="0"/>
              <a:t>モデルが採用されている</a:t>
            </a:r>
            <a:endParaRPr lang="en-US" altLang="ja-JP" sz="2800" b="1" dirty="0" smtClean="0"/>
          </a:p>
          <a:p>
            <a:r>
              <a:rPr kumimoji="1" lang="ja-JP" altLang="en-US" sz="2800" b="1" dirty="0" smtClean="0"/>
              <a:t>　　　　　　　　　・</a:t>
            </a:r>
            <a:r>
              <a:rPr lang="ja-JP" altLang="en-US" sz="2800" b="1" dirty="0" smtClean="0"/>
              <a:t>現在も盛んに開発が行われている</a:t>
            </a:r>
            <a:endParaRPr kumimoji="1" lang="ja-JP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chemeClr val="accent5">
                <a:shade val="95000"/>
                <a:satMod val="10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3933056"/>
            <a:ext cx="8640960" cy="2376264"/>
          </a:xfrm>
          <a:prstGeom prst="wedgeRoundRectCallout">
            <a:avLst>
              <a:gd name="adj1" fmla="val 21496"/>
              <a:gd name="adj2" fmla="val -60255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AngularJS</a:t>
            </a:r>
            <a:r>
              <a:rPr kumimoji="1" lang="ja-JP" altLang="en-US" sz="2800" b="1" dirty="0" smtClean="0"/>
              <a:t>　・</a:t>
            </a:r>
            <a:r>
              <a:rPr kumimoji="1" lang="en-US" altLang="ja-JP" sz="2800" b="1" dirty="0" smtClean="0"/>
              <a:t>Javascript</a:t>
            </a:r>
            <a:r>
              <a:rPr kumimoji="1" lang="ja-JP" altLang="en-US" sz="2800" b="1" dirty="0" smtClean="0"/>
              <a:t>のフレームワーク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　　　　　　　　・</a:t>
            </a:r>
            <a:r>
              <a:rPr kumimoji="1" lang="en-US" altLang="ja-JP" sz="2800" b="1" dirty="0" smtClean="0"/>
              <a:t>Google</a:t>
            </a:r>
            <a:r>
              <a:rPr kumimoji="1" lang="ja-JP" altLang="en-US" sz="2800" b="1" dirty="0" smtClean="0"/>
              <a:t>がオープンソースで開発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　　　　　　　　・</a:t>
            </a:r>
            <a:r>
              <a:rPr lang="en-US" altLang="ja-JP" sz="2800" b="1" dirty="0" smtClean="0"/>
              <a:t>MVC</a:t>
            </a:r>
            <a:r>
              <a:rPr lang="ja-JP" altLang="en-US" sz="2800" b="1" dirty="0" smtClean="0"/>
              <a:t>モデルが採用されている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　　　　　　　　・双方向データバインディング等の特徴</a:t>
            </a:r>
            <a:endParaRPr kumimoji="1" lang="ja-JP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solidFill>
                  <a:srgbClr val="CDCDCD"/>
                </a:solidFill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solidFill>
                <a:srgbClr val="CDCDCD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340768"/>
            <a:ext cx="8640960" cy="2376264"/>
          </a:xfrm>
          <a:prstGeom prst="wedgeRoundRectCallout">
            <a:avLst>
              <a:gd name="adj1" fmla="val -21274"/>
              <a:gd name="adj2" fmla="val 63602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Bootstrap</a:t>
            </a:r>
            <a:r>
              <a:rPr kumimoji="1" lang="ja-JP" altLang="en-US" sz="2800" b="1" dirty="0" smtClean="0"/>
              <a:t>　</a:t>
            </a:r>
            <a:r>
              <a:rPr lang="ja-JP" altLang="en-US" sz="2800" b="1" dirty="0" smtClean="0"/>
              <a:t>・</a:t>
            </a:r>
            <a:r>
              <a:rPr kumimoji="1" lang="en-US" altLang="ja-JP" sz="2800" b="1" dirty="0" smtClean="0"/>
              <a:t>Twitter</a:t>
            </a:r>
            <a:r>
              <a:rPr kumimoji="1" lang="ja-JP" altLang="en-US" sz="2800" b="1" dirty="0" smtClean="0"/>
              <a:t>がオープンソースで開発</a:t>
            </a:r>
            <a:endParaRPr kumimoji="1" lang="en-US" altLang="ja-JP" sz="2800" b="1" dirty="0" smtClean="0"/>
          </a:p>
          <a:p>
            <a:r>
              <a:rPr lang="ja-JP" altLang="en-US" sz="2800" b="1" dirty="0" smtClean="0"/>
              <a:t>　　　　　　　　・</a:t>
            </a:r>
            <a:r>
              <a:rPr lang="en-US" altLang="ja-JP" sz="2800" b="1" dirty="0" smtClean="0"/>
              <a:t>Twitter</a:t>
            </a:r>
            <a:r>
              <a:rPr lang="ja-JP" altLang="en-US" sz="2800" b="1" dirty="0" smtClean="0"/>
              <a:t>ライクなデザインが表現できる</a:t>
            </a:r>
            <a:endParaRPr lang="en-US" altLang="ja-JP" sz="2800" b="1" dirty="0" smtClean="0"/>
          </a:p>
          <a:p>
            <a:r>
              <a:rPr kumimoji="1" lang="ja-JP" altLang="en-US" sz="2800" b="1" dirty="0" smtClean="0"/>
              <a:t>　　　　　　　　・レスポンシブデザインを実現できる</a:t>
            </a:r>
            <a:endParaRPr kumimoji="1" lang="ja-JP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251520" y="1412776"/>
            <a:ext cx="8640960" cy="3600400"/>
          </a:xfrm>
          <a:prstGeom prst="wedgeRoundRectCallout">
            <a:avLst>
              <a:gd name="adj1" fmla="val 20760"/>
              <a:gd name="adj2" fmla="val 56527"/>
              <a:gd name="adj3" fmla="val 16667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b="1" dirty="0" smtClean="0"/>
              <a:t>TravisCI</a:t>
            </a:r>
          </a:p>
          <a:p>
            <a:r>
              <a:rPr lang="ja-JP" altLang="en-US" sz="2800" b="1" dirty="0" smtClean="0"/>
              <a:t>　</a:t>
            </a:r>
            <a:r>
              <a:rPr kumimoji="1" lang="en-US" altLang="ja-JP" sz="2800" b="1" dirty="0" smtClean="0"/>
              <a:t>Github</a:t>
            </a:r>
            <a:r>
              <a:rPr kumimoji="1" lang="ja-JP" altLang="en-US" sz="2800" b="1" dirty="0" smtClean="0"/>
              <a:t>と連携し、</a:t>
            </a:r>
            <a:r>
              <a:rPr kumimoji="1" lang="en-US" altLang="ja-JP" sz="2800" b="1" dirty="0" smtClean="0"/>
              <a:t>GitHub</a:t>
            </a:r>
            <a:r>
              <a:rPr kumimoji="1" lang="ja-JP" altLang="en-US" sz="2800" b="1" dirty="0" smtClean="0"/>
              <a:t>への</a:t>
            </a:r>
            <a:r>
              <a:rPr lang="en-US" altLang="ja-JP" sz="2800" b="1" dirty="0" smtClean="0"/>
              <a:t>Push</a:t>
            </a:r>
            <a:r>
              <a:rPr lang="ja-JP" altLang="en-US" sz="2800" b="1" dirty="0" smtClean="0"/>
              <a:t>をトリガーにして</a:t>
            </a:r>
            <a:endParaRPr lang="en-US" altLang="ja-JP" sz="2800" b="1" dirty="0" smtClean="0"/>
          </a:p>
          <a:p>
            <a:r>
              <a:rPr kumimoji="1" lang="ja-JP" altLang="en-US" sz="2800" b="1" dirty="0" smtClean="0"/>
              <a:t>　</a:t>
            </a:r>
            <a:r>
              <a:rPr lang="ja-JP" altLang="en-US" sz="2800" b="1" dirty="0" smtClean="0"/>
              <a:t>予め設定した通りに自動でテストを実行する</a:t>
            </a:r>
            <a:endParaRPr lang="en-US" altLang="ja-JP" sz="2800" b="1" dirty="0" smtClean="0"/>
          </a:p>
          <a:p>
            <a:endParaRPr lang="en-US" altLang="ja-JP" sz="2800" b="1" dirty="0" smtClean="0"/>
          </a:p>
          <a:p>
            <a:r>
              <a:rPr lang="en-US" altLang="ja-JP" sz="2400" b="1" dirty="0" smtClean="0"/>
              <a:t>※</a:t>
            </a:r>
            <a:r>
              <a:rPr lang="en-US" altLang="ja-JP" sz="2800" b="1" dirty="0" smtClean="0"/>
              <a:t>CI</a:t>
            </a:r>
            <a:r>
              <a:rPr lang="ja-JP" altLang="en-US" sz="2800" b="1" dirty="0" smtClean="0"/>
              <a:t> </a:t>
            </a:r>
            <a:r>
              <a:rPr lang="en-US" altLang="ja-JP" sz="2800" b="1" dirty="0" smtClean="0"/>
              <a:t>:</a:t>
            </a:r>
            <a:r>
              <a:rPr lang="ja-JP" altLang="en-US" sz="2800" b="1" dirty="0" smtClean="0"/>
              <a:t> </a:t>
            </a:r>
            <a:r>
              <a:rPr lang="en-US" altLang="ja-JP" sz="2800" b="1" dirty="0" smtClean="0"/>
              <a:t>Continuous Integration</a:t>
            </a:r>
          </a:p>
          <a:p>
            <a:r>
              <a:rPr lang="ja-JP" altLang="en-US" sz="2800" b="1" dirty="0" smtClean="0"/>
              <a:t>　　</a:t>
            </a:r>
            <a:r>
              <a:rPr lang="en-US" altLang="ja-JP" sz="2800" b="1" dirty="0" smtClean="0"/>
              <a:t>-&gt;</a:t>
            </a:r>
            <a:r>
              <a:rPr lang="ja-JP" altLang="en-US" sz="2800" b="1" dirty="0" smtClean="0"/>
              <a:t>　継続的インテグレーション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　　　テストを継続的に実行して行くこと</a:t>
            </a:r>
            <a:endParaRPr lang="en-US" altLang="ja-JP" sz="2800" b="1" dirty="0" smtClean="0"/>
          </a:p>
          <a:p>
            <a:r>
              <a:rPr lang="ja-JP" altLang="en-US" sz="2800" b="1" dirty="0" smtClean="0"/>
              <a:t>　　　品質向上、納期短縮等が見込める</a:t>
            </a:r>
            <a:endParaRPr lang="en-US" altLang="ja-JP" sz="2800" b="1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949280"/>
            <a:ext cx="1407577" cy="2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949280"/>
            <a:ext cx="1344149" cy="31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395536" y="537321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TravisCI</a:t>
            </a:r>
            <a:r>
              <a:rPr kumimoji="1" lang="ja-JP" altLang="en-US" sz="2400" dirty="0" smtClean="0"/>
              <a:t>が作成するバッジ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開発スケジュール</a:t>
            </a:r>
            <a:endParaRPr lang="en-US" altLang="ja-JP" sz="24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プラグイン開発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151216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400" dirty="0" smtClean="0"/>
              <a:t>CakePHP</a:t>
            </a:r>
            <a:r>
              <a:rPr kumimoji="1" lang="ja-JP" altLang="en-US" sz="2400" dirty="0" smtClean="0"/>
              <a:t>のアプリケーションの単位。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で各機能をモジュールと呼んでいたのに対し、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NC3</a:t>
            </a:r>
            <a:r>
              <a:rPr lang="ja-JP" altLang="en-US" sz="2400" dirty="0" smtClean="0"/>
              <a:t>ではプラグインと呼ぶことになる。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開発はプラグイン毎に行う。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3933056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最終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成果物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467544" y="4869160"/>
            <a:ext cx="8219256" cy="19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iframe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掲示板プラグイン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画面遷移図、</a:t>
            </a: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ER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図、ソースコード／テストコード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開発スケジュール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</a:t>
            </a:r>
            <a:r>
              <a:rPr lang="ja-JP" altLang="en-US" sz="1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担当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179512" y="1052736"/>
          <a:ext cx="8568954" cy="5499720"/>
        </p:xfrm>
        <a:graphic>
          <a:graphicData uri="http://schemas.openxmlformats.org/drawingml/2006/table">
            <a:tbl>
              <a:tblPr/>
              <a:tblGrid>
                <a:gridCol w="532292"/>
                <a:gridCol w="356728"/>
                <a:gridCol w="3525261"/>
                <a:gridCol w="436105"/>
                <a:gridCol w="396884"/>
                <a:gridCol w="397816"/>
                <a:gridCol w="397816"/>
                <a:gridCol w="396884"/>
                <a:gridCol w="532292"/>
                <a:gridCol w="532292"/>
                <a:gridCol w="532292"/>
                <a:gridCol w="532292"/>
              </a:tblGrid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Century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作業項目</a:t>
                      </a:r>
                      <a:r>
                        <a:rPr lang="ja-JP" alt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　　　　　　　　　　　　</a:t>
                      </a:r>
                      <a:r>
                        <a:rPr lang="ja-JP" sz="1600" kern="100" dirty="0" smtClean="0">
                          <a:latin typeface="Century"/>
                          <a:ea typeface="Mincho"/>
                          <a:cs typeface="Times New Roman"/>
                        </a:rPr>
                        <a:t>年月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r>
                        <a:rPr lang="ja-JP" sz="2000" kern="100" dirty="0">
                          <a:latin typeface="Century"/>
                          <a:ea typeface="Mincho"/>
                          <a:cs typeface="Times New Roman"/>
                        </a:rPr>
                        <a:t>　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関連技術学習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インフラ系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VirtualBox, Vagrant, Git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108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フレームワーク・ライブラリ</a:t>
                      </a: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CakePHP, AngularJS, Bootstrap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-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 smtClean="0">
                          <a:latin typeface="Century"/>
                          <a:ea typeface="Mincho"/>
                          <a:cs typeface="Times New Roman"/>
                        </a:rPr>
                        <a:t>仕様理解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仕様検討会議への参加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NC2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参考書の確認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NC3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仕様書等の確認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先行開発プラグインのトレース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進捗会議の議事録作成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iframe</a:t>
                      </a: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プラグイン開発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環境構築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画面遷移図・</a:t>
                      </a: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ER</a:t>
                      </a: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図作成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実装・テスト（仕様変更対応込み）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Century"/>
                          <a:ea typeface="Mincho"/>
                          <a:cs typeface="Times New Roman"/>
                        </a:rPr>
                        <a:t>14</a:t>
                      </a:r>
                      <a:endParaRPr lang="ja-JP" sz="14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提案機能（調査・実装）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●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55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entury"/>
                          <a:ea typeface="Mincho"/>
                          <a:cs typeface="Times New Roman"/>
                        </a:rPr>
                        <a:t>15</a:t>
                      </a:r>
                      <a:endParaRPr lang="ja-JP" sz="14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レビュー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>
                          <a:latin typeface="Century"/>
                          <a:ea typeface="Mincho"/>
                          <a:cs typeface="Times New Roman"/>
                        </a:rPr>
                        <a:t>－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latin typeface="Century"/>
                          <a:ea typeface="Mincho"/>
                          <a:cs typeface="Times New Roman"/>
                        </a:rPr>
                        <a:t>○</a:t>
                      </a:r>
                    </a:p>
                  </a:txBody>
                  <a:tcPr marL="61386" marR="6138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のフォーム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EFO</a:t>
            </a: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561662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EFO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196752"/>
            <a:ext cx="568863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EFO : Entry Form Optimization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244827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エントリー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入力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フォーム最適化</a:t>
            </a:r>
            <a:endParaRPr lang="en-US" altLang="ja-JP" sz="2400" dirty="0" smtClean="0"/>
          </a:p>
          <a:p>
            <a:r>
              <a:rPr lang="en-US" altLang="ja-JP" sz="2400" dirty="0" smtClean="0"/>
              <a:t>Web</a:t>
            </a:r>
            <a:r>
              <a:rPr lang="ja-JP" altLang="en-US" sz="2400" dirty="0" smtClean="0"/>
              <a:t>サイトの入力フォームを利用しやすいように改善すること</a:t>
            </a:r>
            <a:endParaRPr lang="en-US" altLang="ja-JP" sz="2400" dirty="0" smtClean="0"/>
          </a:p>
          <a:p>
            <a:r>
              <a:rPr lang="ja-JP" altLang="en-US" sz="2400" dirty="0" smtClean="0"/>
              <a:t>例えば、入力中はフォームを強調する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　　　必須項目は「必須項目です」等ラベルを付ける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8" name="角丸四角形 7"/>
          <p:cNvSpPr/>
          <p:nvPr/>
        </p:nvSpPr>
        <p:spPr>
          <a:xfrm>
            <a:off x="395536" y="4437112"/>
            <a:ext cx="8352928" cy="21602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EFO</a:t>
            </a:r>
            <a:r>
              <a:rPr kumimoji="1" lang="ja-JP" altLang="en-US" sz="3200" b="1" dirty="0" smtClean="0"/>
              <a:t>の項目は厳密に定められていないが、</a:t>
            </a:r>
            <a:endParaRPr lang="en-US" altLang="ja-JP" sz="3200" b="1" dirty="0" smtClean="0"/>
          </a:p>
          <a:p>
            <a:pPr algn="ctr"/>
            <a:r>
              <a:rPr kumimoji="1" lang="en-US" altLang="ja-JP" sz="3200" b="1" dirty="0" smtClean="0"/>
              <a:t>Iframe</a:t>
            </a:r>
            <a:r>
              <a:rPr kumimoji="1" lang="ja-JP" altLang="en-US" sz="3200" b="1" dirty="0" smtClean="0"/>
              <a:t>プラグインの使用性を考え、検討した。</a:t>
            </a:r>
            <a:endParaRPr kumimoji="1" lang="ja-JP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395536" y="4077072"/>
            <a:ext cx="8748464" cy="1152128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NC3</a:t>
            </a:r>
            <a:r>
              <a:rPr lang="ja-JP" altLang="en-US" sz="2400" dirty="0" smtClean="0"/>
              <a:t>開発プロジェクトに参画することになった。</a:t>
            </a:r>
            <a:endParaRPr lang="en-US" altLang="ja-JP" sz="2400" dirty="0" smtClean="0"/>
          </a:p>
          <a:p>
            <a:r>
              <a:rPr lang="ja-JP" altLang="en-US" sz="2400" dirty="0" smtClean="0"/>
              <a:t>プラグイン開発の中でフォームを提案する機会を得た。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9552" y="5157192"/>
            <a:ext cx="8136904" cy="158417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ユーザ目線で入力がしやすく</a:t>
            </a:r>
            <a:endParaRPr lang="en-US" altLang="ja-JP" sz="2800" b="1" dirty="0" smtClean="0"/>
          </a:p>
          <a:p>
            <a:pPr algn="ctr"/>
            <a:r>
              <a:rPr lang="ja-JP" altLang="en-US" sz="2800" b="1" dirty="0" smtClean="0"/>
              <a:t>エラー内容が分かりやすいフォームを</a:t>
            </a:r>
            <a:endParaRPr lang="en-US" altLang="ja-JP" sz="2800" b="1" dirty="0" smtClean="0"/>
          </a:p>
          <a:p>
            <a:pPr algn="ctr"/>
            <a:r>
              <a:rPr lang="ja-JP" altLang="en-US" sz="2800" b="1" dirty="0" smtClean="0"/>
              <a:t>提案・評価する</a:t>
            </a:r>
            <a:endParaRPr kumimoji="1" lang="ja-JP" altLang="en-US" sz="2800" b="1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395536" y="1700808"/>
            <a:ext cx="856895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のソースは改変せず、運用でカバーする方針で研究していた。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インターフェース等に関して質問を受けたが、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の仕様であるとしか回答できず。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7504" y="1196752"/>
            <a:ext cx="417646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本科生時代の卒業研究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07504" y="3573016"/>
            <a:ext cx="3456384" cy="504056"/>
          </a:xfrm>
          <a:prstGeom prst="rect">
            <a:avLst/>
          </a:prstGeom>
          <a:noFill/>
          <a:ln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研究科進学</a:t>
            </a:r>
          </a:p>
        </p:txBody>
      </p:sp>
      <p:sp>
        <p:nvSpPr>
          <p:cNvPr id="13" name="タイトル 4"/>
          <p:cNvSpPr txBox="1">
            <a:spLocks/>
          </p:cNvSpPr>
          <p:nvPr/>
        </p:nvSpPr>
        <p:spPr>
          <a:xfrm>
            <a:off x="51886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GPｺﾞｼｯｸE" pitchFamily="50" charset="-128"/>
                <a:ea typeface="HGPｺﾞｼｯｸE" pitchFamily="50" charset="-128"/>
                <a:cs typeface="+mj-cs"/>
              </a:rPr>
              <a:t>背景と目的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ｺﾞｼｯｸE" pitchFamily="50" charset="-128"/>
              <a:ea typeface="HGPｺﾞｼｯｸE" pitchFamily="50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lang="ja-JP" altLang="en-US" dirty="0" smtClean="0"/>
              <a:t> </a:t>
            </a:r>
            <a:r>
              <a:rPr lang="en-US" altLang="ja-JP" dirty="0" smtClean="0"/>
              <a:t>NC2</a:t>
            </a:r>
            <a:r>
              <a:rPr lang="ja-JP" altLang="en-US" dirty="0" smtClean="0"/>
              <a:t>のフォーム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556792"/>
            <a:ext cx="856895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400" b="1" dirty="0" smtClean="0"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2400" b="1" dirty="0" smtClean="0">
                <a:ea typeface="メイリオ" pitchFamily="50" charset="-128"/>
                <a:cs typeface="メイリオ" pitchFamily="50" charset="-128"/>
              </a:rPr>
              <a:t>iframe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モジュールのフォーム（</a:t>
            </a:r>
            <a:r>
              <a:rPr lang="en-US" altLang="ja-JP" sz="2800" b="1" dirty="0" smtClean="0">
                <a:ea typeface="メイリオ" pitchFamily="50" charset="-128"/>
                <a:cs typeface="メイリオ" pitchFamily="50" charset="-128"/>
              </a:rPr>
              <a:t>EFO</a:t>
            </a:r>
            <a:r>
              <a:rPr lang="ja-JP" altLang="en-US" sz="2800" b="1" dirty="0" smtClean="0">
                <a:ea typeface="メイリオ" pitchFamily="50" charset="-128"/>
                <a:cs typeface="メイリオ" pitchFamily="50" charset="-128"/>
              </a:rPr>
              <a:t>適用イメージ</a:t>
            </a:r>
            <a:r>
              <a:rPr lang="ja-JP" altLang="en-US" sz="2400" b="1" dirty="0" smtClean="0">
                <a:ea typeface="メイリオ" pitchFamily="50" charset="-128"/>
                <a:cs typeface="メイリオ" pitchFamily="50" charset="-128"/>
              </a:rPr>
              <a:t>）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58975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99592" y="350100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kumimoji="1"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必須</a:t>
            </a:r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3501008"/>
            <a:ext cx="6408712" cy="288032"/>
          </a:xfrm>
          <a:prstGeom prst="rect">
            <a:avLst/>
          </a:prstGeom>
          <a:noFill/>
          <a:ln>
            <a:solidFill>
              <a:srgbClr val="37CB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0032" y="3954542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※1~2000</a:t>
            </a:r>
            <a:r>
              <a:rPr lang="ja-JP" altLang="en-US" sz="16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で指定してください。</a:t>
            </a:r>
            <a:endParaRPr kumimoji="1" lang="ja-JP" altLang="en-US" sz="16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331640" y="2492896"/>
            <a:ext cx="2952328" cy="648072"/>
          </a:xfrm>
          <a:prstGeom prst="wedgeRoundRectCallout">
            <a:avLst>
              <a:gd name="adj1" fmla="val -47049"/>
              <a:gd name="adj2" fmla="val 10718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ユーザに入力してほしい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項目を強調する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角丸四角形吹き出し 11"/>
          <p:cNvSpPr/>
          <p:nvPr/>
        </p:nvSpPr>
        <p:spPr>
          <a:xfrm>
            <a:off x="4932040" y="2492896"/>
            <a:ext cx="3240360" cy="648072"/>
          </a:xfrm>
          <a:prstGeom prst="wedgeRoundRectCallout">
            <a:avLst>
              <a:gd name="adj1" fmla="val -43948"/>
              <a:gd name="adj2" fmla="val 973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現在入力しているフォーム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を強調する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5796136" y="4581128"/>
            <a:ext cx="2952328" cy="648072"/>
          </a:xfrm>
          <a:prstGeom prst="wedgeRoundRectCallout">
            <a:avLst>
              <a:gd name="adj1" fmla="val -41887"/>
              <a:gd name="adj2" fmla="val -1044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入力項目についての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補足を表示する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lang="ja-JP" altLang="en-US" dirty="0" smtClean="0"/>
              <a:t> 検討項目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755576" y="1052732"/>
          <a:ext cx="7416824" cy="5688636"/>
        </p:xfrm>
        <a:graphic>
          <a:graphicData uri="http://schemas.openxmlformats.org/drawingml/2006/table">
            <a:tbl>
              <a:tblPr/>
              <a:tblGrid>
                <a:gridCol w="504056"/>
                <a:gridCol w="69127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20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20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550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1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20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20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20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20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検討項目の分類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表示・入力方法最適化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リアルタイムバリデーション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サブミットロック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 検討項目の分類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251520" y="980728"/>
          <a:ext cx="5904656" cy="5544616"/>
        </p:xfrm>
        <a:graphic>
          <a:graphicData uri="http://schemas.openxmlformats.org/drawingml/2006/table">
            <a:tbl>
              <a:tblPr/>
              <a:tblGrid>
                <a:gridCol w="401288"/>
                <a:gridCol w="5503368"/>
              </a:tblGrid>
              <a:tr h="47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#</a:t>
                      </a:r>
                      <a:endParaRPr lang="ja-JP" sz="1600" kern="100" dirty="0">
                        <a:latin typeface="+mn-lt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検討項目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1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必須項目を明確にする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2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何のためのフォームか明記する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kern="100" dirty="0" smtClean="0">
                          <a:latin typeface="+mn-lt"/>
                          <a:ea typeface="Mincho"/>
                          <a:cs typeface="Times New Roman"/>
                        </a:rPr>
                        <a:t>アクティブなフォームは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4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送信ボタンの表現を変える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5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フォームの項目は垂直にする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6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不要な項目は入れない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Century"/>
                          <a:ea typeface="Mincho"/>
                          <a:cs typeface="Times New Roman"/>
                        </a:rPr>
                        <a:t>7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タブボタンで移動できるようにする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8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スクロールしないで入力できる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9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末尾のスペースは自動削除する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48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10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ラジオボタンやチェックボックス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はラベル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を押しても選べるようにする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39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11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エラーを明記する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26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Century"/>
                          <a:ea typeface="Mincho"/>
                          <a:cs typeface="Times New Roman"/>
                        </a:rPr>
                        <a:t>12</a:t>
                      </a:r>
                      <a:endParaRPr lang="ja-JP" sz="1600" kern="10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エラー箇所に正しい情報が入力</a:t>
                      </a: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されたらエラー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をリアルタイムで消す</a:t>
                      </a:r>
                    </a:p>
                  </a:txBody>
                  <a:tcPr marL="71663" marR="7166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7606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Century"/>
                          <a:ea typeface="Mincho"/>
                          <a:cs typeface="Times New Roman"/>
                        </a:rPr>
                        <a:t>13</a:t>
                      </a:r>
                      <a:endParaRPr lang="ja-JP" sz="1600" kern="100" dirty="0">
                        <a:latin typeface="Century"/>
                        <a:ea typeface="Mincho"/>
                        <a:cs typeface="Times New Roman"/>
                      </a:endParaRP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ja-JP" sz="1600" kern="100" dirty="0" smtClean="0">
                          <a:latin typeface="+mn-lt"/>
                          <a:ea typeface="Mincho"/>
                          <a:cs typeface="Times New Roman"/>
                        </a:rPr>
                        <a:t>登録</a:t>
                      </a:r>
                      <a:r>
                        <a:rPr lang="ja-JP" sz="1600" kern="100" dirty="0">
                          <a:latin typeface="+mn-lt"/>
                          <a:ea typeface="Mincho"/>
                          <a:cs typeface="Times New Roman"/>
                        </a:rPr>
                        <a:t>ボタンは全ての入力が完了したら押せるようにする</a:t>
                      </a:r>
                    </a:p>
                  </a:txBody>
                  <a:tcPr marL="71663" marR="716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6228184" y="5085184"/>
            <a:ext cx="2664296" cy="7920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リアルタイム</a:t>
            </a:r>
            <a:endParaRPr lang="en-US" altLang="ja-JP" kern="100" dirty="0" smtClean="0">
              <a:solidFill>
                <a:schemeClr val="tx1"/>
              </a:solidFill>
              <a:ea typeface="Mincho"/>
              <a:cs typeface="Times New Roman"/>
            </a:endParaRPr>
          </a:p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バリデーション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228184" y="5949280"/>
            <a:ext cx="2664296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サブミットロック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156176" y="980728"/>
            <a:ext cx="2736304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ja-JP" altLang="en-US" sz="1600" kern="100" dirty="0" smtClean="0">
                <a:solidFill>
                  <a:schemeClr val="tx1"/>
                </a:solidFill>
                <a:ea typeface="Mincho"/>
                <a:cs typeface="Times New Roman"/>
              </a:rPr>
              <a:t>分類</a:t>
            </a:r>
            <a:endParaRPr lang="ja-JP" altLang="en-US" sz="1600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28184" y="1521176"/>
            <a:ext cx="2664296" cy="3492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kern="100" dirty="0" smtClean="0">
                <a:solidFill>
                  <a:schemeClr val="tx1"/>
                </a:solidFill>
                <a:ea typeface="Mincho"/>
                <a:cs typeface="Times New Roman"/>
              </a:rPr>
              <a:t>表示・入力方法最適化</a:t>
            </a:r>
            <a:endParaRPr lang="ja-JP" altLang="en-US" kern="100" dirty="0">
              <a:solidFill>
                <a:schemeClr val="tx1"/>
              </a:solidFill>
              <a:ea typeface="Mincho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.2</a:t>
            </a:r>
            <a:r>
              <a:rPr lang="ja-JP" altLang="en-US" dirty="0" smtClean="0"/>
              <a:t> 表示・入力方法最適化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2088232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画面のイメージを固める段階で、表示する項目・表示の並び等の精査を行い最適化する。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ブラウザ上に表示される部分であるため、</a:t>
            </a:r>
            <a:r>
              <a:rPr kumimoji="1" lang="en-US" altLang="ja-JP" sz="2400" dirty="0" smtClean="0"/>
              <a:t>HTML5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Bootstrap</a:t>
            </a:r>
            <a:r>
              <a:rPr kumimoji="1" lang="ja-JP" altLang="en-US" sz="2400" dirty="0" smtClean="0"/>
              <a:t>を使って実現する。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38610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図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4"/>
            <a:ext cx="781044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1656184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正常・エラーを区別するフォームの色やアイコン等には</a:t>
            </a:r>
            <a:endParaRPr kumimoji="1"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smtClean="0"/>
              <a:t>Bootstrap</a:t>
            </a:r>
            <a:r>
              <a:rPr lang="ja-JP" altLang="en-US" sz="2400" dirty="0" smtClean="0"/>
              <a:t>を使って実現する。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61048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8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479715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線コネクタ 10"/>
          <p:cNvCxnSpPr/>
          <p:nvPr/>
        </p:nvCxnSpPr>
        <p:spPr>
          <a:xfrm>
            <a:off x="2771800" y="1916832"/>
            <a:ext cx="4032448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st="50800" dir="5400000" sy="-100000" algn="bl" rotWithShape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19256" cy="288032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データ源が単一であることは重要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という考え方のもとにある。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のデータを自動的に同期することを示す。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は常に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の状態を投影し、</a:t>
            </a:r>
            <a:r>
              <a:rPr lang="en-US" altLang="ja-JP" sz="2400" dirty="0" smtClean="0"/>
              <a:t>Model</a:t>
            </a:r>
            <a:r>
              <a:rPr lang="ja-JP" altLang="en-US" sz="2400" dirty="0" smtClean="0"/>
              <a:t>が変更されるとその変更が</a:t>
            </a:r>
            <a:r>
              <a:rPr lang="en-US" altLang="ja-JP" sz="2400" dirty="0" smtClean="0"/>
              <a:t>View</a:t>
            </a:r>
            <a:r>
              <a:rPr lang="ja-JP" altLang="en-US" sz="2400" dirty="0" smtClean="0"/>
              <a:t>に反映される。</a:t>
            </a:r>
            <a:endParaRPr lang="en-US" altLang="ja-JP" sz="2400" dirty="0" smtClean="0"/>
          </a:p>
          <a:p>
            <a:r>
              <a:rPr lang="en-US" altLang="ja-JP" sz="2400" dirty="0" smtClean="0"/>
              <a:t>View</a:t>
            </a:r>
            <a:r>
              <a:rPr lang="ja-JP" altLang="en-US" sz="2400" dirty="0" smtClean="0"/>
              <a:t>が変更された場合も同様である。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.3</a:t>
            </a:r>
            <a:r>
              <a:rPr lang="ja-JP" altLang="en-US" dirty="0" smtClean="0"/>
              <a:t> リアルタイムバリデーション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51520" y="1268760"/>
            <a:ext cx="5040560" cy="57606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sz="2400" b="1" dirty="0" smtClean="0">
                <a:ea typeface="メイリオ" pitchFamily="50" charset="-128"/>
                <a:cs typeface="メイリオ" pitchFamily="50" charset="-128"/>
              </a:rPr>
              <a:t>双方向データバインディング</a:t>
            </a:r>
            <a:endParaRPr kumimoji="1" lang="ja-JP" altLang="en-US" sz="24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</a:t>
            </a:r>
            <a:r>
              <a:rPr kumimoji="1" lang="en-US" altLang="ja-JP" dirty="0" smtClean="0"/>
              <a:t>.4</a:t>
            </a:r>
            <a:r>
              <a:rPr lang="ja-JP" altLang="en-US" dirty="0" smtClean="0"/>
              <a:t> サブミットロック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2664296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AngularJS</a:t>
            </a:r>
            <a:r>
              <a:rPr lang="ja-JP" altLang="en-US" sz="2400" dirty="0" smtClean="0"/>
              <a:t>の双方向データバインディング機能を利用。</a:t>
            </a:r>
            <a:endParaRPr lang="en-US" altLang="ja-JP" sz="2400" dirty="0" smtClean="0"/>
          </a:p>
          <a:p>
            <a:r>
              <a:rPr lang="ja-JP" altLang="en-US" sz="2400" dirty="0" smtClean="0"/>
              <a:t>バリデーションエラーが発生している場合、サブミット（決定や一時保存）ボタンを非活性にする。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正常なデータが入力されている場合、サブミット可能。</a:t>
            </a:r>
            <a:endParaRPr lang="en-US" altLang="ja-JP" sz="2400" dirty="0" smtClean="0"/>
          </a:p>
        </p:txBody>
      </p:sp>
      <p:pic>
        <p:nvPicPr>
          <p:cNvPr id="7" name="図 6"/>
          <p:cNvPicPr/>
          <p:nvPr/>
        </p:nvPicPr>
        <p:blipFill>
          <a:blip r:embed="rId2" cstate="print"/>
          <a:srcRect r="-41"/>
          <a:stretch>
            <a:fillRect/>
          </a:stretch>
        </p:blipFill>
        <p:spPr bwMode="auto">
          <a:xfrm>
            <a:off x="899362" y="3847284"/>
            <a:ext cx="7384376" cy="61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7"/>
          <p:cNvPicPr/>
          <p:nvPr/>
        </p:nvPicPr>
        <p:blipFill>
          <a:blip r:embed="rId3" cstate="print"/>
          <a:srcRect r="-21"/>
          <a:stretch>
            <a:fillRect/>
          </a:stretch>
        </p:blipFill>
        <p:spPr bwMode="auto">
          <a:xfrm>
            <a:off x="899592" y="5328592"/>
            <a:ext cx="738382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4464496"/>
            <a:ext cx="571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8344" y="5976664"/>
            <a:ext cx="590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323528" y="339938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例えば、</a:t>
            </a:r>
            <a:endParaRPr kumimoji="1"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4644008" y="6093296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ボタンを非活性にする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4644008" y="4608512"/>
            <a:ext cx="2664296" cy="648072"/>
          </a:xfrm>
          <a:prstGeom prst="wedgeRectCallout">
            <a:avLst>
              <a:gd name="adj1" fmla="val 62007"/>
              <a:gd name="adj2" fmla="val -39402"/>
            </a:avLst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ボタンを活性化する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評価内容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2" indent="-514350">
              <a:buFont typeface="+mj-lt"/>
              <a:buAutoNum type="arabicPeriod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>
          <a:xfrm>
            <a:off x="1440160" y="1628800"/>
            <a:ext cx="6372200" cy="33279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NetCommons3</a:t>
            </a:r>
            <a:r>
              <a:rPr lang="ja-JP" altLang="en-US" sz="3200" dirty="0" smtClean="0"/>
              <a:t>プロジェクト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開発担当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フォームにおける問題点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解決方法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評価</a:t>
            </a:r>
            <a:endParaRPr kumimoji="1"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dirty="0" smtClean="0"/>
              <a:t>結言</a:t>
            </a:r>
            <a:endParaRPr kumimoji="1" lang="en-US" altLang="ja-JP" sz="3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6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評価</a:t>
            </a:r>
            <a:endParaRPr lang="en-US" altLang="ja-JP" sz="3200" b="1" dirty="0" smtClean="0">
              <a:solidFill>
                <a:schemeClr val="bg1">
                  <a:lumMod val="6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今後の課題</a:t>
            </a:r>
            <a:endParaRPr lang="en-US" altLang="ja-JP" sz="2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6" y="980728"/>
            <a:ext cx="6444208" cy="1143000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ご清聴ありがとうございました。</a:t>
            </a:r>
            <a:endParaRPr kumimoji="1" lang="ja-JP" altLang="en-US" sz="36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75856" y="4725144"/>
            <a:ext cx="547260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843808" y="371703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プラグイン開発における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r"/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機能提案及び、評価</a:t>
            </a:r>
            <a:endParaRPr lang="ja-JP" altLang="en-US" sz="24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2987824" y="4869160"/>
            <a:ext cx="5832648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国立情報学研究所　社会共有知研究センタ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新井研究室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日立製作所　公共システム事業部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消防システム開発センタ　第</a:t>
            </a:r>
            <a:r>
              <a:rPr kumimoji="1" lang="en-US" altLang="ja-JP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Ｇ</a:t>
            </a:r>
            <a:endParaRPr kumimoji="1" lang="en-US" altLang="ja-JP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外田浩太朗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OSS(</a:t>
            </a:r>
            <a:r>
              <a:rPr kumimoji="1" lang="ja-JP" altLang="en-US" sz="3600" dirty="0" smtClean="0"/>
              <a:t>オープンソースソフトウェア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OSS</a:t>
            </a:r>
          </a:p>
          <a:p>
            <a:pPr>
              <a:buNone/>
            </a:pPr>
            <a:r>
              <a:rPr kumimoji="1" lang="ja-JP" altLang="en-US" dirty="0" smtClean="0"/>
              <a:t>　無償で使用可能。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kumimoji="1" lang="ja-JP" altLang="en-US" dirty="0" smtClean="0"/>
              <a:t>複製、改変、再配布が可能。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フリーソフト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無償で使用可</a:t>
            </a:r>
            <a:r>
              <a:rPr lang="ja-JP" altLang="en-US" smtClean="0"/>
              <a:t>能。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※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1412776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スライド番号プレースホル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下矢印 6"/>
          <p:cNvSpPr/>
          <p:nvPr/>
        </p:nvSpPr>
        <p:spPr>
          <a:xfrm rot="10800000">
            <a:off x="1907705" y="4005064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52320" y="4725144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52320" y="4293096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5" y="2348880"/>
            <a:ext cx="1728192" cy="2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2636912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342900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曲折矢印 17"/>
          <p:cNvSpPr/>
          <p:nvPr/>
        </p:nvSpPr>
        <p:spPr>
          <a:xfrm rot="16200000">
            <a:off x="359532" y="3753036"/>
            <a:ext cx="2808312" cy="1440160"/>
          </a:xfrm>
          <a:prstGeom prst="bentArrow">
            <a:avLst>
              <a:gd name="adj1" fmla="val 13584"/>
              <a:gd name="adj2" fmla="val 13071"/>
              <a:gd name="adj3" fmla="val 11660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9" name="下矢印 18"/>
          <p:cNvSpPr/>
          <p:nvPr/>
        </p:nvSpPr>
        <p:spPr>
          <a:xfrm rot="10800000">
            <a:off x="1475656" y="3068960"/>
            <a:ext cx="360040" cy="432048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曲折矢印 19"/>
          <p:cNvSpPr/>
          <p:nvPr/>
        </p:nvSpPr>
        <p:spPr>
          <a:xfrm rot="16200000">
            <a:off x="1223628" y="4257092"/>
            <a:ext cx="1512168" cy="1008112"/>
          </a:xfrm>
          <a:prstGeom prst="bentArrow">
            <a:avLst>
              <a:gd name="adj1" fmla="val 19081"/>
              <a:gd name="adj2" fmla="val 18110"/>
              <a:gd name="adj3" fmla="val 17157"/>
              <a:gd name="adj4" fmla="val 3143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8" name="コンテンツ プレースホルダ 5"/>
          <p:cNvSpPr txBox="1">
            <a:spLocks/>
          </p:cNvSpPr>
          <p:nvPr/>
        </p:nvSpPr>
        <p:spPr>
          <a:xfrm>
            <a:off x="1440160" y="1628800"/>
            <a:ext cx="637220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NC2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との主な相違点</a:t>
            </a:r>
            <a:endParaRPr lang="en-US" altLang="ja-JP" sz="24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開発担当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フォームにおける問題点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解決方法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結論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 dirty="0" smtClean="0">
                <a:solidFill>
                  <a:schemeClr val="bg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結言</a:t>
            </a:r>
            <a:endParaRPr lang="en-US" altLang="ja-JP" sz="3200" b="1" dirty="0" smtClean="0">
              <a:solidFill>
                <a:schemeClr val="bg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11906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420888"/>
            <a:ext cx="158347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556792"/>
            <a:ext cx="1422397" cy="28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1556792"/>
            <a:ext cx="145615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双方向データバンディング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/>
        </p:nvGraphicFramePr>
        <p:xfrm>
          <a:off x="3203848" y="1700808"/>
          <a:ext cx="28083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 ターン矢印 4"/>
          <p:cNvSpPr/>
          <p:nvPr/>
        </p:nvSpPr>
        <p:spPr>
          <a:xfrm rot="5400000" flipH="1">
            <a:off x="5328084" y="4113076"/>
            <a:ext cx="2448272" cy="936104"/>
          </a:xfrm>
          <a:prstGeom prst="uturnArrow">
            <a:avLst>
              <a:gd name="adj1" fmla="val 37536"/>
              <a:gd name="adj2" fmla="val 25000"/>
              <a:gd name="adj3" fmla="val 30879"/>
              <a:gd name="adj4" fmla="val 60303"/>
              <a:gd name="adj5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U ターン矢印 5"/>
          <p:cNvSpPr/>
          <p:nvPr/>
        </p:nvSpPr>
        <p:spPr>
          <a:xfrm rot="5400000" flipV="1">
            <a:off x="1403648" y="4221088"/>
            <a:ext cx="2448272" cy="864096"/>
          </a:xfrm>
          <a:prstGeom prst="uturnArrow">
            <a:avLst>
              <a:gd name="adj1" fmla="val 35764"/>
              <a:gd name="adj2" fmla="val 25000"/>
              <a:gd name="adj3" fmla="val 35166"/>
              <a:gd name="adj4" fmla="val 74020"/>
              <a:gd name="adj5" fmla="val 1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059832" y="4149080"/>
            <a:ext cx="3024336" cy="864096"/>
          </a:xfrm>
          <a:prstGeom prst="roundRect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+mj-ea"/>
                <a:ea typeface="+mj-ea"/>
              </a:rPr>
              <a:t>継続的な更新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76256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3528" y="4005064"/>
            <a:ext cx="2051720" cy="10801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View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の更新を</a:t>
            </a:r>
            <a:endParaRPr lang="en-US" altLang="ja-JP" sz="2000" dirty="0" smtClean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Model</a:t>
            </a:r>
            <a:r>
              <a:rPr lang="ja-JP" altLang="en-US" sz="2000" dirty="0" smtClea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</a:rPr>
              <a:t>に反映</a:t>
            </a:r>
            <a:endParaRPr kumimoji="1" lang="ja-JP" altLang="en-US" sz="2000" dirty="0">
              <a:solidFill>
                <a:sysClr val="windowText" lastClr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123" name="図 4"/>
          <p:cNvPicPr>
            <a:picLocks noChangeAspect="1" noChangeArrowheads="1"/>
          </p:cNvPicPr>
          <p:nvPr/>
        </p:nvPicPr>
        <p:blipFill>
          <a:blip r:embed="rId2" cstate="print"/>
          <a:srcRect l="28133" t="21303" r="28151" b="72607"/>
          <a:stretch>
            <a:fillRect/>
          </a:stretch>
        </p:blipFill>
        <p:spPr bwMode="auto">
          <a:xfrm>
            <a:off x="1259632" y="1556792"/>
            <a:ext cx="6722729" cy="748740"/>
          </a:xfrm>
          <a:prstGeom prst="rect">
            <a:avLst/>
          </a:prstGeom>
          <a:noFill/>
        </p:spPr>
      </p:pic>
      <p:pic>
        <p:nvPicPr>
          <p:cNvPr id="5122" name="図 2"/>
          <p:cNvPicPr>
            <a:picLocks noChangeAspect="1" noChangeArrowheads="1"/>
          </p:cNvPicPr>
          <p:nvPr/>
        </p:nvPicPr>
        <p:blipFill>
          <a:blip r:embed="rId3" cstate="print"/>
          <a:srcRect l="28204" t="21117" r="28215" b="70412"/>
          <a:stretch>
            <a:fillRect/>
          </a:stretch>
        </p:blipFill>
        <p:spPr bwMode="auto">
          <a:xfrm>
            <a:off x="1259632" y="2996952"/>
            <a:ext cx="6722726" cy="1035491"/>
          </a:xfrm>
          <a:prstGeom prst="rect">
            <a:avLst/>
          </a:prstGeom>
          <a:noFill/>
        </p:spPr>
      </p:pic>
      <p:pic>
        <p:nvPicPr>
          <p:cNvPr id="5121" name="図 3"/>
          <p:cNvPicPr>
            <a:picLocks noChangeAspect="1" noChangeArrowheads="1"/>
          </p:cNvPicPr>
          <p:nvPr/>
        </p:nvPicPr>
        <p:blipFill>
          <a:blip r:embed="rId4" cstate="print"/>
          <a:srcRect l="28281" t="21269" r="28241" b="70325"/>
          <a:stretch>
            <a:fillRect/>
          </a:stretch>
        </p:blipFill>
        <p:spPr bwMode="auto">
          <a:xfrm>
            <a:off x="1259632" y="4653136"/>
            <a:ext cx="6722725" cy="1008112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(a) </a:t>
            </a:r>
            <a:r>
              <a:rPr lang="ja-JP" altLang="en-US" dirty="0" smtClean="0"/>
              <a:t>入力値が正常な場合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39957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(b) </a:t>
            </a:r>
            <a:r>
              <a:rPr lang="ja-JP" altLang="en-US" dirty="0" smtClean="0"/>
              <a:t>未入力の場合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6519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ｃ</a:t>
            </a:r>
            <a:r>
              <a:rPr lang="en-US" altLang="ja-JP" dirty="0" smtClean="0"/>
              <a:t>) </a:t>
            </a:r>
            <a:r>
              <a:rPr lang="ja-JP" altLang="en-US" dirty="0" smtClean="0"/>
              <a:t>入力値が不正な場合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6278" t="10793" r="26472" b="50078"/>
          <a:stretch>
            <a:fillRect/>
          </a:stretch>
        </p:blipFill>
        <p:spPr bwMode="auto">
          <a:xfrm>
            <a:off x="0" y="10527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6278" t="10793" r="26472" b="50078"/>
          <a:stretch>
            <a:fillRect/>
          </a:stretch>
        </p:blipFill>
        <p:spPr bwMode="auto">
          <a:xfrm>
            <a:off x="1331640" y="1988840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26578" t="11074" r="26173" b="49798"/>
          <a:stretch>
            <a:fillRect/>
          </a:stretch>
        </p:blipFill>
        <p:spPr bwMode="auto">
          <a:xfrm>
            <a:off x="3059832" y="260648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 l="26278" t="10793" r="26472" b="50078"/>
          <a:stretch>
            <a:fillRect/>
          </a:stretch>
        </p:blipFill>
        <p:spPr bwMode="auto">
          <a:xfrm>
            <a:off x="3635896" y="2852936"/>
            <a:ext cx="576064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サブミットロック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44655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9945" y="1772816"/>
            <a:ext cx="4446551" cy="232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ＮＣ２の</a:t>
            </a:r>
            <a:r>
              <a:rPr kumimoji="1" lang="en-US" altLang="ja-JP" dirty="0" smtClean="0"/>
              <a:t>iframe</a:t>
            </a:r>
            <a:r>
              <a:rPr kumimoji="1" lang="ja-JP" altLang="en-US" dirty="0" smtClean="0"/>
              <a:t>画面構成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2357438"/>
            <a:ext cx="5810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725144"/>
            <a:ext cx="5076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ブラウザによるエラーダイアログ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5188" y="2709863"/>
            <a:ext cx="23336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44624"/>
            <a:ext cx="6120680" cy="66247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ページ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59631" y="332656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ヘッダーコンテナー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259632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レフトコンテナー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1700808"/>
            <a:ext cx="266429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メインコンテナー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31640" y="620688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331640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7824" y="1988840"/>
            <a:ext cx="252028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0364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03648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59832" y="227687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26774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475656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131840" y="256490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47664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03848" y="28529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5983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47664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03648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475656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547664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547664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203848" y="321297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2120" y="1700808"/>
            <a:ext cx="1584176" cy="352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ライトコンテナー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5724128" y="1988840"/>
            <a:ext cx="1440160" cy="3168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796136" y="227687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868144" y="256490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940152" y="28529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40152" y="321297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796136" y="3717032"/>
            <a:ext cx="129614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868144" y="4005064"/>
            <a:ext cx="115212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940152" y="429309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940152" y="46531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283968" y="908720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5148064" y="980728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940152" y="1052736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259631" y="5301208"/>
            <a:ext cx="5976665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フッターコンテナー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1331640" y="5589240"/>
            <a:ext cx="5832648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ボックス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40364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26774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05983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4283968" y="5877272"/>
            <a:ext cx="2808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148064" y="5949280"/>
            <a:ext cx="1872208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940152" y="6021288"/>
            <a:ext cx="100811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059832" y="3717031"/>
            <a:ext cx="2376264" cy="1368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3131840" y="4005064"/>
            <a:ext cx="2232248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ブロック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03848" y="429309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3203848" y="4653136"/>
            <a:ext cx="2088232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コンテンツ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9" name="スライド番号プレースホル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07504" y="44624"/>
            <a:ext cx="6984776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dk1"/>
                </a:solidFill>
              </a:rPr>
              <a:t>CakePHP</a:t>
            </a:r>
            <a:r>
              <a:rPr lang="ja-JP" altLang="en-US" dirty="0" smtClean="0">
                <a:solidFill>
                  <a:schemeClr val="dk1"/>
                </a:solidFill>
              </a:rPr>
              <a:t>による</a:t>
            </a:r>
            <a:r>
              <a:rPr lang="en-US" altLang="ja-JP" dirty="0" smtClean="0">
                <a:solidFill>
                  <a:schemeClr val="dk1"/>
                </a:solidFill>
              </a:rPr>
              <a:t>MVC</a:t>
            </a:r>
            <a:r>
              <a:rPr lang="ja-JP" altLang="en-US" dirty="0" smtClean="0">
                <a:solidFill>
                  <a:schemeClr val="dk1"/>
                </a:solidFill>
              </a:rPr>
              <a:t>の処理</a:t>
            </a:r>
            <a:endParaRPr lang="en-US" altLang="ja-JP" dirty="0" smtClean="0">
              <a:solidFill>
                <a:schemeClr val="dk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520" y="404664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1.Controller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を呼び出しデータ取得</a:t>
            </a:r>
            <a:r>
              <a:rPr lang="ja-JP" altLang="en-US" dirty="0" smtClean="0"/>
              <a:t>を依頼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1124744"/>
            <a:ext cx="6672024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2.Model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・依頼されたデータを取得するために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に問合せ</a:t>
            </a:r>
            <a:endParaRPr lang="en-US" altLang="ja-JP" dirty="0" smtClean="0"/>
          </a:p>
          <a:p>
            <a:r>
              <a:rPr kumimoji="1" lang="ja-JP" altLang="en-US" dirty="0" smtClean="0"/>
              <a:t>　・データを</a:t>
            </a:r>
            <a:r>
              <a:rPr lang="en-US" altLang="ja-JP" dirty="0" smtClean="0"/>
              <a:t>Controller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51520" y="213285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3.Controller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kumimoji="1" lang="ja-JP" altLang="en-US" dirty="0" smtClean="0"/>
              <a:t>　・</a:t>
            </a:r>
            <a:r>
              <a:rPr kumimoji="1" lang="en-US" altLang="ja-JP" dirty="0" smtClean="0"/>
              <a:t>Model</a:t>
            </a:r>
            <a:r>
              <a:rPr kumimoji="1" lang="ja-JP" altLang="en-US" dirty="0" smtClean="0"/>
              <a:t>からデータを受取り</a:t>
            </a:r>
            <a:r>
              <a:rPr kumimoji="1" lang="en-US" altLang="ja-JP" dirty="0" smtClean="0"/>
              <a:t>View</a:t>
            </a:r>
            <a:r>
              <a:rPr kumimoji="1" lang="ja-JP" altLang="en-US" dirty="0" smtClean="0"/>
              <a:t>に渡す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2852936"/>
            <a:ext cx="66720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4.View</a:t>
            </a:r>
            <a:r>
              <a:rPr lang="ja-JP" altLang="en-US" dirty="0" smtClean="0"/>
              <a:t>による処理</a:t>
            </a:r>
            <a:endParaRPr lang="en-US" altLang="ja-JP" dirty="0" smtClean="0"/>
          </a:p>
          <a:p>
            <a:r>
              <a:rPr lang="ja-JP" altLang="en-US" dirty="0" smtClean="0"/>
              <a:t>　・</a:t>
            </a:r>
            <a:r>
              <a:rPr lang="en-US" altLang="ja-JP" dirty="0" smtClean="0"/>
              <a:t>Controller</a:t>
            </a:r>
            <a:r>
              <a:rPr lang="ja-JP" altLang="en-US" dirty="0" smtClean="0"/>
              <a:t>からデータを受取り</a:t>
            </a:r>
            <a:r>
              <a:rPr lang="en-US" altLang="ja-JP" dirty="0" smtClean="0"/>
              <a:t>iframe</a:t>
            </a:r>
            <a:r>
              <a:rPr lang="ja-JP" altLang="en-US" dirty="0" smtClean="0"/>
              <a:t>タグにデータを格納</a:t>
            </a:r>
            <a:endParaRPr kumimoji="1" lang="ja-JP" altLang="en-US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836712"/>
            <a:ext cx="4032448" cy="1754326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$scope.edit.data</a:t>
            </a:r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: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$scope.iframe.Iframe.url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status: $scope.iframe.Iframe.status,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block_id: $scope.iframe.Iframe.block_id,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       id: $scope.iframe.Iframe.id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},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};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788024" y="4077072"/>
            <a:ext cx="4104456" cy="138499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&lt;?php echo $this-&gt;Form-&gt;input('Iframe.url', array(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'label' =&gt; false, 'div' =&gt; false,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'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type' =&gt; 'text',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'class' =&gt; 'form-control',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ng-model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 =&gt; </a:t>
            </a:r>
            <a:r>
              <a:rPr lang="ja-JP" altLang="ja-JP" sz="1200" b="1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edit.data.Iframe.url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?&gt;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716016" y="289683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&lt;!– CakePHP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のビューファイル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&lt;div id="nc-iframes-&lt;?php echo (int)$frameId; ?&gt;“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ng-controller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="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“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&lt;!- -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- 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&lt;/div&gt;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716016" y="1340768"/>
            <a:ext cx="3888432" cy="101566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/** </a:t>
            </a:r>
            <a:r>
              <a:rPr lang="ja-JP" altLang="en-US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実行される</a:t>
            </a:r>
            <a:r>
              <a:rPr lang="en-US" altLang="ja-JP" sz="1200" b="1" dirty="0" smtClean="0">
                <a:solidFill>
                  <a:srgbClr val="26AB1F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Javascript **/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NetCommonsApp.controller('</a:t>
            </a:r>
            <a:r>
              <a:rPr lang="ja-JP" altLang="ja-JP" sz="1200" b="1" u="sng" dirty="0" smtClean="0">
                <a:solidFill>
                  <a:srgbClr val="FF0000"/>
                </a:solidFill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Iframes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',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function($scope, $sce, $modal, $modalStack) {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       /** </a:t>
            </a:r>
            <a:r>
              <a:rPr lang="ja-JP" altLang="en-US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省略 </a:t>
            </a: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**/</a:t>
            </a:r>
            <a:r>
              <a:rPr lang="ja-JP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lang="en-US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b="1" dirty="0" smtClean="0"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     });</a:t>
            </a:r>
            <a:endParaRPr lang="ja-JP" altLang="ja-JP" sz="1200" b="1" dirty="0" smtClean="0"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" name="曲折矢印 29"/>
          <p:cNvSpPr/>
          <p:nvPr/>
        </p:nvSpPr>
        <p:spPr>
          <a:xfrm rot="5400000">
            <a:off x="6732240" y="980728"/>
            <a:ext cx="792088" cy="360040"/>
          </a:xfrm>
          <a:prstGeom prst="bentArrow">
            <a:avLst>
              <a:gd name="adj1" fmla="val 25000"/>
              <a:gd name="adj2" fmla="val 3558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99989"/>
            <a:ext cx="8229600" cy="377728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smtClean="0"/>
              <a:t>CSS</a:t>
            </a:r>
            <a:r>
              <a:rPr kumimoji="1" lang="ja-JP" altLang="en-US" sz="2400" dirty="0" smtClean="0"/>
              <a:t>、</a:t>
            </a:r>
            <a:r>
              <a:rPr kumimoji="1" lang="en-US" altLang="ja-JP" sz="2400" dirty="0" smtClean="0"/>
              <a:t>Javascript</a:t>
            </a:r>
            <a:r>
              <a:rPr kumimoji="1" lang="ja-JP" altLang="en-US" sz="2400" dirty="0" smtClean="0"/>
              <a:t>等の専門知識を必要とせず</a:t>
            </a:r>
            <a:r>
              <a:rPr kumimoji="1" lang="en-US" altLang="ja-JP" sz="2400" dirty="0" smtClean="0"/>
              <a:t>Web</a:t>
            </a:r>
            <a:r>
              <a:rPr kumimoji="1" lang="ja-JP" altLang="en-US" sz="2400" dirty="0" smtClean="0"/>
              <a:t>ページを作成する仕組みを提供するシステム。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一概には説明できないが、ブログであったり、学校や企業のＨＰ等を簡単に作成できる。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WordPress</a:t>
            </a:r>
            <a:r>
              <a:rPr kumimoji="1" lang="ja-JP" altLang="en-US" sz="2400" dirty="0" smtClean="0"/>
              <a:t>というブログサイト重視の</a:t>
            </a:r>
            <a:r>
              <a:rPr kumimoji="1" lang="en-US" altLang="ja-JP" sz="2400" dirty="0" smtClean="0"/>
              <a:t>CMS</a:t>
            </a:r>
            <a:r>
              <a:rPr kumimoji="1" lang="ja-JP" altLang="en-US" sz="2400" dirty="0" smtClean="0"/>
              <a:t>が最も広く知られている。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導入しやすさ、デザイン重視、</a:t>
            </a:r>
            <a:r>
              <a:rPr lang="en-US" altLang="ja-JP" sz="2400" dirty="0" smtClean="0"/>
              <a:t>E-</a:t>
            </a:r>
            <a:r>
              <a:rPr lang="ja-JP" altLang="en-US" sz="2400" dirty="0" smtClean="0"/>
              <a:t>コマース特化、カスタマイズ性重視、等様々な用途の</a:t>
            </a:r>
            <a:r>
              <a:rPr lang="en-US" altLang="ja-JP" sz="2400" dirty="0" smtClean="0"/>
              <a:t>CMS</a:t>
            </a:r>
            <a:r>
              <a:rPr lang="ja-JP" altLang="en-US" sz="2400" dirty="0" smtClean="0"/>
              <a:t>が出回っている。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6408712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Contents Management System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50</a:t>
            </a:fld>
            <a:endParaRPr kumimoji="1" lang="ja-JP" altLang="en-US" dirty="0"/>
          </a:p>
        </p:txBody>
      </p:sp>
      <p:sp>
        <p:nvSpPr>
          <p:cNvPr id="5" name="動作設定ボタン : 進む/次へ 4">
            <a:hlinkClick r:id="rId2" highlightClick="1"/>
          </p:cNvPr>
          <p:cNvSpPr/>
          <p:nvPr/>
        </p:nvSpPr>
        <p:spPr>
          <a:xfrm>
            <a:off x="5652120" y="620688"/>
            <a:ext cx="576064" cy="576064"/>
          </a:xfrm>
          <a:prstGeom prst="actionButtonForwardNex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アプリケーションの言葉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028" name="AutoShape 4" descr="data:image/jpeg;base64,/9j/4AAQSkZJRgABAQAAAQABAAD/2wCEAAkGBxISEhUPEhQSFg8WEA8WEBQUFBUWEBUQFBQXFhQUFRQYHCggGBolHBQUITEhJSkrLi4uFx8zODMvNygtLisBCgoKDg0OGhAQFCwcHBwtLCwrLCwsLCwsLCwsKywsKyssLCwsLCwsLCwsLCwsLCwsLCwsLDcsLCwsLCwsLCssLP/AABEIALcBEwMBIgACEQEDEQH/xAAbAAEAAgMBAQAAAAAAAAAAAAAABAUCAwYBB//EAEkQAAIBAgEGCwMICAMJAAAAAAABAgMRBAUGEiExURMiMkFSYXGBkaGxFHLBM2KCkpOistEWNEJDU3OD4Qfi8BUjJERUhJTS8f/EABgBAQEBAQEAAAAAAAAAAAAAAAABAwIE/8QAHBEBAQEAAgMBAAAAAAAAAAAAAAERAlESITFB/9oADAMBAAIRAxEAPwD7iAAAAAAAAAAAAAAAAAAAAAAAAAAAAAAAAAAAAAAAAAAAAAAAAAAAAAAAAAAABpxWKhSi51JRjBbXJ2QG4HKY3OuUuLh4auapUTSfu01rffYgvJ+KxGurKbj896MPs42T7zqcXF5x1WIy1h4PRdSLl0Y3nLwjdkSpnFTWyL7ZOMfJu/kQMLm5BK0pNroxWjEsKOSqEdlON971vzLkTyqPLOaPNo9ynP4ILLk3shVfZSt6yLOCS2JLsSR7pj10m3tWrK1bmo1vCCPf9q1/4NX7hY6Y0x66PfaseWaq206y/pp+jR5+kiXK1e9TnHzTZacIHMeujb2hUs4qb6L7Jq/hKxMhlak9rcfeTS+ts8zRWwdKfKhB9yv4ohTyHS2wc4P5snbwYyL5V0FOakrxaa3p3RkcjUyXWg9KElJ71xKnitvee0Mv16T0asdJbpJRqdzStLwXaTx6Wc+3Wgg5OyrSrciXHW2EtU13c661qJxy7AAAAAAAAAAAAAAAAAAAAAAAMCuy1laOHhdrSqSuqcFtk973Jc7OUhhquJnwtaV3zfw4dUI7+s01sS8RXlVfJu1Hqpx1JLt295b0KyWo0kxlbqdg8FTp7Fr6T1y/sS3UsV3tRhLEhFg65i65UyxJ57SMNWvDmPDFZ7Qe+0BFlww4YrfaB7QU1Y8KOFK72g94cGrDhzJYgreGHCgWixBjVcZK0kpLr+BVusee0g1jjMkft0m7p3Wu04v5skWWQstuTVCt8pshPYp9UlzS9SDDG2fVzkbKcE+Mtvx5mTNWXPjtwQMh43hqMZvla4z96Opv495PM20AAAAAAAAAAAAAAAAAAANOLjeEl82XobjGa1PsYHzXAT0XKPP+X/0lPEELEq0tzfJfNfcz20mm7O65S+PYbPOnRxJsVcqOEMo4girSVS5plUaIqrnvDFRIVc94chya7DByYFhw44YrHWHDhFlw49oKz2g89oAtPaD1YkqHiTB4oC79pNc8QUzxZj7S2BaSxF9S2sm4qvaOv/VtbK7B0dHjy28y3f3KzK2Vk+LF3XNufZ1b3z7Arv8AMZt0ZvfVb8Un8TpDmf8AD53wuk9rqz9EdMZX624/AAEdAAAAAAAAAAAAAAAAAAA+d4mhdtPZcsclU3Fq+tLY/wBpLc96D0Zzm47FUmmt1myzwVA1YY043I9CtrS0Km+HJb+dB7Dna+Qqqb0LTt0eV4P4HX1sPz7GeYdyW20tWpvb4rWRXz6tGUHaScXuaafmYcMfQ8o6M46MnOPWlGXk0VFfI9CSjZU5PQlpNuVKcp24r1cWK36i6Y5Phzzhy0q5El/BqdtOrTqLweiyLVyVJfs4jvo3/DJlc4iOuYSqozlg5dCt9jI8WAqPZCt9lL8wNLqGEqnaT6eRK0tlKu/oJesiTDNnEP8AcyXv1IR/MaZVI5iKbdldvcjo6ebclypYeP0pVH4Xt5EhZLjFcarOS3QioR8rDTHORwbXLah1PXL6q1k2glFXhCUn0pL/AEkWPB04cinFPe+M/PUR6tRu92BW49zknpPV0VyfpPn7NSOZoRcpNu7ekddWjdFJRoLSsukB9SzDhbBw96o/M6Iqs1kvZaVujr7bu/mWplfrefAAEUAAAAAAAAAAAAAAAAAAHzjGVZUa85x2actJPY1fYdNkfKFOquK+MuVB8uPat3XsOfy5B8LNpX48rrer+pEw2TXNqdObjJciadpwfRl1GrDfbvJs9pRORnlnFYZ6GKpOcearCybXWtj7rFxknODD1tUKkdLoS4s/qy29xy61Y4qmmivrUvT4FhiJ6iBVqfEsKjOkeO62N+LE6xr4S5XLPhp9KX1mee0VOnP6zEUZaAGt1JPbKX1mYOJv0BogaFEwqx1MktGivsfYBWVCLNbTdi68KavUlGK+c7PwK+OUeEdqEJT+fLi01169b8gjZW1LWQcNR0bze130e1rb3LWSa2jDjVZadS11BbF123db1dpR4jKbqSstmzVstuXV184V9izU/VaVtln+JluVOaa/4Oj/AC0/FtlsZ362nwABFAAAAAAAAAAAAAAAAAABxuV6H+9n7z8zZk/DWektUt+/tNWLxiWLqUpu2lNcG3svZcXy1FzhKRp+Mc9tkqtloyXFe1WvHwfwKTGZr4eu3aKSfPHXbtizoqlM008Or3XWRXH4rNvE4ZXo4lqG5ydl9Gd0iI8XlCCUpRhUhzS0NTXvU3Y7yu5Jbbrc1deZBnJcS8EtFS0HBuOipJp2WzXcqVxTzgqLl0Pq1Pg0baeckFyqVZdmi/iXtTAReypiF1ScKq++rkarki/7yn9LDq/3WVESOdNDo1vs/wC5l+llDo1vs/7iWb0n++oL+jL8z1Zub69HupSA1Tzupc1Ku/oxXrIj1M73+xh5v3qkV6JljDN+mttf6tFfFG6OR8OttTEy93QgvICinlzGT5FGnBb3pS83ZEWo8TU+VxNlzxppX+4vidYsn4ZbKTk99ScpeRnKSiuJGEfdivVgcrhMhRXHjScn/ErOy7bX9WTZ0pWs590Ekl2cy8O8nV6jettvtIU+cqKzH4daElFbb3523vbetlDk7Da12v1OoxGx9jKjCrXft8b6gPsOQKejhqMXtVGn6Jk8h5HbdCk3t4Kn+FEwxrefAABQAAAAAAAAAAAAAAAAAAfPs7qClWnfVrVnudlbWY5IzmlRfBYlScVqVRK8kvnLnXWtZYZyUr1p7no/hREwOGWpTWlHmf7UVue9Gv4w/XVUMZCpFTpyjKD2OLujfSZzGIzXhfhcLVlh6vO43dKT+dF7O8jQyxj8M9GvQVeK2zovRnbe47PQ5dOwrrUQKkfiVFLPXCT1SnKlPnjVi42fvK6JUMfTmrwnCS+bJP0KVslFGuVjVUqswjO5XLY0eaBsgjZYCPoDQJFjywGnQNOIWpkitNRV5NJb20l5lHlDOHCwTTrQcujC8390D2qzQ6ZXVctzl8lRaXTqvRj3R2s0uNSp8pOUvmQVo+HxbKmN2JxEeTHjPq2eJXcKotWtfmts7V1LfzszyipQg7JJW5K13958/YtXaU+AUpO7u29rIPvGR1ahS/k0vwomEfJ8bUqa3U6a+6iQZPRAAAAAAAAAAAAAAAAAAAAABzWW6SdZrncYvutbV4LxGCw5vzpwFSUY16PytO7tzSjzxe8i5v5Wp11ZcWquXTfKVtrW9dZ3Kz5cferKpQ51qfUa6V9LjJPbrWqXiidJmNOITEDKeDo1o2nCGl0pU1LzWs5yrmVhpKNktNylpyoz0bLXo6MJXbexWujsMRTTRXVaK1CFcRPIFSHJnj6fbFzj4wk/Q1OGKhsxcvp0pr8VM7VQa2NrsYc5dKXidOXDvKuMWr2mn9l/kCytjn+/h3Uf8h2zrz3+S/I89qnv+7H8gOL4fHz/AOYn9Cg//QyWSMdU21MfJdSdNeN0dn7XU6cu529DXKpN7ZSfbJgcpDMqb11Ia99avd+C/MnUM3YU1yqcf5UNf1n+Zc6JrrrUwK14alHXGLlLpTd34GmpNvsvsWpeCN9UiyXqVEHKFK8X2ELIeB06kILnlFeLJ+OaUG27Iu/8P8jSlJYmaaguRfne8luLx46+gwjZJLYkku49AMm4AAAAAAAAAAAAAAAAAAAAAHN5wZpU674alJ0sQtcZx1a+ux0gA4CWV8fg+Li6LrUlsrUradt8o7H5FxkbObC13anVjp9CfEqfVla/cdM1fU9hSZVzTweI+UpR0ulHiy8UXXN4pteeogVKhUPMmtS/VcbXpx5oTfCU/CV7Gipk/K9P/pa8fpU5+WryLKl41aTqo1OrcpqmIx0flMDUfXTqKXqka45alHl4TGx/pKXpI62OfGr5K5loFNHOWkttLFr/ALefwMlnRR/h4r/x5jYmVb8GNAqP0ki+ThsbLsoW9ZI9jlXEz+TwGJ/qOEF5XGxfGrVoi4rYyMqGVanJoYakt9ScpvwVjZHM7GVf1jGOK540IqC8bXJ5Q8KrsbXp09dScYL5zs+5bWV9HHVK70MJRnUd+XJONNeOt+R2eTcw8FSek4OpPpVHpPzOko0YwWjGKityVkS8nU4RxeRMyG5KtjJ8JNbKa1Qj1ajtqcFFKKVktiWyxkDl2AAAAAAAAAAAAAAAAAAAAAAAAAAAAAAAAAADzRW5HmityMgB5Y9AAAAAAAAAAAAAAAAAAAAAAAAAAAAAAAAAAAAAAAAAAAAAAAAAAAAAAAAAAAAAAAAAAAAA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lab.sonicmoov.com/files/2014/03/db.png"/>
          <p:cNvPicPr>
            <a:picLocks noChangeAspect="1" noChangeArrowheads="1"/>
          </p:cNvPicPr>
          <p:nvPr/>
        </p:nvPicPr>
        <p:blipFill>
          <a:blip r:embed="rId3" cstate="print"/>
          <a:srcRect l="20790" t="8494" r="22511" b="12226"/>
          <a:stretch>
            <a:fillRect/>
          </a:stretch>
        </p:blipFill>
        <p:spPr bwMode="auto">
          <a:xfrm>
            <a:off x="7524328" y="2708920"/>
            <a:ext cx="848666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088232"/>
          </a:xfrm>
        </p:spPr>
        <p:txBody>
          <a:bodyPr/>
          <a:lstStyle/>
          <a:p>
            <a:r>
              <a:rPr kumimoji="1" lang="en-US" altLang="ja-JP" sz="2400" dirty="0" smtClean="0"/>
              <a:t>2,000</a:t>
            </a:r>
            <a:r>
              <a:rPr kumimoji="1" lang="ja-JP" altLang="en-US" sz="2400" dirty="0" smtClean="0"/>
              <a:t>以上の学校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都道府県レベルの教育センターでは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分の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以上で使われている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企業や</a:t>
            </a:r>
            <a:r>
              <a:rPr kumimoji="1" lang="en-US" altLang="ja-JP" sz="2400" dirty="0" smtClean="0"/>
              <a:t>NPO</a:t>
            </a:r>
            <a:r>
              <a:rPr kumimoji="1" lang="ja-JP" altLang="en-US" sz="2400" dirty="0" smtClean="0"/>
              <a:t>団体等も利用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456384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1619672" y="3861048"/>
            <a:ext cx="7524328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</a:t>
            </a:r>
            <a:r>
              <a:rPr lang="en-US" altLang="ja-JP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en-US" altLang="ja-JP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,000</a:t>
            </a: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以上の導入が確認されている。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57200" y="4581128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売り文句「ワープロやメールを書けるスキル</a:t>
            </a: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があればブログ感覚で入力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や更新ができる」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インストール直後から様々な機能を使える</a:t>
            </a:r>
            <a:endParaRPr kumimoji="1" lang="en-US" altLang="ja-JP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1619672" y="5949280"/>
            <a:ext cx="7524328" cy="6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2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　導入のしやすさの分野で選択される</a:t>
            </a:r>
            <a:endParaRPr kumimoji="1" lang="en-US" altLang="ja-JP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ＣＭＳ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4176464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現在リリースされている</a:t>
            </a:r>
            <a:r>
              <a:rPr lang="en-US" altLang="ja-JP" sz="2400" dirty="0" smtClean="0"/>
              <a:t>NC2</a:t>
            </a:r>
            <a:r>
              <a:rPr lang="ja-JP" altLang="en-US" sz="2400" dirty="0" smtClean="0"/>
              <a:t>の後継版。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NC2</a:t>
            </a:r>
            <a:r>
              <a:rPr kumimoji="1" lang="ja-JP" altLang="en-US" sz="2400" dirty="0" smtClean="0"/>
              <a:t>同様、ルームやグループ、権限</a:t>
            </a:r>
            <a:r>
              <a:rPr lang="ja-JP" altLang="en-US" sz="2400" dirty="0" smtClean="0"/>
              <a:t>、といった概念は基本的に変更なし。</a:t>
            </a:r>
            <a:endParaRPr lang="en-US" altLang="ja-JP" sz="2400" dirty="0" smtClean="0"/>
          </a:p>
          <a:p>
            <a:r>
              <a:rPr lang="ja-JP" altLang="en-US" sz="2400" dirty="0" smtClean="0"/>
              <a:t>開発に使用するソフトウェアやソフトウェアに適用するフレームワーク等の変更があり、中身（ソースコード）や開発方法等は様変わり。</a:t>
            </a:r>
            <a:endParaRPr lang="en-US" altLang="ja-JP" sz="2400" dirty="0" smtClean="0"/>
          </a:p>
          <a:p>
            <a:r>
              <a:rPr lang="ja-JP" altLang="en-US" sz="2400" dirty="0" smtClean="0"/>
              <a:t>来年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月の</a:t>
            </a:r>
            <a:r>
              <a:rPr lang="en-US" altLang="ja-JP" sz="2400" dirty="0" smtClean="0"/>
              <a:t>α</a:t>
            </a:r>
            <a:r>
              <a:rPr lang="ja-JP" altLang="en-US" sz="2400" dirty="0" smtClean="0"/>
              <a:t>版リリースに向けて現在開発中。</a:t>
            </a:r>
            <a:endParaRPr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3528" y="1196752"/>
            <a:ext cx="3744416" cy="64807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NetCommons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 NC2</a:t>
            </a:r>
            <a:r>
              <a:rPr kumimoji="1" lang="ja-JP" altLang="en-US" dirty="0" smtClean="0"/>
              <a:t>との主な相違点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 5"/>
          <p:cNvSpPr txBox="1">
            <a:spLocks/>
          </p:cNvSpPr>
          <p:nvPr/>
        </p:nvSpPr>
        <p:spPr>
          <a:xfrm>
            <a:off x="0" y="0"/>
            <a:ext cx="9144000" cy="332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NetCommons3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プロジェクト</a:t>
            </a:r>
            <a:endParaRPr kumimoji="1" lang="en-US" altLang="ja-JP" sz="11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27584" y="1700808"/>
            <a:ext cx="5112568" cy="72008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PHP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フレームワーク変更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27784" y="2852936"/>
            <a:ext cx="6048672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Javascript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99592" y="4149080"/>
            <a:ext cx="4896544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3200" b="1" dirty="0" smtClean="0">
                <a:ea typeface="メイリオ" pitchFamily="50" charset="-128"/>
                <a:cs typeface="メイリオ" pitchFamily="50" charset="-128"/>
              </a:rPr>
              <a:t>CSS</a:t>
            </a:r>
            <a:r>
              <a:rPr lang="ja-JP" altLang="en-US" sz="3200" b="1" dirty="0" smtClean="0">
                <a:ea typeface="メイリオ" pitchFamily="50" charset="-128"/>
                <a:cs typeface="メイリオ" pitchFamily="50" charset="-128"/>
              </a:rPr>
              <a:t>フレームワーク採用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355976" y="5301208"/>
            <a:ext cx="4320480" cy="79208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3200" b="1" dirty="0" smtClean="0">
                <a:ea typeface="メイリオ" pitchFamily="50" charset="-128"/>
                <a:cs typeface="メイリオ" pitchFamily="50" charset="-128"/>
              </a:rPr>
              <a:t>CI</a:t>
            </a:r>
            <a:r>
              <a:rPr kumimoji="1" lang="ja-JP" altLang="en-US" sz="3200" b="1" dirty="0" smtClean="0">
                <a:ea typeface="メイリオ" pitchFamily="50" charset="-128"/>
                <a:cs typeface="メイリオ" pitchFamily="50" charset="-128"/>
              </a:rPr>
              <a:t>ツール採用</a:t>
            </a:r>
            <a:endParaRPr kumimoji="1" lang="ja-JP" altLang="en-US" sz="3200" b="1" dirty="0"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4477</Words>
  <Application>Microsoft Office PowerPoint</Application>
  <PresentationFormat>画面に合わせる (4:3)</PresentationFormat>
  <Paragraphs>732</Paragraphs>
  <Slides>50</Slides>
  <Notes>11</Notes>
  <HiddenSlides>18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1" baseType="lpstr">
      <vt:lpstr>Office テーマ</vt:lpstr>
      <vt:lpstr>NetCommons3プラグイン開発における 機能提案及び、評価</vt:lpstr>
      <vt:lpstr>スライド 2</vt:lpstr>
      <vt:lpstr>目次</vt:lpstr>
      <vt:lpstr>目次</vt:lpstr>
      <vt:lpstr>1.1 ＣＭＳ</vt:lpstr>
      <vt:lpstr>Webアプリケーションの言葉</vt:lpstr>
      <vt:lpstr>1.1 ＣＭＳ</vt:lpstr>
      <vt:lpstr>1.1 ＣＭＳ</vt:lpstr>
      <vt:lpstr>1.2 NC2との主な相違点</vt:lpstr>
      <vt:lpstr>1.2 NC2との主な相違点</vt:lpstr>
      <vt:lpstr>1.2 NC2との主な相違点</vt:lpstr>
      <vt:lpstr>1.2 NC2との主な相違点</vt:lpstr>
      <vt:lpstr>1.2 NC2との主な相違点</vt:lpstr>
      <vt:lpstr>目次</vt:lpstr>
      <vt:lpstr>２.1 プラグイン開発</vt:lpstr>
      <vt:lpstr>２.2 開発スケジュール</vt:lpstr>
      <vt:lpstr>目次</vt:lpstr>
      <vt:lpstr>3.1 NC2のフォーム</vt:lpstr>
      <vt:lpstr>3.2 EFO</vt:lpstr>
      <vt:lpstr>3.1 NC2のフォーム</vt:lpstr>
      <vt:lpstr>3.3 検討項目</vt:lpstr>
      <vt:lpstr>目次</vt:lpstr>
      <vt:lpstr>4.1 検討項目の分類</vt:lpstr>
      <vt:lpstr>4.2 表示・入力方法最適化</vt:lpstr>
      <vt:lpstr>4.3 リアルタイムバリデーション</vt:lpstr>
      <vt:lpstr>4.3 リアルタイムバリデーション</vt:lpstr>
      <vt:lpstr>4.3 リアルタイムバリデーション</vt:lpstr>
      <vt:lpstr>4.4 サブミットロック</vt:lpstr>
      <vt:lpstr>目次</vt:lpstr>
      <vt:lpstr>目次</vt:lpstr>
      <vt:lpstr>ご清聴ありがとうございました。</vt:lpstr>
      <vt:lpstr>OSS(オープンソースソフトウェア)</vt:lpstr>
      <vt:lpstr>コミュニティウェアとしてのNetCommons</vt:lpstr>
      <vt:lpstr>各スペースによる機能</vt:lpstr>
      <vt:lpstr>スライド 35</vt:lpstr>
      <vt:lpstr>権限によるコンテンツ管理</vt:lpstr>
      <vt:lpstr>スライド 37</vt:lpstr>
      <vt:lpstr>開発に利用するアプリケーション</vt:lpstr>
      <vt:lpstr>開発フロー</vt:lpstr>
      <vt:lpstr>スライド 40</vt:lpstr>
      <vt:lpstr>双方向データバンディング</vt:lpstr>
      <vt:lpstr>スライド 42</vt:lpstr>
      <vt:lpstr>スライド 43</vt:lpstr>
      <vt:lpstr>サブミットロック</vt:lpstr>
      <vt:lpstr>ＮＣ２のiframe画面構成</vt:lpstr>
      <vt:lpstr>ブラウザによるエラーダイアログ</vt:lpstr>
      <vt:lpstr>スライド 47</vt:lpstr>
      <vt:lpstr>スライド 48</vt:lpstr>
      <vt:lpstr>スライド 49</vt:lpstr>
      <vt:lpstr>デモ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joho</cp:lastModifiedBy>
  <cp:revision>472</cp:revision>
  <dcterms:created xsi:type="dcterms:W3CDTF">2014-10-23T15:17:38Z</dcterms:created>
  <dcterms:modified xsi:type="dcterms:W3CDTF">2014-12-01T00:31:06Z</dcterms:modified>
</cp:coreProperties>
</file>