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81" r:id="rId2"/>
    <p:sldId id="306" r:id="rId3"/>
    <p:sldId id="315" r:id="rId4"/>
    <p:sldId id="266" r:id="rId5"/>
    <p:sldId id="299" r:id="rId6"/>
    <p:sldId id="298" r:id="rId7"/>
    <p:sldId id="326" r:id="rId8"/>
    <p:sldId id="304" r:id="rId9"/>
    <p:sldId id="316" r:id="rId10"/>
    <p:sldId id="317" r:id="rId11"/>
    <p:sldId id="332" r:id="rId12"/>
    <p:sldId id="333" r:id="rId13"/>
    <p:sldId id="334" r:id="rId14"/>
    <p:sldId id="269" r:id="rId15"/>
    <p:sldId id="261" r:id="rId16"/>
    <p:sldId id="273" r:id="rId17"/>
    <p:sldId id="270" r:id="rId18"/>
    <p:sldId id="307" r:id="rId19"/>
    <p:sldId id="319" r:id="rId20"/>
    <p:sldId id="320" r:id="rId21"/>
    <p:sldId id="321" r:id="rId22"/>
    <p:sldId id="325" r:id="rId23"/>
    <p:sldId id="313" r:id="rId24"/>
    <p:sldId id="327" r:id="rId25"/>
    <p:sldId id="330" r:id="rId26"/>
    <p:sldId id="329" r:id="rId27"/>
    <p:sldId id="336" r:id="rId28"/>
    <p:sldId id="328" r:id="rId29"/>
    <p:sldId id="312" r:id="rId30"/>
    <p:sldId id="322" r:id="rId31"/>
    <p:sldId id="323" r:id="rId32"/>
    <p:sldId id="310" r:id="rId33"/>
    <p:sldId id="311" r:id="rId34"/>
    <p:sldId id="314" r:id="rId35"/>
    <p:sldId id="262" r:id="rId36"/>
    <p:sldId id="271" r:id="rId37"/>
    <p:sldId id="280" r:id="rId38"/>
    <p:sldId id="335" r:id="rId39"/>
    <p:sldId id="295" r:id="rId40"/>
    <p:sldId id="331" r:id="rId41"/>
    <p:sldId id="259" r:id="rId42"/>
    <p:sldId id="268" r:id="rId43"/>
    <p:sldId id="279" r:id="rId44"/>
    <p:sldId id="277" r:id="rId45"/>
    <p:sldId id="278" r:id="rId46"/>
    <p:sldId id="283"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2" autoAdjust="0"/>
    <p:restoredTop sz="56874" autoAdjust="0"/>
  </p:normalViewPr>
  <p:slideViewPr>
    <p:cSldViewPr>
      <p:cViewPr>
        <p:scale>
          <a:sx n="75" d="100"/>
          <a:sy n="75" d="100"/>
        </p:scale>
        <p:origin x="-1392" y="-450"/>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sorterViewPr>
    <p:cViewPr>
      <p:scale>
        <a:sx n="100" d="100"/>
        <a:sy n="100" d="100"/>
      </p:scale>
      <p:origin x="0" y="950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2" csCatId="colorful" phldr="1"/>
      <dgm:spPr/>
      <dgm:t>
        <a:bodyPr/>
        <a:lstStyle/>
        <a:p>
          <a:endParaRPr kumimoji="1" lang="ja-JP" altLang="en-US"/>
        </a:p>
      </dgm:t>
    </dgm:pt>
    <dgm:pt modelId="{F751472D-4690-424E-9FC1-E453610DBA90}">
      <dgm:prSet phldrT="[テキスト]" custT="1"/>
      <dgm:spPr/>
      <dgm:t>
        <a:bodyPr/>
        <a:lstStyle/>
        <a:p>
          <a:r>
            <a:rPr kumimoji="1" lang="en-US" altLang="ja-JP" sz="2200" b="1" dirty="0" smtClean="0">
              <a:latin typeface="メイリオ" pitchFamily="50" charset="-128"/>
              <a:ea typeface="メイリオ" pitchFamily="50" charset="-128"/>
              <a:cs typeface="メイリオ" pitchFamily="50" charset="-128"/>
            </a:rPr>
            <a:t>NetCommons</a:t>
          </a:r>
          <a:endParaRPr kumimoji="1" lang="ja-JP" altLang="en-US" sz="2200" b="1" dirty="0">
            <a:latin typeface="メイリオ" pitchFamily="50" charset="-128"/>
            <a:ea typeface="メイリオ" pitchFamily="50" charset="-128"/>
            <a:cs typeface="メイリオ" pitchFamily="50" charset="-128"/>
          </a:endParaRPr>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800" dirty="0" smtClean="0"/>
            <a:t>パブリック</a:t>
          </a:r>
          <a:endParaRPr kumimoji="1" lang="en-US" altLang="ja-JP" sz="2800" dirty="0" smtClean="0"/>
        </a:p>
        <a:p>
          <a:r>
            <a:rPr kumimoji="1" lang="ja-JP" altLang="en-US" sz="2800" dirty="0" smtClean="0"/>
            <a:t>スペース</a:t>
          </a:r>
          <a:endParaRPr kumimoji="1" lang="ja-JP" altLang="en-US" sz="28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800" dirty="0" smtClean="0"/>
            <a:t>プライベート</a:t>
          </a:r>
          <a:endParaRPr kumimoji="1" lang="en-US" altLang="ja-JP" sz="2800" dirty="0" smtClean="0"/>
        </a:p>
        <a:p>
          <a:r>
            <a:rPr kumimoji="1" lang="ja-JP" altLang="en-US" sz="2800" dirty="0" smtClean="0"/>
            <a:t>スペース</a:t>
          </a:r>
          <a:endParaRPr kumimoji="1" lang="ja-JP" altLang="en-US" sz="28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800" dirty="0" smtClean="0"/>
            <a:t>グループ</a:t>
          </a:r>
          <a:endParaRPr kumimoji="1" lang="en-US" altLang="ja-JP" sz="2800" dirty="0" smtClean="0"/>
        </a:p>
        <a:p>
          <a:r>
            <a:rPr kumimoji="1" lang="ja-JP" altLang="en-US" sz="2800" dirty="0" smtClean="0"/>
            <a:t>スペース</a:t>
          </a:r>
          <a:endParaRPr kumimoji="1" lang="ja-JP" altLang="en-US" sz="28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custLinFactNeighborX="-1133" custLinFactNeighborY="-43040"/>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custRadScaleRad="99878" custRadScaleInc="-8435">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custRadScaleRad="21638" custRadScaleInc="127671">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custRadScaleRad="122473" custRadScaleInc="-19691">
        <dgm:presLayoutVars>
          <dgm:bulletEnabled val="1"/>
        </dgm:presLayoutVars>
      </dgm:prSet>
      <dgm:spPr/>
      <dgm:t>
        <a:bodyPr/>
        <a:lstStyle/>
        <a:p>
          <a:endParaRPr kumimoji="1" lang="ja-JP" altLang="en-US"/>
        </a:p>
      </dgm:t>
    </dgm:pt>
  </dgm:ptLst>
  <dgm:cxnLst>
    <dgm:cxn modelId="{292D081C-3B40-48F3-A20D-6BD611CBBFDC}" type="presOf" srcId="{20392432-6A36-4FD3-9338-4B57C6299C68}" destId="{FA5157B8-3718-402E-A717-77815FE91C9E}" srcOrd="0" destOrd="0" presId="urn:microsoft.com/office/officeart/2005/8/layout/radial4"/>
    <dgm:cxn modelId="{CB73D754-9438-48FC-B779-0600259BE7E4}" type="presOf" srcId="{15A5303A-514B-4C2F-B2EB-97DB86C183D1}" destId="{D763FADD-769F-4858-AF01-349AA5E70878}" srcOrd="0" destOrd="0" presId="urn:microsoft.com/office/officeart/2005/8/layout/radial4"/>
    <dgm:cxn modelId="{A3E13E10-8FB0-4E37-B7FF-1FE725573A8A}" type="presOf" srcId="{BA8AB1AF-A405-4595-95A6-BB6EC71E131E}" destId="{8FAC0A8F-93AE-4C30-AB96-4446C20BBA6B}" srcOrd="0" destOrd="0" presId="urn:microsoft.com/office/officeart/2005/8/layout/radial4"/>
    <dgm:cxn modelId="{2B591548-17EB-4348-AD43-134135C1ED9C}" type="presOf" srcId="{8E78055D-5A0B-4F6A-8D0F-71F3686E6944}" destId="{E11B2249-037C-40D3-8CD4-5D7FA2166CE4}" srcOrd="0" destOrd="0" presId="urn:microsoft.com/office/officeart/2005/8/layout/radial4"/>
    <dgm:cxn modelId="{B5347B0A-B7F6-4A58-A751-2480E0599EAF}" type="presOf" srcId="{F751472D-4690-424E-9FC1-E453610DBA90}" destId="{79F56EF8-3D57-45F0-B4C7-B18ED6E4E90B}" srcOrd="0" destOrd="0" presId="urn:microsoft.com/office/officeart/2005/8/layout/radial4"/>
    <dgm:cxn modelId="{752C4AA4-1FE7-48B9-84C8-2B2D90F867C2}" type="presOf" srcId="{8996525A-161A-4438-BBF2-11171A2FDEE8}" destId="{FBCFC574-FF15-4BFB-8C05-E2A5349FF8FA}" srcOrd="0" destOrd="0" presId="urn:microsoft.com/office/officeart/2005/8/layout/radial4"/>
    <dgm:cxn modelId="{BE691A6F-ACF3-4713-93EC-5D0657143A2C}" type="presOf" srcId="{93138143-5E02-4B63-A77E-553D7134BB0B}" destId="{1BFD9D7F-EAD9-4612-B3EC-D7497C1F3314}"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9F179B0D-B488-4A63-8823-9B7E43FF919D}" srcId="{F751472D-4690-424E-9FC1-E453610DBA90}" destId="{BA8AB1AF-A405-4595-95A6-BB6EC71E131E}" srcOrd="1" destOrd="0" parTransId="{93138143-5E02-4B63-A77E-553D7134BB0B}" sibTransId="{D5EBFF27-2292-4B1D-A094-DC8EE7246058}"/>
    <dgm:cxn modelId="{7A029D1A-E844-44E6-B46F-C427AEF5A94E}" srcId="{8996525A-161A-4438-BBF2-11171A2FDEE8}" destId="{F751472D-4690-424E-9FC1-E453610DBA90}" srcOrd="0" destOrd="0" parTransId="{B4B3061C-A256-4457-9575-49FCE34F3497}" sibTransId="{6D401BA8-EAED-4615-BCC8-970891229222}"/>
    <dgm:cxn modelId="{E9272F88-9760-483B-B7DA-52AD4342CD6C}" srcId="{F751472D-4690-424E-9FC1-E453610DBA90}" destId="{20392432-6A36-4FD3-9338-4B57C6299C68}" srcOrd="0" destOrd="0" parTransId="{15A5303A-514B-4C2F-B2EB-97DB86C183D1}" sibTransId="{DD97649B-D753-4DEE-8F3B-28A6728F3A92}"/>
    <dgm:cxn modelId="{8DD90F50-9EB7-4A66-9DA3-A3B5E53E2B1F}" type="presOf" srcId="{073EB7F1-D358-4085-ABE3-ED46294834F8}" destId="{6EAEA915-A7A8-4AFC-95FF-7CCCDFA397B1}" srcOrd="0" destOrd="0" presId="urn:microsoft.com/office/officeart/2005/8/layout/radial4"/>
    <dgm:cxn modelId="{9BA0BA3D-CCA4-4574-B61F-F85CB37CF9B9}" type="presParOf" srcId="{FBCFC574-FF15-4BFB-8C05-E2A5349FF8FA}" destId="{79F56EF8-3D57-45F0-B4C7-B18ED6E4E90B}" srcOrd="0" destOrd="0" presId="urn:microsoft.com/office/officeart/2005/8/layout/radial4"/>
    <dgm:cxn modelId="{AB3D0CC5-BE23-47B8-9376-7C6DA50C1102}" type="presParOf" srcId="{FBCFC574-FF15-4BFB-8C05-E2A5349FF8FA}" destId="{D763FADD-769F-4858-AF01-349AA5E70878}" srcOrd="1" destOrd="0" presId="urn:microsoft.com/office/officeart/2005/8/layout/radial4"/>
    <dgm:cxn modelId="{4FAD31D4-C3D5-4ED8-880B-A6633BD6D0D3}" type="presParOf" srcId="{FBCFC574-FF15-4BFB-8C05-E2A5349FF8FA}" destId="{FA5157B8-3718-402E-A717-77815FE91C9E}" srcOrd="2" destOrd="0" presId="urn:microsoft.com/office/officeart/2005/8/layout/radial4"/>
    <dgm:cxn modelId="{51E413E9-7E2F-41E1-B7E3-56A64842B590}" type="presParOf" srcId="{FBCFC574-FF15-4BFB-8C05-E2A5349FF8FA}" destId="{1BFD9D7F-EAD9-4612-B3EC-D7497C1F3314}" srcOrd="3" destOrd="0" presId="urn:microsoft.com/office/officeart/2005/8/layout/radial4"/>
    <dgm:cxn modelId="{9789CCBB-AFD4-4FC4-A38F-83425442266E}" type="presParOf" srcId="{FBCFC574-FF15-4BFB-8C05-E2A5349FF8FA}" destId="{8FAC0A8F-93AE-4C30-AB96-4446C20BBA6B}" srcOrd="4" destOrd="0" presId="urn:microsoft.com/office/officeart/2005/8/layout/radial4"/>
    <dgm:cxn modelId="{79F151F3-7B28-42A2-9F89-DACED3CBCCA4}" type="presParOf" srcId="{FBCFC574-FF15-4BFB-8C05-E2A5349FF8FA}" destId="{E11B2249-037C-40D3-8CD4-5D7FA2166CE4}" srcOrd="5" destOrd="0" presId="urn:microsoft.com/office/officeart/2005/8/layout/radial4"/>
    <dgm:cxn modelId="{AAD92C2A-4741-4E93-A292-E4A1512357E9}"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384338" y="215986"/>
          <a:ext cx="2877932" cy="2877932"/>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b="1" kern="1200" dirty="0" smtClean="0">
              <a:latin typeface="メイリオ" pitchFamily="50" charset="-128"/>
              <a:ea typeface="メイリオ" pitchFamily="50" charset="-128"/>
              <a:cs typeface="メイリオ" pitchFamily="50" charset="-128"/>
            </a:rPr>
            <a:t>NetCommons</a:t>
          </a:r>
          <a:endParaRPr kumimoji="1" lang="ja-JP" altLang="en-US" sz="2200" b="1" kern="1200" dirty="0">
            <a:latin typeface="メイリオ" pitchFamily="50" charset="-128"/>
            <a:ea typeface="メイリオ" pitchFamily="50" charset="-128"/>
            <a:cs typeface="メイリオ" pitchFamily="50" charset="-128"/>
          </a:endParaRPr>
        </a:p>
      </dsp:txBody>
      <dsp:txXfrm>
        <a:off x="3384338" y="215986"/>
        <a:ext cx="2877932" cy="2877932"/>
      </dsp:txXfrm>
    </dsp:sp>
    <dsp:sp modelId="{D763FADD-769F-4858-AF01-349AA5E70878}">
      <dsp:nvSpPr>
        <dsp:cNvPr id="0" name=""/>
        <dsp:cNvSpPr/>
      </dsp:nvSpPr>
      <dsp:spPr>
        <a:xfrm rot="9404248">
          <a:off x="1352787" y="2280826"/>
          <a:ext cx="2121332" cy="820210"/>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71996" y="2016221"/>
          <a:ext cx="2734035" cy="2187228"/>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パブリック</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71996" y="2016221"/>
        <a:ext cx="2734035" cy="2187228"/>
      </dsp:txXfrm>
    </dsp:sp>
    <dsp:sp modelId="{1BFD9D7F-EAD9-4612-B3EC-D7497C1F3314}">
      <dsp:nvSpPr>
        <dsp:cNvPr id="0" name=""/>
        <dsp:cNvSpPr/>
      </dsp:nvSpPr>
      <dsp:spPr>
        <a:xfrm rot="4437268">
          <a:off x="4584602" y="3615332"/>
          <a:ext cx="1840933" cy="820210"/>
        </a:xfrm>
        <a:prstGeom prst="lef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4392469" y="3816430"/>
          <a:ext cx="2734035" cy="2187228"/>
        </a:xfrm>
        <a:prstGeom prst="roundRect">
          <a:avLst>
            <a:gd name="adj" fmla="val 1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プライベート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4392469" y="3816430"/>
        <a:ext cx="2734035" cy="2187228"/>
      </dsp:txXfrm>
    </dsp:sp>
    <dsp:sp modelId="{E11B2249-037C-40D3-8CD4-5D7FA2166CE4}">
      <dsp:nvSpPr>
        <dsp:cNvPr id="0" name=""/>
        <dsp:cNvSpPr/>
      </dsp:nvSpPr>
      <dsp:spPr>
        <a:xfrm rot="21471453">
          <a:off x="6371615" y="1151220"/>
          <a:ext cx="1908832" cy="820210"/>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6912763" y="432031"/>
          <a:ext cx="2734035" cy="2187228"/>
        </a:xfrm>
        <a:prstGeom prst="roundRect">
          <a:avLst>
            <a:gd name="adj" fmla="val 1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6912763" y="432031"/>
        <a:ext cx="2734035" cy="21872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E967B0-89D1-4E27-99AD-0035E7DE888F}" type="datetimeFigureOut">
              <a:rPr kumimoji="1" lang="ja-JP" altLang="en-US" smtClean="0"/>
              <a:pPr/>
              <a:t>2015/3/25</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26CEBB-9161-4C8B-915E-C43BD4C8114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2015/3/25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16</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18</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の検討項目の選定プロセスを説明します。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29</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34</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9</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74196B3A-7F59-445A-B29D-8539409A6E06}"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99B5B32-EC03-4524-AED8-B925FFD939AF}"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EFA8BEE-1606-45A9-B0CB-784C8138B3AA}"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C366AA3-C544-446D-8FD0-530C27C13461}"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7"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88634EA-922E-412B-AE32-7D1393760A2F}"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8E2276A-4B18-4AF4-B158-D316E8C9B608}"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8"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6A5148B-80F3-4AD9-8D9D-15CBF7976F1A}" type="datetime1">
              <a:rPr kumimoji="1" lang="ja-JP" altLang="en-US" smtClean="0"/>
              <a:pPr/>
              <a:t>2015/3/25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10"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7186502-899D-4E2D-A85B-7CB4CC6970AA}" type="datetime1">
              <a:rPr kumimoji="1" lang="ja-JP" altLang="en-US" smtClean="0"/>
              <a:pPr/>
              <a:t>2015/3/25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19EA6FF-02CA-4938-8D34-133AA288B8C6}" type="datetime1">
              <a:rPr kumimoji="1" lang="ja-JP" altLang="en-US" smtClean="0"/>
              <a:pPr/>
              <a:t>2015/3/25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5"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7224BB5-FE54-48EB-BD94-FDDE4670ADE6}"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E4401C1-276C-4014-BFA9-3138E66780E7}"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61785-FDB7-40B6-AE5F-3B39DAEEBE04}" type="datetime1">
              <a:rPr kumimoji="1" lang="ja-JP" altLang="en-US" smtClean="0"/>
              <a:pPr/>
              <a:t>2015/3/25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外</a:t>
            </a:r>
            <a:r>
              <a:rPr lang="ja-JP" altLang="en-US" sz="2000" b="1" dirty="0" smtClean="0">
                <a:latin typeface="メイリオ" pitchFamily="50" charset="-128"/>
                <a:ea typeface="メイリオ" pitchFamily="50" charset="-128"/>
                <a:cs typeface="メイリオ" pitchFamily="50" charset="-128"/>
              </a:rPr>
              <a:t>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10</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a:xfrm>
            <a:off x="467544" y="1700808"/>
            <a:ext cx="6264696" cy="21602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5" name="正方形/長方形 14"/>
          <p:cNvSpPr/>
          <p:nvPr/>
        </p:nvSpPr>
        <p:spPr>
          <a:xfrm>
            <a:off x="467544" y="4005064"/>
            <a:ext cx="8136904" cy="216024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39552" y="4438853"/>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796136" y="4366845"/>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8" name="テキスト ボックス 17"/>
          <p:cNvSpPr txBox="1"/>
          <p:nvPr/>
        </p:nvSpPr>
        <p:spPr>
          <a:xfrm>
            <a:off x="539552" y="5088086"/>
            <a:ext cx="2664296"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dirty="0" smtClean="0">
              <a:latin typeface="メイリオ" pitchFamily="50" charset="-128"/>
              <a:ea typeface="メイリオ" pitchFamily="50" charset="-128"/>
              <a:cs typeface="メイリオ" pitchFamily="50" charset="-128"/>
            </a:endParaRPr>
          </a:p>
          <a:p>
            <a:pPr lvl="1">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3131840" y="5370021"/>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3131840" y="4377878"/>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9552" y="2106722"/>
            <a:ext cx="2376264" cy="1754326"/>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22" name="テキスト ボックス 21"/>
          <p:cNvSpPr txBox="1"/>
          <p:nvPr/>
        </p:nvSpPr>
        <p:spPr>
          <a:xfrm>
            <a:off x="2339752" y="2097430"/>
            <a:ext cx="3240360" cy="2123658"/>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5796136" y="5169966"/>
            <a:ext cx="266429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4" name="角丸四角形 23"/>
          <p:cNvSpPr/>
          <p:nvPr/>
        </p:nvSpPr>
        <p:spPr>
          <a:xfrm>
            <a:off x="971600" y="5373216"/>
            <a:ext cx="115212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563888" y="5661248"/>
            <a:ext cx="122413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971600" y="6525344"/>
            <a:ext cx="432048"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403648" y="64533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4283968" y="2073622"/>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
        <p:nvSpPr>
          <p:cNvPr id="31" name="テキスト ボックス 30"/>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up)">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animBg="1"/>
      <p:bldP spid="25" grpId="0" animBg="1"/>
      <p:bldP spid="26" grpId="0" animBg="1"/>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使用するソフトウェア</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11</a:t>
            </a:fld>
            <a:endParaRPr lang="ja-JP" altLang="en-US"/>
          </a:p>
        </p:txBody>
      </p:sp>
      <p:sp>
        <p:nvSpPr>
          <p:cNvPr id="8" name="角丸四角形 7"/>
          <p:cNvSpPr/>
          <p:nvPr/>
        </p:nvSpPr>
        <p:spPr>
          <a:xfrm>
            <a:off x="0" y="2204864"/>
            <a:ext cx="9144000" cy="129614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1043608" y="3789040"/>
            <a:ext cx="6984776" cy="2808312"/>
          </a:xfrm>
          <a:prstGeom prst="wedgeRoundRectCallout">
            <a:avLst>
              <a:gd name="adj1" fmla="val -23650"/>
              <a:gd name="adj2" fmla="val -62265"/>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以前</a:t>
            </a:r>
            <a:r>
              <a:rPr kumimoji="1" lang="en-US" altLang="ja-JP" sz="2000" b="1" dirty="0" smtClean="0">
                <a:latin typeface="メイリオ" pitchFamily="50" charset="-128"/>
                <a:ea typeface="メイリオ" pitchFamily="50" charset="-128"/>
                <a:cs typeface="メイリオ" pitchFamily="50" charset="-128"/>
              </a:rPr>
              <a:t>]</a:t>
            </a:r>
          </a:p>
          <a:p>
            <a:r>
              <a:rPr kumimoji="1"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Maple</a:t>
            </a:r>
            <a:r>
              <a:rPr kumimoji="1" lang="ja-JP" altLang="en-US" sz="2000" b="1" dirty="0" smtClean="0">
                <a:latin typeface="メイリオ" pitchFamily="50" charset="-128"/>
                <a:ea typeface="メイリオ" pitchFamily="50" charset="-128"/>
                <a:cs typeface="メイリオ" pitchFamily="50" charset="-128"/>
              </a:rPr>
              <a:t>　  ・開発者が日本人でドキュメントが豊富</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・開発は終了しており、サポー</a:t>
            </a:r>
            <a:r>
              <a:rPr lang="ja-JP" altLang="en-US" sz="2000" b="1" dirty="0" smtClean="0">
                <a:latin typeface="メイリオ" pitchFamily="50" charset="-128"/>
                <a:ea typeface="メイリオ" pitchFamily="50" charset="-128"/>
                <a:cs typeface="メイリオ" pitchFamily="50" charset="-128"/>
              </a:rPr>
              <a:t>トなし</a:t>
            </a:r>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CakePHP</a:t>
            </a:r>
            <a:r>
              <a:rPr lang="ja-JP" altLang="en-US" sz="2000" b="1" dirty="0" smtClean="0">
                <a:latin typeface="メイリオ" pitchFamily="50" charset="-128"/>
                <a:ea typeface="メイリオ" pitchFamily="50" charset="-128"/>
                <a:cs typeface="メイリオ" pitchFamily="50" charset="-128"/>
              </a:rPr>
              <a:t>  ・日本国内では最も使われてい</a:t>
            </a:r>
            <a:r>
              <a:rPr lang="ja-JP" altLang="en-US" sz="2000" b="1" dirty="0" smtClean="0">
                <a:latin typeface="メイリオ" pitchFamily="50" charset="-128"/>
                <a:ea typeface="メイリオ" pitchFamily="50" charset="-128"/>
                <a:cs typeface="メイリオ" pitchFamily="50" charset="-128"/>
              </a:rPr>
              <a:t>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・現在も盛んに開発が行われてい</a:t>
            </a:r>
            <a:r>
              <a:rPr lang="ja-JP" altLang="en-US" sz="2000" b="1" dirty="0" smtClean="0">
                <a:latin typeface="メイリオ" pitchFamily="50" charset="-128"/>
                <a:ea typeface="メイリオ" pitchFamily="50" charset="-128"/>
                <a:cs typeface="メイリオ" pitchFamily="50" charset="-128"/>
              </a:rPr>
              <a:t>る</a:t>
            </a:r>
            <a:endParaRPr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　　　　　 　 ・ドキュメントやノウハウが豊富</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MVC</a:t>
            </a:r>
            <a:r>
              <a:rPr lang="ja-JP" altLang="en-US" sz="2000" b="1" dirty="0" smtClean="0">
                <a:latin typeface="メイリオ" pitchFamily="50" charset="-128"/>
                <a:ea typeface="メイリオ" pitchFamily="50" charset="-128"/>
                <a:cs typeface="メイリオ" pitchFamily="50" charset="-128"/>
              </a:rPr>
              <a:t>モデルが採用されてい</a:t>
            </a:r>
            <a:r>
              <a:rPr lang="ja-JP" altLang="en-US" sz="2000" b="1" dirty="0" smtClean="0">
                <a:latin typeface="メイリオ" pitchFamily="50" charset="-128"/>
                <a:ea typeface="メイリオ" pitchFamily="50" charset="-128"/>
                <a:cs typeface="メイリオ" pitchFamily="50" charset="-128"/>
              </a:rPr>
              <a:t>る</a:t>
            </a:r>
            <a:endParaRPr lang="en-US" altLang="ja-JP" sz="20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12</a:t>
            </a:fld>
            <a:endParaRPr lang="ja-JP" altLang="en-US"/>
          </a:p>
        </p:txBody>
      </p:sp>
      <p:sp>
        <p:nvSpPr>
          <p:cNvPr id="9" name="角丸四角形 8"/>
          <p:cNvSpPr/>
          <p:nvPr/>
        </p:nvSpPr>
        <p:spPr>
          <a:xfrm>
            <a:off x="0" y="3501008"/>
            <a:ext cx="9144000" cy="115212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899592" y="908720"/>
            <a:ext cx="7272808" cy="2448272"/>
          </a:xfrm>
          <a:prstGeom prst="wedgeRoundRectCallout">
            <a:avLst>
              <a:gd name="adj1" fmla="val -21011"/>
              <a:gd name="adj2" fmla="val 59373"/>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以前</a:t>
            </a:r>
            <a:r>
              <a:rPr lang="en-US" altLang="ja-JP" sz="2000" b="1" dirty="0" smtClean="0">
                <a:latin typeface="メイリオ" pitchFamily="50" charset="-128"/>
                <a:ea typeface="メイリオ" pitchFamily="50" charset="-128"/>
                <a:cs typeface="メイリオ" pitchFamily="50" charset="-128"/>
              </a:rPr>
              <a:t>]</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prototype.js</a:t>
            </a:r>
          </a:p>
          <a:p>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AngularJS </a:t>
            </a:r>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Google</a:t>
            </a:r>
            <a:r>
              <a:rPr lang="ja-JP" altLang="en-US" sz="2000" b="1" dirty="0" smtClean="0">
                <a:latin typeface="メイリオ" pitchFamily="50" charset="-128"/>
                <a:ea typeface="メイリオ" pitchFamily="50" charset="-128"/>
                <a:cs typeface="メイリオ" pitchFamily="50" charset="-128"/>
              </a:rPr>
              <a:t>がオープンソースで開発</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MVC</a:t>
            </a:r>
            <a:r>
              <a:rPr lang="ja-JP" altLang="en-US" sz="2000" b="1" dirty="0" smtClean="0">
                <a:latin typeface="メイリオ" pitchFamily="50" charset="-128"/>
                <a:ea typeface="メイリオ" pitchFamily="50" charset="-128"/>
                <a:cs typeface="メイリオ" pitchFamily="50" charset="-128"/>
              </a:rPr>
              <a:t>モデルが採用されている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双方向データバインディング等の特</a:t>
            </a:r>
            <a:r>
              <a:rPr lang="ja-JP" altLang="en-US" sz="2000" b="1" dirty="0" smtClean="0">
                <a:latin typeface="メイリオ" pitchFamily="50" charset="-128"/>
                <a:ea typeface="メイリオ" pitchFamily="50" charset="-128"/>
                <a:cs typeface="メイリオ" pitchFamily="50" charset="-128"/>
              </a:rPr>
              <a:t>徴</a:t>
            </a:r>
            <a:endParaRPr lang="ja-JP" altLang="en-US" sz="2000" b="1" dirty="0">
              <a:latin typeface="メイリオ" pitchFamily="50" charset="-128"/>
              <a:ea typeface="メイリオ" pitchFamily="50" charset="-128"/>
              <a:cs typeface="メイリオ" pitchFamily="50" charset="-128"/>
            </a:endParaRPr>
          </a:p>
        </p:txBody>
      </p:sp>
      <p:sp>
        <p:nvSpPr>
          <p:cNvPr id="11" name="タイトル 1"/>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使用するソフトウェア</a:t>
            </a:r>
            <a:endParaRPr kumimoji="1" lang="ja-JP" altLang="en-US" sz="3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13</a:t>
            </a:fld>
            <a:endParaRPr lang="ja-JP" altLang="en-US"/>
          </a:p>
        </p:txBody>
      </p:sp>
      <p:sp>
        <p:nvSpPr>
          <p:cNvPr id="10" name="角丸四角形 9"/>
          <p:cNvSpPr/>
          <p:nvPr/>
        </p:nvSpPr>
        <p:spPr>
          <a:xfrm>
            <a:off x="0" y="4653136"/>
            <a:ext cx="9144000" cy="93610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827584" y="2708920"/>
            <a:ext cx="7344816" cy="1728192"/>
          </a:xfrm>
          <a:prstGeom prst="wedgeRoundRectCallout">
            <a:avLst>
              <a:gd name="adj1" fmla="val -20365"/>
              <a:gd name="adj2" fmla="val 71614"/>
              <a:gd name="adj3" fmla="val 16667"/>
            </a:avLst>
          </a:prstGeom>
          <a:solidFill>
            <a:schemeClr val="accent6">
              <a:lumMod val="40000"/>
              <a:lumOff val="60000"/>
            </a:schemeClr>
          </a:solidFill>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Bootstrap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Twitter</a:t>
            </a:r>
            <a:r>
              <a:rPr lang="ja-JP" altLang="en-US" sz="2000" b="1" dirty="0" smtClean="0">
                <a:latin typeface="メイリオ" pitchFamily="50" charset="-128"/>
                <a:ea typeface="メイリオ" pitchFamily="50" charset="-128"/>
                <a:cs typeface="メイリオ" pitchFamily="50" charset="-128"/>
              </a:rPr>
              <a:t>がオープンソースで開発</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Twitter</a:t>
            </a:r>
            <a:r>
              <a:rPr lang="ja-JP" altLang="en-US" sz="2000" b="1" dirty="0" smtClean="0">
                <a:latin typeface="メイリオ" pitchFamily="50" charset="-128"/>
                <a:ea typeface="メイリオ" pitchFamily="50" charset="-128"/>
                <a:cs typeface="メイリオ" pitchFamily="50" charset="-128"/>
              </a:rPr>
              <a:t>ライクなデザインが表現できる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レスポンシブデザインを実現できる</a:t>
            </a:r>
            <a:endParaRPr lang="ja-JP" altLang="en-US" sz="2000" b="1" dirty="0">
              <a:latin typeface="メイリオ" pitchFamily="50" charset="-128"/>
              <a:ea typeface="メイリオ" pitchFamily="50" charset="-128"/>
              <a:cs typeface="メイリオ" pitchFamily="50" charset="-128"/>
            </a:endParaRPr>
          </a:p>
        </p:txBody>
      </p:sp>
      <p:sp>
        <p:nvSpPr>
          <p:cNvPr id="1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使用するソフトウェア</a:t>
            </a:r>
            <a:endParaRPr lang="ja-JP" altLang="en-US" sz="36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23528" y="1196752"/>
            <a:ext cx="8856984" cy="4536504"/>
          </a:xfrm>
        </p:spPr>
        <p:txBody>
          <a:bodyPr>
            <a:noAutofit/>
          </a:bodyPr>
          <a:lstStyle/>
          <a:p>
            <a:r>
              <a:rPr lang="ja-JP" altLang="en-US" sz="2400" b="1" dirty="0" smtClean="0">
                <a:latin typeface="メイリオ" pitchFamily="50" charset="-128"/>
                <a:ea typeface="メイリオ" pitchFamily="50" charset="-128"/>
                <a:cs typeface="メイリオ" pitchFamily="50" charset="-128"/>
              </a:rPr>
              <a:t>プラグイン開発</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年間を通して</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機能を担当</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ja-JP" altLang="en-US" sz="2400" b="1" dirty="0" smtClean="0">
                <a:latin typeface="メイリオ" pitchFamily="50" charset="-128"/>
                <a:ea typeface="メイリオ" pitchFamily="50" charset="-128"/>
                <a:cs typeface="メイリオ" pitchFamily="50" charset="-128"/>
              </a:rPr>
              <a:t>掲示板（参考：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1828800" lvl="3" indent="-514350">
              <a:buFont typeface="+mj-ea"/>
              <a:buAutoNum type="circleNumDbPlain"/>
            </a:pPr>
            <a:endParaRPr lang="ja-JP" altLang="en-US"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p>
          <a:p>
            <a:r>
              <a:rPr lang="ja-JP" altLang="en-US" sz="2400" b="1" dirty="0" smtClean="0">
                <a:latin typeface="メイリオ" pitchFamily="50" charset="-128"/>
                <a:ea typeface="メイリオ" pitchFamily="50" charset="-128"/>
                <a:cs typeface="メイリオ" pitchFamily="50" charset="-128"/>
              </a:rPr>
              <a:t>進捗会議への参加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仕様検討会議への参加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関連会社含めたプラグイン開発勉強会への参加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関連会社プラグイン仕様レビューへの参加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会議議事録作成</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14</a:t>
            </a:fld>
            <a:endParaRPr lang="ja-JP" altLang="en-US"/>
          </a:p>
        </p:txBody>
      </p:sp>
      <p:sp>
        <p:nvSpPr>
          <p:cNvPr id="8"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プロジェクト内での主な作業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機能概要</a:t>
            </a:r>
            <a:endParaRPr lang="ja-JP" altLang="en-US" sz="3600"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15</a:t>
            </a:fld>
            <a:endParaRPr lang="ja-JP" altLang="en-US"/>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Inline Frame</a:t>
            </a:r>
            <a:r>
              <a:rPr lang="ja-JP" altLang="en-US" sz="2400" b="1" dirty="0" smtClean="0">
                <a:latin typeface="メイリオ" pitchFamily="50" charset="-128"/>
                <a:ea typeface="メイリオ" pitchFamily="50" charset="-128"/>
                <a:cs typeface="メイリオ" pitchFamily="50" charset="-128"/>
              </a:rPr>
              <a:t>の略</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(extream)</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p>
        </p:txBody>
      </p:sp>
      <p:pic>
        <p:nvPicPr>
          <p:cNvPr id="13" name="Picture 2"/>
          <p:cNvPicPr>
            <a:picLocks noChangeAspect="1" noChangeArrowheads="1"/>
          </p:cNvPicPr>
          <p:nvPr/>
        </p:nvPicPr>
        <p:blipFill>
          <a:blip r:embed="rId2" cstate="print"/>
          <a:srcRect/>
          <a:stretch>
            <a:fillRect/>
          </a:stretch>
        </p:blipFill>
        <p:spPr bwMode="auto">
          <a:xfrm>
            <a:off x="539552" y="3284984"/>
            <a:ext cx="7920880" cy="345638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499992" y="188640"/>
            <a:ext cx="4513559" cy="3981520"/>
          </a:xfrm>
          <a:prstGeom prst="rect">
            <a:avLst/>
          </a:prstGeom>
          <a:noFill/>
          <a:ln w="9525">
            <a:noFill/>
            <a:miter lim="800000"/>
            <a:headEnd/>
            <a:tailEnd/>
          </a:ln>
        </p:spPr>
      </p:pic>
      <p:sp>
        <p:nvSpPr>
          <p:cNvPr id="7" name="正方形/長方形 6"/>
          <p:cNvSpPr/>
          <p:nvPr/>
        </p:nvSpPr>
        <p:spPr>
          <a:xfrm>
            <a:off x="4788024" y="764704"/>
            <a:ext cx="4032448" cy="2376264"/>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記事</a:t>
            </a:r>
            <a:endParaRPr kumimoji="1" lang="ja-JP" altLang="en-US" sz="2400" dirty="0"/>
          </a:p>
        </p:txBody>
      </p:sp>
      <p:sp>
        <p:nvSpPr>
          <p:cNvPr id="9" name="正方形/長方形 8"/>
          <p:cNvSpPr/>
          <p:nvPr/>
        </p:nvSpPr>
        <p:spPr>
          <a:xfrm>
            <a:off x="4788024" y="342900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コメント２</a:t>
            </a:r>
            <a:endParaRPr kumimoji="1" lang="ja-JP" altLang="en-US" sz="2400" dirty="0"/>
          </a:p>
        </p:txBody>
      </p:sp>
      <p:sp>
        <p:nvSpPr>
          <p:cNvPr id="10" name="正方形/長方形 9"/>
          <p:cNvSpPr/>
          <p:nvPr/>
        </p:nvSpPr>
        <p:spPr>
          <a:xfrm>
            <a:off x="4788024" y="378904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コメント３</a:t>
            </a:r>
            <a:endParaRPr kumimoji="1" lang="ja-JP" altLang="en-US" sz="2400" dirty="0"/>
          </a:p>
        </p:txBody>
      </p:sp>
      <p:sp>
        <p:nvSpPr>
          <p:cNvPr id="8" name="正方形/長方形 7"/>
          <p:cNvSpPr/>
          <p:nvPr/>
        </p:nvSpPr>
        <p:spPr>
          <a:xfrm>
            <a:off x="4788024" y="306896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コメント１</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ssolve">
                                      <p:cBhvr>
                                        <p:cTn id="12" dur="500"/>
                                        <p:tgtEl>
                                          <p:spTgt spid="205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開発フロー</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pPr marL="514350" indent="-514350">
              <a:buFont typeface="+mj-lt"/>
              <a:buAutoNum type="arabicPeriod"/>
            </a:pPr>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kumimoji="1" lang="en-US" altLang="ja-JP" sz="20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marL="971550" lvl="1" indent="-514350">
              <a:buFont typeface="+mj-lt"/>
              <a:buAutoNum type="arabicPeriod"/>
            </a:pPr>
            <a:endParaRPr kumimoji="1"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プログラミング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ソースコード、テストコード</a:t>
            </a:r>
            <a:r>
              <a:rPr lang="en-US" altLang="ja-JP" sz="3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a:t>
            </a:r>
            <a:r>
              <a:rPr lang="en-US" altLang="ja-JP" sz="2400" b="1" dirty="0" smtClean="0">
                <a:latin typeface="メイリオ" pitchFamily="50" charset="-128"/>
                <a:ea typeface="メイリオ" pitchFamily="50" charset="-128"/>
                <a:cs typeface="メイリオ" pitchFamily="50" charset="-128"/>
              </a:rPr>
              <a:t>.</a:t>
            </a:r>
          </a:p>
          <a:p>
            <a:pPr marL="514350" indent="-514350">
              <a:buFont typeface="+mj-lt"/>
              <a:buAutoNum type="arabicPeriod"/>
            </a:pP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16</a:t>
            </a:fld>
            <a:endParaRPr lang="ja-JP" altLang="en-US"/>
          </a:p>
        </p:txBody>
      </p:sp>
      <p:pic>
        <p:nvPicPr>
          <p:cNvPr id="3074" name="Picture 2"/>
          <p:cNvPicPr>
            <a:picLocks noChangeAspect="1" noChangeArrowheads="1"/>
          </p:cNvPicPr>
          <p:nvPr/>
        </p:nvPicPr>
        <p:blipFill>
          <a:blip r:embed="rId3" cstate="print"/>
          <a:srcRect/>
          <a:stretch>
            <a:fillRect/>
          </a:stretch>
        </p:blipFill>
        <p:spPr bwMode="auto">
          <a:xfrm>
            <a:off x="251520" y="692696"/>
            <a:ext cx="4911442" cy="3312368"/>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131840" y="3645024"/>
            <a:ext cx="5654825" cy="3096344"/>
          </a:xfrm>
          <a:prstGeom prst="rect">
            <a:avLst/>
          </a:prstGeom>
          <a:noFill/>
          <a:ln w="9525">
            <a:noFill/>
            <a:miter lim="800000"/>
            <a:headEnd/>
            <a:tailEnd/>
          </a:ln>
        </p:spPr>
      </p:pic>
      <p:sp>
        <p:nvSpPr>
          <p:cNvPr id="7" name="正方形/長方形 6"/>
          <p:cNvSpPr/>
          <p:nvPr/>
        </p:nvSpPr>
        <p:spPr>
          <a:xfrm>
            <a:off x="755576" y="692696"/>
            <a:ext cx="3672408"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GitHub</a:t>
            </a:r>
            <a:r>
              <a:rPr lang="ja-JP" altLang="en-US" sz="2000" b="1" dirty="0" smtClean="0">
                <a:latin typeface="メイリオ" pitchFamily="50" charset="-128"/>
                <a:ea typeface="メイリオ" pitchFamily="50" charset="-128"/>
                <a:cs typeface="メイリオ" pitchFamily="50" charset="-128"/>
              </a:rPr>
              <a:t>（共有レポジトリ）</a:t>
            </a:r>
            <a:endParaRPr kumimoji="1" lang="ja-JP" altLang="en-US" sz="20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4355976" y="6093296"/>
            <a:ext cx="3744416"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TravisCI</a:t>
            </a:r>
            <a:r>
              <a:rPr lang="ja-JP" altLang="en-US" sz="2000" b="1" dirty="0" smtClean="0">
                <a:latin typeface="メイリオ" pitchFamily="50" charset="-128"/>
                <a:ea typeface="メイリオ" pitchFamily="50" charset="-128"/>
                <a:cs typeface="メイリオ" pitchFamily="50" charset="-128"/>
              </a:rPr>
              <a:t>（ブラウザテスト）</a:t>
            </a:r>
            <a:endParaRPr kumimoji="1" lang="ja-JP" altLang="en-US" sz="2000" b="1" dirty="0">
              <a:latin typeface="メイリオ" pitchFamily="50" charset="-128"/>
              <a:ea typeface="メイリオ" pitchFamily="50" charset="-128"/>
              <a:cs typeface="メイリオ" pitchFamily="50" charset="-128"/>
            </a:endParaRPr>
          </a:p>
        </p:txBody>
      </p:sp>
      <p:sp>
        <p:nvSpPr>
          <p:cNvPr id="9" name="左右矢印 8"/>
          <p:cNvSpPr/>
          <p:nvPr/>
        </p:nvSpPr>
        <p:spPr>
          <a:xfrm rot="1844743">
            <a:off x="2824022" y="3412858"/>
            <a:ext cx="2323123" cy="784651"/>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対角する 2 つの角を切り取った四角形 9"/>
          <p:cNvSpPr/>
          <p:nvPr/>
        </p:nvSpPr>
        <p:spPr>
          <a:xfrm>
            <a:off x="3419872" y="3645024"/>
            <a:ext cx="1224136" cy="504056"/>
          </a:xfrm>
          <a:prstGeom prst="snip2DiagRect">
            <a:avLst>
              <a:gd name="adj1" fmla="val 0"/>
              <a:gd name="adj2"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同期</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up)">
                                      <p:cBhvr>
                                        <p:cTn id="7" dur="500"/>
                                        <p:tgtEl>
                                          <p:spTgt spid="3074"/>
                                        </p:tgtEl>
                                      </p:cBhvr>
                                    </p:animEffect>
                                  </p:childTnLst>
                                </p:cTn>
                              </p:par>
                              <p:par>
                                <p:cTn id="8" presetID="22" presetClass="entr" presetSubtype="1"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wipe(up)">
                                      <p:cBhvr>
                                        <p:cTn id="10" dur="500"/>
                                        <p:tgtEl>
                                          <p:spTgt spid="307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開発スケジュール</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980730"/>
          <a:ext cx="9107484" cy="5525167"/>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72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628800"/>
            <a:ext cx="4104456" cy="30963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700808"/>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17</a:t>
            </a:fld>
            <a:endParaRPr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18</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a:p>
        </p:txBody>
      </p:sp>
      <p:pic>
        <p:nvPicPr>
          <p:cNvPr id="5" name="コンテンツ プレースホルダ 4"/>
          <p:cNvPicPr>
            <a:picLocks noGrp="1"/>
          </p:cNvPicPr>
          <p:nvPr>
            <p:ph idx="1"/>
          </p:nvPr>
        </p:nvPicPr>
        <p:blipFill>
          <a:blip r:embed="rId2" cstate="print"/>
          <a:srcRect t="757"/>
          <a:stretch>
            <a:fillRect/>
          </a:stretch>
        </p:blipFill>
        <p:spPr bwMode="auto">
          <a:xfrm>
            <a:off x="611560" y="1628800"/>
            <a:ext cx="7920880" cy="5040560"/>
          </a:xfrm>
          <a:prstGeom prst="rect">
            <a:avLst/>
          </a:prstGeom>
          <a:noFill/>
          <a:ln w="9525">
            <a:noFill/>
            <a:miter lim="800000"/>
            <a:headEnd/>
            <a:tailEnd/>
          </a:ln>
        </p:spPr>
      </p:pic>
      <p:sp>
        <p:nvSpPr>
          <p:cNvPr id="7"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sp>
        <p:nvSpPr>
          <p:cNvPr id="6" name="四角形吹き出し 5"/>
          <p:cNvSpPr/>
          <p:nvPr/>
        </p:nvSpPr>
        <p:spPr>
          <a:xfrm>
            <a:off x="5508104" y="2204864"/>
            <a:ext cx="3384376" cy="1656184"/>
          </a:xfrm>
          <a:prstGeom prst="wedgeRectCallout">
            <a:avLst>
              <a:gd name="adj1" fmla="val -58972"/>
              <a:gd name="adj2" fmla="val 24618"/>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エラーダイアログ</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000" b="1" dirty="0" smtClean="0">
                <a:latin typeface="メイリオ" pitchFamily="50" charset="-128"/>
                <a:ea typeface="メイリオ" pitchFamily="50" charset="-128"/>
                <a:cs typeface="メイリオ" pitchFamily="50" charset="-128"/>
              </a:rPr>
              <a:t>『OK』</a:t>
            </a:r>
            <a:r>
              <a:rPr lang="ja-JP" altLang="en-US" sz="2000" b="1" dirty="0" err="1" smtClean="0">
                <a:latin typeface="メイリオ" pitchFamily="50" charset="-128"/>
                <a:ea typeface="メイリオ" pitchFamily="50" charset="-128"/>
                <a:cs typeface="メイリオ" pitchFamily="50" charset="-128"/>
              </a:rPr>
              <a:t>を押</a:t>
            </a:r>
            <a:r>
              <a:rPr lang="ja-JP" altLang="en-US" sz="2000" b="1" dirty="0" smtClean="0">
                <a:latin typeface="メイリオ" pitchFamily="50" charset="-128"/>
                <a:ea typeface="メイリオ" pitchFamily="50" charset="-128"/>
                <a:cs typeface="メイリオ" pitchFamily="50" charset="-128"/>
              </a:rPr>
              <a:t>下して</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閉じる必要がある</a:t>
            </a:r>
            <a:r>
              <a:rPr lang="en-US" altLang="ja-JP" sz="2000" b="1" dirty="0" smtClean="0">
                <a:latin typeface="メイリオ" pitchFamily="50" charset="-128"/>
                <a:ea typeface="メイリオ" pitchFamily="50" charset="-128"/>
                <a:cs typeface="メイリオ" pitchFamily="50" charset="-128"/>
              </a:rPr>
              <a:t>.</a:t>
            </a:r>
          </a:p>
        </p:txBody>
      </p:sp>
      <p:sp>
        <p:nvSpPr>
          <p:cNvPr id="8" name="四角形吹き出し 7"/>
          <p:cNvSpPr/>
          <p:nvPr/>
        </p:nvSpPr>
        <p:spPr>
          <a:xfrm>
            <a:off x="467544" y="2996952"/>
            <a:ext cx="3240360" cy="1656184"/>
          </a:xfrm>
          <a:prstGeom prst="wedgeRectCallout">
            <a:avLst>
              <a:gd name="adj1" fmla="val 39949"/>
              <a:gd name="adj2" fmla="val 621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入力フォーム</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どこがエラーか</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一目で分からない</a:t>
            </a:r>
            <a:r>
              <a:rPr lang="en-US" altLang="ja-JP" sz="2000" b="1" dirty="0" smtClean="0">
                <a:latin typeface="メイリオ" pitchFamily="50" charset="-128"/>
                <a:ea typeface="メイリオ" pitchFamily="50" charset="-128"/>
                <a:cs typeface="メイリオ" pitchFamily="50" charset="-128"/>
              </a:rPr>
              <a:t>.</a:t>
            </a:r>
          </a:p>
        </p:txBody>
      </p:sp>
      <p:sp>
        <p:nvSpPr>
          <p:cNvPr id="9"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①フォームのユーザビリティ</a:t>
            </a:r>
            <a:r>
              <a:rPr lang="en-US" altLang="ja-JP" sz="3200" b="1" dirty="0" smtClean="0">
                <a:solidFill>
                  <a:sysClr val="windowText" lastClr="000000"/>
                </a:solidFill>
                <a:latin typeface="メイリオ" pitchFamily="50" charset="-128"/>
                <a:ea typeface="メイリオ" pitchFamily="50" charset="-128"/>
                <a:cs typeface="メイリオ" pitchFamily="50" charset="-128"/>
              </a:rPr>
              <a:t>(NC</a:t>
            </a:r>
            <a:r>
              <a:rPr lang="ja-JP" altLang="en-US" sz="3200" b="1" smtClean="0">
                <a:solidFill>
                  <a:sysClr val="windowText" lastClr="000000"/>
                </a:solidFill>
                <a:latin typeface="メイリオ" pitchFamily="50" charset="-128"/>
                <a:ea typeface="メイリオ" pitchFamily="50" charset="-128"/>
                <a:cs typeface="メイリオ" pitchFamily="50" charset="-128"/>
              </a:rPr>
              <a:t>全体</a:t>
            </a:r>
            <a:r>
              <a:rPr lang="en-US" altLang="ja-JP" sz="3200" b="1" smtClean="0">
                <a:solidFill>
                  <a:sysClr val="windowText" lastClr="000000"/>
                </a:solidFill>
                <a:latin typeface="メイリオ" pitchFamily="50" charset="-128"/>
                <a:ea typeface="メイリオ" pitchFamily="50" charset="-128"/>
                <a:cs typeface="メイリオ" pitchFamily="50" charset="-128"/>
              </a:rPr>
              <a:t>)</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目的</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解決策</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評価</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a:t>
            </a:fld>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t="19625"/>
          <a:stretch>
            <a:fillRect/>
          </a:stretch>
        </p:blipFill>
        <p:spPr bwMode="auto">
          <a:xfrm>
            <a:off x="251520" y="1412776"/>
            <a:ext cx="7155174" cy="5236629"/>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323528" y="3861048"/>
            <a:ext cx="1368152"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3275856" y="3212976"/>
            <a:ext cx="5544616" cy="2592288"/>
          </a:xfrm>
          <a:prstGeom prst="wedgeRectCallout">
            <a:avLst>
              <a:gd name="adj1" fmla="val -56750"/>
              <a:gd name="adj2" fmla="val 34436"/>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コメント一覧</a:t>
            </a:r>
            <a:endParaRPr lang="en-US" altLang="ja-JP" sz="20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コメントが階</a:t>
            </a:r>
            <a:r>
              <a:rPr lang="ja-JP" altLang="en-US" sz="2000" b="1" dirty="0" smtClean="0">
                <a:latin typeface="メイリオ" pitchFamily="50" charset="-128"/>
                <a:ea typeface="メイリオ" pitchFamily="50" charset="-128"/>
                <a:cs typeface="メイリオ" pitchFamily="50" charset="-128"/>
              </a:rPr>
              <a:t>層化されて表</a:t>
            </a:r>
            <a:r>
              <a:rPr lang="ja-JP" altLang="en-US" sz="2000" b="1" dirty="0" smtClean="0">
                <a:latin typeface="メイリオ" pitchFamily="50" charset="-128"/>
                <a:ea typeface="メイリオ" pitchFamily="50" charset="-128"/>
                <a:cs typeface="メイリオ" pitchFamily="50" charset="-128"/>
              </a:rPr>
              <a:t>示されており</a:t>
            </a:r>
            <a:r>
              <a:rPr lang="en-US" altLang="ja-JP" sz="2000" b="1" dirty="0" smtClean="0">
                <a:latin typeface="メイリオ" pitchFamily="50" charset="-128"/>
                <a:ea typeface="メイリオ" pitchFamily="50" charset="-128"/>
                <a:cs typeface="メイリオ" pitchFamily="50" charset="-128"/>
              </a:rPr>
              <a:t>,</a:t>
            </a:r>
          </a:p>
          <a:p>
            <a:pPr lvl="1"/>
            <a:r>
              <a:rPr lang="ja-JP" altLang="en-US" sz="2000" b="1" dirty="0" smtClean="0">
                <a:latin typeface="メイリオ" pitchFamily="50" charset="-128"/>
                <a:ea typeface="メイリオ" pitchFamily="50" charset="-128"/>
                <a:cs typeface="メイリオ" pitchFamily="50" charset="-128"/>
              </a:rPr>
              <a:t>　コメントの位置づけは分かりやすい</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しか</a:t>
            </a:r>
            <a:r>
              <a:rPr lang="ja-JP" altLang="en-US" sz="2000" b="1" dirty="0" smtClean="0">
                <a:latin typeface="メイリオ" pitchFamily="50" charset="-128"/>
                <a:ea typeface="メイリオ" pitchFamily="50" charset="-128"/>
                <a:cs typeface="メイリオ" pitchFamily="50" charset="-128"/>
              </a:rPr>
              <a:t>し</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コメントの内容を含めた</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フラット表示</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に切り替えると</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p:txBody>
      </p:sp>
      <p:sp>
        <p:nvSpPr>
          <p:cNvPr id="10"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の問題点②</a:t>
            </a:r>
            <a:endParaRPr lang="ja-JP" altLang="en-US" sz="3600" b="1" dirty="0">
              <a:latin typeface="メイリオ" pitchFamily="50" charset="-128"/>
              <a:ea typeface="メイリオ" pitchFamily="50" charset="-128"/>
              <a:cs typeface="メイリオ" pitchFamily="50" charset="-128"/>
            </a:endParaRPr>
          </a:p>
        </p:txBody>
      </p:sp>
      <p:sp>
        <p:nvSpPr>
          <p:cNvPr id="11"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179512" y="1412777"/>
            <a:ext cx="4124673" cy="496855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t="4387"/>
          <a:stretch>
            <a:fillRect/>
          </a:stretch>
        </p:blipFill>
        <p:spPr bwMode="auto">
          <a:xfrm>
            <a:off x="4860031" y="1844824"/>
            <a:ext cx="3949431" cy="4276353"/>
          </a:xfrm>
          <a:prstGeom prst="rect">
            <a:avLst/>
          </a:prstGeom>
          <a:noFill/>
          <a:ln w="9525">
            <a:noFill/>
            <a:miter lim="800000"/>
            <a:headEnd/>
            <a:tailEnd/>
          </a:ln>
        </p:spPr>
      </p:pic>
      <p:sp>
        <p:nvSpPr>
          <p:cNvPr id="10" name="テキスト ボックス 9"/>
          <p:cNvSpPr txBox="1"/>
          <p:nvPr/>
        </p:nvSpPr>
        <p:spPr>
          <a:xfrm>
            <a:off x="5724128" y="6093296"/>
            <a:ext cx="553998" cy="620688"/>
          </a:xfrm>
          <a:prstGeom prst="rect">
            <a:avLst/>
          </a:prstGeom>
          <a:noFill/>
        </p:spPr>
        <p:txBody>
          <a:bodyPr vert="eaVert" wrap="square" rtlCol="0">
            <a:spAutoFit/>
          </a:bodyPr>
          <a:lstStyle/>
          <a:p>
            <a:r>
              <a:rPr lang="ja-JP" altLang="en-US" sz="2400" dirty="0" smtClean="0"/>
              <a:t>・・・</a:t>
            </a:r>
            <a:endParaRPr kumimoji="1" lang="ja-JP" altLang="en-US" sz="2400" dirty="0"/>
          </a:p>
        </p:txBody>
      </p:sp>
      <p:sp>
        <p:nvSpPr>
          <p:cNvPr id="8" name="テキスト ボックス 7"/>
          <p:cNvSpPr txBox="1"/>
          <p:nvPr/>
        </p:nvSpPr>
        <p:spPr>
          <a:xfrm>
            <a:off x="6084168" y="6200636"/>
            <a:ext cx="2592288" cy="369332"/>
          </a:xfrm>
          <a:prstGeom prst="rect">
            <a:avLst/>
          </a:prstGeom>
          <a:noFill/>
        </p:spPr>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古いコメントが続く</a:t>
            </a:r>
            <a:endParaRPr kumimoji="1" lang="ja-JP" altLang="en-US" dirty="0">
              <a:latin typeface="メイリオ" pitchFamily="50" charset="-128"/>
              <a:ea typeface="メイリオ" pitchFamily="50" charset="-128"/>
              <a:cs typeface="メイリオ" pitchFamily="50" charset="-128"/>
            </a:endParaRPr>
          </a:p>
        </p:txBody>
      </p:sp>
      <p:sp>
        <p:nvSpPr>
          <p:cNvPr id="7" name="四角形吹き出し 6"/>
          <p:cNvSpPr/>
          <p:nvPr/>
        </p:nvSpPr>
        <p:spPr>
          <a:xfrm>
            <a:off x="179512" y="1484784"/>
            <a:ext cx="4248472" cy="1944216"/>
          </a:xfrm>
          <a:prstGeom prst="wedgeRectCallout">
            <a:avLst>
              <a:gd name="adj1" fmla="val -17391"/>
              <a:gd name="adj2" fmla="val 98294"/>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フラット表示</a:t>
            </a:r>
            <a:endParaRPr lang="en-US" altLang="ja-JP" sz="24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marL="72000"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新しい順で表示されるため</a:t>
            </a:r>
            <a:endParaRPr lang="en-US" altLang="ja-JP" sz="2000" b="1" dirty="0" smtClean="0">
              <a:latin typeface="メイリオ" pitchFamily="50" charset="-128"/>
              <a:ea typeface="メイリオ" pitchFamily="50" charset="-128"/>
              <a:cs typeface="メイリオ" pitchFamily="50" charset="-128"/>
            </a:endParaRPr>
          </a:p>
          <a:p>
            <a:pPr marL="252000" lvl="1"/>
            <a:r>
              <a:rPr lang="ja-JP" altLang="en-US" sz="2000" b="1" dirty="0" smtClean="0">
                <a:latin typeface="メイリオ" pitchFamily="50" charset="-128"/>
                <a:ea typeface="メイリオ" pitchFamily="50" charset="-128"/>
                <a:cs typeface="メイリオ" pitchFamily="50" charset="-128"/>
              </a:rPr>
              <a:t>時系列にコメントを見たい場合</a:t>
            </a:r>
            <a:r>
              <a:rPr lang="en-US" altLang="ja-JP" sz="2000" b="1" dirty="0" smtClean="0">
                <a:latin typeface="メイリオ" pitchFamily="50" charset="-128"/>
                <a:ea typeface="メイリオ" pitchFamily="50" charset="-128"/>
                <a:cs typeface="メイリオ" pitchFamily="50" charset="-128"/>
              </a:rPr>
              <a:t>,</a:t>
            </a:r>
          </a:p>
          <a:p>
            <a:pPr marL="252000" lvl="1"/>
            <a:r>
              <a:rPr lang="ja-JP" altLang="en-US" sz="2000" b="1" dirty="0" smtClean="0">
                <a:latin typeface="メイリオ" pitchFamily="50" charset="-128"/>
                <a:ea typeface="メイリオ" pitchFamily="50" charset="-128"/>
                <a:cs typeface="メイリオ" pitchFamily="50" charset="-128"/>
              </a:rPr>
              <a:t>下から追う必要がある</a:t>
            </a:r>
            <a:r>
              <a:rPr lang="en-US" altLang="ja-JP" sz="2000" b="1" dirty="0" smtClean="0">
                <a:latin typeface="メイリオ" pitchFamily="50" charset="-128"/>
                <a:ea typeface="メイリオ" pitchFamily="50" charset="-128"/>
                <a:cs typeface="メイリオ" pitchFamily="50" charset="-128"/>
              </a:rPr>
              <a:t>.</a:t>
            </a:r>
          </a:p>
        </p:txBody>
      </p:sp>
      <p:cxnSp>
        <p:nvCxnSpPr>
          <p:cNvPr id="13" name="図形 12"/>
          <p:cNvCxnSpPr>
            <a:stCxn id="2050" idx="2"/>
            <a:endCxn id="2051" idx="0"/>
          </p:cNvCxnSpPr>
          <p:nvPr/>
        </p:nvCxnSpPr>
        <p:spPr>
          <a:xfrm rot="5400000" flipH="1" flipV="1">
            <a:off x="2270045" y="1816628"/>
            <a:ext cx="4536505" cy="4592898"/>
          </a:xfrm>
          <a:prstGeom prst="bentConnector5">
            <a:avLst>
              <a:gd name="adj1" fmla="val -7559"/>
              <a:gd name="adj2" fmla="val 50954"/>
              <a:gd name="adj3" fmla="val 108119"/>
            </a:avLst>
          </a:prstGeom>
          <a:ln w="57150">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95536" y="2276872"/>
            <a:ext cx="8445624" cy="720080"/>
          </a:xfrm>
        </p:spPr>
        <p:txBody>
          <a:bodyPr>
            <a:normAutofit/>
          </a:bodyPr>
          <a:lstStyle/>
          <a:p>
            <a:pPr algn="ctr">
              <a:buNone/>
            </a:pPr>
            <a:r>
              <a:rPr kumimoji="1" lang="ja-JP" altLang="en-US" b="1" dirty="0" smtClean="0">
                <a:latin typeface="メイリオ" pitchFamily="50" charset="-128"/>
                <a:ea typeface="メイリオ" pitchFamily="50" charset="-128"/>
                <a:cs typeface="メイリオ" pitchFamily="50" charset="-128"/>
              </a:rPr>
              <a:t>ユーザ</a:t>
            </a:r>
            <a:r>
              <a:rPr lang="ja-JP" altLang="en-US" b="1" dirty="0" smtClean="0">
                <a:latin typeface="メイリオ" pitchFamily="50" charset="-128"/>
                <a:ea typeface="メイリオ" pitchFamily="50" charset="-128"/>
                <a:cs typeface="メイリオ" pitchFamily="50" charset="-128"/>
              </a:rPr>
              <a:t>ビリティを意識した</a:t>
            </a:r>
            <a:r>
              <a:rPr kumimoji="1" lang="ja-JP" altLang="en-US" b="1" dirty="0" smtClean="0">
                <a:latin typeface="メイリオ" pitchFamily="50" charset="-128"/>
                <a:ea typeface="メイリオ" pitchFamily="50" charset="-128"/>
                <a:cs typeface="メイリオ" pitchFamily="50" charset="-128"/>
              </a:rPr>
              <a:t>プラグイン</a:t>
            </a:r>
            <a:r>
              <a:rPr lang="ja-JP" altLang="en-US" b="1" dirty="0" smtClean="0">
                <a:latin typeface="メイリオ" pitchFamily="50" charset="-128"/>
                <a:ea typeface="メイリオ" pitchFamily="50" charset="-128"/>
                <a:cs typeface="メイリオ" pitchFamily="50" charset="-128"/>
              </a:rPr>
              <a:t>開発</a:t>
            </a:r>
            <a:endParaRPr kumimoji="1"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a:p>
        </p:txBody>
      </p:sp>
      <p:sp>
        <p:nvSpPr>
          <p:cNvPr id="5" name="タイトル 1"/>
          <p:cNvSpPr txBox="1">
            <a:spLocks/>
          </p:cNvSpPr>
          <p:nvPr/>
        </p:nvSpPr>
        <p:spPr>
          <a:xfrm>
            <a:off x="467544" y="404664"/>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下矢印 5"/>
          <p:cNvSpPr/>
          <p:nvPr/>
        </p:nvSpPr>
        <p:spPr>
          <a:xfrm>
            <a:off x="3440560" y="3140968"/>
            <a:ext cx="2160240" cy="6480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コンテンツ プレースホルダ 2"/>
          <p:cNvSpPr txBox="1">
            <a:spLocks/>
          </p:cNvSpPr>
          <p:nvPr/>
        </p:nvSpPr>
        <p:spPr>
          <a:xfrm>
            <a:off x="344216" y="4221088"/>
            <a:ext cx="8445624"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3600" b="1" dirty="0" smtClean="0">
                <a:latin typeface="メイリオ" pitchFamily="50" charset="-128"/>
                <a:ea typeface="メイリオ" pitchFamily="50" charset="-128"/>
                <a:cs typeface="メイリオ" pitchFamily="50" charset="-128"/>
              </a:rPr>
              <a:t>使いやすさを向上させる</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23</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51520" y="1628800"/>
            <a:ext cx="8229600" cy="5229200"/>
          </a:xfrm>
        </p:spPr>
        <p:txBody>
          <a:bodyPr>
            <a:normAutofit/>
          </a:bodyPr>
          <a:lstStyle/>
          <a:p>
            <a:r>
              <a:rPr kumimoji="1" lang="ja-JP" altLang="en-US" sz="2400" b="1" dirty="0" smtClean="0">
                <a:latin typeface="メイリオ" pitchFamily="50" charset="-128"/>
                <a:ea typeface="メイリオ" pitchFamily="50" charset="-128"/>
                <a:cs typeface="メイリオ" pitchFamily="50" charset="-128"/>
              </a:rPr>
              <a:t>どこがエラーなのか？</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エラー内容はなにか？</a:t>
            </a:r>
            <a:endParaRPr lang="en-US" altLang="ja-JP" sz="24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pPr>
              <a:buNone/>
            </a:pPr>
            <a:r>
              <a:rPr lang="ja-JP" altLang="en-US" sz="2800" b="1" dirty="0" smtClean="0">
                <a:latin typeface="メイリオ" pitchFamily="50" charset="-128"/>
                <a:ea typeface="メイリオ" pitchFamily="50" charset="-128"/>
                <a:cs typeface="メイリオ" pitchFamily="50" charset="-128"/>
              </a:rPr>
              <a:t>→これらの改善を図る方法をとして</a:t>
            </a:r>
            <a:endParaRPr lang="en-US" altLang="ja-JP" sz="2800" b="1" dirty="0" smtClean="0">
              <a:latin typeface="メイリオ" pitchFamily="50" charset="-128"/>
              <a:ea typeface="メイリオ" pitchFamily="50" charset="-128"/>
              <a:cs typeface="メイリオ" pitchFamily="50" charset="-128"/>
            </a:endParaRPr>
          </a:p>
          <a:p>
            <a:pPr>
              <a:buNone/>
            </a:pPr>
            <a:r>
              <a:rPr kumimoji="1"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EFO(</a:t>
            </a:r>
            <a:r>
              <a:rPr kumimoji="1" lang="ja-JP" altLang="en-US" sz="2800" b="1" dirty="0" smtClean="0">
                <a:latin typeface="メイリオ" pitchFamily="50" charset="-128"/>
                <a:ea typeface="メイリオ" pitchFamily="50" charset="-128"/>
                <a:cs typeface="メイリオ" pitchFamily="50" charset="-128"/>
              </a:rPr>
              <a:t>エントリーフォーム最適化</a:t>
            </a:r>
            <a:r>
              <a:rPr kumimoji="1" lang="en-US" altLang="ja-JP" sz="28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を適用</a:t>
            </a:r>
            <a:r>
              <a:rPr kumimoji="1" lang="en-US" altLang="ja-JP" sz="28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a:buNone/>
            </a:pP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※EFO:Entry Form Optimization</a:t>
            </a:r>
          </a:p>
          <a:p>
            <a:pPr>
              <a:buNone/>
            </a:pPr>
            <a:r>
              <a:rPr lang="ja-JP" altLang="en-US" sz="2800" b="1" dirty="0" smtClean="0">
                <a:latin typeface="メイリオ" pitchFamily="50" charset="-128"/>
                <a:ea typeface="メイリオ" pitchFamily="50" charset="-128"/>
                <a:cs typeface="メイリオ" pitchFamily="50" charset="-128"/>
              </a:rPr>
              <a:t>　利用しやすいようにフォームを改善して</a:t>
            </a:r>
            <a:r>
              <a:rPr lang="en-US" altLang="ja-JP" sz="2800" b="1" dirty="0" smtClean="0">
                <a:latin typeface="メイリオ" pitchFamily="50" charset="-128"/>
                <a:ea typeface="メイリオ" pitchFamily="50" charset="-128"/>
                <a:cs typeface="メイリオ" pitchFamily="50" charset="-128"/>
              </a:rPr>
              <a:t>,</a:t>
            </a: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利用者の途中離脱を減らし</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最適化すること</a:t>
            </a:r>
            <a:r>
              <a:rPr lang="en-US" altLang="ja-JP" sz="2800" b="1" dirty="0" smtClean="0">
                <a:latin typeface="メイリオ" pitchFamily="50" charset="-128"/>
                <a:ea typeface="メイリオ" pitchFamily="50" charset="-128"/>
                <a:cs typeface="メイリオ" pitchFamily="50" charset="-128"/>
              </a:rPr>
              <a:t>.</a:t>
            </a:r>
          </a:p>
          <a:p>
            <a:pPr>
              <a:buNone/>
            </a:pP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①フォームのユーザビリティ向上策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コンテンツ プレースホルダ 4"/>
          <p:cNvPicPr>
            <a:picLocks/>
          </p:cNvPicPr>
          <p:nvPr/>
        </p:nvPicPr>
        <p:blipFill>
          <a:blip r:embed="rId2" cstate="print"/>
          <a:srcRect/>
          <a:stretch>
            <a:fillRect/>
          </a:stretch>
        </p:blipFill>
        <p:spPr bwMode="auto">
          <a:xfrm>
            <a:off x="4139952" y="764704"/>
            <a:ext cx="4752528"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980728"/>
          </a:xfrm>
        </p:spPr>
        <p:txBody>
          <a:bodyPr vert="horz" lIns="91440" tIns="45720" rIns="91440" bIns="45720" rtlCol="0" anchor="ctr">
            <a:normAutofit/>
          </a:bodyPr>
          <a:lstStyle/>
          <a:p>
            <a:pPr>
              <a:defRPr/>
            </a:pPr>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検討項目</a:t>
            </a:r>
            <a:r>
              <a:rPr lang="ja-JP" altLang="en-US" sz="3600" b="1" dirty="0" smtClean="0">
                <a:latin typeface="メイリオ" pitchFamily="50" charset="-128"/>
                <a:ea typeface="メイリオ" pitchFamily="50" charset="-128"/>
                <a:cs typeface="メイリオ" pitchFamily="50" charset="-128"/>
              </a:rPr>
              <a:t>の</a:t>
            </a:r>
            <a:r>
              <a:rPr lang="ja-JP" altLang="en-US" sz="3600" b="1" dirty="0" smtClean="0">
                <a:latin typeface="メイリオ" pitchFamily="50" charset="-128"/>
                <a:ea typeface="メイリオ" pitchFamily="50" charset="-128"/>
                <a:cs typeface="メイリオ" pitchFamily="50" charset="-128"/>
              </a:rPr>
              <a:t>選</a:t>
            </a:r>
            <a:r>
              <a:rPr lang="ja-JP" altLang="en-US" sz="3600" b="1" dirty="0" smtClean="0">
                <a:latin typeface="メイリオ" pitchFamily="50" charset="-128"/>
                <a:ea typeface="メイリオ" pitchFamily="50" charset="-128"/>
                <a:cs typeface="メイリオ" pitchFamily="50" charset="-128"/>
              </a:rPr>
              <a:t>定方法</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412776"/>
            <a:ext cx="8229600" cy="5112568"/>
          </a:xfrm>
        </p:spPr>
        <p:txBody>
          <a:bodyPr>
            <a:normAutofit fontScale="85000" lnSpcReduction="10000"/>
          </a:bodyPr>
          <a:lstStyle/>
          <a:p>
            <a:pPr marL="514350" indent="-514350">
              <a:buFont typeface="+mj-ea"/>
              <a:buAutoNum type="circleNumDbPlain"/>
            </a:pPr>
            <a:r>
              <a:rPr kumimoji="1" lang="en-US" altLang="ja-JP" b="1" dirty="0" smtClean="0">
                <a:latin typeface="メイリオ" pitchFamily="50" charset="-128"/>
                <a:ea typeface="メイリオ" pitchFamily="50" charset="-128"/>
                <a:cs typeface="メイリオ" pitchFamily="50" charset="-128"/>
              </a:rPr>
              <a:t>『EFO』</a:t>
            </a:r>
            <a:r>
              <a:rPr lang="ja-JP" altLang="en-US" b="1" dirty="0" smtClean="0">
                <a:latin typeface="メイリオ" pitchFamily="50" charset="-128"/>
                <a:ea typeface="メイリオ" pitchFamily="50" charset="-128"/>
                <a:cs typeface="メイリオ" pitchFamily="50" charset="-128"/>
              </a:rPr>
              <a:t>という</a:t>
            </a:r>
            <a:r>
              <a:rPr kumimoji="1" lang="ja-JP" altLang="en-US" b="1" dirty="0" smtClean="0">
                <a:latin typeface="メイリオ" pitchFamily="50" charset="-128"/>
                <a:ea typeface="メイリオ" pitchFamily="50" charset="-128"/>
                <a:cs typeface="メイリオ" pitchFamily="50" charset="-128"/>
              </a:rPr>
              <a:t>キーワード</a:t>
            </a:r>
            <a:r>
              <a:rPr kumimoji="1" lang="en-US" altLang="ja-JP" b="1" dirty="0" smtClean="0">
                <a:latin typeface="メイリオ" pitchFamily="50" charset="-128"/>
                <a:ea typeface="メイリオ" pitchFamily="50" charset="-128"/>
                <a:cs typeface="メイリオ" pitchFamily="50" charset="-128"/>
              </a:rPr>
              <a:t>Google</a:t>
            </a:r>
            <a:r>
              <a:rPr kumimoji="1" lang="ja-JP" altLang="en-US" b="1" dirty="0" smtClean="0">
                <a:latin typeface="メイリオ" pitchFamily="50" charset="-128"/>
                <a:ea typeface="メイリオ" pitchFamily="50" charset="-128"/>
                <a:cs typeface="メイリオ" pitchFamily="50" charset="-128"/>
              </a:rPr>
              <a:t>内検索。</a:t>
            </a: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lang="ja-JP" altLang="en-US" b="1" dirty="0" smtClean="0">
                <a:latin typeface="メイリオ" pitchFamily="50" charset="-128"/>
                <a:ea typeface="メイリオ" pitchFamily="50" charset="-128"/>
                <a:cs typeface="メイリオ" pitchFamily="50" charset="-128"/>
              </a:rPr>
              <a:t>重複を省いた上位１０サイト内の</a:t>
            </a:r>
            <a:r>
              <a:rPr lang="en-US" altLang="ja-JP" b="1" dirty="0" smtClean="0">
                <a:latin typeface="メイリオ" pitchFamily="50" charset="-128"/>
                <a:ea typeface="メイリオ" pitchFamily="50" charset="-128"/>
                <a:cs typeface="メイリオ" pitchFamily="50" charset="-128"/>
              </a:rPr>
              <a:t>EFO</a:t>
            </a:r>
            <a:r>
              <a:rPr lang="ja-JP" altLang="en-US" b="1" dirty="0" smtClean="0">
                <a:latin typeface="メイリオ" pitchFamily="50" charset="-128"/>
                <a:ea typeface="メイリオ" pitchFamily="50" charset="-128"/>
                <a:cs typeface="メイリオ" pitchFamily="50" charset="-128"/>
              </a:rPr>
              <a:t>のポイント、特徴、機能等の項目をピックアップ。</a:t>
            </a:r>
            <a:endParaRPr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endParaRPr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kumimoji="1" lang="ja-JP" altLang="en-US" b="1" dirty="0" smtClean="0">
                <a:latin typeface="メイリオ" pitchFamily="50" charset="-128"/>
                <a:ea typeface="メイリオ" pitchFamily="50" charset="-128"/>
                <a:cs typeface="メイリオ" pitchFamily="50" charset="-128"/>
              </a:rPr>
              <a:t>ピックアップ項目の重複項目や関連性の無い項目等を省く。</a:t>
            </a:r>
            <a:r>
              <a:rPr kumimoji="1" lang="en-US" altLang="ja-JP" b="1" dirty="0" smtClean="0">
                <a:latin typeface="メイリオ" pitchFamily="50" charset="-128"/>
                <a:ea typeface="メイリオ" pitchFamily="50" charset="-128"/>
                <a:cs typeface="メイリオ" pitchFamily="50" charset="-128"/>
              </a:rPr>
              <a:t>【126</a:t>
            </a:r>
            <a:r>
              <a:rPr kumimoji="1"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-&gt;24</a:t>
            </a:r>
            <a:r>
              <a:rPr lang="ja-JP" altLang="en-US" b="1" dirty="0" smtClean="0">
                <a:latin typeface="メイリオ" pitchFamily="50" charset="-128"/>
                <a:ea typeface="メイリオ" pitchFamily="50" charset="-128"/>
                <a:cs typeface="メイリオ" pitchFamily="50" charset="-128"/>
              </a:rPr>
              <a:t>項目</a:t>
            </a:r>
            <a:r>
              <a:rPr kumimoji="1" lang="en-US" altLang="ja-JP" b="1" dirty="0" smtClean="0">
                <a:latin typeface="メイリオ" pitchFamily="50" charset="-128"/>
                <a:ea typeface="メイリオ" pitchFamily="50" charset="-128"/>
                <a:cs typeface="メイリオ" pitchFamily="50" charset="-128"/>
              </a:rPr>
              <a:t>】</a:t>
            </a:r>
          </a:p>
          <a:p>
            <a:pPr marL="514350" indent="-514350">
              <a:buFont typeface="+mj-ea"/>
              <a:buAutoNum type="circleNumDbPlain"/>
            </a:pP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の仕様、</a:t>
            </a:r>
            <a:r>
              <a:rPr kumimoji="1" lang="en-US" altLang="ja-JP" b="1" dirty="0" smtClean="0">
                <a:latin typeface="メイリオ" pitchFamily="50" charset="-128"/>
                <a:ea typeface="メイリオ" pitchFamily="50" charset="-128"/>
                <a:cs typeface="メイリオ" pitchFamily="50" charset="-128"/>
              </a:rPr>
              <a:t>iframe</a:t>
            </a:r>
            <a:r>
              <a:rPr kumimoji="1" lang="ja-JP" altLang="en-US" b="1" dirty="0" smtClean="0">
                <a:latin typeface="メイリオ" pitchFamily="50" charset="-128"/>
                <a:ea typeface="メイリオ" pitchFamily="50" charset="-128"/>
                <a:cs typeface="メイリオ" pitchFamily="50" charset="-128"/>
              </a:rPr>
              <a:t>プラグインの仕様</a:t>
            </a:r>
            <a:endParaRPr kumimoji="1" lang="en-US" altLang="ja-JP" b="1" dirty="0" smtClean="0">
              <a:latin typeface="メイリオ" pitchFamily="50" charset="-128"/>
              <a:ea typeface="メイリオ" pitchFamily="50" charset="-128"/>
              <a:cs typeface="メイリオ" pitchFamily="50" charset="-128"/>
            </a:endParaRPr>
          </a:p>
          <a:p>
            <a:pPr marL="514350" indent="-514350">
              <a:buNone/>
            </a:pPr>
            <a:r>
              <a:rPr lang="ja-JP" altLang="en-US" b="1" dirty="0" smtClean="0">
                <a:latin typeface="メイリオ" pitchFamily="50" charset="-128"/>
                <a:ea typeface="メイリオ" pitchFamily="50" charset="-128"/>
                <a:cs typeface="メイリオ" pitchFamily="50" charset="-128"/>
              </a:rPr>
              <a:t>　に適さない項目を省く。</a:t>
            </a:r>
            <a:r>
              <a:rPr lang="en-US" altLang="ja-JP" b="1" dirty="0" smtClean="0">
                <a:latin typeface="メイリオ" pitchFamily="50" charset="-128"/>
                <a:ea typeface="メイリオ" pitchFamily="50" charset="-128"/>
                <a:cs typeface="メイリオ" pitchFamily="50" charset="-128"/>
              </a:rPr>
              <a:t>【24</a:t>
            </a:r>
            <a:r>
              <a:rPr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-&gt;13</a:t>
            </a:r>
            <a:r>
              <a:rPr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 9"/>
          <p:cNvGraphicFramePr>
            <a:graphicFrameLocks noGrp="1"/>
          </p:cNvGraphicFramePr>
          <p:nvPr/>
        </p:nvGraphicFramePr>
        <p:xfrm>
          <a:off x="251520" y="908720"/>
          <a:ext cx="8532440" cy="5400601"/>
        </p:xfrm>
        <a:graphic>
          <a:graphicData uri="http://schemas.openxmlformats.org/drawingml/2006/table">
            <a:tbl>
              <a:tblPr/>
              <a:tblGrid>
                <a:gridCol w="645266"/>
                <a:gridCol w="7887174"/>
              </a:tblGrid>
              <a:tr h="371471">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155">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4325">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lnSpc>
                          <a:spcPts val="1800"/>
                        </a:lnSpc>
                        <a:spcAft>
                          <a:spcPts val="0"/>
                        </a:spcAft>
                      </a:pPr>
                      <a:r>
                        <a:rPr kumimoji="1" lang="ja-JP" sz="1800" b="1" kern="100" dirty="0">
                          <a:solidFill>
                            <a:schemeClr val="tx1"/>
                          </a:solidFill>
                          <a:latin typeface="+mn-lt"/>
                          <a:ea typeface="Mincho"/>
                          <a:cs typeface="Times New Roman"/>
                        </a:rPr>
                        <a:t>ラジオボタンやチェックボックス</a:t>
                      </a:r>
                      <a:r>
                        <a:rPr kumimoji="1" lang="ja-JP" sz="1800" b="1" kern="100" dirty="0" smtClean="0">
                          <a:solidFill>
                            <a:schemeClr val="tx1"/>
                          </a:solidFill>
                          <a:latin typeface="+mn-lt"/>
                          <a:ea typeface="Mincho"/>
                          <a:cs typeface="Times New Roman"/>
                        </a:rPr>
                        <a:t>はラベル</a:t>
                      </a:r>
                      <a:r>
                        <a:rPr kumimoji="1" lang="ja-JP" sz="1800" b="1" kern="100" dirty="0">
                          <a:solidFill>
                            <a:schemeClr val="tx1"/>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8990">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3030">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9"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lvl="0" algn="ctr">
              <a:spcBef>
                <a:spcPct val="0"/>
              </a:spcBef>
              <a:defRPr/>
            </a:pPr>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検討項目</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ォーム</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の実装例</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図 5"/>
          <p:cNvPicPr/>
          <p:nvPr/>
        </p:nvPicPr>
        <p:blipFill>
          <a:blip r:embed="rId2" cstate="print"/>
          <a:srcRect/>
          <a:stretch>
            <a:fillRect/>
          </a:stretch>
        </p:blipFill>
        <p:spPr bwMode="auto">
          <a:xfrm>
            <a:off x="323528" y="1700808"/>
            <a:ext cx="8591494" cy="792088"/>
          </a:xfrm>
          <a:prstGeom prst="rect">
            <a:avLst/>
          </a:prstGeom>
          <a:noFill/>
          <a:ln w="9525">
            <a:noFill/>
            <a:miter lim="800000"/>
            <a:headEnd/>
            <a:tailEnd/>
          </a:ln>
        </p:spPr>
      </p:pic>
      <p:pic>
        <p:nvPicPr>
          <p:cNvPr id="9" name="図 8"/>
          <p:cNvPicPr/>
          <p:nvPr/>
        </p:nvPicPr>
        <p:blipFill>
          <a:blip r:embed="rId3" cstate="print"/>
          <a:srcRect r="-41"/>
          <a:stretch>
            <a:fillRect/>
          </a:stretch>
        </p:blipFill>
        <p:spPr bwMode="auto">
          <a:xfrm>
            <a:off x="179512" y="3429000"/>
            <a:ext cx="8604448" cy="719190"/>
          </a:xfrm>
          <a:prstGeom prst="rect">
            <a:avLst/>
          </a:prstGeom>
          <a:noFill/>
          <a:ln w="9525">
            <a:noFill/>
            <a:miter lim="800000"/>
            <a:headEnd/>
            <a:tailEnd/>
          </a:ln>
        </p:spPr>
      </p:pic>
      <p:pic>
        <p:nvPicPr>
          <p:cNvPr id="10" name="図 9"/>
          <p:cNvPicPr/>
          <p:nvPr/>
        </p:nvPicPr>
        <p:blipFill>
          <a:blip r:embed="rId4" cstate="print"/>
          <a:srcRect r="-21"/>
          <a:stretch>
            <a:fillRect/>
          </a:stretch>
        </p:blipFill>
        <p:spPr bwMode="auto">
          <a:xfrm>
            <a:off x="179512" y="5157192"/>
            <a:ext cx="8603805" cy="755149"/>
          </a:xfrm>
          <a:prstGeom prst="rect">
            <a:avLst/>
          </a:prstGeom>
          <a:noFill/>
          <a:ln w="9525">
            <a:noFill/>
            <a:miter lim="800000"/>
            <a:headEnd/>
            <a:tailEnd/>
          </a:ln>
        </p:spPr>
      </p:pic>
      <p:pic>
        <p:nvPicPr>
          <p:cNvPr id="11" name="Picture 2"/>
          <p:cNvPicPr>
            <a:picLocks noChangeAspect="1" noChangeArrowheads="1"/>
          </p:cNvPicPr>
          <p:nvPr/>
        </p:nvPicPr>
        <p:blipFill>
          <a:blip r:embed="rId5" cstate="print"/>
          <a:srcRect/>
          <a:stretch>
            <a:fillRect/>
          </a:stretch>
        </p:blipFill>
        <p:spPr bwMode="auto">
          <a:xfrm>
            <a:off x="7884368" y="4149080"/>
            <a:ext cx="864096" cy="590466"/>
          </a:xfrm>
          <a:prstGeom prst="rect">
            <a:avLst/>
          </a:prstGeom>
          <a:noFill/>
          <a:ln w="9525">
            <a:noFill/>
            <a:miter lim="800000"/>
            <a:headEnd/>
            <a:tailEnd/>
          </a:ln>
        </p:spPr>
      </p:pic>
      <p:pic>
        <p:nvPicPr>
          <p:cNvPr id="12" name="Picture 3"/>
          <p:cNvPicPr>
            <a:picLocks noChangeAspect="1" noChangeArrowheads="1"/>
          </p:cNvPicPr>
          <p:nvPr/>
        </p:nvPicPr>
        <p:blipFill>
          <a:blip r:embed="rId6" cstate="print"/>
          <a:srcRect/>
          <a:stretch>
            <a:fillRect/>
          </a:stretch>
        </p:blipFill>
        <p:spPr bwMode="auto">
          <a:xfrm>
            <a:off x="7884368" y="5877272"/>
            <a:ext cx="864096" cy="599292"/>
          </a:xfrm>
          <a:prstGeom prst="rect">
            <a:avLst/>
          </a:prstGeom>
          <a:noFill/>
          <a:ln w="9525">
            <a:noFill/>
            <a:miter lim="800000"/>
            <a:headEnd/>
            <a:tailEnd/>
          </a:ln>
        </p:spPr>
      </p:pic>
      <p:sp>
        <p:nvSpPr>
          <p:cNvPr id="15" name="テキスト ボックス 14"/>
          <p:cNvSpPr txBox="1"/>
          <p:nvPr/>
        </p:nvSpPr>
        <p:spPr>
          <a:xfrm>
            <a:off x="395536" y="1052736"/>
            <a:ext cx="7344816" cy="646331"/>
          </a:xfrm>
          <a:prstGeom prst="rect">
            <a:avLst/>
          </a:prstGeom>
          <a:noFill/>
        </p:spPr>
        <p:txBody>
          <a:bodyPr wrap="square" rtlCol="0">
            <a:spAutoFit/>
          </a:bodyPr>
          <a:lstStyle/>
          <a:p>
            <a:pPr>
              <a:buFont typeface="Wingdings" pitchFamily="2" charset="2"/>
              <a:buChar char="l"/>
            </a:pPr>
            <a:r>
              <a:rPr kumimoji="1" lang="ja-JP" altLang="en-US" b="1" dirty="0" smtClean="0">
                <a:latin typeface="メイリオ" pitchFamily="50" charset="-128"/>
                <a:ea typeface="メイリオ" pitchFamily="50" charset="-128"/>
                <a:cs typeface="メイリオ" pitchFamily="50" charset="-128"/>
              </a:rPr>
              <a:t>入力中は分かりやすく強調される</a:t>
            </a:r>
            <a:endParaRPr kumimoji="1" lang="en-US" altLang="ja-JP"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b="1" dirty="0" smtClean="0">
                <a:latin typeface="メイリオ" pitchFamily="50" charset="-128"/>
                <a:ea typeface="メイリオ" pitchFamily="50" charset="-128"/>
                <a:cs typeface="メイリオ" pitchFamily="50" charset="-128"/>
              </a:rPr>
              <a:t>入</a:t>
            </a:r>
            <a:r>
              <a:rPr lang="ja-JP" altLang="en-US" b="1" dirty="0" smtClean="0">
                <a:latin typeface="メイリオ" pitchFamily="50" charset="-128"/>
                <a:ea typeface="メイリオ" pitchFamily="50" charset="-128"/>
                <a:cs typeface="メイリオ" pitchFamily="50" charset="-128"/>
              </a:rPr>
              <a:t>力の指定があれば</a:t>
            </a:r>
            <a:r>
              <a:rPr lang="en-US" altLang="ja-JP" b="1" dirty="0" smtClean="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プレースホルダーを使ってガイドを示す</a:t>
            </a:r>
            <a:endParaRPr kumimoji="1" lang="ja-JP" altLang="en-US"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23528" y="2708920"/>
            <a:ext cx="6048672" cy="646331"/>
          </a:xfrm>
          <a:prstGeom prst="rect">
            <a:avLst/>
          </a:prstGeom>
          <a:noFill/>
        </p:spPr>
        <p:txBody>
          <a:bodyPr wrap="square" rtlCol="0">
            <a:spAutoFit/>
          </a:bodyPr>
          <a:lstStyle/>
          <a:p>
            <a:pPr>
              <a:buFont typeface="Wingdings" pitchFamily="2" charset="2"/>
              <a:buChar char="l"/>
            </a:pPr>
            <a:r>
              <a:rPr lang="ja-JP" altLang="en-US" b="1" dirty="0" smtClean="0">
                <a:latin typeface="メイリオ" pitchFamily="50" charset="-128"/>
                <a:ea typeface="メイリオ" pitchFamily="50" charset="-128"/>
                <a:cs typeface="メイリオ" pitchFamily="50" charset="-128"/>
              </a:rPr>
              <a:t>入</a:t>
            </a:r>
            <a:r>
              <a:rPr lang="ja-JP" altLang="en-US" b="1" dirty="0" smtClean="0">
                <a:latin typeface="メイリオ" pitchFamily="50" charset="-128"/>
                <a:ea typeface="メイリオ" pitchFamily="50" charset="-128"/>
                <a:cs typeface="メイリオ" pitchFamily="50" charset="-128"/>
              </a:rPr>
              <a:t>力が正常ならば</a:t>
            </a:r>
            <a:r>
              <a:rPr lang="en-US" altLang="ja-JP" b="1" dirty="0" smtClean="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枠の表示を緑にする</a:t>
            </a:r>
            <a:endParaRPr lang="en-US" altLang="ja-JP"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b="1" dirty="0" smtClean="0">
                <a:latin typeface="メイリオ" pitchFamily="50" charset="-128"/>
                <a:ea typeface="メイリオ" pitchFamily="50" charset="-128"/>
                <a:cs typeface="メイリオ" pitchFamily="50" charset="-128"/>
              </a:rPr>
              <a:t>送信ボタンは活性化する</a:t>
            </a:r>
            <a:endParaRPr kumimoji="1" lang="ja-JP" altLang="en-US" b="1" dirty="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323528" y="4509120"/>
            <a:ext cx="6696744" cy="646331"/>
          </a:xfrm>
          <a:prstGeom prst="rect">
            <a:avLst/>
          </a:prstGeom>
          <a:noFill/>
        </p:spPr>
        <p:txBody>
          <a:bodyPr wrap="square" rtlCol="0">
            <a:spAutoFit/>
          </a:bodyPr>
          <a:lstStyle/>
          <a:p>
            <a:pPr>
              <a:buFont typeface="Wingdings" pitchFamily="2" charset="2"/>
              <a:buChar char="l"/>
            </a:pPr>
            <a:r>
              <a:rPr lang="ja-JP" altLang="en-US" b="1" dirty="0" smtClean="0">
                <a:latin typeface="メイリオ" pitchFamily="50" charset="-128"/>
                <a:ea typeface="メイリオ" pitchFamily="50" charset="-128"/>
                <a:cs typeface="メイリオ" pitchFamily="50" charset="-128"/>
              </a:rPr>
              <a:t>入</a:t>
            </a:r>
            <a:r>
              <a:rPr lang="ja-JP" altLang="en-US" b="1" dirty="0" smtClean="0">
                <a:latin typeface="メイリオ" pitchFamily="50" charset="-128"/>
                <a:ea typeface="メイリオ" pitchFamily="50" charset="-128"/>
                <a:cs typeface="メイリオ" pitchFamily="50" charset="-128"/>
              </a:rPr>
              <a:t>力がエラーならば</a:t>
            </a:r>
            <a:r>
              <a:rPr lang="en-US" altLang="ja-JP" b="1" dirty="0" smtClean="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枠</a:t>
            </a:r>
            <a:r>
              <a:rPr lang="ja-JP" altLang="en-US" b="1" dirty="0" smtClean="0">
                <a:latin typeface="メイリオ" pitchFamily="50" charset="-128"/>
                <a:ea typeface="メイリオ" pitchFamily="50" charset="-128"/>
                <a:cs typeface="メイリオ" pitchFamily="50" charset="-128"/>
              </a:rPr>
              <a:t>の表示を赤くする</a:t>
            </a:r>
            <a:endParaRPr lang="en-US" altLang="ja-JP"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b="1" dirty="0" smtClean="0">
                <a:latin typeface="メイリオ" pitchFamily="50" charset="-128"/>
                <a:ea typeface="メイリオ" pitchFamily="50" charset="-128"/>
                <a:cs typeface="メイリオ" pitchFamily="50" charset="-128"/>
              </a:rPr>
              <a:t>送信ボタンは非活性（押せない状態）にする</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58824" y="1412776"/>
            <a:ext cx="8229600" cy="4525963"/>
          </a:xfrm>
        </p:spPr>
        <p:txBody>
          <a:bodyPr>
            <a:normAutofit/>
          </a:bodyPr>
          <a:lstStyle/>
          <a:p>
            <a:pPr>
              <a:buNone/>
            </a:pP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の掲示板の</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表</a:t>
            </a:r>
            <a:r>
              <a:rPr lang="ja-JP" altLang="en-US" sz="2400" b="1" dirty="0" smtClean="0">
                <a:latin typeface="メイリオ" pitchFamily="50" charset="-128"/>
                <a:ea typeface="メイリオ" pitchFamily="50" charset="-128"/>
                <a:cs typeface="メイリオ" pitchFamily="50" charset="-128"/>
              </a:rPr>
              <a:t>示の仕方を</a:t>
            </a:r>
            <a:r>
              <a:rPr lang="ja-JP" altLang="en-US" sz="2400" b="1" dirty="0" smtClean="0">
                <a:latin typeface="メイリオ" pitchFamily="50" charset="-128"/>
                <a:ea typeface="メイリオ" pitchFamily="50" charset="-128"/>
                <a:cs typeface="メイリオ" pitchFamily="50" charset="-128"/>
              </a:rPr>
              <a:t>参考に設計</a:t>
            </a:r>
            <a:r>
              <a:rPr lang="en-US" altLang="ja-JP" sz="2400" b="1" dirty="0" smtClean="0">
                <a:latin typeface="メイリオ" pitchFamily="50" charset="-128"/>
                <a:ea typeface="メイリオ" pitchFamily="50" charset="-128"/>
                <a:cs typeface="メイリオ" pitchFamily="50" charset="-128"/>
              </a:rPr>
              <a:t>.</a:t>
            </a:r>
          </a:p>
          <a:p>
            <a:pPr>
              <a:buNone/>
            </a:pP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ではできなかった</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古い順でも表示できる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よ</a:t>
            </a:r>
            <a:r>
              <a:rPr lang="ja-JP" altLang="en-US" sz="2400" b="1" dirty="0" smtClean="0">
                <a:latin typeface="メイリオ" pitchFamily="50" charset="-128"/>
                <a:ea typeface="メイリオ" pitchFamily="50" charset="-128"/>
                <a:cs typeface="メイリオ" pitchFamily="50" charset="-128"/>
              </a:rPr>
              <a:t>うなソート機能</a:t>
            </a:r>
            <a:r>
              <a:rPr lang="ja-JP" altLang="en-US" sz="2400" b="1" dirty="0" smtClean="0">
                <a:latin typeface="メイリオ" pitchFamily="50" charset="-128"/>
                <a:ea typeface="メイリオ" pitchFamily="50" charset="-128"/>
                <a:cs typeface="メイリオ" pitchFamily="50" charset="-128"/>
              </a:rPr>
              <a:t>を</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実装した</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a:buNone/>
            </a:pPr>
            <a:endParaRPr lang="en-US" altLang="ja-JP" sz="24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b="1" dirty="0" smtClean="0">
                <a:latin typeface="メイリオ" pitchFamily="50" charset="-128"/>
                <a:ea typeface="メイリオ" pitchFamily="50" charset="-128"/>
                <a:cs typeface="メイリオ" pitchFamily="50" charset="-128"/>
              </a:rPr>
              <a:t>②掲示板</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のユーザビリティ向上</a:t>
            </a:r>
            <a:r>
              <a:rPr lang="ja-JP" altLang="en-US" sz="3600" b="1" dirty="0" smtClean="0">
                <a:latin typeface="メイリオ" pitchFamily="50" charset="-128"/>
                <a:ea typeface="メイリオ" pitchFamily="50" charset="-128"/>
                <a:cs typeface="メイリオ" pitchFamily="50" charset="-128"/>
              </a:rPr>
              <a:t>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図 5"/>
          <p:cNvPicPr/>
          <p:nvPr/>
        </p:nvPicPr>
        <p:blipFill>
          <a:blip r:embed="rId2" cstate="print"/>
          <a:srcRect/>
          <a:stretch>
            <a:fillRect/>
          </a:stretch>
        </p:blipFill>
        <p:spPr bwMode="auto">
          <a:xfrm>
            <a:off x="3851920" y="836712"/>
            <a:ext cx="5040560" cy="5688632"/>
          </a:xfrm>
          <a:prstGeom prst="rect">
            <a:avLst/>
          </a:prstGeom>
          <a:noFill/>
          <a:ln w="9525">
            <a:noFill/>
            <a:miter lim="800000"/>
            <a:headEnd/>
            <a:tailEnd/>
          </a:ln>
        </p:spPr>
      </p:pic>
      <p:sp>
        <p:nvSpPr>
          <p:cNvPr id="7" name="正方形/長方形 6"/>
          <p:cNvSpPr/>
          <p:nvPr/>
        </p:nvSpPr>
        <p:spPr>
          <a:xfrm>
            <a:off x="3923928" y="170080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記事</a:t>
            </a:r>
            <a:endParaRPr kumimoji="1" lang="ja-JP" altLang="en-US" sz="20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3923928" y="242088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9" name="正方形/長方形 8"/>
          <p:cNvSpPr/>
          <p:nvPr/>
        </p:nvSpPr>
        <p:spPr>
          <a:xfrm>
            <a:off x="4355976" y="3284984"/>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0" name="正方形/長方形 9"/>
          <p:cNvSpPr/>
          <p:nvPr/>
        </p:nvSpPr>
        <p:spPr>
          <a:xfrm>
            <a:off x="4355976" y="40770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4355976" y="4941168"/>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2" name="正方形/長方形 11"/>
          <p:cNvSpPr/>
          <p:nvPr/>
        </p:nvSpPr>
        <p:spPr>
          <a:xfrm>
            <a:off x="4355976" y="58772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851920" y="2924944"/>
            <a:ext cx="936104"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古い</a:t>
            </a:r>
            <a:endParaRPr kumimoji="1" lang="ja-JP" altLang="en-US" sz="20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851920" y="6237312"/>
            <a:ext cx="1008112"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新しい</a:t>
            </a:r>
            <a:endParaRPr kumimoji="1" lang="ja-JP" altLang="en-US" sz="2000" b="1" dirty="0">
              <a:latin typeface="メイリオ" pitchFamily="50" charset="-128"/>
              <a:ea typeface="メイリオ" pitchFamily="50" charset="-128"/>
              <a:cs typeface="メイリオ" pitchFamily="50" charset="-128"/>
            </a:endParaRPr>
          </a:p>
        </p:txBody>
      </p:sp>
      <p:sp>
        <p:nvSpPr>
          <p:cNvPr id="17" name="四角形吹き出し 16"/>
          <p:cNvSpPr/>
          <p:nvPr/>
        </p:nvSpPr>
        <p:spPr>
          <a:xfrm>
            <a:off x="6228184" y="764704"/>
            <a:ext cx="1584176" cy="432048"/>
          </a:xfrm>
          <a:prstGeom prst="wedgeRectCallout">
            <a:avLst>
              <a:gd name="adj1" fmla="val 47325"/>
              <a:gd name="adj2" fmla="val 889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ソート機能</a:t>
            </a:r>
            <a:endParaRPr kumimoji="1" lang="ja-JP" altLang="en-US" b="1" dirty="0">
              <a:latin typeface="メイリオ" pitchFamily="50" charset="-128"/>
              <a:ea typeface="メイリオ" pitchFamily="50" charset="-128"/>
              <a:cs typeface="メイリオ" pitchFamily="50" charset="-128"/>
            </a:endParaRPr>
          </a:p>
        </p:txBody>
      </p:sp>
      <p:sp>
        <p:nvSpPr>
          <p:cNvPr id="13" name="下矢印 12"/>
          <p:cNvSpPr/>
          <p:nvPr/>
        </p:nvSpPr>
        <p:spPr>
          <a:xfrm>
            <a:off x="3995936" y="3429000"/>
            <a:ext cx="432048" cy="273630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29</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vert="horz" lIns="91440" tIns="45720" rIns="91440" bIns="45720" rtlCol="0" anchor="ctr">
            <a:normAutofit/>
          </a:bodyPr>
          <a:lstStyle/>
          <a:p>
            <a:r>
              <a:rPr lang="ja-JP" altLang="en-US" sz="4000" b="1" dirty="0" smtClean="0">
                <a:latin typeface="メイリオ" pitchFamily="50" charset="-128"/>
                <a:ea typeface="メイリオ" pitchFamily="50" charset="-128"/>
                <a:cs typeface="メイリオ" pitchFamily="50" charset="-128"/>
              </a:rPr>
              <a:t>コンテンツ</a:t>
            </a:r>
            <a:endParaRPr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目的</a:t>
            </a:r>
            <a:endParaRPr lang="en-US" altLang="ja-JP" sz="28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解決策</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今後の課題</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a:t>
            </a:fld>
            <a:endParaRPr lang="ja-JP" altLang="en-US"/>
          </a:p>
        </p:txBody>
      </p:sp>
      <p:sp>
        <p:nvSpPr>
          <p:cNvPr id="7" name="テキスト ボックス 6"/>
          <p:cNvSpPr txBox="1"/>
          <p:nvPr/>
        </p:nvSpPr>
        <p:spPr>
          <a:xfrm>
            <a:off x="4355976" y="1988840"/>
            <a:ext cx="4320480" cy="1569660"/>
          </a:xfrm>
          <a:prstGeom prst="rect">
            <a:avLst/>
          </a:prstGeom>
          <a:noFill/>
        </p:spPr>
        <p:txBody>
          <a:bodyPr wrap="square" rtlCol="0">
            <a:spAutoFit/>
          </a:bodyPr>
          <a:lstStyle/>
          <a:p>
            <a:pPr>
              <a:buFont typeface="Wingdings" pitchFamily="2" charset="2"/>
              <a:buChar char="u"/>
            </a:pPr>
            <a:r>
              <a:rPr kumimoji="1" lang="ja-JP" altLang="en-US" sz="2400" dirty="0" smtClean="0"/>
              <a:t>研究室選定</a:t>
            </a:r>
            <a:endParaRPr kumimoji="1" lang="en-US" altLang="ja-JP" sz="2400" dirty="0" smtClean="0"/>
          </a:p>
          <a:p>
            <a:pPr>
              <a:buFont typeface="Wingdings" pitchFamily="2" charset="2"/>
              <a:buChar char="u"/>
            </a:pPr>
            <a:r>
              <a:rPr lang="en-US" altLang="ja-JP" sz="2400" dirty="0" smtClean="0"/>
              <a:t>NetCommons</a:t>
            </a:r>
            <a:r>
              <a:rPr lang="ja-JP" altLang="en-US" sz="2400" dirty="0" smtClean="0"/>
              <a:t>とは</a:t>
            </a:r>
            <a:endParaRPr lang="en-US" altLang="ja-JP" sz="2400" dirty="0" smtClean="0"/>
          </a:p>
          <a:p>
            <a:pPr>
              <a:buFont typeface="Wingdings" pitchFamily="2" charset="2"/>
              <a:buChar char="u"/>
            </a:pPr>
            <a:r>
              <a:rPr kumimoji="1" lang="en-US" altLang="ja-JP" sz="2400" dirty="0" smtClean="0"/>
              <a:t>NetCommons3</a:t>
            </a:r>
            <a:r>
              <a:rPr kumimoji="1" lang="ja-JP" altLang="en-US" sz="2400" dirty="0" smtClean="0"/>
              <a:t>の開発とは</a:t>
            </a:r>
            <a:endParaRPr kumimoji="1" lang="en-US" altLang="ja-JP" sz="2400" dirty="0" smtClean="0"/>
          </a:p>
          <a:p>
            <a:pPr>
              <a:buFont typeface="Wingdings" pitchFamily="2" charset="2"/>
              <a:buChar char="u"/>
            </a:pPr>
            <a:endParaRPr kumimoji="1" lang="ja-JP"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908720"/>
          </a:xfrm>
        </p:spPr>
        <p:txBody>
          <a:bodyPr vert="horz" lIns="91440" tIns="45720" rIns="91440" bIns="45720" rtlCol="0" anchor="ctr">
            <a:normAutofit/>
          </a:bodyPr>
          <a:lstStyle/>
          <a:p>
            <a:r>
              <a:rPr lang="en-US" altLang="ja-JP" sz="4000" b="1" dirty="0" smtClean="0">
                <a:latin typeface="メイリオ" pitchFamily="50" charset="-128"/>
                <a:ea typeface="メイリオ" pitchFamily="50" charset="-128"/>
                <a:cs typeface="メイリオ" pitchFamily="50" charset="-128"/>
              </a:rPr>
              <a:t>iframe</a:t>
            </a:r>
            <a:r>
              <a:rPr lang="ja-JP" altLang="en-US" sz="4000" b="1" dirty="0" smtClean="0">
                <a:latin typeface="メイリオ" pitchFamily="50" charset="-128"/>
                <a:ea typeface="メイリオ" pitchFamily="50" charset="-128"/>
                <a:cs typeface="メイリオ" pitchFamily="50" charset="-128"/>
              </a:rPr>
              <a:t>プラグインの規模</a:t>
            </a:r>
            <a:r>
              <a:rPr lang="en-US" altLang="ja-JP" sz="4000" b="1" dirty="0" smtClean="0">
                <a:latin typeface="メイリオ" pitchFamily="50" charset="-128"/>
                <a:ea typeface="メイリオ" pitchFamily="50" charset="-128"/>
                <a:cs typeface="メイリオ" pitchFamily="50" charset="-128"/>
              </a:rPr>
              <a:t> </a:t>
            </a:r>
            <a:endParaRPr lang="ja-JP" altLang="en-US" sz="4000"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1052736"/>
          <a:ext cx="8208912" cy="2088232"/>
        </p:xfrm>
        <a:graphic>
          <a:graphicData uri="http://schemas.openxmlformats.org/drawingml/2006/table">
            <a:tbl>
              <a:tblPr firstRow="1" bandRow="1">
                <a:tableStyleId>{7DF18680-E054-41AD-8BC1-D1AEF772440D}</a:tableStyleId>
              </a:tblPr>
              <a:tblGrid>
                <a:gridCol w="547262"/>
                <a:gridCol w="2909122"/>
                <a:gridCol w="4752528"/>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機能概要</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権限に合わせた</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の表示</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URL,</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高さ</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枠の有無</a:t>
                      </a:r>
                      <a:endParaRPr kumimoji="1" lang="en-US" altLang="ja-JP" sz="2400" b="1" dirty="0" smtClean="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データ登録</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エラー処理</a:t>
                      </a:r>
                      <a:endParaRPr kumimoji="1" lang="ja-JP" altLang="en-US" sz="2400" b="1" dirty="0">
                        <a:latin typeface="メイリオ" pitchFamily="50" charset="-128"/>
                        <a:ea typeface="メイリオ" pitchFamily="50" charset="-128"/>
                        <a:cs typeface="メイリオ" pitchFamily="50" charset="-128"/>
                      </a:endParaRPr>
                    </a:p>
                  </a:txBody>
                  <a:tcP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30</a:t>
            </a:fld>
            <a:endParaRPr lang="ja-JP"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 6"/>
          <p:cNvGraphicFramePr>
            <a:graphicFrameLocks/>
          </p:cNvGraphicFramePr>
          <p:nvPr/>
        </p:nvGraphicFramePr>
        <p:xfrm>
          <a:off x="251520" y="908720"/>
          <a:ext cx="3131840" cy="2880319"/>
        </p:xfrm>
        <a:graphic>
          <a:graphicData uri="http://schemas.openxmlformats.org/drawingml/2006/table">
            <a:tbl>
              <a:tblPr firstRow="1" bandRow="1">
                <a:tableStyleId>{7DF18680-E054-41AD-8BC1-D1AEF772440D}</a:tableStyleId>
              </a:tblPr>
              <a:tblGrid>
                <a:gridCol w="521973"/>
                <a:gridCol w="2609867"/>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記事編集</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31</a:t>
            </a:fld>
            <a:endParaRPr lang="ja-JP" altLang="en-US"/>
          </a:p>
        </p:txBody>
      </p:sp>
      <p:graphicFrame>
        <p:nvGraphicFramePr>
          <p:cNvPr id="9" name="コンテンツ プレースホルダ 6"/>
          <p:cNvGraphicFramePr>
            <a:graphicFrameLocks/>
          </p:cNvGraphicFramePr>
          <p:nvPr/>
        </p:nvGraphicFramePr>
        <p:xfrm>
          <a:off x="3131840" y="908720"/>
          <a:ext cx="2987824" cy="2880319"/>
        </p:xfrm>
        <a:graphic>
          <a:graphicData uri="http://schemas.openxmlformats.org/drawingml/2006/table">
            <a:tbl>
              <a:tblPr firstRow="1" bandRow="1">
                <a:tableStyleId>{7DF18680-E054-41AD-8BC1-D1AEF772440D}</a:tableStyleId>
              </a:tblPr>
              <a:tblGrid>
                <a:gridCol w="497971"/>
                <a:gridCol w="2489853"/>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9</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コメント編集</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10</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掲示板設定</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いいね</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0" name="コンテンツ プレースホルダ 6"/>
          <p:cNvGraphicFramePr>
            <a:graphicFrameLocks/>
          </p:cNvGraphicFramePr>
          <p:nvPr/>
        </p:nvGraphicFramePr>
        <p:xfrm>
          <a:off x="251519" y="3861048"/>
          <a:ext cx="8496944" cy="2773680"/>
        </p:xfrm>
        <a:graphic>
          <a:graphicData uri="http://schemas.openxmlformats.org/drawingml/2006/table">
            <a:tbl>
              <a:tblPr firstRow="1" bandRow="1">
                <a:tableStyleId>{00A15C55-8517-42AA-B614-E9B94910E393}</a:tableStyleId>
              </a:tblPr>
              <a:tblGrid>
                <a:gridCol w="428689"/>
                <a:gridCol w="1784671"/>
                <a:gridCol w="2094528"/>
                <a:gridCol w="2094528"/>
                <a:gridCol w="2094528"/>
              </a:tblGrid>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分類</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有効行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コメント行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合計行</a:t>
                      </a:r>
                      <a:endParaRPr kumimoji="1" lang="en-US" altLang="ja-JP" sz="2000" dirty="0" smtClean="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1</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Model</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520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295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815</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0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642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44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686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Controller</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1089</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570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1659</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Javascript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78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90</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Config</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238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326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b="1" dirty="0" smtClean="0">
                          <a:latin typeface="メイリオ" pitchFamily="50" charset="-128"/>
                          <a:ea typeface="メイリオ" pitchFamily="50" charset="-128"/>
                          <a:cs typeface="メイリオ" pitchFamily="50" charset="-128"/>
                        </a:rPr>
                        <a:t>6</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b="1" dirty="0" smtClean="0">
                          <a:latin typeface="メイリオ" pitchFamily="50" charset="-128"/>
                          <a:ea typeface="メイリオ" pitchFamily="50" charset="-128"/>
                          <a:cs typeface="メイリオ" pitchFamily="50" charset="-128"/>
                        </a:rPr>
                        <a:t>Total</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2567</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1009</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3576</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12" name="タイトル 1"/>
          <p:cNvSpPr txBox="1">
            <a:spLocks/>
          </p:cNvSpPr>
          <p:nvPr/>
        </p:nvSpPr>
        <p:spPr>
          <a:xfrm>
            <a:off x="395536"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掲示板プラグインの規模</a:t>
            </a:r>
            <a:r>
              <a:rPr kumimoji="1" lang="en-US" altLang="ja-JP"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6" name="コンテンツ プレースホルダ 6"/>
          <p:cNvGraphicFramePr>
            <a:graphicFrameLocks/>
          </p:cNvGraphicFramePr>
          <p:nvPr/>
        </p:nvGraphicFramePr>
        <p:xfrm>
          <a:off x="5724128" y="908720"/>
          <a:ext cx="3060848" cy="2880319"/>
        </p:xfrm>
        <a:graphic>
          <a:graphicData uri="http://schemas.openxmlformats.org/drawingml/2006/table">
            <a:tbl>
              <a:tblPr firstRow="1" bandRow="1">
                <a:tableStyleId>{7DF18680-E054-41AD-8BC1-D1AEF772440D}</a:tableStyleId>
              </a:tblPr>
              <a:tblGrid>
                <a:gridCol w="510142"/>
                <a:gridCol w="2550706"/>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既読・未読</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ソート</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絞り込み</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表示件数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ページング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000" b="1" dirty="0" smtClean="0">
                          <a:latin typeface="メイリオ" pitchFamily="50" charset="-128"/>
                          <a:ea typeface="メイリオ" pitchFamily="50" charset="-128"/>
                          <a:cs typeface="メイリオ" pitchFamily="50" charset="-128"/>
                        </a:rPr>
                        <a:t>日付フォーマット</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適用による効果</a:t>
            </a:r>
          </a:p>
        </p:txBody>
      </p:sp>
      <p:sp>
        <p:nvSpPr>
          <p:cNvPr id="3" name="コンテンツ プレースホルダ 2"/>
          <p:cNvSpPr>
            <a:spLocks noGrp="1"/>
          </p:cNvSpPr>
          <p:nvPr>
            <p:ph idx="1"/>
          </p:nvPr>
        </p:nvSpPr>
        <p:spPr>
          <a:xfrm>
            <a:off x="395536" y="1196752"/>
            <a:ext cx="8229600" cy="4525963"/>
          </a:xfrm>
        </p:spPr>
        <p:txBody>
          <a:bodyPr>
            <a:normAutofit/>
          </a:bodyPr>
          <a:lstStyle/>
          <a:p>
            <a:r>
              <a:rPr lang="ja-JP" altLang="en-US" sz="2400" b="1" dirty="0" smtClean="0">
                <a:latin typeface="メイリオ" pitchFamily="50" charset="-128"/>
                <a:ea typeface="メイリオ" pitchFamily="50" charset="-128"/>
                <a:cs typeface="メイリオ" pitchFamily="50" charset="-128"/>
              </a:rPr>
              <a:t>エラーダイアログを閉じる操作がなくなり</a:t>
            </a:r>
            <a:r>
              <a:rPr lang="en-US" altLang="ja-JP" sz="2400" b="1" dirty="0" smtClean="0">
                <a:latin typeface="メイリオ" pitchFamily="50" charset="-128"/>
                <a:ea typeface="メイリオ" pitchFamily="50" charset="-128"/>
                <a:cs typeface="メイリオ" pitchFamily="50" charset="-128"/>
              </a:rPr>
              <a:t>, </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ユーザの操作回数</a:t>
            </a:r>
            <a:r>
              <a:rPr lang="ja-JP" altLang="en-US" sz="2400" b="1" dirty="0" smtClean="0">
                <a:latin typeface="メイリオ" pitchFamily="50" charset="-128"/>
                <a:ea typeface="メイリオ" pitchFamily="50" charset="-128"/>
                <a:cs typeface="メイリオ" pitchFamily="50" charset="-128"/>
              </a:rPr>
              <a:t>を一回減</a:t>
            </a:r>
            <a:r>
              <a:rPr lang="ja-JP" altLang="en-US" sz="2400" b="1" dirty="0" smtClean="0">
                <a:latin typeface="メイリオ" pitchFamily="50" charset="-128"/>
                <a:ea typeface="メイリオ" pitchFamily="50" charset="-128"/>
                <a:cs typeface="メイリオ" pitchFamily="50" charset="-128"/>
              </a:rPr>
              <a:t>らすことができる</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エラー箇所</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エラー内容を一目で理解できる。</a:t>
            </a:r>
            <a:endParaRPr lang="en-US" altLang="ja-JP" sz="24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a:p>
        </p:txBody>
      </p:sp>
      <p:pic>
        <p:nvPicPr>
          <p:cNvPr id="2050" name="Picture 2"/>
          <p:cNvPicPr>
            <a:picLocks noChangeAspect="1" noChangeArrowheads="1"/>
          </p:cNvPicPr>
          <p:nvPr/>
        </p:nvPicPr>
        <p:blipFill>
          <a:blip r:embed="rId2" cstate="print"/>
          <a:srcRect/>
          <a:stretch>
            <a:fillRect/>
          </a:stretch>
        </p:blipFill>
        <p:spPr bwMode="auto">
          <a:xfrm>
            <a:off x="1043608" y="2924944"/>
            <a:ext cx="6624736" cy="34626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掲示板プラグイン</a:t>
            </a:r>
          </a:p>
        </p:txBody>
      </p:sp>
      <p:sp>
        <p:nvSpPr>
          <p:cNvPr id="3" name="コンテンツ プレースホルダ 2"/>
          <p:cNvSpPr>
            <a:spLocks noGrp="1"/>
          </p:cNvSpPr>
          <p:nvPr>
            <p:ph idx="1"/>
          </p:nvPr>
        </p:nvSpPr>
        <p:spPr>
          <a:xfrm>
            <a:off x="179512" y="1484784"/>
            <a:ext cx="4248472" cy="2376264"/>
          </a:xfrm>
        </p:spPr>
        <p:txBody>
          <a:bodyPr>
            <a:normAutofit/>
          </a:bodyPr>
          <a:lstStyle/>
          <a:p>
            <a:r>
              <a:rPr kumimoji="1" lang="ja-JP" altLang="en-US" sz="2400" b="1" dirty="0" smtClean="0">
                <a:latin typeface="メイリオ" pitchFamily="50" charset="-128"/>
                <a:ea typeface="メイリオ" pitchFamily="50" charset="-128"/>
                <a:cs typeface="メイリオ" pitchFamily="50" charset="-128"/>
              </a:rPr>
              <a:t>ソート機能でコメントを上から</a:t>
            </a:r>
            <a:r>
              <a:rPr lang="ja-JP" altLang="en-US" sz="2400" b="1" dirty="0" smtClean="0">
                <a:latin typeface="メイリオ" pitchFamily="50" charset="-128"/>
                <a:ea typeface="メイリオ" pitchFamily="50" charset="-128"/>
                <a:cs typeface="メイリオ" pitchFamily="50" charset="-128"/>
              </a:rPr>
              <a:t>順に時系列に沿って確認できる</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これにより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ユーザの利便性を高めることができた</a:t>
            </a:r>
            <a:r>
              <a:rPr lang="en-US" altLang="ja-JP" sz="24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a:p>
        </p:txBody>
      </p:sp>
      <p:pic>
        <p:nvPicPr>
          <p:cNvPr id="6" name="図 5"/>
          <p:cNvPicPr/>
          <p:nvPr/>
        </p:nvPicPr>
        <p:blipFill>
          <a:blip r:embed="rId2" cstate="print"/>
          <a:srcRect/>
          <a:stretch>
            <a:fillRect/>
          </a:stretch>
        </p:blipFill>
        <p:spPr bwMode="auto">
          <a:xfrm>
            <a:off x="4508078" y="1052736"/>
            <a:ext cx="4528418" cy="54763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34</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4624"/>
            <a:ext cx="8229600" cy="1008112"/>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今後の課題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472608"/>
          </a:xfrm>
        </p:spPr>
        <p:txBody>
          <a:bodyPr>
            <a:normAutofit/>
          </a:bodyPr>
          <a:lstStyle/>
          <a:p>
            <a:r>
              <a:rPr lang="ja-JP" altLang="en-US" sz="2800" b="1" dirty="0" smtClean="0">
                <a:latin typeface="メイリオ" pitchFamily="50" charset="-128"/>
                <a:ea typeface="メイリオ" pitchFamily="50" charset="-128"/>
                <a:cs typeface="メイリオ" pitchFamily="50" charset="-128"/>
              </a:rPr>
              <a:t>プログラムの改修</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設計通りに動作することは保障できるが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プログラムの構成見直し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共通化処理の切出し等で改修が必要である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実際</a:t>
            </a:r>
            <a:r>
              <a:rPr lang="ja-JP" altLang="en-US" sz="2400" b="1" dirty="0" smtClean="0">
                <a:latin typeface="メイリオ" pitchFamily="50" charset="-128"/>
                <a:ea typeface="メイリオ" pitchFamily="50" charset="-128"/>
                <a:cs typeface="メイリオ" pitchFamily="50" charset="-128"/>
              </a:rPr>
              <a:t>に開発メンバの方にレビューを依頼し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様々な指摘</a:t>
            </a:r>
            <a:r>
              <a:rPr lang="ja-JP" altLang="en-US" sz="2400" b="1" dirty="0" smtClean="0">
                <a:latin typeface="メイリオ" pitchFamily="50" charset="-128"/>
                <a:ea typeface="メイリオ" pitchFamily="50" charset="-128"/>
                <a:cs typeface="メイリオ" pitchFamily="50" charset="-128"/>
              </a:rPr>
              <a:t>を</a:t>
            </a:r>
            <a:r>
              <a:rPr lang="ja-JP" altLang="en-US" sz="2400" b="1" dirty="0" smtClean="0">
                <a:latin typeface="メイリオ" pitchFamily="50" charset="-128"/>
                <a:ea typeface="メイリオ" pitchFamily="50" charset="-128"/>
                <a:cs typeface="メイリオ" pitchFamily="50" charset="-128"/>
              </a:rPr>
              <a:t>頂</a:t>
            </a:r>
            <a:r>
              <a:rPr lang="ja-JP" altLang="en-US" sz="2400" b="1" dirty="0" smtClean="0">
                <a:latin typeface="メイリオ" pitchFamily="50" charset="-128"/>
                <a:ea typeface="メイリオ" pitchFamily="50" charset="-128"/>
                <a:cs typeface="メイリオ" pitchFamily="50" charset="-128"/>
              </a:rPr>
              <a:t>いた</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spcAft>
                <a:spcPts val="1200"/>
              </a:spcAft>
            </a:pP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月からの開発は厳しいので</a:t>
            </a:r>
            <a:r>
              <a:rPr lang="en-US" altLang="ja-JP" sz="2400" b="1" dirty="0" smtClean="0">
                <a:latin typeface="メイリオ" pitchFamily="50" charset="-128"/>
                <a:ea typeface="メイリオ" pitchFamily="50" charset="-128"/>
                <a:cs typeface="メイリオ" pitchFamily="50" charset="-128"/>
              </a:rPr>
              <a:t>, 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掲示板プラグインともに開発メンバに引き継いだ</a:t>
            </a:r>
            <a:r>
              <a:rPr lang="en-US" altLang="ja-JP" sz="2400" b="1" dirty="0" smtClean="0">
                <a:latin typeface="メイリオ" pitchFamily="50" charset="-128"/>
                <a:ea typeface="メイリオ" pitchFamily="50" charset="-128"/>
                <a:cs typeface="メイリオ" pitchFamily="50" charset="-128"/>
              </a:rPr>
              <a:t>.</a:t>
            </a: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ユーザビリティの評価</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現在は開発過程のため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定量的な評価ができていない</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リリース後にアンケート調査やアクセスログ解析等を行い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評価するプロセスが必要である</a:t>
            </a:r>
            <a:r>
              <a:rPr lang="en-US" altLang="ja-JP" sz="2400" b="1" dirty="0" smtClean="0">
                <a:latin typeface="メイリオ" pitchFamily="50" charset="-128"/>
                <a:ea typeface="メイリオ" pitchFamily="50"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35</a:t>
            </a:fld>
            <a:endParaRPr lang="ja-JP"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dirty="0" smtClean="0">
                <a:latin typeface="HGP行書体" pitchFamily="66" charset="-128"/>
                <a:ea typeface="HGP行書体" pitchFamily="66" charset="-128"/>
                <a:cs typeface="メイリオ" pitchFamily="50" charset="-128"/>
              </a:rPr>
              <a:t>最後に</a:t>
            </a:r>
            <a:endParaRPr kumimoji="1" lang="ja-JP" altLang="en-US" sz="5400"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252536" y="1889448"/>
            <a:ext cx="9324528" cy="4968552"/>
          </a:xfrm>
        </p:spPr>
        <p:txBody>
          <a:bodyPr>
            <a:noAutofit/>
          </a:bodyPr>
          <a:lstStyle/>
          <a:p>
            <a:pPr>
              <a:buNone/>
            </a:pPr>
            <a:r>
              <a:rPr kumimoji="1" lang="ja-JP" altLang="en-US" sz="2800" dirty="0" smtClean="0">
                <a:latin typeface="HGP行書体" pitchFamily="66" charset="-128"/>
                <a:ea typeface="HGP行書体" pitchFamily="66" charset="-128"/>
                <a:cs typeface="メイリオ" pitchFamily="50" charset="-128"/>
              </a:rPr>
              <a:t>     開発でお世話になりました新井教授を始めとする</a:t>
            </a:r>
            <a:r>
              <a:rPr kumimoji="1" lang="en-US" altLang="ja-JP" sz="2800" dirty="0" smtClean="0">
                <a:latin typeface="HGP行書体" pitchFamily="66" charset="-128"/>
                <a:ea typeface="HGP行書体" pitchFamily="66" charset="-128"/>
                <a:cs typeface="メイリオ" pitchFamily="50" charset="-128"/>
              </a:rPr>
              <a:t>NetCommons</a:t>
            </a:r>
            <a:r>
              <a:rPr lang="ja-JP" altLang="en-US" sz="2800" dirty="0" smtClean="0">
                <a:latin typeface="HGP行書体" pitchFamily="66" charset="-128"/>
                <a:ea typeface="HGP行書体" pitchFamily="66" charset="-128"/>
                <a:cs typeface="メイリオ" pitchFamily="50" charset="-128"/>
              </a:rPr>
              <a:t>プロジェクトの皆さま</a:t>
            </a:r>
            <a:r>
              <a:rPr lang="en-US" altLang="ja-JP" sz="2800" dirty="0" smtClean="0">
                <a:latin typeface="HGP行書体" pitchFamily="66" charset="-128"/>
                <a:ea typeface="HGP行書体" pitchFamily="66" charset="-128"/>
                <a:cs typeface="メイリオ" pitchFamily="50" charset="-128"/>
              </a:rPr>
              <a:t>,</a:t>
            </a:r>
          </a:p>
          <a:p>
            <a:pPr>
              <a:buNone/>
            </a:pPr>
            <a:r>
              <a:rPr kumimoji="1" lang="ja-JP" altLang="en-US" sz="2800" dirty="0" smtClean="0">
                <a:latin typeface="HGP行書体" pitchFamily="66" charset="-128"/>
                <a:ea typeface="HGP行書体" pitchFamily="66" charset="-128"/>
                <a:cs typeface="メイリオ" pitchFamily="50" charset="-128"/>
              </a:rPr>
              <a:t>    研究科進</a:t>
            </a:r>
            <a:r>
              <a:rPr kumimoji="1" lang="ja-JP" altLang="en-US" sz="2800" dirty="0" smtClean="0">
                <a:latin typeface="HGP行書体" pitchFamily="66" charset="-128"/>
                <a:ea typeface="HGP行書体" pitchFamily="66" charset="-128"/>
                <a:cs typeface="メイリオ" pitchFamily="50" charset="-128"/>
              </a:rPr>
              <a:t>学を支</a:t>
            </a:r>
            <a:r>
              <a:rPr kumimoji="1" lang="ja-JP" altLang="en-US" sz="2800" dirty="0" smtClean="0">
                <a:latin typeface="HGP行書体" pitchFamily="66" charset="-128"/>
                <a:ea typeface="HGP行書体" pitchFamily="66" charset="-128"/>
                <a:cs typeface="メイリオ" pitchFamily="50" charset="-128"/>
              </a:rPr>
              <a:t>援していただきました（日工専）の教授の皆さま</a:t>
            </a:r>
            <a:r>
              <a:rPr kumimoji="1" lang="en-US" altLang="ja-JP" sz="2800" dirty="0" smtClean="0">
                <a:latin typeface="HGP行書体" pitchFamily="66" charset="-128"/>
                <a:ea typeface="HGP行書体" pitchFamily="66" charset="-128"/>
                <a:cs typeface="メイリオ" pitchFamily="50" charset="-128"/>
              </a:rPr>
              <a:t>,</a:t>
            </a:r>
          </a:p>
          <a:p>
            <a:pPr>
              <a:buNone/>
            </a:pPr>
            <a:r>
              <a:rPr lang="ja-JP" altLang="en-US" sz="2800" dirty="0" smtClean="0">
                <a:latin typeface="HGP行書体" pitchFamily="66" charset="-128"/>
                <a:ea typeface="HGP行書体" pitchFamily="66" charset="-128"/>
                <a:cs typeface="メイリオ" pitchFamily="50" charset="-128"/>
              </a:rPr>
              <a:t>    （日工専）へ快く送っていただきました（情公共</a:t>
            </a:r>
            <a:r>
              <a:rPr lang="ja-JP" altLang="en-US" sz="2800" dirty="0" smtClean="0">
                <a:latin typeface="HGP行書体" pitchFamily="66" charset="-128"/>
                <a:ea typeface="HGP行書体" pitchFamily="66" charset="-128"/>
                <a:cs typeface="メイリオ" pitchFamily="50" charset="-128"/>
              </a:rPr>
              <a:t>）（消防セ）</a:t>
            </a:r>
            <a:r>
              <a:rPr lang="ja-JP" altLang="en-US" sz="2800" dirty="0" smtClean="0">
                <a:latin typeface="HGP行書体" pitchFamily="66" charset="-128"/>
                <a:ea typeface="HGP行書体" pitchFamily="66" charset="-128"/>
                <a:cs typeface="メイリオ" pitchFamily="50" charset="-128"/>
              </a:rPr>
              <a:t>の皆さまに深く感謝致します</a:t>
            </a:r>
            <a:r>
              <a:rPr lang="en-US" altLang="ja-JP" sz="2800" dirty="0" smtClean="0">
                <a:latin typeface="HGP行書体" pitchFamily="66" charset="-128"/>
                <a:ea typeface="HGP行書体" pitchFamily="66" charset="-128"/>
                <a:cs typeface="メイリオ" pitchFamily="50" charset="-128"/>
              </a:rPr>
              <a:t>.</a:t>
            </a:r>
          </a:p>
          <a:p>
            <a:pPr>
              <a:buNone/>
            </a:pPr>
            <a:r>
              <a:rPr lang="en-US" altLang="ja-JP" sz="2800" dirty="0" smtClean="0">
                <a:latin typeface="HGP行書体" pitchFamily="66" charset="-128"/>
                <a:ea typeface="HGP行書体" pitchFamily="66" charset="-128"/>
                <a:cs typeface="メイリオ" pitchFamily="50" charset="-128"/>
              </a:rPr>
              <a:t>    </a:t>
            </a:r>
            <a:r>
              <a:rPr lang="ja-JP" altLang="en-US" sz="2800" dirty="0" smtClean="0">
                <a:latin typeface="HGP行書体" pitchFamily="66" charset="-128"/>
                <a:ea typeface="HGP行書体" pitchFamily="66" charset="-128"/>
                <a:cs typeface="メイリオ" pitchFamily="50" charset="-128"/>
              </a:rPr>
              <a:t>ご支援</a:t>
            </a:r>
            <a:r>
              <a:rPr lang="en-US" altLang="ja-JP" sz="2800" dirty="0" smtClean="0">
                <a:latin typeface="HGP行書体" pitchFamily="66" charset="-128"/>
                <a:ea typeface="HGP行書体" pitchFamily="66" charset="-128"/>
                <a:cs typeface="メイリオ" pitchFamily="50" charset="-128"/>
              </a:rPr>
              <a:t>,</a:t>
            </a:r>
            <a:r>
              <a:rPr lang="ja-JP" altLang="en-US" sz="2800" dirty="0" smtClean="0">
                <a:latin typeface="HGP行書体" pitchFamily="66" charset="-128"/>
                <a:ea typeface="HGP行書体" pitchFamily="66" charset="-128"/>
                <a:cs typeface="メイリオ" pitchFamily="50" charset="-128"/>
              </a:rPr>
              <a:t>　ご協力ありがとうございました</a:t>
            </a:r>
            <a:r>
              <a:rPr lang="en-US" altLang="ja-JP" sz="2800" dirty="0" smtClean="0">
                <a:latin typeface="HGP行書体" pitchFamily="66" charset="-128"/>
                <a:ea typeface="HGP行書体" pitchFamily="66"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36</a:t>
            </a:fld>
            <a:endParaRPr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外</a:t>
            </a:r>
            <a:r>
              <a:rPr lang="ja-JP" altLang="en-US" sz="2000" b="1" dirty="0" smtClean="0">
                <a:latin typeface="メイリオ" pitchFamily="50" charset="-128"/>
                <a:ea typeface="メイリオ" pitchFamily="50" charset="-128"/>
                <a:cs typeface="メイリオ" pitchFamily="50" charset="-128"/>
              </a:rPr>
              <a:t>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37</a:t>
            </a:fld>
            <a:endParaRPr lang="ja-JP"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補足</a:t>
            </a:r>
            <a:r>
              <a:rPr lang="en-US" altLang="ja-JP" sz="3600" b="1" dirty="0" smtClean="0">
                <a:latin typeface="メイリオ" pitchFamily="50" charset="-128"/>
                <a:ea typeface="メイリオ" pitchFamily="50" charset="-128"/>
                <a:cs typeface="メイリオ" pitchFamily="50" charset="-128"/>
              </a:rPr>
              <a:t> MVC</a:t>
            </a:r>
            <a:r>
              <a:rPr lang="ja-JP" altLang="en-US" sz="3600" b="1" dirty="0" smtClean="0">
                <a:latin typeface="メイリオ" pitchFamily="50" charset="-128"/>
                <a:ea typeface="メイリオ" pitchFamily="50" charset="-128"/>
                <a:cs typeface="メイリオ" pitchFamily="50" charset="-128"/>
              </a:rPr>
              <a:t>モデルとは</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412776"/>
            <a:ext cx="8435280" cy="5112568"/>
          </a:xfrm>
        </p:spPr>
        <p:txBody>
          <a:bodyPr>
            <a:normAutofit/>
          </a:bodyPr>
          <a:lstStyle/>
          <a:p>
            <a:pPr>
              <a:spcAft>
                <a:spcPts val="600"/>
              </a:spcAft>
            </a:pPr>
            <a:r>
              <a:rPr lang="ja-JP" altLang="en-US" sz="2800" b="1" dirty="0" smtClean="0">
                <a:latin typeface="メイリオ" pitchFamily="50" charset="-128"/>
                <a:ea typeface="メイリオ" pitchFamily="50" charset="-128"/>
                <a:cs typeface="メイリオ" pitchFamily="50" charset="-128"/>
              </a:rPr>
              <a:t>ソフトウェアの設計モデルのひとつ</a:t>
            </a:r>
            <a:endParaRPr kumimoji="1" lang="en-US" altLang="ja-JP" sz="28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Model</a:t>
            </a:r>
            <a:r>
              <a:rPr kumimoji="1" lang="ja-JP" altLang="en-US" sz="2800" b="1" dirty="0" smtClean="0">
                <a:latin typeface="メイリオ" pitchFamily="50" charset="-128"/>
                <a:ea typeface="メイリオ" pitchFamily="50" charset="-128"/>
                <a:cs typeface="メイリオ" pitchFamily="50" charset="-128"/>
              </a:rPr>
              <a:t>、</a:t>
            </a:r>
            <a:r>
              <a:rPr kumimoji="1" lang="en-US" altLang="ja-JP" sz="2800" b="1" dirty="0" smtClean="0">
                <a:latin typeface="メイリオ" pitchFamily="50" charset="-128"/>
                <a:ea typeface="メイリオ" pitchFamily="50" charset="-128"/>
                <a:cs typeface="メイリオ" pitchFamily="50" charset="-128"/>
              </a:rPr>
              <a:t>View</a:t>
            </a:r>
            <a:r>
              <a:rPr kumimoji="1" lang="ja-JP" altLang="en-US" sz="2800" b="1" dirty="0" smtClean="0">
                <a:latin typeface="メイリオ" pitchFamily="50" charset="-128"/>
                <a:ea typeface="メイリオ" pitchFamily="50" charset="-128"/>
                <a:cs typeface="メイリオ" pitchFamily="50" charset="-128"/>
              </a:rPr>
              <a:t>、</a:t>
            </a:r>
            <a:r>
              <a:rPr kumimoji="1" lang="en-US" altLang="ja-JP" sz="2800" b="1" dirty="0" smtClean="0">
                <a:latin typeface="メイリオ" pitchFamily="50" charset="-128"/>
                <a:ea typeface="メイリオ" pitchFamily="50" charset="-128"/>
                <a:cs typeface="メイリオ" pitchFamily="50" charset="-128"/>
              </a:rPr>
              <a:t>Controller</a:t>
            </a:r>
            <a:r>
              <a:rPr lang="ja-JP" altLang="en-US" sz="2800" b="1" dirty="0" smtClean="0">
                <a:latin typeface="メイリオ" pitchFamily="50" charset="-128"/>
                <a:ea typeface="メイリオ" pitchFamily="50" charset="-128"/>
                <a:cs typeface="メイリオ" pitchFamily="50" charset="-128"/>
              </a:rPr>
              <a:t>という要素に分割</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データ取得など処理の中核を担う：</a:t>
            </a:r>
            <a:r>
              <a:rPr lang="en-US" altLang="ja-JP" sz="2400" b="1" dirty="0" smtClean="0">
                <a:solidFill>
                  <a:srgbClr val="FF0000"/>
                </a:solidFill>
                <a:latin typeface="メイリオ" pitchFamily="50" charset="-128"/>
                <a:ea typeface="メイリオ" pitchFamily="50" charset="-128"/>
                <a:cs typeface="メイリオ" pitchFamily="50" charset="-128"/>
              </a:rPr>
              <a:t>Model</a:t>
            </a:r>
          </a:p>
          <a:p>
            <a:pPr lvl="1"/>
            <a:r>
              <a:rPr kumimoji="1" lang="ja-JP" altLang="en-US" sz="2400" b="1" dirty="0" smtClean="0">
                <a:latin typeface="メイリオ" pitchFamily="50" charset="-128"/>
                <a:ea typeface="メイリオ" pitchFamily="50" charset="-128"/>
                <a:cs typeface="メイリオ" pitchFamily="50" charset="-128"/>
              </a:rPr>
              <a:t>表示や出力を担う：</a:t>
            </a:r>
            <a:r>
              <a:rPr kumimoji="1" lang="en-US" altLang="ja-JP" sz="2400" b="1" dirty="0" smtClean="0">
                <a:solidFill>
                  <a:srgbClr val="00B050"/>
                </a:solidFill>
                <a:latin typeface="メイリオ" pitchFamily="50" charset="-128"/>
                <a:ea typeface="メイリオ" pitchFamily="50" charset="-128"/>
                <a:cs typeface="メイリオ" pitchFamily="50" charset="-128"/>
              </a:rPr>
              <a:t>View</a:t>
            </a:r>
          </a:p>
          <a:p>
            <a:pPr lvl="1">
              <a:spcAft>
                <a:spcPts val="600"/>
              </a:spcAft>
            </a:pPr>
            <a:r>
              <a:rPr lang="en-US" altLang="ja-JP" sz="2400" b="1" dirty="0" smtClean="0">
                <a:latin typeface="メイリオ" pitchFamily="50" charset="-128"/>
                <a:ea typeface="メイリオ" pitchFamily="50" charset="-128"/>
                <a:cs typeface="メイリオ" pitchFamily="50" charset="-128"/>
              </a:rPr>
              <a:t>Model</a:t>
            </a:r>
            <a:r>
              <a:rPr lang="ja-JP" altLang="en-US" sz="2400" b="1" dirty="0" smtClean="0">
                <a:latin typeface="メイリオ" pitchFamily="50" charset="-128"/>
                <a:ea typeface="メイリオ" pitchFamily="50" charset="-128"/>
                <a:cs typeface="メイリオ" pitchFamily="50" charset="-128"/>
              </a:rPr>
              <a:t>と</a:t>
            </a:r>
            <a:r>
              <a:rPr lang="en-US" altLang="ja-JP" sz="2400" b="1" dirty="0" smtClean="0">
                <a:latin typeface="メイリオ" pitchFamily="50" charset="-128"/>
                <a:ea typeface="メイリオ" pitchFamily="50" charset="-128"/>
                <a:cs typeface="メイリオ" pitchFamily="50" charset="-128"/>
              </a:rPr>
              <a:t>View</a:t>
            </a:r>
            <a:r>
              <a:rPr lang="ja-JP" altLang="en-US" sz="2400" b="1" dirty="0" smtClean="0">
                <a:latin typeface="メイリオ" pitchFamily="50" charset="-128"/>
                <a:ea typeface="メイリオ" pitchFamily="50" charset="-128"/>
                <a:cs typeface="メイリオ" pitchFamily="50" charset="-128"/>
              </a:rPr>
              <a:t>を制御する：</a:t>
            </a:r>
            <a:r>
              <a:rPr lang="en-US" altLang="ja-JP" sz="2400" b="1" dirty="0" smtClean="0">
                <a:solidFill>
                  <a:schemeClr val="accent1">
                    <a:lumMod val="75000"/>
                  </a:schemeClr>
                </a:solidFill>
                <a:latin typeface="メイリオ" pitchFamily="50" charset="-128"/>
                <a:ea typeface="メイリオ" pitchFamily="50" charset="-128"/>
                <a:cs typeface="メイリオ" pitchFamily="50" charset="-128"/>
              </a:rPr>
              <a:t>Controller</a:t>
            </a:r>
          </a:p>
          <a:p>
            <a:pPr>
              <a:spcAft>
                <a:spcPts val="1200"/>
              </a:spcAft>
            </a:pPr>
            <a:r>
              <a:rPr kumimoji="1" lang="en-US" altLang="ja-JP" sz="2800" b="1" dirty="0" smtClean="0">
                <a:latin typeface="メイリオ" pitchFamily="50" charset="-128"/>
                <a:ea typeface="メイリオ" pitchFamily="50" charset="-128"/>
                <a:cs typeface="メイリオ" pitchFamily="50" charset="-128"/>
              </a:rPr>
              <a:t>3</a:t>
            </a:r>
            <a:r>
              <a:rPr kumimoji="1" lang="ja-JP" altLang="en-US" sz="2800" b="1" dirty="0" smtClean="0">
                <a:latin typeface="メイリオ" pitchFamily="50" charset="-128"/>
                <a:ea typeface="メイリオ" pitchFamily="50" charset="-128"/>
                <a:cs typeface="メイリオ" pitchFamily="50" charset="-128"/>
              </a:rPr>
              <a:t>要素を組み合わせてシステムを実装する方式</a:t>
            </a:r>
            <a:endParaRPr kumimoji="1" lang="en-US" altLang="ja-JP" sz="2800" b="1" dirty="0" smtClean="0">
              <a:latin typeface="メイリオ" pitchFamily="50" charset="-128"/>
              <a:ea typeface="メイリオ" pitchFamily="50" charset="-128"/>
              <a:cs typeface="メイリオ" pitchFamily="50" charset="-128"/>
            </a:endParaRPr>
          </a:p>
          <a:p>
            <a:pPr>
              <a:spcAft>
                <a:spcPts val="600"/>
              </a:spcAft>
              <a:buNone/>
            </a:pPr>
            <a:r>
              <a:rPr lang="ja-JP" altLang="en-US" sz="2800" b="1" u="sng" dirty="0" smtClean="0">
                <a:latin typeface="メイリオ" pitchFamily="50" charset="-128"/>
                <a:ea typeface="メイリオ" pitchFamily="50" charset="-128"/>
                <a:cs typeface="メイリオ" pitchFamily="50" charset="-128"/>
              </a:rPr>
              <a:t>メリット</a:t>
            </a:r>
            <a:endParaRPr lang="en-US" altLang="ja-JP" sz="2800" b="1" u="sng" dirty="0" smtClean="0">
              <a:latin typeface="メイリオ" pitchFamily="50" charset="-128"/>
              <a:ea typeface="メイリオ" pitchFamily="50" charset="-128"/>
              <a:cs typeface="メイリオ" pitchFamily="50" charset="-128"/>
            </a:endParaRPr>
          </a:p>
          <a:p>
            <a:pPr>
              <a:spcAft>
                <a:spcPts val="600"/>
              </a:spcAft>
            </a:pPr>
            <a:r>
              <a:rPr kumimoji="1" lang="ja-JP" altLang="en-US" sz="2800" b="1" dirty="0" smtClean="0">
                <a:latin typeface="メイリオ" pitchFamily="50" charset="-128"/>
                <a:ea typeface="メイリオ" pitchFamily="50" charset="-128"/>
                <a:cs typeface="メイリオ" pitchFamily="50" charset="-128"/>
              </a:rPr>
              <a:t>開発作業の分業が容易になる</a:t>
            </a:r>
            <a:endParaRPr kumimoji="1"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お互いの仕様変更の影響を受けにくくなる</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4860032" y="177281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059832"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07904"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11960"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860032" y="134076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059832"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07904"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11960"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635896"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835696"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483768"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2987824"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635896"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835696"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483768"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2987824"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452320"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コメント５</a:t>
            </a:r>
          </a:p>
        </p:txBody>
      </p:sp>
      <p:sp>
        <p:nvSpPr>
          <p:cNvPr id="19" name="正方形/長方形 18"/>
          <p:cNvSpPr/>
          <p:nvPr/>
        </p:nvSpPr>
        <p:spPr>
          <a:xfrm>
            <a:off x="5652120"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300192"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804248"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452320"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652120"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300192"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804248"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555776"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555776"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311860" y="2204864"/>
            <a:ext cx="64807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3959932" y="2204864"/>
            <a:ext cx="2592288"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03848"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03648"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051720"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555776"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03848"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03648"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051720"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555776"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6948264"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148064"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796136"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00192"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6948264"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148064"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796136"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00192"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03748" y="3645024"/>
            <a:ext cx="43204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735796" y="3645024"/>
            <a:ext cx="331236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5085184"/>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03748" y="5085184"/>
            <a:ext cx="3384376"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148064"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148064"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331640"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331640"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899592"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899592"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644008"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644008"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4" name="スライド番号プレースホルダ 83"/>
          <p:cNvSpPr>
            <a:spLocks noGrp="1"/>
          </p:cNvSpPr>
          <p:nvPr>
            <p:ph type="sldNum" sz="quarter" idx="12"/>
          </p:nvPr>
        </p:nvSpPr>
        <p:spPr/>
        <p:txBody>
          <a:bodyPr/>
          <a:lstStyle/>
          <a:p>
            <a:fld id="{D2D8002D-B5B0-4BAC-B1F6-782DDCCE6D9C}" type="slidenum">
              <a:rPr lang="ja-JP" altLang="en-US" smtClean="0"/>
              <a:pPr/>
              <a:t>39</a:t>
            </a:fld>
            <a:endParaRPr lang="ja-JP" altLang="en-US"/>
          </a:p>
        </p:txBody>
      </p:sp>
      <p:sp>
        <p:nvSpPr>
          <p:cNvPr id="9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補足　</a:t>
            </a: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Tree</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ビヘイビアの動作</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07504" y="908720"/>
            <a:ext cx="8856984" cy="5472608"/>
          </a:xfrm>
        </p:spPr>
        <p:txBody>
          <a:bodyPr>
            <a:noAutofit/>
          </a:bodyPr>
          <a:lstStyle/>
          <a:p>
            <a:pPr marL="514350"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開発経験</a:t>
            </a:r>
            <a:r>
              <a:rPr kumimoji="1" lang="en-US" altLang="ja-JP" sz="2400" b="1" dirty="0" smtClean="0">
                <a:latin typeface="メイリオ" pitchFamily="50" charset="-128"/>
                <a:ea typeface="メイリオ" pitchFamily="50" charset="-128"/>
                <a:cs typeface="メイリオ" pitchFamily="50" charset="-128"/>
              </a:rPr>
              <a:t>(</a:t>
            </a:r>
            <a:r>
              <a:rPr kumimoji="1" lang="ja-JP" altLang="en-US" sz="2400" b="1" u="sng" dirty="0" smtClean="0">
                <a:latin typeface="メイリオ" pitchFamily="50" charset="-128"/>
                <a:ea typeface="メイリオ" pitchFamily="50" charset="-128"/>
                <a:cs typeface="メイリオ" pitchFamily="50" charset="-128"/>
              </a:rPr>
              <a:t>プログラミング</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高校の授業</a:t>
            </a:r>
            <a:r>
              <a:rPr lang="en-US" altLang="ja-JP" sz="2000" b="1" dirty="0" smtClean="0">
                <a:latin typeface="メイリオ" pitchFamily="50" charset="-128"/>
                <a:ea typeface="メイリオ" pitchFamily="50" charset="-128"/>
                <a:cs typeface="メイリオ" pitchFamily="50" charset="-128"/>
              </a:rPr>
              <a:t>(C, VBA)</a:t>
            </a:r>
            <a:r>
              <a:rPr lang="ja-JP" altLang="en-US" sz="2000" b="1" dirty="0" smtClean="0">
                <a:latin typeface="メイリオ" pitchFamily="50" charset="-128"/>
                <a:ea typeface="メイリオ" pitchFamily="50" charset="-128"/>
                <a:cs typeface="メイリオ" pitchFamily="50" charset="-128"/>
              </a:rPr>
              <a:t>，入社後の導入教育</a:t>
            </a:r>
            <a:r>
              <a:rPr lang="en-US" altLang="ja-JP" sz="2000" b="1" dirty="0" smtClean="0">
                <a:latin typeface="メイリオ" pitchFamily="50" charset="-128"/>
                <a:ea typeface="メイリオ" pitchFamily="50" charset="-128"/>
                <a:cs typeface="メイリオ" pitchFamily="50" charset="-128"/>
              </a:rPr>
              <a:t>(Java, COBOL)</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OJT</a:t>
            </a:r>
            <a:r>
              <a:rPr lang="ja-JP" altLang="en-US" sz="2000" b="1" dirty="0" smtClean="0">
                <a:latin typeface="メイリオ" pitchFamily="50" charset="-128"/>
                <a:ea typeface="メイリオ" pitchFamily="50" charset="-128"/>
                <a:cs typeface="メイリオ" pitchFamily="50" charset="-128"/>
              </a:rPr>
              <a:t>での開発</a:t>
            </a:r>
            <a:r>
              <a:rPr lang="en-US" altLang="ja-JP" sz="2000" b="1" dirty="0" smtClean="0">
                <a:latin typeface="メイリオ" pitchFamily="50" charset="-128"/>
                <a:ea typeface="メイリオ" pitchFamily="50" charset="-128"/>
                <a:cs typeface="メイリオ" pitchFamily="50" charset="-128"/>
              </a:rPr>
              <a:t>(COBOL)</a:t>
            </a:r>
            <a:r>
              <a:rPr lang="ja-JP" altLang="en-US" sz="2000" b="1" dirty="0" smtClean="0">
                <a:latin typeface="メイリオ" pitchFamily="50" charset="-128"/>
                <a:ea typeface="メイリオ" pitchFamily="50" charset="-128"/>
                <a:cs typeface="メイリオ" pitchFamily="50" charset="-128"/>
              </a:rPr>
              <a:t> 等でプログラミング経験はある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知識不足，経験不足を懸念</a:t>
            </a:r>
            <a:r>
              <a:rPr lang="en-US" altLang="ja-JP" sz="20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スマホの流行に伴い，スマホアプリを開発するためのフリーソフト等が数多く出回っている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技術者としてトレンドのソフトウェア開発の手法はどのようなことをしているのかを知りたい</a:t>
            </a:r>
            <a:r>
              <a:rPr lang="en-US" altLang="ja-JP" sz="20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本科生時の卒業研究</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というオープンソースの</a:t>
            </a:r>
            <a:r>
              <a:rPr lang="en-US" altLang="ja-JP" sz="2000" b="1" dirty="0" smtClean="0">
                <a:latin typeface="メイリオ" pitchFamily="50" charset="-128"/>
                <a:ea typeface="メイリオ" pitchFamily="50" charset="-128"/>
                <a:cs typeface="メイリオ" pitchFamily="50" charset="-128"/>
              </a:rPr>
              <a:t>CMS</a:t>
            </a:r>
            <a:r>
              <a:rPr lang="en-US" altLang="ja-JP" sz="16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を用いて，</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の情報共有基盤を開発，運営する</a:t>
            </a:r>
            <a:r>
              <a:rPr lang="en-US" altLang="ja-JP" sz="2000" b="1" dirty="0" smtClean="0">
                <a:latin typeface="メイリオ" pitchFamily="50" charset="-128"/>
                <a:ea typeface="メイリオ" pitchFamily="50" charset="-128"/>
                <a:cs typeface="メイリオ" pitchFamily="50" charset="-128"/>
              </a:rPr>
              <a:t>.</a:t>
            </a:r>
          </a:p>
          <a:p>
            <a:pPr marL="914400" lvl="1" indent="-514350"/>
            <a:r>
              <a:rPr lang="ja-JP" altLang="en-US" sz="2000" b="1" dirty="0" smtClean="0">
                <a:latin typeface="メイリオ" pitchFamily="50" charset="-128"/>
                <a:ea typeface="メイリオ" pitchFamily="50" charset="-128"/>
                <a:cs typeface="メイリオ" pitchFamily="50" charset="-128"/>
              </a:rPr>
              <a:t>調査段階で，</a:t>
            </a:r>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の次期バージョンの開発プロジェクトがあるということを知る</a:t>
            </a:r>
            <a:r>
              <a:rPr lang="en-US" altLang="ja-JP" sz="2000" b="1" dirty="0" smtClean="0">
                <a:latin typeface="メイリオ" pitchFamily="50" charset="-128"/>
                <a:ea typeface="メイリオ" pitchFamily="50" charset="-128"/>
                <a:cs typeface="メイリオ" pitchFamily="50" charset="-128"/>
              </a:rPr>
              <a:t>.</a:t>
            </a:r>
          </a:p>
          <a:p>
            <a:pPr marL="914400" lvl="1" indent="-514350"/>
            <a:endParaRPr lang="en-US" altLang="ja-JP" sz="2000" b="1" dirty="0" smtClean="0">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1043608" y="6381328"/>
            <a:ext cx="7416824"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kumimoji="1" lang="en-US" altLang="ja-JP" b="1" u="sng" dirty="0" smtClean="0">
                <a:solidFill>
                  <a:srgbClr val="FF0000"/>
                </a:solidFill>
                <a:latin typeface="メイリオ" pitchFamily="50" charset="-128"/>
                <a:ea typeface="メイリオ" pitchFamily="50" charset="-128"/>
                <a:cs typeface="メイリオ" pitchFamily="50" charset="-128"/>
              </a:rPr>
              <a:t>C</a:t>
            </a:r>
            <a:r>
              <a:rPr kumimoji="1" lang="en-US" altLang="ja-JP" b="1" dirty="0" smtClean="0">
                <a:latin typeface="メイリオ" pitchFamily="50" charset="-128"/>
                <a:ea typeface="メイリオ" pitchFamily="50" charset="-128"/>
                <a:cs typeface="メイリオ" pitchFamily="50" charset="-128"/>
              </a:rPr>
              <a:t>ontents </a:t>
            </a:r>
            <a:r>
              <a:rPr kumimoji="1" lang="en-US" altLang="ja-JP" b="1" u="sng" dirty="0" smtClean="0">
                <a:solidFill>
                  <a:srgbClr val="FF0000"/>
                </a:solidFill>
                <a:latin typeface="メイリオ" pitchFamily="50" charset="-128"/>
                <a:ea typeface="メイリオ" pitchFamily="50" charset="-128"/>
                <a:cs typeface="メイリオ" pitchFamily="50" charset="-128"/>
              </a:rPr>
              <a:t>M</a:t>
            </a:r>
            <a:r>
              <a:rPr kumimoji="1" lang="en-US" altLang="ja-JP" b="1" dirty="0" smtClean="0">
                <a:latin typeface="メイリオ" pitchFamily="50" charset="-128"/>
                <a:ea typeface="メイリオ" pitchFamily="50" charset="-128"/>
                <a:cs typeface="メイリオ" pitchFamily="50" charset="-128"/>
              </a:rPr>
              <a:t>anagement </a:t>
            </a:r>
            <a:r>
              <a:rPr kumimoji="1" lang="en-US" altLang="ja-JP" b="1" u="sng" dirty="0" smtClean="0">
                <a:solidFill>
                  <a:srgbClr val="FF0000"/>
                </a:solidFill>
                <a:latin typeface="メイリオ" pitchFamily="50" charset="-128"/>
                <a:ea typeface="メイリオ" pitchFamily="50" charset="-128"/>
                <a:cs typeface="メイリオ" pitchFamily="50" charset="-128"/>
              </a:rPr>
              <a:t>S</a:t>
            </a:r>
            <a:r>
              <a:rPr kumimoji="1" lang="en-US" altLang="ja-JP" b="1" dirty="0" smtClean="0">
                <a:latin typeface="メイリオ" pitchFamily="50" charset="-128"/>
                <a:ea typeface="メイリオ" pitchFamily="50" charset="-128"/>
                <a:cs typeface="メイリオ" pitchFamily="50" charset="-128"/>
              </a:rPr>
              <a:t>ystem : </a:t>
            </a:r>
            <a:r>
              <a:rPr kumimoji="1" lang="ja-JP" altLang="en-US" b="1" dirty="0" smtClean="0">
                <a:latin typeface="メイリオ" pitchFamily="50" charset="-128"/>
                <a:ea typeface="メイリオ" pitchFamily="50" charset="-128"/>
                <a:cs typeface="メイリオ" pitchFamily="50" charset="-128"/>
              </a:rPr>
              <a:t>コンテンツ管理システム</a:t>
            </a:r>
            <a:endParaRPr kumimoji="1" lang="ja-JP" altLang="en-US"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980728"/>
          </a:xfrm>
        </p:spPr>
        <p:txBody>
          <a:bodyPr vert="horz" lIns="91440" tIns="45720" rIns="91440" bIns="45720" rtlCol="0" anchor="ctr">
            <a:normAutofit/>
          </a:bodyPr>
          <a:lstStyle/>
          <a:p>
            <a:pPr>
              <a:defRPr/>
            </a:pPr>
            <a:r>
              <a:rPr lang="en-US" altLang="ja-JP" sz="3600" b="1" dirty="0" smtClean="0">
                <a:latin typeface="メイリオ" pitchFamily="50" charset="-128"/>
                <a:ea typeface="メイリオ" pitchFamily="50" charset="-128"/>
                <a:cs typeface="メイリオ" pitchFamily="50" charset="-128"/>
              </a:rPr>
              <a:t>NC3</a:t>
            </a:r>
            <a:r>
              <a:rPr lang="ja-JP" altLang="en-US" sz="3600" b="1" dirty="0" smtClean="0">
                <a:latin typeface="メイリオ" pitchFamily="50" charset="-128"/>
                <a:ea typeface="メイリオ" pitchFamily="50" charset="-128"/>
                <a:cs typeface="メイリオ" pitchFamily="50" charset="-128"/>
              </a:rPr>
              <a:t>開発手法</a:t>
            </a:r>
            <a:r>
              <a:rPr lang="en-US" altLang="ja-JP" sz="3600" b="1" dirty="0" smtClean="0">
                <a:latin typeface="メイリオ" pitchFamily="50" charset="-128"/>
                <a:ea typeface="メイリオ" pitchFamily="50" charset="-128"/>
                <a:cs typeface="メイリオ" pitchFamily="50" charset="-128"/>
              </a:rPr>
              <a:t>(</a:t>
            </a:r>
            <a:r>
              <a:rPr lang="ja-JP" altLang="en-US" sz="3600" b="1" dirty="0" smtClean="0">
                <a:latin typeface="メイリオ" pitchFamily="50" charset="-128"/>
                <a:ea typeface="メイリオ" pitchFamily="50" charset="-128"/>
                <a:cs typeface="メイリオ" pitchFamily="50" charset="-128"/>
              </a:rPr>
              <a:t>１</a:t>
            </a:r>
            <a:r>
              <a:rPr lang="en-US" altLang="ja-JP" sz="3600" b="1" dirty="0" smtClean="0">
                <a:latin typeface="メイリオ" pitchFamily="50" charset="-128"/>
                <a:ea typeface="メイリオ" pitchFamily="50" charset="-128"/>
                <a:cs typeface="メイリオ" pitchFamily="50" charset="-128"/>
              </a:rPr>
              <a:t>)</a:t>
            </a:r>
            <a:endParaRPr lang="ja-JP" altLang="en-US" sz="3600" b="1" dirty="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40</a:t>
            </a:fld>
            <a:endParaRPr lang="ja-JP"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に潜む課題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26876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41</a:t>
            </a:fld>
            <a:endParaRPr lang="ja-JP"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42</a:t>
            </a:fld>
            <a:endParaRPr lang="ja-JP"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43</a:t>
            </a:fld>
            <a:endParaRPr lang="ja-JP"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44</a:t>
            </a:fld>
            <a:endParaRPr lang="ja-JP"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
        <p:nvSpPr>
          <p:cNvPr id="11" name="スライド番号プレースホルダ 10"/>
          <p:cNvSpPr>
            <a:spLocks noGrp="1"/>
          </p:cNvSpPr>
          <p:nvPr>
            <p:ph type="sldNum" sz="quarter" idx="12"/>
          </p:nvPr>
        </p:nvSpPr>
        <p:spPr/>
        <p:txBody>
          <a:bodyPr/>
          <a:lstStyle/>
          <a:p>
            <a:fld id="{D2D8002D-B5B0-4BAC-B1F6-782DDCCE6D9C}" type="slidenum">
              <a:rPr lang="ja-JP" altLang="en-US" smtClean="0"/>
              <a:pPr/>
              <a:t>45</a:t>
            </a:fld>
            <a:endParaRPr lang="ja-JP" alt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
        <p:nvSpPr>
          <p:cNvPr id="17" name="スライド番号プレースホルダ 16"/>
          <p:cNvSpPr>
            <a:spLocks noGrp="1"/>
          </p:cNvSpPr>
          <p:nvPr>
            <p:ph type="sldNum" sz="quarter" idx="12"/>
          </p:nvPr>
        </p:nvSpPr>
        <p:spPr/>
        <p:txBody>
          <a:bodyPr/>
          <a:lstStyle/>
          <a:p>
            <a:fld id="{D2D8002D-B5B0-4BAC-B1F6-782DDCCE6D9C}" type="slidenum">
              <a:rPr lang="ja-JP" altLang="en-US" smtClean="0"/>
              <a:pPr/>
              <a:t>46</a:t>
            </a:fld>
            <a:endParaRPr lang="ja-JP"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 2"/>
          <p:cNvSpPr txBox="1">
            <a:spLocks/>
          </p:cNvSpPr>
          <p:nvPr/>
        </p:nvSpPr>
        <p:spPr>
          <a:xfrm>
            <a:off x="107504" y="908720"/>
            <a:ext cx="8856984" cy="5472608"/>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ea"/>
              <a:buAutoNum type="circleNumDbPlain"/>
              <a:tabLst/>
              <a:defRPr/>
            </a:pPr>
            <a:r>
              <a:rPr kumimoji="1" lang="ja-JP" altLang="en-US"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開発経験</a:t>
            </a:r>
            <a:r>
              <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r>
              <a:rPr kumimoji="1" lang="ja-JP" altLang="en-US" sz="2400" b="1" i="0" u="sng"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プログラミング</a:t>
            </a:r>
            <a:r>
              <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高校の授業</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(C, VBA)</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，入社後の導入教育</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(Java, COBOL)</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　</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OJT</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での開発</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(COBOL)</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 等でプログラミング経験はある</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知識不足，経験不足を懸念</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endPar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circleNumDbPlain"/>
              <a:tabLst/>
              <a:defRPr/>
            </a:pPr>
            <a:r>
              <a:rPr kumimoji="1" lang="ja-JP" altLang="en-US"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近年のソフトウェア開発技術への興味</a:t>
            </a:r>
            <a:endPar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スマホの流行に伴い，スマホアプリを開発するためのフリーソフト等が数多く出回っている</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60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技術者としてトレンドのソフトウェア開発の手法はどのようなことをしているのかを知りたい</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endPar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circleNumDbPlain"/>
              <a:tabLst/>
              <a:defRPr/>
            </a:pPr>
            <a:r>
              <a:rPr kumimoji="1" lang="ja-JP" altLang="en-US"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本科生時の卒業研究</a:t>
            </a:r>
            <a:endParaRPr kumimoji="1" lang="en-US" altLang="ja-JP" sz="24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NetCommons</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というオープンソースの</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CMS</a:t>
            </a:r>
            <a:r>
              <a:rPr kumimoji="1" lang="en-US" altLang="ja-JP" sz="16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を用いて，</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日工専</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の情報共有基盤を開発，運営する</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調査段階で，</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NetCommons</a:t>
            </a:r>
            <a:r>
              <a:rPr kumimoji="1" lang="ja-JP" altLang="en-US"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の次期バージョンの開発プロジェクトがあるということを知る</a:t>
            </a:r>
            <a:r>
              <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rPr>
              <a:t>.</a:t>
            </a:r>
          </a:p>
          <a:p>
            <a:pPr marL="914400" marR="0" lvl="1" indent="-5143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0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7" name="対角する 2 つの角を切り取った四角形 6"/>
          <p:cNvSpPr/>
          <p:nvPr/>
        </p:nvSpPr>
        <p:spPr>
          <a:xfrm>
            <a:off x="251520" y="1772816"/>
            <a:ext cx="8568952" cy="32403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108000" lvl="1">
              <a:buFont typeface="Wingdings" pitchFamily="2" charset="2"/>
              <a:buChar char="u"/>
            </a:pPr>
            <a:r>
              <a:rPr lang="ja-JP" altLang="en-US" sz="2400" b="1" dirty="0" smtClean="0">
                <a:latin typeface="メイリオ" pitchFamily="50" charset="-128"/>
                <a:ea typeface="メイリオ" pitchFamily="50" charset="-128"/>
                <a:cs typeface="メイリオ" pitchFamily="50" charset="-128"/>
              </a:rPr>
              <a:t>プログラミングを含めて開発経験ができる</a:t>
            </a:r>
            <a:endParaRPr lang="en-US" altLang="ja-JP" sz="2400" b="1" dirty="0" smtClean="0">
              <a:latin typeface="メイリオ" pitchFamily="50" charset="-128"/>
              <a:ea typeface="メイリオ" pitchFamily="50" charset="-128"/>
              <a:cs typeface="メイリオ" pitchFamily="50" charset="-128"/>
            </a:endParaRPr>
          </a:p>
          <a:p>
            <a:pPr marL="108000" lvl="1">
              <a:buFont typeface="Wingdings" pitchFamily="2" charset="2"/>
              <a:buChar char="u"/>
            </a:pPr>
            <a:r>
              <a:rPr kumimoji="1" lang="ja-JP" altLang="en-US" sz="2400" b="1" dirty="0" smtClean="0">
                <a:latin typeface="メイリオ" pitchFamily="50" charset="-128"/>
                <a:ea typeface="メイリオ" pitchFamily="50" charset="-128"/>
                <a:cs typeface="メイリオ" pitchFamily="50" charset="-128"/>
              </a:rPr>
              <a:t>卒業研究に関連した内容</a:t>
            </a:r>
            <a:endParaRPr kumimoji="1"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次期バージョンを開発している</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　　　　　　　　　　　　　　　新井研究室を希望</a:t>
            </a: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400" b="1" dirty="0" smtClean="0">
                <a:latin typeface="メイリオ" pitchFamily="50" charset="-128"/>
                <a:ea typeface="メイリオ" pitchFamily="50" charset="-128"/>
                <a:cs typeface="メイリオ" pitchFamily="50" charset="-128"/>
              </a:rPr>
              <a:t>開発プロジェクトへ参画した</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5</a:t>
            </a:fld>
            <a:endParaRPr lang="ja-JP" altLang="en-US"/>
          </a:p>
        </p:txBody>
      </p:sp>
      <p:sp>
        <p:nvSpPr>
          <p:cNvPr id="12" name="テキスト ボックス 11"/>
          <p:cNvSpPr txBox="1"/>
          <p:nvPr/>
        </p:nvSpPr>
        <p:spPr>
          <a:xfrm>
            <a:off x="1043608" y="6381328"/>
            <a:ext cx="7416824" cy="369332"/>
          </a:xfrm>
          <a:prstGeom prst="rect">
            <a:avLst/>
          </a:prstGeom>
          <a:noFill/>
        </p:spPr>
        <p:txBody>
          <a:bodyPr wrap="square" rtlCol="0">
            <a:spAutoFit/>
          </a:bodyPr>
          <a:lstStyle/>
          <a:p>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C</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ontents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M</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anagement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S</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ystem : </a:t>
            </a:r>
            <a:r>
              <a:rPr kumimoji="1" lang="ja-JP" altLang="en-US" b="1" dirty="0" smtClean="0">
                <a:solidFill>
                  <a:schemeClr val="bg1">
                    <a:lumMod val="75000"/>
                  </a:schemeClr>
                </a:solidFill>
                <a:latin typeface="メイリオ" pitchFamily="50" charset="-128"/>
                <a:ea typeface="メイリオ" pitchFamily="50" charset="-128"/>
                <a:cs typeface="メイリオ" pitchFamily="50" charset="-128"/>
              </a:rPr>
              <a:t>コンテンツ管理システム</a:t>
            </a:r>
            <a:endParaRPr kumimoji="1" lang="ja-JP" altLang="en-US" b="1" dirty="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a:t>
            </a:r>
            <a:r>
              <a:rPr lang="ja-JP" altLang="en-US" sz="3600" b="1" dirty="0" smtClean="0">
                <a:latin typeface="メイリオ" pitchFamily="50" charset="-128"/>
                <a:ea typeface="メイリオ" pitchFamily="50" charset="-128"/>
                <a:cs typeface="メイリオ" pitchFamily="50" charset="-128"/>
              </a:rPr>
              <a:t>とは</a:t>
            </a:r>
          </a:p>
        </p:txBody>
      </p:sp>
      <p:sp>
        <p:nvSpPr>
          <p:cNvPr id="3" name="コンテンツ プレースホルダ 2"/>
          <p:cNvSpPr>
            <a:spLocks noGrp="1"/>
          </p:cNvSpPr>
          <p:nvPr>
            <p:ph idx="1"/>
          </p:nvPr>
        </p:nvSpPr>
        <p:spPr>
          <a:xfrm>
            <a:off x="179512" y="1052736"/>
            <a:ext cx="8964488" cy="5073427"/>
          </a:xfrm>
        </p:spPr>
        <p:txBody>
          <a:bodyPr>
            <a:noAutofit/>
          </a:bodyPr>
          <a:lstStyle/>
          <a:p>
            <a:r>
              <a:rPr lang="ja-JP" altLang="en-US" sz="2400" b="1" dirty="0" smtClean="0">
                <a:latin typeface="メイリオ" pitchFamily="50" charset="-128"/>
                <a:ea typeface="メイリオ" pitchFamily="50" charset="-128"/>
                <a:cs typeface="メイリオ" pitchFamily="50" charset="-128"/>
              </a:rPr>
              <a:t>オープンソースの国産</a:t>
            </a:r>
            <a:r>
              <a:rPr kumimoji="1" lang="en-US" altLang="ja-JP" sz="2400" b="1" dirty="0" smtClean="0">
                <a:latin typeface="メイリオ" pitchFamily="50" charset="-128"/>
                <a:ea typeface="メイリオ" pitchFamily="50" charset="-128"/>
                <a:cs typeface="メイリオ" pitchFamily="50" charset="-128"/>
              </a:rPr>
              <a:t>CMS</a:t>
            </a:r>
            <a:r>
              <a:rPr kumimoji="1" lang="ja-JP" altLang="en-US" sz="2400" b="1" dirty="0" smtClean="0">
                <a:latin typeface="メイリオ" pitchFamily="50" charset="-128"/>
                <a:ea typeface="メイリオ" pitchFamily="50" charset="-128"/>
                <a:cs typeface="メイリオ" pitchFamily="50" charset="-128"/>
              </a:rPr>
              <a:t>の一つ</a:t>
            </a:r>
            <a:r>
              <a:rPr kumimoji="1"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（世界シェア</a:t>
            </a:r>
            <a:r>
              <a:rPr lang="en-US" altLang="ja-JP" sz="2000" b="1" dirty="0" smtClean="0">
                <a:latin typeface="メイリオ" pitchFamily="50" charset="-128"/>
                <a:ea typeface="メイリオ" pitchFamily="50" charset="-128"/>
                <a:cs typeface="メイリオ" pitchFamily="50" charset="-128"/>
              </a:rPr>
              <a:t>No.1</a:t>
            </a:r>
            <a:r>
              <a:rPr lang="ja-JP" altLang="en-US" sz="2000" b="1" dirty="0" smtClean="0">
                <a:latin typeface="メイリオ" pitchFamily="50" charset="-128"/>
                <a:ea typeface="メイリオ" pitchFamily="50" charset="-128"/>
                <a:cs typeface="メイリオ" pitchFamily="50" charset="-128"/>
              </a:rPr>
              <a:t>で有名な</a:t>
            </a:r>
            <a:r>
              <a:rPr lang="en-US" altLang="ja-JP" sz="2000" b="1" dirty="0" smtClean="0">
                <a:latin typeface="メイリオ" pitchFamily="50" charset="-128"/>
                <a:ea typeface="メイリオ" pitchFamily="50" charset="-128"/>
                <a:cs typeface="メイリオ" pitchFamily="50" charset="-128"/>
              </a:rPr>
              <a:t>CMS -&gt; WordPress</a:t>
            </a:r>
            <a:r>
              <a:rPr lang="ja-JP" altLang="en-US"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pPr>
              <a:buNone/>
            </a:pP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CMS</a:t>
            </a:r>
            <a:r>
              <a:rPr lang="ja-JP" altLang="en-US" sz="2000" b="1" dirty="0" smtClean="0">
                <a:latin typeface="メイリオ" pitchFamily="50" charset="-128"/>
                <a:ea typeface="メイリオ" pitchFamily="50" charset="-128"/>
                <a:cs typeface="メイリオ" pitchFamily="50" charset="-128"/>
              </a:rPr>
              <a:t>を使うことで簡単にサイト構築できる）</a:t>
            </a:r>
            <a:endParaRPr lang="en-US" altLang="ja-JP" sz="2000" b="1" dirty="0" smtClean="0">
              <a:latin typeface="メイリオ" pitchFamily="50" charset="-128"/>
              <a:ea typeface="メイリオ" pitchFamily="50" charset="-128"/>
              <a:cs typeface="メイリオ" pitchFamily="50" charset="-128"/>
            </a:endParaRPr>
          </a:p>
          <a:p>
            <a:pPr>
              <a:buNone/>
            </a:pP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は主に教育機関で使われている</a:t>
            </a:r>
            <a:r>
              <a:rPr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2012</a:t>
            </a:r>
            <a:r>
              <a:rPr lang="ja-JP" altLang="en-US" sz="2000" b="1" dirty="0" smtClean="0">
                <a:latin typeface="メイリオ" pitchFamily="50" charset="-128"/>
                <a:ea typeface="メイリオ" pitchFamily="50" charset="-128"/>
                <a:cs typeface="メイリオ" pitchFamily="50" charset="-128"/>
              </a:rPr>
              <a:t>年現在で</a:t>
            </a:r>
            <a:r>
              <a:rPr lang="en-US" altLang="ja-JP" sz="2000" b="1" dirty="0" smtClean="0">
                <a:latin typeface="メイリオ" pitchFamily="50" charset="-128"/>
                <a:ea typeface="メイリオ" pitchFamily="50" charset="-128"/>
                <a:cs typeface="メイリオ" pitchFamily="50" charset="-128"/>
              </a:rPr>
              <a:t>3,000</a:t>
            </a:r>
            <a:r>
              <a:rPr lang="ja-JP" altLang="en-US" sz="2000" b="1" dirty="0" smtClean="0">
                <a:latin typeface="メイリオ" pitchFamily="50" charset="-128"/>
                <a:ea typeface="メイリオ" pitchFamily="50" charset="-128"/>
                <a:cs typeface="メイリオ" pitchFamily="50" charset="-128"/>
              </a:rPr>
              <a:t>以上の導入が確認されている）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NC1 </a:t>
            </a:r>
            <a:r>
              <a:rPr lang="en-US" altLang="ja-JP" sz="2400" b="1" dirty="0" smtClean="0">
                <a:latin typeface="メイリオ" pitchFamily="50" charset="-128"/>
                <a:ea typeface="メイリオ" pitchFamily="50" charset="-128"/>
                <a:cs typeface="メイリオ" pitchFamily="50" charset="-128"/>
              </a:rPr>
              <a:t>– 2005</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2014/9 :</a:t>
            </a:r>
            <a:r>
              <a:rPr lang="ja-JP" altLang="en-US" sz="2000" b="1" dirty="0" smtClean="0">
                <a:latin typeface="メイリオ" pitchFamily="50" charset="-128"/>
                <a:ea typeface="メイリオ" pitchFamily="50" charset="-128"/>
                <a:cs typeface="メイリオ" pitchFamily="50" charset="-128"/>
              </a:rPr>
              <a:t> サポート終了）</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NC2 – 2008</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ver.2.4.2.1</a:t>
            </a:r>
            <a:r>
              <a:rPr lang="ja-JP" altLang="en-US" sz="2000" b="1" dirty="0" smtClean="0">
                <a:latin typeface="メイリオ" pitchFamily="50" charset="-128"/>
                <a:ea typeface="メイリオ" pitchFamily="50" charset="-128"/>
                <a:cs typeface="メイリオ" pitchFamily="50" charset="-128"/>
              </a:rPr>
              <a:t>リリース）</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 – 2013</a:t>
            </a:r>
            <a:r>
              <a:rPr lang="ja-JP" altLang="en-US" sz="2400" b="1" dirty="0" smtClean="0">
                <a:latin typeface="メイリオ" pitchFamily="50" charset="-128"/>
                <a:ea typeface="メイリオ" pitchFamily="50" charset="-128"/>
                <a:cs typeface="メイリオ" pitchFamily="50" charset="-128"/>
              </a:rPr>
              <a:t>年開発着手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α</a:t>
            </a:r>
            <a:r>
              <a:rPr lang="ja-JP" altLang="en-US" sz="2000" b="1" dirty="0" smtClean="0">
                <a:latin typeface="メイリオ" pitchFamily="50" charset="-128"/>
                <a:ea typeface="メイリオ" pitchFamily="50" charset="-128"/>
                <a:cs typeface="メイリオ" pitchFamily="50" charset="-128"/>
              </a:rPr>
              <a:t>版</a:t>
            </a:r>
            <a:r>
              <a:rPr lang="en-US" altLang="ja-JP" sz="14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リリース予定であったが夏にずれ込む</a:t>
            </a:r>
            <a:r>
              <a:rPr lang="en-US" altLang="ja-JP" sz="20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6</a:t>
            </a:fld>
            <a:endParaRPr lang="ja-JP" altLang="en-US"/>
          </a:p>
        </p:txBody>
      </p:sp>
      <p:sp>
        <p:nvSpPr>
          <p:cNvPr id="7" name="テキスト ボックス 6"/>
          <p:cNvSpPr txBox="1"/>
          <p:nvPr/>
        </p:nvSpPr>
        <p:spPr>
          <a:xfrm>
            <a:off x="35496" y="6453336"/>
            <a:ext cx="8064896"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多少のバグを含むが性能や使いやすさを評価するためのバージョン</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a:p>
        </p:txBody>
      </p:sp>
      <p:sp>
        <p:nvSpPr>
          <p:cNvPr id="5"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lvl="0" algn="ctr">
              <a:spcBef>
                <a:spcPct val="0"/>
              </a:spcBef>
              <a:defRPr/>
            </a:pP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の機能</a:t>
            </a:r>
            <a:endPar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3"/>
          <p:cNvGraphicFramePr>
            <a:graphicFrameLocks/>
          </p:cNvGraphicFramePr>
          <p:nvPr/>
        </p:nvGraphicFramePr>
        <p:xfrm>
          <a:off x="-684584" y="476672"/>
          <a:ext cx="9828584"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吹き出し 7"/>
          <p:cNvSpPr/>
          <p:nvPr/>
        </p:nvSpPr>
        <p:spPr>
          <a:xfrm>
            <a:off x="179512" y="620688"/>
            <a:ext cx="4032448" cy="1296144"/>
          </a:xfrm>
          <a:prstGeom prst="wedgeRoundRectCallout">
            <a:avLst>
              <a:gd name="adj1" fmla="val -20616"/>
              <a:gd name="adj2" fmla="val 122454"/>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tLang="ja-JP" sz="1600" b="1" dirty="0" smtClean="0">
                <a:latin typeface="メイリオ" pitchFamily="50" charset="-128"/>
                <a:ea typeface="メイリオ" pitchFamily="50" charset="-128"/>
                <a:cs typeface="メイリオ" pitchFamily="50" charset="-128"/>
              </a:rPr>
              <a:t>【</a:t>
            </a:r>
            <a:r>
              <a:rPr lang="ja-JP" altLang="en-US" sz="1600" b="1" dirty="0" smtClean="0">
                <a:latin typeface="メイリオ" pitchFamily="50" charset="-128"/>
                <a:ea typeface="メイリオ" pitchFamily="50" charset="-128"/>
                <a:cs typeface="メイリオ" pitchFamily="50" charset="-128"/>
              </a:rPr>
              <a:t>外部配信するためのページ</a:t>
            </a:r>
            <a:r>
              <a:rPr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例：学校ホームページのトップページ</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（誰でも見れるページ）</a:t>
            </a:r>
          </a:p>
        </p:txBody>
      </p:sp>
      <p:sp>
        <p:nvSpPr>
          <p:cNvPr id="11" name="角丸四角形吹き出し 10"/>
          <p:cNvSpPr/>
          <p:nvPr/>
        </p:nvSpPr>
        <p:spPr>
          <a:xfrm>
            <a:off x="107504" y="4437112"/>
            <a:ext cx="3888432" cy="2304256"/>
          </a:xfrm>
          <a:prstGeom prst="wedgeRoundRectCallout">
            <a:avLst>
              <a:gd name="adj1" fmla="val 56185"/>
              <a:gd name="adj2" fmla="val 392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sz="1600" b="1" dirty="0" smtClean="0">
                <a:latin typeface="メイリオ" pitchFamily="50" charset="-128"/>
                <a:ea typeface="メイリオ" pitchFamily="50" charset="-128"/>
                <a:cs typeface="メイリオ" pitchFamily="50" charset="-128"/>
              </a:rPr>
              <a:t>【</a:t>
            </a:r>
            <a:r>
              <a:rPr kumimoji="1" lang="ja-JP" altLang="en-US" sz="1600" b="1" dirty="0" smtClean="0">
                <a:latin typeface="メイリオ" pitchFamily="50" charset="-128"/>
                <a:ea typeface="メイリオ" pitchFamily="50" charset="-128"/>
                <a:cs typeface="メイリオ" pitchFamily="50" charset="-128"/>
              </a:rPr>
              <a:t>ユーザ本人が自由に使えるページ</a:t>
            </a:r>
            <a:r>
              <a:rPr kumimoji="1"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例：バーチャルオフィスとして</a:t>
            </a:r>
            <a:endParaRPr kumimoji="1" lang="en-US" altLang="ja-JP" sz="1600" b="1" dirty="0" smtClean="0">
              <a:latin typeface="メイリオ" pitchFamily="50" charset="-128"/>
              <a:ea typeface="メイリオ" pitchFamily="50" charset="-128"/>
              <a:cs typeface="メイリオ" pitchFamily="50" charset="-128"/>
            </a:endParaRPr>
          </a:p>
          <a:p>
            <a:r>
              <a:rPr lang="en-US" altLang="ja-JP" sz="1600" b="1" dirty="0" smtClean="0">
                <a:latin typeface="メイリオ" pitchFamily="50" charset="-128"/>
                <a:ea typeface="メイリオ" pitchFamily="50" charset="-128"/>
                <a:cs typeface="メイリオ" pitchFamily="50" charset="-128"/>
              </a:rPr>
              <a:t>       </a:t>
            </a:r>
            <a:r>
              <a:rPr kumimoji="1" lang="ja-JP" altLang="en-US" sz="1600" b="1" dirty="0" smtClean="0">
                <a:latin typeface="メイリオ" pitchFamily="50" charset="-128"/>
                <a:ea typeface="メイリオ" pitchFamily="50" charset="-128"/>
                <a:cs typeface="メイリオ" pitchFamily="50" charset="-128"/>
              </a:rPr>
              <a:t>利用できる</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r>
              <a:rPr lang="en-US" altLang="ja-JP" sz="1600" b="1" dirty="0" smtClean="0">
                <a:latin typeface="メイリオ" pitchFamily="50" charset="-128"/>
                <a:ea typeface="メイリオ" pitchFamily="50" charset="-128"/>
                <a:cs typeface="メイリオ" pitchFamily="50" charset="-128"/>
              </a:rPr>
              <a:t>TODO</a:t>
            </a:r>
            <a:r>
              <a:rPr lang="ja-JP" altLang="en-US" sz="1600" b="1" dirty="0" smtClean="0">
                <a:latin typeface="メイリオ" pitchFamily="50" charset="-128"/>
                <a:ea typeface="メイリオ" pitchFamily="50" charset="-128"/>
                <a:cs typeface="メイリオ" pitchFamily="50" charset="-128"/>
              </a:rPr>
              <a:t>（やること）管理</a:t>
            </a:r>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・ドキュメント</a:t>
            </a:r>
            <a:r>
              <a:rPr lang="ja-JP" altLang="en-US" sz="1600" b="1" dirty="0" smtClean="0">
                <a:latin typeface="メイリオ" pitchFamily="50" charset="-128"/>
                <a:ea typeface="メイリオ" pitchFamily="50" charset="-128"/>
                <a:cs typeface="メイリオ" pitchFamily="50" charset="-128"/>
              </a:rPr>
              <a:t>管理</a:t>
            </a:r>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・スケジュール管理　等</a:t>
            </a:r>
            <a:endParaRPr kumimoji="1" lang="ja-JP" altLang="en-US" sz="16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5220072" y="2852936"/>
            <a:ext cx="3744416" cy="1512168"/>
          </a:xfrm>
          <a:prstGeom prst="wedgeRoundRectCallout">
            <a:avLst>
              <a:gd name="adj1" fmla="val 14649"/>
              <a:gd name="adj2" fmla="val -65557"/>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ja-JP" sz="1600" b="1" dirty="0" smtClean="0">
                <a:latin typeface="メイリオ" pitchFamily="50" charset="-128"/>
                <a:ea typeface="メイリオ" pitchFamily="50" charset="-128"/>
                <a:cs typeface="メイリオ" pitchFamily="50" charset="-128"/>
              </a:rPr>
              <a:t>【</a:t>
            </a:r>
            <a:r>
              <a:rPr lang="ja-JP" altLang="en-US" sz="1600" b="1" dirty="0" smtClean="0">
                <a:latin typeface="メイリオ" pitchFamily="50" charset="-128"/>
                <a:ea typeface="メイリオ" pitchFamily="50" charset="-128"/>
                <a:cs typeface="メイリオ" pitchFamily="50" charset="-128"/>
              </a:rPr>
              <a:t>複数人のグループ</a:t>
            </a:r>
            <a:r>
              <a:rPr lang="ja-JP" altLang="en-US" sz="1600" b="1" dirty="0" smtClean="0">
                <a:latin typeface="メイリオ" pitchFamily="50" charset="-128"/>
                <a:ea typeface="メイリオ" pitchFamily="50" charset="-128"/>
                <a:cs typeface="メイリオ" pitchFamily="50" charset="-128"/>
              </a:rPr>
              <a:t>で</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r>
              <a:rPr lang="ja-JP" altLang="en-US" sz="1600" b="1" dirty="0" smtClean="0">
                <a:latin typeface="メイリオ" pitchFamily="50" charset="-128"/>
                <a:ea typeface="メイリオ" pitchFamily="50" charset="-128"/>
                <a:cs typeface="メイリオ" pitchFamily="50" charset="-128"/>
              </a:rPr>
              <a:t>　　　</a:t>
            </a:r>
            <a:r>
              <a:rPr lang="ja-JP" altLang="en-US" sz="1600" b="1" dirty="0" smtClean="0">
                <a:latin typeface="メイリオ" pitchFamily="50" charset="-128"/>
                <a:ea typeface="メイリオ" pitchFamily="50" charset="-128"/>
                <a:cs typeface="メイリオ" pitchFamily="50" charset="-128"/>
              </a:rPr>
              <a:t>共</a:t>
            </a:r>
            <a:r>
              <a:rPr lang="ja-JP" altLang="en-US" sz="1600" b="1" dirty="0" smtClean="0">
                <a:latin typeface="メイリオ" pitchFamily="50" charset="-128"/>
                <a:ea typeface="メイリオ" pitchFamily="50" charset="-128"/>
                <a:cs typeface="メイリオ" pitchFamily="50" charset="-128"/>
              </a:rPr>
              <a:t>有できるページ</a:t>
            </a:r>
            <a:r>
              <a:rPr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例</a:t>
            </a:r>
            <a:r>
              <a:rPr lang="ja-JP" altLang="en-US" sz="1600" b="1" dirty="0" smtClean="0">
                <a:latin typeface="メイリオ" pitchFamily="50" charset="-128"/>
                <a:ea typeface="メイリオ" pitchFamily="50" charset="-128"/>
                <a:cs typeface="メイリオ" pitchFamily="50" charset="-128"/>
              </a:rPr>
              <a:t>：回覧板を回して情報を共有する。</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掲示板で情報を共有する。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0"/>
                                  </p:iterate>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8</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1" name="正方形/長方形 30"/>
          <p:cNvSpPr/>
          <p:nvPr/>
        </p:nvSpPr>
        <p:spPr>
          <a:xfrm>
            <a:off x="323528" y="1268760"/>
            <a:ext cx="6552728"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2" name="正方形/長方形 31"/>
          <p:cNvSpPr/>
          <p:nvPr/>
        </p:nvSpPr>
        <p:spPr>
          <a:xfrm>
            <a:off x="7020272" y="1268760"/>
            <a:ext cx="1736576"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a:spcAft>
                <a:spcPts val="600"/>
              </a:spcAft>
            </a:pPr>
            <a:r>
              <a:rPr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55575" y="1844824"/>
            <a:ext cx="2443407"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新井教授</a:t>
            </a:r>
          </a:p>
        </p:txBody>
      </p:sp>
      <p:sp>
        <p:nvSpPr>
          <p:cNvPr id="36" name="テキスト ボックス 35"/>
          <p:cNvSpPr txBox="1"/>
          <p:nvPr/>
        </p:nvSpPr>
        <p:spPr>
          <a:xfrm>
            <a:off x="755575" y="3181038"/>
            <a:ext cx="3389241"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コア開発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a:t>
            </a:r>
          </a:p>
        </p:txBody>
      </p:sp>
      <p:sp>
        <p:nvSpPr>
          <p:cNvPr id="37" name="テキスト ボックス 36"/>
          <p:cNvSpPr txBox="1"/>
          <p:nvPr/>
        </p:nvSpPr>
        <p:spPr>
          <a:xfrm>
            <a:off x="755576" y="2380818"/>
            <a:ext cx="4807994" cy="830997"/>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プロジェクトリーダ兼</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プラグイン開発　</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名</a:t>
            </a:r>
          </a:p>
        </p:txBody>
      </p:sp>
      <p:sp>
        <p:nvSpPr>
          <p:cNvPr id="38" name="テキスト ボックス 37"/>
          <p:cNvSpPr txBox="1"/>
          <p:nvPr/>
        </p:nvSpPr>
        <p:spPr>
          <a:xfrm>
            <a:off x="755576" y="3789040"/>
            <a:ext cx="5832648"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プラグイン開発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名（外田含む）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up)">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35" grpId="0"/>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9</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kumimoji="1"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29" name="正方形/長方形 28"/>
          <p:cNvSpPr/>
          <p:nvPr/>
        </p:nvSpPr>
        <p:spPr>
          <a:xfrm>
            <a:off x="467544" y="1700808"/>
            <a:ext cx="6264696" cy="2160240"/>
          </a:xfrm>
          <a:prstGeom prst="rect">
            <a:avLst/>
          </a:prstGeom>
          <a:solidFill>
            <a:schemeClr val="accent6">
              <a:lumMod val="20000"/>
              <a:lumOff val="8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0" name="正方形/長方形 29"/>
          <p:cNvSpPr/>
          <p:nvPr/>
        </p:nvSpPr>
        <p:spPr>
          <a:xfrm>
            <a:off x="467544" y="4005064"/>
            <a:ext cx="8136904" cy="2160240"/>
          </a:xfrm>
          <a:prstGeom prst="rect">
            <a:avLst/>
          </a:prstGeom>
          <a:solidFill>
            <a:schemeClr val="accent3">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3" name="四角形吹き出し 32"/>
          <p:cNvSpPr/>
          <p:nvPr/>
        </p:nvSpPr>
        <p:spPr>
          <a:xfrm>
            <a:off x="683568" y="2492896"/>
            <a:ext cx="5832648" cy="1152128"/>
          </a:xfrm>
          <a:prstGeom prst="wedgeRectCallout">
            <a:avLst>
              <a:gd name="adj1" fmla="val -39166"/>
              <a:gd name="adj2" fmla="val -85525"/>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pitchFamily="2" charset="2"/>
              <a:buChar char="Ø"/>
            </a:pPr>
            <a:r>
              <a:rPr kumimoji="1" lang="en-US" altLang="ja-JP" sz="2000" b="1" dirty="0" smtClean="0">
                <a:latin typeface="メイリオ" pitchFamily="50" charset="-128"/>
                <a:ea typeface="メイリオ" pitchFamily="50" charset="-128"/>
                <a:cs typeface="メイリオ" pitchFamily="50" charset="-128"/>
              </a:rPr>
              <a:t>NC3</a:t>
            </a:r>
            <a:r>
              <a:rPr lang="ja-JP" altLang="en-US" sz="2000" b="1" dirty="0" smtClean="0">
                <a:latin typeface="メイリオ" pitchFamily="50" charset="-128"/>
                <a:ea typeface="メイリオ" pitchFamily="50" charset="-128"/>
                <a:cs typeface="メイリオ" pitchFamily="50" charset="-128"/>
              </a:rPr>
              <a:t>の基盤となる機能の開発</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kumimoji="1" lang="ja-JP" altLang="en-US" sz="2000" b="1" dirty="0" smtClean="0">
                <a:latin typeface="メイリオ" pitchFamily="50" charset="-128"/>
                <a:ea typeface="メイリオ" pitchFamily="50" charset="-128"/>
                <a:cs typeface="メイリオ" pitchFamily="50" charset="-128"/>
              </a:rPr>
              <a:t>これがなければ動作しないという機能群</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34" name="四角形吹き出し 33"/>
          <p:cNvSpPr/>
          <p:nvPr/>
        </p:nvSpPr>
        <p:spPr>
          <a:xfrm>
            <a:off x="683568" y="4797152"/>
            <a:ext cx="5760640" cy="1152128"/>
          </a:xfrm>
          <a:prstGeom prst="wedgeRectCallout">
            <a:avLst>
              <a:gd name="adj1" fmla="val -39166"/>
              <a:gd name="adj2" fmla="val -85525"/>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ユーザが利用する一つ一つの機能に相当</a:t>
            </a:r>
            <a:r>
              <a:rPr lang="en-US" altLang="ja-JP" sz="2000" b="1" dirty="0" smtClean="0">
                <a:latin typeface="メイリオ" pitchFamily="50" charset="-128"/>
                <a:ea typeface="メイリオ" pitchFamily="50" charset="-128"/>
                <a:cs typeface="メイリオ" pitchFamily="50" charset="-128"/>
              </a:rPr>
              <a:t>.</a:t>
            </a:r>
            <a:endParaRPr lang="ja-JP" altLang="en-US" sz="2000" b="1" dirty="0" smtClean="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3" grpId="0" animBg="1"/>
      <p:bldP spid="34"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7476</TotalTime>
  <Words>5841</Words>
  <Application>Microsoft Office PowerPoint</Application>
  <PresentationFormat>画面に合わせる (4:3)</PresentationFormat>
  <Paragraphs>920</Paragraphs>
  <Slides>46</Slides>
  <Notes>18</Notes>
  <HiddenSlides>9</HiddenSlides>
  <MMClips>0</MMClips>
  <ScaleCrop>false</ScaleCrop>
  <HeadingPairs>
    <vt:vector size="4" baseType="variant">
      <vt:variant>
        <vt:lpstr>テーマ</vt:lpstr>
      </vt:variant>
      <vt:variant>
        <vt:i4>1</vt:i4>
      </vt:variant>
      <vt:variant>
        <vt:lpstr>スライド タイトル</vt:lpstr>
      </vt:variant>
      <vt:variant>
        <vt:i4>46</vt:i4>
      </vt:variant>
    </vt:vector>
  </HeadingPairs>
  <TitlesOfParts>
    <vt:vector size="47" baseType="lpstr">
      <vt:lpstr>Office テーマ</vt:lpstr>
      <vt:lpstr>NetCommons3プラグイン開発における 機能提案及び, 評価</vt:lpstr>
      <vt:lpstr>コンテンツ</vt:lpstr>
      <vt:lpstr>コンテンツ</vt:lpstr>
      <vt:lpstr>研究室選定</vt:lpstr>
      <vt:lpstr>研究室選定</vt:lpstr>
      <vt:lpstr>NetCommonsとは</vt:lpstr>
      <vt:lpstr>スライド 7</vt:lpstr>
      <vt:lpstr>NetCommons3の開発</vt:lpstr>
      <vt:lpstr>NetCommons3の開発</vt:lpstr>
      <vt:lpstr>NetCommons3の開発</vt:lpstr>
      <vt:lpstr>使用するソフトウェア</vt:lpstr>
      <vt:lpstr>スライド 12</vt:lpstr>
      <vt:lpstr>使用するソフトウェア</vt:lpstr>
      <vt:lpstr>スライド 14</vt:lpstr>
      <vt:lpstr>機能概要</vt:lpstr>
      <vt:lpstr>開発フロー</vt:lpstr>
      <vt:lpstr>開発スケジュール</vt:lpstr>
      <vt:lpstr>コンテンツ</vt:lpstr>
      <vt:lpstr>NC2の問題点</vt:lpstr>
      <vt:lpstr>NC2の問題点</vt:lpstr>
      <vt:lpstr>NC2の問題点②</vt:lpstr>
      <vt:lpstr>スライド 22</vt:lpstr>
      <vt:lpstr>スライド 23</vt:lpstr>
      <vt:lpstr>スライド 24</vt:lpstr>
      <vt:lpstr>EFO検討項目の選定方法</vt:lpstr>
      <vt:lpstr>スライド 26</vt:lpstr>
      <vt:lpstr>スライド 27</vt:lpstr>
      <vt:lpstr>スライド 28</vt:lpstr>
      <vt:lpstr>コンテンツ</vt:lpstr>
      <vt:lpstr>iframeプラグインの規模 </vt:lpstr>
      <vt:lpstr>スライド 31</vt:lpstr>
      <vt:lpstr>EFO適用による効果</vt:lpstr>
      <vt:lpstr>掲示板プラグイン</vt:lpstr>
      <vt:lpstr>スライド 34</vt:lpstr>
      <vt:lpstr>今後の課題</vt:lpstr>
      <vt:lpstr>最後に</vt:lpstr>
      <vt:lpstr>ご清聴ありがとうございました</vt:lpstr>
      <vt:lpstr>補足 MVCモデルとは</vt:lpstr>
      <vt:lpstr>スライド 39</vt:lpstr>
      <vt:lpstr>NC3開発手法(１)</vt:lpstr>
      <vt:lpstr>NC2に潜む課題</vt:lpstr>
      <vt:lpstr>NC3開発での解決策</vt:lpstr>
      <vt:lpstr>中間報告時の課題について</vt:lpstr>
      <vt:lpstr>コードの生産性について(iframe)</vt:lpstr>
      <vt:lpstr>スライド 45</vt:lpstr>
      <vt:lpstr>スライド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joho</cp:lastModifiedBy>
  <cp:revision>862</cp:revision>
  <dcterms:created xsi:type="dcterms:W3CDTF">2015-03-08T07:53:50Z</dcterms:created>
  <dcterms:modified xsi:type="dcterms:W3CDTF">2015-03-25T07:58:37Z</dcterms:modified>
</cp:coreProperties>
</file>