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81" r:id="rId2"/>
    <p:sldId id="306" r:id="rId3"/>
    <p:sldId id="315" r:id="rId4"/>
    <p:sldId id="266" r:id="rId5"/>
    <p:sldId id="299" r:id="rId6"/>
    <p:sldId id="298" r:id="rId7"/>
    <p:sldId id="326" r:id="rId8"/>
    <p:sldId id="304" r:id="rId9"/>
    <p:sldId id="316" r:id="rId10"/>
    <p:sldId id="317" r:id="rId11"/>
    <p:sldId id="332" r:id="rId12"/>
    <p:sldId id="333" r:id="rId13"/>
    <p:sldId id="334" r:id="rId14"/>
    <p:sldId id="269" r:id="rId15"/>
    <p:sldId id="261" r:id="rId16"/>
    <p:sldId id="273" r:id="rId17"/>
    <p:sldId id="307" r:id="rId18"/>
    <p:sldId id="319" r:id="rId19"/>
    <p:sldId id="320" r:id="rId20"/>
    <p:sldId id="321" r:id="rId21"/>
    <p:sldId id="325" r:id="rId22"/>
    <p:sldId id="313" r:id="rId23"/>
    <p:sldId id="327" r:id="rId24"/>
    <p:sldId id="330" r:id="rId25"/>
    <p:sldId id="329" r:id="rId26"/>
    <p:sldId id="336" r:id="rId27"/>
    <p:sldId id="328" r:id="rId28"/>
    <p:sldId id="312" r:id="rId29"/>
    <p:sldId id="322" r:id="rId30"/>
    <p:sldId id="323" r:id="rId31"/>
    <p:sldId id="310" r:id="rId32"/>
    <p:sldId id="311" r:id="rId33"/>
    <p:sldId id="314" r:id="rId34"/>
    <p:sldId id="262" r:id="rId35"/>
    <p:sldId id="271" r:id="rId36"/>
    <p:sldId id="280" r:id="rId37"/>
    <p:sldId id="259" r:id="rId38"/>
    <p:sldId id="268" r:id="rId39"/>
    <p:sldId id="270" r:id="rId40"/>
    <p:sldId id="335" r:id="rId41"/>
    <p:sldId id="295" r:id="rId42"/>
    <p:sldId id="331" r:id="rId43"/>
    <p:sldId id="279" r:id="rId44"/>
    <p:sldId id="283"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3D5"/>
    <a:srgbClr val="799DC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21763" autoAdjust="0"/>
    <p:restoredTop sz="56874" autoAdjust="0"/>
  </p:normalViewPr>
  <p:slideViewPr>
    <p:cSldViewPr>
      <p:cViewPr varScale="1">
        <p:scale>
          <a:sx n="40" d="100"/>
          <a:sy n="40" d="100"/>
        </p:scale>
        <p:origin x="-120" y="-480"/>
      </p:cViewPr>
      <p:guideLst>
        <p:guide orient="horz" pos="2160"/>
        <p:guide pos="2880"/>
      </p:guideLst>
    </p:cSldViewPr>
  </p:slideViewPr>
  <p:outlineViewPr>
    <p:cViewPr>
      <p:scale>
        <a:sx n="33" d="100"/>
        <a:sy n="33" d="100"/>
      </p:scale>
      <p:origin x="0" y="1752"/>
    </p:cViewPr>
  </p:outlineViewPr>
  <p:notesTextViewPr>
    <p:cViewPr>
      <p:scale>
        <a:sx n="100" d="100"/>
        <a:sy n="100" d="100"/>
      </p:scale>
      <p:origin x="0" y="0"/>
    </p:cViewPr>
  </p:notesTextViewPr>
  <p:sorterViewPr>
    <p:cViewPr>
      <p:scale>
        <a:sx n="100" d="100"/>
        <a:sy n="100" d="100"/>
      </p:scale>
      <p:origin x="0" y="950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6525A-161A-4438-BBF2-11171A2FDEE8}" type="doc">
      <dgm:prSet loTypeId="urn:microsoft.com/office/officeart/2005/8/layout/radial4" loCatId="relationship" qsTypeId="urn:microsoft.com/office/officeart/2005/8/quickstyle/3d7" qsCatId="3D" csTypeId="urn:microsoft.com/office/officeart/2005/8/colors/colorful2" csCatId="colorful" phldr="1"/>
      <dgm:spPr/>
      <dgm:t>
        <a:bodyPr/>
        <a:lstStyle/>
        <a:p>
          <a:endParaRPr kumimoji="1" lang="ja-JP" altLang="en-US"/>
        </a:p>
      </dgm:t>
    </dgm:pt>
    <dgm:pt modelId="{F751472D-4690-424E-9FC1-E453610DBA90}">
      <dgm:prSet phldrT="[テキスト]" custT="1"/>
      <dgm:spPr/>
      <dgm:t>
        <a:bodyPr/>
        <a:lstStyle/>
        <a:p>
          <a:r>
            <a:rPr kumimoji="1" lang="en-US" altLang="ja-JP" sz="2200" b="1" dirty="0" smtClean="0">
              <a:latin typeface="メイリオ" pitchFamily="50" charset="-128"/>
              <a:ea typeface="メイリオ" pitchFamily="50" charset="-128"/>
              <a:cs typeface="メイリオ" pitchFamily="50" charset="-128"/>
            </a:rPr>
            <a:t>NetCommons</a:t>
          </a:r>
          <a:endParaRPr kumimoji="1" lang="ja-JP" altLang="en-US" sz="2200" b="1" dirty="0">
            <a:latin typeface="メイリオ" pitchFamily="50" charset="-128"/>
            <a:ea typeface="メイリオ" pitchFamily="50" charset="-128"/>
            <a:cs typeface="メイリオ" pitchFamily="50" charset="-128"/>
          </a:endParaRPr>
        </a:p>
      </dgm:t>
    </dgm:pt>
    <dgm:pt modelId="{B4B3061C-A256-4457-9575-49FCE34F3497}" type="parTrans" cxnId="{7A029D1A-E844-44E6-B46F-C427AEF5A94E}">
      <dgm:prSet/>
      <dgm:spPr/>
      <dgm:t>
        <a:bodyPr/>
        <a:lstStyle/>
        <a:p>
          <a:endParaRPr kumimoji="1" lang="ja-JP" altLang="en-US"/>
        </a:p>
      </dgm:t>
    </dgm:pt>
    <dgm:pt modelId="{6D401BA8-EAED-4615-BCC8-970891229222}" type="sibTrans" cxnId="{7A029D1A-E844-44E6-B46F-C427AEF5A94E}">
      <dgm:prSet/>
      <dgm:spPr/>
      <dgm:t>
        <a:bodyPr/>
        <a:lstStyle/>
        <a:p>
          <a:endParaRPr kumimoji="1" lang="ja-JP" altLang="en-US"/>
        </a:p>
      </dgm:t>
    </dgm:pt>
    <dgm:pt modelId="{20392432-6A36-4FD3-9338-4B57C6299C68}">
      <dgm:prSet phldrT="[テキスト]" custT="1"/>
      <dgm:spPr/>
      <dgm:t>
        <a:bodyPr/>
        <a:lstStyle/>
        <a:p>
          <a:r>
            <a:rPr kumimoji="1" lang="ja-JP" altLang="en-US" sz="2800" dirty="0" smtClean="0"/>
            <a:t>パブリック</a:t>
          </a:r>
          <a:endParaRPr kumimoji="1" lang="en-US" altLang="ja-JP" sz="2800" dirty="0" smtClean="0"/>
        </a:p>
        <a:p>
          <a:r>
            <a:rPr kumimoji="1" lang="ja-JP" altLang="en-US" sz="2800" dirty="0" smtClean="0"/>
            <a:t>スペース</a:t>
          </a:r>
          <a:endParaRPr kumimoji="1" lang="ja-JP" altLang="en-US" sz="2800" dirty="0"/>
        </a:p>
      </dgm:t>
    </dgm:pt>
    <dgm:pt modelId="{15A5303A-514B-4C2F-B2EB-97DB86C183D1}" type="parTrans" cxnId="{E9272F88-9760-483B-B7DA-52AD4342CD6C}">
      <dgm:prSet/>
      <dgm:spPr/>
      <dgm:t>
        <a:bodyPr/>
        <a:lstStyle/>
        <a:p>
          <a:endParaRPr kumimoji="1" lang="ja-JP" altLang="en-US" dirty="0"/>
        </a:p>
      </dgm:t>
    </dgm:pt>
    <dgm:pt modelId="{DD97649B-D753-4DEE-8F3B-28A6728F3A92}" type="sibTrans" cxnId="{E9272F88-9760-483B-B7DA-52AD4342CD6C}">
      <dgm:prSet/>
      <dgm:spPr/>
      <dgm:t>
        <a:bodyPr/>
        <a:lstStyle/>
        <a:p>
          <a:endParaRPr kumimoji="1" lang="ja-JP" altLang="en-US"/>
        </a:p>
      </dgm:t>
    </dgm:pt>
    <dgm:pt modelId="{BA8AB1AF-A405-4595-95A6-BB6EC71E131E}">
      <dgm:prSet phldrT="[テキスト]" custT="1"/>
      <dgm:spPr/>
      <dgm:t>
        <a:bodyPr/>
        <a:lstStyle/>
        <a:p>
          <a:r>
            <a:rPr kumimoji="1" lang="ja-JP" altLang="en-US" sz="2800" dirty="0" smtClean="0"/>
            <a:t>プライベート</a:t>
          </a:r>
          <a:endParaRPr kumimoji="1" lang="en-US" altLang="ja-JP" sz="2800" dirty="0" smtClean="0"/>
        </a:p>
        <a:p>
          <a:r>
            <a:rPr kumimoji="1" lang="ja-JP" altLang="en-US" sz="2800" dirty="0" smtClean="0"/>
            <a:t>スペース</a:t>
          </a:r>
          <a:endParaRPr kumimoji="1" lang="ja-JP" altLang="en-US" sz="2800" dirty="0"/>
        </a:p>
      </dgm:t>
    </dgm:pt>
    <dgm:pt modelId="{93138143-5E02-4B63-A77E-553D7134BB0B}" type="parTrans" cxnId="{9F179B0D-B488-4A63-8823-9B7E43FF919D}">
      <dgm:prSet/>
      <dgm:spPr/>
      <dgm:t>
        <a:bodyPr/>
        <a:lstStyle/>
        <a:p>
          <a:endParaRPr kumimoji="1" lang="ja-JP" altLang="en-US" dirty="0"/>
        </a:p>
      </dgm:t>
    </dgm:pt>
    <dgm:pt modelId="{D5EBFF27-2292-4B1D-A094-DC8EE7246058}" type="sibTrans" cxnId="{9F179B0D-B488-4A63-8823-9B7E43FF919D}">
      <dgm:prSet/>
      <dgm:spPr/>
      <dgm:t>
        <a:bodyPr/>
        <a:lstStyle/>
        <a:p>
          <a:endParaRPr kumimoji="1" lang="ja-JP" altLang="en-US"/>
        </a:p>
      </dgm:t>
    </dgm:pt>
    <dgm:pt modelId="{073EB7F1-D358-4085-ABE3-ED46294834F8}">
      <dgm:prSet phldrT="[テキスト]" custT="1"/>
      <dgm:spPr/>
      <dgm:t>
        <a:bodyPr/>
        <a:lstStyle/>
        <a:p>
          <a:r>
            <a:rPr kumimoji="1" lang="ja-JP" altLang="en-US" sz="2800" dirty="0" smtClean="0"/>
            <a:t>グループ</a:t>
          </a:r>
          <a:endParaRPr kumimoji="1" lang="en-US" altLang="ja-JP" sz="2800" dirty="0" smtClean="0"/>
        </a:p>
        <a:p>
          <a:r>
            <a:rPr kumimoji="1" lang="ja-JP" altLang="en-US" sz="2800" dirty="0" smtClean="0"/>
            <a:t>スペース</a:t>
          </a:r>
          <a:endParaRPr kumimoji="1" lang="ja-JP" altLang="en-US" sz="2800" dirty="0"/>
        </a:p>
      </dgm:t>
    </dgm:pt>
    <dgm:pt modelId="{8E78055D-5A0B-4F6A-8D0F-71F3686E6944}" type="parTrans" cxnId="{E97D0B23-DB03-4ED6-8FFC-BBF10FE2E692}">
      <dgm:prSet/>
      <dgm:spPr/>
      <dgm:t>
        <a:bodyPr/>
        <a:lstStyle/>
        <a:p>
          <a:endParaRPr kumimoji="1" lang="ja-JP" altLang="en-US" dirty="0"/>
        </a:p>
      </dgm:t>
    </dgm:pt>
    <dgm:pt modelId="{3AAE6626-F642-4438-A3A7-E47C8F3F8493}" type="sibTrans" cxnId="{E97D0B23-DB03-4ED6-8FFC-BBF10FE2E692}">
      <dgm:prSet/>
      <dgm:spPr/>
      <dgm:t>
        <a:bodyPr/>
        <a:lstStyle/>
        <a:p>
          <a:endParaRPr kumimoji="1" lang="ja-JP" altLang="en-US"/>
        </a:p>
      </dgm:t>
    </dgm:pt>
    <dgm:pt modelId="{FBCFC574-FF15-4BFB-8C05-E2A5349FF8FA}" type="pres">
      <dgm:prSet presAssocID="{8996525A-161A-4438-BBF2-11171A2FDEE8}" presName="cycle" presStyleCnt="0">
        <dgm:presLayoutVars>
          <dgm:chMax val="1"/>
          <dgm:dir/>
          <dgm:animLvl val="ctr"/>
          <dgm:resizeHandles val="exact"/>
        </dgm:presLayoutVars>
      </dgm:prSet>
      <dgm:spPr/>
      <dgm:t>
        <a:bodyPr/>
        <a:lstStyle/>
        <a:p>
          <a:endParaRPr kumimoji="1" lang="ja-JP" altLang="en-US"/>
        </a:p>
      </dgm:t>
    </dgm:pt>
    <dgm:pt modelId="{79F56EF8-3D57-45F0-B4C7-B18ED6E4E90B}" type="pres">
      <dgm:prSet presAssocID="{F751472D-4690-424E-9FC1-E453610DBA90}" presName="centerShape" presStyleLbl="node0" presStyleIdx="0" presStyleCnt="1" custLinFactNeighborX="-1133" custLinFactNeighborY="-43040"/>
      <dgm:spPr/>
      <dgm:t>
        <a:bodyPr/>
        <a:lstStyle/>
        <a:p>
          <a:endParaRPr kumimoji="1" lang="ja-JP" altLang="en-US"/>
        </a:p>
      </dgm:t>
    </dgm:pt>
    <dgm:pt modelId="{D763FADD-769F-4858-AF01-349AA5E70878}" type="pres">
      <dgm:prSet presAssocID="{15A5303A-514B-4C2F-B2EB-97DB86C183D1}" presName="parTrans" presStyleLbl="bgSibTrans2D1" presStyleIdx="0" presStyleCnt="3"/>
      <dgm:spPr/>
      <dgm:t>
        <a:bodyPr/>
        <a:lstStyle/>
        <a:p>
          <a:endParaRPr kumimoji="1" lang="ja-JP" altLang="en-US"/>
        </a:p>
      </dgm:t>
    </dgm:pt>
    <dgm:pt modelId="{FA5157B8-3718-402E-A717-77815FE91C9E}" type="pres">
      <dgm:prSet presAssocID="{20392432-6A36-4FD3-9338-4B57C6299C68}" presName="node" presStyleLbl="node1" presStyleIdx="0" presStyleCnt="3" custRadScaleRad="99878" custRadScaleInc="-8435">
        <dgm:presLayoutVars>
          <dgm:bulletEnabled val="1"/>
        </dgm:presLayoutVars>
      </dgm:prSet>
      <dgm:spPr/>
      <dgm:t>
        <a:bodyPr/>
        <a:lstStyle/>
        <a:p>
          <a:endParaRPr kumimoji="1" lang="ja-JP" altLang="en-US"/>
        </a:p>
      </dgm:t>
    </dgm:pt>
    <dgm:pt modelId="{1BFD9D7F-EAD9-4612-B3EC-D7497C1F3314}" type="pres">
      <dgm:prSet presAssocID="{93138143-5E02-4B63-A77E-553D7134BB0B}" presName="parTrans" presStyleLbl="bgSibTrans2D1" presStyleIdx="1" presStyleCnt="3"/>
      <dgm:spPr/>
      <dgm:t>
        <a:bodyPr/>
        <a:lstStyle/>
        <a:p>
          <a:endParaRPr kumimoji="1" lang="ja-JP" altLang="en-US"/>
        </a:p>
      </dgm:t>
    </dgm:pt>
    <dgm:pt modelId="{8FAC0A8F-93AE-4C30-AB96-4446C20BBA6B}" type="pres">
      <dgm:prSet presAssocID="{BA8AB1AF-A405-4595-95A6-BB6EC71E131E}" presName="node" presStyleLbl="node1" presStyleIdx="1" presStyleCnt="3" custRadScaleRad="21638" custRadScaleInc="127671">
        <dgm:presLayoutVars>
          <dgm:bulletEnabled val="1"/>
        </dgm:presLayoutVars>
      </dgm:prSet>
      <dgm:spPr/>
      <dgm:t>
        <a:bodyPr/>
        <a:lstStyle/>
        <a:p>
          <a:endParaRPr kumimoji="1" lang="ja-JP" altLang="en-US"/>
        </a:p>
      </dgm:t>
    </dgm:pt>
    <dgm:pt modelId="{E11B2249-037C-40D3-8CD4-5D7FA2166CE4}" type="pres">
      <dgm:prSet presAssocID="{8E78055D-5A0B-4F6A-8D0F-71F3686E6944}" presName="parTrans" presStyleLbl="bgSibTrans2D1" presStyleIdx="2" presStyleCnt="3"/>
      <dgm:spPr/>
      <dgm:t>
        <a:bodyPr/>
        <a:lstStyle/>
        <a:p>
          <a:endParaRPr kumimoji="1" lang="ja-JP" altLang="en-US"/>
        </a:p>
      </dgm:t>
    </dgm:pt>
    <dgm:pt modelId="{6EAEA915-A7A8-4AFC-95FF-7CCCDFA397B1}" type="pres">
      <dgm:prSet presAssocID="{073EB7F1-D358-4085-ABE3-ED46294834F8}" presName="node" presStyleLbl="node1" presStyleIdx="2" presStyleCnt="3" custRadScaleRad="122473" custRadScaleInc="-19691">
        <dgm:presLayoutVars>
          <dgm:bulletEnabled val="1"/>
        </dgm:presLayoutVars>
      </dgm:prSet>
      <dgm:spPr/>
      <dgm:t>
        <a:bodyPr/>
        <a:lstStyle/>
        <a:p>
          <a:endParaRPr kumimoji="1" lang="ja-JP" altLang="en-US"/>
        </a:p>
      </dgm:t>
    </dgm:pt>
  </dgm:ptLst>
  <dgm:cxnLst>
    <dgm:cxn modelId="{292D081C-3B40-48F3-A20D-6BD611CBBFDC}" type="presOf" srcId="{20392432-6A36-4FD3-9338-4B57C6299C68}" destId="{FA5157B8-3718-402E-A717-77815FE91C9E}" srcOrd="0" destOrd="0" presId="urn:microsoft.com/office/officeart/2005/8/layout/radial4"/>
    <dgm:cxn modelId="{CB73D754-9438-48FC-B779-0600259BE7E4}" type="presOf" srcId="{15A5303A-514B-4C2F-B2EB-97DB86C183D1}" destId="{D763FADD-769F-4858-AF01-349AA5E70878}" srcOrd="0" destOrd="0" presId="urn:microsoft.com/office/officeart/2005/8/layout/radial4"/>
    <dgm:cxn modelId="{A3E13E10-8FB0-4E37-B7FF-1FE725573A8A}" type="presOf" srcId="{BA8AB1AF-A405-4595-95A6-BB6EC71E131E}" destId="{8FAC0A8F-93AE-4C30-AB96-4446C20BBA6B}" srcOrd="0" destOrd="0" presId="urn:microsoft.com/office/officeart/2005/8/layout/radial4"/>
    <dgm:cxn modelId="{2B591548-17EB-4348-AD43-134135C1ED9C}" type="presOf" srcId="{8E78055D-5A0B-4F6A-8D0F-71F3686E6944}" destId="{E11B2249-037C-40D3-8CD4-5D7FA2166CE4}" srcOrd="0" destOrd="0" presId="urn:microsoft.com/office/officeart/2005/8/layout/radial4"/>
    <dgm:cxn modelId="{B5347B0A-B7F6-4A58-A751-2480E0599EAF}" type="presOf" srcId="{F751472D-4690-424E-9FC1-E453610DBA90}" destId="{79F56EF8-3D57-45F0-B4C7-B18ED6E4E90B}" srcOrd="0" destOrd="0" presId="urn:microsoft.com/office/officeart/2005/8/layout/radial4"/>
    <dgm:cxn modelId="{752C4AA4-1FE7-48B9-84C8-2B2D90F867C2}" type="presOf" srcId="{8996525A-161A-4438-BBF2-11171A2FDEE8}" destId="{FBCFC574-FF15-4BFB-8C05-E2A5349FF8FA}" srcOrd="0" destOrd="0" presId="urn:microsoft.com/office/officeart/2005/8/layout/radial4"/>
    <dgm:cxn modelId="{BE691A6F-ACF3-4713-93EC-5D0657143A2C}" type="presOf" srcId="{93138143-5E02-4B63-A77E-553D7134BB0B}" destId="{1BFD9D7F-EAD9-4612-B3EC-D7497C1F3314}" srcOrd="0" destOrd="0" presId="urn:microsoft.com/office/officeart/2005/8/layout/radial4"/>
    <dgm:cxn modelId="{E97D0B23-DB03-4ED6-8FFC-BBF10FE2E692}" srcId="{F751472D-4690-424E-9FC1-E453610DBA90}" destId="{073EB7F1-D358-4085-ABE3-ED46294834F8}" srcOrd="2" destOrd="0" parTransId="{8E78055D-5A0B-4F6A-8D0F-71F3686E6944}" sibTransId="{3AAE6626-F642-4438-A3A7-E47C8F3F8493}"/>
    <dgm:cxn modelId="{9F179B0D-B488-4A63-8823-9B7E43FF919D}" srcId="{F751472D-4690-424E-9FC1-E453610DBA90}" destId="{BA8AB1AF-A405-4595-95A6-BB6EC71E131E}" srcOrd="1" destOrd="0" parTransId="{93138143-5E02-4B63-A77E-553D7134BB0B}" sibTransId="{D5EBFF27-2292-4B1D-A094-DC8EE7246058}"/>
    <dgm:cxn modelId="{7A029D1A-E844-44E6-B46F-C427AEF5A94E}" srcId="{8996525A-161A-4438-BBF2-11171A2FDEE8}" destId="{F751472D-4690-424E-9FC1-E453610DBA90}" srcOrd="0" destOrd="0" parTransId="{B4B3061C-A256-4457-9575-49FCE34F3497}" sibTransId="{6D401BA8-EAED-4615-BCC8-970891229222}"/>
    <dgm:cxn modelId="{E9272F88-9760-483B-B7DA-52AD4342CD6C}" srcId="{F751472D-4690-424E-9FC1-E453610DBA90}" destId="{20392432-6A36-4FD3-9338-4B57C6299C68}" srcOrd="0" destOrd="0" parTransId="{15A5303A-514B-4C2F-B2EB-97DB86C183D1}" sibTransId="{DD97649B-D753-4DEE-8F3B-28A6728F3A92}"/>
    <dgm:cxn modelId="{8DD90F50-9EB7-4A66-9DA3-A3B5E53E2B1F}" type="presOf" srcId="{073EB7F1-D358-4085-ABE3-ED46294834F8}" destId="{6EAEA915-A7A8-4AFC-95FF-7CCCDFA397B1}" srcOrd="0" destOrd="0" presId="urn:microsoft.com/office/officeart/2005/8/layout/radial4"/>
    <dgm:cxn modelId="{9BA0BA3D-CCA4-4574-B61F-F85CB37CF9B9}" type="presParOf" srcId="{FBCFC574-FF15-4BFB-8C05-E2A5349FF8FA}" destId="{79F56EF8-3D57-45F0-B4C7-B18ED6E4E90B}" srcOrd="0" destOrd="0" presId="urn:microsoft.com/office/officeart/2005/8/layout/radial4"/>
    <dgm:cxn modelId="{AB3D0CC5-BE23-47B8-9376-7C6DA50C1102}" type="presParOf" srcId="{FBCFC574-FF15-4BFB-8C05-E2A5349FF8FA}" destId="{D763FADD-769F-4858-AF01-349AA5E70878}" srcOrd="1" destOrd="0" presId="urn:microsoft.com/office/officeart/2005/8/layout/radial4"/>
    <dgm:cxn modelId="{4FAD31D4-C3D5-4ED8-880B-A6633BD6D0D3}" type="presParOf" srcId="{FBCFC574-FF15-4BFB-8C05-E2A5349FF8FA}" destId="{FA5157B8-3718-402E-A717-77815FE91C9E}" srcOrd="2" destOrd="0" presId="urn:microsoft.com/office/officeart/2005/8/layout/radial4"/>
    <dgm:cxn modelId="{51E413E9-7E2F-41E1-B7E3-56A64842B590}" type="presParOf" srcId="{FBCFC574-FF15-4BFB-8C05-E2A5349FF8FA}" destId="{1BFD9D7F-EAD9-4612-B3EC-D7497C1F3314}" srcOrd="3" destOrd="0" presId="urn:microsoft.com/office/officeart/2005/8/layout/radial4"/>
    <dgm:cxn modelId="{9789CCBB-AFD4-4FC4-A38F-83425442266E}" type="presParOf" srcId="{FBCFC574-FF15-4BFB-8C05-E2A5349FF8FA}" destId="{8FAC0A8F-93AE-4C30-AB96-4446C20BBA6B}" srcOrd="4" destOrd="0" presId="urn:microsoft.com/office/officeart/2005/8/layout/radial4"/>
    <dgm:cxn modelId="{79F151F3-7B28-42A2-9F89-DACED3CBCCA4}" type="presParOf" srcId="{FBCFC574-FF15-4BFB-8C05-E2A5349FF8FA}" destId="{E11B2249-037C-40D3-8CD4-5D7FA2166CE4}" srcOrd="5" destOrd="0" presId="urn:microsoft.com/office/officeart/2005/8/layout/radial4"/>
    <dgm:cxn modelId="{AAD92C2A-4741-4E93-A292-E4A1512357E9}" type="presParOf" srcId="{FBCFC574-FF15-4BFB-8C05-E2A5349FF8FA}" destId="{6EAEA915-A7A8-4AFC-95FF-7CCCDFA397B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F56EF8-3D57-45F0-B4C7-B18ED6E4E90B}">
      <dsp:nvSpPr>
        <dsp:cNvPr id="0" name=""/>
        <dsp:cNvSpPr/>
      </dsp:nvSpPr>
      <dsp:spPr>
        <a:xfrm>
          <a:off x="3384338" y="215986"/>
          <a:ext cx="2877932" cy="2877932"/>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b="1" kern="1200" dirty="0" smtClean="0">
              <a:latin typeface="メイリオ" pitchFamily="50" charset="-128"/>
              <a:ea typeface="メイリオ" pitchFamily="50" charset="-128"/>
              <a:cs typeface="メイリオ" pitchFamily="50" charset="-128"/>
            </a:rPr>
            <a:t>NetCommons</a:t>
          </a:r>
          <a:endParaRPr kumimoji="1" lang="ja-JP" altLang="en-US" sz="2200" b="1" kern="1200" dirty="0">
            <a:latin typeface="メイリオ" pitchFamily="50" charset="-128"/>
            <a:ea typeface="メイリオ" pitchFamily="50" charset="-128"/>
            <a:cs typeface="メイリオ" pitchFamily="50" charset="-128"/>
          </a:endParaRPr>
        </a:p>
      </dsp:txBody>
      <dsp:txXfrm>
        <a:off x="3384338" y="215986"/>
        <a:ext cx="2877932" cy="2877932"/>
      </dsp:txXfrm>
    </dsp:sp>
    <dsp:sp modelId="{D763FADD-769F-4858-AF01-349AA5E70878}">
      <dsp:nvSpPr>
        <dsp:cNvPr id="0" name=""/>
        <dsp:cNvSpPr/>
      </dsp:nvSpPr>
      <dsp:spPr>
        <a:xfrm rot="9404248">
          <a:off x="1352787" y="2280826"/>
          <a:ext cx="2121332" cy="820210"/>
        </a:xfrm>
        <a:prstGeom prst="lef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FA5157B8-3718-402E-A717-77815FE91C9E}">
      <dsp:nvSpPr>
        <dsp:cNvPr id="0" name=""/>
        <dsp:cNvSpPr/>
      </dsp:nvSpPr>
      <dsp:spPr>
        <a:xfrm>
          <a:off x="71996" y="2016221"/>
          <a:ext cx="2734035" cy="2187228"/>
        </a:xfrm>
        <a:prstGeom prst="roundRect">
          <a:avLst>
            <a:gd name="adj" fmla="val 1000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パブリック</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71996" y="2016221"/>
        <a:ext cx="2734035" cy="2187228"/>
      </dsp:txXfrm>
    </dsp:sp>
    <dsp:sp modelId="{1BFD9D7F-EAD9-4612-B3EC-D7497C1F3314}">
      <dsp:nvSpPr>
        <dsp:cNvPr id="0" name=""/>
        <dsp:cNvSpPr/>
      </dsp:nvSpPr>
      <dsp:spPr>
        <a:xfrm rot="4437268">
          <a:off x="4584602" y="3615332"/>
          <a:ext cx="1840933" cy="820210"/>
        </a:xfrm>
        <a:prstGeom prst="leftArrow">
          <a:avLst>
            <a:gd name="adj1" fmla="val 60000"/>
            <a:gd name="adj2" fmla="val 50000"/>
          </a:avLst>
        </a:prstGeom>
        <a:solidFill>
          <a:schemeClr val="accent2">
            <a:hueOff val="2340759"/>
            <a:satOff val="-2919"/>
            <a:lumOff val="686"/>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8FAC0A8F-93AE-4C30-AB96-4446C20BBA6B}">
      <dsp:nvSpPr>
        <dsp:cNvPr id="0" name=""/>
        <dsp:cNvSpPr/>
      </dsp:nvSpPr>
      <dsp:spPr>
        <a:xfrm>
          <a:off x="4392469" y="3816430"/>
          <a:ext cx="2734035" cy="2187228"/>
        </a:xfrm>
        <a:prstGeom prst="roundRect">
          <a:avLst>
            <a:gd name="adj" fmla="val 10000"/>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プライベート</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4392469" y="3816430"/>
        <a:ext cx="2734035" cy="2187228"/>
      </dsp:txXfrm>
    </dsp:sp>
    <dsp:sp modelId="{E11B2249-037C-40D3-8CD4-5D7FA2166CE4}">
      <dsp:nvSpPr>
        <dsp:cNvPr id="0" name=""/>
        <dsp:cNvSpPr/>
      </dsp:nvSpPr>
      <dsp:spPr>
        <a:xfrm rot="21471453">
          <a:off x="6371615" y="1151220"/>
          <a:ext cx="1908832" cy="820210"/>
        </a:xfrm>
        <a:prstGeom prst="leftArrow">
          <a:avLst>
            <a:gd name="adj1" fmla="val 60000"/>
            <a:gd name="adj2" fmla="val 50000"/>
          </a:avLst>
        </a:prstGeom>
        <a:solidFill>
          <a:schemeClr val="accent2">
            <a:hueOff val="4681519"/>
            <a:satOff val="-5839"/>
            <a:lumOff val="1373"/>
            <a:alphaOff val="0"/>
          </a:schemeClr>
        </a:solidFill>
        <a:ln>
          <a:noFill/>
        </a:ln>
        <a:effectLst>
          <a:outerShdw blurRad="40000" dist="23000" dir="5400000" rotWithShape="0">
            <a:srgbClr val="000000">
              <a:alpha val="35000"/>
            </a:srgbClr>
          </a:outerShdw>
        </a:effectLst>
        <a:sp3d z="-211800">
          <a:bevelT w="40600" h="20600" prst="relaxedInset"/>
        </a:sp3d>
      </dsp:spPr>
      <dsp:style>
        <a:lnRef idx="0">
          <a:scrgbClr r="0" g="0" b="0"/>
        </a:lnRef>
        <a:fillRef idx="1">
          <a:scrgbClr r="0" g="0" b="0"/>
        </a:fillRef>
        <a:effectRef idx="2">
          <a:scrgbClr r="0" g="0" b="0"/>
        </a:effectRef>
        <a:fontRef idx="minor"/>
      </dsp:style>
    </dsp:sp>
    <dsp:sp modelId="{6EAEA915-A7A8-4AFC-95FF-7CCCDFA397B1}">
      <dsp:nvSpPr>
        <dsp:cNvPr id="0" name=""/>
        <dsp:cNvSpPr/>
      </dsp:nvSpPr>
      <dsp:spPr>
        <a:xfrm>
          <a:off x="6912763" y="432031"/>
          <a:ext cx="2734035" cy="2187228"/>
        </a:xfrm>
        <a:prstGeom prst="roundRect">
          <a:avLst>
            <a:gd name="adj" fmla="val 10000"/>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1244600">
            <a:lnSpc>
              <a:spcPct val="90000"/>
            </a:lnSpc>
            <a:spcBef>
              <a:spcPct val="0"/>
            </a:spcBef>
            <a:spcAft>
              <a:spcPct val="35000"/>
            </a:spcAft>
          </a:pPr>
          <a:r>
            <a:rPr kumimoji="1" lang="ja-JP" altLang="en-US" sz="2800" kern="1200" dirty="0" smtClean="0"/>
            <a:t>グループ</a:t>
          </a:r>
          <a:endParaRPr kumimoji="1" lang="en-US" altLang="ja-JP" sz="2800" kern="1200" dirty="0" smtClean="0"/>
        </a:p>
        <a:p>
          <a:pPr lvl="0" algn="ctr" defTabSz="1244600">
            <a:lnSpc>
              <a:spcPct val="90000"/>
            </a:lnSpc>
            <a:spcBef>
              <a:spcPct val="0"/>
            </a:spcBef>
            <a:spcAft>
              <a:spcPct val="35000"/>
            </a:spcAft>
          </a:pPr>
          <a:r>
            <a:rPr kumimoji="1" lang="ja-JP" altLang="en-US" sz="2800" kern="1200" dirty="0" smtClean="0"/>
            <a:t>スペース</a:t>
          </a:r>
          <a:endParaRPr kumimoji="1" lang="ja-JP" altLang="en-US" sz="2800" kern="1200" dirty="0"/>
        </a:p>
      </dsp:txBody>
      <dsp:txXfrm>
        <a:off x="6912763" y="432031"/>
        <a:ext cx="2734035" cy="218722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6E967B0-89D1-4E27-99AD-0035E7DE888F}" type="datetimeFigureOut">
              <a:rPr kumimoji="1" lang="ja-JP" altLang="en-US" smtClean="0"/>
              <a:pPr/>
              <a:t>2015/3/25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26CEBB-9161-4C8B-915E-C43BD4C8114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BF3DA-D70A-4307-BB0F-E8C53C12A971}" type="datetimeFigureOut">
              <a:rPr kumimoji="1" lang="ja-JP" altLang="en-US" smtClean="0"/>
              <a:pPr/>
              <a:t>2015/3/25</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A2150-74B1-4230-8A14-26DFE16B0A96}"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16</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17</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EFO</a:t>
            </a:r>
            <a:r>
              <a:rPr kumimoji="1" lang="ja-JP" altLang="en-US" dirty="0" smtClean="0"/>
              <a:t>の検討項目の選定プロセスを説明します。</a:t>
            </a:r>
            <a:endParaRPr kumimoji="1" lang="en-US" altLang="ja-JP" dirty="0" smtClean="0"/>
          </a:p>
          <a:p>
            <a:r>
              <a:rPr kumimoji="1" lang="ja-JP" altLang="en-US" dirty="0" smtClean="0"/>
              <a:t>まず、</a:t>
            </a:r>
            <a:r>
              <a:rPr kumimoji="1" lang="en-US" altLang="ja-JP" dirty="0" smtClean="0"/>
              <a:t>EFO</a:t>
            </a:r>
            <a:r>
              <a:rPr kumimoji="1" lang="ja-JP" altLang="en-US" dirty="0" smtClean="0"/>
              <a:t>というキーワードで</a:t>
            </a:r>
            <a:r>
              <a:rPr kumimoji="1" lang="en-US" altLang="ja-JP" dirty="0" smtClean="0"/>
              <a:t>Google</a:t>
            </a:r>
            <a:r>
              <a:rPr kumimoji="1" lang="ja-JP" altLang="en-US" dirty="0" smtClean="0"/>
              <a:t>内検索をしました。</a:t>
            </a:r>
            <a:endParaRPr kumimoji="1" lang="en-US" altLang="ja-JP" dirty="0" smtClean="0"/>
          </a:p>
          <a:p>
            <a:r>
              <a:rPr kumimoji="1" lang="ja-JP" altLang="en-US" dirty="0" smtClean="0"/>
              <a:t>それから重複を省いた上位</a:t>
            </a:r>
            <a:r>
              <a:rPr kumimoji="1" lang="en-US" altLang="ja-JP" dirty="0" smtClean="0"/>
              <a:t>10</a:t>
            </a:r>
            <a:r>
              <a:rPr kumimoji="1" lang="ja-JP" altLang="en-US" dirty="0" smtClean="0"/>
              <a:t>サイト内に</a:t>
            </a:r>
            <a:r>
              <a:rPr kumimoji="1" lang="en-US" altLang="ja-JP" dirty="0" smtClean="0"/>
              <a:t>EFO</a:t>
            </a:r>
            <a:r>
              <a:rPr kumimoji="1" lang="ja-JP" altLang="en-US" dirty="0" smtClean="0"/>
              <a:t>のポイント、特徴、機能等の項目をピックアップしました。</a:t>
            </a:r>
            <a:endParaRPr kumimoji="1" lang="en-US" altLang="ja-JP" dirty="0" smtClean="0"/>
          </a:p>
          <a:p>
            <a:r>
              <a:rPr kumimoji="1" lang="ja-JP" altLang="en-US" dirty="0" smtClean="0"/>
              <a:t>そのピックアップした項目から重複項目や関連性のない項目を省き、</a:t>
            </a:r>
            <a:r>
              <a:rPr kumimoji="1" lang="en-US" altLang="ja-JP" dirty="0" smtClean="0"/>
              <a:t>24</a:t>
            </a:r>
            <a:r>
              <a:rPr kumimoji="1" lang="ja-JP" altLang="en-US" dirty="0" smtClean="0"/>
              <a:t>項目に絞り、</a:t>
            </a:r>
            <a:endParaRPr kumimoji="1" lang="en-US" altLang="ja-JP" dirty="0" smtClean="0"/>
          </a:p>
          <a:p>
            <a:r>
              <a:rPr kumimoji="1" lang="ja-JP" altLang="en-US" dirty="0" smtClean="0"/>
              <a:t>さらにＮＣ３の仕様、</a:t>
            </a:r>
            <a:r>
              <a:rPr kumimoji="1" lang="en-US" altLang="ja-JP" dirty="0" smtClean="0"/>
              <a:t>iframe</a:t>
            </a:r>
            <a:r>
              <a:rPr kumimoji="1" lang="ja-JP" altLang="en-US" dirty="0" smtClean="0"/>
              <a:t>プラグインの仕様に適さない項目を省き、</a:t>
            </a:r>
            <a:r>
              <a:rPr kumimoji="1" lang="en-US" altLang="ja-JP" dirty="0" smtClean="0"/>
              <a:t>13</a:t>
            </a:r>
            <a:r>
              <a:rPr kumimoji="1" lang="ja-JP" altLang="en-US" dirty="0" smtClean="0"/>
              <a:t>項目に絞りました。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24</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まずは検討項目の分類です。</a:t>
            </a:r>
            <a:endParaRPr kumimoji="1" lang="en-US" altLang="ja-JP" dirty="0" smtClean="0"/>
          </a:p>
          <a:p>
            <a:r>
              <a:rPr kumimoji="1" lang="ja-JP" altLang="en-US" dirty="0" smtClean="0"/>
              <a:t>私は先ほどの</a:t>
            </a:r>
            <a:r>
              <a:rPr kumimoji="1" lang="en-US" altLang="ja-JP" dirty="0" smtClean="0"/>
              <a:t>13</a:t>
            </a:r>
            <a:r>
              <a:rPr kumimoji="1" lang="ja-JP" altLang="en-US" dirty="0" smtClean="0"/>
              <a:t>項目を三点に分類しました。</a:t>
            </a:r>
            <a:endParaRPr kumimoji="1" lang="en-US" altLang="ja-JP" dirty="0" smtClean="0"/>
          </a:p>
          <a:p>
            <a:r>
              <a:rPr kumimoji="1" lang="ja-JP" altLang="en-US" dirty="0" smtClean="0"/>
              <a:t>一つ目は～</a:t>
            </a:r>
            <a:endParaRPr kumimoji="1" lang="en-US" altLang="ja-JP" dirty="0" smtClean="0"/>
          </a:p>
          <a:p>
            <a:r>
              <a:rPr kumimoji="1" lang="ja-JP" altLang="en-US" dirty="0" smtClean="0"/>
              <a:t>二つ目は～</a:t>
            </a:r>
            <a:endParaRPr kumimoji="1" lang="en-US" altLang="ja-JP" dirty="0" smtClean="0"/>
          </a:p>
          <a:p>
            <a:r>
              <a:rPr kumimoji="1" lang="ja-JP" altLang="en-US" dirty="0" smtClean="0"/>
              <a:t>三つ目は～です。</a:t>
            </a:r>
            <a:endParaRPr kumimoji="1" lang="en-US" altLang="ja-JP" dirty="0" smtClean="0"/>
          </a:p>
          <a:p>
            <a:r>
              <a:rPr kumimoji="1" lang="ja-JP" altLang="en-US" dirty="0" smtClean="0"/>
              <a:t>以下、それぞれについて説明していきます。</a:t>
            </a:r>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25</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28</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33</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36</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44DF46E2-8AE4-4839-B61A-75E79F11E2DB}" type="slidenum">
              <a:rPr kumimoji="1" lang="ja-JP" altLang="en-US" smtClean="0"/>
              <a:pPr/>
              <a:t>40</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ゴール（目的）→研究の目的</a:t>
            </a:r>
            <a:endParaRPr kumimoji="1" lang="en-US" altLang="ja-JP" dirty="0" smtClean="0"/>
          </a:p>
          <a:p>
            <a:r>
              <a:rPr kumimoji="1" lang="ja-JP" altLang="en-US" dirty="0" smtClean="0"/>
              <a:t>課題は何？→最新のソフトウェア開発の課題</a:t>
            </a:r>
            <a:endParaRPr kumimoji="1" lang="en-US" altLang="ja-JP" dirty="0" smtClean="0"/>
          </a:p>
          <a:p>
            <a:r>
              <a:rPr kumimoji="1" lang="ja-JP" altLang="en-US" dirty="0" smtClean="0"/>
              <a:t>解決するアイデア、実現方法→課題解決策</a:t>
            </a:r>
            <a:endParaRPr kumimoji="1" lang="en-US" altLang="ja-JP" dirty="0" smtClean="0"/>
          </a:p>
          <a:p>
            <a:r>
              <a:rPr kumimoji="1" lang="ja-JP" altLang="en-US" dirty="0" smtClean="0"/>
              <a:t>定量的な結果、結果をどう評価すべきか？→生産性評価、考察</a:t>
            </a:r>
            <a:endParaRPr kumimoji="1" lang="en-US" altLang="ja-JP" dirty="0" smtClean="0"/>
          </a:p>
          <a:p>
            <a:r>
              <a:rPr kumimoji="1" lang="ja-JP" altLang="en-US" dirty="0" smtClean="0"/>
              <a:t>今後の課題</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914400" lvl="1" indent="-514350"/>
            <a:r>
              <a:rPr lang="ja-JP" altLang="en-US" sz="2000" b="1" dirty="0" smtClean="0">
                <a:latin typeface="メイリオ" pitchFamily="50" charset="-128"/>
                <a:ea typeface="メイリオ" pitchFamily="50" charset="-128"/>
                <a:cs typeface="メイリオ" pitchFamily="50" charset="-128"/>
              </a:rPr>
              <a:t>レンタルサーバや仮想サーバ構築ソフトを使い，簡単に自分専用のサーバを用意できる</a:t>
            </a:r>
            <a:r>
              <a:rPr lang="en-US" altLang="ja-JP" sz="2000"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オープンソースとはつまり、プログラムを公開していて、無料で使えるということになります。</a:t>
            </a:r>
            <a:endParaRPr kumimoji="1" lang="en-US" altLang="ja-JP" dirty="0" smtClean="0"/>
          </a:p>
          <a:p>
            <a:r>
              <a:rPr kumimoji="1" lang="ja-JP" altLang="en-US" dirty="0" smtClean="0"/>
              <a:t>現在でまわっている</a:t>
            </a:r>
            <a:r>
              <a:rPr kumimoji="1" lang="en-US" altLang="ja-JP" dirty="0" smtClean="0"/>
              <a:t>CMS</a:t>
            </a:r>
            <a:r>
              <a:rPr kumimoji="1" lang="ja-JP" altLang="en-US" dirty="0" smtClean="0"/>
              <a:t>はほとんどオープンソースです。</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F43A2150-74B1-4230-8A14-26DFE16B0A96}"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74196B3A-7F59-445A-B29D-8539409A6E06}"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99B5B32-EC03-4524-AED8-B925FFD939A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7EFA8BEE-1606-45A9-B0CB-784C8138B3AA}"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C366AA3-C544-446D-8FD0-530C27C13461}"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7"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88634EA-922E-412B-AE32-7D1393760A2F}" type="datetime1">
              <a:rPr kumimoji="1" lang="ja-JP" altLang="en-US" smtClean="0"/>
              <a:pPr/>
              <a:t>2015/3/25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8E2276A-4B18-4AF4-B158-D316E8C9B608}"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8"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6A5148B-80F3-4AD9-8D9D-15CBF7976F1A}" type="datetime1">
              <a:rPr kumimoji="1" lang="ja-JP" altLang="en-US" smtClean="0"/>
              <a:pPr/>
              <a:t>2015/3/25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10"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A7186502-899D-4E2D-A85B-7CB4CC6970AA}" type="datetime1">
              <a:rPr kumimoji="1" lang="ja-JP" altLang="en-US" smtClean="0"/>
              <a:pPr/>
              <a:t>2015/3/25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19EA6FF-02CA-4938-8D34-133AA288B8C6}" type="datetime1">
              <a:rPr kumimoji="1" lang="ja-JP" altLang="en-US" smtClean="0"/>
              <a:pPr/>
              <a:t>2015/3/25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5" name="スライド番号プレースホルダ 5"/>
          <p:cNvSpPr>
            <a:spLocks noGrp="1"/>
          </p:cNvSpPr>
          <p:nvPr>
            <p:ph type="sldNum" sz="quarter" idx="12"/>
          </p:nvPr>
        </p:nvSpPr>
        <p:spPr>
          <a:xfrm>
            <a:off x="6804248" y="6381329"/>
            <a:ext cx="2339752" cy="476672"/>
          </a:xfrm>
        </p:spPr>
        <p:txBody>
          <a:bodyPr/>
          <a:lstStyle>
            <a:lvl1pPr>
              <a:defRPr sz="2000"/>
            </a:lvl1pPr>
          </a:lstStyle>
          <a:p>
            <a:fld id="{D2D8002D-B5B0-4BAC-B1F6-782DDCCE6D9C}" type="slidenum">
              <a:rPr lang="ja-JP" altLang="en-US" smtClean="0"/>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7224BB5-FE54-48EB-BD94-FDDE4670ADE6}"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E4401C1-276C-4014-BFA9-3138E66780E7}" type="datetime1">
              <a:rPr kumimoji="1" lang="ja-JP" altLang="en-US" smtClean="0"/>
              <a:pPr/>
              <a:t>2015/3/25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61785-FDB7-40B6-AE5F-3B39DAEEBE04}" type="datetime1">
              <a:rPr kumimoji="1" lang="ja-JP" altLang="en-US" smtClean="0"/>
              <a:pPr/>
              <a:t>2015/3/25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grpSp>
        <p:nvGrpSpPr>
          <p:cNvPr id="17" name="Shape 7"/>
          <p:cNvGrpSpPr/>
          <p:nvPr userDrawn="1"/>
        </p:nvGrpSpPr>
        <p:grpSpPr>
          <a:xfrm>
            <a:off x="0" y="0"/>
            <a:ext cx="9144000" cy="6858000"/>
            <a:chOff x="0" y="0"/>
            <a:chExt cx="9144000" cy="6760028"/>
          </a:xfrm>
        </p:grpSpPr>
        <p:sp>
          <p:nvSpPr>
            <p:cNvPr id="18" name="Shape 8"/>
            <p:cNvSpPr/>
            <p:nvPr/>
          </p:nvSpPr>
          <p:spPr>
            <a:xfrm>
              <a:off x="0" y="0"/>
              <a:ext cx="9144000" cy="6760028"/>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Calibri"/>
                <a:ea typeface="Calibri"/>
                <a:cs typeface="Calibri"/>
                <a:sym typeface="Calibri"/>
              </a:endParaRPr>
            </a:p>
          </p:txBody>
        </p:sp>
        <p:sp>
          <p:nvSpPr>
            <p:cNvPr id="19" name="Shape 9"/>
            <p:cNvSpPr/>
            <p:nvPr/>
          </p:nvSpPr>
          <p:spPr>
            <a:xfrm>
              <a:off x="7543798" y="0"/>
              <a:ext cx="1600202" cy="2209799"/>
            </a:xfrm>
            <a:custGeom>
              <a:avLst/>
              <a:gdLst/>
              <a:ahLst/>
              <a:cxnLst/>
              <a:rect l="0" t="0" r="0" b="0"/>
              <a:pathLst>
                <a:path w="1432" h="3492" extrusionOk="0">
                  <a:moveTo>
                    <a:pt x="0" y="0"/>
                  </a:moveTo>
                  <a:lnTo>
                    <a:pt x="1432" y="0"/>
                  </a:lnTo>
                  <a:lnTo>
                    <a:pt x="1432" y="3492"/>
                  </a:lnTo>
                  <a:lnTo>
                    <a:pt x="1419" y="3252"/>
                  </a:lnTo>
                  <a:lnTo>
                    <a:pt x="1406" y="3024"/>
                  </a:lnTo>
                  <a:lnTo>
                    <a:pt x="1393" y="2807"/>
                  </a:lnTo>
                  <a:lnTo>
                    <a:pt x="1379" y="2601"/>
                  </a:lnTo>
                  <a:lnTo>
                    <a:pt x="1364" y="2407"/>
                  </a:lnTo>
                  <a:lnTo>
                    <a:pt x="1348" y="2222"/>
                  </a:lnTo>
                  <a:lnTo>
                    <a:pt x="1330" y="2047"/>
                  </a:lnTo>
                  <a:lnTo>
                    <a:pt x="1311" y="1881"/>
                  </a:lnTo>
                  <a:lnTo>
                    <a:pt x="1291" y="1726"/>
                  </a:lnTo>
                  <a:lnTo>
                    <a:pt x="1268" y="1580"/>
                  </a:lnTo>
                  <a:lnTo>
                    <a:pt x="1245" y="1442"/>
                  </a:lnTo>
                  <a:lnTo>
                    <a:pt x="1218" y="1313"/>
                  </a:lnTo>
                  <a:lnTo>
                    <a:pt x="1190" y="1192"/>
                  </a:lnTo>
                  <a:lnTo>
                    <a:pt x="1158" y="1078"/>
                  </a:lnTo>
                  <a:lnTo>
                    <a:pt x="1125" y="973"/>
                  </a:lnTo>
                  <a:lnTo>
                    <a:pt x="1089" y="873"/>
                  </a:lnTo>
                  <a:lnTo>
                    <a:pt x="1049" y="781"/>
                  </a:lnTo>
                  <a:lnTo>
                    <a:pt x="1007" y="696"/>
                  </a:lnTo>
                  <a:lnTo>
                    <a:pt x="962" y="617"/>
                  </a:lnTo>
                  <a:lnTo>
                    <a:pt x="913" y="544"/>
                  </a:lnTo>
                  <a:lnTo>
                    <a:pt x="860" y="475"/>
                  </a:lnTo>
                  <a:lnTo>
                    <a:pt x="804" y="413"/>
                  </a:lnTo>
                  <a:lnTo>
                    <a:pt x="744" y="354"/>
                  </a:lnTo>
                  <a:lnTo>
                    <a:pt x="680" y="301"/>
                  </a:lnTo>
                  <a:lnTo>
                    <a:pt x="611" y="252"/>
                  </a:lnTo>
                  <a:lnTo>
                    <a:pt x="539" y="206"/>
                  </a:lnTo>
                  <a:lnTo>
                    <a:pt x="461" y="165"/>
                  </a:lnTo>
                  <a:lnTo>
                    <a:pt x="379" y="128"/>
                  </a:lnTo>
                  <a:lnTo>
                    <a:pt x="292" y="92"/>
                  </a:lnTo>
                  <a:lnTo>
                    <a:pt x="200" y="59"/>
                  </a:lnTo>
                  <a:lnTo>
                    <a:pt x="103" y="28"/>
                  </a:lnTo>
                  <a:lnTo>
                    <a:pt x="0"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0" name="Shape 10"/>
            <p:cNvSpPr/>
            <p:nvPr/>
          </p:nvSpPr>
          <p:spPr>
            <a:xfrm>
              <a:off x="5580112" y="6219186"/>
              <a:ext cx="3456384" cy="425876"/>
            </a:xfrm>
            <a:custGeom>
              <a:avLst/>
              <a:gdLst/>
              <a:ahLst/>
              <a:cxnLst/>
              <a:rect l="0" t="0" r="0" b="0"/>
              <a:pathLst>
                <a:path w="17264" h="2710" extrusionOk="0">
                  <a:moveTo>
                    <a:pt x="17264" y="0"/>
                  </a:moveTo>
                  <a:lnTo>
                    <a:pt x="17264" y="180"/>
                  </a:lnTo>
                  <a:lnTo>
                    <a:pt x="17010" y="442"/>
                  </a:lnTo>
                  <a:lnTo>
                    <a:pt x="16706" y="689"/>
                  </a:lnTo>
                  <a:lnTo>
                    <a:pt x="16354" y="923"/>
                  </a:lnTo>
                  <a:lnTo>
                    <a:pt x="15959" y="1141"/>
                  </a:lnTo>
                  <a:lnTo>
                    <a:pt x="15524" y="1345"/>
                  </a:lnTo>
                  <a:lnTo>
                    <a:pt x="15050" y="1535"/>
                  </a:lnTo>
                  <a:lnTo>
                    <a:pt x="14543" y="1710"/>
                  </a:lnTo>
                  <a:lnTo>
                    <a:pt x="14003" y="1871"/>
                  </a:lnTo>
                  <a:lnTo>
                    <a:pt x="13437" y="2018"/>
                  </a:lnTo>
                  <a:lnTo>
                    <a:pt x="12844" y="2151"/>
                  </a:lnTo>
                  <a:lnTo>
                    <a:pt x="12232" y="2269"/>
                  </a:lnTo>
                  <a:lnTo>
                    <a:pt x="11599" y="2374"/>
                  </a:lnTo>
                  <a:lnTo>
                    <a:pt x="10952" y="2464"/>
                  </a:lnTo>
                  <a:lnTo>
                    <a:pt x="10294" y="2540"/>
                  </a:lnTo>
                  <a:lnTo>
                    <a:pt x="9625" y="2602"/>
                  </a:lnTo>
                  <a:lnTo>
                    <a:pt x="8951" y="2649"/>
                  </a:lnTo>
                  <a:lnTo>
                    <a:pt x="8275" y="2684"/>
                  </a:lnTo>
                  <a:lnTo>
                    <a:pt x="7599" y="2704"/>
                  </a:lnTo>
                  <a:lnTo>
                    <a:pt x="6928" y="2710"/>
                  </a:lnTo>
                  <a:lnTo>
                    <a:pt x="6264" y="2702"/>
                  </a:lnTo>
                  <a:lnTo>
                    <a:pt x="5609" y="2681"/>
                  </a:lnTo>
                  <a:lnTo>
                    <a:pt x="4968" y="2645"/>
                  </a:lnTo>
                  <a:lnTo>
                    <a:pt x="4344" y="2597"/>
                  </a:lnTo>
                  <a:lnTo>
                    <a:pt x="3740" y="2534"/>
                  </a:lnTo>
                  <a:lnTo>
                    <a:pt x="3158" y="2457"/>
                  </a:lnTo>
                  <a:lnTo>
                    <a:pt x="2603" y="2367"/>
                  </a:lnTo>
                  <a:lnTo>
                    <a:pt x="2077" y="2264"/>
                  </a:lnTo>
                  <a:lnTo>
                    <a:pt x="1584" y="2147"/>
                  </a:lnTo>
                  <a:lnTo>
                    <a:pt x="1126" y="2016"/>
                  </a:lnTo>
                  <a:lnTo>
                    <a:pt x="708" y="1871"/>
                  </a:lnTo>
                  <a:lnTo>
                    <a:pt x="331" y="1714"/>
                  </a:lnTo>
                  <a:lnTo>
                    <a:pt x="0" y="1543"/>
                  </a:lnTo>
                  <a:lnTo>
                    <a:pt x="0" y="1474"/>
                  </a:lnTo>
                  <a:lnTo>
                    <a:pt x="341" y="1635"/>
                  </a:lnTo>
                  <a:lnTo>
                    <a:pt x="727" y="1784"/>
                  </a:lnTo>
                  <a:lnTo>
                    <a:pt x="1155" y="1920"/>
                  </a:lnTo>
                  <a:lnTo>
                    <a:pt x="1621" y="2042"/>
                  </a:lnTo>
                  <a:lnTo>
                    <a:pt x="2121" y="2151"/>
                  </a:lnTo>
                  <a:lnTo>
                    <a:pt x="2654" y="2249"/>
                  </a:lnTo>
                  <a:lnTo>
                    <a:pt x="3215" y="2331"/>
                  </a:lnTo>
                  <a:lnTo>
                    <a:pt x="3803" y="2401"/>
                  </a:lnTo>
                  <a:lnTo>
                    <a:pt x="4413" y="2457"/>
                  </a:lnTo>
                  <a:lnTo>
                    <a:pt x="5041" y="2500"/>
                  </a:lnTo>
                  <a:lnTo>
                    <a:pt x="5686" y="2531"/>
                  </a:lnTo>
                  <a:lnTo>
                    <a:pt x="6343" y="2547"/>
                  </a:lnTo>
                  <a:lnTo>
                    <a:pt x="7011" y="2550"/>
                  </a:lnTo>
                  <a:lnTo>
                    <a:pt x="7685" y="2539"/>
                  </a:lnTo>
                  <a:lnTo>
                    <a:pt x="8361" y="2515"/>
                  </a:lnTo>
                  <a:lnTo>
                    <a:pt x="9039" y="2478"/>
                  </a:lnTo>
                  <a:lnTo>
                    <a:pt x="9712" y="2426"/>
                  </a:lnTo>
                  <a:lnTo>
                    <a:pt x="10379" y="2361"/>
                  </a:lnTo>
                  <a:lnTo>
                    <a:pt x="11037" y="2283"/>
                  </a:lnTo>
                  <a:lnTo>
                    <a:pt x="11682" y="2190"/>
                  </a:lnTo>
                  <a:lnTo>
                    <a:pt x="12311" y="2084"/>
                  </a:lnTo>
                  <a:lnTo>
                    <a:pt x="12921" y="1964"/>
                  </a:lnTo>
                  <a:lnTo>
                    <a:pt x="13509" y="1831"/>
                  </a:lnTo>
                  <a:lnTo>
                    <a:pt x="14070" y="1683"/>
                  </a:lnTo>
                  <a:lnTo>
                    <a:pt x="14604" y="1522"/>
                  </a:lnTo>
                  <a:lnTo>
                    <a:pt x="15105" y="1347"/>
                  </a:lnTo>
                  <a:lnTo>
                    <a:pt x="15571" y="1158"/>
                  </a:lnTo>
                  <a:lnTo>
                    <a:pt x="15999" y="954"/>
                  </a:lnTo>
                  <a:lnTo>
                    <a:pt x="16386" y="737"/>
                  </a:lnTo>
                  <a:lnTo>
                    <a:pt x="16728" y="506"/>
                  </a:lnTo>
                  <a:lnTo>
                    <a:pt x="17021" y="260"/>
                  </a:lnTo>
                  <a:lnTo>
                    <a:pt x="17264" y="0"/>
                  </a:lnTo>
                  <a:close/>
                </a:path>
              </a:pathLst>
            </a:custGeom>
            <a:solidFill>
              <a:srgbClr val="47D147"/>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grpSp>
        <p:nvGrpSpPr>
          <p:cNvPr id="21" name="Shape 12"/>
          <p:cNvGrpSpPr/>
          <p:nvPr userDrawn="1"/>
        </p:nvGrpSpPr>
        <p:grpSpPr>
          <a:xfrm>
            <a:off x="-1" y="2141264"/>
            <a:ext cx="5626745" cy="4716736"/>
            <a:chOff x="0" y="2533588"/>
            <a:chExt cx="8022335" cy="8966518"/>
          </a:xfrm>
        </p:grpSpPr>
        <p:sp>
          <p:nvSpPr>
            <p:cNvPr id="22" name="Shape 13"/>
            <p:cNvSpPr/>
            <p:nvPr/>
          </p:nvSpPr>
          <p:spPr>
            <a:xfrm>
              <a:off x="0" y="2533588"/>
              <a:ext cx="4127500" cy="2514597"/>
            </a:xfrm>
            <a:custGeom>
              <a:avLst/>
              <a:gdLst/>
              <a:ahLst/>
              <a:cxnLst/>
              <a:rect l="0" t="0" r="0" b="0"/>
              <a:pathLst>
                <a:path w="2600" h="1587" extrusionOk="0">
                  <a:moveTo>
                    <a:pt x="0" y="0"/>
                  </a:moveTo>
                  <a:lnTo>
                    <a:pt x="0" y="0"/>
                  </a:lnTo>
                  <a:lnTo>
                    <a:pt x="63" y="8"/>
                  </a:lnTo>
                  <a:lnTo>
                    <a:pt x="124" y="18"/>
                  </a:lnTo>
                  <a:lnTo>
                    <a:pt x="185" y="28"/>
                  </a:lnTo>
                  <a:lnTo>
                    <a:pt x="246" y="40"/>
                  </a:lnTo>
                  <a:lnTo>
                    <a:pt x="305" y="53"/>
                  </a:lnTo>
                  <a:lnTo>
                    <a:pt x="365" y="64"/>
                  </a:lnTo>
                  <a:lnTo>
                    <a:pt x="480" y="94"/>
                  </a:lnTo>
                  <a:lnTo>
                    <a:pt x="596" y="127"/>
                  </a:lnTo>
                  <a:lnTo>
                    <a:pt x="706" y="162"/>
                  </a:lnTo>
                  <a:lnTo>
                    <a:pt x="815" y="200"/>
                  </a:lnTo>
                  <a:lnTo>
                    <a:pt x="921" y="241"/>
                  </a:lnTo>
                  <a:lnTo>
                    <a:pt x="1025" y="286"/>
                  </a:lnTo>
                  <a:lnTo>
                    <a:pt x="1126" y="330"/>
                  </a:lnTo>
                  <a:lnTo>
                    <a:pt x="1223" y="380"/>
                  </a:lnTo>
                  <a:lnTo>
                    <a:pt x="1319" y="429"/>
                  </a:lnTo>
                  <a:lnTo>
                    <a:pt x="1411" y="482"/>
                  </a:lnTo>
                  <a:lnTo>
                    <a:pt x="1502" y="537"/>
                  </a:lnTo>
                  <a:lnTo>
                    <a:pt x="1588" y="591"/>
                  </a:lnTo>
                  <a:lnTo>
                    <a:pt x="1672" y="649"/>
                  </a:lnTo>
                  <a:lnTo>
                    <a:pt x="1753" y="707"/>
                  </a:lnTo>
                  <a:lnTo>
                    <a:pt x="1831" y="764"/>
                  </a:lnTo>
                  <a:lnTo>
                    <a:pt x="1907" y="824"/>
                  </a:lnTo>
                  <a:lnTo>
                    <a:pt x="1979" y="885"/>
                  </a:lnTo>
                  <a:lnTo>
                    <a:pt x="2047" y="946"/>
                  </a:lnTo>
                  <a:lnTo>
                    <a:pt x="2113" y="1005"/>
                  </a:lnTo>
                  <a:lnTo>
                    <a:pt x="2177" y="1066"/>
                  </a:lnTo>
                  <a:lnTo>
                    <a:pt x="2237" y="1128"/>
                  </a:lnTo>
                  <a:lnTo>
                    <a:pt x="2293" y="1189"/>
                  </a:lnTo>
                  <a:lnTo>
                    <a:pt x="2347" y="1248"/>
                  </a:lnTo>
                  <a:lnTo>
                    <a:pt x="2397" y="1308"/>
                  </a:lnTo>
                  <a:lnTo>
                    <a:pt x="2445" y="1365"/>
                  </a:lnTo>
                  <a:lnTo>
                    <a:pt x="2488" y="1423"/>
                  </a:lnTo>
                  <a:lnTo>
                    <a:pt x="2529" y="1479"/>
                  </a:lnTo>
                  <a:lnTo>
                    <a:pt x="2565" y="1534"/>
                  </a:lnTo>
                  <a:lnTo>
                    <a:pt x="2600" y="1587"/>
                  </a:lnTo>
                  <a:lnTo>
                    <a:pt x="2600" y="1587"/>
                  </a:lnTo>
                  <a:lnTo>
                    <a:pt x="2570" y="1555"/>
                  </a:lnTo>
                  <a:lnTo>
                    <a:pt x="2535" y="1522"/>
                  </a:lnTo>
                  <a:lnTo>
                    <a:pt x="2497" y="1487"/>
                  </a:lnTo>
                  <a:lnTo>
                    <a:pt x="2455" y="1451"/>
                  </a:lnTo>
                  <a:lnTo>
                    <a:pt x="2408" y="1413"/>
                  </a:lnTo>
                  <a:lnTo>
                    <a:pt x="2359" y="1375"/>
                  </a:lnTo>
                  <a:lnTo>
                    <a:pt x="2304" y="1336"/>
                  </a:lnTo>
                  <a:lnTo>
                    <a:pt x="2247" y="1294"/>
                  </a:lnTo>
                  <a:lnTo>
                    <a:pt x="2185" y="1255"/>
                  </a:lnTo>
                  <a:lnTo>
                    <a:pt x="2119" y="1215"/>
                  </a:lnTo>
                  <a:lnTo>
                    <a:pt x="2052" y="1174"/>
                  </a:lnTo>
                  <a:lnTo>
                    <a:pt x="1981" y="1134"/>
                  </a:lnTo>
                  <a:lnTo>
                    <a:pt x="1905" y="1096"/>
                  </a:lnTo>
                  <a:lnTo>
                    <a:pt x="1827" y="1058"/>
                  </a:lnTo>
                  <a:lnTo>
                    <a:pt x="1746" y="1020"/>
                  </a:lnTo>
                  <a:lnTo>
                    <a:pt x="1662" y="986"/>
                  </a:lnTo>
                  <a:lnTo>
                    <a:pt x="1576" y="953"/>
                  </a:lnTo>
                  <a:lnTo>
                    <a:pt x="1486" y="921"/>
                  </a:lnTo>
                  <a:lnTo>
                    <a:pt x="1393" y="891"/>
                  </a:lnTo>
                  <a:lnTo>
                    <a:pt x="1299" y="865"/>
                  </a:lnTo>
                  <a:lnTo>
                    <a:pt x="1202" y="840"/>
                  </a:lnTo>
                  <a:lnTo>
                    <a:pt x="1103" y="819"/>
                  </a:lnTo>
                  <a:lnTo>
                    <a:pt x="1000" y="801"/>
                  </a:lnTo>
                  <a:lnTo>
                    <a:pt x="896" y="787"/>
                  </a:lnTo>
                  <a:lnTo>
                    <a:pt x="843" y="781"/>
                  </a:lnTo>
                  <a:lnTo>
                    <a:pt x="791" y="776"/>
                  </a:lnTo>
                  <a:lnTo>
                    <a:pt x="738" y="773"/>
                  </a:lnTo>
                  <a:lnTo>
                    <a:pt x="683" y="769"/>
                  </a:lnTo>
                  <a:lnTo>
                    <a:pt x="629" y="768"/>
                  </a:lnTo>
                  <a:lnTo>
                    <a:pt x="573" y="768"/>
                  </a:lnTo>
                  <a:lnTo>
                    <a:pt x="518" y="768"/>
                  </a:lnTo>
                  <a:lnTo>
                    <a:pt x="462" y="769"/>
                  </a:lnTo>
                  <a:lnTo>
                    <a:pt x="406" y="773"/>
                  </a:lnTo>
                  <a:lnTo>
                    <a:pt x="348" y="776"/>
                  </a:lnTo>
                  <a:lnTo>
                    <a:pt x="292" y="781"/>
                  </a:lnTo>
                  <a:lnTo>
                    <a:pt x="234" y="787"/>
                  </a:lnTo>
                  <a:lnTo>
                    <a:pt x="177" y="796"/>
                  </a:lnTo>
                  <a:lnTo>
                    <a:pt x="117" y="806"/>
                  </a:lnTo>
                  <a:lnTo>
                    <a:pt x="59" y="816"/>
                  </a:lnTo>
                  <a:lnTo>
                    <a:pt x="0" y="827"/>
                  </a:lnTo>
                  <a:lnTo>
                    <a:pt x="0" y="0"/>
                  </a:lnTo>
                  <a:lnTo>
                    <a:pt x="0" y="0"/>
                  </a:lnTo>
                  <a:close/>
                </a:path>
              </a:pathLst>
            </a:custGeom>
            <a:solidFill>
              <a:srgbClr val="D9F5D9"/>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3" name="Shape 14"/>
            <p:cNvSpPr/>
            <p:nvPr/>
          </p:nvSpPr>
          <p:spPr>
            <a:xfrm>
              <a:off x="0" y="4980432"/>
              <a:ext cx="3184027" cy="6519673"/>
            </a:xfrm>
            <a:custGeom>
              <a:avLst/>
              <a:gdLst/>
              <a:ahLst/>
              <a:cxnLst/>
              <a:rect l="0" t="0" r="0" b="0"/>
              <a:pathLst>
                <a:path w="857" h="2024" extrusionOk="0">
                  <a:moveTo>
                    <a:pt x="0" y="776"/>
                  </a:moveTo>
                  <a:lnTo>
                    <a:pt x="0" y="776"/>
                  </a:lnTo>
                  <a:lnTo>
                    <a:pt x="38" y="703"/>
                  </a:lnTo>
                  <a:lnTo>
                    <a:pt x="78" y="634"/>
                  </a:lnTo>
                  <a:lnTo>
                    <a:pt x="119" y="566"/>
                  </a:lnTo>
                  <a:lnTo>
                    <a:pt x="162" y="502"/>
                  </a:lnTo>
                  <a:lnTo>
                    <a:pt x="208" y="441"/>
                  </a:lnTo>
                  <a:lnTo>
                    <a:pt x="256" y="381"/>
                  </a:lnTo>
                  <a:lnTo>
                    <a:pt x="305" y="327"/>
                  </a:lnTo>
                  <a:lnTo>
                    <a:pt x="330" y="300"/>
                  </a:lnTo>
                  <a:lnTo>
                    <a:pt x="357" y="274"/>
                  </a:lnTo>
                  <a:lnTo>
                    <a:pt x="385" y="249"/>
                  </a:lnTo>
                  <a:lnTo>
                    <a:pt x="411" y="226"/>
                  </a:lnTo>
                  <a:lnTo>
                    <a:pt x="439" y="203"/>
                  </a:lnTo>
                  <a:lnTo>
                    <a:pt x="469" y="182"/>
                  </a:lnTo>
                  <a:lnTo>
                    <a:pt x="497" y="160"/>
                  </a:lnTo>
                  <a:lnTo>
                    <a:pt x="527" y="140"/>
                  </a:lnTo>
                  <a:lnTo>
                    <a:pt x="558" y="122"/>
                  </a:lnTo>
                  <a:lnTo>
                    <a:pt x="588" y="104"/>
                  </a:lnTo>
                  <a:lnTo>
                    <a:pt x="619" y="87"/>
                  </a:lnTo>
                  <a:lnTo>
                    <a:pt x="652" y="71"/>
                  </a:lnTo>
                  <a:lnTo>
                    <a:pt x="685" y="56"/>
                  </a:lnTo>
                  <a:lnTo>
                    <a:pt x="718" y="43"/>
                  </a:lnTo>
                  <a:lnTo>
                    <a:pt x="751" y="31"/>
                  </a:lnTo>
                  <a:lnTo>
                    <a:pt x="786" y="20"/>
                  </a:lnTo>
                  <a:lnTo>
                    <a:pt x="822" y="10"/>
                  </a:lnTo>
                  <a:lnTo>
                    <a:pt x="857" y="0"/>
                  </a:lnTo>
                  <a:lnTo>
                    <a:pt x="857" y="0"/>
                  </a:lnTo>
                  <a:lnTo>
                    <a:pt x="806" y="46"/>
                  </a:lnTo>
                  <a:lnTo>
                    <a:pt x="754" y="94"/>
                  </a:lnTo>
                  <a:lnTo>
                    <a:pt x="706" y="144"/>
                  </a:lnTo>
                  <a:lnTo>
                    <a:pt x="660" y="196"/>
                  </a:lnTo>
                  <a:lnTo>
                    <a:pt x="617" y="249"/>
                  </a:lnTo>
                  <a:lnTo>
                    <a:pt x="576" y="304"/>
                  </a:lnTo>
                  <a:lnTo>
                    <a:pt x="536" y="362"/>
                  </a:lnTo>
                  <a:lnTo>
                    <a:pt x="498" y="419"/>
                  </a:lnTo>
                  <a:lnTo>
                    <a:pt x="462" y="479"/>
                  </a:lnTo>
                  <a:lnTo>
                    <a:pt x="429" y="538"/>
                  </a:lnTo>
                  <a:lnTo>
                    <a:pt x="398" y="601"/>
                  </a:lnTo>
                  <a:lnTo>
                    <a:pt x="368" y="664"/>
                  </a:lnTo>
                  <a:lnTo>
                    <a:pt x="340" y="728"/>
                  </a:lnTo>
                  <a:lnTo>
                    <a:pt x="315" y="792"/>
                  </a:lnTo>
                  <a:lnTo>
                    <a:pt x="291" y="858"/>
                  </a:lnTo>
                  <a:lnTo>
                    <a:pt x="269" y="925"/>
                  </a:lnTo>
                  <a:lnTo>
                    <a:pt x="249" y="992"/>
                  </a:lnTo>
                  <a:lnTo>
                    <a:pt x="229" y="1060"/>
                  </a:lnTo>
                  <a:lnTo>
                    <a:pt x="213" y="1128"/>
                  </a:lnTo>
                  <a:lnTo>
                    <a:pt x="198" y="1197"/>
                  </a:lnTo>
                  <a:lnTo>
                    <a:pt x="185" y="1266"/>
                  </a:lnTo>
                  <a:lnTo>
                    <a:pt x="173" y="1336"/>
                  </a:lnTo>
                  <a:lnTo>
                    <a:pt x="162" y="1405"/>
                  </a:lnTo>
                  <a:lnTo>
                    <a:pt x="154" y="1474"/>
                  </a:lnTo>
                  <a:lnTo>
                    <a:pt x="147" y="1544"/>
                  </a:lnTo>
                  <a:lnTo>
                    <a:pt x="140" y="1613"/>
                  </a:lnTo>
                  <a:lnTo>
                    <a:pt x="137" y="1682"/>
                  </a:lnTo>
                  <a:lnTo>
                    <a:pt x="134" y="1752"/>
                  </a:lnTo>
                  <a:lnTo>
                    <a:pt x="132" y="1821"/>
                  </a:lnTo>
                  <a:lnTo>
                    <a:pt x="132" y="1889"/>
                  </a:lnTo>
                  <a:lnTo>
                    <a:pt x="134" y="1956"/>
                  </a:lnTo>
                  <a:lnTo>
                    <a:pt x="135" y="2024"/>
                  </a:lnTo>
                  <a:lnTo>
                    <a:pt x="0" y="2024"/>
                  </a:lnTo>
                  <a:lnTo>
                    <a:pt x="0" y="776"/>
                  </a:lnTo>
                  <a:lnTo>
                    <a:pt x="0" y="776"/>
                  </a:lnTo>
                  <a:close/>
                </a:path>
              </a:pathLst>
            </a:custGeom>
            <a:solidFill>
              <a:srgbClr val="B4ECB4">
                <a:alpha val="43921"/>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4" name="Shape 15"/>
            <p:cNvSpPr/>
            <p:nvPr/>
          </p:nvSpPr>
          <p:spPr>
            <a:xfrm>
              <a:off x="0" y="3371787"/>
              <a:ext cx="2895601" cy="2154237"/>
            </a:xfrm>
            <a:custGeom>
              <a:avLst/>
              <a:gdLst/>
              <a:ahLst/>
              <a:cxnLst/>
              <a:rect l="0" t="0" r="0" b="0"/>
              <a:pathLst>
                <a:path w="1974" h="1357" extrusionOk="0">
                  <a:moveTo>
                    <a:pt x="0" y="118"/>
                  </a:moveTo>
                  <a:lnTo>
                    <a:pt x="0" y="118"/>
                  </a:lnTo>
                  <a:lnTo>
                    <a:pt x="83" y="92"/>
                  </a:lnTo>
                  <a:lnTo>
                    <a:pt x="165" y="69"/>
                  </a:lnTo>
                  <a:lnTo>
                    <a:pt x="246" y="49"/>
                  </a:lnTo>
                  <a:lnTo>
                    <a:pt x="327" y="33"/>
                  </a:lnTo>
                  <a:lnTo>
                    <a:pt x="408" y="21"/>
                  </a:lnTo>
                  <a:lnTo>
                    <a:pt x="487" y="11"/>
                  </a:lnTo>
                  <a:lnTo>
                    <a:pt x="566" y="5"/>
                  </a:lnTo>
                  <a:lnTo>
                    <a:pt x="645" y="1"/>
                  </a:lnTo>
                  <a:lnTo>
                    <a:pt x="721" y="0"/>
                  </a:lnTo>
                  <a:lnTo>
                    <a:pt x="797" y="1"/>
                  </a:lnTo>
                  <a:lnTo>
                    <a:pt x="873" y="6"/>
                  </a:lnTo>
                  <a:lnTo>
                    <a:pt x="946" y="13"/>
                  </a:lnTo>
                  <a:lnTo>
                    <a:pt x="1018" y="23"/>
                  </a:lnTo>
                  <a:lnTo>
                    <a:pt x="1088" y="33"/>
                  </a:lnTo>
                  <a:lnTo>
                    <a:pt x="1157" y="47"/>
                  </a:lnTo>
                  <a:lnTo>
                    <a:pt x="1225" y="62"/>
                  </a:lnTo>
                  <a:lnTo>
                    <a:pt x="1289" y="79"/>
                  </a:lnTo>
                  <a:lnTo>
                    <a:pt x="1352" y="97"/>
                  </a:lnTo>
                  <a:lnTo>
                    <a:pt x="1413" y="117"/>
                  </a:lnTo>
                  <a:lnTo>
                    <a:pt x="1472" y="138"/>
                  </a:lnTo>
                  <a:lnTo>
                    <a:pt x="1530" y="161"/>
                  </a:lnTo>
                  <a:lnTo>
                    <a:pt x="1585" y="184"/>
                  </a:lnTo>
                  <a:lnTo>
                    <a:pt x="1636" y="209"/>
                  </a:lnTo>
                  <a:lnTo>
                    <a:pt x="1685" y="236"/>
                  </a:lnTo>
                  <a:lnTo>
                    <a:pt x="1732" y="262"/>
                  </a:lnTo>
                  <a:lnTo>
                    <a:pt x="1776" y="288"/>
                  </a:lnTo>
                  <a:lnTo>
                    <a:pt x="1816" y="315"/>
                  </a:lnTo>
                  <a:lnTo>
                    <a:pt x="1854" y="343"/>
                  </a:lnTo>
                  <a:lnTo>
                    <a:pt x="1888" y="371"/>
                  </a:lnTo>
                  <a:lnTo>
                    <a:pt x="1921" y="399"/>
                  </a:lnTo>
                  <a:lnTo>
                    <a:pt x="1949" y="427"/>
                  </a:lnTo>
                  <a:lnTo>
                    <a:pt x="1974" y="455"/>
                  </a:lnTo>
                  <a:lnTo>
                    <a:pt x="1974" y="455"/>
                  </a:lnTo>
                  <a:lnTo>
                    <a:pt x="1920" y="434"/>
                  </a:lnTo>
                  <a:lnTo>
                    <a:pt x="1864" y="412"/>
                  </a:lnTo>
                  <a:lnTo>
                    <a:pt x="1804" y="394"/>
                  </a:lnTo>
                  <a:lnTo>
                    <a:pt x="1743" y="376"/>
                  </a:lnTo>
                  <a:lnTo>
                    <a:pt x="1680" y="361"/>
                  </a:lnTo>
                  <a:lnTo>
                    <a:pt x="1614" y="348"/>
                  </a:lnTo>
                  <a:lnTo>
                    <a:pt x="1548" y="338"/>
                  </a:lnTo>
                  <a:lnTo>
                    <a:pt x="1481" y="330"/>
                  </a:lnTo>
                  <a:lnTo>
                    <a:pt x="1413" y="323"/>
                  </a:lnTo>
                  <a:lnTo>
                    <a:pt x="1344" y="320"/>
                  </a:lnTo>
                  <a:lnTo>
                    <a:pt x="1273" y="321"/>
                  </a:lnTo>
                  <a:lnTo>
                    <a:pt x="1203" y="325"/>
                  </a:lnTo>
                  <a:lnTo>
                    <a:pt x="1132" y="331"/>
                  </a:lnTo>
                  <a:lnTo>
                    <a:pt x="1061" y="341"/>
                  </a:lnTo>
                  <a:lnTo>
                    <a:pt x="990" y="356"/>
                  </a:lnTo>
                  <a:lnTo>
                    <a:pt x="954" y="364"/>
                  </a:lnTo>
                  <a:lnTo>
                    <a:pt x="919" y="374"/>
                  </a:lnTo>
                  <a:lnTo>
                    <a:pt x="885" y="384"/>
                  </a:lnTo>
                  <a:lnTo>
                    <a:pt x="850" y="396"/>
                  </a:lnTo>
                  <a:lnTo>
                    <a:pt x="815" y="409"/>
                  </a:lnTo>
                  <a:lnTo>
                    <a:pt x="781" y="424"/>
                  </a:lnTo>
                  <a:lnTo>
                    <a:pt x="746" y="439"/>
                  </a:lnTo>
                  <a:lnTo>
                    <a:pt x="711" y="455"/>
                  </a:lnTo>
                  <a:lnTo>
                    <a:pt x="678" y="472"/>
                  </a:lnTo>
                  <a:lnTo>
                    <a:pt x="645" y="490"/>
                  </a:lnTo>
                  <a:lnTo>
                    <a:pt x="612" y="510"/>
                  </a:lnTo>
                  <a:lnTo>
                    <a:pt x="579" y="531"/>
                  </a:lnTo>
                  <a:lnTo>
                    <a:pt x="546" y="554"/>
                  </a:lnTo>
                  <a:lnTo>
                    <a:pt x="515" y="577"/>
                  </a:lnTo>
                  <a:lnTo>
                    <a:pt x="484" y="602"/>
                  </a:lnTo>
                  <a:lnTo>
                    <a:pt x="452" y="629"/>
                  </a:lnTo>
                  <a:lnTo>
                    <a:pt x="421" y="657"/>
                  </a:lnTo>
                  <a:lnTo>
                    <a:pt x="391" y="685"/>
                  </a:lnTo>
                  <a:lnTo>
                    <a:pt x="361" y="716"/>
                  </a:lnTo>
                  <a:lnTo>
                    <a:pt x="333" y="747"/>
                  </a:lnTo>
                  <a:lnTo>
                    <a:pt x="304" y="780"/>
                  </a:lnTo>
                  <a:lnTo>
                    <a:pt x="277" y="815"/>
                  </a:lnTo>
                  <a:lnTo>
                    <a:pt x="249" y="851"/>
                  </a:lnTo>
                  <a:lnTo>
                    <a:pt x="223" y="889"/>
                  </a:lnTo>
                  <a:lnTo>
                    <a:pt x="198" y="929"/>
                  </a:lnTo>
                  <a:lnTo>
                    <a:pt x="172" y="970"/>
                  </a:lnTo>
                  <a:lnTo>
                    <a:pt x="149" y="1012"/>
                  </a:lnTo>
                  <a:lnTo>
                    <a:pt x="124" y="1056"/>
                  </a:lnTo>
                  <a:lnTo>
                    <a:pt x="101" y="1102"/>
                  </a:lnTo>
                  <a:lnTo>
                    <a:pt x="79" y="1150"/>
                  </a:lnTo>
                  <a:lnTo>
                    <a:pt x="58" y="1198"/>
                  </a:lnTo>
                  <a:lnTo>
                    <a:pt x="38" y="1249"/>
                  </a:lnTo>
                  <a:lnTo>
                    <a:pt x="18" y="1302"/>
                  </a:lnTo>
                  <a:lnTo>
                    <a:pt x="0" y="1357"/>
                  </a:lnTo>
                  <a:lnTo>
                    <a:pt x="0" y="118"/>
                  </a:lnTo>
                  <a:lnTo>
                    <a:pt x="0" y="118"/>
                  </a:lnTo>
                  <a:close/>
                </a:path>
              </a:pathLst>
            </a:custGeom>
            <a:solidFill>
              <a:srgbClr val="B4ECB4"/>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5" name="Shape 16"/>
            <p:cNvSpPr/>
            <p:nvPr/>
          </p:nvSpPr>
          <p:spPr>
            <a:xfrm>
              <a:off x="1502663" y="5586916"/>
              <a:ext cx="6519671" cy="5913190"/>
            </a:xfrm>
            <a:custGeom>
              <a:avLst/>
              <a:gdLst/>
              <a:ahLst/>
              <a:cxnLst/>
              <a:rect l="0" t="0" r="0" b="0"/>
              <a:pathLst>
                <a:path w="2552" h="2085" extrusionOk="0">
                  <a:moveTo>
                    <a:pt x="1377" y="130"/>
                  </a:moveTo>
                  <a:lnTo>
                    <a:pt x="1377" y="130"/>
                  </a:lnTo>
                  <a:lnTo>
                    <a:pt x="1339" y="109"/>
                  </a:lnTo>
                  <a:lnTo>
                    <a:pt x="1299" y="89"/>
                  </a:lnTo>
                  <a:lnTo>
                    <a:pt x="1260" y="73"/>
                  </a:lnTo>
                  <a:lnTo>
                    <a:pt x="1220" y="56"/>
                  </a:lnTo>
                  <a:lnTo>
                    <a:pt x="1179" y="43"/>
                  </a:lnTo>
                  <a:lnTo>
                    <a:pt x="1137" y="30"/>
                  </a:lnTo>
                  <a:lnTo>
                    <a:pt x="1094" y="20"/>
                  </a:lnTo>
                  <a:lnTo>
                    <a:pt x="1052" y="11"/>
                  </a:lnTo>
                  <a:lnTo>
                    <a:pt x="1009" y="7"/>
                  </a:lnTo>
                  <a:lnTo>
                    <a:pt x="966" y="2"/>
                  </a:lnTo>
                  <a:lnTo>
                    <a:pt x="923" y="0"/>
                  </a:lnTo>
                  <a:lnTo>
                    <a:pt x="880" y="0"/>
                  </a:lnTo>
                  <a:lnTo>
                    <a:pt x="837" y="2"/>
                  </a:lnTo>
                  <a:lnTo>
                    <a:pt x="794" y="5"/>
                  </a:lnTo>
                  <a:lnTo>
                    <a:pt x="751" y="10"/>
                  </a:lnTo>
                  <a:lnTo>
                    <a:pt x="708" y="18"/>
                  </a:lnTo>
                  <a:lnTo>
                    <a:pt x="667" y="28"/>
                  </a:lnTo>
                  <a:lnTo>
                    <a:pt x="624" y="40"/>
                  </a:lnTo>
                  <a:lnTo>
                    <a:pt x="584" y="54"/>
                  </a:lnTo>
                  <a:lnTo>
                    <a:pt x="543" y="69"/>
                  </a:lnTo>
                  <a:lnTo>
                    <a:pt x="504" y="87"/>
                  </a:lnTo>
                  <a:lnTo>
                    <a:pt x="466" y="107"/>
                  </a:lnTo>
                  <a:lnTo>
                    <a:pt x="428" y="130"/>
                  </a:lnTo>
                  <a:lnTo>
                    <a:pt x="391" y="155"/>
                  </a:lnTo>
                  <a:lnTo>
                    <a:pt x="357" y="182"/>
                  </a:lnTo>
                  <a:lnTo>
                    <a:pt x="322" y="210"/>
                  </a:lnTo>
                  <a:lnTo>
                    <a:pt x="289" y="241"/>
                  </a:lnTo>
                  <a:lnTo>
                    <a:pt x="258" y="272"/>
                  </a:lnTo>
                  <a:lnTo>
                    <a:pt x="228" y="309"/>
                  </a:lnTo>
                  <a:lnTo>
                    <a:pt x="200" y="345"/>
                  </a:lnTo>
                  <a:lnTo>
                    <a:pt x="173" y="385"/>
                  </a:lnTo>
                  <a:lnTo>
                    <a:pt x="149" y="426"/>
                  </a:lnTo>
                  <a:lnTo>
                    <a:pt x="149" y="426"/>
                  </a:lnTo>
                  <a:lnTo>
                    <a:pt x="124" y="472"/>
                  </a:lnTo>
                  <a:lnTo>
                    <a:pt x="102" y="520"/>
                  </a:lnTo>
                  <a:lnTo>
                    <a:pt x="83" y="568"/>
                  </a:lnTo>
                  <a:lnTo>
                    <a:pt x="64" y="617"/>
                  </a:lnTo>
                  <a:lnTo>
                    <a:pt x="48" y="667"/>
                  </a:lnTo>
                  <a:lnTo>
                    <a:pt x="35" y="718"/>
                  </a:lnTo>
                  <a:lnTo>
                    <a:pt x="23" y="769"/>
                  </a:lnTo>
                  <a:lnTo>
                    <a:pt x="15" y="822"/>
                  </a:lnTo>
                  <a:lnTo>
                    <a:pt x="7" y="875"/>
                  </a:lnTo>
                  <a:lnTo>
                    <a:pt x="2" y="928"/>
                  </a:lnTo>
                  <a:lnTo>
                    <a:pt x="0" y="982"/>
                  </a:lnTo>
                  <a:lnTo>
                    <a:pt x="0" y="1035"/>
                  </a:lnTo>
                  <a:lnTo>
                    <a:pt x="2" y="1090"/>
                  </a:lnTo>
                  <a:lnTo>
                    <a:pt x="5" y="1146"/>
                  </a:lnTo>
                  <a:lnTo>
                    <a:pt x="12" y="1200"/>
                  </a:lnTo>
                  <a:lnTo>
                    <a:pt x="22" y="1255"/>
                  </a:lnTo>
                  <a:lnTo>
                    <a:pt x="31" y="1311"/>
                  </a:lnTo>
                  <a:lnTo>
                    <a:pt x="46" y="1365"/>
                  </a:lnTo>
                  <a:lnTo>
                    <a:pt x="61" y="1420"/>
                  </a:lnTo>
                  <a:lnTo>
                    <a:pt x="79" y="1474"/>
                  </a:lnTo>
                  <a:lnTo>
                    <a:pt x="101" y="1529"/>
                  </a:lnTo>
                  <a:lnTo>
                    <a:pt x="124" y="1583"/>
                  </a:lnTo>
                  <a:lnTo>
                    <a:pt x="149" y="1636"/>
                  </a:lnTo>
                  <a:lnTo>
                    <a:pt x="177" y="1689"/>
                  </a:lnTo>
                  <a:lnTo>
                    <a:pt x="206" y="1742"/>
                  </a:lnTo>
                  <a:lnTo>
                    <a:pt x="239" y="1793"/>
                  </a:lnTo>
                  <a:lnTo>
                    <a:pt x="274" y="1844"/>
                  </a:lnTo>
                  <a:lnTo>
                    <a:pt x="312" y="1895"/>
                  </a:lnTo>
                  <a:lnTo>
                    <a:pt x="353" y="1943"/>
                  </a:lnTo>
                  <a:lnTo>
                    <a:pt x="396" y="1993"/>
                  </a:lnTo>
                  <a:lnTo>
                    <a:pt x="441" y="2039"/>
                  </a:lnTo>
                  <a:lnTo>
                    <a:pt x="489" y="2085"/>
                  </a:lnTo>
                  <a:lnTo>
                    <a:pt x="2552" y="2085"/>
                  </a:lnTo>
                  <a:lnTo>
                    <a:pt x="2552" y="2085"/>
                  </a:lnTo>
                  <a:lnTo>
                    <a:pt x="2526" y="2070"/>
                  </a:lnTo>
                  <a:lnTo>
                    <a:pt x="2450" y="2026"/>
                  </a:lnTo>
                  <a:lnTo>
                    <a:pt x="2336" y="1955"/>
                  </a:lnTo>
                  <a:lnTo>
                    <a:pt x="2266" y="1910"/>
                  </a:lnTo>
                  <a:lnTo>
                    <a:pt x="2192" y="1860"/>
                  </a:lnTo>
                  <a:lnTo>
                    <a:pt x="2111" y="1808"/>
                  </a:lnTo>
                  <a:lnTo>
                    <a:pt x="2025" y="1748"/>
                  </a:lnTo>
                  <a:lnTo>
                    <a:pt x="1938" y="1685"/>
                  </a:lnTo>
                  <a:lnTo>
                    <a:pt x="1849" y="1619"/>
                  </a:lnTo>
                  <a:lnTo>
                    <a:pt x="1758" y="1550"/>
                  </a:lnTo>
                  <a:lnTo>
                    <a:pt x="1667" y="1477"/>
                  </a:lnTo>
                  <a:lnTo>
                    <a:pt x="1578" y="1403"/>
                  </a:lnTo>
                  <a:lnTo>
                    <a:pt x="1492" y="1326"/>
                  </a:lnTo>
                  <a:lnTo>
                    <a:pt x="1451" y="1286"/>
                  </a:lnTo>
                  <a:lnTo>
                    <a:pt x="1410" y="1246"/>
                  </a:lnTo>
                  <a:lnTo>
                    <a:pt x="1370" y="1207"/>
                  </a:lnTo>
                  <a:lnTo>
                    <a:pt x="1332" y="1167"/>
                  </a:lnTo>
                  <a:lnTo>
                    <a:pt x="1296" y="1126"/>
                  </a:lnTo>
                  <a:lnTo>
                    <a:pt x="1261" y="1086"/>
                  </a:lnTo>
                  <a:lnTo>
                    <a:pt x="1227" y="1045"/>
                  </a:lnTo>
                  <a:lnTo>
                    <a:pt x="1195" y="1004"/>
                  </a:lnTo>
                  <a:lnTo>
                    <a:pt x="1167" y="962"/>
                  </a:lnTo>
                  <a:lnTo>
                    <a:pt x="1139" y="923"/>
                  </a:lnTo>
                  <a:lnTo>
                    <a:pt x="1114" y="881"/>
                  </a:lnTo>
                  <a:lnTo>
                    <a:pt x="1091" y="840"/>
                  </a:lnTo>
                  <a:lnTo>
                    <a:pt x="1071" y="801"/>
                  </a:lnTo>
                  <a:lnTo>
                    <a:pt x="1055" y="761"/>
                  </a:lnTo>
                  <a:lnTo>
                    <a:pt x="1042" y="720"/>
                  </a:lnTo>
                  <a:lnTo>
                    <a:pt x="1030" y="680"/>
                  </a:lnTo>
                  <a:lnTo>
                    <a:pt x="1022" y="642"/>
                  </a:lnTo>
                  <a:lnTo>
                    <a:pt x="1017" y="602"/>
                  </a:lnTo>
                  <a:lnTo>
                    <a:pt x="1015" y="565"/>
                  </a:lnTo>
                  <a:lnTo>
                    <a:pt x="1019" y="527"/>
                  </a:lnTo>
                  <a:lnTo>
                    <a:pt x="1023" y="489"/>
                  </a:lnTo>
                  <a:lnTo>
                    <a:pt x="1028" y="470"/>
                  </a:lnTo>
                  <a:lnTo>
                    <a:pt x="1033" y="452"/>
                  </a:lnTo>
                  <a:lnTo>
                    <a:pt x="1040" y="434"/>
                  </a:lnTo>
                  <a:lnTo>
                    <a:pt x="1048" y="416"/>
                  </a:lnTo>
                  <a:lnTo>
                    <a:pt x="1057" y="398"/>
                  </a:lnTo>
                  <a:lnTo>
                    <a:pt x="1066" y="381"/>
                  </a:lnTo>
                  <a:lnTo>
                    <a:pt x="1076" y="363"/>
                  </a:lnTo>
                  <a:lnTo>
                    <a:pt x="1088" y="347"/>
                  </a:lnTo>
                  <a:lnTo>
                    <a:pt x="1101" y="330"/>
                  </a:lnTo>
                  <a:lnTo>
                    <a:pt x="1116" y="312"/>
                  </a:lnTo>
                  <a:lnTo>
                    <a:pt x="1131" y="295"/>
                  </a:lnTo>
                  <a:lnTo>
                    <a:pt x="1147" y="281"/>
                  </a:lnTo>
                  <a:lnTo>
                    <a:pt x="1182" y="248"/>
                  </a:lnTo>
                  <a:lnTo>
                    <a:pt x="1223" y="216"/>
                  </a:lnTo>
                  <a:lnTo>
                    <a:pt x="1269" y="186"/>
                  </a:lnTo>
                  <a:lnTo>
                    <a:pt x="1321" y="158"/>
                  </a:lnTo>
                  <a:lnTo>
                    <a:pt x="1377" y="130"/>
                  </a:lnTo>
                  <a:lnTo>
                    <a:pt x="1377" y="130"/>
                  </a:lnTo>
                  <a:close/>
                </a:path>
              </a:pathLst>
            </a:custGeom>
            <a:solidFill>
              <a:srgbClr val="F2F2F2">
                <a:alpha val="33725"/>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26" name="Shape 17"/>
            <p:cNvSpPr/>
            <p:nvPr/>
          </p:nvSpPr>
          <p:spPr>
            <a:xfrm>
              <a:off x="1155001" y="5801712"/>
              <a:ext cx="3420932" cy="5698393"/>
            </a:xfrm>
            <a:custGeom>
              <a:avLst/>
              <a:gdLst/>
              <a:ahLst/>
              <a:cxnLst/>
              <a:rect l="0" t="0" r="0" b="0"/>
              <a:pathLst>
                <a:path w="718" h="1804" extrusionOk="0">
                  <a:moveTo>
                    <a:pt x="99" y="1804"/>
                  </a:moveTo>
                  <a:lnTo>
                    <a:pt x="99" y="1804"/>
                  </a:lnTo>
                  <a:lnTo>
                    <a:pt x="77" y="1725"/>
                  </a:lnTo>
                  <a:lnTo>
                    <a:pt x="57" y="1647"/>
                  </a:lnTo>
                  <a:lnTo>
                    <a:pt x="43" y="1570"/>
                  </a:lnTo>
                  <a:lnTo>
                    <a:pt x="29" y="1492"/>
                  </a:lnTo>
                  <a:lnTo>
                    <a:pt x="18" y="1416"/>
                  </a:lnTo>
                  <a:lnTo>
                    <a:pt x="10" y="1342"/>
                  </a:lnTo>
                  <a:lnTo>
                    <a:pt x="5" y="1267"/>
                  </a:lnTo>
                  <a:lnTo>
                    <a:pt x="1" y="1195"/>
                  </a:lnTo>
                  <a:lnTo>
                    <a:pt x="0" y="1124"/>
                  </a:lnTo>
                  <a:lnTo>
                    <a:pt x="1" y="1054"/>
                  </a:lnTo>
                  <a:lnTo>
                    <a:pt x="5" y="987"/>
                  </a:lnTo>
                  <a:lnTo>
                    <a:pt x="10" y="919"/>
                  </a:lnTo>
                  <a:lnTo>
                    <a:pt x="18" y="853"/>
                  </a:lnTo>
                  <a:lnTo>
                    <a:pt x="26" y="790"/>
                  </a:lnTo>
                  <a:lnTo>
                    <a:pt x="38" y="728"/>
                  </a:lnTo>
                  <a:lnTo>
                    <a:pt x="49" y="667"/>
                  </a:lnTo>
                  <a:lnTo>
                    <a:pt x="64" y="609"/>
                  </a:lnTo>
                  <a:lnTo>
                    <a:pt x="81" y="553"/>
                  </a:lnTo>
                  <a:lnTo>
                    <a:pt x="97" y="496"/>
                  </a:lnTo>
                  <a:lnTo>
                    <a:pt x="117" y="445"/>
                  </a:lnTo>
                  <a:lnTo>
                    <a:pt x="137" y="394"/>
                  </a:lnTo>
                  <a:lnTo>
                    <a:pt x="158" y="346"/>
                  </a:lnTo>
                  <a:lnTo>
                    <a:pt x="180" y="300"/>
                  </a:lnTo>
                  <a:lnTo>
                    <a:pt x="203" y="255"/>
                  </a:lnTo>
                  <a:lnTo>
                    <a:pt x="227" y="214"/>
                  </a:lnTo>
                  <a:lnTo>
                    <a:pt x="254" y="176"/>
                  </a:lnTo>
                  <a:lnTo>
                    <a:pt x="280" y="140"/>
                  </a:lnTo>
                  <a:lnTo>
                    <a:pt x="307" y="105"/>
                  </a:lnTo>
                  <a:lnTo>
                    <a:pt x="335" y="76"/>
                  </a:lnTo>
                  <a:lnTo>
                    <a:pt x="363" y="47"/>
                  </a:lnTo>
                  <a:lnTo>
                    <a:pt x="391" y="21"/>
                  </a:lnTo>
                  <a:lnTo>
                    <a:pt x="421" y="0"/>
                  </a:lnTo>
                  <a:lnTo>
                    <a:pt x="421" y="0"/>
                  </a:lnTo>
                  <a:lnTo>
                    <a:pt x="383" y="57"/>
                  </a:lnTo>
                  <a:lnTo>
                    <a:pt x="348" y="117"/>
                  </a:lnTo>
                  <a:lnTo>
                    <a:pt x="317" y="176"/>
                  </a:lnTo>
                  <a:lnTo>
                    <a:pt x="289" y="237"/>
                  </a:lnTo>
                  <a:lnTo>
                    <a:pt x="265" y="298"/>
                  </a:lnTo>
                  <a:lnTo>
                    <a:pt x="244" y="359"/>
                  </a:lnTo>
                  <a:lnTo>
                    <a:pt x="226" y="421"/>
                  </a:lnTo>
                  <a:lnTo>
                    <a:pt x="213" y="482"/>
                  </a:lnTo>
                  <a:lnTo>
                    <a:pt x="201" y="544"/>
                  </a:lnTo>
                  <a:lnTo>
                    <a:pt x="193" y="605"/>
                  </a:lnTo>
                  <a:lnTo>
                    <a:pt x="188" y="667"/>
                  </a:lnTo>
                  <a:lnTo>
                    <a:pt x="185" y="728"/>
                  </a:lnTo>
                  <a:lnTo>
                    <a:pt x="186" y="789"/>
                  </a:lnTo>
                  <a:lnTo>
                    <a:pt x="189" y="850"/>
                  </a:lnTo>
                  <a:lnTo>
                    <a:pt x="196" y="911"/>
                  </a:lnTo>
                  <a:lnTo>
                    <a:pt x="206" y="970"/>
                  </a:lnTo>
                  <a:lnTo>
                    <a:pt x="219" y="1030"/>
                  </a:lnTo>
                  <a:lnTo>
                    <a:pt x="234" y="1089"/>
                  </a:lnTo>
                  <a:lnTo>
                    <a:pt x="252" y="1147"/>
                  </a:lnTo>
                  <a:lnTo>
                    <a:pt x="274" y="1205"/>
                  </a:lnTo>
                  <a:lnTo>
                    <a:pt x="297" y="1261"/>
                  </a:lnTo>
                  <a:lnTo>
                    <a:pt x="323" y="1317"/>
                  </a:lnTo>
                  <a:lnTo>
                    <a:pt x="351" y="1371"/>
                  </a:lnTo>
                  <a:lnTo>
                    <a:pt x="383" y="1424"/>
                  </a:lnTo>
                  <a:lnTo>
                    <a:pt x="416" y="1477"/>
                  </a:lnTo>
                  <a:lnTo>
                    <a:pt x="452" y="1528"/>
                  </a:lnTo>
                  <a:lnTo>
                    <a:pt x="492" y="1578"/>
                  </a:lnTo>
                  <a:lnTo>
                    <a:pt x="531" y="1626"/>
                  </a:lnTo>
                  <a:lnTo>
                    <a:pt x="576" y="1674"/>
                  </a:lnTo>
                  <a:lnTo>
                    <a:pt x="620" y="1718"/>
                  </a:lnTo>
                  <a:lnTo>
                    <a:pt x="668" y="1763"/>
                  </a:lnTo>
                  <a:lnTo>
                    <a:pt x="718" y="1804"/>
                  </a:lnTo>
                  <a:lnTo>
                    <a:pt x="99" y="1804"/>
                  </a:lnTo>
                  <a:lnTo>
                    <a:pt x="99" y="1804"/>
                  </a:lnTo>
                  <a:close/>
                </a:path>
              </a:pathLst>
            </a:custGeom>
            <a:solidFill>
              <a:srgbClr val="8FE38F">
                <a:alpha val="36862"/>
              </a:srgbClr>
            </a:solid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382911"/>
            <a:ext cx="9144000" cy="1470025"/>
          </a:xfrm>
        </p:spPr>
        <p:txBody>
          <a:bodyPr>
            <a:normAutofit/>
          </a:bodyPr>
          <a:lstStyle/>
          <a:p>
            <a:r>
              <a:rPr kumimoji="1" lang="en-US" altLang="ja-JP" sz="3600" b="1" dirty="0" smtClean="0">
                <a:latin typeface="メイリオ" pitchFamily="50" charset="-128"/>
                <a:ea typeface="メイリオ" pitchFamily="50" charset="-128"/>
                <a:cs typeface="メイリオ" pitchFamily="50" charset="-128"/>
              </a:rPr>
              <a:t>NetCommons3</a:t>
            </a:r>
            <a:r>
              <a:rPr kumimoji="1" lang="ja-JP" altLang="en-US" sz="3600" b="1" dirty="0" smtClean="0">
                <a:latin typeface="メイリオ" pitchFamily="50" charset="-128"/>
                <a:ea typeface="メイリオ" pitchFamily="50" charset="-128"/>
                <a:cs typeface="メイリオ" pitchFamily="50" charset="-128"/>
              </a:rPr>
              <a:t>プラグイン開発における</a:t>
            </a:r>
            <a:r>
              <a:rPr kumimoji="1" lang="en-US" altLang="ja-JP" sz="3600" b="1" dirty="0" smtClean="0">
                <a:latin typeface="メイリオ" pitchFamily="50" charset="-128"/>
                <a:ea typeface="メイリオ" pitchFamily="50" charset="-128"/>
                <a:cs typeface="メイリオ" pitchFamily="50" charset="-128"/>
              </a:rPr>
              <a:t/>
            </a:r>
            <a:br>
              <a:rPr kumimoji="1" lang="en-US" altLang="ja-JP" sz="3600" b="1" dirty="0" smtClean="0">
                <a:latin typeface="メイリオ" pitchFamily="50" charset="-128"/>
                <a:ea typeface="メイリオ" pitchFamily="50" charset="-128"/>
                <a:cs typeface="メイリオ" pitchFamily="50" charset="-128"/>
              </a:rPr>
            </a:br>
            <a:r>
              <a:rPr lang="ja-JP" altLang="en-US" sz="3600" b="1" dirty="0" smtClean="0">
                <a:latin typeface="メイリオ" pitchFamily="50" charset="-128"/>
                <a:ea typeface="メイリオ" pitchFamily="50" charset="-128"/>
                <a:cs typeface="メイリオ" pitchFamily="50" charset="-128"/>
              </a:rPr>
              <a:t>機能提案及び</a:t>
            </a:r>
            <a:r>
              <a:rPr lang="en-US" altLang="ja-JP" sz="3600" b="1" dirty="0" smtClean="0">
                <a:latin typeface="メイリオ" pitchFamily="50" charset="-128"/>
                <a:ea typeface="メイリオ" pitchFamily="50" charset="-128"/>
                <a:cs typeface="メイリオ" pitchFamily="50" charset="-128"/>
              </a:rPr>
              <a:t>, </a:t>
            </a:r>
            <a:r>
              <a:rPr lang="ja-JP" altLang="en-US" sz="3600" b="1" dirty="0" smtClean="0">
                <a:latin typeface="メイリオ" pitchFamily="50" charset="-128"/>
                <a:ea typeface="メイリオ" pitchFamily="50" charset="-128"/>
                <a:cs typeface="メイリオ" pitchFamily="50" charset="-128"/>
              </a:rPr>
              <a:t>評価</a:t>
            </a:r>
            <a:endParaRPr kumimoji="1" lang="ja-JP" altLang="en-US" sz="3600" b="1" dirty="0">
              <a:latin typeface="メイリオ" pitchFamily="50" charset="-128"/>
              <a:ea typeface="メイリオ" pitchFamily="50" charset="-128"/>
              <a:cs typeface="メイリオ" pitchFamily="50" charset="-128"/>
            </a:endParaRPr>
          </a:p>
        </p:txBody>
      </p:sp>
      <p:sp>
        <p:nvSpPr>
          <p:cNvPr id="5"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10</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4" name="正方形/長方形 13"/>
          <p:cNvSpPr/>
          <p:nvPr/>
        </p:nvSpPr>
        <p:spPr>
          <a:xfrm>
            <a:off x="467544" y="1700808"/>
            <a:ext cx="6264696" cy="21602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15" name="正方形/長方形 14"/>
          <p:cNvSpPr/>
          <p:nvPr/>
        </p:nvSpPr>
        <p:spPr>
          <a:xfrm>
            <a:off x="467544" y="4005064"/>
            <a:ext cx="8136904" cy="2160240"/>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539552" y="4438853"/>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基本機能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お知らせ</a:t>
            </a:r>
            <a:endParaRPr lang="en-US" altLang="ja-JP" b="1" dirty="0" smtClean="0">
              <a:latin typeface="メイリオ" pitchFamily="50" charset="-128"/>
              <a:ea typeface="メイリオ" pitchFamily="50" charset="-128"/>
              <a:cs typeface="メイリオ" pitchFamily="50" charset="-128"/>
            </a:endParaRPr>
          </a:p>
        </p:txBody>
      </p:sp>
      <p:sp>
        <p:nvSpPr>
          <p:cNvPr id="17" name="テキスト ボックス 16"/>
          <p:cNvSpPr txBox="1"/>
          <p:nvPr/>
        </p:nvSpPr>
        <p:spPr>
          <a:xfrm>
            <a:off x="5796136" y="4366845"/>
            <a:ext cx="2160240" cy="646331"/>
          </a:xfrm>
          <a:prstGeom prst="rect">
            <a:avLst/>
          </a:prstGeom>
          <a:noFill/>
        </p:spPr>
        <p:txBody>
          <a:bodyPr wrap="square" rtlCol="0">
            <a:spAutoFit/>
          </a:bodyPr>
          <a:lstStyle/>
          <a:p>
            <a:r>
              <a:rPr lang="en-US" altLang="ja-JP" b="1" u="sng" dirty="0" smtClean="0">
                <a:latin typeface="メイリオ" pitchFamily="50" charset="-128"/>
                <a:ea typeface="メイリオ" pitchFamily="50" charset="-128"/>
                <a:cs typeface="メイリオ" pitchFamily="50" charset="-128"/>
              </a:rPr>
              <a:t>e-Learning</a:t>
            </a:r>
            <a:r>
              <a:rPr lang="ja-JP" altLang="en-US" b="1" u="sng" dirty="0" smtClean="0">
                <a:latin typeface="メイリオ" pitchFamily="50" charset="-128"/>
                <a:ea typeface="メイリオ" pitchFamily="50" charset="-128"/>
                <a:cs typeface="メイリオ" pitchFamily="50" charset="-128"/>
              </a:rPr>
              <a:t>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小テスト</a:t>
            </a:r>
          </a:p>
        </p:txBody>
      </p:sp>
      <p:sp>
        <p:nvSpPr>
          <p:cNvPr id="18" name="テキスト ボックス 17"/>
          <p:cNvSpPr txBox="1"/>
          <p:nvPr/>
        </p:nvSpPr>
        <p:spPr>
          <a:xfrm>
            <a:off x="539552" y="5088086"/>
            <a:ext cx="2664296" cy="1000274"/>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情報共有機能</a:t>
            </a:r>
            <a:endParaRPr lang="en-US" altLang="ja-JP" b="1" dirty="0" smtClean="0">
              <a:latin typeface="メイリオ" pitchFamily="50" charset="-128"/>
              <a:ea typeface="メイリオ" pitchFamily="50" charset="-128"/>
              <a:cs typeface="メイリオ" pitchFamily="50" charset="-128"/>
            </a:endParaRPr>
          </a:p>
          <a:p>
            <a:pPr lvl="1">
              <a:spcAft>
                <a:spcPts val="600"/>
              </a:spcAft>
              <a:buFont typeface="Wingdings" pitchFamily="2" charset="2"/>
              <a:buChar char="n"/>
            </a:pPr>
            <a:r>
              <a:rPr lang="ja-JP" altLang="en-US" b="1" dirty="0" smtClean="0">
                <a:latin typeface="メイリオ" pitchFamily="50" charset="-128"/>
                <a:ea typeface="メイリオ" pitchFamily="50" charset="-128"/>
                <a:cs typeface="メイリオ" pitchFamily="50" charset="-128"/>
              </a:rPr>
              <a:t>掲示板</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アンケート　等</a:t>
            </a:r>
            <a:endParaRPr lang="en-US" altLang="ja-JP" b="1" dirty="0" smtClean="0">
              <a:latin typeface="メイリオ" pitchFamily="50" charset="-128"/>
              <a:ea typeface="メイリオ" pitchFamily="50" charset="-128"/>
              <a:cs typeface="メイリオ" pitchFamily="50" charset="-128"/>
            </a:endParaRPr>
          </a:p>
        </p:txBody>
      </p:sp>
      <p:sp>
        <p:nvSpPr>
          <p:cNvPr id="19" name="テキスト ボックス 18"/>
          <p:cNvSpPr txBox="1"/>
          <p:nvPr/>
        </p:nvSpPr>
        <p:spPr>
          <a:xfrm>
            <a:off x="3131840" y="5370021"/>
            <a:ext cx="2160240" cy="646331"/>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外部連携機能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iframe</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3131840" y="4377878"/>
            <a:ext cx="2952328"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情報集約機能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新着情報</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カウンター　等</a:t>
            </a:r>
            <a:endParaRPr lang="en-US" altLang="ja-JP" b="1" dirty="0" smtClean="0">
              <a:latin typeface="メイリオ" pitchFamily="50" charset="-128"/>
              <a:ea typeface="メイリオ" pitchFamily="50" charset="-128"/>
              <a:cs typeface="メイリオ" pitchFamily="50" charset="-128"/>
            </a:endParaRPr>
          </a:p>
        </p:txBody>
      </p:sp>
      <p:sp>
        <p:nvSpPr>
          <p:cNvPr id="21" name="テキスト ボックス 20"/>
          <p:cNvSpPr txBox="1"/>
          <p:nvPr/>
        </p:nvSpPr>
        <p:spPr>
          <a:xfrm>
            <a:off x="539552" y="2106722"/>
            <a:ext cx="2376264" cy="1754326"/>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概念的機能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ページ</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コンテナー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フレーム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グループ</a:t>
            </a:r>
            <a:endParaRPr lang="ja-JP" altLang="en-US" sz="2400" b="1" dirty="0">
              <a:latin typeface="メイリオ" pitchFamily="50" charset="-128"/>
              <a:ea typeface="メイリオ" pitchFamily="50" charset="-128"/>
              <a:cs typeface="メイリオ" pitchFamily="50" charset="-128"/>
            </a:endParaRPr>
          </a:p>
        </p:txBody>
      </p:sp>
      <p:sp>
        <p:nvSpPr>
          <p:cNvPr id="22" name="テキスト ボックス 21"/>
          <p:cNvSpPr txBox="1"/>
          <p:nvPr/>
        </p:nvSpPr>
        <p:spPr>
          <a:xfrm>
            <a:off x="2339752" y="2097430"/>
            <a:ext cx="3240360" cy="2123658"/>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管理機能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会員検索</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会員管理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個人情報管理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権限管理</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ルーム管理　等</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endParaRPr lang="ja-JP" altLang="en-US" sz="2400" b="1" dirty="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5796136" y="5169966"/>
            <a:ext cx="266429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情報管理機能</a:t>
            </a:r>
            <a:endParaRPr lang="en-US" altLang="ja-JP" b="1" u="sng"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カレンダー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en-US" altLang="ja-JP" b="1" dirty="0" smtClean="0">
                <a:latin typeface="メイリオ" pitchFamily="50" charset="-128"/>
                <a:ea typeface="メイリオ" pitchFamily="50" charset="-128"/>
                <a:cs typeface="メイリオ" pitchFamily="50" charset="-128"/>
              </a:rPr>
              <a:t>TODO</a:t>
            </a:r>
            <a:r>
              <a:rPr lang="ja-JP" altLang="en-US" b="1" dirty="0" smtClean="0">
                <a:latin typeface="メイリオ" pitchFamily="50" charset="-128"/>
                <a:ea typeface="メイリオ" pitchFamily="50" charset="-128"/>
                <a:cs typeface="メイリオ" pitchFamily="50" charset="-128"/>
              </a:rPr>
              <a:t>　等</a:t>
            </a:r>
            <a:endParaRPr lang="en-US" altLang="ja-JP" b="1" dirty="0" smtClean="0">
              <a:latin typeface="メイリオ" pitchFamily="50" charset="-128"/>
              <a:ea typeface="メイリオ" pitchFamily="50" charset="-128"/>
              <a:cs typeface="メイリオ" pitchFamily="50" charset="-128"/>
            </a:endParaRPr>
          </a:p>
        </p:txBody>
      </p:sp>
      <p:sp>
        <p:nvSpPr>
          <p:cNvPr id="24" name="角丸四角形 23"/>
          <p:cNvSpPr/>
          <p:nvPr/>
        </p:nvSpPr>
        <p:spPr>
          <a:xfrm>
            <a:off x="971600" y="5373216"/>
            <a:ext cx="1152128"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3563888" y="5661248"/>
            <a:ext cx="1224136" cy="28803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971600" y="6525344"/>
            <a:ext cx="432048" cy="21602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1403648" y="6453336"/>
            <a:ext cx="2520280"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開発</a:t>
            </a:r>
            <a:r>
              <a:rPr kumimoji="1" lang="ja-JP" altLang="en-US" b="1" dirty="0" smtClean="0">
                <a:latin typeface="メイリオ" pitchFamily="50" charset="-128"/>
                <a:ea typeface="メイリオ" pitchFamily="50" charset="-128"/>
                <a:cs typeface="メイリオ" pitchFamily="50" charset="-128"/>
              </a:rPr>
              <a:t>担当プラグイン</a:t>
            </a:r>
            <a:endParaRPr kumimoji="1" lang="ja-JP" altLang="en-US" b="1" dirty="0">
              <a:latin typeface="メイリオ" pitchFamily="50" charset="-128"/>
              <a:ea typeface="メイリオ" pitchFamily="50" charset="-128"/>
              <a:cs typeface="メイリオ" pitchFamily="50" charset="-128"/>
            </a:endParaRPr>
          </a:p>
        </p:txBody>
      </p:sp>
      <p:sp>
        <p:nvSpPr>
          <p:cNvPr id="28" name="テキスト ボックス 27"/>
          <p:cNvSpPr txBox="1"/>
          <p:nvPr/>
        </p:nvSpPr>
        <p:spPr>
          <a:xfrm>
            <a:off x="4283968" y="2073622"/>
            <a:ext cx="2304256" cy="923330"/>
          </a:xfrm>
          <a:prstGeom prst="rect">
            <a:avLst/>
          </a:prstGeom>
          <a:noFill/>
        </p:spPr>
        <p:txBody>
          <a:bodyPr wrap="square" rtlCol="0">
            <a:spAutoFit/>
          </a:bodyPr>
          <a:lstStyle/>
          <a:p>
            <a:r>
              <a:rPr lang="ja-JP" altLang="en-US" b="1" u="sng" dirty="0" smtClean="0">
                <a:latin typeface="メイリオ" pitchFamily="50" charset="-128"/>
                <a:ea typeface="メイリオ" pitchFamily="50" charset="-128"/>
                <a:cs typeface="メイリオ" pitchFamily="50" charset="-128"/>
              </a:rPr>
              <a:t>共通機能</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ワークフロー</a:t>
            </a:r>
            <a:endParaRPr lang="en-US" altLang="ja-JP" b="1" dirty="0" smtClean="0">
              <a:latin typeface="メイリオ" pitchFamily="50" charset="-128"/>
              <a:ea typeface="メイリオ" pitchFamily="50" charset="-128"/>
              <a:cs typeface="メイリオ" pitchFamily="50" charset="-128"/>
            </a:endParaRPr>
          </a:p>
          <a:p>
            <a:pPr lvl="1">
              <a:buFont typeface="Wingdings" pitchFamily="2" charset="2"/>
              <a:buChar char="n"/>
            </a:pPr>
            <a:r>
              <a:rPr lang="ja-JP" altLang="en-US" b="1" dirty="0" smtClean="0">
                <a:latin typeface="メイリオ" pitchFamily="50" charset="-128"/>
                <a:ea typeface="メイリオ" pitchFamily="50" charset="-128"/>
                <a:cs typeface="メイリオ" pitchFamily="50" charset="-128"/>
              </a:rPr>
              <a:t>コメント　等</a:t>
            </a:r>
          </a:p>
        </p:txBody>
      </p:sp>
      <p:sp>
        <p:nvSpPr>
          <p:cNvPr id="31" name="テキスト ボックス 30"/>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up)">
                                      <p:cBhvr>
                                        <p:cTn id="10" dur="500"/>
                                        <p:tgtEl>
                                          <p:spTgt spid="2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500" fill="hold"/>
                                        <p:tgtEl>
                                          <p:spTgt spid="24"/>
                                        </p:tgtEl>
                                        <p:attrNameLst>
                                          <p:attrName>ppt_w</p:attrName>
                                        </p:attrNameLst>
                                      </p:cBhvr>
                                      <p:tavLst>
                                        <p:tav tm="0">
                                          <p:val>
                                            <p:fltVal val="0"/>
                                          </p:val>
                                        </p:tav>
                                        <p:tav tm="100000">
                                          <p:val>
                                            <p:strVal val="#ppt_w"/>
                                          </p:val>
                                        </p:tav>
                                      </p:tavLst>
                                    </p:anim>
                                    <p:anim calcmode="lin" valueType="num">
                                      <p:cBhvr>
                                        <p:cTn id="37" dur="500" fill="hold"/>
                                        <p:tgtEl>
                                          <p:spTgt spid="24"/>
                                        </p:tgtEl>
                                        <p:attrNameLst>
                                          <p:attrName>ppt_h</p:attrName>
                                        </p:attrNameLst>
                                      </p:cBhvr>
                                      <p:tavLst>
                                        <p:tav tm="0">
                                          <p:val>
                                            <p:fltVal val="0"/>
                                          </p:val>
                                        </p:tav>
                                        <p:tav tm="100000">
                                          <p:val>
                                            <p:strVal val="#ppt_h"/>
                                          </p:val>
                                        </p:tav>
                                      </p:tavLst>
                                    </p:anim>
                                    <p:animEffect transition="in" filter="fade">
                                      <p:cBhvr>
                                        <p:cTn id="38" dur="500"/>
                                        <p:tgtEl>
                                          <p:spTgt spid="24"/>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up)">
                                      <p:cBhvr>
                                        <p:cTn id="46" dur="500"/>
                                        <p:tgtEl>
                                          <p:spTgt spid="2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up)">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animBg="1"/>
      <p:bldP spid="25" grpId="0" animBg="1"/>
      <p:bldP spid="26" grpId="0" animBg="1"/>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11</a:t>
            </a:fld>
            <a:endParaRPr lang="ja-JP" altLang="en-US"/>
          </a:p>
        </p:txBody>
      </p:sp>
      <p:sp>
        <p:nvSpPr>
          <p:cNvPr id="8" name="角丸四角形 7"/>
          <p:cNvSpPr/>
          <p:nvPr/>
        </p:nvSpPr>
        <p:spPr>
          <a:xfrm>
            <a:off x="0" y="2204864"/>
            <a:ext cx="9144000" cy="129614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吹き出し 5"/>
          <p:cNvSpPr/>
          <p:nvPr/>
        </p:nvSpPr>
        <p:spPr>
          <a:xfrm>
            <a:off x="1043608" y="3789040"/>
            <a:ext cx="6984776" cy="2808312"/>
          </a:xfrm>
          <a:prstGeom prst="wedgeRoundRectCallout">
            <a:avLst>
              <a:gd name="adj1" fmla="val -23650"/>
              <a:gd name="adj2" fmla="val -62265"/>
              <a:gd name="adj3" fmla="val 16667"/>
            </a:avLst>
          </a:prstGeom>
          <a:scene3d>
            <a:camera prst="orthographicFront"/>
            <a:lightRig rig="threePt" dir="t"/>
          </a:scene3d>
          <a:sp3d>
            <a:bevelT prst="relaxedInset"/>
          </a:sp3d>
        </p:spPr>
        <p:style>
          <a:lnRef idx="1">
            <a:schemeClr val="accent5"/>
          </a:lnRef>
          <a:fillRef idx="2">
            <a:schemeClr val="accent5"/>
          </a:fillRef>
          <a:effectRef idx="1">
            <a:schemeClr val="accent5"/>
          </a:effectRef>
          <a:fontRef idx="minor">
            <a:schemeClr val="dk1"/>
          </a:fontRef>
        </p:style>
        <p:txBody>
          <a:bodyPr rtlCol="0" anchor="t"/>
          <a:lstStyle/>
          <a:p>
            <a:r>
              <a:rPr kumimoji="1"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以前</a:t>
            </a:r>
            <a:r>
              <a:rPr kumimoji="1" lang="en-US" altLang="ja-JP" sz="2000" b="1" dirty="0" smtClean="0">
                <a:latin typeface="メイリオ" pitchFamily="50" charset="-128"/>
                <a:ea typeface="メイリオ" pitchFamily="50" charset="-128"/>
                <a:cs typeface="メイリオ" pitchFamily="50" charset="-128"/>
              </a:rPr>
              <a:t>]</a:t>
            </a:r>
          </a:p>
          <a:p>
            <a:r>
              <a:rPr kumimoji="1" lang="ja-JP" altLang="en-US" sz="2000" b="1" dirty="0" smtClean="0">
                <a:latin typeface="メイリオ" pitchFamily="50" charset="-128"/>
                <a:ea typeface="メイリオ" pitchFamily="50" charset="-128"/>
                <a:cs typeface="メイリオ" pitchFamily="50" charset="-128"/>
              </a:rPr>
              <a:t>　</a:t>
            </a:r>
            <a:r>
              <a:rPr kumimoji="1" lang="en-US" altLang="ja-JP" sz="2000" b="1" dirty="0" smtClean="0">
                <a:latin typeface="メイリオ" pitchFamily="50" charset="-128"/>
                <a:ea typeface="メイリオ" pitchFamily="50" charset="-128"/>
                <a:cs typeface="メイリオ" pitchFamily="50" charset="-128"/>
              </a:rPr>
              <a:t>Maple</a:t>
            </a:r>
            <a:r>
              <a:rPr kumimoji="1" lang="ja-JP" altLang="en-US" sz="2000" b="1" dirty="0" smtClean="0">
                <a:latin typeface="メイリオ" pitchFamily="50" charset="-128"/>
                <a:ea typeface="メイリオ" pitchFamily="50" charset="-128"/>
                <a:cs typeface="メイリオ" pitchFamily="50" charset="-128"/>
              </a:rPr>
              <a:t>　  ・開発者が日本人でドキュメントが豊富</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・開発は終了しており、サポートなし</a:t>
            </a:r>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CakePHP</a:t>
            </a:r>
            <a:r>
              <a:rPr lang="ja-JP" altLang="en-US" sz="2000" b="1" dirty="0" smtClean="0">
                <a:latin typeface="メイリオ" pitchFamily="50" charset="-128"/>
                <a:ea typeface="メイリオ" pitchFamily="50" charset="-128"/>
                <a:cs typeface="メイリオ" pitchFamily="50" charset="-128"/>
              </a:rPr>
              <a:t>  ・日本国内では最も使われている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・現在も盛んに開発が行われている</a:t>
            </a:r>
            <a:endParaRPr lang="en-US" altLang="ja-JP" sz="2000" b="1" dirty="0" smtClean="0">
              <a:latin typeface="メイリオ" pitchFamily="50" charset="-128"/>
              <a:ea typeface="メイリオ" pitchFamily="50" charset="-128"/>
              <a:cs typeface="メイリオ" pitchFamily="50" charset="-128"/>
            </a:endParaRPr>
          </a:p>
          <a:p>
            <a:r>
              <a:rPr kumimoji="1" lang="ja-JP" altLang="en-US" sz="2000" b="1" dirty="0" smtClean="0">
                <a:latin typeface="メイリオ" pitchFamily="50" charset="-128"/>
                <a:ea typeface="メイリオ" pitchFamily="50" charset="-128"/>
                <a:cs typeface="メイリオ" pitchFamily="50" charset="-128"/>
              </a:rPr>
              <a:t>　　　　　 　 ・ドキュメントやノウハウが豊富</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モデルが採用されている</a:t>
            </a:r>
            <a:endParaRPr lang="en-US" altLang="ja-JP" sz="2000" b="1" dirty="0" smtClean="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12</a:t>
            </a:fld>
            <a:endParaRPr lang="ja-JP" altLang="en-US"/>
          </a:p>
        </p:txBody>
      </p:sp>
      <p:sp>
        <p:nvSpPr>
          <p:cNvPr id="9" name="角丸四角形 8"/>
          <p:cNvSpPr/>
          <p:nvPr/>
        </p:nvSpPr>
        <p:spPr>
          <a:xfrm>
            <a:off x="0" y="3501008"/>
            <a:ext cx="9144000" cy="115212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吹き出し 7"/>
          <p:cNvSpPr/>
          <p:nvPr/>
        </p:nvSpPr>
        <p:spPr>
          <a:xfrm>
            <a:off x="899592" y="908720"/>
            <a:ext cx="7272808" cy="2448272"/>
          </a:xfrm>
          <a:prstGeom prst="wedgeRoundRectCallout">
            <a:avLst>
              <a:gd name="adj1" fmla="val -21011"/>
              <a:gd name="adj2" fmla="val 59373"/>
              <a:gd name="adj3" fmla="val 16667"/>
            </a:avLst>
          </a:prstGeom>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[NC2</a:t>
            </a:r>
            <a:r>
              <a:rPr lang="ja-JP" altLang="en-US" sz="2000" b="1" dirty="0" smtClean="0">
                <a:latin typeface="メイリオ" pitchFamily="50" charset="-128"/>
                <a:ea typeface="メイリオ" pitchFamily="50" charset="-128"/>
                <a:cs typeface="メイリオ" pitchFamily="50" charset="-128"/>
              </a:rPr>
              <a:t>以前</a:t>
            </a:r>
            <a:r>
              <a:rPr lang="en-US" altLang="ja-JP" sz="2000" b="1" dirty="0" smtClean="0">
                <a:latin typeface="メイリオ" pitchFamily="50" charset="-128"/>
                <a:ea typeface="メイリオ" pitchFamily="50" charset="-128"/>
                <a:cs typeface="メイリオ" pitchFamily="50" charset="-128"/>
              </a:rPr>
              <a:t>]</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prototype.js</a:t>
            </a:r>
          </a:p>
          <a:p>
            <a:endParaRPr lang="en-US" altLang="ja-JP" sz="2000" b="1" dirty="0" smtClean="0">
              <a:latin typeface="メイリオ" pitchFamily="50" charset="-128"/>
              <a:ea typeface="メイリオ" pitchFamily="50" charset="-128"/>
              <a:cs typeface="メイリオ" pitchFamily="50" charset="-128"/>
            </a:endParaRPr>
          </a:p>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AngularJS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Google</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MVC</a:t>
            </a:r>
            <a:r>
              <a:rPr lang="ja-JP" altLang="en-US" sz="2000" b="1" dirty="0" smtClean="0">
                <a:latin typeface="メイリオ" pitchFamily="50" charset="-128"/>
                <a:ea typeface="メイリオ" pitchFamily="50" charset="-128"/>
                <a:cs typeface="メイリオ" pitchFamily="50" charset="-128"/>
              </a:rPr>
              <a:t>モデルが採用されている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・双方向データバインディング等の特徴</a:t>
            </a:r>
            <a:endParaRPr lang="ja-JP" altLang="en-US" sz="2000" b="1" dirty="0">
              <a:latin typeface="メイリオ" pitchFamily="50" charset="-128"/>
              <a:ea typeface="メイリオ" pitchFamily="50" charset="-128"/>
              <a:cs typeface="メイリオ" pitchFamily="50" charset="-128"/>
            </a:endParaRPr>
          </a:p>
        </p:txBody>
      </p:sp>
      <p:sp>
        <p:nvSpPr>
          <p:cNvPr id="11" name="タイトル 1"/>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使用するソフトウェア</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1" y="1124744"/>
          <a:ext cx="9144001" cy="4464495"/>
        </p:xfrm>
        <a:graphic>
          <a:graphicData uri="http://schemas.openxmlformats.org/drawingml/2006/table">
            <a:tbl>
              <a:tblPr firstRow="1" bandRow="1">
                <a:tableStyleId>{7DF18680-E054-41AD-8BC1-D1AEF772440D}</a:tableStyleId>
              </a:tblPr>
              <a:tblGrid>
                <a:gridCol w="395537"/>
                <a:gridCol w="1440160"/>
                <a:gridCol w="2592288"/>
                <a:gridCol w="4716016"/>
              </a:tblGrid>
              <a:tr h="1033326">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フレームワーク</a:t>
                      </a:r>
                      <a:r>
                        <a:rPr kumimoji="1" lang="en-US" altLang="ja-JP" sz="1600" dirty="0" smtClean="0">
                          <a:latin typeface="メイリオ" pitchFamily="50" charset="-128"/>
                          <a:ea typeface="メイリオ" pitchFamily="50" charset="-128"/>
                          <a:cs typeface="メイリオ" pitchFamily="50" charset="-128"/>
                        </a:rPr>
                        <a:t>※</a:t>
                      </a:r>
                      <a:endParaRPr kumimoji="1" lang="ja-JP" altLang="en-US" sz="1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395365">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smtClean="0"/>
                        <a:t>PHP</a:t>
                      </a:r>
                      <a:endParaRPr kumimoji="1" lang="ja-JP" altLang="en-US" sz="2400" dirty="0"/>
                    </a:p>
                  </a:txBody>
                  <a:tcPr anchor="ctr"/>
                </a:tc>
                <a:tc>
                  <a:txBody>
                    <a:bodyPr/>
                    <a:lstStyle/>
                    <a:p>
                      <a:pPr algn="ctr"/>
                      <a:r>
                        <a:rPr kumimoji="1" lang="en-US" altLang="ja-JP" sz="2400" dirty="0" smtClean="0"/>
                        <a:t>CakePHP</a:t>
                      </a:r>
                    </a:p>
                  </a:txBody>
                  <a:tcPr anchor="ctr"/>
                </a:tc>
                <a:tc>
                  <a:txBody>
                    <a:bodyPr/>
                    <a:lstStyle/>
                    <a:p>
                      <a:pPr algn="ctr"/>
                      <a:r>
                        <a:rPr lang="ja-JP" altLang="en-US" sz="2400" dirty="0" smtClean="0"/>
                        <a:t>開発効率アップ</a:t>
                      </a:r>
                      <a:endParaRPr lang="en-US" altLang="ja-JP" sz="2400" dirty="0" smtClean="0"/>
                    </a:p>
                    <a:p>
                      <a:pPr algn="ctr"/>
                      <a:r>
                        <a:rPr lang="en-US" altLang="ja-JP" sz="2400" dirty="0" smtClean="0"/>
                        <a:t>MVC</a:t>
                      </a:r>
                      <a:r>
                        <a:rPr lang="ja-JP" altLang="en-US" sz="2400" dirty="0" smtClean="0"/>
                        <a:t>モデル採用による高い</a:t>
                      </a:r>
                      <a:endParaRPr lang="en-US" altLang="ja-JP" sz="2400" dirty="0" smtClean="0"/>
                    </a:p>
                    <a:p>
                      <a:pPr algn="ctr"/>
                      <a:r>
                        <a:rPr lang="ja-JP" altLang="en-US" sz="2400" dirty="0" smtClean="0"/>
                        <a:t>メンテナンス性</a:t>
                      </a:r>
                      <a:r>
                        <a:rPr lang="en-US" altLang="ja-JP" sz="2400" dirty="0" smtClean="0"/>
                        <a:t>.</a:t>
                      </a:r>
                      <a:endParaRPr lang="ja-JP" altLang="en-US" sz="2400" dirty="0"/>
                    </a:p>
                  </a:txBody>
                  <a:tcPr anchor="ctr"/>
                </a:tc>
              </a:tr>
              <a:tr h="1074552">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smtClean="0"/>
                        <a:t>Javascript</a:t>
                      </a:r>
                      <a:endParaRPr kumimoji="1" lang="ja-JP" altLang="en-US" sz="2400" dirty="0"/>
                    </a:p>
                  </a:txBody>
                  <a:tcPr anchor="ctr"/>
                </a:tc>
                <a:tc>
                  <a:txBody>
                    <a:bodyPr/>
                    <a:lstStyle/>
                    <a:p>
                      <a:pPr algn="ctr"/>
                      <a:r>
                        <a:rPr kumimoji="1" lang="en-US" altLang="ja-JP" sz="2400" dirty="0" smtClean="0"/>
                        <a:t>AngularJS</a:t>
                      </a:r>
                    </a:p>
                  </a:txBody>
                  <a:tcPr anchor="ctr"/>
                </a:tc>
                <a:tc>
                  <a:txBody>
                    <a:bodyPr/>
                    <a:lstStyle/>
                    <a:p>
                      <a:pPr algn="ctr"/>
                      <a:r>
                        <a:rPr lang="en-US" altLang="ja-JP" sz="2400" dirty="0" smtClean="0"/>
                        <a:t>MVC</a:t>
                      </a:r>
                      <a:r>
                        <a:rPr lang="ja-JP" altLang="en-US" sz="2400" dirty="0" smtClean="0"/>
                        <a:t>モデル採用</a:t>
                      </a:r>
                      <a:r>
                        <a:rPr lang="en-US" altLang="ja-JP" sz="2400" dirty="0" smtClean="0"/>
                        <a:t>.</a:t>
                      </a:r>
                    </a:p>
                  </a:txBody>
                  <a:tcPr anchor="ctr"/>
                </a:tc>
              </a:tr>
              <a:tr h="961252">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smtClean="0"/>
                        <a:t>CSS</a:t>
                      </a:r>
                      <a:endParaRPr kumimoji="1" lang="ja-JP" altLang="en-US" sz="2400" dirty="0"/>
                    </a:p>
                  </a:txBody>
                  <a:tcPr anchor="ctr"/>
                </a:tc>
                <a:tc>
                  <a:txBody>
                    <a:bodyPr/>
                    <a:lstStyle/>
                    <a:p>
                      <a:pPr algn="ctr"/>
                      <a:r>
                        <a:rPr kumimoji="1" lang="en-US" altLang="ja-JP" sz="2400" dirty="0" smtClean="0"/>
                        <a:t>Bootstrap</a:t>
                      </a:r>
                      <a:endParaRPr kumimoji="1" lang="ja-JP" altLang="en-US" sz="2400" dirty="0"/>
                    </a:p>
                  </a:txBody>
                  <a:tcPr anchor="ctr"/>
                </a:tc>
                <a:tc>
                  <a:txBody>
                    <a:bodyPr/>
                    <a:lstStyle/>
                    <a:p>
                      <a:pPr algn="ctr"/>
                      <a:r>
                        <a:rPr lang="ja-JP" altLang="en-US" sz="2400" dirty="0" smtClean="0"/>
                        <a:t>マルチデバイス対応の</a:t>
                      </a:r>
                      <a:endParaRPr lang="en-US" altLang="ja-JP" sz="2400" dirty="0" smtClean="0"/>
                    </a:p>
                    <a:p>
                      <a:pPr algn="ctr"/>
                      <a:r>
                        <a:rPr lang="ja-JP" altLang="en-US" sz="2400" dirty="0" smtClean="0"/>
                        <a:t>スタイルを適用可能</a:t>
                      </a:r>
                      <a:r>
                        <a:rPr lang="en-US" altLang="ja-JP" sz="2400" dirty="0" smtClean="0"/>
                        <a:t>.</a:t>
                      </a:r>
                      <a:endParaRPr lang="ja-JP" altLang="en-US" sz="2400" dirty="0"/>
                    </a:p>
                  </a:txBody>
                  <a:tcPr anchor="ctr"/>
                </a:tc>
              </a:tr>
            </a:tbl>
          </a:graphicData>
        </a:graphic>
      </p:graphicFrame>
      <p:sp>
        <p:nvSpPr>
          <p:cNvPr id="5" name="テキスト ボックス 4"/>
          <p:cNvSpPr txBox="1"/>
          <p:nvPr/>
        </p:nvSpPr>
        <p:spPr>
          <a:xfrm>
            <a:off x="251520" y="5805264"/>
            <a:ext cx="8568952" cy="1200329"/>
          </a:xfrm>
          <a:prstGeom prst="rect">
            <a:avLst/>
          </a:prstGeom>
          <a:noFill/>
        </p:spPr>
        <p:txBody>
          <a:bodyPr wrap="square" rtlCol="0">
            <a:spAutoFit/>
          </a:bodyPr>
          <a:lstStyle/>
          <a:p>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学習コストがかかる一方で</a:t>
            </a:r>
            <a:r>
              <a:rPr lang="en-US" altLang="ja-JP" sz="2400" b="1" dirty="0" smtClean="0">
                <a:latin typeface="メイリオ" pitchFamily="50" charset="-128"/>
                <a:ea typeface="メイリオ" pitchFamily="50" charset="-128"/>
                <a:cs typeface="メイリオ" pitchFamily="50" charset="-128"/>
              </a:rPr>
              <a:t>, </a:t>
            </a:r>
          </a:p>
          <a:p>
            <a:r>
              <a:rPr lang="en-US" altLang="ja-JP" sz="2400" b="1" dirty="0" smtClean="0">
                <a:latin typeface="メイリオ" pitchFamily="50" charset="-128"/>
                <a:ea typeface="メイリオ" pitchFamily="50" charset="-128"/>
                <a:cs typeface="メイリオ" pitchFamily="50" charset="-128"/>
              </a:rPr>
              <a:t>   API</a:t>
            </a:r>
            <a:r>
              <a:rPr lang="ja-JP" altLang="en-US" sz="2400" b="1" dirty="0" smtClean="0">
                <a:latin typeface="メイリオ" pitchFamily="50" charset="-128"/>
                <a:ea typeface="メイリオ" pitchFamily="50" charset="-128"/>
                <a:cs typeface="メイリオ" pitchFamily="50" charset="-128"/>
              </a:rPr>
              <a:t>や規約により</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高速な開発</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効率的な開発をサポート</a:t>
            </a:r>
            <a:r>
              <a:rPr lang="en-US" altLang="ja-JP" sz="2400" b="1" dirty="0" smtClean="0">
                <a:latin typeface="メイリオ" pitchFamily="50" charset="-128"/>
                <a:ea typeface="メイリオ" pitchFamily="50" charset="-128"/>
                <a:cs typeface="メイリオ" pitchFamily="50" charset="-128"/>
              </a:rPr>
              <a:t>.</a:t>
            </a:r>
          </a:p>
          <a:p>
            <a:endParaRPr lang="en-US" altLang="ja-JP" sz="2400" b="1" dirty="0" smtClean="0">
              <a:latin typeface="メイリオ" pitchFamily="50" charset="-128"/>
              <a:ea typeface="メイリオ" pitchFamily="50" charset="-128"/>
              <a:cs typeface="メイリオ" pitchFamily="50" charset="-128"/>
            </a:endParaRP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13</a:t>
            </a:fld>
            <a:endParaRPr lang="ja-JP" altLang="en-US"/>
          </a:p>
        </p:txBody>
      </p:sp>
      <p:sp>
        <p:nvSpPr>
          <p:cNvPr id="10" name="角丸四角形 9"/>
          <p:cNvSpPr/>
          <p:nvPr/>
        </p:nvSpPr>
        <p:spPr>
          <a:xfrm>
            <a:off x="0" y="4653136"/>
            <a:ext cx="9144000" cy="93610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827584" y="2708920"/>
            <a:ext cx="7344816" cy="1728192"/>
          </a:xfrm>
          <a:prstGeom prst="wedgeRoundRectCallout">
            <a:avLst>
              <a:gd name="adj1" fmla="val -20365"/>
              <a:gd name="adj2" fmla="val 71614"/>
              <a:gd name="adj3" fmla="val 16667"/>
            </a:avLst>
          </a:prstGeom>
          <a:solidFill>
            <a:schemeClr val="accent6">
              <a:lumMod val="40000"/>
              <a:lumOff val="60000"/>
            </a:schemeClr>
          </a:solidFill>
          <a:scene3d>
            <a:camera prst="orthographicFront"/>
            <a:lightRig rig="threePt" dir="t"/>
          </a:scene3d>
          <a:sp3d>
            <a:bevelT prst="relaxedInset"/>
          </a:sp3d>
        </p:spPr>
        <p:style>
          <a:lnRef idx="1">
            <a:schemeClr val="accent2"/>
          </a:lnRef>
          <a:fillRef idx="2">
            <a:schemeClr val="accent2"/>
          </a:fillRef>
          <a:effectRef idx="1">
            <a:schemeClr val="accent2"/>
          </a:effectRef>
          <a:fontRef idx="minor">
            <a:schemeClr val="dk1"/>
          </a:fontRef>
        </p:style>
        <p:txBody>
          <a:bodyPr rtlCol="0" anchor="ctr"/>
          <a:lstStyle/>
          <a:p>
            <a:r>
              <a:rPr lang="en-US" altLang="ja-JP" sz="2000" b="1" dirty="0" smtClean="0">
                <a:latin typeface="メイリオ" pitchFamily="50" charset="-128"/>
                <a:ea typeface="メイリオ" pitchFamily="50" charset="-128"/>
                <a:cs typeface="メイリオ" pitchFamily="50" charset="-128"/>
              </a:rPr>
              <a:t>[NC3]</a:t>
            </a: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Bootstrap   </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がオープンソースで開発</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Twitter</a:t>
            </a:r>
            <a:r>
              <a:rPr lang="ja-JP" altLang="en-US" sz="2000" b="1" dirty="0" smtClean="0">
                <a:latin typeface="メイリオ" pitchFamily="50" charset="-128"/>
                <a:ea typeface="メイリオ" pitchFamily="50" charset="-128"/>
                <a:cs typeface="メイリオ" pitchFamily="50" charset="-128"/>
              </a:rPr>
              <a:t>ライクなデザインが表現できる</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・レスポンシブデザインを実現できる</a:t>
            </a:r>
            <a:endParaRPr lang="ja-JP" altLang="en-US" sz="2000" b="1" dirty="0">
              <a:latin typeface="メイリオ" pitchFamily="50" charset="-128"/>
              <a:ea typeface="メイリオ" pitchFamily="50" charset="-128"/>
              <a:cs typeface="メイリオ" pitchFamily="50" charset="-128"/>
            </a:endParaRPr>
          </a:p>
        </p:txBody>
      </p:sp>
      <p:sp>
        <p:nvSpPr>
          <p:cNvPr id="1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使用するソフトウェア</a:t>
            </a:r>
            <a:endParaRPr lang="ja-JP" altLang="en-US" sz="3600"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23528" y="1196752"/>
            <a:ext cx="8856984" cy="4536504"/>
          </a:xfrm>
        </p:spPr>
        <p:txBody>
          <a:bodyPr>
            <a:noAutofit/>
          </a:bodyPr>
          <a:lstStyle/>
          <a:p>
            <a:r>
              <a:rPr lang="ja-JP" altLang="en-US" sz="2400" b="1" dirty="0" smtClean="0">
                <a:latin typeface="メイリオ" pitchFamily="50" charset="-128"/>
                <a:ea typeface="メイリオ" pitchFamily="50" charset="-128"/>
                <a:cs typeface="メイリオ" pitchFamily="50" charset="-128"/>
              </a:rPr>
              <a:t>プラグイン開発</a:t>
            </a:r>
            <a:endParaRPr lang="en-US" altLang="ja-JP" sz="24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年間を通して</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機能を担当</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450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971550" lvl="1" indent="-514350">
              <a:buFont typeface="+mj-ea"/>
              <a:buAutoNum type="circleNumDbPlain"/>
            </a:pPr>
            <a:r>
              <a:rPr lang="ja-JP" altLang="en-US" sz="2400" b="1" dirty="0" smtClean="0">
                <a:latin typeface="メイリオ" pitchFamily="50" charset="-128"/>
                <a:ea typeface="メイリオ" pitchFamily="50" charset="-128"/>
                <a:cs typeface="メイリオ" pitchFamily="50" charset="-128"/>
              </a:rPr>
              <a:t>掲示板（参考：</a:t>
            </a: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 約</a:t>
            </a:r>
            <a:r>
              <a:rPr lang="en-US" altLang="ja-JP" sz="2400" b="1" dirty="0" smtClean="0">
                <a:latin typeface="メイリオ" pitchFamily="50" charset="-128"/>
                <a:ea typeface="メイリオ" pitchFamily="50" charset="-128"/>
                <a:cs typeface="メイリオ" pitchFamily="50" charset="-128"/>
              </a:rPr>
              <a:t>6000</a:t>
            </a:r>
            <a:r>
              <a:rPr lang="ja-JP" altLang="en-US" sz="2400" b="1" dirty="0" smtClean="0">
                <a:latin typeface="メイリオ" pitchFamily="50" charset="-128"/>
                <a:ea typeface="メイリオ" pitchFamily="50" charset="-128"/>
                <a:cs typeface="メイリオ" pitchFamily="50" charset="-128"/>
              </a:rPr>
              <a:t>行 コメント抜き）</a:t>
            </a:r>
            <a:endParaRPr lang="en-US" altLang="ja-JP" sz="2400" b="1" dirty="0" smtClean="0">
              <a:latin typeface="メイリオ" pitchFamily="50" charset="-128"/>
              <a:ea typeface="メイリオ" pitchFamily="50" charset="-128"/>
              <a:cs typeface="メイリオ" pitchFamily="50" charset="-128"/>
            </a:endParaRPr>
          </a:p>
          <a:p>
            <a:pPr marL="1828800" lvl="3" indent="-514350">
              <a:buFont typeface="+mj-ea"/>
              <a:buAutoNum type="circleNumDbPlain"/>
            </a:pPr>
            <a:endParaRPr lang="ja-JP" altLang="en-US"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進</a:t>
            </a:r>
            <a:r>
              <a:rPr lang="ja-JP" altLang="en-US" sz="2400" b="1" dirty="0" smtClean="0">
                <a:latin typeface="メイリオ" pitchFamily="50" charset="-128"/>
                <a:ea typeface="メイリオ" pitchFamily="50" charset="-128"/>
                <a:cs typeface="メイリオ" pitchFamily="50" charset="-128"/>
              </a:rPr>
              <a:t>捗会議への参加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仕様検討会議への参加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関連会社含めたプラグイン開発勉強会への参加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週</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回</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関連会社プラグイン仕様レビューへの参加</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不定期</a:t>
            </a:r>
            <a:r>
              <a:rPr lang="en-US" altLang="ja-JP" sz="2400" b="1" dirty="0" smtClean="0">
                <a:latin typeface="メイリオ" pitchFamily="50" charset="-128"/>
                <a:ea typeface="メイリオ" pitchFamily="50" charset="-128"/>
                <a:cs typeface="メイリオ" pitchFamily="50" charset="-128"/>
              </a:rPr>
              <a:t>)</a:t>
            </a:r>
          </a:p>
          <a:p>
            <a:r>
              <a:rPr lang="ja-JP" altLang="en-US" sz="2400" b="1" dirty="0" smtClean="0">
                <a:latin typeface="メイリオ" pitchFamily="50" charset="-128"/>
                <a:ea typeface="メイリオ" pitchFamily="50" charset="-128"/>
                <a:cs typeface="メイリオ" pitchFamily="50" charset="-128"/>
              </a:rPr>
              <a:t>会議議事録作成</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 </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14</a:t>
            </a:fld>
            <a:endParaRPr lang="ja-JP" altLang="en-US"/>
          </a:p>
        </p:txBody>
      </p:sp>
      <p:sp>
        <p:nvSpPr>
          <p:cNvPr id="8"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プロジェクト内での主な作業</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836712"/>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機能概要</a:t>
            </a:r>
            <a:endParaRPr lang="ja-JP" altLang="en-US" sz="3600"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15</a:t>
            </a:fld>
            <a:endParaRPr lang="ja-JP" altLang="en-US"/>
          </a:p>
        </p:txBody>
      </p:sp>
      <p:sp>
        <p:nvSpPr>
          <p:cNvPr id="3" name="コンテンツ プレースホルダ 2"/>
          <p:cNvSpPr>
            <a:spLocks noGrp="1"/>
          </p:cNvSpPr>
          <p:nvPr>
            <p:ph idx="1"/>
          </p:nvPr>
        </p:nvSpPr>
        <p:spPr>
          <a:xfrm>
            <a:off x="467544" y="1196752"/>
            <a:ext cx="8229600" cy="5256584"/>
          </a:xfrm>
        </p:spPr>
        <p:txBody>
          <a:bodyPr>
            <a:noAutofit/>
          </a:bodyPr>
          <a:lstStyle/>
          <a:p>
            <a:r>
              <a:rPr lang="en-US" altLang="ja-JP" sz="2800" b="1" dirty="0" smtClean="0">
                <a:latin typeface="メイリオ" pitchFamily="50" charset="-128"/>
                <a:ea typeface="メイリオ" pitchFamily="50" charset="-128"/>
                <a:cs typeface="メイリオ" pitchFamily="50" charset="-128"/>
              </a:rPr>
              <a:t>i</a:t>
            </a:r>
            <a:r>
              <a:rPr kumimoji="1" lang="en-US" altLang="ja-JP" sz="2800" b="1" dirty="0" smtClean="0">
                <a:latin typeface="メイリオ" pitchFamily="50" charset="-128"/>
                <a:ea typeface="メイリオ" pitchFamily="50" charset="-128"/>
                <a:cs typeface="メイリオ" pitchFamily="50" charset="-128"/>
              </a:rPr>
              <a:t>frame</a:t>
            </a:r>
            <a:r>
              <a:rPr kumimoji="1" lang="ja-JP" altLang="en-US" sz="2800" b="1" dirty="0" smtClean="0">
                <a:latin typeface="メイリオ" pitchFamily="50" charset="-128"/>
                <a:ea typeface="メイリオ" pitchFamily="50" charset="-128"/>
                <a:cs typeface="メイリオ" pitchFamily="50" charset="-128"/>
              </a:rPr>
              <a:t>プラグイン</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Inline Frame</a:t>
            </a:r>
            <a:r>
              <a:rPr lang="ja-JP" altLang="en-US" sz="2400" b="1" dirty="0" smtClean="0">
                <a:latin typeface="メイリオ" pitchFamily="50" charset="-128"/>
                <a:ea typeface="メイリオ" pitchFamily="50" charset="-128"/>
                <a:cs typeface="メイリオ" pitchFamily="50" charset="-128"/>
              </a:rPr>
              <a:t>の略</a:t>
            </a:r>
            <a:r>
              <a:rPr lang="en-US" altLang="ja-JP" sz="2400" b="1" dirty="0" smtClean="0">
                <a:latin typeface="メイリオ" pitchFamily="50" charset="-128"/>
                <a:ea typeface="メイリオ" pitchFamily="50" charset="-128"/>
                <a:cs typeface="メイリオ" pitchFamily="50" charset="-128"/>
              </a:rPr>
              <a:t>.</a:t>
            </a:r>
          </a:p>
          <a:p>
            <a:pPr lvl="1"/>
            <a:r>
              <a:rPr lang="en-US" altLang="ja-JP" sz="2400" b="1" dirty="0" smtClean="0">
                <a:latin typeface="メイリオ" pitchFamily="50" charset="-128"/>
                <a:ea typeface="メイリオ" pitchFamily="50" charset="-128"/>
                <a:cs typeface="メイリオ" pitchFamily="50" charset="-128"/>
              </a:rPr>
              <a:t>HTML</a:t>
            </a:r>
            <a:r>
              <a:rPr lang="ja-JP" altLang="en-US" sz="2400" b="1" dirty="0" smtClean="0">
                <a:latin typeface="メイリオ" pitchFamily="50" charset="-128"/>
                <a:ea typeface="メイリオ" pitchFamily="50" charset="-128"/>
                <a:cs typeface="メイリオ" pitchFamily="50" charset="-128"/>
              </a:rPr>
              <a:t>の</a:t>
            </a:r>
            <a:r>
              <a:rPr lang="en-US" altLang="ja-JP" sz="2400" b="1" dirty="0" smtClean="0">
                <a:latin typeface="メイリオ" pitchFamily="50" charset="-128"/>
                <a:ea typeface="メイリオ" pitchFamily="50" charset="-128"/>
                <a:cs typeface="メイリオ" pitchFamily="50" charset="-128"/>
              </a:rPr>
              <a:t>iframe</a:t>
            </a:r>
            <a:r>
              <a:rPr lang="ja-JP" altLang="en-US" sz="2400" b="1" dirty="0" smtClean="0">
                <a:latin typeface="メイリオ" pitchFamily="50" charset="-128"/>
                <a:ea typeface="メイリオ" pitchFamily="50" charset="-128"/>
                <a:cs typeface="メイリオ" pitchFamily="50" charset="-128"/>
              </a:rPr>
              <a:t>タグ（</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サイト上に別の</a:t>
            </a:r>
            <a:r>
              <a:rPr lang="en-US" altLang="ja-JP" sz="2400" b="1" dirty="0" smtClean="0">
                <a:latin typeface="メイリオ" pitchFamily="50" charset="-128"/>
                <a:ea typeface="メイリオ" pitchFamily="50" charset="-128"/>
                <a:cs typeface="メイリオ" pitchFamily="50" charset="-128"/>
              </a:rPr>
              <a:t>Web</a:t>
            </a:r>
            <a:r>
              <a:rPr lang="ja-JP" altLang="en-US" sz="2400" b="1" dirty="0" smtClean="0">
                <a:latin typeface="メイリオ" pitchFamily="50" charset="-128"/>
                <a:ea typeface="メイリオ" pitchFamily="50" charset="-128"/>
                <a:cs typeface="メイリオ" pitchFamily="50" charset="-128"/>
              </a:rPr>
              <a:t>サイトを埋め込む）をコードを意識せずに使うことができる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掲示板プラグイン</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不特定多数の人が書き込み、情報を共有できる機能をコードを意識せずに使うことができる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例</a:t>
            </a: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掲示板</a:t>
            </a:r>
            <a:r>
              <a:rPr lang="en-US" altLang="ja-JP" sz="2400" b="1" dirty="0" smtClean="0">
                <a:latin typeface="メイリオ" pitchFamily="50" charset="-128"/>
                <a:ea typeface="メイリオ" pitchFamily="50" charset="-128"/>
                <a:cs typeface="メイリオ" pitchFamily="50" charset="-128"/>
              </a:rPr>
              <a:t>(extream)</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の掲示板 等</a:t>
            </a:r>
          </a:p>
        </p:txBody>
      </p:sp>
      <p:pic>
        <p:nvPicPr>
          <p:cNvPr id="1026" name="Picture 2"/>
          <p:cNvPicPr>
            <a:picLocks noChangeAspect="1" noChangeArrowheads="1"/>
          </p:cNvPicPr>
          <p:nvPr/>
        </p:nvPicPr>
        <p:blipFill>
          <a:blip r:embed="rId2" cstate="print"/>
          <a:srcRect/>
          <a:stretch>
            <a:fillRect/>
          </a:stretch>
        </p:blipFill>
        <p:spPr bwMode="auto">
          <a:xfrm>
            <a:off x="593973" y="3284984"/>
            <a:ext cx="8082483" cy="3488442"/>
          </a:xfrm>
          <a:prstGeom prst="rect">
            <a:avLst/>
          </a:prstGeom>
          <a:noFill/>
          <a:ln w="9525">
            <a:noFill/>
            <a:miter lim="800000"/>
            <a:headEnd/>
            <a:tailEnd/>
          </a:ln>
        </p:spPr>
      </p:pic>
      <p:sp>
        <p:nvSpPr>
          <p:cNvPr id="12" name="正方形/長方形 11"/>
          <p:cNvSpPr/>
          <p:nvPr/>
        </p:nvSpPr>
        <p:spPr>
          <a:xfrm>
            <a:off x="755576" y="4797152"/>
            <a:ext cx="2808312" cy="1656184"/>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4" name="正方形/長方形 13"/>
          <p:cNvSpPr/>
          <p:nvPr/>
        </p:nvSpPr>
        <p:spPr>
          <a:xfrm>
            <a:off x="5580112" y="4797152"/>
            <a:ext cx="2808312" cy="1656184"/>
          </a:xfrm>
          <a:prstGeom prst="rect">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2051" name="Picture 3"/>
          <p:cNvPicPr>
            <a:picLocks noChangeAspect="1" noChangeArrowheads="1"/>
          </p:cNvPicPr>
          <p:nvPr/>
        </p:nvPicPr>
        <p:blipFill>
          <a:blip r:embed="rId3" cstate="print"/>
          <a:srcRect b="-1279"/>
          <a:stretch>
            <a:fillRect/>
          </a:stretch>
        </p:blipFill>
        <p:spPr bwMode="auto">
          <a:xfrm>
            <a:off x="4499992" y="188640"/>
            <a:ext cx="4513559" cy="4032448"/>
          </a:xfrm>
          <a:prstGeom prst="rect">
            <a:avLst/>
          </a:prstGeom>
          <a:noFill/>
          <a:ln w="9525">
            <a:noFill/>
            <a:miter lim="800000"/>
            <a:headEnd/>
            <a:tailEnd/>
          </a:ln>
        </p:spPr>
      </p:pic>
      <p:sp>
        <p:nvSpPr>
          <p:cNvPr id="7" name="正方形/長方形 6"/>
          <p:cNvSpPr/>
          <p:nvPr/>
        </p:nvSpPr>
        <p:spPr>
          <a:xfrm>
            <a:off x="4788024" y="764704"/>
            <a:ext cx="4032448" cy="2376264"/>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記事</a:t>
            </a:r>
            <a:endParaRPr kumimoji="1" lang="ja-JP" altLang="en-US" sz="2400" dirty="0"/>
          </a:p>
        </p:txBody>
      </p:sp>
      <p:sp>
        <p:nvSpPr>
          <p:cNvPr id="9" name="正方形/長方形 8"/>
          <p:cNvSpPr/>
          <p:nvPr/>
        </p:nvSpPr>
        <p:spPr>
          <a:xfrm>
            <a:off x="4788024" y="342900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コメント２</a:t>
            </a:r>
            <a:endParaRPr kumimoji="1" lang="ja-JP" altLang="en-US" sz="2400" dirty="0"/>
          </a:p>
        </p:txBody>
      </p:sp>
      <p:sp>
        <p:nvSpPr>
          <p:cNvPr id="10" name="正方形/長方形 9"/>
          <p:cNvSpPr/>
          <p:nvPr/>
        </p:nvSpPr>
        <p:spPr>
          <a:xfrm>
            <a:off x="4788024" y="378904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コメント３</a:t>
            </a:r>
            <a:endParaRPr kumimoji="1" lang="ja-JP" altLang="en-US" sz="2400" dirty="0"/>
          </a:p>
        </p:txBody>
      </p:sp>
      <p:sp>
        <p:nvSpPr>
          <p:cNvPr id="8" name="正方形/長方形 7"/>
          <p:cNvSpPr/>
          <p:nvPr/>
        </p:nvSpPr>
        <p:spPr>
          <a:xfrm>
            <a:off x="4788024" y="3068960"/>
            <a:ext cx="4032448" cy="360040"/>
          </a:xfrm>
          <a:prstGeom prst="rect">
            <a:avLst/>
          </a:prstGeom>
          <a:solidFill>
            <a:schemeClr val="lt1">
              <a:alpha val="65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400" dirty="0" smtClean="0"/>
              <a:t>コメント１</a:t>
            </a:r>
            <a:endParaRPr kumimoji="1" lang="ja-JP"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up)">
                                      <p:cBhvr>
                                        <p:cTn id="7" dur="500"/>
                                        <p:tgtEl>
                                          <p:spTgt spid="10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dissolve">
                                      <p:cBhvr>
                                        <p:cTn id="19" dur="500"/>
                                        <p:tgtEl>
                                          <p:spTgt spid="205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1" presetClass="exit" presetSubtype="0" fill="hold" nodeType="withEffect">
                                  <p:stCondLst>
                                    <p:cond delay="0"/>
                                  </p:stCondLst>
                                  <p:childTnLst>
                                    <p:set>
                                      <p:cBhvr>
                                        <p:cTn id="33" dur="1" fill="hold">
                                          <p:stCondLst>
                                            <p:cond delay="0"/>
                                          </p:stCondLst>
                                        </p:cTn>
                                        <p:tgtEl>
                                          <p:spTgt spid="1026"/>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P spid="7" grpId="0" animBg="1"/>
      <p:bldP spid="9" grpId="0" animBg="1"/>
      <p:bldP spid="10"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開発フロー</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196752"/>
            <a:ext cx="8229600" cy="5400600"/>
          </a:xfrm>
        </p:spPr>
        <p:txBody>
          <a:bodyPr>
            <a:normAutofit fontScale="70000" lnSpcReduction="20000"/>
          </a:bodyPr>
          <a:lstStyle/>
          <a:p>
            <a:pPr marL="514350" indent="-514350">
              <a:buFont typeface="+mj-lt"/>
              <a:buAutoNum type="arabicPeriod"/>
            </a:pPr>
            <a:r>
              <a:rPr kumimoji="1" lang="ja-JP" altLang="en-US" sz="3400" b="1" dirty="0" smtClean="0">
                <a:latin typeface="メイリオ" pitchFamily="50" charset="-128"/>
                <a:ea typeface="メイリオ" pitchFamily="50" charset="-128"/>
                <a:cs typeface="メイリオ" pitchFamily="50" charset="-128"/>
              </a:rPr>
              <a:t>設計（</a:t>
            </a: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図作成、画面遷移図）</a:t>
            </a:r>
            <a:endParaRPr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の仕様や調査を行う等して</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設計を行う</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kumimoji="1" lang="en-US" altLang="ja-JP" sz="20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画面仕様レビュー</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開発者が設計を行い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新井先生を含めた他</a:t>
            </a:r>
            <a:r>
              <a:rPr lang="en-US" altLang="ja-JP" sz="2400" b="1" dirty="0" smtClean="0">
                <a:latin typeface="メイリオ" pitchFamily="50" charset="-128"/>
                <a:ea typeface="メイリオ" pitchFamily="50" charset="-128"/>
                <a:cs typeface="メイリオ" pitchFamily="50" charset="-128"/>
              </a:rPr>
              <a:t>NC3</a:t>
            </a:r>
            <a:r>
              <a:rPr lang="ja-JP" altLang="en-US" sz="2400" b="1" dirty="0" smtClean="0">
                <a:latin typeface="メイリオ" pitchFamily="50" charset="-128"/>
                <a:ea typeface="メイリオ" pitchFamily="50" charset="-128"/>
                <a:cs typeface="メイリオ" pitchFamily="50" charset="-128"/>
              </a:rPr>
              <a:t>開発メンバとレビューし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仕様が決定する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画面遷移図を元にレビューする</a:t>
            </a:r>
            <a:r>
              <a:rPr lang="en-US" altLang="ja-JP" sz="2400" b="1" dirty="0" smtClean="0">
                <a:latin typeface="メイリオ" pitchFamily="50" charset="-128"/>
                <a:ea typeface="メイリオ" pitchFamily="50" charset="-128"/>
                <a:cs typeface="メイリオ" pitchFamily="50" charset="-128"/>
              </a:rPr>
              <a:t>.</a:t>
            </a:r>
          </a:p>
          <a:p>
            <a:pPr marL="971550" lvl="1" indent="-514350">
              <a:buFont typeface="+mj-lt"/>
              <a:buAutoNum type="arabicPeriod"/>
            </a:pPr>
            <a:endParaRPr kumimoji="1"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プログラミング</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ソースコード、テストコード</a:t>
            </a:r>
            <a:r>
              <a:rPr lang="en-US" altLang="ja-JP" sz="3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によるビルドが成功し</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カバレッジ</a:t>
            </a:r>
            <a:r>
              <a:rPr lang="en-US" altLang="ja-JP" sz="2400" b="1" dirty="0" smtClean="0">
                <a:latin typeface="メイリオ" pitchFamily="50" charset="-128"/>
                <a:ea typeface="メイリオ" pitchFamily="50" charset="-128"/>
                <a:cs typeface="メイリオ" pitchFamily="50" charset="-128"/>
              </a:rPr>
              <a:t>100%</a:t>
            </a:r>
            <a:r>
              <a:rPr lang="ja-JP" altLang="en-US" sz="2400" b="1" dirty="0" smtClean="0">
                <a:latin typeface="メイリオ" pitchFamily="50" charset="-128"/>
                <a:ea typeface="メイリオ" pitchFamily="50" charset="-128"/>
                <a:cs typeface="メイリオ" pitchFamily="50" charset="-128"/>
              </a:rPr>
              <a:t>になれば</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コードレビューへ</a:t>
            </a:r>
            <a:r>
              <a:rPr lang="en-US" altLang="ja-JP" sz="2400" b="1" dirty="0" smtClean="0">
                <a:latin typeface="メイリオ" pitchFamily="50" charset="-128"/>
                <a:ea typeface="メイリオ" pitchFamily="50" charset="-128"/>
                <a:cs typeface="メイリオ" pitchFamily="50" charset="-128"/>
              </a:rPr>
              <a:t>.</a:t>
            </a:r>
          </a:p>
          <a:p>
            <a:pPr marL="514350" indent="-514350">
              <a:buFont typeface="+mj-lt"/>
              <a:buAutoNum type="arabicPeriod"/>
            </a:pPr>
            <a:endParaRPr lang="en-US" altLang="ja-JP" sz="28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lang="ja-JP" altLang="en-US" sz="3400" b="1" dirty="0" smtClean="0">
                <a:latin typeface="メイリオ" pitchFamily="50" charset="-128"/>
                <a:ea typeface="メイリオ" pitchFamily="50" charset="-128"/>
                <a:cs typeface="メイリオ" pitchFamily="50" charset="-128"/>
              </a:rPr>
              <a:t>試作品による画面レビュー</a:t>
            </a:r>
            <a:r>
              <a:rPr lang="en-US" altLang="ja-JP" sz="3400" b="1" dirty="0" smtClean="0">
                <a:latin typeface="メイリオ" pitchFamily="50" charset="-128"/>
                <a:ea typeface="メイリオ" pitchFamily="50" charset="-128"/>
                <a:cs typeface="メイリオ" pitchFamily="50" charset="-128"/>
              </a:rPr>
              <a:t>(</a:t>
            </a:r>
            <a:r>
              <a:rPr lang="ja-JP" altLang="en-US" sz="3400" b="1" dirty="0" smtClean="0">
                <a:latin typeface="メイリオ" pitchFamily="50" charset="-128"/>
                <a:ea typeface="メイリオ" pitchFamily="50" charset="-128"/>
                <a:cs typeface="メイリオ" pitchFamily="50" charset="-128"/>
              </a:rPr>
              <a:t>繰り返す</a:t>
            </a:r>
            <a:r>
              <a:rPr lang="en-US" altLang="ja-JP" sz="34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ブラウザ上で動作する画面を元にレビューする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画面仕様レビューでは出ないレベルでの指摘を受ける</a:t>
            </a:r>
            <a:r>
              <a:rPr lang="en-US" altLang="ja-JP" sz="2400" b="1" dirty="0" smtClean="0">
                <a:latin typeface="メイリオ" pitchFamily="50" charset="-128"/>
                <a:ea typeface="メイリオ" pitchFamily="50" charset="-128"/>
                <a:cs typeface="メイリオ" pitchFamily="50" charset="-128"/>
              </a:rPr>
              <a:t>.</a:t>
            </a:r>
          </a:p>
          <a:p>
            <a:pPr marL="914400" lvl="1" indent="-457200">
              <a:buFont typeface="+mj-lt"/>
              <a:buAutoNum type="arabicPeriod"/>
            </a:pPr>
            <a:endParaRPr lang="en-US" altLang="ja-JP" sz="2400" b="1" dirty="0" smtClean="0">
              <a:latin typeface="メイリオ" pitchFamily="50" charset="-128"/>
              <a:ea typeface="メイリオ" pitchFamily="50" charset="-128"/>
              <a:cs typeface="メイリオ" pitchFamily="50" charset="-128"/>
            </a:endParaRPr>
          </a:p>
          <a:p>
            <a:pPr marL="514350" indent="-514350">
              <a:buFont typeface="+mj-lt"/>
              <a:buAutoNum type="arabicPeriod"/>
            </a:pPr>
            <a:r>
              <a:rPr kumimoji="1" lang="en-US" altLang="ja-JP" sz="3400" b="1" dirty="0" smtClean="0">
                <a:latin typeface="メイリオ" pitchFamily="50" charset="-128"/>
                <a:ea typeface="メイリオ" pitchFamily="50" charset="-128"/>
                <a:cs typeface="メイリオ" pitchFamily="50" charset="-128"/>
              </a:rPr>
              <a:t>ER</a:t>
            </a:r>
            <a:r>
              <a:rPr kumimoji="1" lang="ja-JP" altLang="en-US" sz="3400" b="1" dirty="0" smtClean="0">
                <a:latin typeface="メイリオ" pitchFamily="50" charset="-128"/>
                <a:ea typeface="メイリオ" pitchFamily="50" charset="-128"/>
                <a:cs typeface="メイリオ" pitchFamily="50" charset="-128"/>
              </a:rPr>
              <a:t>図レビュー</a:t>
            </a:r>
            <a:r>
              <a:rPr lang="en-US" altLang="ja-JP" sz="3400" b="1" dirty="0" smtClean="0">
                <a:latin typeface="メイリオ" pitchFamily="50" charset="-128"/>
                <a:ea typeface="メイリオ" pitchFamily="50" charset="-128"/>
                <a:cs typeface="メイリオ" pitchFamily="50" charset="-128"/>
              </a:rPr>
              <a:t>/</a:t>
            </a:r>
            <a:r>
              <a:rPr kumimoji="1" lang="ja-JP" altLang="en-US" sz="3400" b="1" dirty="0" smtClean="0">
                <a:latin typeface="メイリオ" pitchFamily="50" charset="-128"/>
                <a:ea typeface="メイリオ" pitchFamily="50" charset="-128"/>
                <a:cs typeface="メイリオ" pitchFamily="50" charset="-128"/>
              </a:rPr>
              <a:t>コードレビュー</a:t>
            </a:r>
            <a:endParaRPr kumimoji="1" lang="en-US" altLang="ja-JP" sz="3400" b="1" dirty="0" smtClean="0">
              <a:latin typeface="メイリオ" pitchFamily="50" charset="-128"/>
              <a:ea typeface="メイリオ" pitchFamily="50" charset="-128"/>
              <a:cs typeface="メイリオ" pitchFamily="50" charset="-128"/>
            </a:endParaRPr>
          </a:p>
          <a:p>
            <a:pPr marL="914400" lvl="1" indent="-457200">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現在</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レビュー方法を確立している段階である</a:t>
            </a:r>
            <a:r>
              <a:rPr lang="en-US" altLang="ja-JP" sz="24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16</a:t>
            </a:fld>
            <a:endParaRPr lang="ja-JP" altLang="en-US"/>
          </a:p>
        </p:txBody>
      </p:sp>
      <p:pic>
        <p:nvPicPr>
          <p:cNvPr id="3074" name="Picture 2"/>
          <p:cNvPicPr>
            <a:picLocks noChangeAspect="1" noChangeArrowheads="1"/>
          </p:cNvPicPr>
          <p:nvPr/>
        </p:nvPicPr>
        <p:blipFill>
          <a:blip r:embed="rId3" cstate="print"/>
          <a:srcRect/>
          <a:stretch>
            <a:fillRect/>
          </a:stretch>
        </p:blipFill>
        <p:spPr bwMode="auto">
          <a:xfrm>
            <a:off x="251520" y="692696"/>
            <a:ext cx="4911442" cy="3312368"/>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3131840" y="3645024"/>
            <a:ext cx="5654825" cy="3096344"/>
          </a:xfrm>
          <a:prstGeom prst="rect">
            <a:avLst/>
          </a:prstGeom>
          <a:noFill/>
          <a:ln w="9525">
            <a:noFill/>
            <a:miter lim="800000"/>
            <a:headEnd/>
            <a:tailEnd/>
          </a:ln>
        </p:spPr>
      </p:pic>
      <p:sp>
        <p:nvSpPr>
          <p:cNvPr id="7" name="正方形/長方形 6"/>
          <p:cNvSpPr/>
          <p:nvPr/>
        </p:nvSpPr>
        <p:spPr>
          <a:xfrm>
            <a:off x="755576" y="692696"/>
            <a:ext cx="3672408" cy="5760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GitHub</a:t>
            </a:r>
            <a:r>
              <a:rPr lang="ja-JP" altLang="en-US" sz="2000" b="1" dirty="0" smtClean="0">
                <a:latin typeface="メイリオ" pitchFamily="50" charset="-128"/>
                <a:ea typeface="メイリオ" pitchFamily="50" charset="-128"/>
                <a:cs typeface="メイリオ" pitchFamily="50" charset="-128"/>
              </a:rPr>
              <a:t>（共有レポジトリ）</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4355976" y="6093296"/>
            <a:ext cx="3744416" cy="5040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ja-JP" sz="2000" b="1" dirty="0" smtClean="0">
                <a:latin typeface="メイリオ" pitchFamily="50" charset="-128"/>
                <a:ea typeface="メイリオ" pitchFamily="50" charset="-128"/>
                <a:cs typeface="メイリオ" pitchFamily="50" charset="-128"/>
              </a:rPr>
              <a:t>TravisCI</a:t>
            </a:r>
            <a:r>
              <a:rPr lang="ja-JP" altLang="en-US" sz="2000" b="1" dirty="0" smtClean="0">
                <a:latin typeface="メイリオ" pitchFamily="50" charset="-128"/>
                <a:ea typeface="メイリオ" pitchFamily="50" charset="-128"/>
                <a:cs typeface="メイリオ" pitchFamily="50" charset="-128"/>
              </a:rPr>
              <a:t>（ブラウザテスト）</a:t>
            </a:r>
            <a:endParaRPr kumimoji="1" lang="ja-JP" altLang="en-US" sz="2000" b="1" dirty="0">
              <a:latin typeface="メイリオ" pitchFamily="50" charset="-128"/>
              <a:ea typeface="メイリオ" pitchFamily="50" charset="-128"/>
              <a:cs typeface="メイリオ" pitchFamily="50" charset="-128"/>
            </a:endParaRPr>
          </a:p>
        </p:txBody>
      </p:sp>
      <p:sp>
        <p:nvSpPr>
          <p:cNvPr id="9" name="左右矢印 8"/>
          <p:cNvSpPr/>
          <p:nvPr/>
        </p:nvSpPr>
        <p:spPr>
          <a:xfrm rot="1844743">
            <a:off x="2824022" y="3412858"/>
            <a:ext cx="2323123" cy="784651"/>
          </a:xfrm>
          <a:prstGeom prst="lef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対角する 2 つの角を切り取った四角形 9"/>
          <p:cNvSpPr/>
          <p:nvPr/>
        </p:nvSpPr>
        <p:spPr>
          <a:xfrm>
            <a:off x="3419872" y="3645024"/>
            <a:ext cx="1224136" cy="504056"/>
          </a:xfrm>
          <a:prstGeom prst="snip2DiagRect">
            <a:avLst>
              <a:gd name="adj1" fmla="val 0"/>
              <a:gd name="adj2"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同期</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500"/>
                                        <p:tgtEl>
                                          <p:spTgt spid="3074"/>
                                        </p:tgtEl>
                                      </p:cBhvr>
                                    </p:animEffect>
                                  </p:childTnLst>
                                </p:cTn>
                              </p:par>
                              <p:par>
                                <p:cTn id="8" presetID="22" presetClass="entr" presetSubtype="1"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wipe(up)">
                                      <p:cBhvr>
                                        <p:cTn id="10" dur="500"/>
                                        <p:tgtEl>
                                          <p:spTgt spid="307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17</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10"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18</a:t>
            </a:fld>
            <a:endParaRPr lang="ja-JP" altLang="en-US"/>
          </a:p>
        </p:txBody>
      </p:sp>
      <p:pic>
        <p:nvPicPr>
          <p:cNvPr id="5" name="コンテンツ プレースホルダ 4"/>
          <p:cNvPicPr>
            <a:picLocks noGrp="1"/>
          </p:cNvPicPr>
          <p:nvPr>
            <p:ph idx="1"/>
          </p:nvPr>
        </p:nvPicPr>
        <p:blipFill>
          <a:blip r:embed="rId2" cstate="print"/>
          <a:srcRect t="757"/>
          <a:stretch>
            <a:fillRect/>
          </a:stretch>
        </p:blipFill>
        <p:spPr bwMode="auto">
          <a:xfrm>
            <a:off x="611560" y="1628800"/>
            <a:ext cx="7920880" cy="5040560"/>
          </a:xfrm>
          <a:prstGeom prst="rect">
            <a:avLst/>
          </a:prstGeom>
          <a:noFill/>
          <a:ln w="9525">
            <a:noFill/>
            <a:miter lim="800000"/>
            <a:headEnd/>
            <a:tailEnd/>
          </a:ln>
        </p:spPr>
      </p:pic>
      <p:sp>
        <p:nvSpPr>
          <p:cNvPr id="7"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6" name="四角形吹き出し 5"/>
          <p:cNvSpPr/>
          <p:nvPr/>
        </p:nvSpPr>
        <p:spPr>
          <a:xfrm>
            <a:off x="5508104" y="2204864"/>
            <a:ext cx="3384376" cy="1656184"/>
          </a:xfrm>
          <a:prstGeom prst="wedgeRectCallout">
            <a:avLst>
              <a:gd name="adj1" fmla="val -58972"/>
              <a:gd name="adj2" fmla="val 24618"/>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エラーダイアログ</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000" b="1" dirty="0" smtClean="0">
                <a:latin typeface="メイリオ" pitchFamily="50" charset="-128"/>
                <a:ea typeface="メイリオ" pitchFamily="50" charset="-128"/>
                <a:cs typeface="メイリオ" pitchFamily="50" charset="-128"/>
              </a:rPr>
              <a:t>『OK』</a:t>
            </a:r>
            <a:r>
              <a:rPr lang="ja-JP" altLang="en-US" sz="2000" b="1" dirty="0" err="1" smtClean="0">
                <a:latin typeface="メイリオ" pitchFamily="50" charset="-128"/>
                <a:ea typeface="メイリオ" pitchFamily="50" charset="-128"/>
                <a:cs typeface="メイリオ" pitchFamily="50" charset="-128"/>
              </a:rPr>
              <a:t>を押</a:t>
            </a:r>
            <a:r>
              <a:rPr lang="ja-JP" altLang="en-US" sz="2000" b="1" dirty="0" smtClean="0">
                <a:latin typeface="メイリオ" pitchFamily="50" charset="-128"/>
                <a:ea typeface="メイリオ" pitchFamily="50" charset="-128"/>
                <a:cs typeface="メイリオ" pitchFamily="50" charset="-128"/>
              </a:rPr>
              <a:t>下して</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閉じ</a:t>
            </a:r>
            <a:r>
              <a:rPr lang="ja-JP" altLang="en-US" sz="2000" b="1" dirty="0" smtClean="0">
                <a:latin typeface="メイリオ" pitchFamily="50" charset="-128"/>
                <a:ea typeface="メイリオ" pitchFamily="50" charset="-128"/>
                <a:cs typeface="メイリオ" pitchFamily="50" charset="-128"/>
              </a:rPr>
              <a:t>る</a:t>
            </a:r>
            <a:r>
              <a:rPr lang="ja-JP" altLang="en-US" sz="2000" b="1" dirty="0" smtClean="0">
                <a:latin typeface="メイリオ" pitchFamily="50" charset="-128"/>
                <a:ea typeface="メイリオ" pitchFamily="50" charset="-128"/>
                <a:cs typeface="メイリオ" pitchFamily="50" charset="-128"/>
              </a:rPr>
              <a:t>手</a:t>
            </a:r>
            <a:r>
              <a:rPr lang="ja-JP" altLang="en-US" sz="2000" b="1" dirty="0" smtClean="0">
                <a:latin typeface="メイリオ" pitchFamily="50" charset="-128"/>
                <a:ea typeface="メイリオ" pitchFamily="50" charset="-128"/>
                <a:cs typeface="メイリオ" pitchFamily="50" charset="-128"/>
              </a:rPr>
              <a:t>間がある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8" name="四角形吹き出し 7"/>
          <p:cNvSpPr/>
          <p:nvPr/>
        </p:nvSpPr>
        <p:spPr>
          <a:xfrm>
            <a:off x="467544" y="2996952"/>
            <a:ext cx="3240360" cy="1656184"/>
          </a:xfrm>
          <a:prstGeom prst="wedgeRectCallout">
            <a:avLst>
              <a:gd name="adj1" fmla="val 39949"/>
              <a:gd name="adj2" fmla="val 62193"/>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ja-JP" altLang="en-US"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入力フォーム</a:t>
            </a:r>
            <a:endParaRPr kumimoji="1" lang="en-US" altLang="ja-JP" sz="2000" b="1" dirty="0" smtClean="0">
              <a:latin typeface="メイリオ" pitchFamily="50" charset="-128"/>
              <a:ea typeface="メイリオ" pitchFamily="50" charset="-128"/>
              <a:cs typeface="メイリオ" pitchFamily="50" charset="-128"/>
            </a:endParaRPr>
          </a:p>
          <a:p>
            <a:endParaRPr kumimoji="1"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どこがエラーか</a:t>
            </a:r>
            <a:endParaRPr lang="en-US" altLang="ja-JP" sz="2000" b="1" dirty="0" smtClean="0">
              <a:latin typeface="メイリオ" pitchFamily="50" charset="-128"/>
              <a:ea typeface="メイリオ" pitchFamily="50" charset="-128"/>
              <a:cs typeface="メイリオ" pitchFamily="50" charset="-128"/>
            </a:endParaRPr>
          </a:p>
          <a:p>
            <a:pPr lvl="1"/>
            <a:r>
              <a:rPr lang="ja-JP" altLang="en-US" sz="2000" b="1" dirty="0" smtClean="0">
                <a:latin typeface="メイリオ" pitchFamily="50" charset="-128"/>
                <a:ea typeface="メイリオ" pitchFamily="50" charset="-128"/>
                <a:cs typeface="メイリオ" pitchFamily="50" charset="-128"/>
              </a:rPr>
              <a:t>　一目で分からない</a:t>
            </a:r>
            <a:r>
              <a:rPr lang="en-US" altLang="ja-JP" sz="2000" b="1" dirty="0" smtClean="0">
                <a:latin typeface="メイリオ" pitchFamily="50" charset="-128"/>
                <a:ea typeface="メイリオ" pitchFamily="50" charset="-128"/>
                <a:cs typeface="メイリオ" pitchFamily="50" charset="-128"/>
              </a:rPr>
              <a:t>.</a:t>
            </a:r>
          </a:p>
        </p:txBody>
      </p:sp>
      <p:sp>
        <p:nvSpPr>
          <p:cNvPr id="9"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①フォームのユーザビリティ</a:t>
            </a:r>
            <a:r>
              <a:rPr lang="en-US" altLang="ja-JP" sz="3200" b="1" dirty="0" smtClean="0">
                <a:solidFill>
                  <a:sysClr val="windowText" lastClr="000000"/>
                </a:solidFill>
                <a:latin typeface="メイリオ" pitchFamily="50" charset="-128"/>
                <a:ea typeface="メイリオ" pitchFamily="50" charset="-128"/>
                <a:cs typeface="メイリオ" pitchFamily="50" charset="-128"/>
              </a:rPr>
              <a:t>(NC</a:t>
            </a:r>
            <a:r>
              <a:rPr lang="ja-JP" altLang="en-US" sz="3200" b="1" smtClean="0">
                <a:solidFill>
                  <a:sysClr val="windowText" lastClr="000000"/>
                </a:solidFill>
                <a:latin typeface="メイリオ" pitchFamily="50" charset="-128"/>
                <a:ea typeface="メイリオ" pitchFamily="50" charset="-128"/>
                <a:cs typeface="メイリオ" pitchFamily="50" charset="-128"/>
              </a:rPr>
              <a:t>全体</a:t>
            </a:r>
            <a:r>
              <a:rPr lang="en-US" altLang="ja-JP" sz="3200" b="1" smtClean="0">
                <a:solidFill>
                  <a:sysClr val="windowText" lastClr="000000"/>
                </a:solidFill>
                <a:latin typeface="メイリオ" pitchFamily="50" charset="-128"/>
                <a:ea typeface="メイリオ" pitchFamily="50" charset="-128"/>
                <a:cs typeface="メイリオ" pitchFamily="50" charset="-128"/>
              </a:rPr>
              <a:t>)</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t="19625"/>
          <a:stretch>
            <a:fillRect/>
          </a:stretch>
        </p:blipFill>
        <p:spPr bwMode="auto">
          <a:xfrm>
            <a:off x="251520" y="1412776"/>
            <a:ext cx="7155174" cy="5236629"/>
          </a:xfrm>
          <a:prstGeom prst="rect">
            <a:avLst/>
          </a:prstGeom>
          <a:noFill/>
          <a:ln w="9525">
            <a:noFill/>
            <a:miter lim="800000"/>
            <a:headEnd/>
            <a:tailEnd/>
          </a:ln>
        </p:spPr>
      </p:pic>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19</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a:t>
            </a:r>
            <a:endParaRPr lang="ja-JP" altLang="en-US" sz="36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23528" y="3861048"/>
            <a:ext cx="1368152"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吹き出し 6"/>
          <p:cNvSpPr/>
          <p:nvPr/>
        </p:nvSpPr>
        <p:spPr>
          <a:xfrm>
            <a:off x="3275856" y="3212976"/>
            <a:ext cx="5544616" cy="2592288"/>
          </a:xfrm>
          <a:prstGeom prst="wedgeRectCallout">
            <a:avLst>
              <a:gd name="adj1" fmla="val -56750"/>
              <a:gd name="adj2" fmla="val 34436"/>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コメント一覧</a:t>
            </a:r>
            <a:endParaRPr lang="en-US" altLang="ja-JP" sz="20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コメントが階層化されて表示されており</a:t>
            </a:r>
            <a:r>
              <a:rPr lang="en-US" altLang="ja-JP" sz="2000" b="1" dirty="0" smtClean="0">
                <a:latin typeface="メイリオ" pitchFamily="50" charset="-128"/>
                <a:ea typeface="メイリオ" pitchFamily="50" charset="-128"/>
                <a:cs typeface="メイリオ" pitchFamily="50" charset="-128"/>
              </a:rPr>
              <a:t>,</a:t>
            </a:r>
          </a:p>
          <a:p>
            <a:pPr lvl="1"/>
            <a:r>
              <a:rPr lang="ja-JP" altLang="en-US" sz="2000" b="1" dirty="0" smtClean="0">
                <a:latin typeface="メイリオ" pitchFamily="50" charset="-128"/>
                <a:ea typeface="メイリオ" pitchFamily="50" charset="-128"/>
                <a:cs typeface="メイリオ" pitchFamily="50" charset="-128"/>
              </a:rPr>
              <a:t>　コメントの位置づけは分かりやすい</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しかし</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コメントの内容を含めた</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フラット表示</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に切り替えると</a:t>
            </a:r>
            <a:r>
              <a:rPr lang="en-US" altLang="ja-JP" sz="2000" b="1" dirty="0" smtClean="0">
                <a:latin typeface="メイリオ" pitchFamily="50" charset="-128"/>
                <a:ea typeface="メイリオ" pitchFamily="50" charset="-128"/>
                <a:cs typeface="メイリオ" pitchFamily="50" charset="-128"/>
              </a:rPr>
              <a:t>...</a:t>
            </a:r>
          </a:p>
        </p:txBody>
      </p:sp>
      <p:sp>
        <p:nvSpPr>
          <p:cNvPr id="10"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目的</a:t>
            </a:r>
            <a:endParaRPr lang="en-US" altLang="ja-JP" sz="2800"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解決策</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評価</a:t>
            </a:r>
            <a:endParaRPr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latin typeface="メイリオ" pitchFamily="50" charset="-128"/>
                <a:ea typeface="メイリオ" pitchFamily="50" charset="-128"/>
                <a:cs typeface="メイリオ" pitchFamily="50" charset="-128"/>
              </a:rPr>
              <a:t>今後の課題</a:t>
            </a:r>
            <a:endParaRPr lang="en-US" altLang="ja-JP" b="1" dirty="0" smtClean="0">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20</a:t>
            </a:fld>
            <a:endParaRPr lang="ja-JP" altLang="en-US"/>
          </a:p>
        </p:txBody>
      </p:sp>
      <p:sp>
        <p:nvSpPr>
          <p:cNvPr id="6"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の問題点②</a:t>
            </a:r>
            <a:endParaRPr lang="ja-JP" altLang="en-US" sz="3600" b="1" dirty="0">
              <a:latin typeface="メイリオ" pitchFamily="50" charset="-128"/>
              <a:ea typeface="メイリオ" pitchFamily="50" charset="-128"/>
              <a:cs typeface="メイリオ" pitchFamily="50" charset="-128"/>
            </a:endParaRPr>
          </a:p>
        </p:txBody>
      </p:sp>
      <p:sp>
        <p:nvSpPr>
          <p:cNvPr id="11" name="コンテンツ プレースホルダ 4"/>
          <p:cNvSpPr txBox="1">
            <a:spLocks/>
          </p:cNvSpPr>
          <p:nvPr/>
        </p:nvSpPr>
        <p:spPr>
          <a:xfrm>
            <a:off x="539552" y="980728"/>
            <a:ext cx="7859216" cy="576064"/>
          </a:xfrm>
          <a:prstGeom prst="rect">
            <a:avLst/>
          </a:prstGeom>
        </p:spPr>
        <p:txBody>
          <a:bodyPr vert="horz" lIns="91440" tIns="45720" rIns="91440" bIns="45720" rtlCol="0">
            <a:normAutofit lnSpcReduction="10000"/>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ja-JP" altLang="en-US" sz="3200" b="1" dirty="0" smtClean="0">
                <a:solidFill>
                  <a:sysClr val="windowText" lastClr="000000"/>
                </a:solidFill>
                <a:latin typeface="メイリオ" pitchFamily="50" charset="-128"/>
                <a:ea typeface="メイリオ" pitchFamily="50" charset="-128"/>
                <a:cs typeface="メイリオ" pitchFamily="50" charset="-128"/>
              </a:rPr>
              <a:t>②掲示板のユーザビリティ</a:t>
            </a:r>
            <a:endParaRPr kumimoji="1" lang="en-US" altLang="ja-JP" sz="3200" b="1" i="0" u="none" strike="noStrike" kern="1200" cap="none" spc="0" normalizeH="0" baseline="0" noProof="0" dirty="0" smtClean="0">
              <a:ln>
                <a:noFill/>
              </a:ln>
              <a:solidFill>
                <a:sysClr val="windowText" lastClr="000000"/>
              </a:solidFill>
              <a:effectLst/>
              <a:uLnTx/>
              <a:uFillTx/>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2" cstate="print"/>
          <a:srcRect/>
          <a:stretch>
            <a:fillRect/>
          </a:stretch>
        </p:blipFill>
        <p:spPr bwMode="auto">
          <a:xfrm>
            <a:off x="179512" y="1412777"/>
            <a:ext cx="4124673" cy="496855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t="4387"/>
          <a:stretch>
            <a:fillRect/>
          </a:stretch>
        </p:blipFill>
        <p:spPr bwMode="auto">
          <a:xfrm>
            <a:off x="4860031" y="1844824"/>
            <a:ext cx="3949431" cy="4276353"/>
          </a:xfrm>
          <a:prstGeom prst="rect">
            <a:avLst/>
          </a:prstGeom>
          <a:noFill/>
          <a:ln w="9525">
            <a:noFill/>
            <a:miter lim="800000"/>
            <a:headEnd/>
            <a:tailEnd/>
          </a:ln>
        </p:spPr>
      </p:pic>
      <p:sp>
        <p:nvSpPr>
          <p:cNvPr id="10" name="テキスト ボックス 9"/>
          <p:cNvSpPr txBox="1"/>
          <p:nvPr/>
        </p:nvSpPr>
        <p:spPr>
          <a:xfrm>
            <a:off x="5796136" y="6165304"/>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8" name="テキスト ボックス 7"/>
          <p:cNvSpPr txBox="1"/>
          <p:nvPr/>
        </p:nvSpPr>
        <p:spPr>
          <a:xfrm>
            <a:off x="6300192" y="6237312"/>
            <a:ext cx="2592288" cy="369332"/>
          </a:xfrm>
          <a:prstGeom prst="rect">
            <a:avLst/>
          </a:prstGeom>
          <a:noFill/>
        </p:spPr>
        <p:txBody>
          <a:bodyPr wrap="square" rtlCol="0">
            <a:spAutoFit/>
          </a:bodyPr>
          <a:lstStyle/>
          <a:p>
            <a:r>
              <a:rPr kumimoji="1" lang="ja-JP" altLang="en-US" b="1" dirty="0" smtClean="0">
                <a:latin typeface="メイリオ" pitchFamily="50" charset="-128"/>
                <a:ea typeface="メイリオ" pitchFamily="50" charset="-128"/>
                <a:cs typeface="メイリオ" pitchFamily="50" charset="-128"/>
              </a:rPr>
              <a:t>古いコメントが続く</a:t>
            </a:r>
            <a:endParaRPr kumimoji="1" lang="ja-JP" altLang="en-US" b="1" dirty="0">
              <a:latin typeface="メイリオ" pitchFamily="50" charset="-128"/>
              <a:ea typeface="メイリオ" pitchFamily="50" charset="-128"/>
              <a:cs typeface="メイリオ" pitchFamily="50" charset="-128"/>
            </a:endParaRPr>
          </a:p>
        </p:txBody>
      </p:sp>
      <p:sp>
        <p:nvSpPr>
          <p:cNvPr id="7" name="四角形吹き出し 6"/>
          <p:cNvSpPr/>
          <p:nvPr/>
        </p:nvSpPr>
        <p:spPr>
          <a:xfrm>
            <a:off x="179512" y="1484784"/>
            <a:ext cx="4248472" cy="2160240"/>
          </a:xfrm>
          <a:prstGeom prst="wedgeRectCallout">
            <a:avLst>
              <a:gd name="adj1" fmla="val -16793"/>
              <a:gd name="adj2" fmla="val 96477"/>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400" b="1" dirty="0" smtClean="0">
                <a:latin typeface="メイリオ" pitchFamily="50" charset="-128"/>
                <a:ea typeface="メイリオ" pitchFamily="50" charset="-128"/>
                <a:cs typeface="メイリオ" pitchFamily="50" charset="-128"/>
              </a:rPr>
              <a:t>フラット表示</a:t>
            </a:r>
            <a:endParaRPr lang="en-US" altLang="ja-JP" sz="2400" b="1" dirty="0" smtClean="0">
              <a:latin typeface="メイリオ" pitchFamily="50" charset="-128"/>
              <a:ea typeface="メイリオ" pitchFamily="50" charset="-128"/>
              <a:cs typeface="メイリオ" pitchFamily="50" charset="-128"/>
            </a:endParaRPr>
          </a:p>
          <a:p>
            <a:endParaRPr lang="en-US" altLang="ja-JP" sz="2000" b="1" dirty="0" smtClean="0">
              <a:latin typeface="メイリオ" pitchFamily="50" charset="-128"/>
              <a:ea typeface="メイリオ" pitchFamily="50" charset="-128"/>
              <a:cs typeface="メイリオ" pitchFamily="50" charset="-128"/>
            </a:endParaRP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コメントの内容も含めて表示</a:t>
            </a:r>
            <a:r>
              <a:rPr lang="en-US" altLang="ja-JP" sz="2000" b="1" dirty="0" smtClean="0">
                <a:latin typeface="メイリオ" pitchFamily="50" charset="-128"/>
                <a:ea typeface="メイリオ" pitchFamily="50" charset="-128"/>
                <a:cs typeface="メイリオ" pitchFamily="50" charset="-128"/>
              </a:rPr>
              <a:t>.</a:t>
            </a:r>
          </a:p>
          <a:p>
            <a:pPr marL="72000"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新</a:t>
            </a:r>
            <a:r>
              <a:rPr lang="ja-JP" altLang="en-US" sz="2000" b="1" dirty="0" smtClean="0">
                <a:latin typeface="メイリオ" pitchFamily="50" charset="-128"/>
                <a:ea typeface="メイリオ" pitchFamily="50" charset="-128"/>
                <a:cs typeface="メイリオ" pitchFamily="50" charset="-128"/>
              </a:rPr>
              <a:t>しい順で表示されるため</a:t>
            </a:r>
            <a:endParaRPr lang="en-US" altLang="ja-JP" sz="2000" b="1" dirty="0" smtClean="0">
              <a:latin typeface="メイリオ" pitchFamily="50" charset="-128"/>
              <a:ea typeface="メイリオ" pitchFamily="50" charset="-128"/>
              <a:cs typeface="メイリオ" pitchFamily="50" charset="-128"/>
            </a:endParaRPr>
          </a:p>
          <a:p>
            <a:pPr marL="252000" lvl="1"/>
            <a:r>
              <a:rPr lang="ja-JP" altLang="en-US" sz="2000" b="1" dirty="0" smtClean="0">
                <a:latin typeface="メイリオ" pitchFamily="50" charset="-128"/>
                <a:ea typeface="メイリオ" pitchFamily="50" charset="-128"/>
                <a:cs typeface="メイリオ" pitchFamily="50" charset="-128"/>
              </a:rPr>
              <a:t>時系列にコメントを見たい場合</a:t>
            </a:r>
            <a:r>
              <a:rPr lang="en-US" altLang="ja-JP" sz="2000" b="1" dirty="0" smtClean="0">
                <a:latin typeface="メイリオ" pitchFamily="50" charset="-128"/>
                <a:ea typeface="メイリオ" pitchFamily="50" charset="-128"/>
                <a:cs typeface="メイリオ" pitchFamily="50" charset="-128"/>
              </a:rPr>
              <a:t>,</a:t>
            </a:r>
          </a:p>
          <a:p>
            <a:pPr marL="252000" lvl="1"/>
            <a:r>
              <a:rPr lang="ja-JP" altLang="en-US" sz="2000" b="1" dirty="0" smtClean="0">
                <a:latin typeface="メイリオ" pitchFamily="50" charset="-128"/>
                <a:ea typeface="メイリオ" pitchFamily="50" charset="-128"/>
                <a:cs typeface="メイリオ" pitchFamily="50" charset="-128"/>
              </a:rPr>
              <a:t>下から追う必要がある</a:t>
            </a:r>
            <a:r>
              <a:rPr lang="en-US" altLang="ja-JP" sz="2000" b="1" dirty="0" smtClean="0">
                <a:latin typeface="メイリオ" pitchFamily="50" charset="-128"/>
                <a:ea typeface="メイリオ" pitchFamily="50" charset="-128"/>
                <a:cs typeface="メイリオ" pitchFamily="50" charset="-128"/>
              </a:rPr>
              <a:t>.</a:t>
            </a:r>
          </a:p>
        </p:txBody>
      </p:sp>
      <p:cxnSp>
        <p:nvCxnSpPr>
          <p:cNvPr id="13" name="図形 12"/>
          <p:cNvCxnSpPr>
            <a:stCxn id="2050" idx="2"/>
            <a:endCxn id="2051" idx="0"/>
          </p:cNvCxnSpPr>
          <p:nvPr/>
        </p:nvCxnSpPr>
        <p:spPr>
          <a:xfrm rot="5400000" flipH="1" flipV="1">
            <a:off x="2270045" y="1816628"/>
            <a:ext cx="4536505" cy="4592898"/>
          </a:xfrm>
          <a:prstGeom prst="bentConnector5">
            <a:avLst>
              <a:gd name="adj1" fmla="val -7559"/>
              <a:gd name="adj2" fmla="val 50954"/>
              <a:gd name="adj3" fmla="val 108119"/>
            </a:avLst>
          </a:prstGeom>
          <a:ln w="57150">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95536" y="2276872"/>
            <a:ext cx="8445624" cy="720080"/>
          </a:xfrm>
        </p:spPr>
        <p:txBody>
          <a:bodyPr>
            <a:normAutofit/>
          </a:bodyPr>
          <a:lstStyle/>
          <a:p>
            <a:pPr algn="ctr">
              <a:buNone/>
            </a:pPr>
            <a:r>
              <a:rPr kumimoji="1" lang="ja-JP" altLang="en-US" b="1" dirty="0" smtClean="0">
                <a:latin typeface="メイリオ" pitchFamily="50" charset="-128"/>
                <a:ea typeface="メイリオ" pitchFamily="50" charset="-128"/>
                <a:cs typeface="メイリオ" pitchFamily="50" charset="-128"/>
              </a:rPr>
              <a:t>ユーザ</a:t>
            </a:r>
            <a:r>
              <a:rPr lang="ja-JP" altLang="en-US" b="1" dirty="0" smtClean="0">
                <a:latin typeface="メイリオ" pitchFamily="50" charset="-128"/>
                <a:ea typeface="メイリオ" pitchFamily="50" charset="-128"/>
                <a:cs typeface="メイリオ" pitchFamily="50" charset="-128"/>
              </a:rPr>
              <a:t>ビリティを意識した</a:t>
            </a:r>
            <a:r>
              <a:rPr kumimoji="1" lang="ja-JP" altLang="en-US" b="1" dirty="0" smtClean="0">
                <a:latin typeface="メイリオ" pitchFamily="50" charset="-128"/>
                <a:ea typeface="メイリオ" pitchFamily="50" charset="-128"/>
                <a:cs typeface="メイリオ" pitchFamily="50" charset="-128"/>
              </a:rPr>
              <a:t>プラグイン</a:t>
            </a:r>
            <a:r>
              <a:rPr lang="ja-JP" altLang="en-US" b="1" dirty="0" smtClean="0">
                <a:latin typeface="メイリオ" pitchFamily="50" charset="-128"/>
                <a:ea typeface="メイリオ" pitchFamily="50" charset="-128"/>
                <a:cs typeface="メイリオ" pitchFamily="50" charset="-128"/>
              </a:rPr>
              <a:t>開発</a:t>
            </a:r>
            <a:endParaRPr kumimoji="1" lang="en-US" altLang="ja-JP"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21</a:t>
            </a:fld>
            <a:endParaRPr lang="ja-JP" altLang="en-US"/>
          </a:p>
        </p:txBody>
      </p:sp>
      <p:sp>
        <p:nvSpPr>
          <p:cNvPr id="5" name="タイトル 1"/>
          <p:cNvSpPr txBox="1">
            <a:spLocks/>
          </p:cNvSpPr>
          <p:nvPr/>
        </p:nvSpPr>
        <p:spPr>
          <a:xfrm>
            <a:off x="467544" y="404664"/>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目的</a:t>
            </a:r>
            <a:endParaRPr kumimoji="1" lang="en-US" altLang="ja-JP" sz="44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
        <p:nvSpPr>
          <p:cNvPr id="6" name="下矢印 5"/>
          <p:cNvSpPr/>
          <p:nvPr/>
        </p:nvSpPr>
        <p:spPr>
          <a:xfrm>
            <a:off x="3440560" y="3140968"/>
            <a:ext cx="2160240" cy="6480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7" name="コンテンツ プレースホルダ 2"/>
          <p:cNvSpPr txBox="1">
            <a:spLocks/>
          </p:cNvSpPr>
          <p:nvPr/>
        </p:nvSpPr>
        <p:spPr>
          <a:xfrm>
            <a:off x="344216" y="4221088"/>
            <a:ext cx="8445624"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3600" b="1" dirty="0" smtClean="0">
                <a:latin typeface="メイリオ" pitchFamily="50" charset="-128"/>
                <a:ea typeface="メイリオ" pitchFamily="50" charset="-128"/>
                <a:cs typeface="メイリオ" pitchFamily="50" charset="-128"/>
              </a:rPr>
              <a:t>使いやすさを向上させる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22</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51520" y="1628800"/>
            <a:ext cx="8229600" cy="5229200"/>
          </a:xfrm>
        </p:spPr>
        <p:txBody>
          <a:bodyPr>
            <a:normAutofit/>
          </a:bodyPr>
          <a:lstStyle/>
          <a:p>
            <a:r>
              <a:rPr kumimoji="1" lang="ja-JP" altLang="en-US" sz="2400" b="1" dirty="0" smtClean="0">
                <a:latin typeface="メイリオ" pitchFamily="50" charset="-128"/>
                <a:ea typeface="メイリオ" pitchFamily="50" charset="-128"/>
                <a:cs typeface="メイリオ" pitchFamily="50" charset="-128"/>
              </a:rPr>
              <a:t>どこがエラーなのか？</a:t>
            </a:r>
            <a:endParaRPr kumimoji="1" lang="en-US" altLang="ja-JP" sz="2400" b="1" dirty="0" smtClean="0">
              <a:latin typeface="メイリオ" pitchFamily="50" charset="-128"/>
              <a:ea typeface="メイリオ" pitchFamily="50" charset="-128"/>
              <a:cs typeface="メイリオ" pitchFamily="50" charset="-128"/>
            </a:endParaRPr>
          </a:p>
          <a:p>
            <a:r>
              <a:rPr lang="ja-JP" altLang="en-US" sz="2400" b="1" dirty="0" smtClean="0">
                <a:latin typeface="メイリオ" pitchFamily="50" charset="-128"/>
                <a:ea typeface="メイリオ" pitchFamily="50" charset="-128"/>
                <a:cs typeface="メイリオ" pitchFamily="50" charset="-128"/>
              </a:rPr>
              <a:t>エラー内容はなにか？</a:t>
            </a:r>
            <a:endParaRPr lang="en-US" altLang="ja-JP" sz="24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endParaRPr lang="en-US" altLang="ja-JP" sz="2800" b="1" dirty="0" smtClean="0">
              <a:latin typeface="メイリオ" pitchFamily="50" charset="-128"/>
              <a:ea typeface="メイリオ" pitchFamily="50" charset="-128"/>
              <a:cs typeface="メイリオ" pitchFamily="50" charset="-128"/>
            </a:endParaRPr>
          </a:p>
          <a:p>
            <a:pPr>
              <a:buNone/>
            </a:pPr>
            <a:r>
              <a:rPr lang="ja-JP" altLang="en-US" sz="2800" b="1" dirty="0" smtClean="0">
                <a:latin typeface="メイリオ" pitchFamily="50" charset="-128"/>
                <a:ea typeface="メイリオ" pitchFamily="50" charset="-128"/>
                <a:cs typeface="メイリオ" pitchFamily="50" charset="-128"/>
              </a:rPr>
              <a:t>→これらの改善を図る方法をとして</a:t>
            </a:r>
            <a:endParaRPr lang="en-US" altLang="ja-JP" sz="2800" b="1" dirty="0" smtClean="0">
              <a:latin typeface="メイリオ" pitchFamily="50" charset="-128"/>
              <a:ea typeface="メイリオ" pitchFamily="50" charset="-128"/>
              <a:cs typeface="メイリオ" pitchFamily="50" charset="-128"/>
            </a:endParaRPr>
          </a:p>
          <a:p>
            <a:pPr>
              <a:buNone/>
            </a:pPr>
            <a:r>
              <a:rPr kumimoji="1"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EFO(</a:t>
            </a:r>
            <a:r>
              <a:rPr kumimoji="1" lang="ja-JP" altLang="en-US" sz="2800" b="1" dirty="0" smtClean="0">
                <a:latin typeface="メイリオ" pitchFamily="50" charset="-128"/>
                <a:ea typeface="メイリオ" pitchFamily="50" charset="-128"/>
                <a:cs typeface="メイリオ" pitchFamily="50" charset="-128"/>
              </a:rPr>
              <a:t>エントリーフォーム最適化</a:t>
            </a:r>
            <a:r>
              <a:rPr kumimoji="1" lang="en-US" altLang="ja-JP" sz="28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a:t>
            </a:r>
            <a:r>
              <a:rPr kumimoji="1" lang="ja-JP" altLang="en-US" sz="2800" b="1" dirty="0" smtClean="0">
                <a:latin typeface="メイリオ" pitchFamily="50" charset="-128"/>
                <a:ea typeface="メイリオ" pitchFamily="50" charset="-128"/>
                <a:cs typeface="メイリオ" pitchFamily="50" charset="-128"/>
              </a:rPr>
              <a:t>を適用</a:t>
            </a:r>
            <a:r>
              <a:rPr kumimoji="1" lang="en-US" altLang="ja-JP" sz="2800" b="1" dirty="0" smtClean="0">
                <a:latin typeface="メイリオ" pitchFamily="50" charset="-128"/>
                <a:ea typeface="メイリオ" pitchFamily="50" charset="-128"/>
                <a:cs typeface="メイリオ" pitchFamily="50" charset="-128"/>
              </a:rPr>
              <a:t>.</a:t>
            </a:r>
            <a:endParaRPr lang="en-US" altLang="ja-JP" sz="2800" b="1" dirty="0" smtClean="0">
              <a:latin typeface="メイリオ" pitchFamily="50" charset="-128"/>
              <a:ea typeface="メイリオ" pitchFamily="50" charset="-128"/>
              <a:cs typeface="メイリオ" pitchFamily="50" charset="-128"/>
            </a:endParaRPr>
          </a:p>
          <a:p>
            <a:pPr>
              <a:buNone/>
            </a:pPr>
            <a:endParaRPr lang="en-US" altLang="ja-JP" sz="2800" b="1" dirty="0" smtClean="0">
              <a:latin typeface="メイリオ" pitchFamily="50" charset="-128"/>
              <a:ea typeface="メイリオ" pitchFamily="50" charset="-128"/>
              <a:cs typeface="メイリオ" pitchFamily="50" charset="-128"/>
            </a:endParaRPr>
          </a:p>
          <a:p>
            <a:pPr>
              <a:buNone/>
            </a:pPr>
            <a:r>
              <a:rPr lang="en-US" altLang="ja-JP" sz="2800" b="1" dirty="0" smtClean="0">
                <a:latin typeface="メイリオ" pitchFamily="50" charset="-128"/>
                <a:ea typeface="メイリオ" pitchFamily="50" charset="-128"/>
                <a:cs typeface="メイリオ" pitchFamily="50" charset="-128"/>
              </a:rPr>
              <a:t>  ※EFO:Entry Form Optimization</a:t>
            </a:r>
          </a:p>
          <a:p>
            <a:pPr>
              <a:buNone/>
            </a:pPr>
            <a:r>
              <a:rPr lang="ja-JP" altLang="en-US" sz="2800" b="1" dirty="0" smtClean="0">
                <a:latin typeface="メイリオ" pitchFamily="50" charset="-128"/>
                <a:ea typeface="メイリオ" pitchFamily="50" charset="-128"/>
                <a:cs typeface="メイリオ" pitchFamily="50" charset="-128"/>
              </a:rPr>
              <a:t>　利用しやすいようにフォームを改善して</a:t>
            </a:r>
            <a:r>
              <a:rPr lang="en-US" altLang="ja-JP" sz="2800" b="1" dirty="0" smtClean="0">
                <a:latin typeface="メイリオ" pitchFamily="50" charset="-128"/>
                <a:ea typeface="メイリオ" pitchFamily="50" charset="-128"/>
                <a:cs typeface="メイリオ" pitchFamily="50" charset="-128"/>
              </a:rPr>
              <a:t>,</a:t>
            </a:r>
          </a:p>
          <a:p>
            <a:pPr>
              <a:buNone/>
            </a:pP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利用者の途中離脱を減らし</a:t>
            </a:r>
            <a:r>
              <a:rPr lang="en-US" altLang="ja-JP" sz="2800" b="1" dirty="0" smtClean="0">
                <a:latin typeface="メイリオ" pitchFamily="50" charset="-128"/>
                <a:ea typeface="メイリオ" pitchFamily="50" charset="-128"/>
                <a:cs typeface="メイリオ" pitchFamily="50" charset="-128"/>
              </a:rPr>
              <a:t>, </a:t>
            </a:r>
            <a:r>
              <a:rPr lang="ja-JP" altLang="en-US" sz="2800" b="1" dirty="0" smtClean="0">
                <a:latin typeface="メイリオ" pitchFamily="50" charset="-128"/>
                <a:ea typeface="メイリオ" pitchFamily="50" charset="-128"/>
                <a:cs typeface="メイリオ" pitchFamily="50" charset="-128"/>
              </a:rPr>
              <a:t>最適化すること</a:t>
            </a:r>
            <a:r>
              <a:rPr lang="en-US" altLang="ja-JP" sz="2800" b="1" dirty="0" smtClean="0">
                <a:latin typeface="メイリオ" pitchFamily="50" charset="-128"/>
                <a:ea typeface="メイリオ" pitchFamily="50" charset="-128"/>
                <a:cs typeface="メイリオ" pitchFamily="50" charset="-128"/>
              </a:rPr>
              <a:t>.</a:t>
            </a:r>
          </a:p>
          <a:p>
            <a:pPr>
              <a:buNone/>
            </a:pP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23</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①フォームのユーザビリティ向上策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コンテンツ プレースホルダ 4"/>
          <p:cNvPicPr>
            <a:picLocks/>
          </p:cNvPicPr>
          <p:nvPr/>
        </p:nvPicPr>
        <p:blipFill>
          <a:blip r:embed="rId2" cstate="print"/>
          <a:srcRect/>
          <a:stretch>
            <a:fillRect/>
          </a:stretch>
        </p:blipFill>
        <p:spPr bwMode="auto">
          <a:xfrm>
            <a:off x="4139952" y="764704"/>
            <a:ext cx="4752528"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80728"/>
          </a:xfrm>
        </p:spPr>
        <p:txBody>
          <a:bodyPr vert="horz" lIns="91440" tIns="45720" rIns="91440" bIns="45720" rtlCol="0" anchor="ctr">
            <a:normAutofit/>
          </a:bodyPr>
          <a:lstStyle/>
          <a:p>
            <a:pPr>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検討項目の選定方法</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229600" cy="5112568"/>
          </a:xfrm>
        </p:spPr>
        <p:txBody>
          <a:bodyPr>
            <a:normAutofit fontScale="85000" lnSpcReduction="10000"/>
          </a:bodyPr>
          <a:lstStyle/>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という</a:t>
            </a:r>
            <a:r>
              <a:rPr kumimoji="1" lang="ja-JP" altLang="en-US" b="1" dirty="0" smtClean="0">
                <a:latin typeface="メイリオ" pitchFamily="50" charset="-128"/>
                <a:ea typeface="メイリオ" pitchFamily="50" charset="-128"/>
                <a:cs typeface="メイリオ" pitchFamily="50" charset="-128"/>
              </a:rPr>
              <a:t>キーワード</a:t>
            </a:r>
            <a:r>
              <a:rPr kumimoji="1" lang="en-US" altLang="ja-JP" b="1" dirty="0" smtClean="0">
                <a:latin typeface="メイリオ" pitchFamily="50" charset="-128"/>
                <a:ea typeface="メイリオ" pitchFamily="50" charset="-128"/>
                <a:cs typeface="メイリオ" pitchFamily="50" charset="-128"/>
              </a:rPr>
              <a:t>Google</a:t>
            </a:r>
            <a:r>
              <a:rPr kumimoji="1" lang="ja-JP" altLang="en-US" b="1" dirty="0" smtClean="0">
                <a:latin typeface="メイリオ" pitchFamily="50" charset="-128"/>
                <a:ea typeface="メイリオ" pitchFamily="50" charset="-128"/>
                <a:cs typeface="メイリオ" pitchFamily="50" charset="-128"/>
              </a:rPr>
              <a:t>内検索。</a:t>
            </a: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lang="ja-JP" altLang="en-US" b="1" dirty="0" smtClean="0">
                <a:latin typeface="メイリオ" pitchFamily="50" charset="-128"/>
                <a:ea typeface="メイリオ" pitchFamily="50" charset="-128"/>
                <a:cs typeface="メイリオ" pitchFamily="50" charset="-128"/>
              </a:rPr>
              <a:t>重複を省いた上位１０サイト内の</a:t>
            </a:r>
            <a:r>
              <a:rPr lang="en-US" altLang="ja-JP" b="1" dirty="0" smtClean="0">
                <a:latin typeface="メイリオ" pitchFamily="50" charset="-128"/>
                <a:ea typeface="メイリオ" pitchFamily="50" charset="-128"/>
                <a:cs typeface="メイリオ" pitchFamily="50" charset="-128"/>
              </a:rPr>
              <a:t>EFO</a:t>
            </a:r>
            <a:r>
              <a:rPr lang="ja-JP" altLang="en-US" b="1" dirty="0" smtClean="0">
                <a:latin typeface="メイリオ" pitchFamily="50" charset="-128"/>
                <a:ea typeface="メイリオ" pitchFamily="50" charset="-128"/>
                <a:cs typeface="メイリオ" pitchFamily="50" charset="-128"/>
              </a:rPr>
              <a:t>のポイント、特徴、機能等の項目をピックアップ。</a:t>
            </a: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endParaRPr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ja-JP" altLang="en-US" b="1" dirty="0" smtClean="0">
                <a:latin typeface="メイリオ" pitchFamily="50" charset="-128"/>
                <a:ea typeface="メイリオ" pitchFamily="50" charset="-128"/>
                <a:cs typeface="メイリオ" pitchFamily="50" charset="-128"/>
              </a:rPr>
              <a:t>ピックアップ項目の重複項目や関連性の無い項目等を省く。</a:t>
            </a:r>
            <a:r>
              <a:rPr kumimoji="1" lang="en-US" altLang="ja-JP" b="1" dirty="0" smtClean="0">
                <a:latin typeface="メイリオ" pitchFamily="50" charset="-128"/>
                <a:ea typeface="メイリオ" pitchFamily="50" charset="-128"/>
                <a:cs typeface="メイリオ" pitchFamily="50" charset="-128"/>
              </a:rPr>
              <a:t>【126</a:t>
            </a:r>
            <a:r>
              <a:rPr kumimoji="1"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-&gt;24</a:t>
            </a:r>
            <a:r>
              <a:rPr lang="ja-JP" altLang="en-US" b="1" dirty="0" smtClean="0">
                <a:latin typeface="メイリオ" pitchFamily="50" charset="-128"/>
                <a:ea typeface="メイリオ" pitchFamily="50" charset="-128"/>
                <a:cs typeface="メイリオ" pitchFamily="50" charset="-128"/>
              </a:rPr>
              <a:t>項目</a:t>
            </a:r>
            <a:r>
              <a:rPr kumimoji="1" lang="en-US" altLang="ja-JP" b="1" dirty="0" smtClean="0">
                <a:latin typeface="メイリオ" pitchFamily="50" charset="-128"/>
                <a:ea typeface="メイリオ" pitchFamily="50" charset="-128"/>
                <a:cs typeface="メイリオ" pitchFamily="50" charset="-128"/>
              </a:rPr>
              <a:t>】</a:t>
            </a:r>
          </a:p>
          <a:p>
            <a:pPr marL="514350" indent="-514350">
              <a:buFont typeface="+mj-ea"/>
              <a:buAutoNum type="circleNumDbPlain"/>
            </a:pPr>
            <a:endParaRPr kumimoji="1" lang="en-US" altLang="ja-JP" b="1" dirty="0" smtClean="0">
              <a:latin typeface="メイリオ" pitchFamily="50" charset="-128"/>
              <a:ea typeface="メイリオ" pitchFamily="50" charset="-128"/>
              <a:cs typeface="メイリオ" pitchFamily="50" charset="-128"/>
            </a:endParaRPr>
          </a:p>
          <a:p>
            <a:pPr marL="514350" indent="-514350">
              <a:buFont typeface="+mj-ea"/>
              <a:buAutoNum type="circleNumDbPlain"/>
            </a:pPr>
            <a:r>
              <a:rPr kumimoji="1" lang="en-US" altLang="ja-JP" b="1" dirty="0" smtClean="0">
                <a:latin typeface="メイリオ" pitchFamily="50" charset="-128"/>
                <a:ea typeface="メイリオ" pitchFamily="50" charset="-128"/>
                <a:cs typeface="メイリオ" pitchFamily="50" charset="-128"/>
              </a:rPr>
              <a:t>NC3</a:t>
            </a:r>
            <a:r>
              <a:rPr kumimoji="1" lang="ja-JP" altLang="en-US" b="1" dirty="0" smtClean="0">
                <a:latin typeface="メイリオ" pitchFamily="50" charset="-128"/>
                <a:ea typeface="メイリオ" pitchFamily="50" charset="-128"/>
                <a:cs typeface="メイリオ" pitchFamily="50" charset="-128"/>
              </a:rPr>
              <a:t>の仕様、</a:t>
            </a:r>
            <a:r>
              <a:rPr kumimoji="1" lang="en-US" altLang="ja-JP" b="1" dirty="0" smtClean="0">
                <a:latin typeface="メイリオ" pitchFamily="50" charset="-128"/>
                <a:ea typeface="メイリオ" pitchFamily="50" charset="-128"/>
                <a:cs typeface="メイリオ" pitchFamily="50" charset="-128"/>
              </a:rPr>
              <a:t>iframe</a:t>
            </a:r>
            <a:r>
              <a:rPr kumimoji="1" lang="ja-JP" altLang="en-US" b="1" dirty="0" smtClean="0">
                <a:latin typeface="メイリオ" pitchFamily="50" charset="-128"/>
                <a:ea typeface="メイリオ" pitchFamily="50" charset="-128"/>
                <a:cs typeface="メイリオ" pitchFamily="50" charset="-128"/>
              </a:rPr>
              <a:t>プラグインの仕様</a:t>
            </a:r>
            <a:endParaRPr kumimoji="1" lang="en-US" altLang="ja-JP" b="1" dirty="0" smtClean="0">
              <a:latin typeface="メイリオ" pitchFamily="50" charset="-128"/>
              <a:ea typeface="メイリオ" pitchFamily="50" charset="-128"/>
              <a:cs typeface="メイリオ" pitchFamily="50" charset="-128"/>
            </a:endParaRPr>
          </a:p>
          <a:p>
            <a:pPr marL="514350" indent="-514350">
              <a:buNone/>
            </a:pPr>
            <a:r>
              <a:rPr lang="ja-JP" altLang="en-US" b="1" dirty="0" smtClean="0">
                <a:latin typeface="メイリオ" pitchFamily="50" charset="-128"/>
                <a:ea typeface="メイリオ" pitchFamily="50" charset="-128"/>
                <a:cs typeface="メイリオ" pitchFamily="50" charset="-128"/>
              </a:rPr>
              <a:t>　に適さない項目を省く。</a:t>
            </a:r>
            <a:r>
              <a:rPr lang="en-US" altLang="ja-JP" b="1" dirty="0" smtClean="0">
                <a:latin typeface="メイリオ" pitchFamily="50" charset="-128"/>
                <a:ea typeface="メイリオ" pitchFamily="50" charset="-128"/>
                <a:cs typeface="メイリオ" pitchFamily="50" charset="-128"/>
              </a:rPr>
              <a:t>【24</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-&gt;13</a:t>
            </a:r>
            <a:r>
              <a:rPr lang="ja-JP" altLang="en-US" b="1" dirty="0" smtClean="0">
                <a:latin typeface="メイリオ" pitchFamily="50" charset="-128"/>
                <a:ea typeface="メイリオ" pitchFamily="50" charset="-128"/>
                <a:cs typeface="メイリオ" pitchFamily="50" charset="-128"/>
              </a:rPr>
              <a:t>項目</a:t>
            </a:r>
            <a:r>
              <a:rPr lang="en-US" altLang="ja-JP" b="1" dirty="0" smtClean="0">
                <a:latin typeface="メイリオ" pitchFamily="50" charset="-128"/>
                <a:ea typeface="メイリオ" pitchFamily="50" charset="-128"/>
                <a:cs typeface="メイリオ" pitchFamily="50" charset="-128"/>
              </a:rPr>
              <a:t>】</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24</a:t>
            </a:fld>
            <a:endParaRPr lang="ja-JP"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 9"/>
          <p:cNvGraphicFramePr>
            <a:graphicFrameLocks noGrp="1"/>
          </p:cNvGraphicFramePr>
          <p:nvPr/>
        </p:nvGraphicFramePr>
        <p:xfrm>
          <a:off x="251520" y="908720"/>
          <a:ext cx="8532440" cy="5400601"/>
        </p:xfrm>
        <a:graphic>
          <a:graphicData uri="http://schemas.openxmlformats.org/drawingml/2006/table">
            <a:tbl>
              <a:tblPr/>
              <a:tblGrid>
                <a:gridCol w="645266"/>
                <a:gridCol w="7887174"/>
              </a:tblGrid>
              <a:tr h="371471">
                <a:tc>
                  <a:txBody>
                    <a:bodyPr/>
                    <a:lstStyle/>
                    <a:p>
                      <a:pPr algn="ctr">
                        <a:lnSpc>
                          <a:spcPts val="1800"/>
                        </a:lnSpc>
                        <a:spcAft>
                          <a:spcPts val="0"/>
                        </a:spcAft>
                      </a:pPr>
                      <a:r>
                        <a:rPr lang="en-US" altLang="ja-JP" sz="2000" b="1" kern="100" dirty="0" smtClean="0">
                          <a:latin typeface="+mn-lt"/>
                          <a:ea typeface="Mincho"/>
                          <a:cs typeface="Times New Roman"/>
                        </a:rPr>
                        <a:t>#</a:t>
                      </a:r>
                      <a:endParaRPr lang="ja-JP" sz="20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a:lnSpc>
                          <a:spcPts val="1800"/>
                        </a:lnSpc>
                        <a:spcAft>
                          <a:spcPts val="0"/>
                        </a:spcAft>
                      </a:pPr>
                      <a:r>
                        <a:rPr lang="ja-JP" sz="2000" b="1" kern="100" dirty="0">
                          <a:latin typeface="+mn-lt"/>
                          <a:ea typeface="Mincho"/>
                          <a:cs typeface="Times New Roman"/>
                        </a:rPr>
                        <a:t>検討項目</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60000"/>
                        <a:lumOff val="40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必須項目を明確にする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何のためのフォームか明記する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altLang="en-US" sz="1800" b="1" kern="100" dirty="0" smtClean="0">
                          <a:latin typeface="+mn-lt"/>
                          <a:ea typeface="Mincho"/>
                          <a:cs typeface="Times New Roman"/>
                        </a:rPr>
                        <a:t>アクティブなフォームは</a:t>
                      </a:r>
                      <a:r>
                        <a:rPr lang="ja-JP" sz="1800" b="1" kern="100" dirty="0" smtClean="0">
                          <a:latin typeface="+mn-lt"/>
                          <a:ea typeface="Mincho"/>
                          <a:cs typeface="Times New Roman"/>
                        </a:rPr>
                        <a:t>色</a:t>
                      </a:r>
                      <a:r>
                        <a:rPr lang="ja-JP" sz="1800" b="1" kern="100" dirty="0">
                          <a:latin typeface="+mn-lt"/>
                          <a:ea typeface="Mincho"/>
                          <a:cs typeface="Times New Roman"/>
                        </a:rPr>
                        <a:t>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9155">
                <a:tc>
                  <a:txBody>
                    <a:bodyPr/>
                    <a:lstStyle/>
                    <a:p>
                      <a:pPr algn="ctr">
                        <a:lnSpc>
                          <a:spcPts val="1800"/>
                        </a:lnSpc>
                        <a:spcAft>
                          <a:spcPts val="0"/>
                        </a:spcAft>
                      </a:pPr>
                      <a:r>
                        <a:rPr lang="en-US" sz="2000" b="1" kern="100" dirty="0">
                          <a:latin typeface="Century"/>
                          <a:ea typeface="Mincho"/>
                          <a:cs typeface="Times New Roman"/>
                        </a:rPr>
                        <a:t>4</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送信ボタンの表現を変える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5</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フォームの項目は垂直にする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6</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不要な項目は入れない</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7</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タブボタンで移動できるようにする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7070">
                <a:tc>
                  <a:txBody>
                    <a:bodyPr/>
                    <a:lstStyle/>
                    <a:p>
                      <a:pPr algn="ctr">
                        <a:lnSpc>
                          <a:spcPts val="1800"/>
                        </a:lnSpc>
                        <a:spcAft>
                          <a:spcPts val="0"/>
                        </a:spcAft>
                      </a:pPr>
                      <a:r>
                        <a:rPr lang="en-US" sz="2000" b="1" kern="100" dirty="0">
                          <a:latin typeface="Century"/>
                          <a:ea typeface="Mincho"/>
                          <a:cs typeface="Times New Roman"/>
                        </a:rPr>
                        <a:t>8</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altLang="en-US" sz="1800" b="1" kern="100" dirty="0" smtClean="0">
                          <a:latin typeface="+mn-lt"/>
                          <a:ea typeface="Mincho"/>
                          <a:cs typeface="Times New Roman"/>
                        </a:rPr>
                        <a:t>初期表示の文言を設定する</a:t>
                      </a:r>
                      <a:endParaRPr lang="ja-JP" altLang="ja-JP" sz="1800" b="1" kern="100" dirty="0">
                        <a:latin typeface="+mn-lt"/>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9</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末尾のスペースは自動削除する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4325">
                <a:tc>
                  <a:txBody>
                    <a:bodyPr/>
                    <a:lstStyle/>
                    <a:p>
                      <a:pPr algn="ctr">
                        <a:lnSpc>
                          <a:spcPts val="1800"/>
                        </a:lnSpc>
                        <a:spcAft>
                          <a:spcPts val="0"/>
                        </a:spcAft>
                      </a:pPr>
                      <a:r>
                        <a:rPr lang="en-US" sz="2000" b="1" kern="100" dirty="0">
                          <a:latin typeface="Century"/>
                          <a:ea typeface="Mincho"/>
                          <a:cs typeface="Times New Roman"/>
                        </a:rPr>
                        <a:t>10</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algn="l" defTabSz="914400" rtl="0" eaLnBrk="1" latinLnBrk="0" hangingPunct="1">
                        <a:lnSpc>
                          <a:spcPts val="1800"/>
                        </a:lnSpc>
                        <a:spcAft>
                          <a:spcPts val="0"/>
                        </a:spcAft>
                      </a:pPr>
                      <a:r>
                        <a:rPr kumimoji="1" lang="ja-JP" sz="1800" b="1" kern="100" dirty="0">
                          <a:solidFill>
                            <a:schemeClr val="tx1"/>
                          </a:solidFill>
                          <a:latin typeface="+mn-lt"/>
                          <a:ea typeface="Mincho"/>
                          <a:cs typeface="Times New Roman"/>
                        </a:rPr>
                        <a:t>ラジオボタンやチェックボックス</a:t>
                      </a:r>
                      <a:r>
                        <a:rPr kumimoji="1" lang="ja-JP" sz="1800" b="1" kern="100" dirty="0" smtClean="0">
                          <a:solidFill>
                            <a:schemeClr val="tx1"/>
                          </a:solidFill>
                          <a:latin typeface="+mn-lt"/>
                          <a:ea typeface="Mincho"/>
                          <a:cs typeface="Times New Roman"/>
                        </a:rPr>
                        <a:t>はラベル</a:t>
                      </a:r>
                      <a:r>
                        <a:rPr kumimoji="1" lang="ja-JP" sz="1800" b="1" kern="100" dirty="0">
                          <a:solidFill>
                            <a:schemeClr val="tx1"/>
                          </a:solidFill>
                          <a:latin typeface="+mn-lt"/>
                          <a:ea typeface="Mincho"/>
                          <a:cs typeface="Times New Roman"/>
                        </a:rPr>
                        <a:t>を押しても選べるようにする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377070">
                <a:tc>
                  <a:txBody>
                    <a:bodyPr/>
                    <a:lstStyle/>
                    <a:p>
                      <a:pPr algn="ctr">
                        <a:lnSpc>
                          <a:spcPts val="1800"/>
                        </a:lnSpc>
                        <a:spcAft>
                          <a:spcPts val="0"/>
                        </a:spcAft>
                      </a:pPr>
                      <a:r>
                        <a:rPr lang="en-US" sz="2000" b="1" kern="100" dirty="0">
                          <a:latin typeface="Century"/>
                          <a:ea typeface="Mincho"/>
                          <a:cs typeface="Times New Roman"/>
                        </a:rPr>
                        <a:t>11</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a:latin typeface="+mn-lt"/>
                          <a:ea typeface="Mincho"/>
                          <a:cs typeface="Times New Roman"/>
                        </a:rPr>
                        <a:t>エラーを明記する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8990">
                <a:tc>
                  <a:txBody>
                    <a:bodyPr/>
                    <a:lstStyle/>
                    <a:p>
                      <a:pPr algn="ctr">
                        <a:lnSpc>
                          <a:spcPts val="1800"/>
                        </a:lnSpc>
                        <a:spcAft>
                          <a:spcPts val="0"/>
                        </a:spcAft>
                      </a:pPr>
                      <a:r>
                        <a:rPr lang="en-US" sz="2000" b="1" kern="100" dirty="0">
                          <a:latin typeface="Century"/>
                          <a:ea typeface="Mincho"/>
                          <a:cs typeface="Times New Roman"/>
                        </a:rPr>
                        <a:t>12</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just">
                        <a:lnSpc>
                          <a:spcPts val="1800"/>
                        </a:lnSpc>
                        <a:spcAft>
                          <a:spcPts val="0"/>
                        </a:spcAft>
                      </a:pPr>
                      <a:r>
                        <a:rPr lang="ja-JP" sz="1800" b="1" kern="100" dirty="0">
                          <a:latin typeface="+mn-lt"/>
                          <a:ea typeface="Mincho"/>
                          <a:cs typeface="Times New Roman"/>
                        </a:rPr>
                        <a:t>エラー箇所に正しい情報が入力</a:t>
                      </a:r>
                      <a:r>
                        <a:rPr lang="ja-JP" sz="1800" b="1" kern="100" dirty="0" smtClean="0">
                          <a:latin typeface="+mn-lt"/>
                          <a:ea typeface="Mincho"/>
                          <a:cs typeface="Times New Roman"/>
                        </a:rPr>
                        <a:t>されたらエラー</a:t>
                      </a:r>
                      <a:r>
                        <a:rPr lang="ja-JP" sz="1800" b="1" kern="100" dirty="0">
                          <a:latin typeface="+mn-lt"/>
                          <a:ea typeface="Mincho"/>
                          <a:cs typeface="Times New Roman"/>
                        </a:rPr>
                        <a:t>をリアルタイムで消す</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403030">
                <a:tc>
                  <a:txBody>
                    <a:bodyPr/>
                    <a:lstStyle/>
                    <a:p>
                      <a:pPr algn="ctr">
                        <a:lnSpc>
                          <a:spcPts val="1800"/>
                        </a:lnSpc>
                        <a:spcAft>
                          <a:spcPts val="0"/>
                        </a:spcAft>
                      </a:pPr>
                      <a:r>
                        <a:rPr lang="en-US" sz="2000" b="1" kern="100" dirty="0" smtClean="0">
                          <a:latin typeface="Century"/>
                          <a:ea typeface="Mincho"/>
                          <a:cs typeface="Times New Roman"/>
                        </a:rPr>
                        <a:t>13</a:t>
                      </a:r>
                      <a:endParaRPr lang="ja-JP" sz="2000" b="1" kern="100" dirty="0">
                        <a:latin typeface="Century"/>
                        <a:ea typeface="Mincho"/>
                        <a:cs typeface="Times New Roman"/>
                      </a:endParaRP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lnSpc>
                          <a:spcPts val="1800"/>
                        </a:lnSpc>
                        <a:spcAft>
                          <a:spcPts val="0"/>
                        </a:spcAft>
                      </a:pPr>
                      <a:r>
                        <a:rPr lang="ja-JP" sz="1800" b="1" kern="100" dirty="0" smtClean="0">
                          <a:latin typeface="+mn-lt"/>
                          <a:ea typeface="Mincho"/>
                          <a:cs typeface="Times New Roman"/>
                        </a:rPr>
                        <a:t>登録</a:t>
                      </a:r>
                      <a:r>
                        <a:rPr lang="ja-JP" sz="1800" b="1" kern="100" dirty="0">
                          <a:latin typeface="+mn-lt"/>
                          <a:ea typeface="Mincho"/>
                          <a:cs typeface="Times New Roman"/>
                        </a:rPr>
                        <a:t>ボタンは全ての入力が完了したら押せるようにする</a:t>
                      </a:r>
                    </a:p>
                  </a:txBody>
                  <a:tcPr marL="71663" marR="7166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25</a:t>
            </a:fld>
            <a:endParaRPr lang="ja-JP" altLang="en-US" dirty="0"/>
          </a:p>
        </p:txBody>
      </p:sp>
      <p:sp>
        <p:nvSpPr>
          <p:cNvPr id="9"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lvl="0" algn="ctr">
              <a:spcBef>
                <a:spcPct val="0"/>
              </a:spcBef>
              <a:defRPr/>
            </a:pPr>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検討項目</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26</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フォームの実装例</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23528" y="836712"/>
            <a:ext cx="8591494" cy="792088"/>
          </a:xfrm>
          <a:prstGeom prst="rect">
            <a:avLst/>
          </a:prstGeom>
          <a:noFill/>
          <a:ln w="9525">
            <a:noFill/>
            <a:miter lim="800000"/>
            <a:headEnd/>
            <a:tailEnd/>
          </a:ln>
        </p:spPr>
      </p:pic>
      <p:pic>
        <p:nvPicPr>
          <p:cNvPr id="9" name="図 8"/>
          <p:cNvPicPr/>
          <p:nvPr/>
        </p:nvPicPr>
        <p:blipFill>
          <a:blip r:embed="rId3" cstate="print"/>
          <a:srcRect r="-41"/>
          <a:stretch>
            <a:fillRect/>
          </a:stretch>
        </p:blipFill>
        <p:spPr bwMode="auto">
          <a:xfrm>
            <a:off x="323528" y="2564904"/>
            <a:ext cx="8604448" cy="719190"/>
          </a:xfrm>
          <a:prstGeom prst="rect">
            <a:avLst/>
          </a:prstGeom>
          <a:noFill/>
          <a:ln w="9525">
            <a:noFill/>
            <a:miter lim="800000"/>
            <a:headEnd/>
            <a:tailEnd/>
          </a:ln>
        </p:spPr>
      </p:pic>
      <p:pic>
        <p:nvPicPr>
          <p:cNvPr id="10" name="図 9"/>
          <p:cNvPicPr/>
          <p:nvPr/>
        </p:nvPicPr>
        <p:blipFill>
          <a:blip r:embed="rId4" cstate="print"/>
          <a:srcRect r="-21"/>
          <a:stretch>
            <a:fillRect/>
          </a:stretch>
        </p:blipFill>
        <p:spPr bwMode="auto">
          <a:xfrm>
            <a:off x="323528" y="4365104"/>
            <a:ext cx="8603805" cy="755149"/>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srcRect/>
          <a:stretch>
            <a:fillRect/>
          </a:stretch>
        </p:blipFill>
        <p:spPr bwMode="auto">
          <a:xfrm>
            <a:off x="7884368" y="3356992"/>
            <a:ext cx="864096" cy="590466"/>
          </a:xfrm>
          <a:prstGeom prst="rect">
            <a:avLst/>
          </a:prstGeom>
          <a:noFill/>
          <a:ln w="9525">
            <a:noFill/>
            <a:miter lim="800000"/>
            <a:headEnd/>
            <a:tailEnd/>
          </a:ln>
        </p:spPr>
      </p:pic>
      <p:pic>
        <p:nvPicPr>
          <p:cNvPr id="12" name="Picture 3"/>
          <p:cNvPicPr>
            <a:picLocks noChangeAspect="1" noChangeArrowheads="1"/>
          </p:cNvPicPr>
          <p:nvPr/>
        </p:nvPicPr>
        <p:blipFill>
          <a:blip r:embed="rId6" cstate="print"/>
          <a:srcRect/>
          <a:stretch>
            <a:fillRect/>
          </a:stretch>
        </p:blipFill>
        <p:spPr bwMode="auto">
          <a:xfrm>
            <a:off x="7884368" y="5157192"/>
            <a:ext cx="864096" cy="599292"/>
          </a:xfrm>
          <a:prstGeom prst="rect">
            <a:avLst/>
          </a:prstGeom>
          <a:noFill/>
          <a:ln w="9525">
            <a:noFill/>
            <a:miter lim="800000"/>
            <a:headEnd/>
            <a:tailEnd/>
          </a:ln>
        </p:spPr>
      </p:pic>
      <p:sp>
        <p:nvSpPr>
          <p:cNvPr id="15" name="テキスト ボックス 14"/>
          <p:cNvSpPr txBox="1"/>
          <p:nvPr/>
        </p:nvSpPr>
        <p:spPr>
          <a:xfrm>
            <a:off x="467544" y="1628800"/>
            <a:ext cx="7992888" cy="707886"/>
          </a:xfrm>
          <a:prstGeom prst="rect">
            <a:avLst/>
          </a:prstGeom>
          <a:noFill/>
        </p:spPr>
        <p:txBody>
          <a:bodyPr wrap="square" rtlCol="0">
            <a:spAutoFit/>
          </a:bodyPr>
          <a:lstStyle/>
          <a:p>
            <a:pPr>
              <a:buFont typeface="Wingdings" pitchFamily="2" charset="2"/>
              <a:buChar char="l"/>
            </a:pPr>
            <a:r>
              <a:rPr kumimoji="1" lang="ja-JP" altLang="en-US" sz="2000" b="1" dirty="0" smtClean="0">
                <a:latin typeface="メイリオ" pitchFamily="50" charset="-128"/>
                <a:ea typeface="メイリオ" pitchFamily="50" charset="-128"/>
                <a:cs typeface="メイリオ" pitchFamily="50" charset="-128"/>
              </a:rPr>
              <a:t>入力中は分かりやすく強</a:t>
            </a:r>
            <a:r>
              <a:rPr kumimoji="1" lang="ja-JP" altLang="en-US" sz="2000" b="1" dirty="0" smtClean="0">
                <a:latin typeface="メイリオ" pitchFamily="50" charset="-128"/>
                <a:ea typeface="メイリオ" pitchFamily="50" charset="-128"/>
                <a:cs typeface="メイリオ" pitchFamily="50" charset="-128"/>
              </a:rPr>
              <a:t>調する</a:t>
            </a:r>
            <a:endParaRPr kumimoji="1"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入力の指定があれば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プレースホルダーを使ってガイドを示す</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467544" y="3212976"/>
            <a:ext cx="6048672" cy="707886"/>
          </a:xfrm>
          <a:prstGeom prst="rect">
            <a:avLst/>
          </a:prstGeom>
          <a:noFill/>
        </p:spPr>
        <p:txBody>
          <a:bodyPr wrap="square" rtlCol="0">
            <a:spAutoFit/>
          </a:bodyPr>
          <a:lstStyle/>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入力が正常ならば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枠の表示を緑にする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送信ボタンは活性</a:t>
            </a:r>
            <a:r>
              <a:rPr lang="ja-JP" altLang="en-US" sz="2000" b="1" dirty="0" smtClean="0">
                <a:latin typeface="メイリオ" pitchFamily="50" charset="-128"/>
                <a:ea typeface="メイリオ" pitchFamily="50" charset="-128"/>
                <a:cs typeface="メイリオ" pitchFamily="50" charset="-128"/>
              </a:rPr>
              <a:t>化（押せる状態）す</a:t>
            </a:r>
            <a:r>
              <a:rPr lang="ja-JP" altLang="en-US" sz="2000" b="1" dirty="0" smtClean="0">
                <a:latin typeface="メイリオ" pitchFamily="50" charset="-128"/>
                <a:ea typeface="メイリオ" pitchFamily="50" charset="-128"/>
                <a:cs typeface="メイリオ" pitchFamily="50" charset="-128"/>
              </a:rPr>
              <a:t>る</a:t>
            </a:r>
            <a:endParaRPr kumimoji="1" lang="ja-JP" altLang="en-US" sz="2000" b="1" dirty="0">
              <a:latin typeface="メイリオ" pitchFamily="50" charset="-128"/>
              <a:ea typeface="メイリオ" pitchFamily="50" charset="-128"/>
              <a:cs typeface="メイリオ" pitchFamily="50" charset="-128"/>
            </a:endParaRPr>
          </a:p>
        </p:txBody>
      </p:sp>
      <p:sp>
        <p:nvSpPr>
          <p:cNvPr id="18" name="テキスト ボックス 17"/>
          <p:cNvSpPr txBox="1"/>
          <p:nvPr/>
        </p:nvSpPr>
        <p:spPr>
          <a:xfrm>
            <a:off x="467544" y="5157192"/>
            <a:ext cx="6696744" cy="707886"/>
          </a:xfrm>
          <a:prstGeom prst="rect">
            <a:avLst/>
          </a:prstGeom>
          <a:noFill/>
        </p:spPr>
        <p:txBody>
          <a:bodyPr wrap="square" rtlCol="0">
            <a:spAutoFit/>
          </a:bodyPr>
          <a:lstStyle/>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入力がエラーならば</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枠の表示を赤くする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000" b="1" dirty="0" smtClean="0">
                <a:latin typeface="メイリオ" pitchFamily="50" charset="-128"/>
                <a:ea typeface="メイリオ" pitchFamily="50" charset="-128"/>
                <a:cs typeface="メイリオ" pitchFamily="50" charset="-128"/>
              </a:rPr>
              <a:t>送信ボタンは非活性（押せない状態）にする</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58824" y="1412776"/>
            <a:ext cx="8229600" cy="4525963"/>
          </a:xfrm>
        </p:spPr>
        <p:txBody>
          <a:bodyPr>
            <a:normAutofit/>
          </a:bodyPr>
          <a:lstStyle/>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Yahoo!</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2ch</a:t>
            </a:r>
            <a:r>
              <a:rPr lang="ja-JP" altLang="en-US" sz="2400" b="1" dirty="0" smtClean="0">
                <a:latin typeface="メイリオ" pitchFamily="50" charset="-128"/>
                <a:ea typeface="メイリオ" pitchFamily="50" charset="-128"/>
                <a:cs typeface="メイリオ" pitchFamily="50" charset="-128"/>
              </a:rPr>
              <a:t>の</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a:t>
            </a:r>
            <a:r>
              <a:rPr lang="ja-JP" altLang="en-US" sz="2400" b="1" dirty="0" smtClean="0">
                <a:latin typeface="メイリオ" pitchFamily="50" charset="-128"/>
                <a:ea typeface="メイリオ" pitchFamily="50" charset="-128"/>
                <a:cs typeface="メイリオ" pitchFamily="50" charset="-128"/>
              </a:rPr>
              <a:t>示板</a:t>
            </a:r>
            <a:r>
              <a:rPr lang="ja-JP" altLang="en-US" sz="2400" b="1" dirty="0" smtClean="0">
                <a:latin typeface="メイリオ" pitchFamily="50" charset="-128"/>
                <a:ea typeface="メイリオ" pitchFamily="50" charset="-128"/>
                <a:cs typeface="メイリオ" pitchFamily="50" charset="-128"/>
              </a:rPr>
              <a:t>の表</a:t>
            </a:r>
            <a:r>
              <a:rPr lang="ja-JP" altLang="en-US" sz="2400" b="1" dirty="0" smtClean="0">
                <a:latin typeface="メイリオ" pitchFamily="50" charset="-128"/>
                <a:ea typeface="メイリオ" pitchFamily="50" charset="-128"/>
                <a:cs typeface="メイリオ" pitchFamily="50" charset="-128"/>
              </a:rPr>
              <a:t>示の仕方</a:t>
            </a:r>
            <a:r>
              <a:rPr lang="ja-JP" altLang="en-US" sz="2400" b="1" dirty="0" smtClean="0">
                <a:latin typeface="メイリオ" pitchFamily="50" charset="-128"/>
                <a:ea typeface="メイリオ" pitchFamily="50" charset="-128"/>
                <a:cs typeface="メイリオ" pitchFamily="50" charset="-128"/>
              </a:rPr>
              <a:t>を</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参</a:t>
            </a:r>
            <a:r>
              <a:rPr lang="ja-JP" altLang="en-US" sz="2400" b="1" dirty="0" smtClean="0">
                <a:latin typeface="メイリオ" pitchFamily="50" charset="-128"/>
                <a:ea typeface="メイリオ" pitchFamily="50" charset="-128"/>
                <a:cs typeface="メイリオ" pitchFamily="50" charset="-128"/>
              </a:rPr>
              <a:t>考に設計</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a:t>
            </a:r>
            <a:r>
              <a:rPr lang="ja-JP" altLang="en-US" sz="2400" b="1" dirty="0" smtClean="0">
                <a:latin typeface="メイリオ" pitchFamily="50" charset="-128"/>
                <a:ea typeface="メイリオ" pitchFamily="50" charset="-128"/>
                <a:cs typeface="メイリオ" pitchFamily="50" charset="-128"/>
              </a:rPr>
              <a:t>ではできなかった</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古い順でも表示できる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ようなソート機能を</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実装した</a:t>
            </a:r>
            <a:r>
              <a:rPr lang="en-US" altLang="ja-JP" sz="2400" b="1" dirty="0" smtClean="0">
                <a:latin typeface="メイリオ" pitchFamily="50" charset="-128"/>
                <a:ea typeface="メイリオ" pitchFamily="50" charset="-128"/>
                <a:cs typeface="メイリオ" pitchFamily="50" charset="-128"/>
              </a:rPr>
              <a:t>.</a:t>
            </a:r>
          </a:p>
          <a:p>
            <a:pPr>
              <a:buNone/>
            </a:pP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27</a:t>
            </a:fld>
            <a:endParaRPr lang="ja-JP" altLang="en-US"/>
          </a:p>
        </p:txBody>
      </p:sp>
      <p:sp>
        <p:nvSpPr>
          <p:cNvPr id="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ja-JP" altLang="en-US" sz="3600" b="1" dirty="0" smtClean="0">
                <a:latin typeface="メイリオ" pitchFamily="50" charset="-128"/>
                <a:ea typeface="メイリオ" pitchFamily="50" charset="-128"/>
                <a:cs typeface="メイリオ" pitchFamily="50" charset="-128"/>
              </a:rPr>
              <a:t>②掲示板</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のユーザビリティ向上</a:t>
            </a:r>
            <a:r>
              <a:rPr lang="ja-JP" altLang="en-US" sz="3600" b="1" dirty="0" smtClean="0">
                <a:latin typeface="メイリオ" pitchFamily="50" charset="-128"/>
                <a:ea typeface="メイリオ" pitchFamily="50" charset="-128"/>
                <a:cs typeface="メイリオ" pitchFamily="50" charset="-128"/>
              </a:rPr>
              <a:t>策</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pic>
        <p:nvPicPr>
          <p:cNvPr id="6" name="図 5"/>
          <p:cNvPicPr/>
          <p:nvPr/>
        </p:nvPicPr>
        <p:blipFill>
          <a:blip r:embed="rId2" cstate="print"/>
          <a:srcRect/>
          <a:stretch>
            <a:fillRect/>
          </a:stretch>
        </p:blipFill>
        <p:spPr bwMode="auto">
          <a:xfrm>
            <a:off x="3851920" y="836712"/>
            <a:ext cx="5040560" cy="5688632"/>
          </a:xfrm>
          <a:prstGeom prst="rect">
            <a:avLst/>
          </a:prstGeom>
          <a:noFill/>
          <a:ln w="9525">
            <a:noFill/>
            <a:miter lim="800000"/>
            <a:headEnd/>
            <a:tailEnd/>
          </a:ln>
        </p:spPr>
      </p:pic>
      <p:sp>
        <p:nvSpPr>
          <p:cNvPr id="7" name="正方形/長方形 6"/>
          <p:cNvSpPr/>
          <p:nvPr/>
        </p:nvSpPr>
        <p:spPr>
          <a:xfrm>
            <a:off x="3923928" y="170080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sz="2000" b="1" dirty="0" smtClean="0">
                <a:latin typeface="メイリオ" pitchFamily="50" charset="-128"/>
                <a:ea typeface="メイリオ" pitchFamily="50" charset="-128"/>
                <a:cs typeface="メイリオ" pitchFamily="50" charset="-128"/>
              </a:rPr>
              <a:t>記事</a:t>
            </a:r>
            <a:endParaRPr kumimoji="1" lang="ja-JP" altLang="en-US" sz="2000" b="1" dirty="0">
              <a:latin typeface="メイリオ" pitchFamily="50" charset="-128"/>
              <a:ea typeface="メイリオ" pitchFamily="50" charset="-128"/>
              <a:cs typeface="メイリオ" pitchFamily="50" charset="-128"/>
            </a:endParaRPr>
          </a:p>
        </p:txBody>
      </p:sp>
      <p:sp>
        <p:nvSpPr>
          <p:cNvPr id="8" name="正方形/長方形 7"/>
          <p:cNvSpPr/>
          <p:nvPr/>
        </p:nvSpPr>
        <p:spPr>
          <a:xfrm>
            <a:off x="3923928" y="2420888"/>
            <a:ext cx="4248472"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9" name="正方形/長方形 8"/>
          <p:cNvSpPr/>
          <p:nvPr/>
        </p:nvSpPr>
        <p:spPr>
          <a:xfrm>
            <a:off x="4355976" y="3284984"/>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0" name="正方形/長方形 9"/>
          <p:cNvSpPr/>
          <p:nvPr/>
        </p:nvSpPr>
        <p:spPr>
          <a:xfrm>
            <a:off x="4355976" y="40770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1" name="正方形/長方形 10"/>
          <p:cNvSpPr/>
          <p:nvPr/>
        </p:nvSpPr>
        <p:spPr>
          <a:xfrm>
            <a:off x="4355976" y="4941168"/>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2" name="正方形/長方形 11"/>
          <p:cNvSpPr/>
          <p:nvPr/>
        </p:nvSpPr>
        <p:spPr>
          <a:xfrm>
            <a:off x="4355976" y="5877272"/>
            <a:ext cx="3816424" cy="43204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sz="2000" b="1" dirty="0" smtClean="0">
                <a:latin typeface="メイリオ" pitchFamily="50" charset="-128"/>
                <a:ea typeface="メイリオ" pitchFamily="50" charset="-128"/>
                <a:cs typeface="メイリオ" pitchFamily="50" charset="-128"/>
              </a:rPr>
              <a:t>コメント</a:t>
            </a:r>
            <a:endParaRPr kumimoji="1" lang="ja-JP" altLang="en-US" sz="2000" b="1" dirty="0">
              <a:latin typeface="メイリオ" pitchFamily="50" charset="-128"/>
              <a:ea typeface="メイリオ" pitchFamily="50" charset="-128"/>
              <a:cs typeface="メイリオ" pitchFamily="50" charset="-128"/>
            </a:endParaRPr>
          </a:p>
        </p:txBody>
      </p:sp>
      <p:sp>
        <p:nvSpPr>
          <p:cNvPr id="15" name="テキスト ボックス 14"/>
          <p:cNvSpPr txBox="1"/>
          <p:nvPr/>
        </p:nvSpPr>
        <p:spPr>
          <a:xfrm>
            <a:off x="3779912" y="2924944"/>
            <a:ext cx="936104"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古い</a:t>
            </a:r>
            <a:endParaRPr kumimoji="1" lang="ja-JP" altLang="en-US" sz="2000" b="1" dirty="0">
              <a:latin typeface="メイリオ" pitchFamily="50" charset="-128"/>
              <a:ea typeface="メイリオ" pitchFamily="50" charset="-128"/>
              <a:cs typeface="メイリオ" pitchFamily="50" charset="-128"/>
            </a:endParaRPr>
          </a:p>
        </p:txBody>
      </p:sp>
      <p:sp>
        <p:nvSpPr>
          <p:cNvPr id="16" name="テキスト ボックス 15"/>
          <p:cNvSpPr txBox="1"/>
          <p:nvPr/>
        </p:nvSpPr>
        <p:spPr>
          <a:xfrm>
            <a:off x="3779912" y="6237312"/>
            <a:ext cx="1008112" cy="442674"/>
          </a:xfrm>
          <a:prstGeom prst="round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kumimoji="1" lang="ja-JP" altLang="en-US" sz="2000" b="1" dirty="0" smtClean="0">
                <a:latin typeface="メイリオ" pitchFamily="50" charset="-128"/>
                <a:ea typeface="メイリオ" pitchFamily="50" charset="-128"/>
                <a:cs typeface="メイリオ" pitchFamily="50" charset="-128"/>
              </a:rPr>
              <a:t>新しい</a:t>
            </a:r>
            <a:endParaRPr kumimoji="1" lang="ja-JP" altLang="en-US" sz="2000" b="1" dirty="0">
              <a:latin typeface="メイリオ" pitchFamily="50" charset="-128"/>
              <a:ea typeface="メイリオ" pitchFamily="50" charset="-128"/>
              <a:cs typeface="メイリオ" pitchFamily="50" charset="-128"/>
            </a:endParaRPr>
          </a:p>
        </p:txBody>
      </p:sp>
      <p:sp>
        <p:nvSpPr>
          <p:cNvPr id="17" name="四角形吹き出し 16"/>
          <p:cNvSpPr/>
          <p:nvPr/>
        </p:nvSpPr>
        <p:spPr>
          <a:xfrm>
            <a:off x="6228184" y="764704"/>
            <a:ext cx="1584176" cy="432048"/>
          </a:xfrm>
          <a:prstGeom prst="wedgeRectCallout">
            <a:avLst>
              <a:gd name="adj1" fmla="val 47325"/>
              <a:gd name="adj2" fmla="val 88956"/>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b="1" dirty="0" smtClean="0">
                <a:latin typeface="メイリオ" pitchFamily="50" charset="-128"/>
                <a:ea typeface="メイリオ" pitchFamily="50" charset="-128"/>
                <a:cs typeface="メイリオ" pitchFamily="50" charset="-128"/>
              </a:rPr>
              <a:t>ソート機能</a:t>
            </a:r>
            <a:endParaRPr kumimoji="1" lang="ja-JP" altLang="en-US" b="1" dirty="0">
              <a:latin typeface="メイリオ" pitchFamily="50" charset="-128"/>
              <a:ea typeface="メイリオ" pitchFamily="50" charset="-128"/>
              <a:cs typeface="メイリオ" pitchFamily="50" charset="-128"/>
            </a:endParaRPr>
          </a:p>
        </p:txBody>
      </p:sp>
      <p:sp>
        <p:nvSpPr>
          <p:cNvPr id="13" name="下矢印 12"/>
          <p:cNvSpPr/>
          <p:nvPr/>
        </p:nvSpPr>
        <p:spPr>
          <a:xfrm>
            <a:off x="3923928" y="3284984"/>
            <a:ext cx="432048" cy="2952328"/>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28</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p:txBody>
      </p:sp>
      <p:sp>
        <p:nvSpPr>
          <p:cNvPr id="6" name="タイトル 3"/>
          <p:cNvSpPr>
            <a:spLocks noGrp="1"/>
          </p:cNvSpPr>
          <p:nvPr>
            <p:ph type="title"/>
          </p:nvPr>
        </p:nvSpPr>
        <p:spPr>
          <a:xfrm>
            <a:off x="467544" y="0"/>
            <a:ext cx="8229600" cy="980728"/>
          </a:xfrm>
        </p:spPr>
        <p:txBody>
          <a:bodyPr>
            <a:normAutofit/>
          </a:bodyPr>
          <a:lstStyle/>
          <a:p>
            <a:r>
              <a:rPr kumimoji="1" lang="ja-JP" altLang="en-US" sz="4000" b="1" dirty="0" smtClean="0">
                <a:latin typeface="メイリオ" pitchFamily="50" charset="-128"/>
                <a:ea typeface="メイリオ" pitchFamily="50" charset="-128"/>
                <a:cs typeface="メイリオ" pitchFamily="50" charset="-128"/>
              </a:rPr>
              <a:t>コンテンツ</a:t>
            </a:r>
            <a:endParaRPr kumimoji="1" lang="ja-JP" altLang="en-US" sz="4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5536" y="0"/>
            <a:ext cx="8229600" cy="908720"/>
          </a:xfrm>
        </p:spPr>
        <p:txBody>
          <a:bodyPr vert="horz" lIns="91440" tIns="45720" rIns="91440" bIns="45720" rtlCol="0" anchor="ctr">
            <a:normAutofit/>
          </a:bodyPr>
          <a:lstStyle/>
          <a:p>
            <a:r>
              <a:rPr lang="en-US" altLang="ja-JP" sz="4000" b="1" dirty="0" smtClean="0">
                <a:latin typeface="メイリオ" pitchFamily="50" charset="-128"/>
                <a:ea typeface="メイリオ" pitchFamily="50" charset="-128"/>
                <a:cs typeface="メイリオ" pitchFamily="50" charset="-128"/>
              </a:rPr>
              <a:t>iframe</a:t>
            </a:r>
            <a:r>
              <a:rPr lang="ja-JP" altLang="en-US" sz="4000" b="1" dirty="0" smtClean="0">
                <a:latin typeface="メイリオ" pitchFamily="50" charset="-128"/>
                <a:ea typeface="メイリオ" pitchFamily="50" charset="-128"/>
                <a:cs typeface="メイリオ" pitchFamily="50" charset="-128"/>
              </a:rPr>
              <a:t>プラグインの規模</a:t>
            </a:r>
            <a:r>
              <a:rPr lang="en-US" altLang="ja-JP" sz="4000" b="1" dirty="0" smtClean="0">
                <a:latin typeface="メイリオ" pitchFamily="50" charset="-128"/>
                <a:ea typeface="メイリオ" pitchFamily="50" charset="-128"/>
                <a:cs typeface="メイリオ" pitchFamily="50" charset="-128"/>
              </a:rPr>
              <a:t> </a:t>
            </a:r>
            <a:endParaRPr lang="ja-JP" altLang="en-US" sz="4000" b="1" dirty="0">
              <a:latin typeface="メイリオ" pitchFamily="50" charset="-128"/>
              <a:ea typeface="メイリオ" pitchFamily="50" charset="-128"/>
              <a:cs typeface="メイリオ" pitchFamily="50" charset="-128"/>
            </a:endParaRPr>
          </a:p>
        </p:txBody>
      </p:sp>
      <p:graphicFrame>
        <p:nvGraphicFramePr>
          <p:cNvPr id="8" name="コンテンツ プレースホルダ 6"/>
          <p:cNvGraphicFramePr>
            <a:graphicFrameLocks/>
          </p:cNvGraphicFramePr>
          <p:nvPr/>
        </p:nvGraphicFramePr>
        <p:xfrm>
          <a:off x="395536" y="1052736"/>
          <a:ext cx="8208912" cy="2088232"/>
        </p:xfrm>
        <a:graphic>
          <a:graphicData uri="http://schemas.openxmlformats.org/drawingml/2006/table">
            <a:tbl>
              <a:tblPr firstRow="1" bandRow="1">
                <a:tableStyleId>{7DF18680-E054-41AD-8BC1-D1AEF772440D}</a:tableStyleId>
              </a:tblPr>
              <a:tblGrid>
                <a:gridCol w="547262"/>
                <a:gridCol w="2909122"/>
                <a:gridCol w="4752528"/>
              </a:tblGrid>
              <a:tr h="511254">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機能一覧</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機能概要</a:t>
                      </a:r>
                      <a:endParaRPr kumimoji="1" lang="ja-JP" altLang="en-US" sz="2400" dirty="0">
                        <a:latin typeface="メイリオ" pitchFamily="50" charset="-128"/>
                        <a:ea typeface="メイリオ" pitchFamily="50" charset="-128"/>
                        <a:cs typeface="メイリオ" pitchFamily="50" charset="-128"/>
                      </a:endParaRPr>
                    </a:p>
                  </a:txBody>
                  <a:tcPr anchor="ctr"/>
                </a:tc>
              </a:tr>
              <a:tr h="554470">
                <a:tc>
                  <a:txBody>
                    <a:bodyPr/>
                    <a:lstStyle/>
                    <a:p>
                      <a:pPr algn="ctr"/>
                      <a:r>
                        <a:rPr kumimoji="1" lang="en-US" altLang="ja-JP" sz="2400" b="1" dirty="0" smtClean="0">
                          <a:latin typeface="メイリオ" pitchFamily="50" charset="-128"/>
                          <a:ea typeface="メイリオ" pitchFamily="50" charset="-128"/>
                          <a:cs typeface="メイリオ" pitchFamily="50" charset="-128"/>
                        </a:rPr>
                        <a:t>1</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表示</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権限に合わせた</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の表示</a:t>
                      </a:r>
                      <a:endParaRPr kumimoji="1" lang="ja-JP" altLang="en-US" sz="2400" b="1" dirty="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2</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設定変更</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URL,</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高さ</a:t>
                      </a:r>
                      <a:r>
                        <a:rPr kumimoji="1" lang="en-US" altLang="ja-JP" sz="2400" b="1" baseline="0" dirty="0" smtClean="0">
                          <a:latin typeface="メイリオ" pitchFamily="50" charset="-128"/>
                          <a:ea typeface="メイリオ" pitchFamily="50" charset="-128"/>
                          <a:cs typeface="メイリオ" pitchFamily="50" charset="-128"/>
                        </a:rPr>
                        <a:t>, </a:t>
                      </a:r>
                      <a:r>
                        <a:rPr kumimoji="1" lang="ja-JP" altLang="en-US" sz="2400" b="1" baseline="0" dirty="0" smtClean="0">
                          <a:latin typeface="メイリオ" pitchFamily="50" charset="-128"/>
                          <a:ea typeface="メイリオ" pitchFamily="50" charset="-128"/>
                          <a:cs typeface="メイリオ" pitchFamily="50" charset="-128"/>
                        </a:rPr>
                        <a:t>枠の有無</a:t>
                      </a:r>
                      <a:endParaRPr kumimoji="1" lang="en-US" altLang="ja-JP" sz="2400" b="1" dirty="0" smtClean="0">
                        <a:latin typeface="メイリオ" pitchFamily="50" charset="-128"/>
                        <a:ea typeface="メイリオ" pitchFamily="50" charset="-128"/>
                        <a:cs typeface="メイリオ" pitchFamily="50" charset="-128"/>
                      </a:endParaRPr>
                    </a:p>
                  </a:txBody>
                  <a:tcPr/>
                </a:tc>
              </a:tr>
              <a:tr h="511254">
                <a:tc>
                  <a:txBody>
                    <a:bodyPr/>
                    <a:lstStyle/>
                    <a:p>
                      <a:pPr algn="ctr"/>
                      <a:r>
                        <a:rPr kumimoji="1" lang="en-US" altLang="ja-JP" sz="2400" b="1" dirty="0" smtClean="0">
                          <a:latin typeface="メイリオ" pitchFamily="50" charset="-128"/>
                          <a:ea typeface="メイリオ" pitchFamily="50" charset="-128"/>
                          <a:cs typeface="メイリオ" pitchFamily="50" charset="-128"/>
                        </a:rPr>
                        <a:t>3</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登録</a:t>
                      </a:r>
                      <a:endParaRPr kumimoji="1" lang="ja-JP" altLang="en-US" sz="2400" b="1" dirty="0">
                        <a:latin typeface="メイリオ" pitchFamily="50" charset="-128"/>
                        <a:ea typeface="メイリオ" pitchFamily="50" charset="-128"/>
                        <a:cs typeface="メイリオ" pitchFamily="50" charset="-128"/>
                      </a:endParaRPr>
                    </a:p>
                  </a:txBody>
                  <a:tcPr/>
                </a:tc>
                <a:tc>
                  <a:txBody>
                    <a:bodyPr/>
                    <a:lstStyle/>
                    <a:p>
                      <a:r>
                        <a:rPr kumimoji="1" lang="ja-JP" altLang="en-US" sz="2400" b="1" dirty="0" smtClean="0">
                          <a:latin typeface="メイリオ" pitchFamily="50" charset="-128"/>
                          <a:ea typeface="メイリオ" pitchFamily="50" charset="-128"/>
                          <a:cs typeface="メイリオ" pitchFamily="50" charset="-128"/>
                        </a:rPr>
                        <a:t>データ登録</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エラー処理</a:t>
                      </a:r>
                      <a:endParaRPr kumimoji="1" lang="ja-JP" altLang="en-US" sz="2400" b="1" dirty="0">
                        <a:latin typeface="メイリオ" pitchFamily="50" charset="-128"/>
                        <a:ea typeface="メイリオ" pitchFamily="50" charset="-128"/>
                        <a:cs typeface="メイリオ" pitchFamily="50" charset="-128"/>
                      </a:endParaRPr>
                    </a:p>
                  </a:txBody>
                  <a:tcPr/>
                </a:tc>
              </a:tr>
            </a:tbl>
          </a:graphicData>
        </a:graphic>
      </p:graphicFrame>
      <p:graphicFrame>
        <p:nvGraphicFramePr>
          <p:cNvPr id="14" name="コンテンツ プレースホルダ 6"/>
          <p:cNvGraphicFramePr>
            <a:graphicFrameLocks/>
          </p:cNvGraphicFramePr>
          <p:nvPr/>
        </p:nvGraphicFramePr>
        <p:xfrm>
          <a:off x="395536" y="3212976"/>
          <a:ext cx="8208911" cy="3384377"/>
        </p:xfrm>
        <a:graphic>
          <a:graphicData uri="http://schemas.openxmlformats.org/drawingml/2006/table">
            <a:tbl>
              <a:tblPr firstRow="1" bandRow="1">
                <a:tableStyleId>{00A15C55-8517-42AA-B614-E9B94910E393}</a:tableStyleId>
              </a:tblPr>
              <a:tblGrid>
                <a:gridCol w="414157"/>
                <a:gridCol w="2322146"/>
                <a:gridCol w="1728192"/>
                <a:gridCol w="1720889"/>
                <a:gridCol w="2023527"/>
              </a:tblGrid>
              <a:tr h="479933">
                <a:tc>
                  <a:txBody>
                    <a:bodyPr/>
                    <a:lstStyle/>
                    <a:p>
                      <a:pPr algn="ctr"/>
                      <a:r>
                        <a:rPr kumimoji="1" lang="en-US" altLang="ja-JP"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分類</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有効行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コメント行</a:t>
                      </a:r>
                      <a:endParaRPr kumimoji="1" lang="en-US" altLang="ja-JP" sz="24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合計行</a:t>
                      </a:r>
                      <a:endParaRPr kumimoji="1" lang="en-US" altLang="ja-JP" sz="2400" dirty="0" smtClean="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Model</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219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150</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369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2</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400" b="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136</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63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199</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3</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Controller</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228</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125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353</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4</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Javascript</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79</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224</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0" dirty="0" smtClean="0">
                          <a:latin typeface="メイリオ" pitchFamily="50" charset="-128"/>
                          <a:ea typeface="メイリオ" pitchFamily="50" charset="-128"/>
                          <a:cs typeface="メイリオ" pitchFamily="50" charset="-128"/>
                        </a:rPr>
                        <a:t>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0" dirty="0" smtClean="0">
                          <a:latin typeface="メイリオ" pitchFamily="50" charset="-128"/>
                          <a:ea typeface="メイリオ" pitchFamily="50" charset="-128"/>
                          <a:cs typeface="メイリオ" pitchFamily="50" charset="-128"/>
                        </a:rPr>
                        <a:t>Config</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145</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51</a:t>
                      </a:r>
                      <a:endParaRPr kumimoji="1" lang="ja-JP" altLang="en-US" sz="2400" b="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0" dirty="0" smtClean="0">
                          <a:latin typeface="メイリオ" pitchFamily="50" charset="-128"/>
                          <a:ea typeface="メイリオ" pitchFamily="50" charset="-128"/>
                          <a:cs typeface="メイリオ" pitchFamily="50" charset="-128"/>
                        </a:rPr>
                        <a:t>80</a:t>
                      </a:r>
                      <a:endParaRPr kumimoji="1" lang="ja-JP" altLang="en-US" sz="2400" b="0" dirty="0">
                        <a:latin typeface="メイリオ" pitchFamily="50" charset="-128"/>
                        <a:ea typeface="メイリオ" pitchFamily="50" charset="-128"/>
                        <a:cs typeface="メイリオ" pitchFamily="50" charset="-128"/>
                      </a:endParaRPr>
                    </a:p>
                  </a:txBody>
                  <a:tcPr anchor="ctr"/>
                </a:tc>
              </a:tr>
              <a:tr h="484074">
                <a:tc>
                  <a:txBody>
                    <a:bodyPr/>
                    <a:lstStyle/>
                    <a:p>
                      <a:pPr algn="ctr"/>
                      <a:r>
                        <a:rPr kumimoji="1" lang="en-US" altLang="ja-JP" sz="2400" b="1" dirty="0" smtClean="0">
                          <a:latin typeface="メイリオ" pitchFamily="50" charset="-128"/>
                          <a:ea typeface="メイリオ" pitchFamily="50" charset="-128"/>
                          <a:cs typeface="メイリオ" pitchFamily="50" charset="-128"/>
                        </a:rPr>
                        <a:t>6</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400" b="1" dirty="0" smtClean="0">
                          <a:latin typeface="メイリオ" pitchFamily="50" charset="-128"/>
                          <a:ea typeface="メイリオ" pitchFamily="50" charset="-128"/>
                          <a:cs typeface="メイリオ" pitchFamily="50" charset="-128"/>
                        </a:rPr>
                        <a:t>Total</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757</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468</a:t>
                      </a:r>
                      <a:endParaRPr kumimoji="1" lang="ja-JP" altLang="en-US" sz="24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400" b="1" dirty="0" smtClean="0">
                          <a:latin typeface="メイリオ" pitchFamily="50" charset="-128"/>
                          <a:ea typeface="メイリオ" pitchFamily="50" charset="-128"/>
                          <a:cs typeface="メイリオ" pitchFamily="50" charset="-128"/>
                        </a:rPr>
                        <a:t>1225</a:t>
                      </a:r>
                      <a:endParaRPr kumimoji="1" lang="ja-JP" altLang="en-US" sz="2400" b="1" dirty="0">
                        <a:latin typeface="メイリオ" pitchFamily="50" charset="-128"/>
                        <a:ea typeface="メイリオ" pitchFamily="50" charset="-128"/>
                        <a:cs typeface="メイリオ" pitchFamily="50" charset="-128"/>
                      </a:endParaRPr>
                    </a:p>
                  </a:txBody>
                  <a:tcPr anchor="ctr"/>
                </a:tc>
              </a:tr>
            </a:tbl>
          </a:graphicData>
        </a:graphic>
      </p:graphicFrame>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29</a:t>
            </a:fld>
            <a:endParaRPr lang="ja-JP"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67544" y="0"/>
            <a:ext cx="8229600" cy="980728"/>
          </a:xfrm>
        </p:spPr>
        <p:txBody>
          <a:bodyPr vert="horz" lIns="91440" tIns="45720" rIns="91440" bIns="45720" rtlCol="0" anchor="ctr">
            <a:normAutofit/>
          </a:bodyPr>
          <a:lstStyle/>
          <a:p>
            <a:r>
              <a:rPr lang="ja-JP" altLang="en-US" sz="4000" b="1" dirty="0" smtClean="0">
                <a:latin typeface="メイリオ" pitchFamily="50" charset="-128"/>
                <a:ea typeface="メイリオ" pitchFamily="50" charset="-128"/>
                <a:cs typeface="メイリオ" pitchFamily="50" charset="-128"/>
              </a:rPr>
              <a:t>コンテンツ</a:t>
            </a:r>
            <a:endParaRPr lang="ja-JP" altLang="en-US" sz="4000" b="1" dirty="0">
              <a:latin typeface="メイリオ" pitchFamily="50" charset="-128"/>
              <a:ea typeface="メイリオ" pitchFamily="50" charset="-128"/>
              <a:cs typeface="メイリオ" pitchFamily="50" charset="-128"/>
            </a:endParaRPr>
          </a:p>
        </p:txBody>
      </p:sp>
      <p:sp>
        <p:nvSpPr>
          <p:cNvPr id="5" name="コンテンツ プレースホルダ 4"/>
          <p:cNvSpPr>
            <a:spLocks noGrp="1"/>
          </p:cNvSpPr>
          <p:nvPr>
            <p:ph idx="1"/>
          </p:nvPr>
        </p:nvSpPr>
        <p:spPr>
          <a:xfrm>
            <a:off x="827584" y="1412776"/>
            <a:ext cx="7859216" cy="3960440"/>
          </a:xfrm>
        </p:spPr>
        <p:txBody>
          <a:bodyPr>
            <a:normAutofit/>
          </a:bodyPr>
          <a:lstStyle/>
          <a:p>
            <a:pPr marL="514350" indent="-514350">
              <a:buFont typeface="+mj-lt"/>
              <a:buAutoNum type="arabicPeriod"/>
            </a:pPr>
            <a:r>
              <a:rPr lang="ja-JP" altLang="en-US" b="1" dirty="0" smtClean="0">
                <a:latin typeface="メイリオ" pitchFamily="50" charset="-128"/>
                <a:ea typeface="メイリオ" pitchFamily="50" charset="-128"/>
                <a:cs typeface="メイリオ" pitchFamily="50" charset="-128"/>
              </a:rPr>
              <a:t>開発プロジェクトへの参画</a:t>
            </a:r>
            <a:endParaRPr kumimoji="1" lang="en-US" altLang="ja-JP" b="1" dirty="0" smtClean="0">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目的</a:t>
            </a:r>
            <a:endParaRPr lang="en-US" altLang="ja-JP" sz="2800"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解決策</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評価</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a:p>
            <a:pPr marL="514350" indent="-514350">
              <a:spcBef>
                <a:spcPts val="1800"/>
              </a:spcBef>
              <a:buFont typeface="+mj-lt"/>
              <a:buAutoNum type="arabicPeriod"/>
            </a:pPr>
            <a:r>
              <a:rPr lang="ja-JP" altLang="en-US" b="1" dirty="0" smtClean="0">
                <a:solidFill>
                  <a:schemeClr val="bg1">
                    <a:lumMod val="65000"/>
                  </a:schemeClr>
                </a:solidFill>
                <a:latin typeface="メイリオ" pitchFamily="50" charset="-128"/>
                <a:ea typeface="メイリオ" pitchFamily="50" charset="-128"/>
                <a:cs typeface="メイリオ" pitchFamily="50" charset="-128"/>
              </a:rPr>
              <a:t>今後の課題</a:t>
            </a:r>
            <a:endParaRPr lang="en-US" altLang="ja-JP" b="1" dirty="0" smtClean="0">
              <a:solidFill>
                <a:schemeClr val="bg1">
                  <a:lumMod val="65000"/>
                </a:schemeClr>
              </a:solidFill>
              <a:latin typeface="メイリオ" pitchFamily="50" charset="-128"/>
              <a:ea typeface="メイリオ" pitchFamily="50" charset="-128"/>
              <a:cs typeface="メイリオ" pitchFamily="50" charset="-128"/>
            </a:endParaRPr>
          </a:p>
        </p:txBody>
      </p:sp>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a:t>
            </a:fld>
            <a:endParaRPr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コンテンツ プレースホルダ 6"/>
          <p:cNvGraphicFramePr>
            <a:graphicFrameLocks/>
          </p:cNvGraphicFramePr>
          <p:nvPr/>
        </p:nvGraphicFramePr>
        <p:xfrm>
          <a:off x="251520" y="908720"/>
          <a:ext cx="3131840" cy="2880319"/>
        </p:xfrm>
        <a:graphic>
          <a:graphicData uri="http://schemas.openxmlformats.org/drawingml/2006/table">
            <a:tbl>
              <a:tblPr firstRow="1" bandRow="1">
                <a:tableStyleId>{7DF18680-E054-41AD-8BC1-D1AEF772440D}</a:tableStyleId>
              </a:tblPr>
              <a:tblGrid>
                <a:gridCol w="521973"/>
                <a:gridCol w="2609867"/>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コメント一覧表示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コメント詳細表示</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記事編集</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30</a:t>
            </a:fld>
            <a:endParaRPr lang="ja-JP" altLang="en-US"/>
          </a:p>
        </p:txBody>
      </p:sp>
      <p:graphicFrame>
        <p:nvGraphicFramePr>
          <p:cNvPr id="9" name="コンテンツ プレースホルダ 6"/>
          <p:cNvGraphicFramePr>
            <a:graphicFrameLocks/>
          </p:cNvGraphicFramePr>
          <p:nvPr/>
        </p:nvGraphicFramePr>
        <p:xfrm>
          <a:off x="3131840" y="908720"/>
          <a:ext cx="2987824" cy="2880319"/>
        </p:xfrm>
        <a:graphic>
          <a:graphicData uri="http://schemas.openxmlformats.org/drawingml/2006/table">
            <a:tbl>
              <a:tblPr firstRow="1" bandRow="1">
                <a:tableStyleId>{7DF18680-E054-41AD-8BC1-D1AEF772440D}</a:tableStyleId>
              </a:tblPr>
              <a:tblGrid>
                <a:gridCol w="497971"/>
                <a:gridCol w="2489853"/>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記事削除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コメント登録</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9</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コメント編集</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10</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コメント削除</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11</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掲示板設定</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12</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いいね</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graphicFrame>
        <p:nvGraphicFramePr>
          <p:cNvPr id="10" name="コンテンツ プレースホルダ 6"/>
          <p:cNvGraphicFramePr>
            <a:graphicFrameLocks/>
          </p:cNvGraphicFramePr>
          <p:nvPr/>
        </p:nvGraphicFramePr>
        <p:xfrm>
          <a:off x="251519" y="3861048"/>
          <a:ext cx="8496944" cy="2773680"/>
        </p:xfrm>
        <a:graphic>
          <a:graphicData uri="http://schemas.openxmlformats.org/drawingml/2006/table">
            <a:tbl>
              <a:tblPr firstRow="1" bandRow="1">
                <a:tableStyleId>{00A15C55-8517-42AA-B614-E9B94910E393}</a:tableStyleId>
              </a:tblPr>
              <a:tblGrid>
                <a:gridCol w="428689"/>
                <a:gridCol w="1784671"/>
                <a:gridCol w="2094528"/>
                <a:gridCol w="2094528"/>
                <a:gridCol w="2094528"/>
              </a:tblGrid>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分類</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有効行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コメント行</a:t>
                      </a:r>
                      <a:endParaRPr kumimoji="1" lang="en-US" altLang="ja-JP" sz="2000" dirty="0" smtClean="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dirty="0" smtClean="0">
                          <a:latin typeface="メイリオ" pitchFamily="50" charset="-128"/>
                          <a:ea typeface="メイリオ" pitchFamily="50" charset="-128"/>
                          <a:cs typeface="メイリオ" pitchFamily="50" charset="-128"/>
                        </a:rPr>
                        <a:t>合計行</a:t>
                      </a:r>
                      <a:endParaRPr kumimoji="1" lang="en-US" altLang="ja-JP" sz="2000" dirty="0" smtClean="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1</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Model</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520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295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815</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kern="1200" dirty="0" smtClean="0">
                          <a:solidFill>
                            <a:schemeClr val="dk1"/>
                          </a:solidFill>
                          <a:latin typeface="メイリオ" pitchFamily="50" charset="-128"/>
                          <a:ea typeface="メイリオ" pitchFamily="50" charset="-128"/>
                          <a:cs typeface="メイリオ" pitchFamily="50" charset="-128"/>
                        </a:rPr>
                        <a:t>View</a:t>
                      </a:r>
                      <a:endParaRPr kumimoji="1" lang="ja-JP" altLang="en-US" sz="2000"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642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44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686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3</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Controller</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1089</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570</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1659</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4</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Javascript</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78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12</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90</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dirty="0" smtClean="0">
                          <a:latin typeface="メイリオ" pitchFamily="50" charset="-128"/>
                          <a:ea typeface="メイリオ" pitchFamily="50" charset="-128"/>
                          <a:cs typeface="メイリオ" pitchFamily="50" charset="-128"/>
                        </a:rPr>
                        <a:t>5</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dirty="0" smtClean="0">
                          <a:latin typeface="メイリオ" pitchFamily="50" charset="-128"/>
                          <a:ea typeface="メイリオ" pitchFamily="50" charset="-128"/>
                          <a:cs typeface="メイリオ" pitchFamily="50" charset="-128"/>
                        </a:rPr>
                        <a:t>Config</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238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88</a:t>
                      </a:r>
                      <a:endParaRPr kumimoji="1" lang="ja-JP" altLang="en-US" sz="2000"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dirty="0" smtClean="0">
                          <a:latin typeface="メイリオ" pitchFamily="50" charset="-128"/>
                          <a:ea typeface="メイリオ" pitchFamily="50" charset="-128"/>
                          <a:cs typeface="メイリオ" pitchFamily="50" charset="-128"/>
                        </a:rPr>
                        <a:t>326</a:t>
                      </a:r>
                      <a:endParaRPr kumimoji="1" lang="ja-JP" altLang="en-US" sz="2000" dirty="0">
                        <a:latin typeface="メイリオ" pitchFamily="50" charset="-128"/>
                        <a:ea typeface="メイリオ" pitchFamily="50" charset="-128"/>
                        <a:cs typeface="メイリオ" pitchFamily="50" charset="-128"/>
                      </a:endParaRPr>
                    </a:p>
                  </a:txBody>
                  <a:tcPr anchor="ctr"/>
                </a:tc>
              </a:tr>
              <a:tr h="395479">
                <a:tc>
                  <a:txBody>
                    <a:bodyPr/>
                    <a:lstStyle/>
                    <a:p>
                      <a:pPr algn="ctr"/>
                      <a:r>
                        <a:rPr kumimoji="1" lang="en-US" altLang="ja-JP" sz="2000" b="1" dirty="0" smtClean="0">
                          <a:latin typeface="メイリオ" pitchFamily="50" charset="-128"/>
                          <a:ea typeface="メイリオ" pitchFamily="50" charset="-128"/>
                          <a:cs typeface="メイリオ" pitchFamily="50" charset="-128"/>
                        </a:rPr>
                        <a:t>6</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r>
                        <a:rPr kumimoji="1" lang="en-US" altLang="ja-JP" sz="2000" b="1" dirty="0" smtClean="0">
                          <a:latin typeface="メイリオ" pitchFamily="50" charset="-128"/>
                          <a:ea typeface="メイリオ" pitchFamily="50" charset="-128"/>
                          <a:cs typeface="メイリオ" pitchFamily="50" charset="-128"/>
                        </a:rPr>
                        <a:t>Total</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2567</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1009</a:t>
                      </a:r>
                      <a:endParaRPr kumimoji="1" lang="ja-JP" altLang="en-US" sz="2000" b="1" dirty="0">
                        <a:latin typeface="メイリオ" pitchFamily="50" charset="-128"/>
                        <a:ea typeface="メイリオ" pitchFamily="50" charset="-128"/>
                        <a:cs typeface="メイリオ" pitchFamily="50" charset="-128"/>
                      </a:endParaRPr>
                    </a:p>
                  </a:txBody>
                  <a:tcPr anchor="ctr"/>
                </a:tc>
                <a:tc>
                  <a:txBody>
                    <a:bodyPr/>
                    <a:lstStyle/>
                    <a:p>
                      <a:pPr algn="r"/>
                      <a:r>
                        <a:rPr kumimoji="1" lang="en-US" altLang="ja-JP" sz="2000" b="1" dirty="0" smtClean="0">
                          <a:latin typeface="メイリオ" pitchFamily="50" charset="-128"/>
                          <a:ea typeface="メイリオ" pitchFamily="50" charset="-128"/>
                          <a:cs typeface="メイリオ" pitchFamily="50" charset="-128"/>
                        </a:rPr>
                        <a:t>3576</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
        <p:nvSpPr>
          <p:cNvPr id="12" name="タイトル 1"/>
          <p:cNvSpPr txBox="1">
            <a:spLocks/>
          </p:cNvSpPr>
          <p:nvPr/>
        </p:nvSpPr>
        <p:spPr>
          <a:xfrm>
            <a:off x="395536"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掲示板プラグインの規模</a:t>
            </a:r>
            <a:r>
              <a:rPr kumimoji="1" lang="en-US" altLang="ja-JP"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 </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graphicFrame>
        <p:nvGraphicFramePr>
          <p:cNvPr id="6" name="コンテンツ プレースホルダ 6"/>
          <p:cNvGraphicFramePr>
            <a:graphicFrameLocks/>
          </p:cNvGraphicFramePr>
          <p:nvPr/>
        </p:nvGraphicFramePr>
        <p:xfrm>
          <a:off x="5724128" y="908720"/>
          <a:ext cx="3060848" cy="2880319"/>
        </p:xfrm>
        <a:graphic>
          <a:graphicData uri="http://schemas.openxmlformats.org/drawingml/2006/table">
            <a:tbl>
              <a:tblPr firstRow="1" bandRow="1">
                <a:tableStyleId>{7DF18680-E054-41AD-8BC1-D1AEF772440D}</a:tableStyleId>
              </a:tblPr>
              <a:tblGrid>
                <a:gridCol w="510142"/>
                <a:gridCol w="2550706"/>
              </a:tblGrid>
              <a:tr h="457621">
                <a:tc>
                  <a:txBody>
                    <a:bodyPr/>
                    <a:lstStyle/>
                    <a:p>
                      <a:pPr algn="ctr"/>
                      <a:r>
                        <a:rPr kumimoji="1" lang="en-US" altLang="ja-JP" sz="1800" b="1" dirty="0" smtClean="0">
                          <a:latin typeface="メイリオ" pitchFamily="50" charset="-128"/>
                          <a:ea typeface="メイリオ" pitchFamily="50" charset="-128"/>
                          <a:cs typeface="メイリオ" pitchFamily="50" charset="-128"/>
                        </a:rPr>
                        <a:t>#</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000" b="1" dirty="0" smtClean="0">
                          <a:latin typeface="メイリオ" pitchFamily="50" charset="-128"/>
                          <a:ea typeface="メイリオ" pitchFamily="50" charset="-128"/>
                          <a:cs typeface="メイリオ" pitchFamily="50" charset="-128"/>
                        </a:rPr>
                        <a:t>機能一覧</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13</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既読・未読</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14</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ソート</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15</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絞り込み</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16</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表示件数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17</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r>
                        <a:rPr kumimoji="1" lang="ja-JP" altLang="en-US" sz="2000" b="1" dirty="0" smtClean="0">
                          <a:latin typeface="メイリオ" pitchFamily="50" charset="-128"/>
                          <a:ea typeface="メイリオ" pitchFamily="50" charset="-128"/>
                          <a:cs typeface="メイリオ" pitchFamily="50" charset="-128"/>
                        </a:rPr>
                        <a:t>ページング</a:t>
                      </a:r>
                      <a:endParaRPr kumimoji="1" lang="ja-JP" altLang="en-US" sz="2000" b="1" dirty="0">
                        <a:latin typeface="メイリオ" pitchFamily="50" charset="-128"/>
                        <a:ea typeface="メイリオ" pitchFamily="50" charset="-128"/>
                        <a:cs typeface="メイリオ" pitchFamily="50" charset="-128"/>
                      </a:endParaRPr>
                    </a:p>
                  </a:txBody>
                  <a:tcPr anchor="ctr"/>
                </a:tc>
              </a:tr>
              <a:tr h="403783">
                <a:tc>
                  <a:txBody>
                    <a:bodyPr/>
                    <a:lstStyle/>
                    <a:p>
                      <a:pPr algn="ctr"/>
                      <a:r>
                        <a:rPr kumimoji="1" lang="en-US" altLang="ja-JP" sz="1800" b="1" dirty="0" smtClean="0">
                          <a:latin typeface="メイリオ" pitchFamily="50" charset="-128"/>
                          <a:ea typeface="メイリオ" pitchFamily="50" charset="-128"/>
                          <a:cs typeface="メイリオ" pitchFamily="50" charset="-128"/>
                        </a:rPr>
                        <a:t>18</a:t>
                      </a:r>
                      <a:endParaRPr kumimoji="1" lang="ja-JP" altLang="en-US" sz="1800" b="1" dirty="0">
                        <a:latin typeface="メイリオ" pitchFamily="50" charset="-128"/>
                        <a:ea typeface="メイリオ" pitchFamily="50" charset="-128"/>
                        <a:cs typeface="メイリオ" pitchFamily="50" charset="-128"/>
                      </a:endParaRPr>
                    </a:p>
                  </a:txBody>
                  <a:tcPr anchor="ctr"/>
                </a:tc>
                <a:tc>
                  <a:txBody>
                    <a:bodyPr/>
                    <a:lstStyle/>
                    <a:p>
                      <a:pPr algn="l"/>
                      <a:r>
                        <a:rPr kumimoji="1" lang="ja-JP" altLang="en-US" sz="2000" b="1" dirty="0" smtClean="0">
                          <a:latin typeface="メイリオ" pitchFamily="50" charset="-128"/>
                          <a:ea typeface="メイリオ" pitchFamily="50" charset="-128"/>
                          <a:cs typeface="メイリオ" pitchFamily="50" charset="-128"/>
                        </a:rPr>
                        <a:t>日付フォーマット</a:t>
                      </a:r>
                      <a:endParaRPr kumimoji="1" lang="ja-JP" altLang="en-US" sz="2000" b="1" dirty="0">
                        <a:latin typeface="メイリオ" pitchFamily="50" charset="-128"/>
                        <a:ea typeface="メイリオ" pitchFamily="50" charset="-128"/>
                        <a:cs typeface="メイリオ" pitchFamily="50" charset="-128"/>
                      </a:endParaRPr>
                    </a:p>
                  </a:txBody>
                  <a:tcPr anchor="ctr"/>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EFO</a:t>
            </a:r>
            <a:r>
              <a:rPr lang="ja-JP" altLang="en-US" sz="3600" b="1" dirty="0" smtClean="0">
                <a:latin typeface="メイリオ" pitchFamily="50" charset="-128"/>
                <a:ea typeface="メイリオ" pitchFamily="50" charset="-128"/>
                <a:cs typeface="メイリオ" pitchFamily="50" charset="-128"/>
              </a:rPr>
              <a:t>適用によ</a:t>
            </a:r>
            <a:r>
              <a:rPr lang="ja-JP" altLang="en-US" sz="3600" b="1" dirty="0" smtClean="0">
                <a:latin typeface="メイリオ" pitchFamily="50" charset="-128"/>
                <a:ea typeface="メイリオ" pitchFamily="50" charset="-128"/>
                <a:cs typeface="メイリオ" pitchFamily="50" charset="-128"/>
              </a:rPr>
              <a:t>るユーザビリティ</a:t>
            </a:r>
            <a:endParaRPr lang="ja-JP" altLang="en-US" sz="3600" b="1" dirty="0" smtClean="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5085184"/>
            <a:ext cx="8496944" cy="1611560"/>
          </a:xfrm>
        </p:spPr>
        <p:txBody>
          <a:bodyPr>
            <a:normAutofit/>
          </a:bodyPr>
          <a:lstStyle/>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エラ</a:t>
            </a:r>
            <a:r>
              <a:rPr lang="ja-JP" altLang="en-US" sz="2400" b="1" dirty="0" smtClean="0">
                <a:latin typeface="メイリオ" pitchFamily="50" charset="-128"/>
                <a:ea typeface="メイリオ" pitchFamily="50" charset="-128"/>
                <a:cs typeface="メイリオ" pitchFamily="50" charset="-128"/>
              </a:rPr>
              <a:t>ー</a:t>
            </a:r>
            <a:r>
              <a:rPr lang="ja-JP" altLang="en-US" sz="2400" b="1" dirty="0" smtClean="0">
                <a:latin typeface="メイリオ" pitchFamily="50" charset="-128"/>
                <a:ea typeface="メイリオ" pitchFamily="50" charset="-128"/>
                <a:cs typeface="メイリオ" pitchFamily="50" charset="-128"/>
              </a:rPr>
              <a:t>メッセージ</a:t>
            </a:r>
            <a:r>
              <a:rPr lang="ja-JP" altLang="en-US" sz="2400" b="1" dirty="0" smtClean="0">
                <a:latin typeface="メイリオ" pitchFamily="50" charset="-128"/>
                <a:ea typeface="メイリオ" pitchFamily="50" charset="-128"/>
                <a:cs typeface="メイリオ" pitchFamily="50" charset="-128"/>
              </a:rPr>
              <a:t>を</a:t>
            </a:r>
            <a:r>
              <a:rPr lang="ja-JP" altLang="en-US" sz="2400" b="1" dirty="0" smtClean="0">
                <a:latin typeface="メイリオ" pitchFamily="50" charset="-128"/>
                <a:ea typeface="メイリオ" pitchFamily="50" charset="-128"/>
                <a:cs typeface="メイリオ" pitchFamily="50" charset="-128"/>
              </a:rPr>
              <a:t>閉</a:t>
            </a:r>
            <a:r>
              <a:rPr lang="ja-JP" altLang="en-US" sz="2400" b="1" dirty="0" smtClean="0">
                <a:latin typeface="メイリオ" pitchFamily="50" charset="-128"/>
                <a:ea typeface="メイリオ" pitchFamily="50" charset="-128"/>
                <a:cs typeface="メイリオ" pitchFamily="50" charset="-128"/>
              </a:rPr>
              <a:t>じる操作</a:t>
            </a:r>
            <a:r>
              <a:rPr lang="ja-JP" altLang="en-US" sz="2400" b="1" dirty="0" smtClean="0">
                <a:latin typeface="メイリオ" pitchFamily="50" charset="-128"/>
                <a:ea typeface="メイリオ" pitchFamily="50" charset="-128"/>
                <a:cs typeface="メイリオ" pitchFamily="50" charset="-128"/>
              </a:rPr>
              <a:t>が</a:t>
            </a:r>
            <a:r>
              <a:rPr lang="ja-JP" altLang="en-US" sz="2400" b="1" dirty="0" smtClean="0">
                <a:latin typeface="メイリオ" pitchFamily="50" charset="-128"/>
                <a:ea typeface="メイリオ" pitchFamily="50" charset="-128"/>
                <a:cs typeface="メイリオ" pitchFamily="50" charset="-128"/>
              </a:rPr>
              <a:t>ある場</a:t>
            </a:r>
            <a:r>
              <a:rPr lang="ja-JP" altLang="en-US" sz="2400" b="1" dirty="0" smtClean="0">
                <a:latin typeface="メイリオ" pitchFamily="50" charset="-128"/>
                <a:ea typeface="メイリオ" pitchFamily="50" charset="-128"/>
                <a:cs typeface="メイリオ" pitchFamily="50" charset="-128"/>
              </a:rPr>
              <a:t>合と比較して</a:t>
            </a:r>
            <a:r>
              <a:rPr lang="en-US" altLang="ja-JP" sz="2400" b="1" dirty="0" smtClean="0">
                <a:latin typeface="メイリオ" pitchFamily="50" charset="-128"/>
                <a:ea typeface="メイリオ" pitchFamily="50" charset="-128"/>
                <a:cs typeface="メイリオ" pitchFamily="50" charset="-128"/>
              </a:rPr>
              <a:t> </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ユ</a:t>
            </a:r>
            <a:r>
              <a:rPr lang="ja-JP" altLang="en-US" sz="2400" b="1" dirty="0" smtClean="0">
                <a:latin typeface="メイリオ" pitchFamily="50" charset="-128"/>
                <a:ea typeface="メイリオ" pitchFamily="50" charset="-128"/>
                <a:cs typeface="メイリオ" pitchFamily="50" charset="-128"/>
              </a:rPr>
              <a:t>ーザの操作回数</a:t>
            </a:r>
            <a:r>
              <a:rPr lang="ja-JP" altLang="en-US" sz="2400" b="1" dirty="0" smtClean="0">
                <a:latin typeface="メイリオ" pitchFamily="50" charset="-128"/>
                <a:ea typeface="メイリオ" pitchFamily="50" charset="-128"/>
                <a:cs typeface="メイリオ" pitchFamily="50" charset="-128"/>
              </a:rPr>
              <a:t>を一回</a:t>
            </a:r>
            <a:r>
              <a:rPr lang="ja-JP" altLang="en-US" sz="2400" b="1" dirty="0" smtClean="0">
                <a:latin typeface="メイリオ" pitchFamily="50" charset="-128"/>
                <a:ea typeface="メイリオ" pitchFamily="50" charset="-128"/>
                <a:cs typeface="メイリオ" pitchFamily="50" charset="-128"/>
              </a:rPr>
              <a:t>減らすこと</a:t>
            </a:r>
            <a:r>
              <a:rPr lang="ja-JP" altLang="en-US" sz="2400" b="1" dirty="0" smtClean="0">
                <a:latin typeface="メイリオ" pitchFamily="50" charset="-128"/>
                <a:ea typeface="メイリオ" pitchFamily="50" charset="-128"/>
                <a:cs typeface="メイリオ" pitchFamily="50" charset="-128"/>
              </a:rPr>
              <a:t>が</a:t>
            </a:r>
            <a:r>
              <a:rPr lang="ja-JP" altLang="en-US" sz="2400" b="1" dirty="0" smtClean="0">
                <a:latin typeface="メイリオ" pitchFamily="50" charset="-128"/>
                <a:ea typeface="メイリオ" pitchFamily="50" charset="-128"/>
                <a:cs typeface="メイリオ" pitchFamily="50" charset="-128"/>
              </a:rPr>
              <a:t>できた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エラー箇所</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エラー内容を一目で理解でき</a:t>
            </a:r>
            <a:r>
              <a:rPr lang="ja-JP" altLang="en-US" sz="2400" b="1" dirty="0" smtClean="0">
                <a:latin typeface="メイリオ" pitchFamily="50" charset="-128"/>
                <a:ea typeface="メイリオ" pitchFamily="50" charset="-128"/>
                <a:cs typeface="メイリオ" pitchFamily="50" charset="-128"/>
              </a:rPr>
              <a:t>るようになった</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31</a:t>
            </a:fld>
            <a:endParaRPr lang="ja-JP" altLang="en-US"/>
          </a:p>
        </p:txBody>
      </p:sp>
      <p:pic>
        <p:nvPicPr>
          <p:cNvPr id="3077" name="Picture 5"/>
          <p:cNvPicPr>
            <a:picLocks noChangeAspect="1" noChangeArrowheads="1"/>
          </p:cNvPicPr>
          <p:nvPr/>
        </p:nvPicPr>
        <p:blipFill>
          <a:blip r:embed="rId2" cstate="print"/>
          <a:srcRect/>
          <a:stretch>
            <a:fillRect/>
          </a:stretch>
        </p:blipFill>
        <p:spPr bwMode="auto">
          <a:xfrm>
            <a:off x="827584" y="980728"/>
            <a:ext cx="7500950"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84"/>
            <a:ext cx="8229600" cy="114300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掲示板プラグイン</a:t>
            </a: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32</a:t>
            </a:fld>
            <a:endParaRPr lang="ja-JP" altLang="en-US"/>
          </a:p>
        </p:txBody>
      </p:sp>
      <p:pic>
        <p:nvPicPr>
          <p:cNvPr id="2050" name="Picture 2"/>
          <p:cNvPicPr>
            <a:picLocks noChangeAspect="1" noChangeArrowheads="1"/>
          </p:cNvPicPr>
          <p:nvPr/>
        </p:nvPicPr>
        <p:blipFill>
          <a:blip r:embed="rId2" cstate="print"/>
          <a:srcRect/>
          <a:stretch>
            <a:fillRect/>
          </a:stretch>
        </p:blipFill>
        <p:spPr bwMode="auto">
          <a:xfrm>
            <a:off x="179511" y="836712"/>
            <a:ext cx="4536505" cy="5707214"/>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b="8041"/>
          <a:stretch>
            <a:fillRect/>
          </a:stretch>
        </p:blipFill>
        <p:spPr bwMode="auto">
          <a:xfrm>
            <a:off x="4932040" y="1412776"/>
            <a:ext cx="4104456" cy="5074600"/>
          </a:xfrm>
          <a:prstGeom prst="rect">
            <a:avLst/>
          </a:prstGeom>
          <a:noFill/>
          <a:ln w="9525">
            <a:noFill/>
            <a:miter lim="800000"/>
            <a:headEnd/>
            <a:tailEnd/>
          </a:ln>
        </p:spPr>
      </p:pic>
      <p:cxnSp>
        <p:nvCxnSpPr>
          <p:cNvPr id="9" name="図形 8"/>
          <p:cNvCxnSpPr>
            <a:stCxn id="2050" idx="2"/>
            <a:endCxn id="2051" idx="0"/>
          </p:cNvCxnSpPr>
          <p:nvPr/>
        </p:nvCxnSpPr>
        <p:spPr>
          <a:xfrm rot="5400000" flipH="1" flipV="1">
            <a:off x="2150441" y="1710099"/>
            <a:ext cx="5131150" cy="4536504"/>
          </a:xfrm>
          <a:prstGeom prst="bentConnector5">
            <a:avLst>
              <a:gd name="adj1" fmla="val -2970"/>
              <a:gd name="adj2" fmla="val 58820"/>
              <a:gd name="adj3" fmla="val 107920"/>
            </a:avLst>
          </a:prstGeom>
          <a:ln w="57150">
            <a:headEnd type="none"/>
            <a:tailEnd type="arrow"/>
          </a:ln>
        </p:spPr>
        <p:style>
          <a:lnRef idx="1">
            <a:schemeClr val="accent1"/>
          </a:lnRef>
          <a:fillRef idx="0">
            <a:schemeClr val="accent1"/>
          </a:fillRef>
          <a:effectRef idx="0">
            <a:schemeClr val="accent1"/>
          </a:effectRef>
          <a:fontRef idx="minor">
            <a:schemeClr val="tx1"/>
          </a:fontRef>
        </p:style>
      </p:cxnSp>
      <p:sp>
        <p:nvSpPr>
          <p:cNvPr id="19" name="四角形吹き出し 18"/>
          <p:cNvSpPr/>
          <p:nvPr/>
        </p:nvSpPr>
        <p:spPr>
          <a:xfrm>
            <a:off x="611560" y="1916832"/>
            <a:ext cx="4392488" cy="1656184"/>
          </a:xfrm>
          <a:prstGeom prst="wedgeRectCallout">
            <a:avLst>
              <a:gd name="adj1" fmla="val -294"/>
              <a:gd name="adj2" fmla="val -62255"/>
            </a:avLst>
          </a:prstGeom>
        </p:spPr>
        <p:style>
          <a:lnRef idx="1">
            <a:schemeClr val="accent6"/>
          </a:lnRef>
          <a:fillRef idx="2">
            <a:schemeClr val="accent6"/>
          </a:fillRef>
          <a:effectRef idx="1">
            <a:schemeClr val="accent6"/>
          </a:effectRef>
          <a:fontRef idx="minor">
            <a:schemeClr val="dk1"/>
          </a:fontRef>
        </p:style>
        <p:txBody>
          <a:bodyPr rtlCol="0" anchor="ctr"/>
          <a:lstStyle/>
          <a:p>
            <a:r>
              <a:rPr lang="ja-JP" altLang="en-US" sz="2000" b="1" dirty="0" smtClean="0">
                <a:latin typeface="メイリオ" pitchFamily="50" charset="-128"/>
                <a:ea typeface="メイリオ" pitchFamily="50" charset="-128"/>
                <a:cs typeface="メイリオ" pitchFamily="50" charset="-128"/>
              </a:rPr>
              <a:t>ソート</a:t>
            </a:r>
            <a:r>
              <a:rPr lang="ja-JP" altLang="en-US" sz="2000" b="1" dirty="0" smtClean="0">
                <a:latin typeface="メイリオ" pitchFamily="50" charset="-128"/>
                <a:ea typeface="メイリオ" pitchFamily="50" charset="-128"/>
                <a:cs typeface="メイリオ" pitchFamily="50" charset="-128"/>
              </a:rPr>
              <a:t>機能でコメント</a:t>
            </a:r>
            <a:r>
              <a:rPr lang="ja-JP" altLang="en-US" sz="2000" b="1" dirty="0" smtClean="0">
                <a:latin typeface="メイリオ" pitchFamily="50" charset="-128"/>
                <a:ea typeface="メイリオ" pitchFamily="50" charset="-128"/>
                <a:cs typeface="メイリオ" pitchFamily="50" charset="-128"/>
              </a:rPr>
              <a:t>を上</a:t>
            </a:r>
            <a:r>
              <a:rPr lang="ja-JP" altLang="en-US" sz="2000" b="1" dirty="0" smtClean="0">
                <a:latin typeface="メイリオ" pitchFamily="50" charset="-128"/>
                <a:ea typeface="メイリオ" pitchFamily="50" charset="-128"/>
                <a:cs typeface="メイリオ" pitchFamily="50" charset="-128"/>
              </a:rPr>
              <a:t>から順に時系列に沿っ</a:t>
            </a:r>
            <a:r>
              <a:rPr lang="ja-JP" altLang="en-US" sz="2000" b="1" dirty="0" smtClean="0">
                <a:latin typeface="メイリオ" pitchFamily="50" charset="-128"/>
                <a:ea typeface="メイリオ" pitchFamily="50" charset="-128"/>
                <a:cs typeface="メイリオ" pitchFamily="50" charset="-128"/>
              </a:rPr>
              <a:t>て確</a:t>
            </a:r>
            <a:r>
              <a:rPr lang="ja-JP" altLang="en-US" sz="2000" b="1" dirty="0" smtClean="0">
                <a:latin typeface="メイリオ" pitchFamily="50" charset="-128"/>
                <a:ea typeface="メイリオ" pitchFamily="50" charset="-128"/>
                <a:cs typeface="メイリオ" pitchFamily="50" charset="-128"/>
              </a:rPr>
              <a:t>認できる</a:t>
            </a:r>
            <a:r>
              <a:rPr lang="en-US" altLang="ja-JP" sz="2000" b="1" dirty="0" smtClean="0">
                <a:latin typeface="メイリオ" pitchFamily="50" charset="-128"/>
                <a:ea typeface="メイリオ" pitchFamily="50" charset="-128"/>
                <a:cs typeface="メイリオ" pitchFamily="50" charset="-128"/>
              </a:rPr>
              <a:t>.</a:t>
            </a:r>
          </a:p>
          <a:p>
            <a:r>
              <a:rPr lang="ja-JP" altLang="en-US" sz="2000" b="1" dirty="0" smtClean="0">
                <a:latin typeface="メイリオ" pitchFamily="50" charset="-128"/>
                <a:ea typeface="メイリオ" pitchFamily="50" charset="-128"/>
                <a:cs typeface="メイリオ" pitchFamily="50" charset="-128"/>
              </a:rPr>
              <a:t>これにより</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ユーザの利便性</a:t>
            </a:r>
            <a:r>
              <a:rPr lang="ja-JP" altLang="en-US" sz="2000" b="1" dirty="0" smtClean="0">
                <a:latin typeface="メイリオ" pitchFamily="50" charset="-128"/>
                <a:ea typeface="メイリオ" pitchFamily="50" charset="-128"/>
                <a:cs typeface="メイリオ" pitchFamily="50" charset="-128"/>
              </a:rPr>
              <a:t>を</a:t>
            </a:r>
            <a:endParaRPr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高</a:t>
            </a:r>
            <a:r>
              <a:rPr lang="ja-JP" altLang="en-US" sz="2000" b="1" dirty="0" smtClean="0">
                <a:latin typeface="メイリオ" pitchFamily="50" charset="-128"/>
                <a:ea typeface="メイリオ" pitchFamily="50" charset="-128"/>
                <a:cs typeface="メイリオ" pitchFamily="50" charset="-128"/>
              </a:rPr>
              <a:t>めることができた</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38" name="テキスト ボックス 37"/>
          <p:cNvSpPr txBox="1"/>
          <p:nvPr/>
        </p:nvSpPr>
        <p:spPr>
          <a:xfrm>
            <a:off x="5580112" y="6309320"/>
            <a:ext cx="553998" cy="620688"/>
          </a:xfrm>
          <a:prstGeom prst="rect">
            <a:avLst/>
          </a:prstGeom>
          <a:noFill/>
        </p:spPr>
        <p:txBody>
          <a:bodyPr vert="eaVert" wrap="square" rtlCol="0">
            <a:spAutoFit/>
          </a:bodyPr>
          <a:lstStyle/>
          <a:p>
            <a:r>
              <a:rPr lang="ja-JP" altLang="en-US" sz="2400" dirty="0" smtClean="0"/>
              <a:t>・・・</a:t>
            </a:r>
            <a:endParaRPr kumimoji="1" lang="ja-JP" altLang="en-US" sz="2400" dirty="0"/>
          </a:p>
        </p:txBody>
      </p:sp>
      <p:sp>
        <p:nvSpPr>
          <p:cNvPr id="39" name="テキスト ボックス 38"/>
          <p:cNvSpPr txBox="1"/>
          <p:nvPr/>
        </p:nvSpPr>
        <p:spPr>
          <a:xfrm>
            <a:off x="5940152" y="6381328"/>
            <a:ext cx="2592288" cy="369332"/>
          </a:xfrm>
          <a:prstGeom prst="rect">
            <a:avLst/>
          </a:prstGeom>
          <a:noFill/>
        </p:spPr>
        <p:txBody>
          <a:bodyPr wrap="square" rtlCol="0">
            <a:spAutoFit/>
          </a:bodyPr>
          <a:lstStyle/>
          <a:p>
            <a:r>
              <a:rPr lang="ja-JP" altLang="en-US" b="1" dirty="0" smtClean="0">
                <a:latin typeface="メイリオ" pitchFamily="50" charset="-128"/>
                <a:ea typeface="メイリオ" pitchFamily="50" charset="-128"/>
                <a:cs typeface="メイリオ" pitchFamily="50" charset="-128"/>
              </a:rPr>
              <a:t>新しい</a:t>
            </a:r>
            <a:r>
              <a:rPr kumimoji="1" lang="ja-JP" altLang="en-US" b="1" dirty="0" smtClean="0">
                <a:latin typeface="メイリオ" pitchFamily="50" charset="-128"/>
                <a:ea typeface="メイリオ" pitchFamily="50" charset="-128"/>
                <a:cs typeface="メイリオ" pitchFamily="50" charset="-128"/>
              </a:rPr>
              <a:t>コ</a:t>
            </a:r>
            <a:r>
              <a:rPr kumimoji="1" lang="ja-JP" altLang="en-US" b="1" dirty="0" smtClean="0">
                <a:latin typeface="メイリオ" pitchFamily="50" charset="-128"/>
                <a:ea typeface="メイリオ" pitchFamily="50" charset="-128"/>
                <a:cs typeface="メイリオ" pitchFamily="50" charset="-128"/>
              </a:rPr>
              <a:t>メントが続く</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7"/>
          <p:cNvSpPr>
            <a:spLocks noGrp="1"/>
          </p:cNvSpPr>
          <p:nvPr>
            <p:ph type="sldNum" sz="quarter" idx="12"/>
          </p:nvPr>
        </p:nvSpPr>
        <p:spPr/>
        <p:txBody>
          <a:bodyPr/>
          <a:lstStyle/>
          <a:p>
            <a:fld id="{D2D8002D-B5B0-4BAC-B1F6-782DDCCE6D9C}" type="slidenum">
              <a:rPr lang="ja-JP" altLang="en-US" smtClean="0"/>
              <a:pPr/>
              <a:t>33</a:t>
            </a:fld>
            <a:endParaRPr lang="ja-JP" altLang="en-US"/>
          </a:p>
        </p:txBody>
      </p:sp>
      <p:sp>
        <p:nvSpPr>
          <p:cNvPr id="7" name="コンテンツ プレースホルダ 4"/>
          <p:cNvSpPr txBox="1">
            <a:spLocks/>
          </p:cNvSpPr>
          <p:nvPr/>
        </p:nvSpPr>
        <p:spPr>
          <a:xfrm>
            <a:off x="827584" y="1412776"/>
            <a:ext cx="7859216" cy="396044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開発プロジェクトへの参画</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目的</a:t>
            </a:r>
            <a:endParaRPr kumimoji="1" lang="en-US" altLang="ja-JP" sz="28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解決策</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rPr>
              <a:t>評価</a:t>
            </a:r>
            <a:endParaRPr kumimoji="1" lang="en-US" altLang="ja-JP" sz="3200" b="1" i="0" u="none" strike="noStrike" kern="1200" cap="none" spc="0" normalizeH="0" baseline="0" noProof="0" dirty="0" smtClean="0">
              <a:ln>
                <a:noFill/>
              </a:ln>
              <a:solidFill>
                <a:schemeClr val="bg1">
                  <a:lumMod val="65000"/>
                </a:schemeClr>
              </a:solidFill>
              <a:effectLst/>
              <a:uLnTx/>
              <a:uFillTx/>
              <a:latin typeface="メイリオ" pitchFamily="50" charset="-128"/>
              <a:ea typeface="メイリオ" pitchFamily="50" charset="-128"/>
              <a:cs typeface="メイリオ" pitchFamily="50" charset="-128"/>
            </a:endParaRPr>
          </a:p>
          <a:p>
            <a:pPr marL="514350" marR="0" lvl="0" indent="-514350" algn="l" defTabSz="914400" rtl="0" eaLnBrk="1" fontAlgn="auto" latinLnBrk="0" hangingPunct="1">
              <a:lnSpc>
                <a:spcPct val="100000"/>
              </a:lnSpc>
              <a:spcBef>
                <a:spcPts val="1800"/>
              </a:spcBef>
              <a:spcAft>
                <a:spcPts val="0"/>
              </a:spcAft>
              <a:buClrTx/>
              <a:buSzTx/>
              <a:buFont typeface="+mj-lt"/>
              <a:buAutoNum type="arabicPeriod"/>
              <a:tabLst/>
              <a:defRPr/>
            </a:pPr>
            <a:r>
              <a:rPr kumimoji="1" lang="ja-JP" altLang="en-US"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rPr>
              <a:t>今後の課題</a:t>
            </a:r>
            <a:endParaRPr kumimoji="1" lang="en-US" altLang="ja-JP" sz="3200" b="1" i="0" u="none" strike="noStrike" kern="1200" cap="none" spc="0" normalizeH="0" baseline="0" noProof="0" dirty="0" smtClean="0">
              <a:ln>
                <a:noFill/>
              </a:ln>
              <a:effectLst/>
              <a:uLnTx/>
              <a:uFillTx/>
              <a:latin typeface="メイリオ" pitchFamily="50" charset="-128"/>
              <a:ea typeface="メイリオ" pitchFamily="50" charset="-128"/>
              <a:cs typeface="メイリオ" pitchFamily="50" charset="-128"/>
            </a:endParaRPr>
          </a:p>
        </p:txBody>
      </p:sp>
      <p:sp>
        <p:nvSpPr>
          <p:cNvPr id="6" name="タイトル 3"/>
          <p:cNvSpPr txBox="1">
            <a:spLocks/>
          </p:cNvSpPr>
          <p:nvPr/>
        </p:nvSpPr>
        <p:spPr>
          <a:xfrm>
            <a:off x="467544" y="0"/>
            <a:ext cx="8229600" cy="980728"/>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cap="none" spc="0" normalizeH="0" baseline="0" noProof="0" smtClean="0">
                <a:ln>
                  <a:noFill/>
                </a:ln>
                <a:solidFill>
                  <a:schemeClr val="tx1"/>
                </a:solidFill>
                <a:effectLst/>
                <a:uLnTx/>
                <a:uFillTx/>
                <a:latin typeface="メイリオ" pitchFamily="50" charset="-128"/>
                <a:ea typeface="メイリオ" pitchFamily="50" charset="-128"/>
                <a:cs typeface="メイリオ" pitchFamily="50" charset="-128"/>
              </a:rPr>
              <a:t>コンテンツ</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44624"/>
            <a:ext cx="8229600" cy="1008112"/>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今後の課題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95536" y="1196752"/>
            <a:ext cx="8229600" cy="5472608"/>
          </a:xfrm>
        </p:spPr>
        <p:txBody>
          <a:bodyPr>
            <a:normAutofit/>
          </a:bodyPr>
          <a:lstStyle/>
          <a:p>
            <a:r>
              <a:rPr lang="ja-JP" altLang="en-US" sz="2800" b="1" dirty="0" smtClean="0">
                <a:latin typeface="メイリオ" pitchFamily="50" charset="-128"/>
                <a:ea typeface="メイリオ" pitchFamily="50" charset="-128"/>
                <a:cs typeface="メイリオ" pitchFamily="50" charset="-128"/>
              </a:rPr>
              <a:t>プログラムの改修</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設計通りに動作することは保障できるが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プログラムの構成見直し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共通化処理の切出し等で改修が必要である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実際に開発メンバの方にレビューを依頼し</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様々な指摘を頂いた</a:t>
            </a:r>
            <a:r>
              <a:rPr lang="en-US" altLang="ja-JP" sz="2400" b="1" dirty="0" smtClean="0">
                <a:latin typeface="メイリオ" pitchFamily="50" charset="-128"/>
                <a:ea typeface="メイリオ" pitchFamily="50" charset="-128"/>
                <a:cs typeface="メイリオ" pitchFamily="50" charset="-128"/>
              </a:rPr>
              <a:t>.</a:t>
            </a:r>
          </a:p>
          <a:p>
            <a:pPr lvl="1">
              <a:spcAft>
                <a:spcPts val="1200"/>
              </a:spcAft>
            </a:pPr>
            <a:r>
              <a:rPr lang="en-US" altLang="ja-JP" sz="2400" b="1" dirty="0" smtClean="0">
                <a:latin typeface="メイリオ" pitchFamily="50" charset="-128"/>
                <a:ea typeface="メイリオ" pitchFamily="50" charset="-128"/>
                <a:cs typeface="メイリオ" pitchFamily="50" charset="-128"/>
              </a:rPr>
              <a:t>4</a:t>
            </a:r>
            <a:r>
              <a:rPr lang="ja-JP" altLang="en-US" sz="2400" b="1" dirty="0" smtClean="0">
                <a:latin typeface="メイリオ" pitchFamily="50" charset="-128"/>
                <a:ea typeface="メイリオ" pitchFamily="50" charset="-128"/>
                <a:cs typeface="メイリオ" pitchFamily="50" charset="-128"/>
              </a:rPr>
              <a:t>月からの開発は厳しいので</a:t>
            </a:r>
            <a:r>
              <a:rPr lang="en-US" altLang="ja-JP" sz="2400" b="1" dirty="0" smtClean="0">
                <a:latin typeface="メイリオ" pitchFamily="50" charset="-128"/>
                <a:ea typeface="メイリオ" pitchFamily="50" charset="-128"/>
                <a:cs typeface="メイリオ" pitchFamily="50" charset="-128"/>
              </a:rPr>
              <a:t>, iframe</a:t>
            </a:r>
            <a:r>
              <a:rPr lang="ja-JP" altLang="en-US" sz="2400" b="1" dirty="0" smtClean="0">
                <a:latin typeface="メイリオ" pitchFamily="50" charset="-128"/>
                <a:ea typeface="メイリオ" pitchFamily="50" charset="-128"/>
                <a:cs typeface="メイリオ" pitchFamily="50" charset="-128"/>
              </a:rPr>
              <a:t>プラグイン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掲示板プラグインともに開発メンバに引き継いだ</a:t>
            </a:r>
            <a:r>
              <a:rPr lang="en-US" altLang="ja-JP" sz="2400" b="1" dirty="0" smtClean="0">
                <a:latin typeface="メイリオ" pitchFamily="50" charset="-128"/>
                <a:ea typeface="メイリオ" pitchFamily="50" charset="-128"/>
                <a:cs typeface="メイリオ" pitchFamily="50" charset="-128"/>
              </a:rPr>
              <a:t>.</a:t>
            </a:r>
            <a:endParaRPr lang="en-US" altLang="ja-JP"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ユーザビリティの評価</a:t>
            </a:r>
            <a:endParaRPr lang="en-US" altLang="ja-JP"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現在は開発過程のため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定量的な評価ができていない</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リリース後にアンケート調査やアクセスログ解析等を行い</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評価するプロセスが必要である</a:t>
            </a:r>
            <a:r>
              <a:rPr lang="en-US" altLang="ja-JP" sz="2400" b="1" dirty="0" smtClean="0">
                <a:latin typeface="メイリオ" pitchFamily="50" charset="-128"/>
                <a:ea typeface="メイリオ" pitchFamily="50"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34</a:t>
            </a:fld>
            <a:endParaRPr lang="ja-JP"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1143000"/>
          </a:xfrm>
        </p:spPr>
        <p:txBody>
          <a:bodyPr>
            <a:normAutofit/>
          </a:bodyPr>
          <a:lstStyle/>
          <a:p>
            <a:r>
              <a:rPr kumimoji="1" lang="ja-JP" altLang="en-US" sz="5400" dirty="0" smtClean="0">
                <a:latin typeface="HGP行書体" pitchFamily="66" charset="-128"/>
                <a:ea typeface="HGP行書体" pitchFamily="66" charset="-128"/>
                <a:cs typeface="メイリオ" pitchFamily="50" charset="-128"/>
              </a:rPr>
              <a:t>最後に</a:t>
            </a:r>
            <a:endParaRPr kumimoji="1" lang="ja-JP" altLang="en-US" sz="5400" dirty="0">
              <a:latin typeface="HGP行書体" pitchFamily="66" charset="-128"/>
              <a:ea typeface="HGP行書体" pitchFamily="66" charset="-128"/>
              <a:cs typeface="メイリオ" pitchFamily="50" charset="-128"/>
            </a:endParaRPr>
          </a:p>
        </p:txBody>
      </p:sp>
      <p:sp>
        <p:nvSpPr>
          <p:cNvPr id="3" name="コンテンツ プレースホルダ 2"/>
          <p:cNvSpPr>
            <a:spLocks noGrp="1"/>
          </p:cNvSpPr>
          <p:nvPr>
            <p:ph idx="1"/>
          </p:nvPr>
        </p:nvSpPr>
        <p:spPr>
          <a:xfrm>
            <a:off x="-252536" y="1889448"/>
            <a:ext cx="9324528" cy="4968552"/>
          </a:xfrm>
        </p:spPr>
        <p:txBody>
          <a:bodyPr>
            <a:noAutofit/>
          </a:bodyPr>
          <a:lstStyle/>
          <a:p>
            <a:pPr>
              <a:buNone/>
            </a:pPr>
            <a:r>
              <a:rPr kumimoji="1" lang="ja-JP" altLang="en-US" sz="2800" dirty="0" smtClean="0">
                <a:latin typeface="HGP行書体" pitchFamily="66" charset="-128"/>
                <a:ea typeface="HGP行書体" pitchFamily="66" charset="-128"/>
                <a:cs typeface="メイリオ" pitchFamily="50" charset="-128"/>
              </a:rPr>
              <a:t>     開発でお世話になりました新井教授を始めとする</a:t>
            </a:r>
            <a:r>
              <a:rPr kumimoji="1" lang="en-US" altLang="ja-JP" sz="2800" dirty="0" smtClean="0">
                <a:latin typeface="HGP行書体" pitchFamily="66" charset="-128"/>
                <a:ea typeface="HGP行書体" pitchFamily="66" charset="-128"/>
                <a:cs typeface="メイリオ" pitchFamily="50" charset="-128"/>
              </a:rPr>
              <a:t>NetCommons</a:t>
            </a:r>
            <a:r>
              <a:rPr lang="ja-JP" altLang="en-US" sz="2800" dirty="0" smtClean="0">
                <a:latin typeface="HGP行書体" pitchFamily="66" charset="-128"/>
                <a:ea typeface="HGP行書体" pitchFamily="66" charset="-128"/>
                <a:cs typeface="メイリオ" pitchFamily="50" charset="-128"/>
              </a:rPr>
              <a:t>プロジェクトの皆さま</a:t>
            </a:r>
            <a:r>
              <a:rPr lang="en-US" altLang="ja-JP" sz="2800" dirty="0" smtClean="0">
                <a:latin typeface="HGP行書体" pitchFamily="66" charset="-128"/>
                <a:ea typeface="HGP行書体" pitchFamily="66" charset="-128"/>
                <a:cs typeface="メイリオ" pitchFamily="50" charset="-128"/>
              </a:rPr>
              <a:t>,</a:t>
            </a:r>
          </a:p>
          <a:p>
            <a:pPr>
              <a:buNone/>
            </a:pPr>
            <a:r>
              <a:rPr kumimoji="1" lang="ja-JP" altLang="en-US" sz="2800" dirty="0" smtClean="0">
                <a:latin typeface="HGP行書体" pitchFamily="66" charset="-128"/>
                <a:ea typeface="HGP行書体" pitchFamily="66" charset="-128"/>
                <a:cs typeface="メイリオ" pitchFamily="50" charset="-128"/>
              </a:rPr>
              <a:t>    研究科進学を支援していただきました（日工専）の教授の皆さま</a:t>
            </a:r>
            <a:r>
              <a:rPr kumimoji="1" lang="en-US" altLang="ja-JP" sz="2800" dirty="0" smtClean="0">
                <a:latin typeface="HGP行書体" pitchFamily="66" charset="-128"/>
                <a:ea typeface="HGP行書体" pitchFamily="66" charset="-128"/>
                <a:cs typeface="メイリオ" pitchFamily="50" charset="-128"/>
              </a:rPr>
              <a:t>,</a:t>
            </a:r>
          </a:p>
          <a:p>
            <a:pPr>
              <a:buNone/>
            </a:pPr>
            <a:r>
              <a:rPr lang="ja-JP" altLang="en-US" sz="2800" dirty="0" smtClean="0">
                <a:latin typeface="HGP行書体" pitchFamily="66" charset="-128"/>
                <a:ea typeface="HGP行書体" pitchFamily="66" charset="-128"/>
                <a:cs typeface="メイリオ" pitchFamily="50" charset="-128"/>
              </a:rPr>
              <a:t>    （日工専）へ快く送っていただきました（情公共）（消防セ）の皆さまに深く感謝致します</a:t>
            </a:r>
            <a:r>
              <a:rPr lang="en-US" altLang="ja-JP" sz="2800" dirty="0" smtClean="0">
                <a:latin typeface="HGP行書体" pitchFamily="66" charset="-128"/>
                <a:ea typeface="HGP行書体" pitchFamily="66" charset="-128"/>
                <a:cs typeface="メイリオ" pitchFamily="50" charset="-128"/>
              </a:rPr>
              <a:t>.</a:t>
            </a:r>
          </a:p>
          <a:p>
            <a:pPr>
              <a:buNone/>
            </a:pPr>
            <a:r>
              <a:rPr lang="en-US" altLang="ja-JP" sz="2800" dirty="0" smtClean="0">
                <a:latin typeface="HGP行書体" pitchFamily="66" charset="-128"/>
                <a:ea typeface="HGP行書体" pitchFamily="66" charset="-128"/>
                <a:cs typeface="メイリオ" pitchFamily="50" charset="-128"/>
              </a:rPr>
              <a:t>    </a:t>
            </a:r>
            <a:r>
              <a:rPr lang="ja-JP" altLang="en-US" sz="2800" dirty="0" smtClean="0">
                <a:latin typeface="HGP行書体" pitchFamily="66" charset="-128"/>
                <a:ea typeface="HGP行書体" pitchFamily="66" charset="-128"/>
                <a:cs typeface="メイリオ" pitchFamily="50" charset="-128"/>
              </a:rPr>
              <a:t>ご支援</a:t>
            </a:r>
            <a:r>
              <a:rPr lang="en-US" altLang="ja-JP" sz="2800" dirty="0" smtClean="0">
                <a:latin typeface="HGP行書体" pitchFamily="66" charset="-128"/>
                <a:ea typeface="HGP行書体" pitchFamily="66" charset="-128"/>
                <a:cs typeface="メイリオ" pitchFamily="50" charset="-128"/>
              </a:rPr>
              <a:t>,</a:t>
            </a:r>
            <a:r>
              <a:rPr lang="ja-JP" altLang="en-US" sz="2800" dirty="0" smtClean="0">
                <a:latin typeface="HGP行書体" pitchFamily="66" charset="-128"/>
                <a:ea typeface="HGP行書体" pitchFamily="66" charset="-128"/>
                <a:cs typeface="メイリオ" pitchFamily="50" charset="-128"/>
              </a:rPr>
              <a:t>　ご協力ありがとうございました</a:t>
            </a:r>
            <a:r>
              <a:rPr lang="en-US" altLang="ja-JP" sz="2800" dirty="0" smtClean="0">
                <a:latin typeface="HGP行書体" pitchFamily="66" charset="-128"/>
                <a:ea typeface="HGP行書体" pitchFamily="66" charset="-128"/>
                <a:cs typeface="メイリオ" pitchFamily="50" charset="-128"/>
              </a:rPr>
              <a:t>.</a:t>
            </a: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35</a:t>
            </a:fld>
            <a:endParaRPr lang="ja-JP"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6" y="980728"/>
            <a:ext cx="6444208" cy="1143000"/>
          </a:xfrm>
        </p:spPr>
        <p:txBody>
          <a:bodyPr>
            <a:normAutofit fontScale="90000"/>
          </a:bodyPr>
          <a:lstStyle/>
          <a:p>
            <a:r>
              <a:rPr lang="ja-JP" altLang="en-US" sz="3600" b="1" dirty="0" smtClean="0">
                <a:latin typeface="メイリオ" pitchFamily="50" charset="-128"/>
                <a:ea typeface="メイリオ" pitchFamily="50" charset="-128"/>
                <a:cs typeface="メイリオ" pitchFamily="50" charset="-128"/>
              </a:rPr>
              <a:t>ご清聴ありがとうございました</a:t>
            </a:r>
            <a:endParaRPr kumimoji="1" lang="ja-JP" altLang="en-US" sz="3600" b="1" dirty="0">
              <a:latin typeface="メイリオ" pitchFamily="50" charset="-128"/>
              <a:ea typeface="メイリオ" pitchFamily="50" charset="-128"/>
              <a:cs typeface="メイリオ" pitchFamily="50" charset="-128"/>
            </a:endParaRPr>
          </a:p>
        </p:txBody>
      </p:sp>
      <p:cxnSp>
        <p:nvCxnSpPr>
          <p:cNvPr id="7" name="直線コネクタ 6"/>
          <p:cNvCxnSpPr/>
          <p:nvPr/>
        </p:nvCxnSpPr>
        <p:spPr>
          <a:xfrm>
            <a:off x="2483768" y="5013176"/>
            <a:ext cx="6264696" cy="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0" name="正方形/長方形 9"/>
          <p:cNvSpPr/>
          <p:nvPr/>
        </p:nvSpPr>
        <p:spPr>
          <a:xfrm>
            <a:off x="2843808" y="4005064"/>
            <a:ext cx="5976664" cy="830997"/>
          </a:xfrm>
          <a:prstGeom prst="rect">
            <a:avLst/>
          </a:prstGeom>
        </p:spPr>
        <p:txBody>
          <a:bodyPr wrap="square">
            <a:spAutoFit/>
          </a:bodyPr>
          <a:lstStyle/>
          <a:p>
            <a:pPr algn="r"/>
            <a:r>
              <a:rPr lang="en-US" altLang="ja-JP" sz="2400" b="1" dirty="0" smtClean="0">
                <a:latin typeface="メイリオ" pitchFamily="50" charset="-128"/>
                <a:ea typeface="メイリオ" pitchFamily="50" charset="-128"/>
                <a:cs typeface="メイリオ" pitchFamily="50" charset="-128"/>
              </a:rPr>
              <a:t>NetCommons3</a:t>
            </a:r>
            <a:r>
              <a:rPr lang="ja-JP" altLang="en-US" sz="2400" b="1" dirty="0" smtClean="0">
                <a:latin typeface="メイリオ" pitchFamily="50" charset="-128"/>
                <a:ea typeface="メイリオ" pitchFamily="50" charset="-128"/>
                <a:cs typeface="メイリオ" pitchFamily="50" charset="-128"/>
              </a:rPr>
              <a:t>プラグイン開発における</a:t>
            </a:r>
            <a:endParaRPr lang="en-US" altLang="ja-JP" sz="2400" b="1" dirty="0" smtClean="0">
              <a:latin typeface="メイリオ" pitchFamily="50" charset="-128"/>
              <a:ea typeface="メイリオ" pitchFamily="50" charset="-128"/>
              <a:cs typeface="メイリオ" pitchFamily="50" charset="-128"/>
            </a:endParaRPr>
          </a:p>
          <a:p>
            <a:pPr algn="r"/>
            <a:r>
              <a:rPr lang="ja-JP" altLang="en-US" sz="2400" b="1" dirty="0" smtClean="0">
                <a:latin typeface="メイリオ" pitchFamily="50" charset="-128"/>
                <a:ea typeface="メイリオ" pitchFamily="50" charset="-128"/>
                <a:cs typeface="メイリオ" pitchFamily="50" charset="-128"/>
              </a:rPr>
              <a:t>機能提案及び</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評価</a:t>
            </a:r>
            <a:endParaRPr lang="ja-JP" altLang="en-US" sz="2400" b="1" dirty="0">
              <a:latin typeface="メイリオ" pitchFamily="50" charset="-128"/>
              <a:ea typeface="メイリオ" pitchFamily="50" charset="-128"/>
              <a:cs typeface="メイリオ" pitchFamily="50" charset="-128"/>
            </a:endParaRPr>
          </a:p>
        </p:txBody>
      </p:sp>
      <p:sp>
        <p:nvSpPr>
          <p:cNvPr id="8" name="サブタイトル 2"/>
          <p:cNvSpPr txBox="1">
            <a:spLocks/>
          </p:cNvSpPr>
          <p:nvPr/>
        </p:nvSpPr>
        <p:spPr>
          <a:xfrm>
            <a:off x="2339752" y="5132784"/>
            <a:ext cx="6552728" cy="1176536"/>
          </a:xfrm>
          <a:prstGeom prst="rect">
            <a:avLst/>
          </a:prstGeom>
        </p:spPr>
        <p:txBody>
          <a:bodyPr vert="horz" lIns="91440" tIns="45720" rIns="91440" bIns="45720" rtlCol="0">
            <a:noAutofit/>
          </a:bodyPr>
          <a:lstStyle/>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国立情報学研究所 社会共有知研究センター</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新井研究室</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外田浩太朗</a:t>
            </a:r>
            <a:endParaRPr lang="en-US" altLang="ja-JP" sz="2000" b="1" dirty="0" smtClean="0">
              <a:latin typeface="メイリオ" pitchFamily="50" charset="-128"/>
              <a:ea typeface="メイリオ" pitchFamily="50" charset="-128"/>
              <a:cs typeface="メイリオ" pitchFamily="50" charset="-128"/>
            </a:endParaRPr>
          </a:p>
          <a:p>
            <a:pPr marL="342900" lvl="0" indent="-342900" algn="r">
              <a:spcBef>
                <a:spcPct val="20000"/>
              </a:spcBef>
              <a:defRPr/>
            </a:pPr>
            <a:r>
              <a:rPr lang="ja-JP" altLang="en-US" sz="2000" b="1" dirty="0" smtClean="0">
                <a:latin typeface="メイリオ" pitchFamily="50" charset="-128"/>
                <a:ea typeface="メイリオ" pitchFamily="50" charset="-128"/>
                <a:cs typeface="メイリオ" pitchFamily="50" charset="-128"/>
              </a:rPr>
              <a:t>指導教官 新井紀子 教授</a:t>
            </a:r>
            <a:endParaRPr lang="ja-JP" altLang="en-US" sz="2000" b="1" dirty="0">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36</a:t>
            </a:fld>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0"/>
            <a:ext cx="8229600" cy="980728"/>
          </a:xfrm>
        </p:spPr>
        <p:txBody>
          <a:bodyPr>
            <a:noAutofit/>
          </a:bodyPr>
          <a:lstStyle/>
          <a:p>
            <a:r>
              <a:rPr lang="ja-JP" altLang="en-US" sz="3600" b="1" dirty="0" smtClean="0">
                <a:latin typeface="メイリオ" pitchFamily="50" charset="-128"/>
                <a:ea typeface="メイリオ" pitchFamily="50" charset="-128"/>
                <a:cs typeface="メイリオ" pitchFamily="50" charset="-128"/>
              </a:rPr>
              <a:t>補足　</a:t>
            </a:r>
            <a:r>
              <a:rPr lang="en-US" altLang="ja-JP" sz="3600" b="1" dirty="0" smtClean="0">
                <a:latin typeface="メイリオ" pitchFamily="50" charset="-128"/>
                <a:ea typeface="メイリオ" pitchFamily="50" charset="-128"/>
                <a:cs typeface="メイリオ" pitchFamily="50" charset="-128"/>
              </a:rPr>
              <a:t>NC2</a:t>
            </a:r>
            <a:r>
              <a:rPr lang="ja-JP" altLang="en-US" sz="3600" b="1" dirty="0" smtClean="0">
                <a:latin typeface="メイリオ" pitchFamily="50" charset="-128"/>
                <a:ea typeface="メイリオ" pitchFamily="50" charset="-128"/>
                <a:cs typeface="メイリオ" pitchFamily="50" charset="-128"/>
              </a:rPr>
              <a:t>に潜む課題</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323528" y="1268760"/>
            <a:ext cx="8363272" cy="5069160"/>
          </a:xfrm>
        </p:spPr>
        <p:txBody>
          <a:bodyPr>
            <a:noAutofit/>
          </a:bodyPr>
          <a:lstStyle/>
          <a:p>
            <a:pPr>
              <a:buFont typeface="Wingdings" pitchFamily="2" charset="2"/>
              <a:buChar char="l"/>
            </a:pPr>
            <a:r>
              <a:rPr kumimoji="1" lang="ja-JP" altLang="en-US" sz="2800" b="1" u="sng" dirty="0" smtClean="0">
                <a:latin typeface="メイリオ" pitchFamily="50" charset="-128"/>
                <a:ea typeface="メイリオ" pitchFamily="50" charset="-128"/>
                <a:cs typeface="メイリオ" pitchFamily="50" charset="-128"/>
              </a:rPr>
              <a:t>テ</a:t>
            </a:r>
            <a:r>
              <a:rPr kumimoji="1" lang="ja-JP" altLang="en-US" sz="2800" b="1" u="sng" dirty="0" smtClean="0">
                <a:latin typeface="メイリオ" pitchFamily="50" charset="-128"/>
                <a:ea typeface="メイリオ" pitchFamily="50" charset="-128"/>
                <a:cs typeface="メイリオ" pitchFamily="50" charset="-128"/>
              </a:rPr>
              <a:t>スト工数の問題</a:t>
            </a:r>
            <a:endParaRPr kumimoji="1" lang="en-US" altLang="ja-JP" sz="2800" b="1" u="sng" dirty="0" smtClean="0">
              <a:latin typeface="メイリオ" pitchFamily="50" charset="-128"/>
              <a:ea typeface="メイリオ" pitchFamily="50" charset="-128"/>
              <a:cs typeface="メイリオ" pitchFamily="50" charset="-128"/>
            </a:endParaRPr>
          </a:p>
          <a:p>
            <a:pPr lvl="1">
              <a:buNone/>
            </a:pPr>
            <a:r>
              <a:rPr kumimoji="1" lang="ja-JP" altLang="en-US" sz="2400" b="1" dirty="0" smtClean="0">
                <a:latin typeface="メイリオ" pitchFamily="50" charset="-128"/>
                <a:ea typeface="メイリオ" pitchFamily="50" charset="-128"/>
                <a:cs typeface="メイリオ" pitchFamily="50" charset="-128"/>
              </a:rPr>
              <a:t>テストケースのテーブル等を作成し</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結果がその通りになるかテストを消化</a:t>
            </a:r>
            <a:r>
              <a:rPr kumimoji="1"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仕様が複雑な程</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テストにかける工数</a:t>
            </a:r>
            <a:r>
              <a:rPr lang="ja-JP" altLang="en-US" sz="2400" b="1" dirty="0" smtClean="0">
                <a:latin typeface="メイリオ" pitchFamily="50" charset="-128"/>
                <a:ea typeface="メイリオ" pitchFamily="50" charset="-128"/>
                <a:cs typeface="メイリオ" pitchFamily="50" charset="-128"/>
              </a:rPr>
              <a:t>も</a:t>
            </a:r>
            <a:r>
              <a:rPr kumimoji="1" lang="ja-JP" altLang="en-US" sz="2400" b="1" dirty="0" smtClean="0">
                <a:latin typeface="メイリオ" pitchFamily="50" charset="-128"/>
                <a:ea typeface="メイリオ" pitchFamily="50" charset="-128"/>
                <a:cs typeface="メイリオ" pitchFamily="50" charset="-128"/>
              </a:rPr>
              <a:t>増加</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lvl="1">
              <a:buNone/>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800" b="1" u="sng" dirty="0" smtClean="0">
                <a:latin typeface="メイリオ" pitchFamily="50" charset="-128"/>
                <a:ea typeface="メイリオ" pitchFamily="50" charset="-128"/>
                <a:cs typeface="メイリオ" pitchFamily="50" charset="-128"/>
              </a:rPr>
              <a:t>脆</a:t>
            </a:r>
            <a:r>
              <a:rPr lang="ja-JP" altLang="en-US" sz="2800" b="1" u="sng" dirty="0" smtClean="0">
                <a:latin typeface="メイリオ" pitchFamily="50" charset="-128"/>
                <a:ea typeface="メイリオ" pitchFamily="50" charset="-128"/>
                <a:cs typeface="メイリオ" pitchFamily="50" charset="-128"/>
              </a:rPr>
              <a:t>弱性の問題</a:t>
            </a:r>
            <a:endParaRPr lang="en-US" altLang="ja-JP" sz="2800" b="1" u="sng"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コンテンツ管理システムの脆弱性を狙ったウェブ改ざんが横行している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ウェブサイトにウイルスが仕掛けられ</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ウイルス拡散に悪用されかねない</a:t>
            </a:r>
            <a:r>
              <a:rPr lang="en-US" altLang="ja-JP" sz="2400" b="1" dirty="0" smtClean="0">
                <a:latin typeface="メイリオ" pitchFamily="50" charset="-128"/>
                <a:ea typeface="メイリオ" pitchFamily="50" charset="-128"/>
                <a:cs typeface="メイリオ" pitchFamily="50" charset="-128"/>
              </a:rPr>
              <a:t>.</a:t>
            </a:r>
          </a:p>
          <a:p>
            <a:pPr lvl="1">
              <a:buNone/>
            </a:pPr>
            <a:r>
              <a:rPr lang="en-US" altLang="ja-JP" sz="2400" b="1" dirty="0" smtClean="0">
                <a:latin typeface="メイリオ" pitchFamily="50" charset="-128"/>
                <a:ea typeface="メイリオ" pitchFamily="50" charset="-128"/>
                <a:cs typeface="メイリオ" pitchFamily="50" charset="-128"/>
              </a:rPr>
              <a:t>[IPA</a:t>
            </a:r>
            <a:r>
              <a:rPr lang="ja-JP" altLang="en-US" sz="2400" b="1" dirty="0" smtClean="0">
                <a:latin typeface="メイリオ" pitchFamily="50" charset="-128"/>
                <a:ea typeface="メイリオ" pitchFamily="50" charset="-128"/>
                <a:cs typeface="メイリオ" pitchFamily="50" charset="-128"/>
              </a:rPr>
              <a:t>の勧告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管理されていないサイトは閉鎖を</a:t>
            </a:r>
            <a:r>
              <a:rPr lang="en-US" altLang="ja-JP" sz="2400" b="1" dirty="0" smtClean="0">
                <a:latin typeface="メイリオ" pitchFamily="50" charset="-128"/>
                <a:ea typeface="メイリオ" pitchFamily="50" charset="-128"/>
                <a:cs typeface="メイリオ" pitchFamily="50" charset="-128"/>
              </a:rPr>
              <a:t>...</a:t>
            </a:r>
          </a:p>
          <a:p>
            <a:pPr lvl="2">
              <a:buNone/>
            </a:pPr>
            <a:r>
              <a:rPr lang="en-US" altLang="ja-JP" sz="2000" b="1" dirty="0" smtClean="0">
                <a:latin typeface="メイリオ" pitchFamily="50" charset="-128"/>
                <a:ea typeface="メイリオ" pitchFamily="50" charset="-128"/>
                <a:cs typeface="メイリオ" pitchFamily="50" charset="-128"/>
              </a:rPr>
              <a:t>http://www.ipa.go.jp/security/ciadr/vul/20140619-oldcms.html</a:t>
            </a:r>
          </a:p>
          <a:p>
            <a:pPr>
              <a:buNone/>
            </a:pPr>
            <a:endParaRPr kumimoji="1" lang="en-US" altLang="ja-JP" sz="2400" b="1" dirty="0" smtClean="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37</a:t>
            </a:fld>
            <a:endParaRPr lang="ja-JP"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a:t>
            </a:r>
            <a:r>
              <a:rPr kumimoji="1" lang="en-US" altLang="ja-JP" sz="3600" b="1" dirty="0" smtClean="0">
                <a:latin typeface="メイリオ" pitchFamily="50" charset="-128"/>
                <a:ea typeface="メイリオ" pitchFamily="50" charset="-128"/>
                <a:cs typeface="メイリオ" pitchFamily="50" charset="-128"/>
              </a:rPr>
              <a:t>NC3</a:t>
            </a:r>
            <a:r>
              <a:rPr kumimoji="1" lang="ja-JP" altLang="en-US" sz="3600" b="1" dirty="0" smtClean="0">
                <a:latin typeface="メイリオ" pitchFamily="50" charset="-128"/>
                <a:ea typeface="メイリオ" pitchFamily="50" charset="-128"/>
                <a:cs typeface="メイリオ" pitchFamily="50" charset="-128"/>
              </a:rPr>
              <a:t>開</a:t>
            </a:r>
            <a:r>
              <a:rPr kumimoji="1" lang="ja-JP" altLang="en-US" sz="3600" b="1" dirty="0" smtClean="0">
                <a:latin typeface="メイリオ" pitchFamily="50" charset="-128"/>
                <a:ea typeface="メイリオ" pitchFamily="50" charset="-128"/>
                <a:cs typeface="メイリオ" pitchFamily="50" charset="-128"/>
              </a:rPr>
              <a:t>発</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67544" y="1268760"/>
            <a:ext cx="8229600" cy="4997152"/>
          </a:xfrm>
        </p:spPr>
        <p:txBody>
          <a:bodyPr>
            <a:noAutofit/>
          </a:bodyPr>
          <a:lstStyle/>
          <a:p>
            <a:pPr>
              <a:buFont typeface="Wingdings" pitchFamily="2" charset="2"/>
              <a:buChar char="l"/>
            </a:pPr>
            <a:r>
              <a:rPr kumimoji="1" lang="ja-JP" altLang="en-US" sz="2800" b="1" u="sng" dirty="0" smtClean="0">
                <a:latin typeface="メイリオ" pitchFamily="50" charset="-128"/>
                <a:ea typeface="メイリオ" pitchFamily="50" charset="-128"/>
                <a:cs typeface="メイリオ" pitchFamily="50" charset="-128"/>
              </a:rPr>
              <a:t>テスト工数の問</a:t>
            </a:r>
            <a:r>
              <a:rPr kumimoji="1" lang="ja-JP" altLang="en-US" sz="2800" b="1" u="sng" dirty="0" smtClean="0">
                <a:latin typeface="メイリオ" pitchFamily="50" charset="-128"/>
                <a:ea typeface="メイリオ" pitchFamily="50" charset="-128"/>
                <a:cs typeface="メイリオ" pitchFamily="50" charset="-128"/>
              </a:rPr>
              <a:t>題</a:t>
            </a:r>
            <a:endParaRPr kumimoji="1" lang="en-US" altLang="ja-JP" sz="2800" b="1" u="sng"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テストコードとセットにすることで</a:t>
            </a:r>
            <a:r>
              <a:rPr lang="en-US" altLang="ja-JP" sz="2400" b="1" dirty="0" smtClean="0">
                <a:latin typeface="メイリオ" pitchFamily="50" charset="-128"/>
                <a:ea typeface="メイリオ" pitchFamily="50" charset="-128"/>
                <a:cs typeface="メイリオ" pitchFamily="50" charset="-128"/>
              </a:rPr>
              <a:t>GitHub</a:t>
            </a:r>
            <a:r>
              <a:rPr lang="ja-JP" altLang="en-US" sz="2400" b="1" dirty="0" smtClean="0">
                <a:latin typeface="メイリオ" pitchFamily="50" charset="-128"/>
                <a:ea typeface="メイリオ" pitchFamily="50" charset="-128"/>
                <a:cs typeface="メイリオ" pitchFamily="50" charset="-128"/>
              </a:rPr>
              <a:t>（共有リポジトリ）</a:t>
            </a:r>
            <a:r>
              <a:rPr lang="ja-JP" altLang="en-US" sz="2400" b="1" dirty="0" smtClean="0">
                <a:latin typeface="メイリオ" pitchFamily="50" charset="-128"/>
                <a:ea typeface="メイリオ" pitchFamily="50" charset="-128"/>
                <a:cs typeface="メイリオ" pitchFamily="50" charset="-128"/>
              </a:rPr>
              <a:t>にアップロード時に</a:t>
            </a:r>
            <a:r>
              <a:rPr lang="en-US" altLang="ja-JP" sz="2400" b="1" dirty="0" smtClean="0">
                <a:latin typeface="メイリオ" pitchFamily="50" charset="-128"/>
                <a:ea typeface="メイリオ" pitchFamily="50" charset="-128"/>
                <a:cs typeface="メイリオ" pitchFamily="50" charset="-128"/>
              </a:rPr>
              <a:t>TravisCI</a:t>
            </a:r>
            <a:r>
              <a:rPr lang="ja-JP" altLang="en-US" sz="2400" b="1" dirty="0" smtClean="0">
                <a:latin typeface="メイリオ" pitchFamily="50" charset="-128"/>
                <a:ea typeface="メイリオ" pitchFamily="50" charset="-128"/>
                <a:cs typeface="メイリオ" pitchFamily="50" charset="-128"/>
              </a:rPr>
              <a:t>のテスト</a:t>
            </a:r>
            <a:r>
              <a:rPr lang="ja-JP" altLang="en-US" sz="2400" b="1" dirty="0" smtClean="0">
                <a:latin typeface="メイリオ" pitchFamily="50" charset="-128"/>
                <a:ea typeface="メイリオ" pitchFamily="50" charset="-128"/>
                <a:cs typeface="メイリオ" pitchFamily="50" charset="-128"/>
              </a:rPr>
              <a:t>が実行される</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→これにより</a:t>
            </a:r>
            <a:r>
              <a:rPr lang="en-US" altLang="ja-JP" sz="2400" b="1" dirty="0" smtClean="0">
                <a:latin typeface="メイリオ" pitchFamily="50" charset="-128"/>
                <a:ea typeface="メイリオ" pitchFamily="50" charset="-128"/>
                <a:cs typeface="メイリオ" pitchFamily="50" charset="-128"/>
              </a:rPr>
              <a:t>,</a:t>
            </a:r>
            <a:r>
              <a:rPr lang="ja-JP" altLang="en-US" sz="2400" b="1" dirty="0" smtClean="0">
                <a:latin typeface="メイリオ" pitchFamily="50" charset="-128"/>
                <a:ea typeface="メイリオ" pitchFamily="50" charset="-128"/>
                <a:cs typeface="メイリオ" pitchFamily="50" charset="-128"/>
              </a:rPr>
              <a:t> テス</a:t>
            </a:r>
            <a:r>
              <a:rPr lang="ja-JP" altLang="en-US" sz="2400" b="1" dirty="0" smtClean="0">
                <a:latin typeface="メイリオ" pitchFamily="50" charset="-128"/>
                <a:ea typeface="メイリオ" pitchFamily="50" charset="-128"/>
                <a:cs typeface="メイリオ" pitchFamily="50" charset="-128"/>
              </a:rPr>
              <a:t>ト工数削減</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品質向上が見込める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ja-JP" altLang="en-US" sz="2800" b="1" u="sng" dirty="0" smtClean="0">
                <a:latin typeface="メイリオ" pitchFamily="50" charset="-128"/>
                <a:ea typeface="メイリオ" pitchFamily="50" charset="-128"/>
                <a:cs typeface="メイリオ" pitchFamily="50" charset="-128"/>
              </a:rPr>
              <a:t>脆弱性の問</a:t>
            </a:r>
            <a:r>
              <a:rPr lang="ja-JP" altLang="en-US" sz="2800" b="1" u="sng" dirty="0" smtClean="0">
                <a:latin typeface="メイリオ" pitchFamily="50" charset="-128"/>
                <a:ea typeface="メイリオ" pitchFamily="50" charset="-128"/>
                <a:cs typeface="メイリオ" pitchFamily="50" charset="-128"/>
              </a:rPr>
              <a:t>題</a:t>
            </a:r>
            <a:endParaRPr lang="en-US" altLang="ja-JP" sz="2800" b="1" u="sng"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CakePHP</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AngularJS</a:t>
            </a:r>
            <a:r>
              <a:rPr lang="ja-JP" altLang="en-US" sz="2400" b="1" dirty="0" smtClean="0">
                <a:latin typeface="メイリオ" pitchFamily="50" charset="-128"/>
                <a:ea typeface="メイリオ" pitchFamily="50" charset="-128"/>
                <a:cs typeface="メイリオ" pitchFamily="50" charset="-128"/>
              </a:rPr>
              <a:t>等</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盛んに開発が行われているソフトウェアを利用することによるリスク低減</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作りこみによるリスク低減</a:t>
            </a:r>
            <a:r>
              <a:rPr lang="en-US" altLang="ja-JP" sz="2400" b="1" dirty="0" smtClean="0">
                <a:latin typeface="メイリオ" pitchFamily="50" charset="-128"/>
                <a:ea typeface="メイリオ" pitchFamily="50" charset="-128"/>
                <a:cs typeface="メイリオ" pitchFamily="50" charset="-128"/>
              </a:rPr>
              <a:t>.</a:t>
            </a:r>
          </a:p>
          <a:p>
            <a:pPr lvl="1">
              <a:buNone/>
            </a:pPr>
            <a:r>
              <a:rPr lang="ja-JP" altLang="en-US" sz="2400" b="1" dirty="0" smtClean="0">
                <a:latin typeface="メイリオ" pitchFamily="50" charset="-128"/>
                <a:ea typeface="メイリオ" pitchFamily="50" charset="-128"/>
                <a:cs typeface="メイリオ" pitchFamily="50" charset="-128"/>
              </a:rPr>
              <a:t>　（データをエスケープする</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セッションを利用しない等</a:t>
            </a:r>
            <a:r>
              <a:rPr lang="en-US" altLang="ja-JP" sz="2400" b="1" dirty="0" smtClean="0">
                <a:latin typeface="メイリオ" pitchFamily="50" charset="-128"/>
                <a:ea typeface="メイリオ" pitchFamily="50" charset="-128"/>
                <a:cs typeface="メイリオ" pitchFamily="50" charset="-128"/>
              </a:rPr>
              <a:t>, XSS</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CSRF, SQL</a:t>
            </a:r>
            <a:r>
              <a:rPr lang="ja-JP" altLang="en-US" sz="2400" b="1" dirty="0" smtClean="0">
                <a:latin typeface="メイリオ" pitchFamily="50" charset="-128"/>
                <a:ea typeface="メイリオ" pitchFamily="50" charset="-128"/>
                <a:cs typeface="メイリオ" pitchFamily="50" charset="-128"/>
              </a:rPr>
              <a:t>インジェクション対策を考慮したコードを実装する）</a:t>
            </a:r>
            <a:endParaRPr lang="en-US" altLang="ja-JP" sz="2400" b="1" dirty="0" smtClean="0">
              <a:latin typeface="メイリオ" pitchFamily="50" charset="-128"/>
              <a:ea typeface="メイリオ" pitchFamily="50" charset="-128"/>
              <a:cs typeface="メイリオ" pitchFamily="50" charset="-128"/>
            </a:endParaRPr>
          </a:p>
          <a:p>
            <a:pPr lvl="1"/>
            <a:endParaRPr lang="en-US" altLang="ja-JP" sz="2400" b="1" dirty="0" smtClean="0">
              <a:latin typeface="メイリオ" pitchFamily="50" charset="-128"/>
              <a:ea typeface="メイリオ" pitchFamily="50" charset="-128"/>
              <a:cs typeface="メイリオ" pitchFamily="50" charset="-128"/>
            </a:endParaRPr>
          </a:p>
          <a:p>
            <a:endParaRPr lang="en-US" altLang="ja-JP" sz="2400" b="1" dirty="0" smtClean="0">
              <a:latin typeface="メイリオ" pitchFamily="50" charset="-128"/>
              <a:ea typeface="メイリオ" pitchFamily="50" charset="-128"/>
              <a:cs typeface="メイリオ" pitchFamily="50" charset="-128"/>
            </a:endParaRPr>
          </a:p>
          <a:p>
            <a:pPr lvl="2"/>
            <a:endParaRPr kumimoji="1" lang="ja-JP" altLang="en-US" b="1" dirty="0">
              <a:latin typeface="メイリオ" pitchFamily="50" charset="-128"/>
              <a:ea typeface="メイリオ" pitchFamily="50" charset="-128"/>
              <a:cs typeface="メイリオ" pitchFamily="50" charset="-128"/>
            </a:endParaRPr>
          </a:p>
        </p:txBody>
      </p:sp>
      <p:sp>
        <p:nvSpPr>
          <p:cNvPr id="5" name="スライド番号プレースホルダ 4"/>
          <p:cNvSpPr>
            <a:spLocks noGrp="1"/>
          </p:cNvSpPr>
          <p:nvPr>
            <p:ph type="sldNum" sz="quarter" idx="12"/>
          </p:nvPr>
        </p:nvSpPr>
        <p:spPr/>
        <p:txBody>
          <a:bodyPr/>
          <a:lstStyle/>
          <a:p>
            <a:fld id="{D2D8002D-B5B0-4BAC-B1F6-782DDCCE6D9C}" type="slidenum">
              <a:rPr lang="ja-JP" altLang="en-US" smtClean="0"/>
              <a:pPr/>
              <a:t>38</a:t>
            </a:fld>
            <a:endParaRPr lang="ja-JP"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vert="horz" lIns="91440" tIns="45720" rIns="91440" bIns="45720" rtlCol="0" anchor="ctr">
            <a:normAutofit/>
          </a:bodyPr>
          <a:lstStyle/>
          <a:p>
            <a:r>
              <a:rPr lang="ja-JP" altLang="en-US" sz="3600" b="1" dirty="0" smtClean="0">
                <a:latin typeface="メイリオ" pitchFamily="50" charset="-128"/>
                <a:ea typeface="メイリオ" pitchFamily="50" charset="-128"/>
                <a:cs typeface="メイリオ" pitchFamily="50" charset="-128"/>
              </a:rPr>
              <a:t>補足　開</a:t>
            </a:r>
            <a:r>
              <a:rPr lang="ja-JP" altLang="en-US" sz="3600" b="1" dirty="0" smtClean="0">
                <a:latin typeface="メイリオ" pitchFamily="50" charset="-128"/>
                <a:ea typeface="メイリオ" pitchFamily="50" charset="-128"/>
                <a:cs typeface="メイリオ" pitchFamily="50" charset="-128"/>
              </a:rPr>
              <a:t>発スケジュール</a:t>
            </a:r>
            <a:endParaRPr lang="ja-JP" altLang="en-US" sz="3600" b="1" dirty="0">
              <a:latin typeface="メイリオ" pitchFamily="50" charset="-128"/>
              <a:ea typeface="メイリオ" pitchFamily="50" charset="-128"/>
              <a:cs typeface="メイリオ" pitchFamily="50" charset="-128"/>
            </a:endParaRPr>
          </a:p>
        </p:txBody>
      </p:sp>
      <p:graphicFrame>
        <p:nvGraphicFramePr>
          <p:cNvPr id="4" name="コンテンツ プレースホルダ 3"/>
          <p:cNvGraphicFramePr>
            <a:graphicFrameLocks noGrp="1"/>
          </p:cNvGraphicFramePr>
          <p:nvPr>
            <p:ph idx="1"/>
          </p:nvPr>
        </p:nvGraphicFramePr>
        <p:xfrm>
          <a:off x="1" y="980730"/>
          <a:ext cx="9107484" cy="5525167"/>
        </p:xfrm>
        <a:graphic>
          <a:graphicData uri="http://schemas.openxmlformats.org/drawingml/2006/table">
            <a:tbl>
              <a:tblPr firstRow="1" bandRow="1">
                <a:tableStyleId>{7DF18680-E054-41AD-8BC1-D1AEF772440D}</a:tableStyleId>
              </a:tblPr>
              <a:tblGrid>
                <a:gridCol w="3635895"/>
                <a:gridCol w="432048"/>
                <a:gridCol w="432048"/>
                <a:gridCol w="432048"/>
                <a:gridCol w="432048"/>
                <a:gridCol w="432048"/>
                <a:gridCol w="432048"/>
                <a:gridCol w="504056"/>
                <a:gridCol w="504056"/>
                <a:gridCol w="527465"/>
                <a:gridCol w="447908"/>
                <a:gridCol w="464787"/>
                <a:gridCol w="431029"/>
              </a:tblGrid>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bg1"/>
                          </a:solidFill>
                          <a:latin typeface="メイリオ" pitchFamily="50" charset="-128"/>
                          <a:ea typeface="メイリオ" pitchFamily="50" charset="-128"/>
                          <a:cs typeface="メイリオ" pitchFamily="50" charset="-128"/>
                        </a:rPr>
                        <a:t>作業概要</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kern="1200" dirty="0" smtClean="0"/>
                        <a:t>4</a:t>
                      </a: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5</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6</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7</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8</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9</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10</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11</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lt1"/>
                          </a:solidFill>
                          <a:latin typeface="+mn-lt"/>
                          <a:ea typeface="+mn-ea"/>
                          <a:cs typeface="+mn-cs"/>
                        </a:rPr>
                        <a:t>12</a:t>
                      </a:r>
                      <a:endParaRPr kumimoji="1" lang="ja-JP" altLang="en-US" sz="24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1</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2</a:t>
                      </a:r>
                      <a:endParaRPr kumimoji="1" lang="ja-JP" altLang="en-US" sz="2800" b="1" kern="1200" dirty="0" smtClean="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800" b="1" kern="1200" dirty="0" smtClean="0">
                          <a:solidFill>
                            <a:schemeClr val="lt1"/>
                          </a:solidFill>
                          <a:latin typeface="+mn-lt"/>
                          <a:ea typeface="+mn-ea"/>
                          <a:cs typeface="+mn-cs"/>
                        </a:rPr>
                        <a:t>3</a:t>
                      </a:r>
                      <a:endParaRPr kumimoji="1" lang="ja-JP" altLang="en-US" sz="2800" b="1" kern="1200" dirty="0" smtClean="0">
                        <a:solidFill>
                          <a:schemeClr val="lt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基礎知識習得</a:t>
                      </a:r>
                      <a:endParaRPr kumimoji="1" lang="en-US" altLang="ja-JP" sz="2400" b="1" kern="1200" dirty="0" smtClean="0">
                        <a:solidFill>
                          <a:schemeClr val="dk1"/>
                        </a:solidFill>
                        <a:latin typeface="メイリオ" pitchFamily="50" charset="-128"/>
                        <a:ea typeface="メイリオ" pitchFamily="50" charset="-128"/>
                        <a:cs typeface="メイリオ"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NC3</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仕様勉強</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環境構築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kern="1200" dirty="0" smtClean="0">
                          <a:solidFill>
                            <a:schemeClr val="dk1"/>
                          </a:solidFill>
                          <a:latin typeface="メイリオ" pitchFamily="50" charset="-128"/>
                          <a:ea typeface="メイリオ" pitchFamily="50" charset="-128"/>
                          <a:cs typeface="メイリオ" pitchFamily="50" charset="-128"/>
                        </a:rPr>
                        <a:t>iframe</a:t>
                      </a:r>
                      <a:r>
                        <a:rPr kumimoji="1" lang="ja-JP" altLang="en-US" sz="2400" b="1" kern="1200" dirty="0" smtClean="0">
                          <a:solidFill>
                            <a:schemeClr val="dk1"/>
                          </a:solidFill>
                          <a:latin typeface="メイリオ" pitchFamily="50" charset="-128"/>
                          <a:ea typeface="メイリオ" pitchFamily="50" charset="-128"/>
                          <a:cs typeface="メイリオ" pitchFamily="50" charset="-128"/>
                        </a:rPr>
                        <a:t>開発／改修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5722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（日工専）中間報告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他プラグイン設計等</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endParaRPr lang="ja-JP" altLang="en-US" dirty="0"/>
                    </a:p>
                  </a:txBody>
                  <a:tcPr anchor="ctr"/>
                </a:tc>
                <a:tc>
                  <a:txBody>
                    <a:bodyPr/>
                    <a:lstStyle/>
                    <a:p>
                      <a:endParaRPr lang="ja-JP" altLang="en-US" dirty="0"/>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掲示板開発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r h="6191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kern="1200" dirty="0" smtClean="0">
                          <a:solidFill>
                            <a:schemeClr val="dk1"/>
                          </a:solidFill>
                          <a:latin typeface="メイリオ" pitchFamily="50" charset="-128"/>
                          <a:ea typeface="メイリオ" pitchFamily="50" charset="-128"/>
                          <a:cs typeface="メイリオ" pitchFamily="50" charset="-128"/>
                        </a:rPr>
                        <a:t>（日工専）最終報告</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kern="1200" dirty="0" smtClean="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800" kern="1200" dirty="0" smtClean="0">
                          <a:solidFill>
                            <a:schemeClr val="dk1"/>
                          </a:solidFill>
                          <a:latin typeface="+mn-lt"/>
                          <a:ea typeface="+mn-ea"/>
                          <a:cs typeface="+mn-cs"/>
                        </a:rPr>
                        <a:t>■</a:t>
                      </a:r>
                    </a:p>
                  </a:txBody>
                  <a:tcPr anchor="ctr"/>
                </a:tc>
              </a:tr>
            </a:tbl>
          </a:graphicData>
        </a:graphic>
      </p:graphicFrame>
      <p:sp>
        <p:nvSpPr>
          <p:cNvPr id="6" name="正方形/長方形 5"/>
          <p:cNvSpPr/>
          <p:nvPr/>
        </p:nvSpPr>
        <p:spPr>
          <a:xfrm>
            <a:off x="3635896" y="1628800"/>
            <a:ext cx="4104456" cy="30963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5580112" y="1700808"/>
            <a:ext cx="2088232" cy="461665"/>
          </a:xfrm>
          <a:prstGeom prst="rect">
            <a:avLst/>
          </a:prstGeom>
          <a:noFill/>
        </p:spPr>
        <p:txBody>
          <a:bodyPr wrap="square" rtlCol="0">
            <a:spAutoFit/>
          </a:bodyPr>
          <a:lstStyle/>
          <a:p>
            <a:r>
              <a:rPr kumimoji="1" lang="ja-JP" altLang="en-US" sz="2400" b="1" dirty="0" smtClean="0">
                <a:solidFill>
                  <a:srgbClr val="FF0000"/>
                </a:solidFill>
                <a:latin typeface="メイリオ" pitchFamily="50" charset="-128"/>
                <a:ea typeface="メイリオ" pitchFamily="50" charset="-128"/>
                <a:cs typeface="メイリオ" pitchFamily="50" charset="-128"/>
              </a:rPr>
              <a:t>中間報告時点</a:t>
            </a:r>
            <a:endParaRPr kumimoji="1" lang="ja-JP" altLang="en-US" sz="2400" b="1" dirty="0">
              <a:solidFill>
                <a:srgbClr val="FF0000"/>
              </a:solidFill>
              <a:latin typeface="メイリオ" pitchFamily="50" charset="-128"/>
              <a:ea typeface="メイリオ" pitchFamily="50" charset="-128"/>
              <a:cs typeface="メイリオ" pitchFamily="50" charset="-128"/>
            </a:endParaRPr>
          </a:p>
        </p:txBody>
      </p:sp>
      <p:sp>
        <p:nvSpPr>
          <p:cNvPr id="9" name="スライド番号プレースホルダ 8"/>
          <p:cNvSpPr>
            <a:spLocks noGrp="1"/>
          </p:cNvSpPr>
          <p:nvPr>
            <p:ph type="sldNum" sz="quarter" idx="12"/>
          </p:nvPr>
        </p:nvSpPr>
        <p:spPr/>
        <p:txBody>
          <a:bodyPr/>
          <a:lstStyle/>
          <a:p>
            <a:fld id="{D2D8002D-B5B0-4BAC-B1F6-782DDCCE6D9C}" type="slidenum">
              <a:rPr lang="ja-JP" altLang="en-US" smtClean="0"/>
              <a:pPr/>
              <a:t>39</a:t>
            </a:fld>
            <a:endParaRPr lang="ja-JP"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107504" y="908720"/>
            <a:ext cx="8856984" cy="5472608"/>
          </a:xfrm>
        </p:spPr>
        <p:txBody>
          <a:bodyPr>
            <a:noAutofit/>
          </a:bodyPr>
          <a:lstStyle/>
          <a:p>
            <a:pPr marL="514350" indent="-514350">
              <a:spcAft>
                <a:spcPts val="600"/>
              </a:spcAft>
              <a:buFont typeface="+mj-ea"/>
              <a:buAutoNum type="circleNumDbPlain"/>
            </a:pPr>
            <a:r>
              <a:rPr kumimoji="1" lang="ja-JP" altLang="en-US" sz="2400" b="1" dirty="0" smtClean="0">
                <a:latin typeface="メイリオ" pitchFamily="50" charset="-128"/>
                <a:ea typeface="メイリオ" pitchFamily="50" charset="-128"/>
                <a:cs typeface="メイリオ" pitchFamily="50" charset="-128"/>
              </a:rPr>
              <a:t>開発経験</a:t>
            </a:r>
            <a:r>
              <a:rPr kumimoji="1" lang="en-US" altLang="ja-JP" sz="2400" b="1" dirty="0" smtClean="0">
                <a:latin typeface="メイリオ" pitchFamily="50" charset="-128"/>
                <a:ea typeface="メイリオ" pitchFamily="50" charset="-128"/>
                <a:cs typeface="メイリオ" pitchFamily="50" charset="-128"/>
              </a:rPr>
              <a:t>(</a:t>
            </a:r>
            <a:r>
              <a:rPr kumimoji="1" lang="ja-JP" altLang="en-US" sz="2400" b="1" u="sng" dirty="0" smtClean="0">
                <a:latin typeface="メイリオ" pitchFamily="50" charset="-128"/>
                <a:ea typeface="メイリオ" pitchFamily="50" charset="-128"/>
                <a:cs typeface="メイリオ" pitchFamily="50" charset="-128"/>
              </a:rPr>
              <a:t>プログラミング</a:t>
            </a:r>
            <a:r>
              <a:rPr kumimoji="1"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高校の授業</a:t>
            </a:r>
            <a:r>
              <a:rPr lang="en-US" altLang="ja-JP" sz="2000" b="1" dirty="0" smtClean="0">
                <a:latin typeface="メイリオ" pitchFamily="50" charset="-128"/>
                <a:ea typeface="メイリオ" pitchFamily="50" charset="-128"/>
                <a:cs typeface="メイリオ" pitchFamily="50" charset="-128"/>
              </a:rPr>
              <a:t>(C, VBA)</a:t>
            </a:r>
            <a:r>
              <a:rPr lang="ja-JP" altLang="en-US" sz="2000" b="1" dirty="0" smtClean="0">
                <a:latin typeface="メイリオ" pitchFamily="50" charset="-128"/>
                <a:ea typeface="メイリオ" pitchFamily="50" charset="-128"/>
                <a:cs typeface="メイリオ" pitchFamily="50" charset="-128"/>
              </a:rPr>
              <a:t>，入社後の導入教育</a:t>
            </a:r>
            <a:r>
              <a:rPr lang="en-US" altLang="ja-JP" sz="2000" b="1" dirty="0" smtClean="0">
                <a:latin typeface="メイリオ" pitchFamily="50" charset="-128"/>
                <a:ea typeface="メイリオ" pitchFamily="50" charset="-128"/>
                <a:cs typeface="メイリオ" pitchFamily="50" charset="-128"/>
              </a:rPr>
              <a:t>(Java, COBOL)</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OJT</a:t>
            </a:r>
            <a:r>
              <a:rPr lang="ja-JP" altLang="en-US" sz="2000" b="1" dirty="0" smtClean="0">
                <a:latin typeface="メイリオ" pitchFamily="50" charset="-128"/>
                <a:ea typeface="メイリオ" pitchFamily="50" charset="-128"/>
                <a:cs typeface="メイリオ" pitchFamily="50" charset="-128"/>
              </a:rPr>
              <a:t>での開発</a:t>
            </a:r>
            <a:r>
              <a:rPr lang="en-US" altLang="ja-JP" sz="2000" b="1" dirty="0" smtClean="0">
                <a:latin typeface="メイリオ" pitchFamily="50" charset="-128"/>
                <a:ea typeface="メイリオ" pitchFamily="50" charset="-128"/>
                <a:cs typeface="メイリオ" pitchFamily="50" charset="-128"/>
              </a:rPr>
              <a:t>(COBOL)</a:t>
            </a:r>
            <a:r>
              <a:rPr lang="ja-JP" altLang="en-US" sz="2000" b="1" dirty="0" smtClean="0">
                <a:latin typeface="メイリオ" pitchFamily="50" charset="-128"/>
                <a:ea typeface="メイリオ" pitchFamily="50" charset="-128"/>
                <a:cs typeface="メイリオ" pitchFamily="50" charset="-128"/>
              </a:rPr>
              <a:t> 等でプログラミング経験はある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latin typeface="メイリオ" pitchFamily="50" charset="-128"/>
                <a:ea typeface="メイリオ" pitchFamily="50" charset="-128"/>
                <a:cs typeface="メイリオ" pitchFamily="50" charset="-128"/>
              </a:rPr>
              <a:t>知識不足，経験不足を懸念</a:t>
            </a:r>
            <a:r>
              <a:rPr lang="en-US" altLang="ja-JP" sz="2000" b="1" dirty="0" smtClean="0">
                <a:latin typeface="メイリオ" pitchFamily="50" charset="-128"/>
                <a:ea typeface="メイリオ" pitchFamily="50" charset="-128"/>
                <a:cs typeface="メイリオ" pitchFamily="50" charset="-128"/>
              </a:rPr>
              <a:t>.</a:t>
            </a:r>
            <a:endParaRPr kumimoji="1" lang="en-US" altLang="ja-JP" sz="2400" b="1" dirty="0" smtClean="0">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latin typeface="メイリオ" pitchFamily="50" charset="-128"/>
              <a:ea typeface="メイリオ" pitchFamily="50" charset="-128"/>
              <a:cs typeface="メイリオ" pitchFamily="50" charset="-128"/>
            </a:endParaRPr>
          </a:p>
          <a:p>
            <a:pPr marL="914400" lvl="1" indent="-514350"/>
            <a:r>
              <a:rPr lang="ja-JP" altLang="en-US" sz="2000" b="1" dirty="0" smtClean="0">
                <a:latin typeface="メイリオ" pitchFamily="50" charset="-128"/>
                <a:ea typeface="メイリオ" pitchFamily="50" charset="-128"/>
                <a:cs typeface="メイリオ" pitchFamily="50" charset="-128"/>
              </a:rPr>
              <a:t>スマホ</a:t>
            </a:r>
            <a:r>
              <a:rPr lang="ja-JP" altLang="en-US" sz="2000" b="1" dirty="0" smtClean="0">
                <a:latin typeface="メイリオ" pitchFamily="50" charset="-128"/>
                <a:ea typeface="メイリオ" pitchFamily="50" charset="-128"/>
                <a:cs typeface="メイリオ" pitchFamily="50" charset="-128"/>
              </a:rPr>
              <a:t>ア</a:t>
            </a:r>
            <a:r>
              <a:rPr lang="ja-JP" altLang="en-US" sz="2000" b="1" dirty="0" smtClean="0">
                <a:latin typeface="メイリオ" pitchFamily="50" charset="-128"/>
                <a:ea typeface="メイリオ" pitchFamily="50" charset="-128"/>
                <a:cs typeface="メイリオ" pitchFamily="50" charset="-128"/>
              </a:rPr>
              <a:t>プ</a:t>
            </a:r>
            <a:r>
              <a:rPr lang="ja-JP" altLang="en-US" sz="2000" b="1" dirty="0" smtClean="0">
                <a:latin typeface="メイリオ" pitchFamily="50" charset="-128"/>
                <a:ea typeface="メイリオ" pitchFamily="50" charset="-128"/>
                <a:cs typeface="メイリオ" pitchFamily="50" charset="-128"/>
              </a:rPr>
              <a:t>リや</a:t>
            </a:r>
            <a:r>
              <a:rPr lang="en-US" altLang="ja-JP" sz="2000" b="1" dirty="0" smtClean="0">
                <a:latin typeface="メイリオ" pitchFamily="50" charset="-128"/>
                <a:ea typeface="メイリオ" pitchFamily="50" charset="-128"/>
                <a:cs typeface="メイリオ" pitchFamily="50" charset="-128"/>
              </a:rPr>
              <a:t>Web</a:t>
            </a:r>
            <a:r>
              <a:rPr lang="ja-JP" altLang="en-US" sz="2000" b="1" dirty="0" smtClean="0">
                <a:latin typeface="メイリオ" pitchFamily="50" charset="-128"/>
                <a:ea typeface="メイリオ" pitchFamily="50" charset="-128"/>
                <a:cs typeface="メイリオ" pitchFamily="50" charset="-128"/>
              </a:rPr>
              <a:t>上で動作するようなゲーム</a:t>
            </a:r>
            <a:r>
              <a:rPr lang="en-US" altLang="ja-JP" sz="2000" b="1" dirty="0" smtClean="0">
                <a:latin typeface="メイリオ" pitchFamily="50" charset="-128"/>
                <a:ea typeface="メイリオ" pitchFamily="50" charset="-128"/>
                <a:cs typeface="メイリオ" pitchFamily="50" charset="-128"/>
              </a:rPr>
              <a:t>, Web</a:t>
            </a:r>
            <a:r>
              <a:rPr lang="ja-JP" altLang="en-US" sz="2000" b="1" dirty="0" smtClean="0">
                <a:latin typeface="メイリオ" pitchFamily="50" charset="-128"/>
                <a:ea typeface="メイリオ" pitchFamily="50" charset="-128"/>
                <a:cs typeface="メイリオ" pitchFamily="50" charset="-128"/>
              </a:rPr>
              <a:t>サイト等を簡単に</a:t>
            </a:r>
            <a:r>
              <a:rPr lang="ja-JP" altLang="en-US" sz="2000" b="1" dirty="0" smtClean="0">
                <a:latin typeface="メイリオ" pitchFamily="50" charset="-128"/>
                <a:ea typeface="メイリオ" pitchFamily="50" charset="-128"/>
                <a:cs typeface="メイリオ" pitchFamily="50" charset="-128"/>
              </a:rPr>
              <a:t>開</a:t>
            </a:r>
            <a:r>
              <a:rPr lang="ja-JP" altLang="en-US" sz="2000" b="1" dirty="0" smtClean="0">
                <a:latin typeface="メイリオ" pitchFamily="50" charset="-128"/>
                <a:ea typeface="メイリオ" pitchFamily="50" charset="-128"/>
                <a:cs typeface="メイリオ" pitchFamily="50" charset="-128"/>
              </a:rPr>
              <a:t>発するためのソフトウェアが多く出回っている</a:t>
            </a:r>
            <a:r>
              <a:rPr lang="en-US" altLang="ja-JP" sz="2000" b="1" dirty="0" smtClean="0">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latin typeface="メイリオ" pitchFamily="50" charset="-128"/>
                <a:ea typeface="メイリオ" pitchFamily="50" charset="-128"/>
                <a:cs typeface="メイリオ" pitchFamily="50" charset="-128"/>
              </a:rPr>
              <a:t>技</a:t>
            </a:r>
            <a:r>
              <a:rPr lang="ja-JP" altLang="en-US" sz="2000" b="1" dirty="0" smtClean="0">
                <a:latin typeface="メイリオ" pitchFamily="50" charset="-128"/>
                <a:ea typeface="メイリオ" pitchFamily="50" charset="-128"/>
                <a:cs typeface="メイリオ" pitchFamily="50" charset="-128"/>
              </a:rPr>
              <a:t>術者とし</a:t>
            </a:r>
            <a:r>
              <a:rPr lang="ja-JP" altLang="en-US" sz="2000" b="1" dirty="0" smtClean="0">
                <a:latin typeface="メイリオ" pitchFamily="50" charset="-128"/>
                <a:ea typeface="メイリオ" pitchFamily="50" charset="-128"/>
                <a:cs typeface="メイリオ" pitchFamily="50" charset="-128"/>
              </a:rPr>
              <a:t>てソ</a:t>
            </a:r>
            <a:r>
              <a:rPr lang="ja-JP" altLang="en-US" sz="2000" b="1" dirty="0" smtClean="0">
                <a:latin typeface="メイリオ" pitchFamily="50" charset="-128"/>
                <a:ea typeface="メイリオ" pitchFamily="50" charset="-128"/>
                <a:cs typeface="メイリオ" pitchFamily="50" charset="-128"/>
              </a:rPr>
              <a:t>フトウェア開</a:t>
            </a:r>
            <a:r>
              <a:rPr lang="ja-JP" altLang="en-US" sz="2000" b="1" dirty="0" smtClean="0">
                <a:latin typeface="メイリオ" pitchFamily="50" charset="-128"/>
                <a:ea typeface="メイリオ" pitchFamily="50" charset="-128"/>
                <a:cs typeface="メイリオ" pitchFamily="50" charset="-128"/>
              </a:rPr>
              <a:t>発は現在</a:t>
            </a:r>
            <a:r>
              <a:rPr lang="en-US" altLang="ja-JP" sz="2000" b="1" dirty="0" smtClean="0">
                <a:latin typeface="メイリオ" pitchFamily="50" charset="-128"/>
                <a:ea typeface="メイリオ" pitchFamily="50" charset="-128"/>
                <a:cs typeface="メイリオ" pitchFamily="50" charset="-128"/>
              </a:rPr>
              <a:t>, </a:t>
            </a:r>
            <a:r>
              <a:rPr lang="ja-JP" altLang="en-US" sz="2000" b="1" dirty="0" smtClean="0">
                <a:latin typeface="メイリオ" pitchFamily="50" charset="-128"/>
                <a:ea typeface="メイリオ" pitchFamily="50" charset="-128"/>
                <a:cs typeface="メイリオ" pitchFamily="50" charset="-128"/>
              </a:rPr>
              <a:t>ど</a:t>
            </a:r>
            <a:r>
              <a:rPr lang="ja-JP" altLang="en-US" sz="2000" b="1" dirty="0" smtClean="0">
                <a:latin typeface="メイリオ" pitchFamily="50" charset="-128"/>
                <a:ea typeface="メイリオ" pitchFamily="50" charset="-128"/>
                <a:cs typeface="メイリオ" pitchFamily="50" charset="-128"/>
              </a:rPr>
              <a:t>のよう</a:t>
            </a:r>
            <a:r>
              <a:rPr lang="ja-JP" altLang="en-US" sz="2000" b="1" dirty="0" smtClean="0">
                <a:latin typeface="メイリオ" pitchFamily="50" charset="-128"/>
                <a:ea typeface="メイリオ" pitchFamily="50" charset="-128"/>
                <a:cs typeface="メイリオ" pitchFamily="50" charset="-128"/>
              </a:rPr>
              <a:t>な手法を使っているのか知りたい</a:t>
            </a:r>
            <a:r>
              <a:rPr lang="en-US" altLang="ja-JP" sz="20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latin typeface="メイリオ" pitchFamily="50" charset="-128"/>
                <a:ea typeface="メイリオ" pitchFamily="50" charset="-128"/>
                <a:cs typeface="メイリオ" pitchFamily="50" charset="-128"/>
              </a:rPr>
              <a:t>本科生時の卒業研究</a:t>
            </a:r>
            <a:endParaRPr lang="en-US" altLang="ja-JP" sz="2400" b="1" dirty="0" smtClean="0">
              <a:latin typeface="メイリオ" pitchFamily="50" charset="-128"/>
              <a:ea typeface="メイリオ" pitchFamily="50" charset="-128"/>
              <a:cs typeface="メイリオ" pitchFamily="50" charset="-128"/>
            </a:endParaRPr>
          </a:p>
          <a:p>
            <a:pPr marL="914400" lvl="1" indent="-514350"/>
            <a:r>
              <a:rPr lang="en-US" altLang="ja-JP" sz="2000" b="1" dirty="0" smtClean="0">
                <a:latin typeface="メイリオ" pitchFamily="50" charset="-128"/>
                <a:ea typeface="メイリオ" pitchFamily="50" charset="-128"/>
                <a:cs typeface="メイリオ" pitchFamily="50" charset="-128"/>
              </a:rPr>
              <a:t>NetCommons</a:t>
            </a:r>
            <a:r>
              <a:rPr lang="ja-JP" altLang="en-US" sz="2000" b="1" dirty="0" smtClean="0">
                <a:latin typeface="メイリオ" pitchFamily="50" charset="-128"/>
                <a:ea typeface="メイリオ" pitchFamily="50" charset="-128"/>
                <a:cs typeface="メイリオ" pitchFamily="50" charset="-128"/>
              </a:rPr>
              <a:t>というオープンソースの</a:t>
            </a:r>
            <a:r>
              <a:rPr lang="en-US" altLang="ja-JP" sz="2000" b="1" dirty="0" smtClean="0">
                <a:latin typeface="メイリオ" pitchFamily="50" charset="-128"/>
                <a:ea typeface="メイリオ" pitchFamily="50" charset="-128"/>
                <a:cs typeface="メイリオ" pitchFamily="50" charset="-128"/>
              </a:rPr>
              <a:t>CMS</a:t>
            </a:r>
            <a:r>
              <a:rPr lang="en-US" altLang="ja-JP" sz="16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を用いて，</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日工専</a:t>
            </a:r>
            <a:r>
              <a:rPr lang="en-US" altLang="ja-JP" sz="20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の情報共有基盤を開発，運営する</a:t>
            </a:r>
            <a:r>
              <a:rPr lang="en-US" altLang="ja-JP"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p:txBody>
      </p:sp>
      <p:sp>
        <p:nvSpPr>
          <p:cNvPr id="5" name="テキスト ボックス 4"/>
          <p:cNvSpPr txBox="1"/>
          <p:nvPr/>
        </p:nvSpPr>
        <p:spPr>
          <a:xfrm>
            <a:off x="107504" y="6488668"/>
            <a:ext cx="7416824"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a:t>
            </a:r>
            <a:r>
              <a:rPr kumimoji="1" lang="en-US" altLang="ja-JP" b="1" u="sng" dirty="0" smtClean="0">
                <a:solidFill>
                  <a:srgbClr val="FF0000"/>
                </a:solidFill>
                <a:latin typeface="メイリオ" pitchFamily="50" charset="-128"/>
                <a:ea typeface="メイリオ" pitchFamily="50" charset="-128"/>
                <a:cs typeface="メイリオ" pitchFamily="50" charset="-128"/>
              </a:rPr>
              <a:t>C</a:t>
            </a:r>
            <a:r>
              <a:rPr kumimoji="1" lang="en-US" altLang="ja-JP" b="1" dirty="0" smtClean="0">
                <a:latin typeface="メイリオ" pitchFamily="50" charset="-128"/>
                <a:ea typeface="メイリオ" pitchFamily="50" charset="-128"/>
                <a:cs typeface="メイリオ" pitchFamily="50" charset="-128"/>
              </a:rPr>
              <a:t>ontents </a:t>
            </a:r>
            <a:r>
              <a:rPr kumimoji="1" lang="en-US" altLang="ja-JP" b="1" u="sng" dirty="0" smtClean="0">
                <a:solidFill>
                  <a:srgbClr val="FF0000"/>
                </a:solidFill>
                <a:latin typeface="メイリオ" pitchFamily="50" charset="-128"/>
                <a:ea typeface="メイリオ" pitchFamily="50" charset="-128"/>
                <a:cs typeface="メイリオ" pitchFamily="50" charset="-128"/>
              </a:rPr>
              <a:t>M</a:t>
            </a:r>
            <a:r>
              <a:rPr kumimoji="1" lang="en-US" altLang="ja-JP" b="1" dirty="0" smtClean="0">
                <a:latin typeface="メイリオ" pitchFamily="50" charset="-128"/>
                <a:ea typeface="メイリオ" pitchFamily="50" charset="-128"/>
                <a:cs typeface="メイリオ" pitchFamily="50" charset="-128"/>
              </a:rPr>
              <a:t>anagement </a:t>
            </a:r>
            <a:r>
              <a:rPr kumimoji="1" lang="en-US" altLang="ja-JP" b="1" u="sng" dirty="0" smtClean="0">
                <a:solidFill>
                  <a:srgbClr val="FF0000"/>
                </a:solidFill>
                <a:latin typeface="メイリオ" pitchFamily="50" charset="-128"/>
                <a:ea typeface="メイリオ" pitchFamily="50" charset="-128"/>
                <a:cs typeface="メイリオ" pitchFamily="50" charset="-128"/>
              </a:rPr>
              <a:t>S</a:t>
            </a:r>
            <a:r>
              <a:rPr kumimoji="1" lang="en-US" altLang="ja-JP" b="1" dirty="0" smtClean="0">
                <a:latin typeface="メイリオ" pitchFamily="50" charset="-128"/>
                <a:ea typeface="メイリオ" pitchFamily="50" charset="-128"/>
                <a:cs typeface="メイリオ" pitchFamily="50" charset="-128"/>
              </a:rPr>
              <a:t>ystem : </a:t>
            </a:r>
            <a:r>
              <a:rPr kumimoji="1" lang="ja-JP" altLang="en-US" b="1" dirty="0" smtClean="0">
                <a:latin typeface="メイリオ" pitchFamily="50" charset="-128"/>
                <a:ea typeface="メイリオ" pitchFamily="50" charset="-128"/>
                <a:cs typeface="メイリオ" pitchFamily="50" charset="-128"/>
              </a:rPr>
              <a:t>コンテンツ管理システム</a:t>
            </a:r>
            <a:endParaRPr kumimoji="1" lang="ja-JP" altLang="en-US"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4</a:t>
            </a:fld>
            <a:endParaRPr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0"/>
            <a:ext cx="8229600"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補足</a:t>
            </a:r>
            <a:r>
              <a:rPr lang="en-US" altLang="ja-JP" sz="3600" b="1" dirty="0" smtClean="0">
                <a:latin typeface="メイリオ" pitchFamily="50" charset="-128"/>
                <a:ea typeface="メイリオ" pitchFamily="50" charset="-128"/>
                <a:cs typeface="メイリオ" pitchFamily="50" charset="-128"/>
              </a:rPr>
              <a:t> MVC</a:t>
            </a:r>
            <a:r>
              <a:rPr lang="ja-JP" altLang="en-US" sz="3600" b="1" dirty="0" smtClean="0">
                <a:latin typeface="メイリオ" pitchFamily="50" charset="-128"/>
                <a:ea typeface="メイリオ" pitchFamily="50" charset="-128"/>
                <a:cs typeface="メイリオ" pitchFamily="50" charset="-128"/>
              </a:rPr>
              <a:t>モデルとは</a:t>
            </a:r>
            <a:endParaRPr lang="ja-JP" altLang="en-US" sz="3600" b="1" dirty="0">
              <a:latin typeface="メイリオ" pitchFamily="50" charset="-128"/>
              <a:ea typeface="メイリオ" pitchFamily="50" charset="-128"/>
              <a:cs typeface="メイリオ" pitchFamily="50" charset="-128"/>
            </a:endParaRPr>
          </a:p>
        </p:txBody>
      </p:sp>
      <p:sp>
        <p:nvSpPr>
          <p:cNvPr id="3" name="コンテンツ プレースホルダ 2"/>
          <p:cNvSpPr>
            <a:spLocks noGrp="1"/>
          </p:cNvSpPr>
          <p:nvPr>
            <p:ph idx="1"/>
          </p:nvPr>
        </p:nvSpPr>
        <p:spPr>
          <a:xfrm>
            <a:off x="457200" y="1412776"/>
            <a:ext cx="8435280" cy="5112568"/>
          </a:xfrm>
        </p:spPr>
        <p:txBody>
          <a:bodyPr>
            <a:normAutofit/>
          </a:bodyPr>
          <a:lstStyle/>
          <a:p>
            <a:pPr>
              <a:spcAft>
                <a:spcPts val="600"/>
              </a:spcAft>
            </a:pPr>
            <a:r>
              <a:rPr lang="ja-JP" altLang="en-US" sz="2800" b="1" dirty="0" smtClean="0">
                <a:latin typeface="メイリオ" pitchFamily="50" charset="-128"/>
                <a:ea typeface="メイリオ" pitchFamily="50" charset="-128"/>
                <a:cs typeface="メイリオ" pitchFamily="50" charset="-128"/>
              </a:rPr>
              <a:t>ソフトウェアの設計モデルのひとつ</a:t>
            </a:r>
            <a:endParaRPr kumimoji="1" lang="en-US" altLang="ja-JP" sz="2800" b="1" dirty="0" smtClean="0">
              <a:latin typeface="メイリオ" pitchFamily="50" charset="-128"/>
              <a:ea typeface="メイリオ" pitchFamily="50" charset="-128"/>
              <a:cs typeface="メイリオ" pitchFamily="50" charset="-128"/>
            </a:endParaRPr>
          </a:p>
          <a:p>
            <a:r>
              <a:rPr kumimoji="1" lang="en-US" altLang="ja-JP" sz="2800" b="1" dirty="0" smtClean="0">
                <a:latin typeface="メイリオ" pitchFamily="50" charset="-128"/>
                <a:ea typeface="メイリオ" pitchFamily="50" charset="-128"/>
                <a:cs typeface="メイリオ" pitchFamily="50" charset="-128"/>
              </a:rPr>
              <a:t>Model</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View</a:t>
            </a:r>
            <a:r>
              <a:rPr kumimoji="1" lang="ja-JP" altLang="en-US" sz="2800" b="1" dirty="0" smtClean="0">
                <a:latin typeface="メイリオ" pitchFamily="50" charset="-128"/>
                <a:ea typeface="メイリオ" pitchFamily="50" charset="-128"/>
                <a:cs typeface="メイリオ" pitchFamily="50" charset="-128"/>
              </a:rPr>
              <a:t>、</a:t>
            </a:r>
            <a:r>
              <a:rPr kumimoji="1" lang="en-US" altLang="ja-JP" sz="2800" b="1" dirty="0" smtClean="0">
                <a:latin typeface="メイリオ" pitchFamily="50" charset="-128"/>
                <a:ea typeface="メイリオ" pitchFamily="50" charset="-128"/>
                <a:cs typeface="メイリオ" pitchFamily="50" charset="-128"/>
              </a:rPr>
              <a:t>Controller</a:t>
            </a:r>
            <a:r>
              <a:rPr lang="ja-JP" altLang="en-US" sz="2800" b="1" dirty="0" smtClean="0">
                <a:latin typeface="メイリオ" pitchFamily="50" charset="-128"/>
                <a:ea typeface="メイリオ" pitchFamily="50" charset="-128"/>
                <a:cs typeface="メイリオ" pitchFamily="50" charset="-128"/>
              </a:rPr>
              <a:t>という要素に分割</a:t>
            </a:r>
            <a:endParaRPr kumimoji="1"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データ取得など処理の中核を担う：</a:t>
            </a:r>
            <a:r>
              <a:rPr lang="en-US" altLang="ja-JP" sz="2400" b="1" dirty="0" smtClean="0">
                <a:solidFill>
                  <a:srgbClr val="FF0000"/>
                </a:solidFill>
                <a:latin typeface="メイリオ" pitchFamily="50" charset="-128"/>
                <a:ea typeface="メイリオ" pitchFamily="50" charset="-128"/>
                <a:cs typeface="メイリオ" pitchFamily="50" charset="-128"/>
              </a:rPr>
              <a:t>Model</a:t>
            </a:r>
          </a:p>
          <a:p>
            <a:pPr lvl="1"/>
            <a:r>
              <a:rPr kumimoji="1" lang="ja-JP" altLang="en-US" sz="2400" b="1" dirty="0" smtClean="0">
                <a:latin typeface="メイリオ" pitchFamily="50" charset="-128"/>
                <a:ea typeface="メイリオ" pitchFamily="50" charset="-128"/>
                <a:cs typeface="メイリオ" pitchFamily="50" charset="-128"/>
              </a:rPr>
              <a:t>表示や出力を担う：</a:t>
            </a:r>
            <a:r>
              <a:rPr kumimoji="1" lang="en-US" altLang="ja-JP" sz="2400" b="1" dirty="0" smtClean="0">
                <a:solidFill>
                  <a:srgbClr val="00B050"/>
                </a:solidFill>
                <a:latin typeface="メイリオ" pitchFamily="50" charset="-128"/>
                <a:ea typeface="メイリオ" pitchFamily="50" charset="-128"/>
                <a:cs typeface="メイリオ" pitchFamily="50" charset="-128"/>
              </a:rPr>
              <a:t>View</a:t>
            </a:r>
          </a:p>
          <a:p>
            <a:pPr lvl="1">
              <a:spcAft>
                <a:spcPts val="600"/>
              </a:spcAft>
            </a:pPr>
            <a:r>
              <a:rPr lang="en-US" altLang="ja-JP" sz="2400" b="1" dirty="0" smtClean="0">
                <a:latin typeface="メイリオ" pitchFamily="50" charset="-128"/>
                <a:ea typeface="メイリオ" pitchFamily="50" charset="-128"/>
                <a:cs typeface="メイリオ" pitchFamily="50" charset="-128"/>
              </a:rPr>
              <a:t>Model</a:t>
            </a:r>
            <a:r>
              <a:rPr lang="ja-JP" altLang="en-US" sz="2400" b="1" dirty="0" smtClean="0">
                <a:latin typeface="メイリオ" pitchFamily="50" charset="-128"/>
                <a:ea typeface="メイリオ" pitchFamily="50" charset="-128"/>
                <a:cs typeface="メイリオ" pitchFamily="50" charset="-128"/>
              </a:rPr>
              <a:t>と</a:t>
            </a:r>
            <a:r>
              <a:rPr lang="en-US" altLang="ja-JP" sz="2400" b="1" dirty="0" smtClean="0">
                <a:latin typeface="メイリオ" pitchFamily="50" charset="-128"/>
                <a:ea typeface="メイリオ" pitchFamily="50" charset="-128"/>
                <a:cs typeface="メイリオ" pitchFamily="50" charset="-128"/>
              </a:rPr>
              <a:t>View</a:t>
            </a:r>
            <a:r>
              <a:rPr lang="ja-JP" altLang="en-US" sz="2400" b="1" dirty="0" smtClean="0">
                <a:latin typeface="メイリオ" pitchFamily="50" charset="-128"/>
                <a:ea typeface="メイリオ" pitchFamily="50" charset="-128"/>
                <a:cs typeface="メイリオ" pitchFamily="50" charset="-128"/>
              </a:rPr>
              <a:t>を制御する：</a:t>
            </a:r>
            <a:r>
              <a:rPr lang="en-US" altLang="ja-JP" sz="2400" b="1" dirty="0" smtClean="0">
                <a:solidFill>
                  <a:schemeClr val="accent1">
                    <a:lumMod val="75000"/>
                  </a:schemeClr>
                </a:solidFill>
                <a:latin typeface="メイリオ" pitchFamily="50" charset="-128"/>
                <a:ea typeface="メイリオ" pitchFamily="50" charset="-128"/>
                <a:cs typeface="メイリオ" pitchFamily="50" charset="-128"/>
              </a:rPr>
              <a:t>Controller</a:t>
            </a:r>
          </a:p>
          <a:p>
            <a:pPr>
              <a:spcAft>
                <a:spcPts val="1200"/>
              </a:spcAft>
            </a:pPr>
            <a:r>
              <a:rPr kumimoji="1" lang="en-US" altLang="ja-JP" sz="2800" b="1" dirty="0" smtClean="0">
                <a:latin typeface="メイリオ" pitchFamily="50" charset="-128"/>
                <a:ea typeface="メイリオ" pitchFamily="50" charset="-128"/>
                <a:cs typeface="メイリオ" pitchFamily="50" charset="-128"/>
              </a:rPr>
              <a:t>3</a:t>
            </a:r>
            <a:r>
              <a:rPr kumimoji="1" lang="ja-JP" altLang="en-US" sz="2800" b="1" dirty="0" smtClean="0">
                <a:latin typeface="メイリオ" pitchFamily="50" charset="-128"/>
                <a:ea typeface="メイリオ" pitchFamily="50" charset="-128"/>
                <a:cs typeface="メイリオ" pitchFamily="50" charset="-128"/>
              </a:rPr>
              <a:t>要素を組み合わせてシステムを実装する方式</a:t>
            </a:r>
            <a:endParaRPr kumimoji="1" lang="en-US" altLang="ja-JP" sz="2800" b="1" dirty="0" smtClean="0">
              <a:latin typeface="メイリオ" pitchFamily="50" charset="-128"/>
              <a:ea typeface="メイリオ" pitchFamily="50" charset="-128"/>
              <a:cs typeface="メイリオ" pitchFamily="50" charset="-128"/>
            </a:endParaRPr>
          </a:p>
          <a:p>
            <a:pPr>
              <a:spcAft>
                <a:spcPts val="600"/>
              </a:spcAft>
              <a:buNone/>
            </a:pPr>
            <a:r>
              <a:rPr lang="ja-JP" altLang="en-US" sz="2800" b="1" u="sng" dirty="0" smtClean="0">
                <a:latin typeface="メイリオ" pitchFamily="50" charset="-128"/>
                <a:ea typeface="メイリオ" pitchFamily="50" charset="-128"/>
                <a:cs typeface="メイリオ" pitchFamily="50" charset="-128"/>
              </a:rPr>
              <a:t>メリット</a:t>
            </a:r>
            <a:endParaRPr lang="en-US" altLang="ja-JP" sz="2800" b="1" u="sng" dirty="0" smtClean="0">
              <a:latin typeface="メイリオ" pitchFamily="50" charset="-128"/>
              <a:ea typeface="メイリオ" pitchFamily="50" charset="-128"/>
              <a:cs typeface="メイリオ" pitchFamily="50" charset="-128"/>
            </a:endParaRPr>
          </a:p>
          <a:p>
            <a:pPr>
              <a:spcAft>
                <a:spcPts val="600"/>
              </a:spcAft>
            </a:pPr>
            <a:r>
              <a:rPr kumimoji="1" lang="ja-JP" altLang="en-US" sz="2800" b="1" dirty="0" smtClean="0">
                <a:latin typeface="メイリオ" pitchFamily="50" charset="-128"/>
                <a:ea typeface="メイリオ" pitchFamily="50" charset="-128"/>
                <a:cs typeface="メイリオ" pitchFamily="50" charset="-128"/>
              </a:rPr>
              <a:t>開発作業の分業が容易になる</a:t>
            </a:r>
            <a:endParaRPr kumimoji="1" lang="en-US" altLang="ja-JP" sz="28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お互いの仕様変更の影響を受けにくくなる</a:t>
            </a:r>
            <a:endParaRPr kumimoji="1" lang="ja-JP" altLang="en-US" sz="2800" b="1" dirty="0">
              <a:latin typeface="メイリオ" pitchFamily="50" charset="-128"/>
              <a:ea typeface="メイリオ" pitchFamily="50" charset="-128"/>
              <a:cs typeface="メイリオ" pitchFamily="50" charset="-128"/>
            </a:endParaRPr>
          </a:p>
        </p:txBody>
      </p:sp>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40</a:t>
            </a:fld>
            <a:endParaRPr lang="ja-JP" alt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p:cNvSpPr/>
          <p:nvPr/>
        </p:nvSpPr>
        <p:spPr>
          <a:xfrm>
            <a:off x="4860032" y="177281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記事１</a:t>
            </a:r>
          </a:p>
        </p:txBody>
      </p:sp>
      <p:sp>
        <p:nvSpPr>
          <p:cNvPr id="3" name="正方形/長方形 2"/>
          <p:cNvSpPr/>
          <p:nvPr/>
        </p:nvSpPr>
        <p:spPr>
          <a:xfrm>
            <a:off x="3059832"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null</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 name="正方形/長方形 3"/>
          <p:cNvSpPr/>
          <p:nvPr/>
        </p:nvSpPr>
        <p:spPr>
          <a:xfrm>
            <a:off x="3707904"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a:t>
            </a:r>
            <a:endParaRPr kumimoji="1" lang="ja-JP" altLang="en-US" dirty="0">
              <a:latin typeface="メイリオ" pitchFamily="50" charset="-128"/>
              <a:ea typeface="メイリオ" pitchFamily="50" charset="-128"/>
              <a:cs typeface="メイリオ" pitchFamily="50" charset="-128"/>
            </a:endParaRPr>
          </a:p>
        </p:txBody>
      </p:sp>
      <p:sp>
        <p:nvSpPr>
          <p:cNvPr id="5" name="正方形/長方形 4"/>
          <p:cNvSpPr/>
          <p:nvPr/>
        </p:nvSpPr>
        <p:spPr>
          <a:xfrm>
            <a:off x="4211960" y="177281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14</a:t>
            </a:r>
            <a:endParaRPr kumimoji="1" lang="ja-JP" altLang="en-US" dirty="0">
              <a:latin typeface="メイリオ" pitchFamily="50" charset="-128"/>
              <a:ea typeface="メイリオ" pitchFamily="50" charset="-128"/>
              <a:cs typeface="メイリオ" pitchFamily="50" charset="-128"/>
            </a:endParaRPr>
          </a:p>
        </p:txBody>
      </p:sp>
      <p:sp>
        <p:nvSpPr>
          <p:cNvPr id="6" name="正方形/長方形 5"/>
          <p:cNvSpPr/>
          <p:nvPr/>
        </p:nvSpPr>
        <p:spPr>
          <a:xfrm>
            <a:off x="4860032" y="134076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7" name="正方形/長方形 6"/>
          <p:cNvSpPr/>
          <p:nvPr/>
        </p:nvSpPr>
        <p:spPr>
          <a:xfrm>
            <a:off x="3059832"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8" name="正方形/長方形 7"/>
          <p:cNvSpPr/>
          <p:nvPr/>
        </p:nvSpPr>
        <p:spPr>
          <a:xfrm>
            <a:off x="3707904"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9" name="正方形/長方形 8"/>
          <p:cNvSpPr/>
          <p:nvPr/>
        </p:nvSpPr>
        <p:spPr>
          <a:xfrm>
            <a:off x="4211960" y="134076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0" name="正方形/長方形 9"/>
          <p:cNvSpPr/>
          <p:nvPr/>
        </p:nvSpPr>
        <p:spPr>
          <a:xfrm>
            <a:off x="3635896"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smtClean="0">
                <a:latin typeface="メイリオ" pitchFamily="50" charset="-128"/>
                <a:ea typeface="メイリオ" pitchFamily="50" charset="-128"/>
                <a:cs typeface="メイリオ" pitchFamily="50" charset="-128"/>
              </a:rPr>
              <a:t>コメント</a:t>
            </a:r>
            <a:r>
              <a:rPr kumimoji="1" lang="en-US" altLang="ja-JP" sz="1400" dirty="0" smtClean="0">
                <a:latin typeface="メイリオ" pitchFamily="50" charset="-128"/>
                <a:ea typeface="メイリオ" pitchFamily="50" charset="-128"/>
                <a:cs typeface="メイリオ" pitchFamily="50" charset="-128"/>
              </a:rPr>
              <a:t>1</a:t>
            </a:r>
            <a:endParaRPr kumimoji="1" lang="ja-JP" altLang="en-US" sz="1400" dirty="0">
              <a:latin typeface="メイリオ" pitchFamily="50" charset="-128"/>
              <a:ea typeface="メイリオ" pitchFamily="50" charset="-128"/>
              <a:cs typeface="メイリオ" pitchFamily="50" charset="-128"/>
            </a:endParaRPr>
          </a:p>
        </p:txBody>
      </p:sp>
      <p:sp>
        <p:nvSpPr>
          <p:cNvPr id="11" name="正方形/長方形 10"/>
          <p:cNvSpPr/>
          <p:nvPr/>
        </p:nvSpPr>
        <p:spPr>
          <a:xfrm>
            <a:off x="1835696"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2483768"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2</a:t>
            </a:r>
            <a:endParaRPr kumimoji="1" lang="ja-JP" altLang="en-US" dirty="0">
              <a:latin typeface="メイリオ" pitchFamily="50" charset="-128"/>
              <a:ea typeface="メイリオ" pitchFamily="50" charset="-128"/>
              <a:cs typeface="メイリオ" pitchFamily="50" charset="-128"/>
            </a:endParaRPr>
          </a:p>
        </p:txBody>
      </p:sp>
      <p:sp>
        <p:nvSpPr>
          <p:cNvPr id="13" name="正方形/長方形 12"/>
          <p:cNvSpPr/>
          <p:nvPr/>
        </p:nvSpPr>
        <p:spPr>
          <a:xfrm>
            <a:off x="2987824"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11</a:t>
            </a:r>
            <a:endParaRPr kumimoji="1" lang="ja-JP" altLang="en-US" dirty="0">
              <a:latin typeface="メイリオ" pitchFamily="50" charset="-128"/>
              <a:ea typeface="メイリオ" pitchFamily="50" charset="-128"/>
              <a:cs typeface="メイリオ" pitchFamily="50" charset="-128"/>
            </a:endParaRPr>
          </a:p>
        </p:txBody>
      </p:sp>
      <p:sp>
        <p:nvSpPr>
          <p:cNvPr id="14" name="正方形/長方形 13"/>
          <p:cNvSpPr/>
          <p:nvPr/>
        </p:nvSpPr>
        <p:spPr>
          <a:xfrm>
            <a:off x="3635896"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15" name="正方形/長方形 14"/>
          <p:cNvSpPr/>
          <p:nvPr/>
        </p:nvSpPr>
        <p:spPr>
          <a:xfrm>
            <a:off x="1835696"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16" name="正方形/長方形 15"/>
          <p:cNvSpPr/>
          <p:nvPr/>
        </p:nvSpPr>
        <p:spPr>
          <a:xfrm>
            <a:off x="2483768"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17" name="正方形/長方形 16"/>
          <p:cNvSpPr/>
          <p:nvPr/>
        </p:nvSpPr>
        <p:spPr>
          <a:xfrm>
            <a:off x="2987824"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18" name="正方形/長方形 17"/>
          <p:cNvSpPr/>
          <p:nvPr/>
        </p:nvSpPr>
        <p:spPr>
          <a:xfrm>
            <a:off x="7452320" y="321297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コメント５</a:t>
            </a:r>
          </a:p>
        </p:txBody>
      </p:sp>
      <p:sp>
        <p:nvSpPr>
          <p:cNvPr id="19" name="正方形/長方形 18"/>
          <p:cNvSpPr/>
          <p:nvPr/>
        </p:nvSpPr>
        <p:spPr>
          <a:xfrm>
            <a:off x="5652120"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1</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20" name="正方形/長方形 19"/>
          <p:cNvSpPr/>
          <p:nvPr/>
        </p:nvSpPr>
        <p:spPr>
          <a:xfrm>
            <a:off x="6300192"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12</a:t>
            </a:r>
            <a:endParaRPr kumimoji="1" lang="ja-JP" altLang="en-US" dirty="0">
              <a:latin typeface="メイリオ" pitchFamily="50" charset="-128"/>
              <a:ea typeface="メイリオ" pitchFamily="50" charset="-128"/>
              <a:cs typeface="メイリオ" pitchFamily="50" charset="-128"/>
            </a:endParaRPr>
          </a:p>
        </p:txBody>
      </p:sp>
      <p:sp>
        <p:nvSpPr>
          <p:cNvPr id="21" name="正方形/長方形 20"/>
          <p:cNvSpPr/>
          <p:nvPr/>
        </p:nvSpPr>
        <p:spPr>
          <a:xfrm>
            <a:off x="6804248" y="321297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13</a:t>
            </a:r>
            <a:endParaRPr kumimoji="1" lang="ja-JP" altLang="en-US" dirty="0">
              <a:latin typeface="メイリオ" pitchFamily="50" charset="-128"/>
              <a:ea typeface="メイリオ" pitchFamily="50" charset="-128"/>
              <a:cs typeface="メイリオ" pitchFamily="50" charset="-128"/>
            </a:endParaRPr>
          </a:p>
        </p:txBody>
      </p:sp>
      <p:sp>
        <p:nvSpPr>
          <p:cNvPr id="22" name="正方形/長方形 21"/>
          <p:cNvSpPr/>
          <p:nvPr/>
        </p:nvSpPr>
        <p:spPr>
          <a:xfrm>
            <a:off x="7452320" y="278092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23" name="正方形/長方形 22"/>
          <p:cNvSpPr/>
          <p:nvPr/>
        </p:nvSpPr>
        <p:spPr>
          <a:xfrm>
            <a:off x="5652120"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24" name="正方形/長方形 23"/>
          <p:cNvSpPr/>
          <p:nvPr/>
        </p:nvSpPr>
        <p:spPr>
          <a:xfrm>
            <a:off x="6300192"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25" name="正方形/長方形 24"/>
          <p:cNvSpPr/>
          <p:nvPr/>
        </p:nvSpPr>
        <p:spPr>
          <a:xfrm>
            <a:off x="6804248" y="278092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26" name="正方形/長方形 25"/>
          <p:cNvSpPr/>
          <p:nvPr/>
        </p:nvSpPr>
        <p:spPr>
          <a:xfrm>
            <a:off x="2555776" y="177281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1</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27" name="正方形/長方形 26"/>
          <p:cNvSpPr/>
          <p:nvPr/>
        </p:nvSpPr>
        <p:spPr>
          <a:xfrm>
            <a:off x="2555776" y="134076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cxnSp>
        <p:nvCxnSpPr>
          <p:cNvPr id="29" name="直線コネクタ 28"/>
          <p:cNvCxnSpPr>
            <a:stCxn id="4" idx="2"/>
            <a:endCxn id="17" idx="0"/>
          </p:cNvCxnSpPr>
          <p:nvPr/>
        </p:nvCxnSpPr>
        <p:spPr>
          <a:xfrm flipH="1">
            <a:off x="3311860" y="2204864"/>
            <a:ext cx="64807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4" idx="2"/>
            <a:endCxn id="24" idx="0"/>
          </p:cNvCxnSpPr>
          <p:nvPr/>
        </p:nvCxnSpPr>
        <p:spPr>
          <a:xfrm>
            <a:off x="3959932" y="2204864"/>
            <a:ext cx="2592288"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3203848"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2</a:t>
            </a:r>
            <a:endParaRPr lang="ja-JP" altLang="en-US" sz="1400" dirty="0" smtClean="0">
              <a:latin typeface="メイリオ" pitchFamily="50" charset="-128"/>
              <a:ea typeface="メイリオ" pitchFamily="50" charset="-128"/>
              <a:cs typeface="メイリオ" pitchFamily="50" charset="-128"/>
            </a:endParaRPr>
          </a:p>
        </p:txBody>
      </p:sp>
      <p:sp>
        <p:nvSpPr>
          <p:cNvPr id="34" name="正方形/長方形 33"/>
          <p:cNvSpPr/>
          <p:nvPr/>
        </p:nvSpPr>
        <p:spPr>
          <a:xfrm>
            <a:off x="1403648"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35" name="正方形/長方形 34"/>
          <p:cNvSpPr/>
          <p:nvPr/>
        </p:nvSpPr>
        <p:spPr>
          <a:xfrm>
            <a:off x="2051720"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3</a:t>
            </a:r>
            <a:endParaRPr kumimoji="1" lang="ja-JP" altLang="en-US" dirty="0">
              <a:latin typeface="メイリオ" pitchFamily="50" charset="-128"/>
              <a:ea typeface="メイリオ" pitchFamily="50" charset="-128"/>
              <a:cs typeface="メイリオ" pitchFamily="50" charset="-128"/>
            </a:endParaRPr>
          </a:p>
        </p:txBody>
      </p:sp>
      <p:sp>
        <p:nvSpPr>
          <p:cNvPr id="36" name="正方形/長方形 35"/>
          <p:cNvSpPr/>
          <p:nvPr/>
        </p:nvSpPr>
        <p:spPr>
          <a:xfrm>
            <a:off x="2555776"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8</a:t>
            </a:r>
            <a:endParaRPr kumimoji="1" lang="ja-JP" altLang="en-US" dirty="0">
              <a:latin typeface="メイリオ" pitchFamily="50" charset="-128"/>
              <a:ea typeface="メイリオ" pitchFamily="50" charset="-128"/>
              <a:cs typeface="メイリオ" pitchFamily="50" charset="-128"/>
            </a:endParaRPr>
          </a:p>
        </p:txBody>
      </p:sp>
      <p:sp>
        <p:nvSpPr>
          <p:cNvPr id="37" name="正方形/長方形 36"/>
          <p:cNvSpPr/>
          <p:nvPr/>
        </p:nvSpPr>
        <p:spPr>
          <a:xfrm>
            <a:off x="3203848"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38" name="正方形/長方形 37"/>
          <p:cNvSpPr/>
          <p:nvPr/>
        </p:nvSpPr>
        <p:spPr>
          <a:xfrm>
            <a:off x="1403648"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39" name="正方形/長方形 38"/>
          <p:cNvSpPr/>
          <p:nvPr/>
        </p:nvSpPr>
        <p:spPr>
          <a:xfrm>
            <a:off x="2051720"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0" name="正方形/長方形 39"/>
          <p:cNvSpPr/>
          <p:nvPr/>
        </p:nvSpPr>
        <p:spPr>
          <a:xfrm>
            <a:off x="2555776"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1" name="正方形/長方形 40"/>
          <p:cNvSpPr/>
          <p:nvPr/>
        </p:nvSpPr>
        <p:spPr>
          <a:xfrm>
            <a:off x="6948264" y="4653136"/>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3</a:t>
            </a:r>
            <a:endParaRPr lang="ja-JP" altLang="en-US" sz="1400" dirty="0" smtClean="0">
              <a:latin typeface="メイリオ" pitchFamily="50" charset="-128"/>
              <a:ea typeface="メイリオ" pitchFamily="50" charset="-128"/>
              <a:cs typeface="メイリオ" pitchFamily="50" charset="-128"/>
            </a:endParaRPr>
          </a:p>
        </p:txBody>
      </p:sp>
      <p:sp>
        <p:nvSpPr>
          <p:cNvPr id="42" name="正方形/長方形 41"/>
          <p:cNvSpPr/>
          <p:nvPr/>
        </p:nvSpPr>
        <p:spPr>
          <a:xfrm>
            <a:off x="5148064"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2</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43" name="正方形/長方形 42"/>
          <p:cNvSpPr/>
          <p:nvPr/>
        </p:nvSpPr>
        <p:spPr>
          <a:xfrm>
            <a:off x="5796136"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9</a:t>
            </a:r>
            <a:endParaRPr kumimoji="1" lang="ja-JP" altLang="en-US" dirty="0">
              <a:latin typeface="メイリオ" pitchFamily="50" charset="-128"/>
              <a:ea typeface="メイリオ" pitchFamily="50" charset="-128"/>
              <a:cs typeface="メイリオ" pitchFamily="50" charset="-128"/>
            </a:endParaRPr>
          </a:p>
        </p:txBody>
      </p:sp>
      <p:sp>
        <p:nvSpPr>
          <p:cNvPr id="44" name="正方形/長方形 43"/>
          <p:cNvSpPr/>
          <p:nvPr/>
        </p:nvSpPr>
        <p:spPr>
          <a:xfrm>
            <a:off x="6300192" y="4653136"/>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10</a:t>
            </a:r>
            <a:endParaRPr kumimoji="1" lang="ja-JP" altLang="en-US" dirty="0">
              <a:latin typeface="メイリオ" pitchFamily="50" charset="-128"/>
              <a:ea typeface="メイリオ" pitchFamily="50" charset="-128"/>
              <a:cs typeface="メイリオ" pitchFamily="50" charset="-128"/>
            </a:endParaRPr>
          </a:p>
        </p:txBody>
      </p:sp>
      <p:sp>
        <p:nvSpPr>
          <p:cNvPr id="45" name="正方形/長方形 44"/>
          <p:cNvSpPr/>
          <p:nvPr/>
        </p:nvSpPr>
        <p:spPr>
          <a:xfrm>
            <a:off x="6948264" y="42210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46" name="正方形/長方形 45"/>
          <p:cNvSpPr/>
          <p:nvPr/>
        </p:nvSpPr>
        <p:spPr>
          <a:xfrm>
            <a:off x="5148064"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47" name="正方形/長方形 46"/>
          <p:cNvSpPr/>
          <p:nvPr/>
        </p:nvSpPr>
        <p:spPr>
          <a:xfrm>
            <a:off x="5796136"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48" name="正方形/長方形 47"/>
          <p:cNvSpPr/>
          <p:nvPr/>
        </p:nvSpPr>
        <p:spPr>
          <a:xfrm>
            <a:off x="6300192" y="42210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49" name="正方形/長方形 48"/>
          <p:cNvSpPr/>
          <p:nvPr/>
        </p:nvSpPr>
        <p:spPr>
          <a:xfrm>
            <a:off x="2699792"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4</a:t>
            </a:r>
            <a:endParaRPr lang="ja-JP" altLang="en-US" sz="1400" dirty="0" smtClean="0">
              <a:latin typeface="メイリオ" pitchFamily="50" charset="-128"/>
              <a:ea typeface="メイリオ" pitchFamily="50" charset="-128"/>
              <a:cs typeface="メイリオ" pitchFamily="50" charset="-128"/>
            </a:endParaRPr>
          </a:p>
        </p:txBody>
      </p:sp>
      <p:sp>
        <p:nvSpPr>
          <p:cNvPr id="50" name="正方形/長方形 49"/>
          <p:cNvSpPr/>
          <p:nvPr/>
        </p:nvSpPr>
        <p:spPr>
          <a:xfrm>
            <a:off x="89959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1" name="正方形/長方形 50"/>
          <p:cNvSpPr/>
          <p:nvPr/>
        </p:nvSpPr>
        <p:spPr>
          <a:xfrm>
            <a:off x="1547664"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4</a:t>
            </a:r>
            <a:endParaRPr kumimoji="1" lang="ja-JP" altLang="en-US" dirty="0">
              <a:latin typeface="メイリオ" pitchFamily="50" charset="-128"/>
              <a:ea typeface="メイリオ" pitchFamily="50" charset="-128"/>
              <a:cs typeface="メイリオ" pitchFamily="50" charset="-128"/>
            </a:endParaRPr>
          </a:p>
        </p:txBody>
      </p:sp>
      <p:sp>
        <p:nvSpPr>
          <p:cNvPr id="52" name="正方形/長方形 51"/>
          <p:cNvSpPr/>
          <p:nvPr/>
        </p:nvSpPr>
        <p:spPr>
          <a:xfrm>
            <a:off x="2051720"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5</a:t>
            </a:r>
            <a:endParaRPr kumimoji="1" lang="ja-JP" altLang="en-US" dirty="0">
              <a:latin typeface="メイリオ" pitchFamily="50" charset="-128"/>
              <a:ea typeface="メイリオ" pitchFamily="50" charset="-128"/>
              <a:cs typeface="メイリオ" pitchFamily="50" charset="-128"/>
            </a:endParaRPr>
          </a:p>
        </p:txBody>
      </p:sp>
      <p:sp>
        <p:nvSpPr>
          <p:cNvPr id="53" name="正方形/長方形 52"/>
          <p:cNvSpPr/>
          <p:nvPr/>
        </p:nvSpPr>
        <p:spPr>
          <a:xfrm>
            <a:off x="2699792"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54" name="正方形/長方形 53"/>
          <p:cNvSpPr/>
          <p:nvPr/>
        </p:nvSpPr>
        <p:spPr>
          <a:xfrm>
            <a:off x="89959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55" name="正方形/長方形 54"/>
          <p:cNvSpPr/>
          <p:nvPr/>
        </p:nvSpPr>
        <p:spPr>
          <a:xfrm>
            <a:off x="1547664"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56" name="正方形/長方形 55"/>
          <p:cNvSpPr/>
          <p:nvPr/>
        </p:nvSpPr>
        <p:spPr>
          <a:xfrm>
            <a:off x="2051720"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sp>
        <p:nvSpPr>
          <p:cNvPr id="57" name="正方形/長方形 56"/>
          <p:cNvSpPr/>
          <p:nvPr/>
        </p:nvSpPr>
        <p:spPr>
          <a:xfrm>
            <a:off x="6588224" y="6021288"/>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dirty="0" smtClean="0">
                <a:latin typeface="メイリオ" pitchFamily="50" charset="-128"/>
                <a:ea typeface="メイリオ" pitchFamily="50" charset="-128"/>
                <a:cs typeface="メイリオ" pitchFamily="50" charset="-128"/>
              </a:rPr>
              <a:t>コメント</a:t>
            </a:r>
            <a:r>
              <a:rPr lang="en-US" altLang="ja-JP" sz="1400" dirty="0" smtClean="0">
                <a:latin typeface="メイリオ" pitchFamily="50" charset="-128"/>
                <a:ea typeface="メイリオ" pitchFamily="50" charset="-128"/>
                <a:cs typeface="メイリオ" pitchFamily="50" charset="-128"/>
              </a:rPr>
              <a:t>6</a:t>
            </a:r>
            <a:endParaRPr lang="ja-JP" altLang="en-US" sz="1400" dirty="0" smtClean="0">
              <a:latin typeface="メイリオ" pitchFamily="50" charset="-128"/>
              <a:ea typeface="メイリオ" pitchFamily="50" charset="-128"/>
              <a:cs typeface="メイリオ" pitchFamily="50" charset="-128"/>
            </a:endParaRPr>
          </a:p>
        </p:txBody>
      </p:sp>
      <p:sp>
        <p:nvSpPr>
          <p:cNvPr id="58" name="正方形/長方形 57"/>
          <p:cNvSpPr/>
          <p:nvPr/>
        </p:nvSpPr>
        <p:spPr>
          <a:xfrm>
            <a:off x="4788024"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accent5">
                    <a:lumMod val="75000"/>
                  </a:schemeClr>
                </a:solidFill>
                <a:latin typeface="メイリオ" pitchFamily="50" charset="-128"/>
                <a:ea typeface="メイリオ" pitchFamily="50" charset="-128"/>
                <a:cs typeface="メイリオ" pitchFamily="50" charset="-128"/>
              </a:rPr>
              <a:t>3</a:t>
            </a:r>
            <a:endParaRPr kumimoji="1" lang="ja-JP" altLang="en-US" dirty="0">
              <a:solidFill>
                <a:schemeClr val="accent5">
                  <a:lumMod val="75000"/>
                </a:schemeClr>
              </a:solidFill>
              <a:latin typeface="メイリオ" pitchFamily="50" charset="-128"/>
              <a:ea typeface="メイリオ" pitchFamily="50" charset="-128"/>
              <a:cs typeface="メイリオ" pitchFamily="50" charset="-128"/>
            </a:endParaRPr>
          </a:p>
        </p:txBody>
      </p:sp>
      <p:sp>
        <p:nvSpPr>
          <p:cNvPr id="59" name="正方形/長方形 58"/>
          <p:cNvSpPr/>
          <p:nvPr/>
        </p:nvSpPr>
        <p:spPr>
          <a:xfrm>
            <a:off x="543609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6</a:t>
            </a:r>
            <a:endParaRPr kumimoji="1" lang="ja-JP" altLang="en-US" dirty="0">
              <a:latin typeface="メイリオ" pitchFamily="50" charset="-128"/>
              <a:ea typeface="メイリオ" pitchFamily="50" charset="-128"/>
              <a:cs typeface="メイリオ" pitchFamily="50" charset="-128"/>
            </a:endParaRPr>
          </a:p>
        </p:txBody>
      </p:sp>
      <p:sp>
        <p:nvSpPr>
          <p:cNvPr id="60" name="正方形/長方形 59"/>
          <p:cNvSpPr/>
          <p:nvPr/>
        </p:nvSpPr>
        <p:spPr>
          <a:xfrm>
            <a:off x="5940152" y="6021288"/>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latin typeface="メイリオ" pitchFamily="50" charset="-128"/>
                <a:ea typeface="メイリオ" pitchFamily="50" charset="-128"/>
                <a:cs typeface="メイリオ" pitchFamily="50" charset="-128"/>
              </a:rPr>
              <a:t>7</a:t>
            </a:r>
            <a:endParaRPr kumimoji="1" lang="ja-JP" altLang="en-US" dirty="0">
              <a:latin typeface="メイリオ" pitchFamily="50" charset="-128"/>
              <a:ea typeface="メイリオ" pitchFamily="50" charset="-128"/>
              <a:cs typeface="メイリオ" pitchFamily="50" charset="-128"/>
            </a:endParaRPr>
          </a:p>
        </p:txBody>
      </p:sp>
      <p:sp>
        <p:nvSpPr>
          <p:cNvPr id="61" name="正方形/長方形 60"/>
          <p:cNvSpPr/>
          <p:nvPr/>
        </p:nvSpPr>
        <p:spPr>
          <a:xfrm>
            <a:off x="6588224" y="5589240"/>
            <a:ext cx="1080120"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title</a:t>
            </a:r>
            <a:endParaRPr kumimoji="1" lang="ja-JP" altLang="en-US" sz="1400" dirty="0">
              <a:latin typeface="メイリオ" pitchFamily="50" charset="-128"/>
              <a:ea typeface="メイリオ" pitchFamily="50" charset="-128"/>
              <a:cs typeface="メイリオ" pitchFamily="50" charset="-128"/>
            </a:endParaRPr>
          </a:p>
        </p:txBody>
      </p:sp>
      <p:sp>
        <p:nvSpPr>
          <p:cNvPr id="62" name="正方形/長方形 61"/>
          <p:cNvSpPr/>
          <p:nvPr/>
        </p:nvSpPr>
        <p:spPr>
          <a:xfrm>
            <a:off x="4788024"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p_id</a:t>
            </a:r>
            <a:endParaRPr kumimoji="1" lang="ja-JP" altLang="en-US" sz="1400" dirty="0">
              <a:latin typeface="メイリオ" pitchFamily="50" charset="-128"/>
              <a:ea typeface="メイリオ" pitchFamily="50" charset="-128"/>
              <a:cs typeface="メイリオ" pitchFamily="50" charset="-128"/>
            </a:endParaRPr>
          </a:p>
        </p:txBody>
      </p:sp>
      <p:sp>
        <p:nvSpPr>
          <p:cNvPr id="63" name="正方形/長方形 62"/>
          <p:cNvSpPr/>
          <p:nvPr/>
        </p:nvSpPr>
        <p:spPr>
          <a:xfrm>
            <a:off x="543609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lft</a:t>
            </a:r>
            <a:endParaRPr kumimoji="1" lang="ja-JP" altLang="en-US" sz="1400" dirty="0">
              <a:latin typeface="メイリオ" pitchFamily="50" charset="-128"/>
              <a:ea typeface="メイリオ" pitchFamily="50" charset="-128"/>
              <a:cs typeface="メイリオ" pitchFamily="50" charset="-128"/>
            </a:endParaRPr>
          </a:p>
        </p:txBody>
      </p:sp>
      <p:sp>
        <p:nvSpPr>
          <p:cNvPr id="64" name="正方形/長方形 63"/>
          <p:cNvSpPr/>
          <p:nvPr/>
        </p:nvSpPr>
        <p:spPr>
          <a:xfrm>
            <a:off x="5940152" y="5589240"/>
            <a:ext cx="648072"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smtClean="0">
                <a:latin typeface="メイリオ" pitchFamily="50" charset="-128"/>
                <a:ea typeface="メイリオ" pitchFamily="50" charset="-128"/>
                <a:cs typeface="メイリオ" pitchFamily="50" charset="-128"/>
              </a:rPr>
              <a:t>rght</a:t>
            </a:r>
            <a:endParaRPr kumimoji="1" lang="ja-JP" altLang="en-US" sz="1400" dirty="0">
              <a:latin typeface="メイリオ" pitchFamily="50" charset="-128"/>
              <a:ea typeface="メイリオ" pitchFamily="50" charset="-128"/>
              <a:cs typeface="メイリオ" pitchFamily="50" charset="-128"/>
            </a:endParaRPr>
          </a:p>
        </p:txBody>
      </p:sp>
      <p:cxnSp>
        <p:nvCxnSpPr>
          <p:cNvPr id="65" name="直線コネクタ 64"/>
          <p:cNvCxnSpPr>
            <a:stCxn id="12" idx="2"/>
            <a:endCxn id="39" idx="0"/>
          </p:cNvCxnSpPr>
          <p:nvPr/>
        </p:nvCxnSpPr>
        <p:spPr>
          <a:xfrm flipH="1">
            <a:off x="2303748" y="3645024"/>
            <a:ext cx="43204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2" idx="2"/>
            <a:endCxn id="47" idx="0"/>
          </p:cNvCxnSpPr>
          <p:nvPr/>
        </p:nvCxnSpPr>
        <p:spPr>
          <a:xfrm>
            <a:off x="2735796" y="3645024"/>
            <a:ext cx="3312368"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35" idx="2"/>
            <a:endCxn id="55" idx="0"/>
          </p:cNvCxnSpPr>
          <p:nvPr/>
        </p:nvCxnSpPr>
        <p:spPr>
          <a:xfrm flipH="1">
            <a:off x="1799692" y="5085184"/>
            <a:ext cx="504056"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35" idx="2"/>
            <a:endCxn id="63" idx="0"/>
          </p:cNvCxnSpPr>
          <p:nvPr/>
        </p:nvCxnSpPr>
        <p:spPr>
          <a:xfrm>
            <a:off x="2303748" y="5085184"/>
            <a:ext cx="3384376" cy="504056"/>
          </a:xfrm>
          <a:prstGeom prst="line">
            <a:avLst/>
          </a:prstGeom>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5148064"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6</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78" name="正方形/長方形 77"/>
          <p:cNvSpPr/>
          <p:nvPr/>
        </p:nvSpPr>
        <p:spPr>
          <a:xfrm>
            <a:off x="5148064"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79" name="正方形/長方形 78"/>
          <p:cNvSpPr/>
          <p:nvPr/>
        </p:nvSpPr>
        <p:spPr>
          <a:xfrm>
            <a:off x="1331640" y="321297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2</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0" name="正方形/長方形 79"/>
          <p:cNvSpPr/>
          <p:nvPr/>
        </p:nvSpPr>
        <p:spPr>
          <a:xfrm>
            <a:off x="1331640" y="278092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1" name="正方形/長方形 80"/>
          <p:cNvSpPr/>
          <p:nvPr/>
        </p:nvSpPr>
        <p:spPr>
          <a:xfrm>
            <a:off x="899592"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3</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2" name="正方形/長方形 81"/>
          <p:cNvSpPr/>
          <p:nvPr/>
        </p:nvSpPr>
        <p:spPr>
          <a:xfrm>
            <a:off x="899592"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7" name="正方形/長方形 86"/>
          <p:cNvSpPr/>
          <p:nvPr/>
        </p:nvSpPr>
        <p:spPr>
          <a:xfrm>
            <a:off x="4644008" y="4653136"/>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4</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88" name="正方形/長方形 87"/>
          <p:cNvSpPr/>
          <p:nvPr/>
        </p:nvSpPr>
        <p:spPr>
          <a:xfrm>
            <a:off x="4644008" y="42210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0" name="正方形/長方形 99"/>
          <p:cNvSpPr/>
          <p:nvPr/>
        </p:nvSpPr>
        <p:spPr>
          <a:xfrm>
            <a:off x="395536"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5</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1" name="正方形/長方形 100"/>
          <p:cNvSpPr/>
          <p:nvPr/>
        </p:nvSpPr>
        <p:spPr>
          <a:xfrm>
            <a:off x="395536"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102" name="正方形/長方形 101"/>
          <p:cNvSpPr/>
          <p:nvPr/>
        </p:nvSpPr>
        <p:spPr>
          <a:xfrm>
            <a:off x="4283968" y="6021288"/>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solidFill>
                  <a:schemeClr val="tx1"/>
                </a:solidFill>
                <a:latin typeface="メイリオ" pitchFamily="50" charset="-128"/>
                <a:ea typeface="メイリオ" pitchFamily="50" charset="-128"/>
                <a:cs typeface="メイリオ" pitchFamily="50" charset="-128"/>
              </a:rPr>
              <a:t>7</a:t>
            </a:r>
            <a:endParaRPr kumimoji="1" lang="ja-JP" altLang="en-US" dirty="0">
              <a:solidFill>
                <a:schemeClr val="tx1"/>
              </a:solidFill>
              <a:latin typeface="メイリオ" pitchFamily="50" charset="-128"/>
              <a:ea typeface="メイリオ" pitchFamily="50" charset="-128"/>
              <a:cs typeface="メイリオ" pitchFamily="50" charset="-128"/>
            </a:endParaRPr>
          </a:p>
        </p:txBody>
      </p:sp>
      <p:sp>
        <p:nvSpPr>
          <p:cNvPr id="103" name="正方形/長方形 102"/>
          <p:cNvSpPr/>
          <p:nvPr/>
        </p:nvSpPr>
        <p:spPr>
          <a:xfrm>
            <a:off x="4283968" y="5589240"/>
            <a:ext cx="504056" cy="4320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400" dirty="0" smtClean="0">
                <a:latin typeface="メイリオ" pitchFamily="50" charset="-128"/>
                <a:ea typeface="メイリオ" pitchFamily="50" charset="-128"/>
                <a:cs typeface="メイリオ" pitchFamily="50" charset="-128"/>
              </a:rPr>
              <a:t>id</a:t>
            </a:r>
            <a:endParaRPr kumimoji="1" lang="ja-JP" altLang="en-US" sz="1400" dirty="0">
              <a:latin typeface="メイリオ" pitchFamily="50" charset="-128"/>
              <a:ea typeface="メイリオ" pitchFamily="50" charset="-128"/>
              <a:cs typeface="メイリオ" pitchFamily="50" charset="-128"/>
            </a:endParaRPr>
          </a:p>
        </p:txBody>
      </p:sp>
      <p:sp>
        <p:nvSpPr>
          <p:cNvPr id="84" name="スライド番号プレースホルダ 83"/>
          <p:cNvSpPr>
            <a:spLocks noGrp="1"/>
          </p:cNvSpPr>
          <p:nvPr>
            <p:ph type="sldNum" sz="quarter" idx="12"/>
          </p:nvPr>
        </p:nvSpPr>
        <p:spPr/>
        <p:txBody>
          <a:bodyPr/>
          <a:lstStyle/>
          <a:p>
            <a:fld id="{D2D8002D-B5B0-4BAC-B1F6-782DDCCE6D9C}" type="slidenum">
              <a:rPr lang="ja-JP" altLang="en-US" smtClean="0"/>
              <a:pPr/>
              <a:t>41</a:t>
            </a:fld>
            <a:endParaRPr lang="ja-JP" altLang="en-US"/>
          </a:p>
        </p:txBody>
      </p:sp>
      <p:sp>
        <p:nvSpPr>
          <p:cNvPr id="95" name="タイトル 1"/>
          <p:cNvSpPr txBox="1">
            <a:spLocks/>
          </p:cNvSpPr>
          <p:nvPr/>
        </p:nvSpPr>
        <p:spPr>
          <a:xfrm>
            <a:off x="467544" y="0"/>
            <a:ext cx="8229600" cy="90872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補足　</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Tree</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ビヘイビアの動作</a:t>
            </a:r>
            <a:endPar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コンテンツ プレースホルダ 3"/>
          <p:cNvGraphicFramePr>
            <a:graphicFrameLocks noGrp="1"/>
          </p:cNvGraphicFramePr>
          <p:nvPr>
            <p:ph idx="1"/>
          </p:nvPr>
        </p:nvGraphicFramePr>
        <p:xfrm>
          <a:off x="0" y="1124744"/>
          <a:ext cx="9143999" cy="5400599"/>
        </p:xfrm>
        <a:graphic>
          <a:graphicData uri="http://schemas.openxmlformats.org/drawingml/2006/table">
            <a:tbl>
              <a:tblPr firstRow="1" bandRow="1">
                <a:tableStyleId>{7DF18680-E054-41AD-8BC1-D1AEF772440D}</a:tableStyleId>
              </a:tblPr>
              <a:tblGrid>
                <a:gridCol w="395536"/>
                <a:gridCol w="2304256"/>
                <a:gridCol w="2088232"/>
                <a:gridCol w="4355975"/>
              </a:tblGrid>
              <a:tr h="883594">
                <a:tc>
                  <a:txBody>
                    <a:bodyPr/>
                    <a:lstStyle/>
                    <a:p>
                      <a:pPr algn="ctr"/>
                      <a:r>
                        <a:rPr kumimoji="1" lang="ja-JP" altLang="en-US" sz="2400" dirty="0" smtClean="0">
                          <a:latin typeface="メイリオ" pitchFamily="50" charset="-128"/>
                          <a:ea typeface="メイリオ" pitchFamily="50" charset="-128"/>
                          <a:cs typeface="メイリオ" pitchFamily="50" charset="-128"/>
                        </a:rPr>
                        <a:t>＃</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項目</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サービス／</a:t>
                      </a:r>
                      <a:endParaRPr kumimoji="1" lang="en-US" altLang="ja-JP" sz="2400" dirty="0" smtClean="0">
                        <a:latin typeface="メイリオ" pitchFamily="50" charset="-128"/>
                        <a:ea typeface="メイリオ" pitchFamily="50" charset="-128"/>
                        <a:cs typeface="メイリオ" pitchFamily="50" charset="-128"/>
                      </a:endParaRPr>
                    </a:p>
                    <a:p>
                      <a:pPr algn="ctr"/>
                      <a:r>
                        <a:rPr kumimoji="1" lang="ja-JP" altLang="en-US" sz="2400" dirty="0" smtClean="0">
                          <a:latin typeface="メイリオ" pitchFamily="50" charset="-128"/>
                          <a:ea typeface="メイリオ" pitchFamily="50" charset="-128"/>
                          <a:cs typeface="メイリオ" pitchFamily="50" charset="-128"/>
                        </a:rPr>
                        <a:t>ソフトウェア</a:t>
                      </a:r>
                      <a:endParaRPr kumimoji="1" lang="ja-JP" altLang="en-US" sz="2400" dirty="0">
                        <a:latin typeface="メイリオ" pitchFamily="50" charset="-128"/>
                        <a:ea typeface="メイリオ" pitchFamily="50" charset="-128"/>
                        <a:cs typeface="メイリオ" pitchFamily="50" charset="-128"/>
                      </a:endParaRPr>
                    </a:p>
                  </a:txBody>
                  <a:tcPr anchor="ctr"/>
                </a:tc>
                <a:tc>
                  <a:txBody>
                    <a:bodyPr/>
                    <a:lstStyle/>
                    <a:p>
                      <a:pPr algn="ctr"/>
                      <a:r>
                        <a:rPr kumimoji="1" lang="ja-JP" altLang="en-US" sz="2400" dirty="0" smtClean="0">
                          <a:latin typeface="メイリオ" pitchFamily="50" charset="-128"/>
                          <a:ea typeface="メイリオ" pitchFamily="50" charset="-128"/>
                          <a:cs typeface="メイリオ" pitchFamily="50" charset="-128"/>
                        </a:rPr>
                        <a:t>特徴</a:t>
                      </a:r>
                      <a:endParaRPr kumimoji="1" lang="ja-JP" altLang="en-US" sz="2400" dirty="0">
                        <a:latin typeface="メイリオ" pitchFamily="50" charset="-128"/>
                        <a:ea typeface="メイリオ" pitchFamily="50" charset="-128"/>
                        <a:cs typeface="メイリオ" pitchFamily="50" charset="-128"/>
                      </a:endParaRPr>
                    </a:p>
                  </a:txBody>
                  <a:tcPr anchor="ctr"/>
                </a:tc>
              </a:tr>
              <a:tr h="1027018">
                <a:tc>
                  <a:txBody>
                    <a:bodyPr/>
                    <a:lstStyle/>
                    <a:p>
                      <a:pPr algn="ctr"/>
                      <a:r>
                        <a:rPr kumimoji="1" lang="en-US" altLang="ja-JP" sz="2400" dirty="0" smtClean="0"/>
                        <a:t>1</a:t>
                      </a:r>
                      <a:endParaRPr kumimoji="1" lang="ja-JP" altLang="en-US" sz="2400" dirty="0"/>
                    </a:p>
                  </a:txBody>
                  <a:tcPr anchor="ctr"/>
                </a:tc>
                <a:tc>
                  <a:txBody>
                    <a:bodyPr/>
                    <a:lstStyle/>
                    <a:p>
                      <a:pPr algn="ctr"/>
                      <a:r>
                        <a:rPr kumimoji="1" lang="ja-JP" altLang="en-US" sz="2400" dirty="0" smtClean="0"/>
                        <a:t>リポジトリ</a:t>
                      </a:r>
                      <a:endParaRPr kumimoji="1" lang="ja-JP" altLang="en-US" sz="2400" dirty="0"/>
                    </a:p>
                  </a:txBody>
                  <a:tcPr anchor="ctr"/>
                </a:tc>
                <a:tc>
                  <a:txBody>
                    <a:bodyPr/>
                    <a:lstStyle/>
                    <a:p>
                      <a:pPr algn="ctr"/>
                      <a:r>
                        <a:rPr kumimoji="1" lang="en-US" altLang="ja-JP" sz="2400" dirty="0" smtClean="0"/>
                        <a:t>Github</a:t>
                      </a:r>
                      <a:endParaRPr kumimoji="1" lang="ja-JP" altLang="en-US" sz="2400" dirty="0"/>
                    </a:p>
                  </a:txBody>
                  <a:tcPr anchor="ctr"/>
                </a:tc>
                <a:tc>
                  <a:txBody>
                    <a:bodyPr/>
                    <a:lstStyle/>
                    <a:p>
                      <a:pPr algn="ctr"/>
                      <a:r>
                        <a:rPr kumimoji="1" lang="en-US" altLang="ja-JP" sz="2400" dirty="0" smtClean="0"/>
                        <a:t>Web</a:t>
                      </a:r>
                      <a:r>
                        <a:rPr kumimoji="1" lang="ja-JP" altLang="en-US" sz="2400" dirty="0" smtClean="0"/>
                        <a:t>上の共有レポジトリ</a:t>
                      </a:r>
                      <a:r>
                        <a:rPr kumimoji="1" lang="en-US" altLang="ja-JP" sz="2400" dirty="0" smtClean="0"/>
                        <a:t>.</a:t>
                      </a:r>
                    </a:p>
                    <a:p>
                      <a:pPr algn="ctr"/>
                      <a:r>
                        <a:rPr kumimoji="1" lang="ja-JP" altLang="en-US" sz="2400" dirty="0" smtClean="0"/>
                        <a:t>誰でも参加可能</a:t>
                      </a:r>
                      <a:r>
                        <a:rPr kumimoji="1" lang="en-US" altLang="ja-JP" sz="2400" dirty="0" smtClean="0"/>
                        <a:t>.</a:t>
                      </a:r>
                      <a:endParaRPr kumimoji="1" lang="ja-JP" altLang="en-US" sz="2400" dirty="0"/>
                    </a:p>
                  </a:txBody>
                  <a:tcPr anchor="ctr"/>
                </a:tc>
              </a:tr>
              <a:tr h="1472657">
                <a:tc>
                  <a:txBody>
                    <a:bodyPr/>
                    <a:lstStyle/>
                    <a:p>
                      <a:pPr algn="ctr"/>
                      <a:r>
                        <a:rPr kumimoji="1" lang="en-US" altLang="ja-JP" sz="2400" dirty="0" smtClean="0"/>
                        <a:t>2</a:t>
                      </a:r>
                      <a:endParaRPr kumimoji="1" lang="ja-JP" altLang="en-US" sz="2400" dirty="0"/>
                    </a:p>
                  </a:txBody>
                  <a:tcPr anchor="ctr"/>
                </a:tc>
                <a:tc>
                  <a:txBody>
                    <a:bodyPr/>
                    <a:lstStyle/>
                    <a:p>
                      <a:pPr algn="ctr"/>
                      <a:r>
                        <a:rPr kumimoji="1" lang="ja-JP" altLang="en-US" sz="2400" dirty="0" smtClean="0"/>
                        <a:t>開発環境</a:t>
                      </a:r>
                      <a:endParaRPr kumimoji="1" lang="ja-JP" altLang="en-US" sz="2400" dirty="0"/>
                    </a:p>
                  </a:txBody>
                  <a:tcPr anchor="ctr"/>
                </a:tc>
                <a:tc>
                  <a:txBody>
                    <a:bodyPr/>
                    <a:lstStyle/>
                    <a:p>
                      <a:pPr algn="ctr"/>
                      <a:r>
                        <a:rPr kumimoji="1" lang="en-US" altLang="ja-JP" sz="2400" dirty="0" smtClean="0"/>
                        <a:t>Vagrant,</a:t>
                      </a:r>
                      <a:r>
                        <a:rPr kumimoji="1" lang="en-US" altLang="ja-JP" sz="2400" baseline="0" dirty="0" smtClean="0"/>
                        <a:t> </a:t>
                      </a:r>
                      <a:endParaRPr kumimoji="1" lang="en-US" altLang="ja-JP" sz="2400" dirty="0" smtClean="0"/>
                    </a:p>
                    <a:p>
                      <a:pPr algn="ctr"/>
                      <a:r>
                        <a:rPr kumimoji="1" lang="en-US" altLang="ja-JP" sz="2400" dirty="0" smtClean="0"/>
                        <a:t>VirtualBox</a:t>
                      </a:r>
                      <a:endParaRPr kumimoji="1" lang="ja-JP" altLang="en-US" sz="2400" dirty="0"/>
                    </a:p>
                  </a:txBody>
                  <a:tcPr anchor="ctr"/>
                </a:tc>
                <a:tc>
                  <a:txBody>
                    <a:bodyPr/>
                    <a:lstStyle/>
                    <a:p>
                      <a:pPr algn="ctr"/>
                      <a:r>
                        <a:rPr kumimoji="1" lang="en-US" altLang="ja-JP" sz="2400" dirty="0" smtClean="0"/>
                        <a:t>Chef</a:t>
                      </a:r>
                      <a:r>
                        <a:rPr kumimoji="1" lang="ja-JP" altLang="en-US" sz="2400" dirty="0" smtClean="0"/>
                        <a:t>（構成管理ツール）との連携</a:t>
                      </a:r>
                      <a:r>
                        <a:rPr kumimoji="1" lang="en-US" altLang="ja-JP" sz="2400" dirty="0" smtClean="0"/>
                        <a:t>.</a:t>
                      </a:r>
                    </a:p>
                    <a:p>
                      <a:pPr algn="ctr"/>
                      <a:r>
                        <a:rPr kumimoji="1" lang="ja-JP" altLang="en-US" sz="2400" dirty="0" smtClean="0"/>
                        <a:t>各端末で同じ仮想環境を構築可</a:t>
                      </a:r>
                      <a:r>
                        <a:rPr kumimoji="1" lang="en-US" altLang="ja-JP" sz="2400" dirty="0" smtClean="0"/>
                        <a:t>.</a:t>
                      </a:r>
                      <a:endParaRPr kumimoji="1" lang="ja-JP" altLang="en-US" sz="2400" dirty="0"/>
                    </a:p>
                  </a:txBody>
                  <a:tcPr anchor="ctr"/>
                </a:tc>
              </a:tr>
              <a:tr h="1002833">
                <a:tc>
                  <a:txBody>
                    <a:bodyPr/>
                    <a:lstStyle/>
                    <a:p>
                      <a:pPr algn="ctr"/>
                      <a:r>
                        <a:rPr kumimoji="1" lang="en-US" altLang="ja-JP" sz="2400" dirty="0" smtClean="0"/>
                        <a:t>3</a:t>
                      </a:r>
                      <a:endParaRPr kumimoji="1" lang="ja-JP" altLang="en-US" sz="2400" dirty="0"/>
                    </a:p>
                  </a:txBody>
                  <a:tcPr anchor="ctr"/>
                </a:tc>
                <a:tc>
                  <a:txBody>
                    <a:bodyPr/>
                    <a:lstStyle/>
                    <a:p>
                      <a:pPr algn="ctr"/>
                      <a:r>
                        <a:rPr kumimoji="1" lang="ja-JP" altLang="en-US" sz="2400" dirty="0" smtClean="0"/>
                        <a:t>バージョン管理</a:t>
                      </a:r>
                      <a:endParaRPr kumimoji="1" lang="ja-JP" altLang="en-US" sz="2400" dirty="0"/>
                    </a:p>
                  </a:txBody>
                  <a:tcPr anchor="ctr"/>
                </a:tc>
                <a:tc>
                  <a:txBody>
                    <a:bodyPr/>
                    <a:lstStyle/>
                    <a:p>
                      <a:pPr algn="ctr"/>
                      <a:r>
                        <a:rPr kumimoji="1" lang="en-US" altLang="ja-JP" sz="2400" dirty="0" smtClean="0"/>
                        <a:t>Git</a:t>
                      </a:r>
                      <a:endParaRPr kumimoji="1" lang="ja-JP" altLang="en-US" sz="2400" dirty="0"/>
                    </a:p>
                  </a:txBody>
                  <a:tcPr anchor="ctr"/>
                </a:tc>
                <a:tc>
                  <a:txBody>
                    <a:bodyPr/>
                    <a:lstStyle/>
                    <a:p>
                      <a:pPr algn="ctr"/>
                      <a:r>
                        <a:rPr kumimoji="1" lang="en-US" altLang="ja-JP" sz="2400" dirty="0" smtClean="0"/>
                        <a:t>GitHub</a:t>
                      </a:r>
                      <a:r>
                        <a:rPr kumimoji="1" lang="ja-JP" altLang="en-US" sz="2400" dirty="0" smtClean="0"/>
                        <a:t>との連携</a:t>
                      </a:r>
                      <a:r>
                        <a:rPr kumimoji="1" lang="en-US" altLang="ja-JP" sz="2400" dirty="0" smtClean="0"/>
                        <a:t>.</a:t>
                      </a:r>
                    </a:p>
                    <a:p>
                      <a:pPr algn="ctr"/>
                      <a:r>
                        <a:rPr kumimoji="1" lang="ja-JP" altLang="en-US" sz="2400" dirty="0" smtClean="0"/>
                        <a:t>過去の履歴を保持する</a:t>
                      </a:r>
                      <a:r>
                        <a:rPr kumimoji="1" lang="en-US" altLang="ja-JP" sz="2400" dirty="0" smtClean="0"/>
                        <a:t>.</a:t>
                      </a:r>
                      <a:endParaRPr kumimoji="1" lang="ja-JP" altLang="en-US" sz="2400" dirty="0"/>
                    </a:p>
                  </a:txBody>
                  <a:tcPr anchor="ctr"/>
                </a:tc>
              </a:tr>
              <a:tr h="1014497">
                <a:tc>
                  <a:txBody>
                    <a:bodyPr/>
                    <a:lstStyle/>
                    <a:p>
                      <a:pPr algn="ctr"/>
                      <a:r>
                        <a:rPr kumimoji="1" lang="en-US" altLang="ja-JP" sz="2400" dirty="0" smtClean="0"/>
                        <a:t>4</a:t>
                      </a:r>
                      <a:endParaRPr kumimoji="1" lang="ja-JP" altLang="en-US" sz="2400" dirty="0"/>
                    </a:p>
                  </a:txBody>
                  <a:tcPr anchor="ctr"/>
                </a:tc>
                <a:tc>
                  <a:txBody>
                    <a:bodyPr/>
                    <a:lstStyle/>
                    <a:p>
                      <a:pPr algn="ctr"/>
                      <a:r>
                        <a:rPr kumimoji="1" lang="ja-JP" altLang="en-US" sz="2400" dirty="0" smtClean="0"/>
                        <a:t>テスト</a:t>
                      </a:r>
                      <a:endParaRPr kumimoji="1" lang="ja-JP" altLang="en-US" sz="2400" dirty="0"/>
                    </a:p>
                  </a:txBody>
                  <a:tcPr anchor="ctr"/>
                </a:tc>
                <a:tc>
                  <a:txBody>
                    <a:bodyPr/>
                    <a:lstStyle/>
                    <a:p>
                      <a:pPr algn="ctr"/>
                      <a:r>
                        <a:rPr kumimoji="1" lang="en-US" altLang="ja-JP" sz="2400" dirty="0" smtClean="0"/>
                        <a:t>TravisCI</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smtClean="0"/>
                        <a:t>GitHub</a:t>
                      </a:r>
                      <a:r>
                        <a:rPr kumimoji="1" lang="ja-JP" altLang="en-US" sz="2400" dirty="0" smtClean="0"/>
                        <a:t>との連携</a:t>
                      </a:r>
                      <a:r>
                        <a:rPr kumimoji="1" lang="en-US" altLang="ja-JP" sz="24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テストを自動で実行する</a:t>
                      </a:r>
                      <a:r>
                        <a:rPr kumimoji="1" lang="en-US" altLang="ja-JP" sz="2400" dirty="0" smtClean="0"/>
                        <a:t>.</a:t>
                      </a:r>
                      <a:endParaRPr kumimoji="1" lang="ja-JP" altLang="en-US" sz="2400" dirty="0" smtClean="0"/>
                    </a:p>
                  </a:txBody>
                  <a:tcPr anchor="ctr"/>
                </a:tc>
              </a:tr>
            </a:tbl>
          </a:graphicData>
        </a:graphic>
      </p:graphicFrame>
      <p:sp>
        <p:nvSpPr>
          <p:cNvPr id="2" name="タイトル 1"/>
          <p:cNvSpPr>
            <a:spLocks noGrp="1"/>
          </p:cNvSpPr>
          <p:nvPr>
            <p:ph type="title"/>
          </p:nvPr>
        </p:nvSpPr>
        <p:spPr>
          <a:xfrm>
            <a:off x="179512" y="0"/>
            <a:ext cx="8712968" cy="980728"/>
          </a:xfrm>
        </p:spPr>
        <p:txBody>
          <a:bodyPr vert="horz" lIns="91440" tIns="45720" rIns="91440" bIns="45720" rtlCol="0" anchor="ctr">
            <a:normAutofit/>
          </a:bodyPr>
          <a:lstStyle/>
          <a:p>
            <a:pPr>
              <a:defRPr/>
            </a:pPr>
            <a:r>
              <a:rPr lang="ja-JP" altLang="en-US" sz="3600" b="1" dirty="0" smtClean="0">
                <a:latin typeface="メイリオ" pitchFamily="50" charset="-128"/>
                <a:ea typeface="メイリオ" pitchFamily="50" charset="-128"/>
                <a:cs typeface="メイリオ" pitchFamily="50" charset="-128"/>
              </a:rPr>
              <a:t>補足　使用す</a:t>
            </a:r>
            <a:r>
              <a:rPr lang="ja-JP" altLang="en-US" sz="3600" b="1" dirty="0" smtClean="0">
                <a:latin typeface="メイリオ" pitchFamily="50" charset="-128"/>
                <a:ea typeface="メイリオ" pitchFamily="50" charset="-128"/>
                <a:cs typeface="メイリオ" pitchFamily="50" charset="-128"/>
              </a:rPr>
              <a:t>るサービス</a:t>
            </a:r>
            <a:endParaRPr lang="ja-JP" altLang="en-US" sz="3600" b="1" dirty="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42</a:t>
            </a:fld>
            <a:endParaRPr lang="ja-JP"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467544" y="0"/>
            <a:ext cx="8229600" cy="980728"/>
          </a:xfrm>
        </p:spPr>
        <p:txBody>
          <a:bodyPr>
            <a:normAutofit/>
          </a:bodyPr>
          <a:lstStyle/>
          <a:p>
            <a:r>
              <a:rPr lang="ja-JP" altLang="en-US" sz="3600" b="1" dirty="0" smtClean="0">
                <a:latin typeface="メイリオ" pitchFamily="50" charset="-128"/>
                <a:ea typeface="メイリオ" pitchFamily="50" charset="-128"/>
                <a:cs typeface="メイリオ" pitchFamily="50" charset="-128"/>
              </a:rPr>
              <a:t>補足　</a:t>
            </a:r>
            <a:r>
              <a:rPr lang="ja-JP" altLang="en-US" sz="3600" b="1" dirty="0" smtClean="0">
                <a:latin typeface="メイリオ" pitchFamily="50" charset="-128"/>
                <a:ea typeface="メイリオ" pitchFamily="50" charset="-128"/>
                <a:cs typeface="メイリオ" pitchFamily="50" charset="-128"/>
              </a:rPr>
              <a:t>中</a:t>
            </a:r>
            <a:r>
              <a:rPr lang="ja-JP" altLang="en-US" sz="3600" b="1" dirty="0" smtClean="0">
                <a:latin typeface="メイリオ" pitchFamily="50" charset="-128"/>
                <a:ea typeface="メイリオ" pitchFamily="50" charset="-128"/>
                <a:cs typeface="メイリオ" pitchFamily="50" charset="-128"/>
              </a:rPr>
              <a:t>間報告時の課題について</a:t>
            </a:r>
            <a:endParaRPr kumimoji="1" lang="ja-JP" altLang="en-US" sz="3600" b="1" dirty="0">
              <a:latin typeface="メイリオ" pitchFamily="50" charset="-128"/>
              <a:ea typeface="メイリオ" pitchFamily="50" charset="-128"/>
              <a:cs typeface="メイリオ" pitchFamily="50" charset="-128"/>
            </a:endParaRPr>
          </a:p>
        </p:txBody>
      </p:sp>
      <p:sp>
        <p:nvSpPr>
          <p:cNvPr id="6" name="コンテンツ プレースホルダ 5"/>
          <p:cNvSpPr>
            <a:spLocks noGrp="1"/>
          </p:cNvSpPr>
          <p:nvPr>
            <p:ph idx="1"/>
          </p:nvPr>
        </p:nvSpPr>
        <p:spPr>
          <a:xfrm>
            <a:off x="144016" y="1052736"/>
            <a:ext cx="8892480" cy="5517232"/>
          </a:xfrm>
        </p:spPr>
        <p:txBody>
          <a:bodyPr>
            <a:noAutofit/>
          </a:bodyPr>
          <a:lstStyle/>
          <a:p>
            <a:r>
              <a:rPr lang="ja-JP" altLang="en-US" sz="2800" b="1" dirty="0" smtClean="0">
                <a:latin typeface="メイリオ" pitchFamily="50" charset="-128"/>
                <a:ea typeface="メイリオ" pitchFamily="50" charset="-128"/>
                <a:cs typeface="メイリオ" pitchFamily="50" charset="-128"/>
              </a:rPr>
              <a:t>問題</a:t>
            </a:r>
            <a:endParaRPr lang="en-US" altLang="ja-JP" sz="2800" b="1" dirty="0" smtClean="0">
              <a:latin typeface="メイリオ" pitchFamily="50" charset="-128"/>
              <a:ea typeface="メイリオ" pitchFamily="50" charset="-128"/>
              <a:cs typeface="メイリオ" pitchFamily="50" charset="-128"/>
            </a:endParaRPr>
          </a:p>
          <a:p>
            <a:pPr lvl="1"/>
            <a:r>
              <a:rPr lang="en-US" altLang="ja-JP" sz="2400" b="1" dirty="0" smtClean="0">
                <a:latin typeface="メイリオ" pitchFamily="50" charset="-128"/>
                <a:ea typeface="メイリオ" pitchFamily="50" charset="-128"/>
                <a:cs typeface="メイリオ" pitchFamily="50" charset="-128"/>
              </a:rPr>
              <a:t>i</a:t>
            </a:r>
            <a:r>
              <a:rPr kumimoji="1" lang="en-US" altLang="ja-JP" sz="2400" b="1" dirty="0" smtClean="0">
                <a:latin typeface="メイリオ" pitchFamily="50" charset="-128"/>
                <a:ea typeface="メイリオ" pitchFamily="50" charset="-128"/>
                <a:cs typeface="メイリオ" pitchFamily="50" charset="-128"/>
              </a:rPr>
              <a:t>frame</a:t>
            </a:r>
            <a:r>
              <a:rPr kumimoji="1" lang="ja-JP" altLang="en-US" sz="2400" b="1" dirty="0" smtClean="0">
                <a:latin typeface="メイリオ" pitchFamily="50" charset="-128"/>
                <a:ea typeface="メイリオ" pitchFamily="50" charset="-128"/>
                <a:cs typeface="メイリオ" pitchFamily="50" charset="-128"/>
              </a:rPr>
              <a:t>において</a:t>
            </a:r>
            <a:r>
              <a:rPr kumimoji="1" lang="en-US" altLang="ja-JP" sz="2400" b="1" dirty="0" smtClean="0">
                <a:latin typeface="メイリオ" pitchFamily="50" charset="-128"/>
                <a:ea typeface="メイリオ" pitchFamily="50" charset="-128"/>
                <a:cs typeface="メイリオ" pitchFamily="50" charset="-128"/>
              </a:rPr>
              <a:t>Ajax</a:t>
            </a:r>
            <a:r>
              <a:rPr kumimoji="1" lang="ja-JP" altLang="en-US" sz="2400" b="1" dirty="0" smtClean="0">
                <a:latin typeface="メイリオ" pitchFamily="50" charset="-128"/>
                <a:ea typeface="メイリオ" pitchFamily="50" charset="-128"/>
                <a:cs typeface="メイリオ" pitchFamily="50" charset="-128"/>
              </a:rPr>
              <a:t>を用いた部分的な画面更新</a:t>
            </a:r>
            <a:r>
              <a:rPr lang="ja-JP" altLang="en-US" sz="2400" b="1" dirty="0" smtClean="0">
                <a:latin typeface="メイリオ" pitchFamily="50" charset="-128"/>
                <a:ea typeface="メイリオ" pitchFamily="50" charset="-128"/>
                <a:cs typeface="メイリオ" pitchFamily="50" charset="-128"/>
              </a:rPr>
              <a:t>で</a:t>
            </a:r>
            <a:r>
              <a:rPr lang="en-US" altLang="ja-JP" sz="2400" b="1" dirty="0" smtClean="0">
                <a:latin typeface="メイリオ" pitchFamily="50" charset="-128"/>
                <a:ea typeface="メイリオ" pitchFamily="50" charset="-128"/>
                <a:cs typeface="メイリオ" pitchFamily="50" charset="-128"/>
              </a:rPr>
              <a:t>,</a:t>
            </a:r>
          </a:p>
          <a:p>
            <a:pPr lvl="1">
              <a:buNone/>
            </a:pPr>
            <a:r>
              <a:rPr kumimoji="1" lang="ja-JP" altLang="en-US" sz="2400" b="1" dirty="0" smtClean="0">
                <a:latin typeface="メイリオ" pitchFamily="50" charset="-128"/>
                <a:ea typeface="メイリオ" pitchFamily="50" charset="-128"/>
                <a:cs typeface="メイリオ" pitchFamily="50" charset="-128"/>
              </a:rPr>
              <a:t>　表示に</a:t>
            </a:r>
            <a:r>
              <a:rPr lang="ja-JP" altLang="en-US" sz="2400" b="1" dirty="0" smtClean="0">
                <a:latin typeface="メイリオ" pitchFamily="50" charset="-128"/>
                <a:ea typeface="メイリオ" pitchFamily="50" charset="-128"/>
                <a:cs typeface="メイリオ" pitchFamily="50" charset="-128"/>
              </a:rPr>
              <a:t>不具合があった</a:t>
            </a:r>
            <a:r>
              <a:rPr lang="en-US" altLang="ja-JP" sz="2400" b="1" dirty="0" smtClean="0">
                <a:latin typeface="メイリオ" pitchFamily="50" charset="-128"/>
                <a:ea typeface="メイリオ" pitchFamily="50" charset="-128"/>
                <a:cs typeface="メイリオ" pitchFamily="50" charset="-128"/>
              </a:rPr>
              <a:t>. (IE</a:t>
            </a:r>
            <a:r>
              <a:rPr lang="ja-JP" altLang="en-US" sz="2400" b="1" dirty="0" smtClean="0">
                <a:latin typeface="メイリオ" pitchFamily="50" charset="-128"/>
                <a:ea typeface="メイリオ" pitchFamily="50" charset="-128"/>
                <a:cs typeface="メイリオ" pitchFamily="50" charset="-128"/>
              </a:rPr>
              <a:t>や</a:t>
            </a:r>
            <a:r>
              <a:rPr lang="en-US" altLang="ja-JP" sz="2400" b="1" dirty="0" smtClean="0">
                <a:latin typeface="メイリオ" pitchFamily="50" charset="-128"/>
                <a:ea typeface="メイリオ" pitchFamily="50" charset="-128"/>
                <a:cs typeface="メイリオ" pitchFamily="50" charset="-128"/>
              </a:rPr>
              <a:t>Chrome</a:t>
            </a:r>
            <a:r>
              <a:rPr lang="ja-JP" altLang="en-US" sz="2400" b="1" dirty="0" smtClean="0">
                <a:latin typeface="メイリオ" pitchFamily="50" charset="-128"/>
                <a:ea typeface="メイリオ" pitchFamily="50" charset="-128"/>
                <a:cs typeface="メイリオ" pitchFamily="50" charset="-128"/>
              </a:rPr>
              <a:t>等のブラウザ</a:t>
            </a:r>
            <a:r>
              <a:rPr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原因</a:t>
            </a:r>
            <a:endParaRPr lang="en-US" altLang="ja-JP" sz="2800" b="1" dirty="0" smtClean="0">
              <a:latin typeface="メイリオ" pitchFamily="50" charset="-128"/>
              <a:ea typeface="メイリオ" pitchFamily="50" charset="-128"/>
              <a:cs typeface="メイリオ" pitchFamily="50" charset="-128"/>
            </a:endParaRPr>
          </a:p>
          <a:p>
            <a:pPr lvl="1"/>
            <a:r>
              <a:rPr kumimoji="1" lang="en-US" altLang="ja-JP" sz="2400" b="1" dirty="0" smtClean="0">
                <a:latin typeface="メイリオ" pitchFamily="50" charset="-128"/>
                <a:ea typeface="メイリオ" pitchFamily="50" charset="-128"/>
                <a:cs typeface="メイリオ" pitchFamily="50" charset="-128"/>
              </a:rPr>
              <a:t>Ajax</a:t>
            </a:r>
            <a:r>
              <a:rPr lang="ja-JP" altLang="en-US" sz="2400" b="1" dirty="0" smtClean="0">
                <a:latin typeface="メイリオ" pitchFamily="50" charset="-128"/>
                <a:ea typeface="メイリオ" pitchFamily="50" charset="-128"/>
                <a:cs typeface="メイリオ" pitchFamily="50" charset="-128"/>
              </a:rPr>
              <a:t>による</a:t>
            </a:r>
            <a:r>
              <a:rPr kumimoji="1" lang="en-US" altLang="ja-JP" sz="2400" b="1" dirty="0" smtClean="0">
                <a:latin typeface="メイリオ" pitchFamily="50" charset="-128"/>
                <a:ea typeface="メイリオ" pitchFamily="50" charset="-128"/>
                <a:cs typeface="メイリオ" pitchFamily="50" charset="-128"/>
              </a:rPr>
              <a:t>iframe</a:t>
            </a:r>
            <a:r>
              <a:rPr kumimoji="1" lang="ja-JP" altLang="en-US" sz="2400" b="1" dirty="0" smtClean="0">
                <a:latin typeface="メイリオ" pitchFamily="50" charset="-128"/>
                <a:ea typeface="メイリオ" pitchFamily="50" charset="-128"/>
                <a:cs typeface="メイリオ" pitchFamily="50" charset="-128"/>
              </a:rPr>
              <a:t>タグ属性変更</a:t>
            </a:r>
            <a:r>
              <a:rPr lang="ja-JP" altLang="en-US" sz="2400" b="1" dirty="0" smtClean="0">
                <a:latin typeface="メイリオ" pitchFamily="50" charset="-128"/>
                <a:ea typeface="メイリオ" pitchFamily="50" charset="-128"/>
                <a:cs typeface="メイリオ" pitchFamily="50" charset="-128"/>
              </a:rPr>
              <a:t>は</a:t>
            </a:r>
            <a:r>
              <a:rPr kumimoji="1" lang="en-US" altLang="ja-JP"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ブラウザによって</a:t>
            </a:r>
            <a:endParaRPr kumimoji="1" lang="en-US" altLang="ja-JP" sz="2400" b="1" dirty="0" smtClean="0">
              <a:latin typeface="メイリオ" pitchFamily="50" charset="-128"/>
              <a:ea typeface="メイリオ" pitchFamily="50" charset="-128"/>
              <a:cs typeface="メイリオ" pitchFamily="50" charset="-128"/>
            </a:endParaRPr>
          </a:p>
          <a:p>
            <a:pPr lvl="1">
              <a:buNone/>
            </a:pPr>
            <a:r>
              <a:rPr lang="ja-JP" altLang="en-US" sz="2400" b="1" dirty="0" smtClean="0">
                <a:latin typeface="メイリオ" pitchFamily="50" charset="-128"/>
                <a:ea typeface="メイリオ" pitchFamily="50" charset="-128"/>
                <a:cs typeface="メイリオ" pitchFamily="50" charset="-128"/>
              </a:rPr>
              <a:t>　</a:t>
            </a:r>
            <a:r>
              <a:rPr kumimoji="1" lang="ja-JP" altLang="en-US" sz="2400" b="1" dirty="0" smtClean="0">
                <a:latin typeface="メイリオ" pitchFamily="50" charset="-128"/>
                <a:ea typeface="メイリオ" pitchFamily="50" charset="-128"/>
                <a:cs typeface="メイリオ" pitchFamily="50" charset="-128"/>
              </a:rPr>
              <a:t>サポートしていないものがあったため</a:t>
            </a:r>
            <a:r>
              <a:rPr kumimoji="1" lang="en-US" altLang="ja-JP" sz="2400" b="1" dirty="0" smtClean="0">
                <a:latin typeface="メイリオ" pitchFamily="50" charset="-128"/>
                <a:ea typeface="メイリオ" pitchFamily="50" charset="-128"/>
                <a:cs typeface="メイリオ" pitchFamily="50" charset="-128"/>
              </a:rPr>
              <a:t>.</a:t>
            </a:r>
          </a:p>
          <a:p>
            <a:pPr lvl="1"/>
            <a:endParaRPr kumimoji="1" lang="en-US" altLang="ja-JP" sz="2400" b="1" dirty="0" smtClean="0">
              <a:latin typeface="メイリオ" pitchFamily="50" charset="-128"/>
              <a:ea typeface="メイリオ" pitchFamily="50" charset="-128"/>
              <a:cs typeface="メイリオ" pitchFamily="50" charset="-128"/>
            </a:endParaRPr>
          </a:p>
          <a:p>
            <a:r>
              <a:rPr lang="ja-JP" altLang="en-US" sz="2800" b="1" dirty="0" smtClean="0">
                <a:latin typeface="メイリオ" pitchFamily="50" charset="-128"/>
                <a:ea typeface="メイリオ" pitchFamily="50" charset="-128"/>
                <a:cs typeface="メイリオ" pitchFamily="50" charset="-128"/>
              </a:rPr>
              <a:t>対策</a:t>
            </a:r>
            <a:endParaRPr lang="en-US" altLang="ja-JP" sz="28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完全なページ遷移を行うことによりページ更新する</a:t>
            </a:r>
            <a:r>
              <a:rPr lang="en-US" altLang="ja-JP" sz="2400" b="1" dirty="0" smtClean="0">
                <a:latin typeface="メイリオ" pitchFamily="50" charset="-128"/>
                <a:ea typeface="メイリオ" pitchFamily="50" charset="-128"/>
                <a:cs typeface="メイリオ" pitchFamily="50" charset="-128"/>
              </a:rPr>
              <a:t>.</a:t>
            </a:r>
          </a:p>
          <a:p>
            <a:pPr lvl="1"/>
            <a:r>
              <a:rPr lang="ja-JP" altLang="en-US" sz="2400" b="1" dirty="0" smtClean="0">
                <a:latin typeface="メイリオ" pitchFamily="50" charset="-128"/>
                <a:ea typeface="メイリオ" pitchFamily="50" charset="-128"/>
                <a:cs typeface="メイリオ" pitchFamily="50" charset="-128"/>
              </a:rPr>
              <a:t>仕様変更で</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サーバ側（</a:t>
            </a:r>
            <a:r>
              <a:rPr lang="en-US" altLang="ja-JP" sz="2400" b="1" dirty="0" smtClean="0">
                <a:latin typeface="メイリオ" pitchFamily="50" charset="-128"/>
                <a:ea typeface="メイリオ" pitchFamily="50" charset="-128"/>
                <a:cs typeface="メイリオ" pitchFamily="50" charset="-128"/>
              </a:rPr>
              <a:t>PHP</a:t>
            </a:r>
            <a:r>
              <a:rPr lang="ja-JP" altLang="en-US" sz="2400" b="1" dirty="0" smtClean="0">
                <a:latin typeface="メイリオ" pitchFamily="50" charset="-128"/>
                <a:ea typeface="メイリオ" pitchFamily="50" charset="-128"/>
                <a:cs typeface="メイリオ" pitchFamily="50" charset="-128"/>
              </a:rPr>
              <a:t>）に処理を集めるような改修があり</a:t>
            </a:r>
            <a:r>
              <a:rPr lang="en-US" altLang="ja-JP" sz="2400" b="1" dirty="0" smtClean="0">
                <a:latin typeface="メイリオ" pitchFamily="50" charset="-128"/>
                <a:ea typeface="メイリオ" pitchFamily="50" charset="-128"/>
                <a:cs typeface="メイリオ" pitchFamily="50" charset="-128"/>
              </a:rPr>
              <a:t>, HTTP</a:t>
            </a:r>
            <a:r>
              <a:rPr lang="ja-JP" altLang="en-US" sz="2400" b="1" dirty="0" smtClean="0">
                <a:latin typeface="メイリオ" pitchFamily="50" charset="-128"/>
                <a:ea typeface="メイリオ" pitchFamily="50" charset="-128"/>
                <a:cs typeface="メイリオ" pitchFamily="50" charset="-128"/>
              </a:rPr>
              <a:t>リクエストで</a:t>
            </a:r>
            <a:r>
              <a:rPr lang="en-US" altLang="ja-JP" sz="2400" b="1" dirty="0" smtClean="0">
                <a:latin typeface="メイリオ" pitchFamily="50" charset="-128"/>
                <a:ea typeface="メイリオ" pitchFamily="50" charset="-128"/>
                <a:cs typeface="メイリオ" pitchFamily="50" charset="-128"/>
              </a:rPr>
              <a:t>URL</a:t>
            </a:r>
            <a:r>
              <a:rPr lang="ja-JP" altLang="en-US" sz="2400" b="1" dirty="0" smtClean="0">
                <a:latin typeface="メイリオ" pitchFamily="50" charset="-128"/>
                <a:ea typeface="メイリオ" pitchFamily="50" charset="-128"/>
                <a:cs typeface="メイリオ" pitchFamily="50" charset="-128"/>
              </a:rPr>
              <a:t>を再取得してページ遷移することになったため</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通常処理である</a:t>
            </a:r>
            <a:r>
              <a:rPr lang="en-US" altLang="ja-JP" sz="2400" b="1" dirty="0" smtClean="0">
                <a:latin typeface="メイリオ" pitchFamily="50" charset="-128"/>
                <a:ea typeface="メイリオ" pitchFamily="50" charset="-128"/>
                <a:cs typeface="メイリオ" pitchFamily="50" charset="-128"/>
              </a:rPr>
              <a:t>.</a:t>
            </a:r>
          </a:p>
        </p:txBody>
      </p:sp>
      <p:sp>
        <p:nvSpPr>
          <p:cNvPr id="7" name="スライド番号プレースホルダ 6"/>
          <p:cNvSpPr>
            <a:spLocks noGrp="1"/>
          </p:cNvSpPr>
          <p:nvPr>
            <p:ph type="sldNum" sz="quarter" idx="12"/>
          </p:nvPr>
        </p:nvSpPr>
        <p:spPr/>
        <p:txBody>
          <a:bodyPr/>
          <a:lstStyle/>
          <a:p>
            <a:fld id="{D2D8002D-B5B0-4BAC-B1F6-782DDCCE6D9C}" type="slidenum">
              <a:rPr lang="ja-JP" altLang="en-US" smtClean="0"/>
              <a:pPr/>
              <a:t>43</a:t>
            </a:fld>
            <a:endParaRPr lang="ja-JP"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107504" y="260648"/>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Plugin</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kumimoji="1" lang="ja-JP" altLang="en-US" sz="3200" b="1" dirty="0">
              <a:latin typeface="メイリオ" pitchFamily="50" charset="-128"/>
              <a:ea typeface="メイリオ" pitchFamily="50" charset="-128"/>
              <a:cs typeface="メイリオ" pitchFamily="50" charset="-128"/>
            </a:endParaRPr>
          </a:p>
        </p:txBody>
      </p:sp>
      <p:sp>
        <p:nvSpPr>
          <p:cNvPr id="5" name="正方形/長方形 4"/>
          <p:cNvSpPr/>
          <p:nvPr/>
        </p:nvSpPr>
        <p:spPr>
          <a:xfrm>
            <a:off x="107504" y="1268760"/>
            <a:ext cx="8856984" cy="854856"/>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NetCommons3</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Core</a:t>
            </a:r>
          </a:p>
          <a:p>
            <a:pPr algn="ctr"/>
            <a:r>
              <a:rPr lang="en-US" altLang="ja-JP" sz="2000" b="1" dirty="0" smtClean="0">
                <a:latin typeface="メイリオ" pitchFamily="50" charset="-128"/>
                <a:ea typeface="メイリオ" pitchFamily="50" charset="-128"/>
                <a:cs typeface="メイリオ" pitchFamily="50" charset="-128"/>
              </a:rPr>
              <a:t>(HTML, CSS, Javascript, PHP</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etc.)</a:t>
            </a:r>
            <a:endParaRPr lang="ja-JP" altLang="en-US" sz="2000" b="1" dirty="0" smtClean="0">
              <a:latin typeface="メイリオ" pitchFamily="50" charset="-128"/>
              <a:ea typeface="メイリオ" pitchFamily="50" charset="-128"/>
              <a:cs typeface="メイリオ" pitchFamily="50" charset="-128"/>
            </a:endParaRPr>
          </a:p>
        </p:txBody>
      </p:sp>
      <p:sp>
        <p:nvSpPr>
          <p:cNvPr id="6" name="正方形/長方形 5"/>
          <p:cNvSpPr/>
          <p:nvPr/>
        </p:nvSpPr>
        <p:spPr>
          <a:xfrm>
            <a:off x="107504" y="2276872"/>
            <a:ext cx="8856984" cy="576064"/>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ja-JP" sz="2800" b="1" dirty="0" smtClean="0">
                <a:latin typeface="メイリオ" pitchFamily="50" charset="-128"/>
                <a:ea typeface="メイリオ" pitchFamily="50" charset="-128"/>
                <a:cs typeface="メイリオ" pitchFamily="50" charset="-128"/>
              </a:rPr>
              <a:t>CakePHP, </a:t>
            </a:r>
            <a:r>
              <a:rPr lang="en-US" altLang="ja-JP" sz="2800" b="1" dirty="0" smtClean="0">
                <a:latin typeface="メイリオ" pitchFamily="50" charset="-128"/>
                <a:ea typeface="メイリオ" pitchFamily="50" charset="-128"/>
                <a:cs typeface="メイリオ" pitchFamily="50" charset="-128"/>
              </a:rPr>
              <a:t>Bootstrap, AngularJS, jQuery </a:t>
            </a:r>
            <a:endParaRPr lang="en-US" altLang="ja-JP" sz="2800" b="1" dirty="0" smtClean="0">
              <a:latin typeface="メイリオ" pitchFamily="50" charset="-128"/>
              <a:ea typeface="メイリオ" pitchFamily="50" charset="-128"/>
              <a:cs typeface="メイリオ" pitchFamily="50" charset="-128"/>
            </a:endParaRPr>
          </a:p>
        </p:txBody>
      </p:sp>
      <p:sp>
        <p:nvSpPr>
          <p:cNvPr id="7" name="正方形/長方形 6"/>
          <p:cNvSpPr/>
          <p:nvPr/>
        </p:nvSpPr>
        <p:spPr>
          <a:xfrm>
            <a:off x="107504" y="2996952"/>
            <a:ext cx="8856984" cy="648072"/>
          </a:xfrm>
          <a:prstGeom prst="rect">
            <a:avLst/>
          </a:prstGeom>
          <a:solidFill>
            <a:srgbClr val="26AB1F"/>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Composer</a:t>
            </a:r>
          </a:p>
        </p:txBody>
      </p:sp>
      <p:sp>
        <p:nvSpPr>
          <p:cNvPr id="8" name="正方形/長方形 7"/>
          <p:cNvSpPr/>
          <p:nvPr/>
        </p:nvSpPr>
        <p:spPr>
          <a:xfrm>
            <a:off x="107504" y="3789040"/>
            <a:ext cx="8856984" cy="557858"/>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Apache,</a:t>
            </a:r>
            <a:r>
              <a:rPr lang="ja-JP" altLang="en-US"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MySQL,</a:t>
            </a:r>
            <a:r>
              <a:rPr lang="en-US" altLang="ja-JP" sz="2800" b="1" dirty="0" smtClean="0">
                <a:latin typeface="メイリオ" pitchFamily="50" charset="-128"/>
                <a:ea typeface="メイリオ" pitchFamily="50" charset="-128"/>
                <a:cs typeface="メイリオ" pitchFamily="50" charset="-128"/>
              </a:rPr>
              <a:t> PHP</a:t>
            </a:r>
            <a:r>
              <a:rPr lang="ja-JP" altLang="en-US" sz="2800" b="1" dirty="0" smtClean="0">
                <a:latin typeface="メイリオ" pitchFamily="50" charset="-128"/>
                <a:ea typeface="メイリオ" pitchFamily="50" charset="-128"/>
                <a:cs typeface="メイリオ" pitchFamily="50" charset="-128"/>
              </a:rPr>
              <a:t> </a:t>
            </a:r>
            <a:endParaRPr kumimoji="1" lang="en-US" altLang="ja-JP" sz="2800" b="1" dirty="0" smtClean="0">
              <a:latin typeface="メイリオ" pitchFamily="50" charset="-128"/>
              <a:ea typeface="メイリオ" pitchFamily="50" charset="-128"/>
              <a:cs typeface="メイリオ" pitchFamily="50" charset="-128"/>
            </a:endParaRPr>
          </a:p>
        </p:txBody>
      </p:sp>
      <p:sp>
        <p:nvSpPr>
          <p:cNvPr id="9" name="正方形/長方形 8"/>
          <p:cNvSpPr/>
          <p:nvPr/>
        </p:nvSpPr>
        <p:spPr>
          <a:xfrm>
            <a:off x="107504" y="5877272"/>
            <a:ext cx="8856984" cy="62986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r>
              <a:rPr lang="en-US" altLang="ja-JP" sz="2800" b="1" dirty="0" smtClean="0">
                <a:latin typeface="メイリオ" pitchFamily="50" charset="-128"/>
                <a:ea typeface="メイリオ" pitchFamily="50" charset="-128"/>
                <a:cs typeface="メイリオ" pitchFamily="50" charset="-128"/>
              </a:rPr>
              <a:t>, </a:t>
            </a:r>
            <a:r>
              <a:rPr kumimoji="1" lang="en-US" altLang="ja-JP" sz="2800" b="1" dirty="0" smtClean="0">
                <a:latin typeface="メイリオ" pitchFamily="50" charset="-128"/>
                <a:ea typeface="メイリオ" pitchFamily="50" charset="-128"/>
                <a:cs typeface="メイリオ" pitchFamily="50" charset="-128"/>
              </a:rPr>
              <a:t>Windows</a:t>
            </a:r>
            <a:r>
              <a:rPr lang="en-US" altLang="ja-JP" sz="2800" b="1" dirty="0" smtClean="0">
                <a:latin typeface="メイリオ" pitchFamily="50" charset="-128"/>
                <a:ea typeface="メイリオ" pitchFamily="50" charset="-128"/>
                <a:cs typeface="メイリオ" pitchFamily="50" charset="-128"/>
              </a:rPr>
              <a:t>, Mac</a:t>
            </a:r>
            <a:r>
              <a:rPr lang="ja-JP" altLang="en-US" sz="2800" b="1" dirty="0" smtClean="0">
                <a:latin typeface="メイリオ" pitchFamily="50" charset="-128"/>
                <a:ea typeface="メイリオ" pitchFamily="50" charset="-128"/>
                <a:cs typeface="メイリオ" pitchFamily="50" charset="-128"/>
              </a:rPr>
              <a:t> </a:t>
            </a:r>
            <a:r>
              <a:rPr lang="en-US" altLang="ja-JP" sz="2800" b="1" dirty="0" smtClean="0">
                <a:latin typeface="メイリオ" pitchFamily="50" charset="-128"/>
                <a:ea typeface="メイリオ" pitchFamily="50" charset="-128"/>
                <a:cs typeface="メイリオ" pitchFamily="50" charset="-128"/>
              </a:rPr>
              <a:t>OS X, Linux     etc.</a:t>
            </a:r>
            <a:endParaRPr kumimoji="1" lang="en-US" altLang="ja-JP" b="1" dirty="0" smtClean="0">
              <a:latin typeface="メイリオ" pitchFamily="50" charset="-128"/>
              <a:ea typeface="メイリオ" pitchFamily="50" charset="-128"/>
              <a:cs typeface="メイリオ" pitchFamily="50" charset="-128"/>
            </a:endParaRPr>
          </a:p>
        </p:txBody>
      </p:sp>
      <p:sp>
        <p:nvSpPr>
          <p:cNvPr id="10" name="正方形/長方形 9"/>
          <p:cNvSpPr/>
          <p:nvPr/>
        </p:nvSpPr>
        <p:spPr>
          <a:xfrm>
            <a:off x="107504" y="4509120"/>
            <a:ext cx="8856984" cy="504056"/>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Ubuntu</a:t>
            </a:r>
            <a:endParaRPr kumimoji="1" lang="en-US" altLang="ja-JP" b="1" dirty="0" smtClean="0">
              <a:latin typeface="メイリオ" pitchFamily="50" charset="-128"/>
              <a:ea typeface="メイリオ" pitchFamily="50" charset="-128"/>
              <a:cs typeface="メイリオ" pitchFamily="50" charset="-128"/>
            </a:endParaRPr>
          </a:p>
        </p:txBody>
      </p:sp>
      <p:sp>
        <p:nvSpPr>
          <p:cNvPr id="11" name="正方形/長方形 10"/>
          <p:cNvSpPr/>
          <p:nvPr/>
        </p:nvSpPr>
        <p:spPr>
          <a:xfrm>
            <a:off x="107504" y="5157192"/>
            <a:ext cx="8856984" cy="576064"/>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2800" b="1" dirty="0" smtClean="0">
                <a:latin typeface="メイリオ" pitchFamily="50" charset="-128"/>
                <a:ea typeface="メイリオ" pitchFamily="50" charset="-128"/>
                <a:cs typeface="メイリオ" pitchFamily="50" charset="-128"/>
              </a:rPr>
              <a:t>VirtualBox, Vagrant, </a:t>
            </a:r>
            <a:r>
              <a:rPr lang="en-US" altLang="ja-JP" sz="2800" b="1" dirty="0" smtClean="0">
                <a:latin typeface="メイリオ" pitchFamily="50" charset="-128"/>
                <a:ea typeface="メイリオ" pitchFamily="50" charset="-128"/>
                <a:cs typeface="メイリオ" pitchFamily="50" charset="-128"/>
              </a:rPr>
              <a:t>Chef-DK</a:t>
            </a:r>
          </a:p>
        </p:txBody>
      </p:sp>
      <p:sp>
        <p:nvSpPr>
          <p:cNvPr id="17" name="スライド番号プレースホルダ 16"/>
          <p:cNvSpPr>
            <a:spLocks noGrp="1"/>
          </p:cNvSpPr>
          <p:nvPr>
            <p:ph type="sldNum" sz="quarter" idx="12"/>
          </p:nvPr>
        </p:nvSpPr>
        <p:spPr/>
        <p:txBody>
          <a:bodyPr/>
          <a:lstStyle/>
          <a:p>
            <a:fld id="{D2D8002D-B5B0-4BAC-B1F6-782DDCCE6D9C}" type="slidenum">
              <a:rPr lang="ja-JP" altLang="en-US" smtClean="0"/>
              <a:pPr/>
              <a:t>44</a:t>
            </a:fld>
            <a:endParaRPr lang="ja-JP"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07504" y="6488668"/>
            <a:ext cx="7416824" cy="369332"/>
          </a:xfrm>
          <a:prstGeom prst="rect">
            <a:avLst/>
          </a:prstGeom>
          <a:noFill/>
        </p:spPr>
        <p:txBody>
          <a:bodyPr wrap="square" rtlCol="0">
            <a:spAutoFit/>
          </a:bodyPr>
          <a:lstStyle/>
          <a:p>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C</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ontents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M</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anagement </a:t>
            </a:r>
            <a:r>
              <a:rPr kumimoji="1" lang="en-US" altLang="ja-JP" b="1" u="sng" dirty="0" smtClean="0">
                <a:solidFill>
                  <a:schemeClr val="bg1">
                    <a:lumMod val="75000"/>
                  </a:schemeClr>
                </a:solidFill>
                <a:latin typeface="メイリオ" pitchFamily="50" charset="-128"/>
                <a:ea typeface="メイリオ" pitchFamily="50" charset="-128"/>
                <a:cs typeface="メイリオ" pitchFamily="50" charset="-128"/>
              </a:rPr>
              <a:t>S</a:t>
            </a:r>
            <a:r>
              <a:rPr kumimoji="1" lang="en-US" altLang="ja-JP" b="1" dirty="0" smtClean="0">
                <a:solidFill>
                  <a:schemeClr val="bg1">
                    <a:lumMod val="75000"/>
                  </a:schemeClr>
                </a:solidFill>
                <a:latin typeface="メイリオ" pitchFamily="50" charset="-128"/>
                <a:ea typeface="メイリオ" pitchFamily="50" charset="-128"/>
                <a:cs typeface="メイリオ" pitchFamily="50" charset="-128"/>
              </a:rPr>
              <a:t>ystem : </a:t>
            </a:r>
            <a:r>
              <a:rPr kumimoji="1" lang="ja-JP" altLang="en-US" b="1" dirty="0" smtClean="0">
                <a:solidFill>
                  <a:schemeClr val="bg1">
                    <a:lumMod val="75000"/>
                  </a:schemeClr>
                </a:solidFill>
                <a:latin typeface="メイリオ" pitchFamily="50" charset="-128"/>
                <a:ea typeface="メイリオ" pitchFamily="50" charset="-128"/>
                <a:cs typeface="メイリオ" pitchFamily="50" charset="-128"/>
              </a:rPr>
              <a:t>コンテンツ管理システム</a:t>
            </a:r>
            <a:endParaRPr kumimoji="1" lang="ja-JP" altLang="en-US" b="1" dirty="0">
              <a:solidFill>
                <a:schemeClr val="bg1">
                  <a:lumMod val="75000"/>
                </a:schemeClr>
              </a:solidFill>
              <a:latin typeface="メイリオ" pitchFamily="50" charset="-128"/>
              <a:ea typeface="メイリオ" pitchFamily="50" charset="-128"/>
              <a:cs typeface="メイリオ" pitchFamily="50" charset="-128"/>
            </a:endParaRPr>
          </a:p>
        </p:txBody>
      </p:sp>
      <p:sp>
        <p:nvSpPr>
          <p:cNvPr id="8" name="コンテンツ プレースホルダ 2"/>
          <p:cNvSpPr>
            <a:spLocks noGrp="1"/>
          </p:cNvSpPr>
          <p:nvPr>
            <p:ph idx="1"/>
          </p:nvPr>
        </p:nvSpPr>
        <p:spPr>
          <a:xfrm>
            <a:off x="107504" y="908720"/>
            <a:ext cx="8856984" cy="5472608"/>
          </a:xfrm>
        </p:spPr>
        <p:txBody>
          <a:bodyPr>
            <a:noAutofit/>
          </a:bodyPr>
          <a:lstStyle/>
          <a:p>
            <a:pPr marL="514350" indent="-514350">
              <a:spcAft>
                <a:spcPts val="600"/>
              </a:spcAft>
              <a:buFont typeface="+mj-ea"/>
              <a:buAutoNum type="circleNumDbPlain"/>
            </a:pPr>
            <a:r>
              <a:rPr kumimoji="1" lang="ja-JP" altLang="en-US" sz="2400" b="1" dirty="0" smtClean="0">
                <a:solidFill>
                  <a:schemeClr val="bg1">
                    <a:lumMod val="75000"/>
                  </a:schemeClr>
                </a:solidFill>
                <a:latin typeface="メイリオ" pitchFamily="50" charset="-128"/>
                <a:ea typeface="メイリオ" pitchFamily="50" charset="-128"/>
                <a:cs typeface="メイリオ" pitchFamily="50" charset="-128"/>
              </a:rPr>
              <a:t>開発経験</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r>
              <a:rPr kumimoji="1" lang="ja-JP" altLang="en-US" sz="2400" b="1" u="sng" dirty="0" smtClean="0">
                <a:solidFill>
                  <a:schemeClr val="bg1">
                    <a:lumMod val="75000"/>
                  </a:schemeClr>
                </a:solidFill>
                <a:latin typeface="メイリオ" pitchFamily="50" charset="-128"/>
                <a:ea typeface="メイリオ" pitchFamily="50" charset="-128"/>
                <a:cs typeface="メイリオ" pitchFamily="50" charset="-128"/>
              </a:rPr>
              <a:t>プログラミング</a:t>
            </a:r>
            <a:r>
              <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高校の授業</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 VBA)</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，入社後の導入教育</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(Java, 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OJT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での開発</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(COBOL)</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 等でプログラミング経験はある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知識不足，経験不足を懸念</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近年のソフトウェア開発技術への興味</a:t>
            </a:r>
            <a:endParaRPr kumimoji="1"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スマホ</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ア</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プ</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リや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Web</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上で動作するようなゲーム</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Web</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サイト等を簡単に</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開</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発するためのソフトウェアが多く出回っている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p>
          <a:p>
            <a:pPr marL="914400" lvl="1" indent="-514350">
              <a:spcAft>
                <a:spcPts val="1800"/>
              </a:spcAft>
            </a:pP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技</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術者とし</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てソ</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フトウェア開</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発は現在</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 </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ど</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のよう</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な手法を使っているのか知りたい</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514350" indent="-514350">
              <a:spcAft>
                <a:spcPts val="1200"/>
              </a:spcAft>
              <a:buFont typeface="+mj-lt"/>
              <a:buAutoNum type="circleNumDbPlain"/>
            </a:pPr>
            <a:r>
              <a:rPr lang="ja-JP" altLang="en-US" sz="2400" b="1" dirty="0" smtClean="0">
                <a:solidFill>
                  <a:schemeClr val="bg1">
                    <a:lumMod val="75000"/>
                  </a:schemeClr>
                </a:solidFill>
                <a:latin typeface="メイリオ" pitchFamily="50" charset="-128"/>
                <a:ea typeface="メイリオ" pitchFamily="50" charset="-128"/>
                <a:cs typeface="メイリオ" pitchFamily="50" charset="-128"/>
              </a:rPr>
              <a:t>本科生時の卒業研究</a:t>
            </a:r>
            <a:endParaRPr lang="en-US" altLang="ja-JP" sz="2400" b="1" dirty="0" smtClean="0">
              <a:solidFill>
                <a:schemeClr val="bg1">
                  <a:lumMod val="75000"/>
                </a:schemeClr>
              </a:solidFill>
              <a:latin typeface="メイリオ" pitchFamily="50" charset="-128"/>
              <a:ea typeface="メイリオ" pitchFamily="50" charset="-128"/>
              <a:cs typeface="メイリオ" pitchFamily="50" charset="-128"/>
            </a:endParaRPr>
          </a:p>
          <a:p>
            <a:pPr marL="914400" lvl="1" indent="-514350"/>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NetCommons</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というオープンソースの</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CMS</a:t>
            </a:r>
            <a:r>
              <a:rPr lang="en-US" altLang="ja-JP" sz="16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を用いて，</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日工専</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r>
              <a:rPr lang="ja-JP" altLang="en-US" sz="2000" b="1" dirty="0" smtClean="0">
                <a:solidFill>
                  <a:schemeClr val="bg1">
                    <a:lumMod val="75000"/>
                  </a:schemeClr>
                </a:solidFill>
                <a:latin typeface="メイリオ" pitchFamily="50" charset="-128"/>
                <a:ea typeface="メイリオ" pitchFamily="50" charset="-128"/>
                <a:cs typeface="メイリオ" pitchFamily="50" charset="-128"/>
              </a:rPr>
              <a:t>の情報共有基盤を開発，運営する</a:t>
            </a:r>
            <a:r>
              <a:rPr lang="en-US" altLang="ja-JP" sz="2000" b="1" dirty="0" smtClean="0">
                <a:solidFill>
                  <a:schemeClr val="bg1">
                    <a:lumMod val="75000"/>
                  </a:schemeClr>
                </a:solidFill>
                <a:latin typeface="メイリオ" pitchFamily="50" charset="-128"/>
                <a:ea typeface="メイリオ" pitchFamily="50" charset="-128"/>
                <a:cs typeface="メイリオ" pitchFamily="50" charset="-128"/>
              </a:rPr>
              <a:t>.</a:t>
            </a:r>
            <a:endParaRPr lang="en-US" altLang="ja-JP" sz="2000" b="1" dirty="0" smtClean="0">
              <a:solidFill>
                <a:schemeClr val="bg1">
                  <a:lumMod val="75000"/>
                </a:schemeClr>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467544" y="0"/>
            <a:ext cx="8229600" cy="908720"/>
          </a:xfrm>
        </p:spPr>
        <p:txBody>
          <a:bodyPr>
            <a:normAutofit/>
          </a:bodyPr>
          <a:lstStyle/>
          <a:p>
            <a:r>
              <a:rPr kumimoji="1" lang="ja-JP" altLang="en-US" sz="3600" b="1" dirty="0" smtClean="0">
                <a:latin typeface="メイリオ" pitchFamily="50" charset="-128"/>
                <a:ea typeface="メイリオ" pitchFamily="50" charset="-128"/>
                <a:cs typeface="メイリオ" pitchFamily="50" charset="-128"/>
              </a:rPr>
              <a:t>研究室選定</a:t>
            </a:r>
            <a:endParaRPr kumimoji="1" lang="ja-JP" altLang="en-US" sz="3600" b="1" dirty="0">
              <a:latin typeface="メイリオ" pitchFamily="50" charset="-128"/>
              <a:ea typeface="メイリオ" pitchFamily="50" charset="-128"/>
              <a:cs typeface="メイリオ" pitchFamily="50" charset="-128"/>
            </a:endParaRPr>
          </a:p>
        </p:txBody>
      </p:sp>
      <p:sp>
        <p:nvSpPr>
          <p:cNvPr id="7" name="対角する 2 つの角を切り取った四角形 6"/>
          <p:cNvSpPr/>
          <p:nvPr/>
        </p:nvSpPr>
        <p:spPr>
          <a:xfrm>
            <a:off x="251520" y="1772816"/>
            <a:ext cx="8568952" cy="3240360"/>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108000" lvl="1">
              <a:buFont typeface="Wingdings" pitchFamily="2" charset="2"/>
              <a:buChar char="u"/>
            </a:pPr>
            <a:r>
              <a:rPr lang="ja-JP" altLang="en-US" sz="2400" b="1" dirty="0" smtClean="0">
                <a:latin typeface="メイリオ" pitchFamily="50" charset="-128"/>
                <a:ea typeface="メイリオ" pitchFamily="50" charset="-128"/>
                <a:cs typeface="メイリオ" pitchFamily="50" charset="-128"/>
              </a:rPr>
              <a:t>プログラミングを含めて開発経験ができる</a:t>
            </a:r>
            <a:endParaRPr lang="en-US" altLang="ja-JP" sz="2400" b="1" dirty="0" smtClean="0">
              <a:latin typeface="メイリオ" pitchFamily="50" charset="-128"/>
              <a:ea typeface="メイリオ" pitchFamily="50" charset="-128"/>
              <a:cs typeface="メイリオ" pitchFamily="50" charset="-128"/>
            </a:endParaRPr>
          </a:p>
          <a:p>
            <a:pPr marL="108000" lvl="1">
              <a:buFont typeface="Wingdings" pitchFamily="2" charset="2"/>
              <a:buChar char="u"/>
            </a:pPr>
            <a:r>
              <a:rPr kumimoji="1" lang="ja-JP" altLang="en-US" sz="2400" b="1" dirty="0" smtClean="0">
                <a:latin typeface="メイリオ" pitchFamily="50" charset="-128"/>
                <a:ea typeface="メイリオ" pitchFamily="50" charset="-128"/>
                <a:cs typeface="メイリオ" pitchFamily="50" charset="-128"/>
              </a:rPr>
              <a:t>卒業研究に関連した内容</a:t>
            </a:r>
            <a:endParaRPr kumimoji="1"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u"/>
            </a:pPr>
            <a:endParaRPr lang="en-US" altLang="ja-JP" sz="2400" b="1" dirty="0" smtClean="0">
              <a:latin typeface="メイリオ" pitchFamily="50" charset="-128"/>
              <a:ea typeface="メイリオ" pitchFamily="50" charset="-128"/>
              <a:cs typeface="メイリオ" pitchFamily="50" charset="-128"/>
            </a:endParaRPr>
          </a:p>
          <a:p>
            <a:pPr lvl="1">
              <a:buFont typeface="Wingdings" pitchFamily="2" charset="2"/>
              <a:buChar char="Ø"/>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次期バージョンを開発している</a:t>
            </a:r>
            <a:endParaRPr lang="en-US" altLang="ja-JP" sz="2400" b="1" dirty="0" smtClean="0">
              <a:latin typeface="メイリオ" pitchFamily="50" charset="-128"/>
              <a:ea typeface="メイリオ" pitchFamily="50" charset="-128"/>
              <a:cs typeface="メイリオ" pitchFamily="50" charset="-128"/>
            </a:endParaRPr>
          </a:p>
          <a:p>
            <a:pPr lvl="1"/>
            <a:r>
              <a:rPr lang="ja-JP" altLang="en-US"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新</a:t>
            </a:r>
            <a:r>
              <a:rPr lang="ja-JP" altLang="en-US" sz="2400" b="1" dirty="0" smtClean="0">
                <a:latin typeface="メイリオ" pitchFamily="50" charset="-128"/>
                <a:ea typeface="メイリオ" pitchFamily="50" charset="-128"/>
                <a:cs typeface="メイリオ" pitchFamily="50" charset="-128"/>
              </a:rPr>
              <a:t>井研究室を希</a:t>
            </a:r>
            <a:r>
              <a:rPr lang="ja-JP" altLang="en-US" sz="2400" b="1" dirty="0" smtClean="0">
                <a:latin typeface="メイリオ" pitchFamily="50" charset="-128"/>
                <a:ea typeface="メイリオ" pitchFamily="50" charset="-128"/>
                <a:cs typeface="メイリオ" pitchFamily="50" charset="-128"/>
              </a:rPr>
              <a:t>望し</a:t>
            </a:r>
            <a:r>
              <a:rPr lang="en-US" altLang="ja-JP" sz="2400" b="1" dirty="0" smtClean="0">
                <a:latin typeface="メイリオ" pitchFamily="50" charset="-128"/>
                <a:ea typeface="メイリオ" pitchFamily="50" charset="-128"/>
                <a:cs typeface="メイリオ" pitchFamily="50" charset="-128"/>
              </a:rPr>
              <a:t>,</a:t>
            </a:r>
            <a:r>
              <a:rPr lang="en-US" altLang="ja-JP" sz="2400" b="1" dirty="0" smtClean="0">
                <a:latin typeface="メイリオ" pitchFamily="50" charset="-128"/>
                <a:ea typeface="メイリオ" pitchFamily="50" charset="-128"/>
                <a:cs typeface="メイリオ" pitchFamily="50" charset="-128"/>
              </a:rPr>
              <a:t> </a:t>
            </a:r>
            <a:r>
              <a:rPr lang="ja-JP" altLang="en-US" sz="2400" b="1" dirty="0" smtClean="0">
                <a:latin typeface="メイリオ" pitchFamily="50" charset="-128"/>
                <a:ea typeface="メイリオ" pitchFamily="50" charset="-128"/>
                <a:cs typeface="メイリオ" pitchFamily="50" charset="-128"/>
              </a:rPr>
              <a:t>開</a:t>
            </a:r>
            <a:r>
              <a:rPr lang="ja-JP" altLang="en-US" sz="2400" b="1" dirty="0" smtClean="0">
                <a:latin typeface="メイリオ" pitchFamily="50" charset="-128"/>
                <a:ea typeface="メイリオ" pitchFamily="50" charset="-128"/>
                <a:cs typeface="メイリオ" pitchFamily="50" charset="-128"/>
              </a:rPr>
              <a:t>発プロジェクトへ参画した</a:t>
            </a:r>
            <a:r>
              <a:rPr lang="en-US" altLang="ja-JP" sz="2400" b="1" dirty="0" smtClean="0">
                <a:latin typeface="メイリオ" pitchFamily="50" charset="-128"/>
                <a:ea typeface="メイリオ" pitchFamily="50" charset="-128"/>
                <a:cs typeface="メイリオ" pitchFamily="50" charset="-128"/>
              </a:rPr>
              <a:t>.</a:t>
            </a:r>
            <a:endParaRPr kumimoji="1" lang="ja-JP" altLang="en-US" sz="2400" b="1" dirty="0">
              <a:latin typeface="メイリオ" pitchFamily="50" charset="-128"/>
              <a:ea typeface="メイリオ" pitchFamily="50" charset="-128"/>
              <a:cs typeface="メイリオ" pitchFamily="50" charset="-128"/>
            </a:endParaRPr>
          </a:p>
        </p:txBody>
      </p:sp>
      <p:sp>
        <p:nvSpPr>
          <p:cNvPr id="10" name="スライド番号プレースホルダ 9"/>
          <p:cNvSpPr>
            <a:spLocks noGrp="1"/>
          </p:cNvSpPr>
          <p:nvPr>
            <p:ph type="sldNum" sz="quarter" idx="12"/>
          </p:nvPr>
        </p:nvSpPr>
        <p:spPr/>
        <p:txBody>
          <a:bodyPr/>
          <a:lstStyle/>
          <a:p>
            <a:fld id="{D2D8002D-B5B0-4BAC-B1F6-782DDCCE6D9C}" type="slidenum">
              <a:rPr lang="ja-JP" altLang="en-US" smtClean="0"/>
              <a:pPr/>
              <a:t>5</a:t>
            </a:fld>
            <a:endParaRPr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a:t>
            </a:r>
            <a:r>
              <a:rPr lang="ja-JP" altLang="en-US" sz="3600" b="1" dirty="0" smtClean="0">
                <a:latin typeface="メイリオ" pitchFamily="50" charset="-128"/>
                <a:ea typeface="メイリオ" pitchFamily="50" charset="-128"/>
                <a:cs typeface="メイリオ" pitchFamily="50" charset="-128"/>
              </a:rPr>
              <a:t>とは</a:t>
            </a:r>
          </a:p>
        </p:txBody>
      </p:sp>
      <p:sp>
        <p:nvSpPr>
          <p:cNvPr id="3" name="コンテンツ プレースホルダ 2"/>
          <p:cNvSpPr>
            <a:spLocks noGrp="1"/>
          </p:cNvSpPr>
          <p:nvPr>
            <p:ph idx="1"/>
          </p:nvPr>
        </p:nvSpPr>
        <p:spPr>
          <a:xfrm>
            <a:off x="179512" y="1052736"/>
            <a:ext cx="8964488" cy="5073427"/>
          </a:xfrm>
        </p:spPr>
        <p:txBody>
          <a:bodyPr>
            <a:noAutofit/>
          </a:bodyPr>
          <a:lstStyle/>
          <a:p>
            <a:pPr>
              <a:buFont typeface="Wingdings" pitchFamily="2" charset="2"/>
              <a:buChar char="l"/>
            </a:pPr>
            <a:r>
              <a:rPr lang="ja-JP" altLang="en-US" sz="2400" b="1" dirty="0" smtClean="0">
                <a:latin typeface="メイリオ" pitchFamily="50" charset="-128"/>
                <a:ea typeface="メイリオ" pitchFamily="50" charset="-128"/>
                <a:cs typeface="メイリオ" pitchFamily="50" charset="-128"/>
              </a:rPr>
              <a:t>オープンソースの国産</a:t>
            </a:r>
            <a:r>
              <a:rPr kumimoji="1" lang="en-US" altLang="ja-JP" sz="2400" b="1" dirty="0" smtClean="0">
                <a:latin typeface="メイリオ" pitchFamily="50" charset="-128"/>
                <a:ea typeface="メイリオ" pitchFamily="50" charset="-128"/>
                <a:cs typeface="メイリオ" pitchFamily="50" charset="-128"/>
              </a:rPr>
              <a:t>CMS</a:t>
            </a:r>
            <a:r>
              <a:rPr kumimoji="1" lang="ja-JP" altLang="en-US" sz="2400" b="1" dirty="0" smtClean="0">
                <a:latin typeface="メイリオ" pitchFamily="50" charset="-128"/>
                <a:ea typeface="メイリオ" pitchFamily="50" charset="-128"/>
                <a:cs typeface="メイリオ" pitchFamily="50" charset="-128"/>
              </a:rPr>
              <a:t>の一つ</a:t>
            </a:r>
            <a:r>
              <a:rPr kumimoji="1" lang="en-US" altLang="ja-JP" sz="2400" b="1" dirty="0" smtClean="0">
                <a:latin typeface="メイリオ" pitchFamily="50" charset="-128"/>
                <a:ea typeface="メイリオ" pitchFamily="50" charset="-128"/>
                <a:cs typeface="メイリオ" pitchFamily="50" charset="-128"/>
              </a:rPr>
              <a:t>.</a:t>
            </a:r>
          </a:p>
          <a:p>
            <a:pPr>
              <a:buNone/>
            </a:pPr>
            <a:r>
              <a:rPr lang="ja-JP" altLang="en-US" sz="2000" b="1" dirty="0" smtClean="0">
                <a:latin typeface="メイリオ" pitchFamily="50" charset="-128"/>
                <a:ea typeface="メイリオ" pitchFamily="50" charset="-128"/>
                <a:cs typeface="メイリオ" pitchFamily="50" charset="-128"/>
              </a:rPr>
              <a:t>　　（世界シェア</a:t>
            </a:r>
            <a:r>
              <a:rPr lang="en-US" altLang="ja-JP" sz="2000" b="1" dirty="0" smtClean="0">
                <a:latin typeface="メイリオ" pitchFamily="50" charset="-128"/>
                <a:ea typeface="メイリオ" pitchFamily="50" charset="-128"/>
                <a:cs typeface="メイリオ" pitchFamily="50" charset="-128"/>
              </a:rPr>
              <a:t>No.1</a:t>
            </a:r>
            <a:r>
              <a:rPr lang="ja-JP" altLang="en-US" sz="2000" b="1" dirty="0" smtClean="0">
                <a:latin typeface="メイリオ" pitchFamily="50" charset="-128"/>
                <a:ea typeface="メイリオ" pitchFamily="50" charset="-128"/>
                <a:cs typeface="メイリオ" pitchFamily="50" charset="-128"/>
              </a:rPr>
              <a:t>で有名な</a:t>
            </a:r>
            <a:r>
              <a:rPr lang="en-US" altLang="ja-JP" sz="2000" b="1" dirty="0" smtClean="0">
                <a:latin typeface="メイリオ" pitchFamily="50" charset="-128"/>
                <a:ea typeface="メイリオ" pitchFamily="50" charset="-128"/>
                <a:cs typeface="メイリオ" pitchFamily="50" charset="-128"/>
              </a:rPr>
              <a:t>CMS -&gt; WordPress</a:t>
            </a:r>
            <a:r>
              <a:rPr lang="ja-JP" altLang="en-US" sz="2000" b="1" dirty="0" smtClean="0">
                <a:latin typeface="メイリオ" pitchFamily="50" charset="-128"/>
                <a:ea typeface="メイリオ" pitchFamily="50" charset="-128"/>
                <a:cs typeface="メイリオ" pitchFamily="50" charset="-128"/>
              </a:rPr>
              <a:t>）</a:t>
            </a:r>
            <a:endParaRPr lang="en-US" altLang="ja-JP" sz="2000" b="1" dirty="0" smtClean="0">
              <a:latin typeface="メイリオ" pitchFamily="50" charset="-128"/>
              <a:ea typeface="メイリオ" pitchFamily="50" charset="-128"/>
              <a:cs typeface="メイリオ" pitchFamily="50" charset="-128"/>
            </a:endParaRPr>
          </a:p>
          <a:p>
            <a:pPr>
              <a:buNone/>
            </a:pP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CMS</a:t>
            </a:r>
            <a:r>
              <a:rPr lang="ja-JP" altLang="en-US" sz="2000" b="1" dirty="0" smtClean="0">
                <a:latin typeface="メイリオ" pitchFamily="50" charset="-128"/>
                <a:ea typeface="メイリオ" pitchFamily="50" charset="-128"/>
                <a:cs typeface="メイリオ" pitchFamily="50" charset="-128"/>
              </a:rPr>
              <a:t>を使うことで簡単にサイト構築できる）</a:t>
            </a:r>
            <a:endParaRPr lang="en-US" altLang="ja-JP" sz="20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NetCommons</a:t>
            </a:r>
            <a:r>
              <a:rPr lang="ja-JP" altLang="en-US" sz="2400" b="1" dirty="0" smtClean="0">
                <a:latin typeface="メイリオ" pitchFamily="50" charset="-128"/>
                <a:ea typeface="メイリオ" pitchFamily="50" charset="-128"/>
                <a:cs typeface="メイリオ" pitchFamily="50" charset="-128"/>
              </a:rPr>
              <a:t>は主に教育機関で使われ</a:t>
            </a:r>
            <a:r>
              <a:rPr lang="ja-JP" altLang="en-US" sz="2400" b="1" dirty="0" smtClean="0">
                <a:latin typeface="メイリオ" pitchFamily="50" charset="-128"/>
                <a:ea typeface="メイリオ" pitchFamily="50" charset="-128"/>
                <a:cs typeface="メイリオ" pitchFamily="50" charset="-128"/>
              </a:rPr>
              <a:t>て</a:t>
            </a:r>
            <a:r>
              <a:rPr lang="ja-JP" altLang="en-US" sz="2400" b="1" dirty="0" smtClean="0">
                <a:latin typeface="メイリオ" pitchFamily="50" charset="-128"/>
                <a:ea typeface="メイリオ" pitchFamily="50" charset="-128"/>
                <a:cs typeface="メイリオ" pitchFamily="50" charset="-128"/>
              </a:rPr>
              <a:t>おり</a:t>
            </a:r>
            <a:r>
              <a:rPr lang="en-US" altLang="ja-JP" sz="2400" b="1" dirty="0" smtClean="0">
                <a:latin typeface="メイリオ" pitchFamily="50" charset="-128"/>
                <a:ea typeface="メイリオ" pitchFamily="50" charset="-128"/>
                <a:cs typeface="メイリオ" pitchFamily="50" charset="-128"/>
              </a:rPr>
              <a:t>, </a:t>
            </a: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2012</a:t>
            </a:r>
            <a:r>
              <a:rPr lang="ja-JP" altLang="en-US" sz="2400" b="1" dirty="0" smtClean="0">
                <a:latin typeface="メイリオ" pitchFamily="50" charset="-128"/>
                <a:ea typeface="メイリオ" pitchFamily="50" charset="-128"/>
                <a:cs typeface="メイリオ" pitchFamily="50" charset="-128"/>
              </a:rPr>
              <a:t>年現在で</a:t>
            </a:r>
            <a:r>
              <a:rPr lang="en-US" altLang="ja-JP" sz="2400" b="1" dirty="0" smtClean="0">
                <a:latin typeface="メイリオ" pitchFamily="50" charset="-128"/>
                <a:ea typeface="メイリオ" pitchFamily="50" charset="-128"/>
                <a:cs typeface="メイリオ" pitchFamily="50" charset="-128"/>
              </a:rPr>
              <a:t>3,000</a:t>
            </a:r>
            <a:r>
              <a:rPr lang="ja-JP" altLang="en-US" sz="2400" b="1" dirty="0" smtClean="0">
                <a:latin typeface="メイリオ" pitchFamily="50" charset="-128"/>
                <a:ea typeface="メイリオ" pitchFamily="50" charset="-128"/>
                <a:cs typeface="メイリオ" pitchFamily="50" charset="-128"/>
              </a:rPr>
              <a:t>以上の導入が確認されてい</a:t>
            </a:r>
            <a:r>
              <a:rPr lang="ja-JP" altLang="en-US" sz="2400" b="1" dirty="0" smtClean="0">
                <a:latin typeface="メイリオ" pitchFamily="50" charset="-128"/>
                <a:ea typeface="メイリオ" pitchFamily="50" charset="-128"/>
                <a:cs typeface="メイリオ" pitchFamily="50" charset="-128"/>
              </a:rPr>
              <a:t>る</a:t>
            </a:r>
            <a:r>
              <a:rPr lang="en-US" altLang="ja-JP" sz="2400" b="1" dirty="0" smtClean="0">
                <a:latin typeface="メイリオ" pitchFamily="50" charset="-128"/>
                <a:ea typeface="メイリオ" pitchFamily="50" charset="-128"/>
                <a:cs typeface="メイリオ" pitchFamily="50" charset="-128"/>
              </a:rPr>
              <a:t>.</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NC1 – 2005</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2014/9 :</a:t>
            </a:r>
            <a:r>
              <a:rPr lang="ja-JP" altLang="en-US" sz="2000" b="1" dirty="0" smtClean="0">
                <a:latin typeface="メイリオ" pitchFamily="50" charset="-128"/>
                <a:ea typeface="メイリオ" pitchFamily="50" charset="-128"/>
                <a:cs typeface="メイリオ" pitchFamily="50" charset="-128"/>
              </a:rPr>
              <a:t> サポート終了）</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NC2 – 2008</a:t>
            </a:r>
            <a:r>
              <a:rPr lang="ja-JP" altLang="en-US" sz="2400" b="1" dirty="0" smtClean="0">
                <a:latin typeface="メイリオ" pitchFamily="50" charset="-128"/>
                <a:ea typeface="メイリオ" pitchFamily="50" charset="-128"/>
                <a:cs typeface="メイリオ" pitchFamily="50" charset="-128"/>
              </a:rPr>
              <a:t>年リリース</a:t>
            </a:r>
            <a:r>
              <a:rPr lang="ja-JP" altLang="en-US"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ver.2.4.2.1</a:t>
            </a:r>
            <a:r>
              <a:rPr lang="ja-JP" altLang="en-US" sz="2000" b="1" dirty="0" smtClean="0">
                <a:latin typeface="メイリオ" pitchFamily="50" charset="-128"/>
                <a:ea typeface="メイリオ" pitchFamily="50" charset="-128"/>
                <a:cs typeface="メイリオ" pitchFamily="50" charset="-128"/>
              </a:rPr>
              <a:t>リリース）</a:t>
            </a: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r>
              <a:rPr lang="en-US" altLang="ja-JP" sz="2400" b="1" dirty="0" smtClean="0">
                <a:latin typeface="メイリオ" pitchFamily="50" charset="-128"/>
                <a:ea typeface="メイリオ" pitchFamily="50" charset="-128"/>
                <a:cs typeface="メイリオ" pitchFamily="50" charset="-128"/>
              </a:rPr>
              <a:t>NC3 – 2013</a:t>
            </a:r>
            <a:r>
              <a:rPr lang="ja-JP" altLang="en-US" sz="2400" b="1" dirty="0" smtClean="0">
                <a:latin typeface="メイリオ" pitchFamily="50" charset="-128"/>
                <a:ea typeface="メイリオ" pitchFamily="50" charset="-128"/>
                <a:cs typeface="メイリオ" pitchFamily="50" charset="-128"/>
              </a:rPr>
              <a:t>年開発着手</a:t>
            </a:r>
            <a:endParaRPr lang="en-US" altLang="ja-JP" sz="2400" b="1" dirty="0" smtClean="0">
              <a:latin typeface="メイリオ" pitchFamily="50" charset="-128"/>
              <a:ea typeface="メイリオ" pitchFamily="50" charset="-128"/>
              <a:cs typeface="メイリオ" pitchFamily="50" charset="-128"/>
            </a:endParaRPr>
          </a:p>
          <a:p>
            <a:pPr>
              <a:buNone/>
            </a:pPr>
            <a:r>
              <a:rPr lang="ja-JP" altLang="en-US" sz="24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a:t>
            </a:r>
            <a:r>
              <a:rPr lang="en-US" altLang="ja-JP" sz="2000" b="1" dirty="0" smtClean="0">
                <a:latin typeface="メイリオ" pitchFamily="50" charset="-128"/>
                <a:ea typeface="メイリオ" pitchFamily="50" charset="-128"/>
                <a:cs typeface="メイリオ" pitchFamily="50" charset="-128"/>
              </a:rPr>
              <a:t>2015/3 :</a:t>
            </a:r>
            <a:r>
              <a:rPr lang="ja-JP" altLang="en-US" sz="2000" b="1" dirty="0" smtClean="0">
                <a:latin typeface="メイリオ" pitchFamily="50" charset="-128"/>
                <a:ea typeface="メイリオ" pitchFamily="50" charset="-128"/>
                <a:cs typeface="メイリオ" pitchFamily="50" charset="-128"/>
              </a:rPr>
              <a:t> </a:t>
            </a:r>
            <a:r>
              <a:rPr lang="en-US" altLang="ja-JP" sz="2000" b="1" dirty="0" smtClean="0">
                <a:latin typeface="メイリオ" pitchFamily="50" charset="-128"/>
                <a:ea typeface="メイリオ" pitchFamily="50" charset="-128"/>
                <a:cs typeface="メイリオ" pitchFamily="50" charset="-128"/>
              </a:rPr>
              <a:t>α</a:t>
            </a:r>
            <a:r>
              <a:rPr lang="ja-JP" altLang="en-US" sz="2000" b="1" dirty="0" smtClean="0">
                <a:latin typeface="メイリオ" pitchFamily="50" charset="-128"/>
                <a:ea typeface="メイリオ" pitchFamily="50" charset="-128"/>
                <a:cs typeface="メイリオ" pitchFamily="50" charset="-128"/>
              </a:rPr>
              <a:t>版</a:t>
            </a:r>
            <a:r>
              <a:rPr lang="en-US" altLang="ja-JP" sz="1400" b="1" dirty="0" smtClean="0">
                <a:latin typeface="メイリオ" pitchFamily="50" charset="-128"/>
                <a:ea typeface="メイリオ" pitchFamily="50" charset="-128"/>
                <a:cs typeface="メイリオ" pitchFamily="50" charset="-128"/>
              </a:rPr>
              <a:t>※</a:t>
            </a:r>
            <a:r>
              <a:rPr lang="ja-JP" altLang="en-US" sz="2000" b="1" dirty="0" smtClean="0">
                <a:latin typeface="メイリオ" pitchFamily="50" charset="-128"/>
                <a:ea typeface="メイリオ" pitchFamily="50" charset="-128"/>
                <a:cs typeface="メイリオ" pitchFamily="50" charset="-128"/>
              </a:rPr>
              <a:t>リリース予定であったが夏にずれ込む</a:t>
            </a:r>
            <a:r>
              <a:rPr lang="en-US" altLang="ja-JP" sz="2000" b="1" dirty="0" smtClean="0">
                <a:latin typeface="メイリオ" pitchFamily="50" charset="-128"/>
                <a:ea typeface="メイリオ" pitchFamily="50" charset="-128"/>
                <a:cs typeface="メイリオ" pitchFamily="50" charset="-128"/>
              </a:rPr>
              <a:t>)</a:t>
            </a: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a:p>
            <a:pPr>
              <a:buFont typeface="Wingdings" pitchFamily="2" charset="2"/>
              <a:buChar char="l"/>
            </a:pPr>
            <a:endParaRPr lang="en-US" altLang="ja-JP" sz="2400" b="1" dirty="0" smtClean="0">
              <a:latin typeface="メイリオ" pitchFamily="50" charset="-128"/>
              <a:ea typeface="メイリオ" pitchFamily="50" charset="-128"/>
              <a:cs typeface="メイリオ" pitchFamily="50" charset="-128"/>
            </a:endParaRP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6</a:t>
            </a:fld>
            <a:endParaRPr lang="ja-JP" altLang="en-US"/>
          </a:p>
        </p:txBody>
      </p:sp>
      <p:sp>
        <p:nvSpPr>
          <p:cNvPr id="7" name="テキスト ボックス 6"/>
          <p:cNvSpPr txBox="1"/>
          <p:nvPr/>
        </p:nvSpPr>
        <p:spPr>
          <a:xfrm>
            <a:off x="35496" y="6453336"/>
            <a:ext cx="8064896" cy="369332"/>
          </a:xfrm>
          <a:prstGeom prst="rect">
            <a:avLst/>
          </a:prstGeom>
          <a:noFill/>
        </p:spPr>
        <p:txBody>
          <a:bodyPr wrap="square" rtlCol="0">
            <a:spAutoFit/>
          </a:bodyPr>
          <a:lstStyle/>
          <a:p>
            <a:r>
              <a:rPr kumimoji="1" lang="en-US" altLang="ja-JP" b="1" dirty="0" smtClean="0">
                <a:latin typeface="メイリオ" pitchFamily="50" charset="-128"/>
                <a:ea typeface="メイリオ" pitchFamily="50" charset="-128"/>
                <a:cs typeface="メイリオ" pitchFamily="50" charset="-128"/>
              </a:rPr>
              <a:t>※α</a:t>
            </a:r>
            <a:r>
              <a:rPr kumimoji="1" lang="ja-JP" altLang="en-US" b="1" dirty="0" smtClean="0">
                <a:latin typeface="メイリオ" pitchFamily="50" charset="-128"/>
                <a:ea typeface="メイリオ" pitchFamily="50" charset="-128"/>
                <a:cs typeface="メイリオ" pitchFamily="50" charset="-128"/>
              </a:rPr>
              <a:t>版</a:t>
            </a:r>
            <a:r>
              <a:rPr lang="ja-JP" altLang="en-US" b="1" dirty="0" smtClean="0">
                <a:latin typeface="メイリオ" pitchFamily="50" charset="-128"/>
                <a:ea typeface="メイリオ" pitchFamily="50" charset="-128"/>
                <a:cs typeface="メイリオ" pitchFamily="50" charset="-128"/>
              </a:rPr>
              <a:t> </a:t>
            </a:r>
            <a:r>
              <a:rPr lang="en-US" altLang="ja-JP" b="1" dirty="0" smtClean="0">
                <a:latin typeface="メイリオ" pitchFamily="50" charset="-128"/>
                <a:ea typeface="メイリオ" pitchFamily="50" charset="-128"/>
                <a:cs typeface="メイリオ" pitchFamily="50" charset="-128"/>
              </a:rPr>
              <a:t>:</a:t>
            </a:r>
            <a:r>
              <a:rPr lang="ja-JP" altLang="en-US" b="1" dirty="0" smtClean="0">
                <a:latin typeface="メイリオ" pitchFamily="50" charset="-128"/>
                <a:ea typeface="メイリオ" pitchFamily="50" charset="-128"/>
                <a:cs typeface="メイリオ" pitchFamily="50" charset="-128"/>
              </a:rPr>
              <a:t> </a:t>
            </a:r>
            <a:r>
              <a:rPr kumimoji="1" lang="ja-JP" altLang="en-US" b="1" dirty="0" smtClean="0">
                <a:latin typeface="メイリオ" pitchFamily="50" charset="-128"/>
                <a:ea typeface="メイリオ" pitchFamily="50" charset="-128"/>
                <a:cs typeface="メイリオ" pitchFamily="50" charset="-128"/>
              </a:rPr>
              <a:t>多少のバグを含むが性能や使いやすさを評価するためのバージョン</a:t>
            </a:r>
            <a:endParaRPr kumimoji="1" lang="ja-JP" altLang="en-US" b="1" dirty="0">
              <a:latin typeface="メイリオ" pitchFamily="50" charset="-128"/>
              <a:ea typeface="メイリオ" pitchFamily="50" charset="-128"/>
              <a:cs typeface="メイリオ" pitchFamily="50" charset="-128"/>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p:txBody>
          <a:bodyPr/>
          <a:lstStyle/>
          <a:p>
            <a:fld id="{D2D8002D-B5B0-4BAC-B1F6-782DDCCE6D9C}" type="slidenum">
              <a:rPr lang="ja-JP" altLang="en-US" smtClean="0"/>
              <a:pPr/>
              <a:t>7</a:t>
            </a:fld>
            <a:endParaRPr lang="ja-JP" altLang="en-US"/>
          </a:p>
        </p:txBody>
      </p:sp>
      <p:sp>
        <p:nvSpPr>
          <p:cNvPr id="5" name="タイトル 1"/>
          <p:cNvSpPr txBox="1">
            <a:spLocks/>
          </p:cNvSpPr>
          <p:nvPr/>
        </p:nvSpPr>
        <p:spPr>
          <a:xfrm>
            <a:off x="457200" y="0"/>
            <a:ext cx="8229600" cy="908720"/>
          </a:xfrm>
          <a:prstGeom prst="rect">
            <a:avLst/>
          </a:prstGeom>
        </p:spPr>
        <p:txBody>
          <a:bodyPr vert="horz" lIns="91440" tIns="45720" rIns="91440" bIns="45720" rtlCol="0" anchor="ctr">
            <a:normAutofit/>
          </a:bodyPr>
          <a:lstStyle/>
          <a:p>
            <a:pPr lvl="0" algn="ctr">
              <a:spcBef>
                <a:spcPct val="0"/>
              </a:spcBef>
              <a:defRPr/>
            </a:pP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NetCommons</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メイリオ" pitchFamily="50" charset="-128"/>
              </a:rPr>
              <a:t>の機能</a:t>
            </a:r>
          </a:p>
        </p:txBody>
      </p:sp>
      <p:graphicFrame>
        <p:nvGraphicFramePr>
          <p:cNvPr id="7" name="コンテンツ プレースホルダ 3"/>
          <p:cNvGraphicFramePr>
            <a:graphicFrameLocks/>
          </p:cNvGraphicFramePr>
          <p:nvPr/>
        </p:nvGraphicFramePr>
        <p:xfrm>
          <a:off x="-684584" y="476672"/>
          <a:ext cx="9828584"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角丸四角形吹き出し 7"/>
          <p:cNvSpPr/>
          <p:nvPr/>
        </p:nvSpPr>
        <p:spPr>
          <a:xfrm>
            <a:off x="107504" y="692696"/>
            <a:ext cx="3168352" cy="1296144"/>
          </a:xfrm>
          <a:prstGeom prst="wedgeRoundRectCallout">
            <a:avLst>
              <a:gd name="adj1" fmla="val -11419"/>
              <a:gd name="adj2" fmla="val 117803"/>
              <a:gd name="adj3" fmla="val 16667"/>
            </a:avLst>
          </a:prstGeom>
        </p:spPr>
        <p:style>
          <a:lnRef idx="1">
            <a:schemeClr val="accent2"/>
          </a:lnRef>
          <a:fillRef idx="2">
            <a:schemeClr val="accent2"/>
          </a:fillRef>
          <a:effectRef idx="1">
            <a:schemeClr val="accent2"/>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外部配信するためのページ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例</a:t>
            </a:r>
            <a:r>
              <a:rPr lang="ja-JP" altLang="en-US" sz="1600" b="1" dirty="0" smtClean="0">
                <a:latin typeface="メイリオ" pitchFamily="50" charset="-128"/>
                <a:ea typeface="メイリオ" pitchFamily="50" charset="-128"/>
                <a:cs typeface="メイリオ" pitchFamily="50" charset="-128"/>
              </a:rPr>
              <a:t>：学</a:t>
            </a:r>
            <a:r>
              <a:rPr lang="ja-JP" altLang="en-US" sz="1600" b="1" dirty="0" smtClean="0">
                <a:latin typeface="メイリオ" pitchFamily="50" charset="-128"/>
                <a:ea typeface="メイリオ" pitchFamily="50" charset="-128"/>
                <a:cs typeface="メイリオ" pitchFamily="50" charset="-128"/>
              </a:rPr>
              <a:t>校</a:t>
            </a:r>
            <a:r>
              <a:rPr lang="en-US" altLang="ja-JP" sz="1600" b="1" dirty="0" smtClean="0">
                <a:latin typeface="メイリオ" pitchFamily="50" charset="-128"/>
                <a:ea typeface="メイリオ" pitchFamily="50" charset="-128"/>
                <a:cs typeface="メイリオ" pitchFamily="50" charset="-128"/>
              </a:rPr>
              <a:t>HP</a:t>
            </a:r>
            <a:r>
              <a:rPr lang="ja-JP" altLang="en-US" sz="1600" b="1" dirty="0" smtClean="0">
                <a:latin typeface="メイリオ" pitchFamily="50" charset="-128"/>
                <a:ea typeface="メイリオ" pitchFamily="50" charset="-128"/>
                <a:cs typeface="メイリオ" pitchFamily="50" charset="-128"/>
              </a:rPr>
              <a:t>の</a:t>
            </a:r>
            <a:r>
              <a:rPr lang="ja-JP" altLang="en-US" sz="1600" b="1" dirty="0" smtClean="0">
                <a:latin typeface="メイリオ" pitchFamily="50" charset="-128"/>
                <a:ea typeface="メイリオ" pitchFamily="50" charset="-128"/>
                <a:cs typeface="メイリオ" pitchFamily="50" charset="-128"/>
              </a:rPr>
              <a:t>トップページ</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ja-JP" altLang="en-US"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誰でも見れるページ）</a:t>
            </a:r>
          </a:p>
        </p:txBody>
      </p:sp>
      <p:sp>
        <p:nvSpPr>
          <p:cNvPr id="11" name="角丸四角形吹き出し 10"/>
          <p:cNvSpPr/>
          <p:nvPr/>
        </p:nvSpPr>
        <p:spPr>
          <a:xfrm>
            <a:off x="107504" y="4581128"/>
            <a:ext cx="3888432" cy="2160240"/>
          </a:xfrm>
          <a:prstGeom prst="wedgeRoundRectCallout">
            <a:avLst>
              <a:gd name="adj1" fmla="val 56185"/>
              <a:gd name="adj2" fmla="val 39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kumimoji="1" lang="en-US" altLang="ja-JP" sz="1600" b="1" dirty="0" smtClean="0">
                <a:latin typeface="メイリオ" pitchFamily="50" charset="-128"/>
                <a:ea typeface="メイリオ" pitchFamily="50" charset="-128"/>
                <a:cs typeface="メイリオ" pitchFamily="50" charset="-128"/>
              </a:rPr>
              <a:t>【</a:t>
            </a:r>
            <a:r>
              <a:rPr kumimoji="1" lang="ja-JP" altLang="en-US" sz="1600" b="1" dirty="0" smtClean="0">
                <a:latin typeface="メイリオ" pitchFamily="50" charset="-128"/>
                <a:ea typeface="メイリオ" pitchFamily="50" charset="-128"/>
                <a:cs typeface="メイリオ" pitchFamily="50" charset="-128"/>
              </a:rPr>
              <a:t>ユーザ本人が自由に使えるページ</a:t>
            </a:r>
            <a:r>
              <a:rPr kumimoji="1"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例：バーチャルオフィスとして</a:t>
            </a:r>
            <a:endParaRPr kumimoji="1" lang="en-US" altLang="ja-JP" sz="1600" b="1" dirty="0" smtClean="0">
              <a:latin typeface="メイリオ" pitchFamily="50" charset="-128"/>
              <a:ea typeface="メイリオ" pitchFamily="50" charset="-128"/>
              <a:cs typeface="メイリオ" pitchFamily="50" charset="-128"/>
            </a:endParaRPr>
          </a:p>
          <a:p>
            <a:r>
              <a:rPr lang="en-US" altLang="ja-JP" sz="1600" b="1" dirty="0" smtClean="0">
                <a:latin typeface="メイリオ" pitchFamily="50" charset="-128"/>
                <a:ea typeface="メイリオ" pitchFamily="50" charset="-128"/>
                <a:cs typeface="メイリオ" pitchFamily="50" charset="-128"/>
              </a:rPr>
              <a:t>       </a:t>
            </a:r>
            <a:r>
              <a:rPr kumimoji="1" lang="ja-JP" altLang="en-US" sz="1600" b="1" dirty="0" smtClean="0">
                <a:latin typeface="メイリオ" pitchFamily="50" charset="-128"/>
                <a:ea typeface="メイリオ" pitchFamily="50" charset="-128"/>
                <a:cs typeface="メイリオ" pitchFamily="50" charset="-128"/>
              </a:rPr>
              <a:t>利用できる</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en-US" altLang="ja-JP" sz="1600" b="1" dirty="0" smtClean="0">
                <a:latin typeface="メイリオ" pitchFamily="50" charset="-128"/>
                <a:ea typeface="メイリオ" pitchFamily="50" charset="-128"/>
                <a:cs typeface="メイリオ" pitchFamily="50" charset="-128"/>
              </a:rPr>
              <a:t>TODO</a:t>
            </a:r>
            <a:r>
              <a:rPr lang="ja-JP" altLang="en-US" sz="1600" b="1" dirty="0" smtClean="0">
                <a:latin typeface="メイリオ" pitchFamily="50" charset="-128"/>
                <a:ea typeface="メイリオ" pitchFamily="50" charset="-128"/>
                <a:cs typeface="メイリオ" pitchFamily="50" charset="-128"/>
              </a:rPr>
              <a:t>（やること）管理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・ドキュメント</a:t>
            </a:r>
            <a:r>
              <a:rPr lang="ja-JP" altLang="en-US" sz="1600" b="1" dirty="0" smtClean="0">
                <a:latin typeface="メイリオ" pitchFamily="50" charset="-128"/>
                <a:ea typeface="メイリオ" pitchFamily="50" charset="-128"/>
                <a:cs typeface="メイリオ" pitchFamily="50" charset="-128"/>
              </a:rPr>
              <a:t>管理</a:t>
            </a:r>
            <a:endParaRPr lang="en-US" altLang="ja-JP" sz="1600" b="1" dirty="0" smtClean="0">
              <a:latin typeface="メイリオ" pitchFamily="50" charset="-128"/>
              <a:ea typeface="メイリオ" pitchFamily="50" charset="-128"/>
              <a:cs typeface="メイリオ" pitchFamily="50" charset="-128"/>
            </a:endParaRPr>
          </a:p>
          <a:p>
            <a:r>
              <a:rPr kumimoji="1" lang="ja-JP" altLang="en-US" sz="1600" b="1" dirty="0" smtClean="0">
                <a:latin typeface="メイリオ" pitchFamily="50" charset="-128"/>
                <a:ea typeface="メイリオ" pitchFamily="50" charset="-128"/>
                <a:cs typeface="メイリオ" pitchFamily="50" charset="-128"/>
              </a:rPr>
              <a:t>　　・スケジュール管理　等</a:t>
            </a:r>
            <a:endParaRPr kumimoji="1" lang="ja-JP" altLang="en-US" sz="1600" b="1" dirty="0">
              <a:latin typeface="メイリオ" pitchFamily="50" charset="-128"/>
              <a:ea typeface="メイリオ" pitchFamily="50" charset="-128"/>
              <a:cs typeface="メイリオ" pitchFamily="50" charset="-128"/>
            </a:endParaRPr>
          </a:p>
        </p:txBody>
      </p:sp>
      <p:sp>
        <p:nvSpPr>
          <p:cNvPr id="12" name="角丸四角形吹き出し 11"/>
          <p:cNvSpPr/>
          <p:nvPr/>
        </p:nvSpPr>
        <p:spPr>
          <a:xfrm>
            <a:off x="5796136" y="2852936"/>
            <a:ext cx="3168352" cy="1440160"/>
          </a:xfrm>
          <a:prstGeom prst="wedgeRoundRectCallout">
            <a:avLst>
              <a:gd name="adj1" fmla="val 10599"/>
              <a:gd name="adj2" fmla="val -69279"/>
              <a:gd name="adj3" fmla="val 16667"/>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altLang="ja-JP" sz="1600" b="1" dirty="0" smtClean="0">
                <a:latin typeface="メイリオ" pitchFamily="50" charset="-128"/>
                <a:ea typeface="メイリオ" pitchFamily="50" charset="-128"/>
                <a:cs typeface="メイリオ" pitchFamily="50" charset="-128"/>
              </a:rPr>
              <a:t>【</a:t>
            </a:r>
            <a:r>
              <a:rPr lang="ja-JP" altLang="en-US" sz="1600" b="1" dirty="0" smtClean="0">
                <a:latin typeface="メイリオ" pitchFamily="50" charset="-128"/>
                <a:ea typeface="メイリオ" pitchFamily="50" charset="-128"/>
                <a:cs typeface="メイリオ" pitchFamily="50" charset="-128"/>
              </a:rPr>
              <a:t>複数人のグループで</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共有できるページ</a:t>
            </a:r>
            <a:r>
              <a:rPr lang="en-US" altLang="ja-JP" sz="1600" b="1" dirty="0" smtClean="0">
                <a:latin typeface="メイリオ" pitchFamily="50" charset="-128"/>
                <a:ea typeface="メイリオ" pitchFamily="50" charset="-128"/>
                <a:cs typeface="メイリオ" pitchFamily="50" charset="-128"/>
              </a:rPr>
              <a:t>】</a:t>
            </a:r>
          </a:p>
          <a:p>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例</a:t>
            </a:r>
            <a:r>
              <a:rPr lang="ja-JP" altLang="en-US" sz="1600" b="1" dirty="0" smtClean="0">
                <a:latin typeface="メイリオ" pitchFamily="50" charset="-128"/>
                <a:ea typeface="メイリオ" pitchFamily="50" charset="-128"/>
                <a:cs typeface="メイリオ" pitchFamily="50" charset="-128"/>
              </a:rPr>
              <a:t>：回覧板を回して情</a:t>
            </a:r>
            <a:r>
              <a:rPr lang="ja-JP" altLang="en-US" sz="1600" b="1" dirty="0" smtClean="0">
                <a:latin typeface="メイリオ" pitchFamily="50" charset="-128"/>
                <a:ea typeface="メイリオ" pitchFamily="50" charset="-128"/>
                <a:cs typeface="メイリオ" pitchFamily="50" charset="-128"/>
              </a:rPr>
              <a:t>報共有</a:t>
            </a:r>
            <a:endParaRPr lang="en-US" altLang="ja-JP" sz="1600" b="1" dirty="0" smtClean="0">
              <a:latin typeface="メイリオ" pitchFamily="50" charset="-128"/>
              <a:ea typeface="メイリオ" pitchFamily="50" charset="-128"/>
              <a:cs typeface="メイリオ" pitchFamily="50" charset="-128"/>
            </a:endParaRPr>
          </a:p>
          <a:p>
            <a:r>
              <a:rPr lang="ja-JP" altLang="en-US" sz="1600" b="1" dirty="0" smtClean="0">
                <a:latin typeface="メイリオ" pitchFamily="50" charset="-128"/>
                <a:ea typeface="メイリオ" pitchFamily="50" charset="-128"/>
                <a:cs typeface="メイリオ" pitchFamily="50" charset="-128"/>
              </a:rPr>
              <a:t>　　</a:t>
            </a:r>
            <a:r>
              <a:rPr lang="ja-JP" altLang="en-US" sz="1600" b="1" dirty="0" smtClean="0">
                <a:latin typeface="メイリオ" pitchFamily="50" charset="-128"/>
                <a:ea typeface="メイリオ" pitchFamily="50" charset="-128"/>
                <a:cs typeface="メイリオ" pitchFamily="50" charset="-128"/>
              </a:rPr>
              <a:t> 掲</a:t>
            </a:r>
            <a:r>
              <a:rPr lang="ja-JP" altLang="en-US" sz="1600" b="1" dirty="0" smtClean="0">
                <a:latin typeface="メイリオ" pitchFamily="50" charset="-128"/>
                <a:ea typeface="メイリオ" pitchFamily="50" charset="-128"/>
                <a:cs typeface="メイリオ" pitchFamily="50" charset="-128"/>
              </a:rPr>
              <a:t>示板で情</a:t>
            </a:r>
            <a:r>
              <a:rPr lang="ja-JP" altLang="en-US" sz="1600" b="1" dirty="0" smtClean="0">
                <a:latin typeface="メイリオ" pitchFamily="50" charset="-128"/>
                <a:ea typeface="メイリオ" pitchFamily="50" charset="-128"/>
                <a:cs typeface="メイリオ" pitchFamily="50" charset="-128"/>
              </a:rPr>
              <a:t>報共有</a:t>
            </a:r>
            <a:endParaRPr lang="ja-JP" altLang="en-US" sz="1600" b="1" dirty="0" smtClean="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iterate type="lt">
                                    <p:tmPct val="0"/>
                                  </p:iterate>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8</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31" name="正方形/長方形 30"/>
          <p:cNvSpPr/>
          <p:nvPr/>
        </p:nvSpPr>
        <p:spPr>
          <a:xfrm>
            <a:off x="323528" y="1268760"/>
            <a:ext cx="6552728"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2" name="正方形/長方形 31"/>
          <p:cNvSpPr/>
          <p:nvPr/>
        </p:nvSpPr>
        <p:spPr>
          <a:xfrm>
            <a:off x="7020272" y="1268760"/>
            <a:ext cx="1736576" cy="5040560"/>
          </a:xfrm>
          <a:prstGeom prst="rect">
            <a:avLst/>
          </a:prstGeom>
          <a:solidFill>
            <a:schemeClr val="lt1"/>
          </a:solidFill>
          <a:ln w="50800">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pPr>
              <a:spcAft>
                <a:spcPts val="600"/>
              </a:spcAft>
            </a:pPr>
            <a:r>
              <a:rPr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4" name="テキスト ボックス 33"/>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55575" y="1844824"/>
            <a:ext cx="2443407"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新</a:t>
            </a:r>
            <a:r>
              <a:rPr lang="ja-JP" altLang="en-US" sz="2400" b="1" dirty="0" smtClean="0">
                <a:latin typeface="メイリオ" pitchFamily="50" charset="-128"/>
                <a:ea typeface="メイリオ" pitchFamily="50" charset="-128"/>
                <a:cs typeface="メイリオ" pitchFamily="50" charset="-128"/>
              </a:rPr>
              <a:t>井教授</a:t>
            </a:r>
          </a:p>
        </p:txBody>
      </p:sp>
      <p:sp>
        <p:nvSpPr>
          <p:cNvPr id="36" name="テキスト ボックス 35"/>
          <p:cNvSpPr txBox="1"/>
          <p:nvPr/>
        </p:nvSpPr>
        <p:spPr>
          <a:xfrm>
            <a:off x="755575" y="2935397"/>
            <a:ext cx="3389241"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コ</a:t>
            </a:r>
            <a:r>
              <a:rPr lang="ja-JP" altLang="en-US" sz="2400" b="1" dirty="0" smtClean="0">
                <a:latin typeface="メイリオ" pitchFamily="50" charset="-128"/>
                <a:ea typeface="メイリオ" pitchFamily="50" charset="-128"/>
                <a:cs typeface="メイリオ" pitchFamily="50" charset="-128"/>
              </a:rPr>
              <a:t>ア開発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a:t>
            </a:r>
          </a:p>
        </p:txBody>
      </p:sp>
      <p:sp>
        <p:nvSpPr>
          <p:cNvPr id="37" name="テキスト ボックス 36"/>
          <p:cNvSpPr txBox="1"/>
          <p:nvPr/>
        </p:nvSpPr>
        <p:spPr>
          <a:xfrm>
            <a:off x="755576" y="2380818"/>
            <a:ext cx="4807994"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プロジェクトリー</a:t>
            </a:r>
            <a:r>
              <a:rPr lang="ja-JP" altLang="en-US" sz="2400" b="1" dirty="0" smtClean="0">
                <a:latin typeface="メイリオ" pitchFamily="50" charset="-128"/>
                <a:ea typeface="メイリオ" pitchFamily="50" charset="-128"/>
                <a:cs typeface="メイリオ" pitchFamily="50" charset="-128"/>
              </a:rPr>
              <a:t>ダ</a:t>
            </a:r>
            <a:r>
              <a:rPr lang="ja-JP" altLang="en-US" sz="2400" b="1" dirty="0" smtClean="0">
                <a:latin typeface="メイリオ" pitchFamily="50" charset="-128"/>
                <a:ea typeface="メイリオ" pitchFamily="50" charset="-128"/>
                <a:cs typeface="メイリオ" pitchFamily="50" charset="-128"/>
              </a:rPr>
              <a:t>　</a:t>
            </a:r>
            <a:r>
              <a:rPr lang="en-US" altLang="ja-JP" sz="2400" b="1" dirty="0" smtClean="0">
                <a:latin typeface="メイリオ" pitchFamily="50" charset="-128"/>
                <a:ea typeface="メイリオ" pitchFamily="50" charset="-128"/>
                <a:cs typeface="メイリオ" pitchFamily="50" charset="-128"/>
              </a:rPr>
              <a:t>1</a:t>
            </a:r>
            <a:r>
              <a:rPr lang="ja-JP" altLang="en-US" sz="2400" b="1" dirty="0" smtClean="0">
                <a:latin typeface="メイリオ" pitchFamily="50" charset="-128"/>
                <a:ea typeface="メイリオ" pitchFamily="50" charset="-128"/>
                <a:cs typeface="メイリオ" pitchFamily="50" charset="-128"/>
              </a:rPr>
              <a:t>名</a:t>
            </a:r>
          </a:p>
        </p:txBody>
      </p:sp>
      <p:sp>
        <p:nvSpPr>
          <p:cNvPr id="38" name="テキスト ボックス 37"/>
          <p:cNvSpPr txBox="1"/>
          <p:nvPr/>
        </p:nvSpPr>
        <p:spPr>
          <a:xfrm>
            <a:off x="755576" y="3543399"/>
            <a:ext cx="5832648" cy="461665"/>
          </a:xfrm>
          <a:prstGeom prst="rect">
            <a:avLst/>
          </a:prstGeom>
          <a:noFill/>
        </p:spPr>
        <p:txBody>
          <a:bodyPr wrap="square" rtlCol="0">
            <a:spAutoFit/>
          </a:bodyPr>
          <a:lstStyle/>
          <a:p>
            <a:r>
              <a:rPr lang="ja-JP" altLang="en-US" sz="2400" b="1" dirty="0" smtClean="0">
                <a:latin typeface="メイリオ" pitchFamily="50" charset="-128"/>
                <a:ea typeface="メイリオ" pitchFamily="50" charset="-128"/>
                <a:cs typeface="メイリオ" pitchFamily="50" charset="-128"/>
              </a:rPr>
              <a:t>－　プ</a:t>
            </a:r>
            <a:r>
              <a:rPr lang="ja-JP" altLang="en-US" sz="2400" b="1" dirty="0" smtClean="0">
                <a:latin typeface="メイリオ" pitchFamily="50" charset="-128"/>
                <a:ea typeface="メイリオ" pitchFamily="50" charset="-128"/>
                <a:cs typeface="メイリオ" pitchFamily="50" charset="-128"/>
              </a:rPr>
              <a:t>ラグイン開発　</a:t>
            </a:r>
            <a:r>
              <a:rPr lang="en-US" altLang="ja-JP" sz="2400" b="1" dirty="0" smtClean="0">
                <a:latin typeface="メイリオ" pitchFamily="50" charset="-128"/>
                <a:ea typeface="メイリオ" pitchFamily="50" charset="-128"/>
                <a:cs typeface="メイリオ" pitchFamily="50" charset="-128"/>
              </a:rPr>
              <a:t>2</a:t>
            </a:r>
            <a:r>
              <a:rPr lang="ja-JP" altLang="en-US" sz="2400" b="1" dirty="0" smtClean="0">
                <a:latin typeface="メイリオ" pitchFamily="50" charset="-128"/>
                <a:ea typeface="メイリオ" pitchFamily="50" charset="-128"/>
                <a:cs typeface="メイリオ" pitchFamily="50" charset="-128"/>
              </a:rPr>
              <a:t>名（外田含む）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up)">
                                      <p:cBhvr>
                                        <p:cTn id="22" dur="500"/>
                                        <p:tgtEl>
                                          <p:spTgt spid="3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ipe(up)">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4" grpId="0"/>
      <p:bldP spid="35" grpId="0"/>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908720"/>
          </a:xfrm>
        </p:spPr>
        <p:txBody>
          <a:bodyPr vert="horz" lIns="91440" tIns="45720" rIns="91440" bIns="45720" rtlCol="0" anchor="ctr">
            <a:normAutofit/>
          </a:bodyPr>
          <a:lstStyle/>
          <a:p>
            <a:r>
              <a:rPr lang="en-US" altLang="ja-JP" sz="3600" b="1" dirty="0" smtClean="0">
                <a:latin typeface="メイリオ" pitchFamily="50" charset="-128"/>
                <a:ea typeface="メイリオ" pitchFamily="50" charset="-128"/>
                <a:cs typeface="メイリオ" pitchFamily="50" charset="-128"/>
              </a:rPr>
              <a:t>NetCommons3</a:t>
            </a:r>
            <a:r>
              <a:rPr lang="ja-JP" altLang="en-US" sz="3600" b="1" dirty="0" smtClean="0">
                <a:latin typeface="メイリオ" pitchFamily="50" charset="-128"/>
                <a:ea typeface="メイリオ" pitchFamily="50" charset="-128"/>
                <a:cs typeface="メイリオ" pitchFamily="50" charset="-128"/>
              </a:rPr>
              <a:t>の開発</a:t>
            </a:r>
          </a:p>
        </p:txBody>
      </p:sp>
      <p:sp>
        <p:nvSpPr>
          <p:cNvPr id="6" name="スライド番号プレースホルダ 5"/>
          <p:cNvSpPr>
            <a:spLocks noGrp="1"/>
          </p:cNvSpPr>
          <p:nvPr>
            <p:ph type="sldNum" sz="quarter" idx="12"/>
          </p:nvPr>
        </p:nvSpPr>
        <p:spPr/>
        <p:txBody>
          <a:bodyPr/>
          <a:lstStyle/>
          <a:p>
            <a:fld id="{D2D8002D-B5B0-4BAC-B1F6-782DDCCE6D9C}" type="slidenum">
              <a:rPr lang="ja-JP" altLang="en-US" smtClean="0"/>
              <a:pPr/>
              <a:t>9</a:t>
            </a:fld>
            <a:endParaRPr lang="ja-JP" altLang="en-US"/>
          </a:p>
        </p:txBody>
      </p:sp>
      <p:sp>
        <p:nvSpPr>
          <p:cNvPr id="11" name="正方形/長方形 10"/>
          <p:cNvSpPr/>
          <p:nvPr/>
        </p:nvSpPr>
        <p:spPr>
          <a:xfrm>
            <a:off x="179512" y="836712"/>
            <a:ext cx="8784976" cy="561662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sz="2400" b="1" dirty="0" smtClean="0">
                <a:solidFill>
                  <a:schemeClr val="tx1"/>
                </a:solidFill>
                <a:latin typeface="メイリオ" pitchFamily="50" charset="-128"/>
                <a:ea typeface="メイリオ" pitchFamily="50" charset="-128"/>
                <a:cs typeface="メイリオ" pitchFamily="50" charset="-128"/>
              </a:rPr>
              <a:t>NC3</a:t>
            </a:r>
            <a:r>
              <a:rPr lang="ja-JP" altLang="en-US" sz="2400" b="1" dirty="0" smtClean="0">
                <a:solidFill>
                  <a:schemeClr val="tx1"/>
                </a:solidFill>
                <a:latin typeface="メイリオ" pitchFamily="50" charset="-128"/>
                <a:ea typeface="メイリオ" pitchFamily="50" charset="-128"/>
                <a:cs typeface="メイリオ" pitchFamily="50" charset="-128"/>
              </a:rPr>
              <a:t>開発</a:t>
            </a:r>
            <a:endParaRPr kumimoji="1" lang="en-US" altLang="ja-JP" sz="2400" b="1" dirty="0" smtClean="0">
              <a:solidFill>
                <a:schemeClr val="tx1"/>
              </a:solidFill>
              <a:latin typeface="メイリオ" pitchFamily="50" charset="-128"/>
              <a:ea typeface="メイリオ" pitchFamily="50" charset="-128"/>
              <a:cs typeface="メイリオ" pitchFamily="50" charset="-128"/>
            </a:endParaRPr>
          </a:p>
          <a:p>
            <a:endParaRPr kumimoji="1" lang="ja-JP" altLang="en-US" sz="2400" b="1" dirty="0">
              <a:solidFill>
                <a:schemeClr val="tx1"/>
              </a:solidFill>
              <a:latin typeface="メイリオ" pitchFamily="50" charset="-128"/>
              <a:ea typeface="メイリオ" pitchFamily="50" charset="-128"/>
              <a:cs typeface="メイリオ" pitchFamily="50" charset="-128"/>
            </a:endParaRPr>
          </a:p>
        </p:txBody>
      </p:sp>
      <p:sp>
        <p:nvSpPr>
          <p:cNvPr id="12" name="正方形/長方形 11"/>
          <p:cNvSpPr/>
          <p:nvPr/>
        </p:nvSpPr>
        <p:spPr>
          <a:xfrm>
            <a:off x="323528" y="1268760"/>
            <a:ext cx="6552728" cy="5040560"/>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kumimoji="1" lang="ja-JP" altLang="en-US" sz="2000" b="1" dirty="0" smtClean="0">
                <a:solidFill>
                  <a:schemeClr val="tx1"/>
                </a:solidFill>
                <a:latin typeface="メイリオ" pitchFamily="50" charset="-128"/>
                <a:ea typeface="メイリオ" pitchFamily="50" charset="-128"/>
                <a:cs typeface="メイリオ" pitchFamily="50" charset="-128"/>
              </a:rPr>
              <a:t>研究室内</a:t>
            </a:r>
            <a:endParaRPr kumimoji="1"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13" name="正方形/長方形 12"/>
          <p:cNvSpPr/>
          <p:nvPr/>
        </p:nvSpPr>
        <p:spPr>
          <a:xfrm>
            <a:off x="7020272" y="1268760"/>
            <a:ext cx="1736576" cy="5040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kumimoji="1" lang="ja-JP" altLang="en-US" sz="2000" b="1" dirty="0" smtClean="0">
                <a:solidFill>
                  <a:schemeClr val="tx1"/>
                </a:solidFill>
                <a:latin typeface="メイリオ" pitchFamily="50" charset="-128"/>
                <a:ea typeface="メイリオ" pitchFamily="50" charset="-128"/>
                <a:cs typeface="メイリオ" pitchFamily="50" charset="-128"/>
              </a:rPr>
              <a:t>外部委託</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kumimoji="1"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29" name="正方形/長方形 28"/>
          <p:cNvSpPr/>
          <p:nvPr/>
        </p:nvSpPr>
        <p:spPr>
          <a:xfrm>
            <a:off x="467544" y="1700808"/>
            <a:ext cx="6264696" cy="2160240"/>
          </a:xfrm>
          <a:prstGeom prst="rect">
            <a:avLst/>
          </a:prstGeom>
          <a:solidFill>
            <a:schemeClr val="accent6">
              <a:lumMod val="20000"/>
              <a:lumOff val="8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コア開発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p:txBody>
      </p:sp>
      <p:sp>
        <p:nvSpPr>
          <p:cNvPr id="30" name="正方形/長方形 29"/>
          <p:cNvSpPr/>
          <p:nvPr/>
        </p:nvSpPr>
        <p:spPr>
          <a:xfrm>
            <a:off x="467544" y="4005064"/>
            <a:ext cx="8136904" cy="2160240"/>
          </a:xfrm>
          <a:prstGeom prst="rect">
            <a:avLst/>
          </a:prstGeom>
          <a:solidFill>
            <a:schemeClr val="accent3">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sz="2000" b="1" dirty="0" smtClean="0">
                <a:solidFill>
                  <a:schemeClr val="tx1"/>
                </a:solidFill>
                <a:latin typeface="メイリオ" pitchFamily="50" charset="-128"/>
                <a:ea typeface="メイリオ" pitchFamily="50" charset="-128"/>
                <a:cs typeface="メイリオ" pitchFamily="50" charset="-128"/>
              </a:rPr>
              <a:t>プラグイン開発</a:t>
            </a:r>
            <a:endParaRPr lang="en-US" altLang="ja-JP" sz="2000" b="1" dirty="0" smtClean="0">
              <a:solidFill>
                <a:schemeClr val="tx1"/>
              </a:solidFill>
              <a:latin typeface="メイリオ" pitchFamily="50" charset="-128"/>
              <a:ea typeface="メイリオ" pitchFamily="50" charset="-128"/>
              <a:cs typeface="メイリオ" pitchFamily="50" charset="-128"/>
            </a:endParaRPr>
          </a:p>
          <a:p>
            <a:endParaRPr lang="ja-JP" altLang="en-US" sz="2000" b="1" dirty="0">
              <a:solidFill>
                <a:schemeClr val="tx1"/>
              </a:solidFill>
              <a:latin typeface="メイリオ" pitchFamily="50" charset="-128"/>
              <a:ea typeface="メイリオ" pitchFamily="50" charset="-128"/>
              <a:cs typeface="メイリオ" pitchFamily="50" charset="-128"/>
            </a:endParaRPr>
          </a:p>
        </p:txBody>
      </p:sp>
      <p:sp>
        <p:nvSpPr>
          <p:cNvPr id="33" name="四角形吹き出し 32"/>
          <p:cNvSpPr/>
          <p:nvPr/>
        </p:nvSpPr>
        <p:spPr>
          <a:xfrm>
            <a:off x="683568" y="2492896"/>
            <a:ext cx="5832648"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kumimoji="1" lang="en-US" altLang="ja-JP" sz="2000" b="1" dirty="0" smtClean="0">
                <a:latin typeface="メイリオ" pitchFamily="50" charset="-128"/>
                <a:ea typeface="メイリオ" pitchFamily="50" charset="-128"/>
                <a:cs typeface="メイリオ" pitchFamily="50" charset="-128"/>
              </a:rPr>
              <a:t>NC3</a:t>
            </a:r>
            <a:r>
              <a:rPr lang="ja-JP" altLang="en-US" sz="2000" b="1" dirty="0" smtClean="0">
                <a:latin typeface="メイリオ" pitchFamily="50" charset="-128"/>
                <a:ea typeface="メイリオ" pitchFamily="50" charset="-128"/>
                <a:cs typeface="メイリオ" pitchFamily="50" charset="-128"/>
              </a:rPr>
              <a:t>の基盤となる機能の開発</a:t>
            </a:r>
            <a:r>
              <a:rPr lang="en-US" altLang="ja-JP" sz="2000" b="1" dirty="0" smtClean="0">
                <a:latin typeface="メイリオ" pitchFamily="50" charset="-128"/>
                <a:ea typeface="メイリオ" pitchFamily="50" charset="-128"/>
                <a:cs typeface="メイリオ" pitchFamily="50" charset="-128"/>
              </a:rPr>
              <a:t>.</a:t>
            </a:r>
          </a:p>
          <a:p>
            <a:pPr lvl="1">
              <a:buFont typeface="Wingdings" pitchFamily="2" charset="2"/>
              <a:buChar char="Ø"/>
            </a:pPr>
            <a:r>
              <a:rPr kumimoji="1" lang="ja-JP" altLang="en-US" sz="2000" b="1" dirty="0" smtClean="0">
                <a:latin typeface="メイリオ" pitchFamily="50" charset="-128"/>
                <a:ea typeface="メイリオ" pitchFamily="50" charset="-128"/>
                <a:cs typeface="メイリオ" pitchFamily="50" charset="-128"/>
              </a:rPr>
              <a:t>これがなければ動作しないという機能群</a:t>
            </a:r>
            <a:r>
              <a:rPr kumimoji="1" lang="en-US" altLang="ja-JP" sz="2000" b="1" dirty="0" smtClean="0">
                <a:latin typeface="メイリオ" pitchFamily="50" charset="-128"/>
                <a:ea typeface="メイリオ" pitchFamily="50" charset="-128"/>
                <a:cs typeface="メイリオ" pitchFamily="50" charset="-128"/>
              </a:rPr>
              <a:t>.</a:t>
            </a:r>
            <a:endParaRPr kumimoji="1" lang="ja-JP" altLang="en-US" sz="2000" b="1" dirty="0">
              <a:latin typeface="メイリオ" pitchFamily="50" charset="-128"/>
              <a:ea typeface="メイリオ" pitchFamily="50" charset="-128"/>
              <a:cs typeface="メイリオ" pitchFamily="50" charset="-128"/>
            </a:endParaRPr>
          </a:p>
        </p:txBody>
      </p:sp>
      <p:sp>
        <p:nvSpPr>
          <p:cNvPr id="34" name="四角形吹き出し 33"/>
          <p:cNvSpPr/>
          <p:nvPr/>
        </p:nvSpPr>
        <p:spPr>
          <a:xfrm>
            <a:off x="683568" y="4797152"/>
            <a:ext cx="5760640" cy="1152128"/>
          </a:xfrm>
          <a:prstGeom prst="wedgeRectCallout">
            <a:avLst>
              <a:gd name="adj1" fmla="val -39166"/>
              <a:gd name="adj2" fmla="val -85525"/>
            </a:avLst>
          </a:prstGeom>
        </p:spPr>
        <p:style>
          <a:lnRef idx="1">
            <a:schemeClr val="accent5"/>
          </a:lnRef>
          <a:fillRef idx="2">
            <a:schemeClr val="accent5"/>
          </a:fillRef>
          <a:effectRef idx="1">
            <a:schemeClr val="accent5"/>
          </a:effectRef>
          <a:fontRef idx="minor">
            <a:schemeClr val="dk1"/>
          </a:fontRef>
        </p:style>
        <p:txBody>
          <a:bodyPr rtlCol="0" anchor="ctr"/>
          <a:lstStyle/>
          <a:p>
            <a:pPr lvl="1">
              <a:buFont typeface="Wingdings" pitchFamily="2" charset="2"/>
              <a:buChar char="Ø"/>
            </a:pPr>
            <a:r>
              <a:rPr lang="ja-JP" altLang="en-US" sz="2000" b="1" dirty="0" smtClean="0">
                <a:latin typeface="メイリオ" pitchFamily="50" charset="-128"/>
                <a:ea typeface="メイリオ" pitchFamily="50" charset="-128"/>
                <a:cs typeface="メイリオ" pitchFamily="50" charset="-128"/>
              </a:rPr>
              <a:t>ユーザが利用する一つ一つの機能に相当</a:t>
            </a:r>
            <a:r>
              <a:rPr lang="en-US" altLang="ja-JP" sz="2000" b="1" dirty="0" smtClean="0">
                <a:latin typeface="メイリオ" pitchFamily="50" charset="-128"/>
                <a:ea typeface="メイリオ" pitchFamily="50" charset="-128"/>
                <a:cs typeface="メイリオ" pitchFamily="50" charset="-128"/>
              </a:rPr>
              <a:t>.</a:t>
            </a:r>
            <a:endParaRPr lang="ja-JP" altLang="en-US" sz="2000" b="1" dirty="0" smtClean="0">
              <a:latin typeface="メイリオ" pitchFamily="50" charset="-128"/>
              <a:ea typeface="メイリオ" pitchFamily="50" charset="-128"/>
              <a:cs typeface="メイリオ" pitchFamily="50" charset="-128"/>
            </a:endParaRPr>
          </a:p>
        </p:txBody>
      </p:sp>
      <p:sp>
        <p:nvSpPr>
          <p:cNvPr id="35" name="テキスト ボックス 34"/>
          <p:cNvSpPr txBox="1"/>
          <p:nvPr/>
        </p:nvSpPr>
        <p:spPr>
          <a:xfrm>
            <a:off x="7020272" y="1700808"/>
            <a:ext cx="1728192" cy="707886"/>
          </a:xfrm>
          <a:prstGeom prst="rect">
            <a:avLst/>
          </a:prstGeom>
          <a:noFill/>
        </p:spPr>
        <p:txBody>
          <a:bodyPr wrap="square" rtlCol="0">
            <a:spAutoFit/>
          </a:bodyPr>
          <a:lstStyle/>
          <a:p>
            <a:r>
              <a:rPr kumimoji="1" lang="ja-JP" altLang="en-US" sz="2000" b="1" dirty="0" smtClean="0">
                <a:latin typeface="メイリオ" pitchFamily="50" charset="-128"/>
                <a:ea typeface="メイリオ" pitchFamily="50" charset="-128"/>
                <a:cs typeface="メイリオ" pitchFamily="50" charset="-128"/>
              </a:rPr>
              <a:t>－ 関連会社</a:t>
            </a:r>
            <a:endParaRPr kumimoji="1" lang="en-US" altLang="ja-JP" sz="2000" b="1" dirty="0" smtClean="0">
              <a:latin typeface="メイリオ" pitchFamily="50" charset="-128"/>
              <a:ea typeface="メイリオ" pitchFamily="50" charset="-128"/>
              <a:cs typeface="メイリオ" pitchFamily="50" charset="-128"/>
            </a:endParaRPr>
          </a:p>
          <a:p>
            <a:r>
              <a:rPr lang="ja-JP" altLang="en-US" sz="2000" b="1" dirty="0" smtClean="0">
                <a:latin typeface="メイリオ" pitchFamily="50" charset="-128"/>
                <a:ea typeface="メイリオ" pitchFamily="50" charset="-128"/>
                <a:cs typeface="メイリオ" pitchFamily="50" charset="-128"/>
              </a:rPr>
              <a:t>　 　　 数社</a:t>
            </a:r>
            <a:endParaRPr kumimoji="1" lang="ja-JP" altLang="en-US" sz="2000" b="1" dirty="0">
              <a:latin typeface="メイリオ" pitchFamily="50" charset="-128"/>
              <a:ea typeface="メイリオ" pitchFamily="50" charset="-128"/>
              <a:cs typeface="メイリオ"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animBg="1"/>
      <p:bldP spid="3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8295</TotalTime>
  <Words>5229</Words>
  <Application>Microsoft Office PowerPoint</Application>
  <PresentationFormat>画面に合わせる (4:3)</PresentationFormat>
  <Paragraphs>859</Paragraphs>
  <Slides>44</Slides>
  <Notes>18</Notes>
  <HiddenSlides>8</HiddenSlides>
  <MMClips>0</MMClips>
  <ScaleCrop>false</ScaleCrop>
  <HeadingPairs>
    <vt:vector size="4" baseType="variant">
      <vt:variant>
        <vt:lpstr>テーマ</vt:lpstr>
      </vt:variant>
      <vt:variant>
        <vt:i4>1</vt:i4>
      </vt:variant>
      <vt:variant>
        <vt:lpstr>スライド タイトル</vt:lpstr>
      </vt:variant>
      <vt:variant>
        <vt:i4>44</vt:i4>
      </vt:variant>
    </vt:vector>
  </HeadingPairs>
  <TitlesOfParts>
    <vt:vector size="45" baseType="lpstr">
      <vt:lpstr>Office テーマ</vt:lpstr>
      <vt:lpstr>NetCommons3プラグイン開発における 機能提案及び, 評価</vt:lpstr>
      <vt:lpstr>コンテンツ</vt:lpstr>
      <vt:lpstr>コンテンツ</vt:lpstr>
      <vt:lpstr>研究室選定</vt:lpstr>
      <vt:lpstr>研究室選定</vt:lpstr>
      <vt:lpstr>NetCommonsとは</vt:lpstr>
      <vt:lpstr>スライド 7</vt:lpstr>
      <vt:lpstr>NetCommons3の開発</vt:lpstr>
      <vt:lpstr>NetCommons3の開発</vt:lpstr>
      <vt:lpstr>NetCommons3の開発</vt:lpstr>
      <vt:lpstr>使用するソフトウェア</vt:lpstr>
      <vt:lpstr>スライド 12</vt:lpstr>
      <vt:lpstr>使用するソフトウェア</vt:lpstr>
      <vt:lpstr>スライド 14</vt:lpstr>
      <vt:lpstr>機能概要</vt:lpstr>
      <vt:lpstr>開発フロー</vt:lpstr>
      <vt:lpstr>コンテンツ</vt:lpstr>
      <vt:lpstr>NC2の問題点</vt:lpstr>
      <vt:lpstr>NC2の問題点</vt:lpstr>
      <vt:lpstr>NC2の問題点②</vt:lpstr>
      <vt:lpstr>スライド 21</vt:lpstr>
      <vt:lpstr>スライド 22</vt:lpstr>
      <vt:lpstr>スライド 23</vt:lpstr>
      <vt:lpstr>EFO検討項目の選定方法</vt:lpstr>
      <vt:lpstr>スライド 25</vt:lpstr>
      <vt:lpstr>スライド 26</vt:lpstr>
      <vt:lpstr>スライド 27</vt:lpstr>
      <vt:lpstr>コンテンツ</vt:lpstr>
      <vt:lpstr>iframeプラグインの規模 </vt:lpstr>
      <vt:lpstr>スライド 30</vt:lpstr>
      <vt:lpstr>EFO適用によるユーザビリティ</vt:lpstr>
      <vt:lpstr>掲示板プラグイン</vt:lpstr>
      <vt:lpstr>スライド 33</vt:lpstr>
      <vt:lpstr>今後の課題</vt:lpstr>
      <vt:lpstr>最後に</vt:lpstr>
      <vt:lpstr>ご清聴ありがとうございました</vt:lpstr>
      <vt:lpstr>補足　NC2に潜む課題</vt:lpstr>
      <vt:lpstr>補足　NC3開発</vt:lpstr>
      <vt:lpstr>補足　開発スケジュール</vt:lpstr>
      <vt:lpstr>補足 MVCモデルとは</vt:lpstr>
      <vt:lpstr>スライド 41</vt:lpstr>
      <vt:lpstr>補足　使用するサービス</vt:lpstr>
      <vt:lpstr>補足　中間報告時の課題について</vt:lpstr>
      <vt:lpstr>スライド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発表時間</dc:title>
  <dc:creator>hokada</dc:creator>
  <cp:lastModifiedBy>joho</cp:lastModifiedBy>
  <cp:revision>934</cp:revision>
  <dcterms:created xsi:type="dcterms:W3CDTF">2015-03-08T07:53:50Z</dcterms:created>
  <dcterms:modified xsi:type="dcterms:W3CDTF">2015-03-25T22:09:13Z</dcterms:modified>
</cp:coreProperties>
</file>