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42" r:id="rId14"/>
    <p:sldId id="295" r:id="rId15"/>
    <p:sldId id="294" r:id="rId16"/>
    <p:sldId id="323" r:id="rId17"/>
    <p:sldId id="296" r:id="rId18"/>
    <p:sldId id="297" r:id="rId19"/>
    <p:sldId id="298" r:id="rId20"/>
    <p:sldId id="299" r:id="rId21"/>
    <p:sldId id="301" r:id="rId22"/>
    <p:sldId id="345" r:id="rId23"/>
    <p:sldId id="300" r:id="rId24"/>
    <p:sldId id="302" r:id="rId25"/>
    <p:sldId id="303" r:id="rId26"/>
    <p:sldId id="304" r:id="rId27"/>
    <p:sldId id="305" r:id="rId28"/>
    <p:sldId id="307" r:id="rId29"/>
    <p:sldId id="306" r:id="rId30"/>
    <p:sldId id="309" r:id="rId31"/>
    <p:sldId id="321" r:id="rId32"/>
    <p:sldId id="330" r:id="rId33"/>
    <p:sldId id="327" r:id="rId34"/>
    <p:sldId id="331" r:id="rId35"/>
    <p:sldId id="328" r:id="rId36"/>
    <p:sldId id="329" r:id="rId37"/>
    <p:sldId id="348" r:id="rId38"/>
    <p:sldId id="349" r:id="rId39"/>
    <p:sldId id="310" r:id="rId40"/>
    <p:sldId id="320" r:id="rId41"/>
    <p:sldId id="333" r:id="rId42"/>
    <p:sldId id="335" r:id="rId43"/>
    <p:sldId id="336" r:id="rId44"/>
    <p:sldId id="283" r:id="rId45"/>
    <p:sldId id="346" r:id="rId46"/>
    <p:sldId id="343" r:id="rId47"/>
    <p:sldId id="344" r:id="rId48"/>
    <p:sldId id="350" r:id="rId49"/>
    <p:sldId id="347" r:id="rId50"/>
    <p:sldId id="314" r:id="rId51"/>
    <p:sldId id="311" r:id="rId52"/>
    <p:sldId id="351" r:id="rId53"/>
    <p:sldId id="315" r:id="rId54"/>
    <p:sldId id="316" r:id="rId55"/>
    <p:sldId id="317" r:id="rId56"/>
    <p:sldId id="318" r:id="rId57"/>
    <p:sldId id="319" r:id="rId58"/>
  </p:sldIdLst>
  <p:sldSz cx="9144000" cy="6858000" type="screen4x3"/>
  <p:notesSz cx="6734175" cy="98679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78207" autoAdjust="0"/>
  </p:normalViewPr>
  <p:slideViewPr>
    <p:cSldViewPr>
      <p:cViewPr varScale="1">
        <p:scale>
          <a:sx n="70" d="100"/>
          <a:sy n="70" d="100"/>
        </p:scale>
        <p:origin x="-4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8"/>
        <p:guide pos="212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474" y="0"/>
            <a:ext cx="2918143" cy="493395"/>
          </a:xfrm>
          <a:prstGeom prst="rect">
            <a:avLst/>
          </a:prstGeom>
        </p:spPr>
        <p:txBody>
          <a:bodyPr vert="horz" lIns="91422" tIns="45711" rIns="91422" bIns="45711" rtlCol="0"/>
          <a:lstStyle>
            <a:lvl1pPr algn="r">
              <a:defRPr sz="1200"/>
            </a:lvl1pPr>
          </a:lstStyle>
          <a:p>
            <a:fld id="{4D0B171D-DB52-4872-B7A7-CAEB79401EAB}" type="datetimeFigureOut">
              <a:rPr kumimoji="1" lang="ja-JP" altLang="en-US" smtClean="0"/>
              <a:pPr/>
              <a:t>2014/12/9</a:t>
            </a:fld>
            <a:endParaRPr kumimoji="1" lang="ja-JP" altLang="en-US"/>
          </a:p>
        </p:txBody>
      </p:sp>
      <p:sp>
        <p:nvSpPr>
          <p:cNvPr id="4" name="フッター プレースホルダ 3"/>
          <p:cNvSpPr>
            <a:spLocks noGrp="1"/>
          </p:cNvSpPr>
          <p:nvPr>
            <p:ph type="ftr" sz="quarter" idx="2"/>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4474" y="9372792"/>
            <a:ext cx="2918143" cy="493395"/>
          </a:xfrm>
          <a:prstGeom prst="rect">
            <a:avLst/>
          </a:prstGeom>
        </p:spPr>
        <p:txBody>
          <a:bodyPr vert="horz" lIns="91422" tIns="45711" rIns="91422" bIns="45711"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4474" y="0"/>
            <a:ext cx="2918143" cy="493395"/>
          </a:xfrm>
          <a:prstGeom prst="rect">
            <a:avLst/>
          </a:prstGeom>
        </p:spPr>
        <p:txBody>
          <a:bodyPr vert="horz" lIns="91422" tIns="45711" rIns="91422" bIns="45711" rtlCol="0"/>
          <a:lstStyle>
            <a:lvl1pPr algn="r">
              <a:defRPr sz="1200"/>
            </a:lvl1pPr>
          </a:lstStyle>
          <a:p>
            <a:fld id="{768736D5-E0D3-4111-8C4C-E5098B8E037F}" type="datetimeFigureOut">
              <a:rPr kumimoji="1" lang="ja-JP" altLang="en-US" smtClean="0"/>
              <a:pPr/>
              <a:t>2014/12/9</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422" tIns="45711" rIns="91422" bIns="45711" rtlCol="0" anchor="ctr"/>
          <a:lstStyle/>
          <a:p>
            <a:endParaRPr lang="ja-JP" altLang="en-US" dirty="0"/>
          </a:p>
        </p:txBody>
      </p:sp>
      <p:sp>
        <p:nvSpPr>
          <p:cNvPr id="5" name="ノート プレースホルダ 4"/>
          <p:cNvSpPr>
            <a:spLocks noGrp="1"/>
          </p:cNvSpPr>
          <p:nvPr>
            <p:ph type="body" sz="quarter" idx="3"/>
          </p:nvPr>
        </p:nvSpPr>
        <p:spPr>
          <a:xfrm>
            <a:off x="673418" y="4687253"/>
            <a:ext cx="5387340" cy="4440555"/>
          </a:xfrm>
          <a:prstGeom prst="rect">
            <a:avLst/>
          </a:prstGeom>
        </p:spPr>
        <p:txBody>
          <a:bodyPr vert="horz" lIns="91422" tIns="45711" rIns="91422" bIns="45711"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4474" y="9372792"/>
            <a:ext cx="2918143" cy="493395"/>
          </a:xfrm>
          <a:prstGeom prst="rect">
            <a:avLst/>
          </a:prstGeom>
        </p:spPr>
        <p:txBody>
          <a:bodyPr vert="horz" lIns="91422" tIns="45711" rIns="91422" bIns="45711"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10</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11</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12</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続いてユーザのメリットを説明します。</a:t>
            </a:r>
            <a:endParaRPr kumimoji="1" lang="en-US" altLang="ja-JP" dirty="0" smtClean="0"/>
          </a:p>
          <a:p>
            <a:r>
              <a:rPr kumimoji="1" lang="ja-JP" altLang="en-US" dirty="0" smtClean="0"/>
              <a:t>管理者側は省略させて頂き、利用者側のメリットを説明したいと思います。</a:t>
            </a:r>
            <a:endParaRPr kumimoji="1" lang="en-US" altLang="ja-JP" dirty="0" smtClean="0"/>
          </a:p>
          <a:p>
            <a:r>
              <a:rPr kumimoji="1" lang="ja-JP" altLang="en-US" dirty="0" smtClean="0"/>
              <a:t>代表的に</a:t>
            </a:r>
            <a:r>
              <a:rPr kumimoji="1" lang="en-US" altLang="ja-JP" dirty="0" smtClean="0"/>
              <a:t>3</a:t>
            </a:r>
            <a:r>
              <a:rPr kumimoji="1" lang="ja-JP" altLang="en-US" dirty="0" smtClean="0"/>
              <a:t>つ説明します。</a:t>
            </a:r>
            <a:endParaRPr kumimoji="1" lang="en-US" altLang="ja-JP" dirty="0" smtClean="0"/>
          </a:p>
          <a:p>
            <a:r>
              <a:rPr kumimoji="1" lang="ja-JP" altLang="en-US" dirty="0" smtClean="0"/>
              <a:t>一つ目は閲覧する媒体に依存しないということで、こちらの画面を見てください。（デモ）</a:t>
            </a:r>
            <a:endParaRPr kumimoji="1" lang="en-US" altLang="ja-JP" dirty="0" smtClean="0"/>
          </a:p>
          <a:p>
            <a:r>
              <a:rPr kumimoji="1" lang="ja-JP" altLang="en-US" dirty="0" smtClean="0"/>
              <a:t>最大化表示の時⇒縮小表示</a:t>
            </a:r>
            <a:endParaRPr kumimoji="1" lang="en-US" altLang="ja-JP" dirty="0" smtClean="0"/>
          </a:p>
          <a:p>
            <a:r>
              <a:rPr kumimoji="1" lang="en-US" altLang="ja-JP" dirty="0" smtClean="0"/>
              <a:t>Bootstrap</a:t>
            </a:r>
            <a:r>
              <a:rPr kumimoji="1" lang="ja-JP" altLang="en-US" dirty="0" smtClean="0"/>
              <a:t>によってこのレスポンシブデザインが実現できます。</a:t>
            </a:r>
            <a:endParaRPr kumimoji="1" lang="en-US" altLang="ja-JP" dirty="0" smtClean="0"/>
          </a:p>
          <a:p>
            <a:r>
              <a:rPr kumimoji="1" lang="ja-JP" altLang="en-US" dirty="0" smtClean="0"/>
              <a:t>二つ目は承認機能です。</a:t>
            </a:r>
            <a:endParaRPr kumimoji="1" lang="en-US" altLang="ja-JP" dirty="0" smtClean="0"/>
          </a:p>
          <a:p>
            <a:r>
              <a:rPr kumimoji="1" lang="ja-JP" altLang="en-US" dirty="0" smtClean="0"/>
              <a:t>これは昨年</a:t>
            </a:r>
            <a:r>
              <a:rPr kumimoji="1" lang="en-US" altLang="ja-JP" dirty="0" smtClean="0"/>
              <a:t>PLATON</a:t>
            </a:r>
            <a:r>
              <a:rPr kumimoji="1" lang="ja-JP" altLang="en-US" dirty="0" smtClean="0"/>
              <a:t>の開発でも非常に悩んだところですが、</a:t>
            </a:r>
            <a:endParaRPr kumimoji="1" lang="en-US" altLang="ja-JP" dirty="0" smtClean="0"/>
          </a:p>
          <a:p>
            <a:r>
              <a:rPr kumimoji="1" lang="ja-JP" altLang="en-US" dirty="0" smtClean="0"/>
              <a:t>この機能があることによって簡単に実現できます。</a:t>
            </a:r>
            <a:endParaRPr kumimoji="1" lang="en-US" altLang="ja-JP" dirty="0" smtClean="0"/>
          </a:p>
          <a:p>
            <a:r>
              <a:rPr kumimoji="1" lang="ja-JP" altLang="en-US" dirty="0" smtClean="0"/>
              <a:t>三つ目がユーザインターフェースが改善されるということで、</a:t>
            </a:r>
            <a:endParaRPr kumimoji="1" lang="en-US" altLang="ja-JP" dirty="0" smtClean="0"/>
          </a:p>
          <a:p>
            <a:r>
              <a:rPr kumimoji="1" lang="ja-JP" altLang="en-US" dirty="0" smtClean="0"/>
              <a:t>私はこの一部に関わることができましたので、その報告を行っていきます。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defTabSz="914217">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続いてフォームにおける問題点です。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の検討項目の選定プロセスを説明します。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217">
              <a:defRPr/>
            </a:pPr>
            <a:r>
              <a:rPr kumimoji="1" lang="ja-JP" altLang="en-US" dirty="0" smtClean="0"/>
              <a:t>こちらの</a:t>
            </a:r>
            <a:r>
              <a:rPr kumimoji="1" lang="en-US" altLang="ja-JP" dirty="0" smtClean="0"/>
              <a:t>13</a:t>
            </a:r>
            <a:r>
              <a:rPr kumimoji="1" lang="ja-JP" altLang="en-US" dirty="0" smtClean="0"/>
              <a:t>項目を検討項目になります。内容梗概にも載せている表です。</a:t>
            </a:r>
            <a:endParaRPr kumimoji="1" lang="en-US" altLang="ja-JP" dirty="0" smtClean="0"/>
          </a:p>
          <a:p>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続いて解決方法です。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r>
              <a:rPr kumimoji="1" lang="ja-JP" altLang="en-US" dirty="0" smtClean="0"/>
              <a:t>設計は</a:t>
            </a:r>
            <a:r>
              <a:rPr kumimoji="1" lang="en-US" altLang="ja-JP" dirty="0" smtClean="0"/>
              <a:t>NC2</a:t>
            </a:r>
            <a:r>
              <a:rPr kumimoji="1" lang="ja-JP" altLang="en-US" dirty="0" smtClean="0"/>
              <a:t>の画面をもとに固めていくのですが、その時点で、</a:t>
            </a:r>
            <a:endParaRPr kumimoji="1" lang="en-US" altLang="ja-JP" dirty="0" smtClean="0"/>
          </a:p>
          <a:p>
            <a:r>
              <a:rPr kumimoji="1" lang="ja-JP" altLang="en-US" dirty="0" smtClean="0"/>
              <a:t>表示する項目・表示の並び等、整理することで最適化していきます。</a:t>
            </a:r>
            <a:endParaRPr kumimoji="1" lang="en-US" altLang="ja-JP" dirty="0" smtClean="0"/>
          </a:p>
          <a:p>
            <a:r>
              <a:rPr kumimoji="1" lang="ja-JP" altLang="en-US" dirty="0" smtClean="0"/>
              <a:t>例えば、</a:t>
            </a:r>
            <a:r>
              <a:rPr kumimoji="1" lang="en-US" altLang="ja-JP" dirty="0" smtClean="0"/>
              <a:t>Bootstrap</a:t>
            </a:r>
            <a:r>
              <a:rPr kumimoji="1" lang="ja-JP" altLang="en-US" dirty="0" smtClean="0"/>
              <a:t>の入力フォームを利用すると、このように</a:t>
            </a:r>
            <a:endParaRPr kumimoji="1" lang="en-US" altLang="ja-JP" dirty="0" smtClean="0"/>
          </a:p>
          <a:p>
            <a:r>
              <a:rPr kumimoji="1" lang="ja-JP" altLang="en-US" dirty="0" smtClean="0"/>
              <a:t>入力中はハイライトが掛った状態になり、非常に分かりやすくなります。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r>
              <a:rPr kumimoji="1" lang="ja-JP" altLang="en-US" dirty="0" smtClean="0"/>
              <a:t>バリデーションとは例えば数字で定義されたフォームがあった場合にきちんと数字が入力されているかどうか検証することを指します。</a:t>
            </a:r>
            <a:endParaRPr kumimoji="1" lang="en-US" altLang="ja-JP" dirty="0" smtClean="0"/>
          </a:p>
          <a:p>
            <a:r>
              <a:rPr kumimoji="1" lang="ja-JP" altLang="en-US" dirty="0" smtClean="0"/>
              <a:t>これには</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正常の場合は緑、エラーの場合は赤に、リアルタイムでフォームの色を変えます。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双方向データバインディングの機能ですが、</a:t>
            </a:r>
            <a:endParaRPr kumimoji="1" lang="en-US" altLang="ja-JP" dirty="0" smtClean="0"/>
          </a:p>
          <a:p>
            <a:r>
              <a:rPr kumimoji="1" lang="ja-JP" altLang="en-US" dirty="0" smtClean="0"/>
              <a:t>画面に表示されている</a:t>
            </a:r>
            <a:r>
              <a:rPr kumimoji="1" lang="en-US" altLang="ja-JP" dirty="0" smtClean="0"/>
              <a:t>View</a:t>
            </a:r>
            <a:r>
              <a:rPr kumimoji="1" lang="ja-JP" altLang="en-US" dirty="0" smtClean="0"/>
              <a:t>に使う変数と</a:t>
            </a:r>
            <a:endParaRPr kumimoji="1" lang="en-US" altLang="ja-JP" dirty="0" smtClean="0"/>
          </a:p>
          <a:p>
            <a:r>
              <a:rPr kumimoji="1" lang="en-US" altLang="ja-JP" dirty="0" smtClean="0"/>
              <a:t>Javascript</a:t>
            </a:r>
            <a:r>
              <a:rPr kumimoji="1" lang="ja-JP" altLang="en-US" dirty="0" smtClean="0"/>
              <a:t>側に持つ変数を同じものに指定できる機能です。</a:t>
            </a:r>
            <a:endParaRPr kumimoji="1" lang="en-US" altLang="ja-JP" dirty="0" smtClean="0"/>
          </a:p>
          <a:p>
            <a:r>
              <a:rPr kumimoji="1" lang="ja-JP" altLang="en-US" dirty="0" smtClean="0"/>
              <a:t>例えばこの</a:t>
            </a:r>
            <a:r>
              <a:rPr kumimoji="1" lang="en-US" altLang="ja-JP" dirty="0" smtClean="0"/>
              <a:t>URL</a:t>
            </a:r>
            <a:r>
              <a:rPr kumimoji="1" lang="ja-JP" altLang="en-US" dirty="0" smtClean="0"/>
              <a:t>に入れられた値は、この時点で、</a:t>
            </a:r>
            <a:r>
              <a:rPr kumimoji="1" lang="en-US" altLang="ja-JP" dirty="0" smtClean="0"/>
              <a:t>Javascript</a:t>
            </a:r>
            <a:r>
              <a:rPr kumimoji="1" lang="ja-JP" altLang="en-US" dirty="0" smtClean="0"/>
              <a:t>の変数にも格納されており、</a:t>
            </a:r>
            <a:endParaRPr kumimoji="1" lang="en-US" altLang="ja-JP" dirty="0" smtClean="0"/>
          </a:p>
          <a:p>
            <a:r>
              <a:rPr kumimoji="1" lang="ja-JP" altLang="en-US" dirty="0" smtClean="0"/>
              <a:t>データが登録され、画面が更新された場合は、</a:t>
            </a:r>
            <a:endParaRPr kumimoji="1" lang="en-US" altLang="ja-JP" dirty="0" smtClean="0"/>
          </a:p>
          <a:p>
            <a:r>
              <a:rPr kumimoji="1" lang="ja-JP" altLang="en-US" dirty="0" smtClean="0"/>
              <a:t>モデルに入ったデータが同時にＶｉｅ</a:t>
            </a:r>
            <a:r>
              <a:rPr kumimoji="1" lang="en-US" altLang="ja-JP" dirty="0" smtClean="0"/>
              <a:t>w</a:t>
            </a:r>
            <a:r>
              <a:rPr kumimoji="1" lang="ja-JP" altLang="en-US" dirty="0" smtClean="0"/>
              <a:t>で見れるため、常に同期しているような見え方になります。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三つ目はサブミットロックの機能です。</a:t>
            </a:r>
            <a:endParaRPr kumimoji="1" lang="en-US" altLang="ja-JP" dirty="0" smtClean="0"/>
          </a:p>
          <a:p>
            <a:r>
              <a:rPr kumimoji="1" lang="ja-JP" altLang="en-US" dirty="0" smtClean="0"/>
              <a:t>こちらも</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バリデーションエラーが発生している時は、登録系のボタンが非活性となり、</a:t>
            </a:r>
            <a:endParaRPr kumimoji="1" lang="en-US" altLang="ja-JP" dirty="0" smtClean="0"/>
          </a:p>
          <a:p>
            <a:r>
              <a:rPr kumimoji="1" lang="ja-JP" altLang="en-US" dirty="0" smtClean="0"/>
              <a:t>正常データの場合のみボタンが活性化され、押すことができます。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続いて評価です。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まずは評価内容についてです。</a:t>
            </a:r>
            <a:endParaRPr kumimoji="1" lang="en-US" altLang="ja-JP" dirty="0" smtClean="0"/>
          </a:p>
          <a:p>
            <a:r>
              <a:rPr kumimoji="1" lang="ja-JP" altLang="en-US" dirty="0" smtClean="0"/>
              <a:t>非機能要件に該当する使用性の評価ですが、アンケート調査やアクセスログ解析が一般的となります。</a:t>
            </a:r>
            <a:endParaRPr kumimoji="1" lang="en-US" altLang="ja-JP" dirty="0" smtClean="0"/>
          </a:p>
          <a:p>
            <a:r>
              <a:rPr kumimoji="1" lang="ja-JP" altLang="en-US" dirty="0" smtClean="0"/>
              <a:t>しかし、開発中である現段階では定量的な評価は難しい状況にあります。</a:t>
            </a:r>
            <a:endParaRPr kumimoji="1" lang="en-US" altLang="ja-JP" dirty="0" smtClean="0"/>
          </a:p>
          <a:p>
            <a:r>
              <a:rPr kumimoji="1" lang="ja-JP" altLang="en-US" dirty="0" smtClean="0"/>
              <a:t>そのため、前述の</a:t>
            </a:r>
            <a:r>
              <a:rPr kumimoji="1" lang="en-US" altLang="ja-JP" dirty="0" smtClean="0"/>
              <a:t>13</a:t>
            </a:r>
            <a:r>
              <a:rPr kumimoji="1" lang="ja-JP" altLang="en-US" dirty="0" smtClean="0"/>
              <a:t>の評価項目を満たす実装ができたかというのを評価とします。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en-US" altLang="ja-JP" dirty="0" smtClean="0"/>
              <a:t>10</a:t>
            </a:r>
            <a:r>
              <a:rPr kumimoji="1" lang="ja-JP" altLang="en-US" dirty="0" smtClean="0"/>
              <a:t>項目ありますが、ここは</a:t>
            </a:r>
            <a:r>
              <a:rPr kumimoji="1" lang="en-US" altLang="ja-JP" dirty="0" smtClean="0"/>
              <a:t>2</a:t>
            </a:r>
            <a:r>
              <a:rPr kumimoji="1" lang="ja-JP" altLang="en-US" dirty="0" smtClean="0"/>
              <a:t>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一つは必須項目を明確にするということで、</a:t>
            </a:r>
            <a:endParaRPr kumimoji="1" lang="en-US" altLang="ja-JP" dirty="0" smtClean="0"/>
          </a:p>
          <a:p>
            <a:r>
              <a:rPr kumimoji="1" lang="ja-JP" altLang="en-US" dirty="0" smtClean="0"/>
              <a:t>ＵＲ</a:t>
            </a:r>
            <a:r>
              <a:rPr kumimoji="1" lang="en-US" altLang="ja-JP" dirty="0" smtClean="0"/>
              <a:t>L</a:t>
            </a:r>
            <a:r>
              <a:rPr kumimoji="1" lang="ja-JP" altLang="en-US" dirty="0" smtClean="0"/>
              <a:t>が必須ならば、このラベルの横に「必須」という赤いラベルを付けています。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もう一つはアクティブなフォームは色を変えるということで、</a:t>
            </a:r>
            <a:endParaRPr kumimoji="1" lang="en-US" altLang="ja-JP" dirty="0" smtClean="0"/>
          </a:p>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のフォームを使うことで、このように表示が実現できます。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この機能はフォームに入力されているデータをもとにエラーならば、エラーメッセージ、</a:t>
            </a:r>
            <a:endParaRPr kumimoji="1" lang="en-US" altLang="ja-JP" dirty="0" smtClean="0"/>
          </a:p>
          <a:p>
            <a:r>
              <a:rPr kumimoji="1" lang="ja-JP" altLang="en-US" dirty="0" smtClean="0"/>
              <a:t>正常ならば何も表示しないようにリアルタイムで反映するように実装しています。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en-US" altLang="ja-JP" dirty="0" smtClean="0"/>
          </a:p>
          <a:p>
            <a:r>
              <a:rPr kumimoji="1" lang="ja-JP" altLang="en-US" dirty="0" smtClean="0"/>
              <a:t>この機能は、エラーの間は登録系のボタンを非活性にしておき、</a:t>
            </a:r>
            <a:endParaRPr kumimoji="1" lang="en-US" altLang="ja-JP" dirty="0" smtClean="0"/>
          </a:p>
          <a:p>
            <a:r>
              <a:rPr kumimoji="1" lang="ja-JP" altLang="en-US" dirty="0" smtClean="0"/>
              <a:t>正常なデータが入力された場合は、このボタンを活性化し押せるように実装しました。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iframe</a:t>
            </a:r>
            <a:r>
              <a:rPr kumimoji="1" lang="ja-JP" altLang="en-US" dirty="0" smtClean="0"/>
              <a:t>プラグインのプログラム規模です。</a:t>
            </a:r>
            <a:endParaRPr kumimoji="1" lang="en-US" altLang="ja-JP" dirty="0" smtClean="0"/>
          </a:p>
          <a:p>
            <a:pPr defTabSz="914217">
              <a:defRPr/>
            </a:pPr>
            <a:r>
              <a:rPr kumimoji="1" lang="ja-JP" altLang="en-US" dirty="0" smtClean="0"/>
              <a:t>これから改修がありますので、数は変わると思いますが、</a:t>
            </a:r>
            <a:endParaRPr kumimoji="1" lang="en-US" altLang="ja-JP" dirty="0" smtClean="0"/>
          </a:p>
          <a:p>
            <a:r>
              <a:rPr kumimoji="1" lang="ja-JP" altLang="en-US" dirty="0" smtClean="0"/>
              <a:t>全体としてコアコード・テストコード含めて</a:t>
            </a:r>
            <a:r>
              <a:rPr kumimoji="1" lang="en-US" altLang="ja-JP" dirty="0" smtClean="0"/>
              <a:t>5k</a:t>
            </a:r>
            <a:r>
              <a:rPr kumimoji="1" lang="ja-JP" altLang="en-US" dirty="0" smtClean="0"/>
              <a:t>ステップとなっています。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iframe</a:t>
            </a:r>
            <a:r>
              <a:rPr kumimoji="1" lang="ja-JP" altLang="en-US" dirty="0" smtClean="0"/>
              <a:t>プラグインのコントローラーなんですけども、</a:t>
            </a:r>
            <a:endParaRPr kumimoji="1" lang="en-US" altLang="ja-JP" dirty="0" smtClean="0"/>
          </a:p>
          <a:p>
            <a:r>
              <a:rPr kumimoji="1" lang="ja-JP" altLang="en-US" dirty="0" smtClean="0"/>
              <a:t>ファイルの先頭はこのようにコメント行（処理されない行）になっています。</a:t>
            </a:r>
            <a:endParaRPr kumimoji="1" lang="en-US" altLang="ja-JP" dirty="0" smtClean="0"/>
          </a:p>
          <a:p>
            <a:r>
              <a:rPr kumimoji="1" lang="ja-JP" altLang="en-US" dirty="0" smtClean="0"/>
              <a:t>ここにはファイル名や先生の名前、開発者の名前、著作権等を書きます。</a:t>
            </a:r>
            <a:endParaRPr kumimoji="1" lang="en-US" altLang="ja-JP" dirty="0" smtClean="0"/>
          </a:p>
          <a:p>
            <a:r>
              <a:rPr kumimoji="1" lang="ja-JP" altLang="en-US" dirty="0" smtClean="0"/>
              <a:t>その下にクラス、メンバ変数の宣言、メソッドと続きますが同じようにコメントをいれるようになっています。</a:t>
            </a:r>
            <a:endParaRPr kumimoji="1" lang="en-US" altLang="ja-JP" dirty="0" smtClean="0"/>
          </a:p>
          <a:p>
            <a:r>
              <a:rPr kumimoji="1" lang="ja-JP" altLang="en-US" dirty="0" smtClean="0"/>
              <a:t>これはオープンソースソフトウェアの特徴で、協賛といいますか、私が作りましたというのを記すようになっています。</a:t>
            </a:r>
            <a:endParaRPr kumimoji="1" lang="en-US" altLang="ja-JP" dirty="0" smtClean="0"/>
          </a:p>
          <a:p>
            <a:endParaRPr kumimoji="1" lang="en-US" altLang="ja-JP" dirty="0" smtClean="0"/>
          </a:p>
          <a:p>
            <a:r>
              <a:rPr kumimoji="1" lang="ja-JP" altLang="en-US" dirty="0" smtClean="0"/>
              <a:t>これにより、コメント行が</a:t>
            </a:r>
            <a:r>
              <a:rPr kumimoji="1" lang="en-US" altLang="ja-JP" dirty="0" smtClean="0"/>
              <a:t>5</a:t>
            </a:r>
            <a:r>
              <a:rPr kumimoji="1" lang="ja-JP" altLang="en-US" dirty="0" smtClean="0"/>
              <a:t>分の</a:t>
            </a:r>
            <a:r>
              <a:rPr kumimoji="1" lang="en-US" altLang="ja-JP" dirty="0" smtClean="0"/>
              <a:t>2</a:t>
            </a:r>
            <a:r>
              <a:rPr kumimoji="1" lang="ja-JP" altLang="en-US" dirty="0" smtClean="0"/>
              <a:t>と多くなっています。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続いて結言です。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a:t>
            </a:r>
            <a:r>
              <a:rPr kumimoji="1" lang="en-US" altLang="ja-JP" dirty="0" smtClean="0"/>
              <a:t>NC3</a:t>
            </a:r>
            <a:r>
              <a:rPr kumimoji="1" lang="ja-JP" altLang="en-US" dirty="0" smtClean="0"/>
              <a:t>プロジェクトに関して説明していきます。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結論です。</a:t>
            </a:r>
            <a:endParaRPr kumimoji="1" lang="en-US" altLang="ja-JP" dirty="0" smtClean="0"/>
          </a:p>
          <a:p>
            <a:r>
              <a:rPr kumimoji="1" lang="ja-JP" altLang="en-US" dirty="0" smtClean="0"/>
              <a:t>ＥＦＯの観点からフォームを見て、</a:t>
            </a:r>
            <a:r>
              <a:rPr kumimoji="1" lang="en-US" altLang="ja-JP" dirty="0" smtClean="0"/>
              <a:t>AngularJS</a:t>
            </a:r>
            <a:r>
              <a:rPr kumimoji="1" lang="ja-JP" altLang="en-US" dirty="0" smtClean="0"/>
              <a:t>や</a:t>
            </a:r>
            <a:r>
              <a:rPr kumimoji="1" lang="en-US" altLang="ja-JP" dirty="0" smtClean="0"/>
              <a:t>Bootstrap</a:t>
            </a:r>
            <a:r>
              <a:rPr kumimoji="1" lang="ja-JP" altLang="en-US" dirty="0" smtClean="0"/>
              <a:t>を使って</a:t>
            </a:r>
            <a:endParaRPr kumimoji="1" lang="en-US" altLang="ja-JP" dirty="0" smtClean="0"/>
          </a:p>
          <a:p>
            <a:r>
              <a:rPr kumimoji="1" lang="en-US" altLang="ja-JP" dirty="0" smtClean="0"/>
              <a:t>13</a:t>
            </a:r>
            <a:r>
              <a:rPr kumimoji="1" lang="ja-JP" altLang="en-US" dirty="0" smtClean="0"/>
              <a:t>項目全ての検討項目を満たすことができました。</a:t>
            </a:r>
            <a:endParaRPr kumimoji="1" lang="en-US" altLang="ja-JP" dirty="0" smtClean="0"/>
          </a:p>
          <a:p>
            <a:endParaRPr kumimoji="1" lang="en-US" altLang="ja-JP" dirty="0" smtClean="0"/>
          </a:p>
          <a:p>
            <a:r>
              <a:rPr kumimoji="1" lang="ja-JP" altLang="en-US" dirty="0" smtClean="0"/>
              <a:t>この機能は</a:t>
            </a:r>
            <a:r>
              <a:rPr kumimoji="1" lang="en-US" altLang="ja-JP" dirty="0" smtClean="0"/>
              <a:t>NC3</a:t>
            </a:r>
            <a:r>
              <a:rPr kumimoji="1" lang="ja-JP" altLang="en-US" dirty="0" smtClean="0"/>
              <a:t>の開発者内で共有しまして、</a:t>
            </a:r>
            <a:endParaRPr kumimoji="1" lang="en-US" altLang="ja-JP" dirty="0" smtClean="0"/>
          </a:p>
          <a:p>
            <a:r>
              <a:rPr kumimoji="1" lang="ja-JP" altLang="en-US" dirty="0" smtClean="0"/>
              <a:t>一部の機能は</a:t>
            </a:r>
            <a:r>
              <a:rPr kumimoji="1" lang="en-US" altLang="ja-JP" dirty="0" smtClean="0"/>
              <a:t>NC3</a:t>
            </a:r>
            <a:r>
              <a:rPr kumimoji="1" lang="ja-JP" altLang="en-US" dirty="0" smtClean="0"/>
              <a:t>の仕様として取り入れられています。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一つ目はスクロールバーのＷｅｂブラウザ依存問題ですが、</a:t>
            </a:r>
            <a:endParaRPr kumimoji="1" lang="en-US" altLang="ja-JP" dirty="0" smtClean="0"/>
          </a:p>
          <a:p>
            <a:r>
              <a:rPr kumimoji="1" lang="ja-JP" altLang="en-US" dirty="0" smtClean="0"/>
              <a:t>技術的な問題を多く含みますので、省略させてもらいます。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二つ目が仕様変更への対応です。</a:t>
            </a:r>
            <a:endParaRPr kumimoji="1" lang="en-US" altLang="ja-JP" dirty="0" smtClean="0"/>
          </a:p>
          <a:p>
            <a:r>
              <a:rPr kumimoji="1" lang="ja-JP" altLang="en-US" dirty="0" smtClean="0"/>
              <a:t>仕様変更はこれまでにも</a:t>
            </a:r>
            <a:r>
              <a:rPr kumimoji="1" lang="en-US" altLang="ja-JP" dirty="0" smtClean="0"/>
              <a:t>4</a:t>
            </a:r>
            <a:r>
              <a:rPr kumimoji="1" lang="ja-JP" altLang="en-US" dirty="0" smtClean="0"/>
              <a:t>回ほどあり、非常に苦労しているところですが、</a:t>
            </a:r>
            <a:endParaRPr kumimoji="1" lang="en-US" altLang="ja-JP" dirty="0" smtClean="0"/>
          </a:p>
          <a:p>
            <a:r>
              <a:rPr kumimoji="1" lang="ja-JP" altLang="en-US" dirty="0" smtClean="0"/>
              <a:t>徐々に仕様が固まってきて数も減ってきています。</a:t>
            </a:r>
            <a:endParaRPr kumimoji="1" lang="en-US" altLang="ja-JP" dirty="0" smtClean="0"/>
          </a:p>
          <a:p>
            <a:r>
              <a:rPr kumimoji="1" lang="ja-JP" altLang="en-US" dirty="0" smtClean="0"/>
              <a:t>しかしこの報告書作成の期間に一度大きな仕様変更がありましたので、</a:t>
            </a:r>
            <a:endParaRPr kumimoji="1" lang="en-US" altLang="ja-JP" dirty="0" smtClean="0"/>
          </a:p>
          <a:p>
            <a:r>
              <a:rPr kumimoji="1" lang="ja-JP" altLang="en-US" dirty="0" smtClean="0"/>
              <a:t>来週より</a:t>
            </a:r>
            <a:r>
              <a:rPr kumimoji="1" lang="en-US" altLang="ja-JP" dirty="0" smtClean="0"/>
              <a:t>12</a:t>
            </a:r>
            <a:r>
              <a:rPr kumimoji="1" lang="ja-JP" altLang="en-US" dirty="0" smtClean="0"/>
              <a:t>月末にかけて改修作業を行っていく予定です。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最後に掲示板プラグインの開発です。</a:t>
            </a:r>
            <a:endParaRPr kumimoji="1" lang="en-US" altLang="ja-JP" dirty="0" smtClean="0"/>
          </a:p>
          <a:p>
            <a:r>
              <a:rPr kumimoji="1" lang="ja-JP" altLang="en-US" dirty="0" smtClean="0"/>
              <a:t>こちらは</a:t>
            </a:r>
            <a:r>
              <a:rPr kumimoji="1" lang="en-US" altLang="ja-JP" dirty="0" smtClean="0"/>
              <a:t>12</a:t>
            </a:r>
            <a:r>
              <a:rPr kumimoji="1" lang="ja-JP" altLang="en-US" dirty="0" smtClean="0"/>
              <a:t>月より着手となっており、現在は画面遷移図、</a:t>
            </a:r>
            <a:r>
              <a:rPr kumimoji="1" lang="en-US" altLang="ja-JP" dirty="0" smtClean="0"/>
              <a:t>ER</a:t>
            </a:r>
            <a:r>
              <a:rPr kumimoji="1" lang="ja-JP" altLang="en-US" dirty="0" smtClean="0"/>
              <a:t>図、</a:t>
            </a:r>
            <a:endParaRPr kumimoji="1" lang="en-US" altLang="ja-JP" dirty="0" smtClean="0"/>
          </a:p>
          <a:p>
            <a:r>
              <a:rPr kumimoji="1" lang="ja-JP" altLang="en-US" dirty="0" smtClean="0"/>
              <a:t>プロトタイプ作成等の作業中となります。</a:t>
            </a:r>
            <a:endParaRPr kumimoji="1" lang="en-US" altLang="ja-JP" dirty="0" smtClean="0"/>
          </a:p>
          <a:p>
            <a:r>
              <a:rPr kumimoji="1" lang="ja-JP" altLang="en-US" dirty="0" smtClean="0"/>
              <a:t>こちらにかんしてもＥＦＯの観点からフォームの最適化を行っていく予定です。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以上でＮＩＩ　新井研究室</a:t>
            </a:r>
            <a:endParaRPr kumimoji="1" lang="en-US" altLang="ja-JP" dirty="0" smtClean="0"/>
          </a:p>
          <a:p>
            <a:r>
              <a:rPr kumimoji="1" lang="ja-JP" altLang="en-US" dirty="0" smtClean="0"/>
              <a:t>日立製作所　（情公共）（消防セ１）　外田の中間発表を終わります。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45</a:t>
            </a:fld>
            <a:endParaRPr kumimoji="1" lang="ja-JP"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46</a:t>
            </a:fld>
            <a:endParaRPr kumimoji="1" lang="ja-JP"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47</a:t>
            </a:fld>
            <a:endParaRPr kumimoji="1" lang="ja-JP"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48</a:t>
            </a:fld>
            <a:endParaRPr kumimoji="1" lang="ja-JP"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49</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50</a:t>
            </a:fld>
            <a:endParaRPr kumimoji="1" lang="ja-JP"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51</a:t>
            </a:fld>
            <a:endParaRPr kumimoji="1" lang="ja-JP"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52</a:t>
            </a:fld>
            <a:endParaRPr kumimoji="1" lang="ja-JP"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53</a:t>
            </a:fld>
            <a:endParaRPr kumimoji="1" lang="ja-JP"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54</a:t>
            </a:fld>
            <a:endParaRPr kumimoji="1" lang="ja-JP"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55</a:t>
            </a:fld>
            <a:endParaRPr kumimoji="1" lang="ja-JP"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56</a:t>
            </a:fld>
            <a:endParaRPr kumimoji="1" lang="ja-JP"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57</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NC2</a:t>
            </a:r>
            <a:r>
              <a:rPr kumimoji="1" lang="ja-JP" altLang="en-US" dirty="0" smtClean="0"/>
              <a:t>との相違点ですが、開発に関するもので技術的なところですので、簡潔に説明したいと思います。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2014/12/9</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2014/12/9</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2014/12/9</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2014/12/9</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2014/12/9</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2014/12/9</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2014/12/9</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kotaro.hokada@gmail.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a:t>
            </a:r>
            <a:r>
              <a:rPr lang="ja-JP" altLang="en-US" sz="3600" b="1" smtClean="0">
                <a:latin typeface="メイリオ" pitchFamily="50" charset="-128"/>
                <a:ea typeface="メイリオ" pitchFamily="50" charset="-128"/>
                <a:cs typeface="メイリオ" pitchFamily="50" charset="-128"/>
              </a:rPr>
              <a:t>及び、</a:t>
            </a:r>
            <a:r>
              <a:rPr lang="ja-JP" altLang="en-US" sz="3600" smtClean="0"/>
              <a:t>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3212976"/>
            <a:ext cx="7416824" cy="7200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267744" y="4293096"/>
            <a:ext cx="6336704" cy="2160240"/>
          </a:xfrm>
          <a:prstGeom prst="wedgeRoundRectCallout">
            <a:avLst>
              <a:gd name="adj1" fmla="val -14918"/>
              <a:gd name="adj2" fmla="val -7029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4149080"/>
            <a:ext cx="7920880"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2483768" y="1988840"/>
            <a:ext cx="6336704" cy="1728192"/>
          </a:xfrm>
          <a:prstGeom prst="wedgeRoundRectCallout">
            <a:avLst>
              <a:gd name="adj1" fmla="val -12468"/>
              <a:gd name="adj2" fmla="val 79029"/>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5517232"/>
            <a:ext cx="8064896"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395536" y="2276872"/>
            <a:ext cx="8352928" cy="3024336"/>
          </a:xfrm>
          <a:prstGeom prst="wedgeRoundRectCallout">
            <a:avLst>
              <a:gd name="adj1" fmla="val -2606"/>
              <a:gd name="adj2" fmla="val 65130"/>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1.3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レスポンシブデザイン（デモ）</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その取り組みを報告。</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開発担当</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endParaRPr lang="en-US" altLang="ja-JP" sz="2400" dirty="0" smtClean="0"/>
          </a:p>
          <a:p>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endParaRPr kumimoji="1" lang="en-US" altLang="ja-JP" sz="2400" dirty="0" smtClean="0"/>
          </a:p>
          <a:p>
            <a:endParaRPr kumimoji="1"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プラグインとは（デモ）</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2195736" y="5517232"/>
            <a:ext cx="6696744" cy="936104"/>
          </a:xfrm>
        </p:spPr>
        <p:txBody>
          <a:bodyPr>
            <a:noAutofit/>
          </a:bodyPr>
          <a:lstStyle/>
          <a:p>
            <a:r>
              <a:rPr lang="ja-JP" altLang="en-US" dirty="0" smtClean="0"/>
              <a:t>入力するときに困ることはなさそう。</a:t>
            </a:r>
            <a:endParaRPr lang="en-US" altLang="ja-JP" dirty="0" smtClean="0"/>
          </a:p>
          <a:p>
            <a:r>
              <a:rPr lang="ja-JP" altLang="en-US" dirty="0" smtClean="0"/>
              <a:t>改善の余地があるのではないか。</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フォームを利用しやすいように改善することで、利用者の途中離脱を減らし、最適化すること。</a:t>
            </a:r>
            <a:endParaRPr lang="en-US" altLang="ja-JP" sz="2400" dirty="0" smtClean="0"/>
          </a:p>
          <a:p>
            <a:r>
              <a:rPr lang="ja-JP" altLang="en-US" sz="2400" dirty="0" smtClean="0"/>
              <a:t>例えば、</a:t>
            </a:r>
            <a:r>
              <a:rPr lang="ja-JP" altLang="en-US" sz="2000" dirty="0" smtClean="0"/>
              <a:t>入力中はフォームを強調する</a:t>
            </a:r>
            <a:endParaRPr lang="en-US" altLang="ja-JP" sz="2000" dirty="0" smtClean="0"/>
          </a:p>
          <a:p>
            <a:pPr>
              <a:buNone/>
            </a:pPr>
            <a:r>
              <a:rPr lang="ja-JP" altLang="en-US" sz="2000" dirty="0" smtClean="0"/>
              <a:t>　　　　　  「必須項目です」等ラベルを付ける</a:t>
            </a:r>
            <a:endParaRPr lang="en-US" altLang="ja-JP" sz="20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259632"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860032"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t>検討</a:t>
            </a:r>
            <a:r>
              <a:rPr lang="ja-JP" altLang="en-US" dirty="0" smtClean="0"/>
              <a:t>項目の選定プロセス</a:t>
            </a:r>
            <a:endParaRPr kumimoji="1" lang="ja-JP" altLang="en-US" dirty="0"/>
          </a:p>
        </p:txBody>
      </p:sp>
      <p:sp>
        <p:nvSpPr>
          <p:cNvPr id="3" name="コンテンツ プレースホルダ 2"/>
          <p:cNvSpPr>
            <a:spLocks noGrp="1"/>
          </p:cNvSpPr>
          <p:nvPr>
            <p:ph idx="1"/>
          </p:nvPr>
        </p:nvSpPr>
        <p:spPr>
          <a:xfrm>
            <a:off x="457200" y="1412776"/>
            <a:ext cx="8229600" cy="4896544"/>
          </a:xfrm>
        </p:spPr>
        <p:txBody>
          <a:bodyPr>
            <a:normAutofit lnSpcReduction="10000"/>
          </a:bodyPr>
          <a:lstStyle/>
          <a:p>
            <a:pPr marL="514350" indent="-514350">
              <a:buFont typeface="+mj-ea"/>
              <a:buAutoNum type="circleNumDbPlain"/>
            </a:pPr>
            <a:r>
              <a:rPr kumimoji="1" lang="en-US" altLang="ja-JP" dirty="0" smtClean="0"/>
              <a:t>『EFO』</a:t>
            </a:r>
            <a:r>
              <a:rPr lang="ja-JP" altLang="en-US" dirty="0" smtClean="0"/>
              <a:t>という</a:t>
            </a:r>
            <a:r>
              <a:rPr kumimoji="1" lang="ja-JP" altLang="en-US" dirty="0" smtClean="0"/>
              <a:t>キーワード</a:t>
            </a:r>
            <a:r>
              <a:rPr kumimoji="1" lang="en-US" altLang="ja-JP" dirty="0" smtClean="0"/>
              <a:t>Google</a:t>
            </a:r>
            <a:r>
              <a:rPr kumimoji="1" lang="ja-JP" altLang="en-US" dirty="0" smtClean="0"/>
              <a:t>内検索。</a:t>
            </a:r>
            <a:endParaRPr kumimoji="1" lang="en-US" altLang="ja-JP" dirty="0" smtClean="0"/>
          </a:p>
          <a:p>
            <a:pPr marL="514350" indent="-514350">
              <a:buFont typeface="+mj-ea"/>
              <a:buAutoNum type="circleNumDbPlain"/>
            </a:pPr>
            <a:endParaRPr kumimoji="1" lang="en-US" altLang="ja-JP" dirty="0" smtClean="0"/>
          </a:p>
          <a:p>
            <a:pPr marL="514350" indent="-514350">
              <a:buFont typeface="+mj-ea"/>
              <a:buAutoNum type="circleNumDbPlain"/>
            </a:pPr>
            <a:r>
              <a:rPr lang="ja-JP" altLang="en-US" dirty="0" smtClean="0"/>
              <a:t>重複を省いた上位１０サイト内の</a:t>
            </a:r>
            <a:r>
              <a:rPr lang="en-US" altLang="ja-JP" dirty="0" smtClean="0"/>
              <a:t>EFO</a:t>
            </a:r>
            <a:r>
              <a:rPr lang="ja-JP" altLang="en-US" dirty="0" smtClean="0"/>
              <a:t>のポイント、特徴、機能等の項目をピックアップ。</a:t>
            </a:r>
            <a:endParaRPr lang="en-US" altLang="ja-JP" dirty="0" smtClean="0"/>
          </a:p>
          <a:p>
            <a:pPr marL="514350" indent="-514350">
              <a:buFont typeface="+mj-ea"/>
              <a:buAutoNum type="circleNumDbPlain"/>
            </a:pPr>
            <a:endParaRPr lang="en-US" altLang="ja-JP" dirty="0" smtClean="0"/>
          </a:p>
          <a:p>
            <a:pPr marL="514350" indent="-514350">
              <a:buFont typeface="+mj-ea"/>
              <a:buAutoNum type="circleNumDbPlain"/>
            </a:pPr>
            <a:r>
              <a:rPr kumimoji="1" lang="ja-JP" altLang="en-US" dirty="0" smtClean="0"/>
              <a:t>ピックアップ項目の重複項目や関連性の無い項目等を省く。</a:t>
            </a:r>
            <a:r>
              <a:rPr kumimoji="1" lang="en-US" altLang="ja-JP" dirty="0" smtClean="0"/>
              <a:t>【126</a:t>
            </a:r>
            <a:r>
              <a:rPr kumimoji="1" lang="ja-JP" altLang="en-US" dirty="0" smtClean="0"/>
              <a:t>項目</a:t>
            </a:r>
            <a:r>
              <a:rPr lang="en-US" altLang="ja-JP" dirty="0" smtClean="0"/>
              <a:t>-&gt;24</a:t>
            </a:r>
            <a:r>
              <a:rPr lang="ja-JP" altLang="en-US" dirty="0" smtClean="0"/>
              <a:t>項目</a:t>
            </a:r>
            <a:r>
              <a:rPr kumimoji="1" lang="en-US" altLang="ja-JP" dirty="0" smtClean="0"/>
              <a:t>】</a:t>
            </a:r>
          </a:p>
          <a:p>
            <a:pPr marL="514350" indent="-514350">
              <a:buFont typeface="+mj-ea"/>
              <a:buAutoNum type="circleNumDbPlain"/>
            </a:pPr>
            <a:endParaRPr kumimoji="1" lang="en-US" altLang="ja-JP" dirty="0" smtClean="0"/>
          </a:p>
          <a:p>
            <a:pPr marL="514350" indent="-514350">
              <a:buFont typeface="+mj-ea"/>
              <a:buAutoNum type="circleNumDbPlain"/>
            </a:pPr>
            <a:r>
              <a:rPr kumimoji="1" lang="en-US" altLang="ja-JP" dirty="0" smtClean="0"/>
              <a:t>NC3</a:t>
            </a:r>
            <a:r>
              <a:rPr kumimoji="1" lang="ja-JP" altLang="en-US" dirty="0" smtClean="0"/>
              <a:t>の仕様、</a:t>
            </a:r>
            <a:r>
              <a:rPr kumimoji="1" lang="en-US" altLang="ja-JP" dirty="0" smtClean="0"/>
              <a:t>iframe</a:t>
            </a:r>
            <a:r>
              <a:rPr kumimoji="1" lang="ja-JP" altLang="en-US" dirty="0" smtClean="0"/>
              <a:t>プラグインの仕様</a:t>
            </a:r>
            <a:endParaRPr kumimoji="1" lang="en-US" altLang="ja-JP" dirty="0" smtClean="0"/>
          </a:p>
          <a:p>
            <a:pPr marL="514350" indent="-514350">
              <a:buNone/>
            </a:pPr>
            <a:r>
              <a:rPr lang="ja-JP" altLang="en-US" dirty="0" smtClean="0"/>
              <a:t>　に適さない項目を省く。</a:t>
            </a:r>
            <a:r>
              <a:rPr lang="en-US" altLang="ja-JP" dirty="0" smtClean="0"/>
              <a:t>【24</a:t>
            </a:r>
            <a:r>
              <a:rPr lang="ja-JP" altLang="en-US" dirty="0" smtClean="0"/>
              <a:t>項目</a:t>
            </a:r>
            <a:r>
              <a:rPr lang="en-US" altLang="ja-JP" dirty="0" smtClean="0"/>
              <a:t>-&gt;13</a:t>
            </a:r>
            <a:r>
              <a:rPr lang="ja-JP" altLang="en-US" dirty="0" smtClean="0"/>
              <a:t>項目</a:t>
            </a:r>
            <a:r>
              <a:rPr lang="en-US" altLang="ja-JP" dirty="0" smtClean="0"/>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a:t>
            </a:r>
            <a:r>
              <a:rPr lang="ja-JP" altLang="en-US" dirty="0" smtClean="0"/>
              <a:t> </a:t>
            </a:r>
            <a:r>
              <a:rPr lang="ja-JP" altLang="en-US" dirty="0" smtClean="0"/>
              <a:t>検討項目</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08111"/>
          <a:ext cx="9144000" cy="5849889"/>
        </p:xfrm>
        <a:graphic>
          <a:graphicData uri="http://schemas.openxmlformats.org/drawingml/2006/table">
            <a:tbl>
              <a:tblPr/>
              <a:tblGrid>
                <a:gridCol w="551793"/>
                <a:gridCol w="8592207"/>
              </a:tblGrid>
              <a:tr h="36794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403862">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609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altLang="en-US" sz="2000" b="1" kern="100" dirty="0" smtClean="0">
                          <a:latin typeface="+mn-lt"/>
                          <a:ea typeface="Mincho"/>
                          <a:cs typeface="Times New Roman"/>
                        </a:rPr>
                        <a:t>初期表示の文言を設定する</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82026">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968">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11098">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52735"/>
          <a:ext cx="9144000" cy="5805262"/>
        </p:xfrm>
        <a:graphic>
          <a:graphicData uri="http://schemas.openxmlformats.org/drawingml/2006/table">
            <a:tbl>
              <a:tblPr/>
              <a:tblGrid>
                <a:gridCol w="457200"/>
                <a:gridCol w="5588420"/>
                <a:gridCol w="3098380"/>
              </a:tblGrid>
              <a:tr h="356713">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4093">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604490">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18020">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03145">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84168" y="5301208"/>
            <a:ext cx="3024336" cy="936104"/>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6" name="正方形/長方形 5"/>
          <p:cNvSpPr/>
          <p:nvPr/>
        </p:nvSpPr>
        <p:spPr>
          <a:xfrm>
            <a:off x="6084168" y="1449168"/>
            <a:ext cx="3024336" cy="3780032"/>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8" name="正方形/長方形 7"/>
          <p:cNvSpPr/>
          <p:nvPr/>
        </p:nvSpPr>
        <p:spPr>
          <a:xfrm>
            <a:off x="6084168" y="6309320"/>
            <a:ext cx="3024336" cy="504056"/>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221088"/>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085184"/>
            <a:ext cx="8614449" cy="756083"/>
          </a:xfrm>
          <a:prstGeom prst="rect">
            <a:avLst/>
          </a:prstGeom>
          <a:noFill/>
          <a:ln w="9525">
            <a:noFill/>
            <a:miter lim="800000"/>
            <a:headEnd/>
            <a:tailEnd/>
          </a:ln>
        </p:spPr>
      </p:pic>
      <p:cxnSp>
        <p:nvCxnSpPr>
          <p:cNvPr id="11" name="直線コネクタ 10"/>
          <p:cNvCxnSpPr/>
          <p:nvPr/>
        </p:nvCxnSpPr>
        <p:spPr>
          <a:xfrm>
            <a:off x="2771800" y="2564904"/>
            <a:ext cx="3960440" cy="0"/>
          </a:xfrm>
          <a:prstGeom prst="line">
            <a:avLst/>
          </a:prstGeom>
          <a:ln w="57150">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645024"/>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r>
              <a:rPr lang="en-US" altLang="ja-JP" sz="2000" b="1" dirty="0" smtClean="0">
                <a:ea typeface="メイリオ" pitchFamily="50" charset="-128"/>
                <a:cs typeface="メイリオ" pitchFamily="50" charset="-128"/>
              </a:rPr>
              <a:t>※1</a:t>
            </a:r>
            <a:endParaRPr lang="ja-JP" altLang="en-US" sz="2800" b="1" dirty="0">
              <a:ea typeface="メイリオ" pitchFamily="50" charset="-128"/>
              <a:cs typeface="メイリオ" pitchFamily="50" charset="-128"/>
            </a:endParaRPr>
          </a:p>
        </p:txBody>
      </p:sp>
      <p:sp>
        <p:nvSpPr>
          <p:cNvPr id="12" name="テキスト ボックス 11"/>
          <p:cNvSpPr txBox="1"/>
          <p:nvPr/>
        </p:nvSpPr>
        <p:spPr>
          <a:xfrm>
            <a:off x="251520" y="6167045"/>
            <a:ext cx="8568952" cy="646331"/>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バリデーション </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 仕様や文法などに照らして適切に記述されているか否かを</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検証すること。</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6967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双方向データバインディング（デモ）</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968552"/>
          </a:xfrm>
        </p:spPr>
        <p:txBody>
          <a:bodyPr>
            <a:noAutofit/>
          </a:bodyPr>
          <a:lstStyle/>
          <a:p>
            <a:r>
              <a:rPr lang="ja-JP" altLang="en-US" sz="2400" dirty="0" smtClean="0"/>
              <a:t>使用性の評価はアンケート調査やアクセスログ解析が一般的。</a:t>
            </a:r>
            <a:r>
              <a:rPr lang="en-US" altLang="ja-JP" sz="2400" dirty="0" smtClean="0"/>
              <a:t>(</a:t>
            </a:r>
            <a:r>
              <a:rPr lang="ja-JP" altLang="en-US" sz="2400" dirty="0" smtClean="0"/>
              <a:t>大量の検証データが必要</a:t>
            </a:r>
            <a:r>
              <a:rPr lang="en-US" altLang="ja-JP" sz="2400" dirty="0" smtClean="0"/>
              <a:t>)</a:t>
            </a:r>
          </a:p>
          <a:p>
            <a:endParaRPr lang="en-US" altLang="ja-JP" sz="2400" dirty="0" smtClean="0"/>
          </a:p>
          <a:p>
            <a:r>
              <a:rPr lang="ja-JP" altLang="en-US" sz="2400" dirty="0" smtClean="0"/>
              <a:t>リリースされていない現段階では定量的な評価は困難。</a:t>
            </a:r>
            <a:endParaRPr lang="en-US" altLang="ja-JP" sz="2400" dirty="0" smtClean="0"/>
          </a:p>
          <a:p>
            <a:endParaRPr lang="en-US" altLang="ja-JP" sz="2400" dirty="0" smtClean="0"/>
          </a:p>
          <a:p>
            <a:r>
              <a:rPr kumimoji="1" lang="ja-JP" altLang="en-US" sz="2400" dirty="0" smtClean="0"/>
              <a:t>定量的な評価は、</a:t>
            </a:r>
            <a:r>
              <a:rPr kumimoji="1" lang="en-US" altLang="ja-JP" sz="2400" dirty="0" smtClean="0"/>
              <a:t>4</a:t>
            </a:r>
            <a:r>
              <a:rPr kumimoji="1" lang="ja-JP" altLang="en-US" sz="2400" dirty="0" smtClean="0"/>
              <a:t>月以降のリリース後となる。</a:t>
            </a:r>
            <a:endParaRPr kumimoji="1" lang="en-US" altLang="ja-JP" sz="2400" dirty="0" smtClean="0"/>
          </a:p>
          <a:p>
            <a:endParaRPr kumimoji="1" lang="en-US" altLang="ja-JP" sz="2400" dirty="0" smtClean="0"/>
          </a:p>
          <a:p>
            <a:r>
              <a:rPr kumimoji="1" lang="ja-JP" altLang="en-US" sz="2400" dirty="0" smtClean="0"/>
              <a:t>前述した</a:t>
            </a:r>
            <a:r>
              <a:rPr kumimoji="1" lang="en-US" altLang="ja-JP" sz="2400" dirty="0" smtClean="0"/>
              <a:t>13</a:t>
            </a:r>
            <a:r>
              <a:rPr kumimoji="1" lang="ja-JP" altLang="en-US" sz="2400" dirty="0" smtClean="0"/>
              <a:t>の「評価項目」</a:t>
            </a:r>
            <a:r>
              <a:rPr lang="ja-JP" altLang="en-US" sz="2400" dirty="0" smtClean="0"/>
              <a:t>をそれぞれ満たす実装ができたかを評価する。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2</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a:t>
                      </a:r>
                      <a:r>
                        <a:rPr kumimoji="1" lang="en-US" altLang="en-US" sz="1600" b="1" kern="100" dirty="0" smtClean="0">
                          <a:solidFill>
                            <a:schemeClr val="tx1"/>
                          </a:solidFill>
                          <a:latin typeface="+mn-lt"/>
                          <a:ea typeface="Mincho"/>
                          <a:cs typeface="Times New Roman"/>
                        </a:rPr>
                        <a:t>Bootstrap</a:t>
                      </a:r>
                      <a:r>
                        <a:rPr kumimoji="1" lang="ja-JP" altLang="en-US" sz="1600" b="1" kern="100" dirty="0" smtClean="0">
                          <a:solidFill>
                            <a:schemeClr val="tx1"/>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4</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ボタンの色や表現は</a:t>
                      </a:r>
                      <a:r>
                        <a:rPr kumimoji="1" lang="en-US" altLang="en-US" sz="1600" b="1" kern="100" dirty="0" smtClean="0">
                          <a:solidFill>
                            <a:schemeClr val="tx1"/>
                          </a:solidFill>
                          <a:latin typeface="+mn-lt"/>
                          <a:ea typeface="Mincho"/>
                          <a:cs typeface="Times New Roman"/>
                        </a:rPr>
                        <a:t>NC3</a:t>
                      </a:r>
                      <a:r>
                        <a:rPr kumimoji="1" lang="ja-JP" altLang="en-US" sz="1600" b="1" kern="100" dirty="0" smtClean="0">
                          <a:solidFill>
                            <a:schemeClr val="tx1"/>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（キャンセル、一時保存、決定等）</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latin typeface="Century"/>
                          <a:ea typeface="Mincho"/>
                          <a:cs typeface="Times New Roman"/>
                        </a:rPr>
                        <a:t>5</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仕様により、</a:t>
                      </a: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では存在したフレームの幅の指定が無くなり、垂直に並ぶ。</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latin typeface="Century"/>
                          <a:ea typeface="Mincho"/>
                          <a:cs typeface="Times New Roman"/>
                        </a:rPr>
                        <a:t>6</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latin typeface="Century"/>
                          <a:ea typeface="Mincho"/>
                          <a:cs typeface="Times New Roman"/>
                        </a:rPr>
                        <a:t>7</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HTML</a:t>
                      </a:r>
                      <a:r>
                        <a:rPr kumimoji="1" lang="ja-JP" altLang="en-US" sz="1600" b="1" kern="100" dirty="0" smtClean="0">
                          <a:solidFill>
                            <a:schemeClr val="tx1"/>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8</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latin typeface="+mn-lt"/>
                          <a:ea typeface="Mincho"/>
                          <a:cs typeface="Times New Roman"/>
                        </a:rPr>
                        <a:t>初期表示の文言を設定する</a:t>
                      </a:r>
                      <a:endParaRPr lang="ja-JP" altLang="ja-JP" sz="16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プレースホルダーを使用し、フォームが空の場合は初期表示の文言を設定。</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latin typeface="Century"/>
                          <a:ea typeface="Mincho"/>
                          <a:cs typeface="Times New Roman"/>
                        </a:rPr>
                        <a:t>9</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URL</a:t>
                      </a:r>
                      <a:r>
                        <a:rPr kumimoji="1" lang="ja-JP" altLang="en-US" sz="1600" b="1" kern="100" dirty="0" smtClean="0">
                          <a:solidFill>
                            <a:schemeClr val="tx1"/>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latin typeface="Century"/>
                          <a:ea typeface="Mincho"/>
                          <a:cs typeface="Times New Roman"/>
                        </a:rPr>
                        <a:t>10</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ラジオボタンやチェックボックス</a:t>
                      </a:r>
                      <a:r>
                        <a:rPr lang="ja-JP" sz="1600" b="1" kern="100" dirty="0" smtClean="0">
                          <a:latin typeface="+mn-lt"/>
                          <a:ea typeface="Mincho"/>
                          <a:cs typeface="Times New Roman"/>
                        </a:rPr>
                        <a:t>はラベル</a:t>
                      </a:r>
                      <a:r>
                        <a:rPr lang="ja-JP" sz="1600" b="1" kern="100" dirty="0">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①表示・入力方法最適化（デモ）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8460432" y="2204864"/>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460432" y="3140968"/>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460432" y="36357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460432" y="404745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460432" y="440749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460432" y="4839543"/>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460432" y="55172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460432" y="6309320"/>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表 61"/>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3</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アクティブなフォームは</a:t>
                      </a:r>
                      <a:r>
                        <a:rPr lang="ja-JP" sz="1600" b="1" kern="100" dirty="0" smtClean="0">
                          <a:solidFill>
                            <a:schemeClr val="bg1">
                              <a:lumMod val="75000"/>
                            </a:schemeClr>
                          </a:solidFill>
                          <a:latin typeface="+mn-lt"/>
                          <a:ea typeface="Mincho"/>
                          <a:cs typeface="Times New Roman"/>
                        </a:rPr>
                        <a:t>色</a:t>
                      </a:r>
                      <a:r>
                        <a:rPr lang="ja-JP" sz="1600" b="1" kern="100" dirty="0">
                          <a:solidFill>
                            <a:schemeClr val="bg1">
                              <a:lumMod val="75000"/>
                            </a:schemeClr>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a:t>
                      </a:r>
                      <a:r>
                        <a:rPr kumimoji="1" lang="en-US" altLang="en-US" sz="1400" b="1" kern="100" dirty="0" smtClean="0">
                          <a:solidFill>
                            <a:schemeClr val="bg1">
                              <a:lumMod val="75000"/>
                            </a:schemeClr>
                          </a:solidFill>
                          <a:latin typeface="+mn-lt"/>
                          <a:ea typeface="Mincho"/>
                          <a:cs typeface="Times New Roman"/>
                        </a:rPr>
                        <a:t>Bootstrap</a:t>
                      </a:r>
                      <a:r>
                        <a:rPr kumimoji="1" lang="ja-JP" altLang="en-US" sz="1400" b="1" kern="100" dirty="0" smtClean="0">
                          <a:solidFill>
                            <a:schemeClr val="bg1">
                              <a:lumMod val="75000"/>
                            </a:schemeClr>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64" name="テキスト ボックス 63"/>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5" name="テキスト ボックス 64"/>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6" name="テキスト ボックス 65"/>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7" name="テキスト ボックス 66"/>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8" name="テキスト ボックス 67"/>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9" name="テキスト ボックス 68"/>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0" name="テキスト ボックス 69"/>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1" name="テキスト ボックス 70"/>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2" name="テキスト ボックス 71"/>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73" name="テキスト ボックス 72"/>
          <p:cNvSpPr txBox="1"/>
          <p:nvPr/>
        </p:nvSpPr>
        <p:spPr>
          <a:xfrm>
            <a:off x="8460432" y="27089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467544" y="2276872"/>
            <a:ext cx="7992888" cy="439248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539553" y="2420889"/>
            <a:ext cx="5723707" cy="29523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838339" y="2924944"/>
            <a:ext cx="5478077" cy="3600400"/>
          </a:xfrm>
          <a:prstGeom prst="rect">
            <a:avLst/>
          </a:prstGeom>
          <a:noFill/>
          <a:ln w="9525">
            <a:noFill/>
            <a:miter lim="800000"/>
            <a:headEnd/>
            <a:tailEnd/>
          </a:ln>
        </p:spPr>
      </p:pic>
      <p:cxnSp>
        <p:nvCxnSpPr>
          <p:cNvPr id="29" name="カギ線コネクタ 28"/>
          <p:cNvCxnSpPr/>
          <p:nvPr/>
        </p:nvCxnSpPr>
        <p:spPr>
          <a:xfrm rot="5400000">
            <a:off x="899594" y="2564902"/>
            <a:ext cx="1224136" cy="360044"/>
          </a:xfrm>
          <a:prstGeom prst="bentConnector3">
            <a:avLst>
              <a:gd name="adj1" fmla="val 7401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11760" y="2132856"/>
            <a:ext cx="1728192" cy="1728192"/>
          </a:xfrm>
          <a:prstGeom prst="bentConnector3">
            <a:avLst>
              <a:gd name="adj1" fmla="val 77715"/>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63"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①表示・入力方法最適化（デモ）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chemeClr val="bg1">
                              <a:lumMod val="75000"/>
                            </a:schemeClr>
                          </a:solidFill>
                          <a:latin typeface="Century"/>
                          <a:ea typeface="Mincho"/>
                          <a:cs typeface="Times New Roman"/>
                        </a:rPr>
                        <a:t>1</a:t>
                      </a:r>
                      <a:endParaRPr lang="ja-JP" altLang="ja-JP" sz="1600" b="1" kern="100" dirty="0" smtClean="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a:t>
                      </a:r>
                      <a:r>
                        <a:rPr kumimoji="1" lang="en-US" altLang="en-US" sz="1600" b="1" kern="100" dirty="0" smtClean="0">
                          <a:solidFill>
                            <a:srgbClr val="FF0000"/>
                          </a:solidFill>
                          <a:latin typeface="+mn-lt"/>
                          <a:ea typeface="Mincho"/>
                          <a:cs typeface="Times New Roman"/>
                        </a:rPr>
                        <a:t>Bootstrap</a:t>
                      </a:r>
                      <a:r>
                        <a:rPr kumimoji="1" lang="ja-JP" altLang="en-US" sz="1600" b="1" kern="100" dirty="0" smtClean="0">
                          <a:solidFill>
                            <a:srgbClr val="FF0000"/>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37" name="テキスト ボックス 36"/>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8" name="テキスト ボックス 37"/>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9" name="テキスト ボックス 38"/>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0" name="テキスト ボックス 39"/>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1" name="テキスト ボックス 40"/>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2" name="テキスト ボックス 41"/>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3" name="テキスト ボックス 42"/>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4" name="テキスト ボックス 43"/>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5" name="テキスト ボックス 44"/>
          <p:cNvSpPr txBox="1"/>
          <p:nvPr/>
        </p:nvSpPr>
        <p:spPr>
          <a:xfrm>
            <a:off x="8460432" y="1772816"/>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6" name="テキスト ボックス 45"/>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539552" y="3140968"/>
            <a:ext cx="6984776" cy="3717032"/>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683568" y="3284984"/>
            <a:ext cx="6674742" cy="3384376"/>
          </a:xfrm>
          <a:prstGeom prst="rect">
            <a:avLst/>
          </a:prstGeom>
          <a:noFill/>
          <a:ln w="9525">
            <a:noFill/>
            <a:miter lim="800000"/>
            <a:headEnd/>
            <a:tailEnd/>
          </a:ln>
        </p:spPr>
      </p:pic>
      <p:cxnSp>
        <p:nvCxnSpPr>
          <p:cNvPr id="29" name="カギ線コネクタ 28"/>
          <p:cNvCxnSpPr/>
          <p:nvPr/>
        </p:nvCxnSpPr>
        <p:spPr>
          <a:xfrm rot="16200000" flipH="1">
            <a:off x="1655678" y="3392997"/>
            <a:ext cx="1656183" cy="864095"/>
          </a:xfrm>
          <a:prstGeom prst="bentConnector3">
            <a:avLst>
              <a:gd name="adj1" fmla="val 5000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36"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r>
              <a:rPr lang="ja-JP" altLang="en-US" sz="2800" b="1" dirty="0" smtClean="0">
                <a:latin typeface="メイリオ" pitchFamily="50" charset="-128"/>
                <a:ea typeface="メイリオ" pitchFamily="50" charset="-128"/>
                <a:cs typeface="メイリオ" pitchFamily="50" charset="-128"/>
              </a:rPr>
              <a:t>（デモ）</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②リアルタイムバリデーション（デモ）</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9"/>
          <a:ext cx="9144000" cy="2513237"/>
        </p:xfrm>
        <a:graphic>
          <a:graphicData uri="http://schemas.openxmlformats.org/drawingml/2006/table">
            <a:tbl>
              <a:tblPr/>
              <a:tblGrid>
                <a:gridCol w="395536"/>
                <a:gridCol w="3744416"/>
                <a:gridCol w="4032448"/>
                <a:gridCol w="971600"/>
              </a:tblGrid>
              <a:tr h="504055">
                <a:tc>
                  <a:txBody>
                    <a:bodyPr/>
                    <a:lstStyle/>
                    <a:p>
                      <a:pPr marL="0" algn="ctr" defTabSz="914400" rtl="0" eaLnBrk="1" latinLnBrk="0" hangingPunct="1">
                        <a:lnSpc>
                          <a:spcPts val="1800"/>
                        </a:lnSpc>
                        <a:spcAft>
                          <a:spcPts val="0"/>
                        </a:spcAft>
                      </a:pPr>
                      <a:r>
                        <a:rPr kumimoji="1" lang="en-US" altLang="ja-JP" sz="2400" b="1" kern="100" dirty="0" smtClean="0">
                          <a:solidFill>
                            <a:schemeClr val="tx1"/>
                          </a:solidFill>
                          <a:latin typeface="メイリオ" pitchFamily="50" charset="-128"/>
                          <a:ea typeface="メイリオ" pitchFamily="50" charset="-128"/>
                          <a:cs typeface="メイリオ" pitchFamily="50" charset="-128"/>
                        </a:rPr>
                        <a:t>#</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a:solidFill>
                            <a:schemeClr val="tx1"/>
                          </a:solidFill>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評価</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55476">
                <a:tc>
                  <a:txBody>
                    <a:bodyPr/>
                    <a:lstStyle/>
                    <a:p>
                      <a:pPr algn="r">
                        <a:lnSpc>
                          <a:spcPts val="1800"/>
                        </a:lnSpc>
                        <a:spcAft>
                          <a:spcPts val="0"/>
                        </a:spcAft>
                      </a:pPr>
                      <a:r>
                        <a:rPr lang="en-US" sz="1600" b="1" kern="100" dirty="0">
                          <a:solidFill>
                            <a:srgbClr val="FF0000"/>
                          </a:solidFill>
                          <a:latin typeface="Century"/>
                          <a:ea typeface="Mincho"/>
                          <a:cs typeface="Times New Roman"/>
                        </a:rPr>
                        <a:t>11</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不正な値が入力された場合、エラーをフォームの直後（真下）に表示。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53706">
                <a:tc>
                  <a:txBody>
                    <a:bodyPr/>
                    <a:lstStyle/>
                    <a:p>
                      <a:pPr algn="r">
                        <a:lnSpc>
                          <a:spcPts val="1800"/>
                        </a:lnSpc>
                        <a:spcAft>
                          <a:spcPts val="0"/>
                        </a:spcAft>
                      </a:pPr>
                      <a:r>
                        <a:rPr lang="en-US" sz="1600" b="1" kern="100" dirty="0">
                          <a:solidFill>
                            <a:srgbClr val="FF0000"/>
                          </a:solidFill>
                          <a:latin typeface="Century"/>
                          <a:ea typeface="Mincho"/>
                          <a:cs typeface="Times New Roman"/>
                        </a:rPr>
                        <a:t>12</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エラー箇所に正しい情報が入力</a:t>
                      </a:r>
                      <a:r>
                        <a:rPr lang="ja-JP" sz="1600" b="1" u="none" kern="100" dirty="0" smtClean="0">
                          <a:solidFill>
                            <a:srgbClr val="FF0000"/>
                          </a:solidFill>
                          <a:latin typeface="+mn-lt"/>
                          <a:ea typeface="Mincho"/>
                          <a:cs typeface="Times New Roman"/>
                        </a:rPr>
                        <a:t>されたらエラー</a:t>
                      </a:r>
                      <a:r>
                        <a:rPr lang="ja-JP" sz="16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エラーであればエラーメッセージを表示し、正しいデータであれば何も表示しないようリアルタイムで反映。</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a:t>
                      </a:r>
                      <a:r>
                        <a:rPr kumimoji="1" lang="en-US" altLang="en-US" sz="1600" b="1" kern="100" dirty="0" smtClean="0">
                          <a:solidFill>
                            <a:srgbClr val="FF0000"/>
                          </a:solidFill>
                          <a:latin typeface="メイリオ" pitchFamily="50" charset="-128"/>
                          <a:ea typeface="メイリオ" pitchFamily="50" charset="-128"/>
                          <a:cs typeface="メイリオ" pitchFamily="50" charset="-128"/>
                        </a:rPr>
                        <a:t>AngularJS</a:t>
                      </a:r>
                      <a:r>
                        <a:rPr kumimoji="1" lang="ja-JP" altLang="en-US" sz="1600" b="1" kern="100" dirty="0" smtClean="0">
                          <a:solidFill>
                            <a:srgbClr val="FF0000"/>
                          </a:solidFill>
                          <a:latin typeface="メイリオ" pitchFamily="50" charset="-128"/>
                          <a:ea typeface="メイリオ" pitchFamily="50" charset="-128"/>
                          <a:cs typeface="メイリオ" pitchFamily="50" charset="-128"/>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8460432" y="1916832"/>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8460432" y="2967335"/>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2195736" y="3645024"/>
            <a:ext cx="4536504"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2339752" y="3717032"/>
            <a:ext cx="4248472" cy="29230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8"/>
          <a:ext cx="9144000" cy="1584176"/>
        </p:xfrm>
        <a:graphic>
          <a:graphicData uri="http://schemas.openxmlformats.org/drawingml/2006/table">
            <a:tbl>
              <a:tblPr/>
              <a:tblGrid>
                <a:gridCol w="395536"/>
                <a:gridCol w="3744416"/>
                <a:gridCol w="4032448"/>
                <a:gridCol w="971600"/>
              </a:tblGrid>
              <a:tr h="504056">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080120">
                <a:tc>
                  <a:txBody>
                    <a:bodyPr/>
                    <a:lstStyle/>
                    <a:p>
                      <a:pPr marL="0" algn="just" defTabSz="914400" rtl="0" eaLnBrk="1" latinLnBrk="0" hangingPunct="1">
                        <a:lnSpc>
                          <a:spcPts val="1800"/>
                        </a:lnSpc>
                        <a:spcAft>
                          <a:spcPts val="0"/>
                        </a:spcAft>
                      </a:pPr>
                      <a:r>
                        <a:rPr kumimoji="1" lang="en-US" sz="1600" b="1" kern="100" dirty="0" smtClean="0">
                          <a:solidFill>
                            <a:srgbClr val="FF0000"/>
                          </a:solidFill>
                          <a:latin typeface="Century"/>
                          <a:ea typeface="Mincho"/>
                          <a:cs typeface="Times New Roman"/>
                        </a:rPr>
                        <a:t>13</a:t>
                      </a:r>
                      <a:endParaRPr kumimoji="1"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sz="1600" b="1" kern="100" dirty="0" smtClean="0">
                          <a:solidFill>
                            <a:srgbClr val="FF0000"/>
                          </a:solidFill>
                          <a:latin typeface="+mn-lt"/>
                          <a:ea typeface="Mincho"/>
                          <a:cs typeface="Times New Roman"/>
                        </a:rPr>
                        <a:t>登録</a:t>
                      </a:r>
                      <a:r>
                        <a:rPr kumimoji="1" lang="ja-JP" sz="16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ja-JP" sz="1600" b="1" kern="100" dirty="0" smtClean="0">
                          <a:solidFill>
                            <a:srgbClr val="FF0000"/>
                          </a:solidFill>
                          <a:latin typeface="+mn-lt"/>
                          <a:ea typeface="Mincho"/>
                          <a:cs typeface="Times New Roman"/>
                        </a:rPr>
                        <a:t>エラーの間はボタンを非活性にしておき、正しい情報が入力された場合、ボタンを活性化する。</a:t>
                      </a:r>
                      <a:endParaRPr kumimoji="1" lang="ja-JP" sz="1600" b="1" kern="100" dirty="0">
                        <a:solidFill>
                          <a:srgbClr val="FF0000"/>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sz="2400" b="1" kern="100" dirty="0">
                        <a:solidFill>
                          <a:schemeClr val="tx1"/>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460432" y="213285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068960"/>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166814"/>
            <a:ext cx="8640960" cy="2350417"/>
          </a:xfrm>
          <a:prstGeom prst="rect">
            <a:avLst/>
          </a:prstGeom>
          <a:noFill/>
          <a:ln w="9525">
            <a:noFill/>
            <a:miter lim="800000"/>
            <a:headEnd/>
            <a:tailEnd/>
          </a:ln>
        </p:spPr>
      </p:pic>
      <p:sp>
        <p:nvSpPr>
          <p:cNvPr id="16" name="正方形/長方形 15"/>
          <p:cNvSpPr/>
          <p:nvPr/>
        </p:nvSpPr>
        <p:spPr>
          <a:xfrm>
            <a:off x="1403648" y="5589239"/>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4437111"/>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5589239"/>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4437111"/>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③サブミットロック（デモ）</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5.3 </a:t>
            </a:r>
            <a:r>
              <a:rPr lang="ja-JP" altLang="en-US" dirty="0" smtClean="0"/>
              <a:t>プログラム規模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graphicFrame>
        <p:nvGraphicFramePr>
          <p:cNvPr id="5" name="表 4"/>
          <p:cNvGraphicFramePr>
            <a:graphicFrameLocks noGrp="1"/>
          </p:cNvGraphicFramePr>
          <p:nvPr/>
        </p:nvGraphicFramePr>
        <p:xfrm>
          <a:off x="323528" y="1268757"/>
          <a:ext cx="8496944" cy="5112568"/>
        </p:xfrm>
        <a:graphic>
          <a:graphicData uri="http://schemas.openxmlformats.org/drawingml/2006/table">
            <a:tbl>
              <a:tblPr/>
              <a:tblGrid>
                <a:gridCol w="1388655"/>
                <a:gridCol w="520651"/>
                <a:gridCol w="2029110"/>
                <a:gridCol w="1601889"/>
                <a:gridCol w="1601889"/>
                <a:gridCol w="1354750"/>
              </a:tblGrid>
              <a:tr h="398838">
                <a:tc row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項番</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項目</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hMerge="1">
                  <a:txBody>
                    <a:bodyPr/>
                    <a:lstStyle/>
                    <a:p>
                      <a:endParaRPr kumimoji="1" lang="ja-JP" altLang="en-US"/>
                    </a:p>
                  </a:txBody>
                  <a:tcPr/>
                </a:tc>
                <a:tc gridSpan="3">
                  <a:txBody>
                    <a:bodyPr/>
                    <a:lstStyle/>
                    <a:p>
                      <a:pPr algn="ctr">
                        <a:lnSpc>
                          <a:spcPts val="1800"/>
                        </a:lnSpc>
                        <a:spcAft>
                          <a:spcPts val="0"/>
                        </a:spcAft>
                      </a:pPr>
                      <a:r>
                        <a:rPr kumimoji="1" lang="ja-JP" sz="2000" b="1" kern="100" dirty="0">
                          <a:solidFill>
                            <a:schemeClr val="tx1"/>
                          </a:solidFill>
                          <a:latin typeface="+mn-lt"/>
                          <a:ea typeface="Mincho"/>
                          <a:cs typeface="Times New Roman"/>
                        </a:rPr>
                        <a:t>行数</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kumimoji="1" lang="ja-JP" altLang="en-US"/>
                    </a:p>
                  </a:txBody>
                  <a:tcPr/>
                </a:tc>
                <a:tc hMerge="1">
                  <a:txBody>
                    <a:bodyPr/>
                    <a:lstStyle/>
                    <a:p>
                      <a:endParaRPr kumimoji="1" lang="ja-JP" altLang="en-US"/>
                    </a:p>
                  </a:txBody>
                  <a:tcPr/>
                </a:tc>
              </a:tr>
              <a:tr h="638140">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有効行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コメント</a:t>
                      </a:r>
                      <a:r>
                        <a:rPr kumimoji="1" lang="ja-JP" sz="2000" b="1" kern="100" dirty="0" smtClean="0">
                          <a:solidFill>
                            <a:schemeClr val="tx1"/>
                          </a:solidFill>
                          <a:latin typeface="+mn-lt"/>
                          <a:ea typeface="Mincho"/>
                          <a:cs typeface="Times New Roman"/>
                        </a:rPr>
                        <a:t>・</a:t>
                      </a:r>
                      <a:endParaRPr kumimoji="1" lang="en-US" altLang="ja-JP" sz="2000" b="1" kern="100" dirty="0" smtClean="0">
                        <a:solidFill>
                          <a:schemeClr val="tx1"/>
                        </a:solidFill>
                        <a:latin typeface="+mn-lt"/>
                        <a:ea typeface="Mincho"/>
                        <a:cs typeface="Times New Roman"/>
                      </a:endParaRPr>
                    </a:p>
                    <a:p>
                      <a:pPr marL="0" algn="ctr"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空白</a:t>
                      </a:r>
                      <a:r>
                        <a:rPr kumimoji="1" lang="ja-JP" sz="2000" b="1" kern="100" dirty="0">
                          <a:solidFill>
                            <a:schemeClr val="tx1"/>
                          </a:solidFill>
                          <a:latin typeface="+mn-lt"/>
                          <a:ea typeface="Mincho"/>
                          <a:cs typeface="Times New Roman"/>
                        </a:rPr>
                        <a:t>行</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合計行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54499">
                <a:tc>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PHP</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3">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0" algn="just" defTabSz="914400" rtl="0" eaLnBrk="1" latinLnBrk="0" hangingPunct="1">
                        <a:lnSpc>
                          <a:spcPts val="1800"/>
                        </a:lnSpc>
                        <a:spcAft>
                          <a:spcPts val="0"/>
                        </a:spcAft>
                      </a:pPr>
                      <a:endParaRPr kumimoji="1" lang="en-US" sz="2000" b="1" kern="100" dirty="0">
                        <a:solidFill>
                          <a:schemeClr val="tx1"/>
                        </a:solidFill>
                        <a:latin typeface="+mn-lt"/>
                        <a:ea typeface="Mincho"/>
                        <a:cs typeface="Times New Roman"/>
                      </a:endParaRPr>
                    </a:p>
                  </a:txBody>
                  <a:tcPr marL="58381" marR="5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Model</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388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View</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336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191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Controller</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228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434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Test</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1877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1261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3138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9015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Config ,</a:t>
                      </a:r>
                      <a:endParaRPr kumimoji="1" lang="en-US" altLang="ja-JP" sz="2400" b="1" kern="100" baseline="0" dirty="0" smtClean="0">
                        <a:solidFill>
                          <a:schemeClr val="tx1"/>
                        </a:solidFill>
                        <a:latin typeface="+mn-lt"/>
                        <a:ea typeface="Mincho"/>
                        <a:cs typeface="Times New Roman"/>
                      </a:endParaRPr>
                    </a:p>
                    <a:p>
                      <a:pPr marL="0" algn="just" defTabSz="914400" rtl="0" eaLnBrk="1" latinLnBrk="0" hangingPunct="1">
                        <a:lnSpc>
                          <a:spcPts val="1800"/>
                        </a:lnSpc>
                        <a:spcAft>
                          <a:spcPts val="0"/>
                        </a:spcAft>
                      </a:pPr>
                      <a:r>
                        <a:rPr kumimoji="1" lang="en-US" altLang="ja-JP" sz="2400" b="1" kern="100" baseline="0" dirty="0" smtClean="0">
                          <a:solidFill>
                            <a:schemeClr val="tx1"/>
                          </a:solidFill>
                          <a:latin typeface="+mn-lt"/>
                          <a:ea typeface="Mincho"/>
                          <a:cs typeface="Times New Roman"/>
                        </a:rPr>
                        <a:t>Language etc.</a:t>
                      </a:r>
                      <a:endParaRPr kumimoji="1" lang="en-US" altLang="ja-JP" sz="24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142</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95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237</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0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Javascript</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249</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482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総行数</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3021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2185</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5.4 </a:t>
            </a:r>
            <a:r>
              <a:rPr kumimoji="1" lang="ja-JP" altLang="en-US" sz="3600" dirty="0" smtClean="0"/>
              <a:t>ソースコード</a:t>
            </a:r>
            <a:r>
              <a:rPr kumimoji="1" lang="ja-JP" altLang="en-US" sz="3600" dirty="0" smtClean="0"/>
              <a:t>のコメント</a:t>
            </a:r>
            <a:endParaRPr kumimoji="1" lang="ja-JP" altLang="en-US" sz="3600" dirty="0"/>
          </a:p>
        </p:txBody>
      </p:sp>
      <p:sp>
        <p:nvSpPr>
          <p:cNvPr id="1025" name="Rectangle 1"/>
          <p:cNvSpPr>
            <a:spLocks noChangeArrowheads="1"/>
          </p:cNvSpPr>
          <p:nvPr/>
        </p:nvSpPr>
        <p:spPr bwMode="auto">
          <a:xfrm>
            <a:off x="576064" y="826542"/>
            <a:ext cx="8567936" cy="6031458"/>
          </a:xfrm>
          <a:prstGeom prst="rect">
            <a:avLst/>
          </a:prstGeom>
          <a:solidFill>
            <a:srgbClr val="F8F8F8"/>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&lt;?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php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ja-JP" altLang="en-US"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Noriko Arai &lt;</a:t>
            </a:r>
            <a:r>
              <a:rPr lang="ja-JP" altLang="ja-JP" i="1" dirty="0" smtClean="0">
                <a:solidFill>
                  <a:srgbClr val="BA2121"/>
                </a:solidFill>
                <a:latin typeface="Arial Unicode MS" pitchFamily="50" charset="-128"/>
                <a:ea typeface="ＭＳ Ｐゴシック" pitchFamily="50" charset="-128"/>
                <a:cs typeface="ＭＳ Ｐゴシック" pitchFamily="50" charset="-128"/>
                <a:hlinkClick r:id="rId3"/>
              </a:rPr>
              <a:t>arai@nii.ac.jp</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&gt;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@link http://www.netcommons.org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@license http://www.netcommons.org/license.txt NetCommons License</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@copyright Copyright 2014,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App</a:t>
            </a: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uses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'IframesAppController'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@package NetCommons\Iframes\Controller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class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00FF"/>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extends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IframesAppController {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 </a:t>
            </a:r>
            <a:r>
              <a:rPr lang="ja-JP" altLang="en-US" i="1" dirty="0" smtClean="0">
                <a:solidFill>
                  <a:srgbClr val="BA2121"/>
                </a:solidFill>
                <a:latin typeface="Arial Unicode MS" pitchFamily="50" charset="-128"/>
                <a:ea typeface="ＭＳ Ｐゴシック" pitchFamily="50" charset="-128"/>
                <a:cs typeface="ＭＳ Ｐゴシック" pitchFamily="50" charset="-128"/>
              </a:rPr>
              <a:t>省略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a:t>
            </a: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p:txBody>
      </p:sp>
      <p:sp>
        <p:nvSpPr>
          <p:cNvPr id="9" name="四角形吹き出し 8"/>
          <p:cNvSpPr/>
          <p:nvPr/>
        </p:nvSpPr>
        <p:spPr>
          <a:xfrm>
            <a:off x="1403648" y="908720"/>
            <a:ext cx="1512168" cy="432048"/>
          </a:xfrm>
          <a:prstGeom prst="wedgeRectCallout">
            <a:avLst>
              <a:gd name="adj1" fmla="val -40745"/>
              <a:gd name="adj2" fmla="val 817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ファイル名</a:t>
            </a:r>
            <a:endParaRPr kumimoji="1" lang="ja-JP" altLang="en-US"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3131840" y="1268760"/>
            <a:ext cx="2664296" cy="432048"/>
          </a:xfrm>
          <a:prstGeom prst="wedgeRectCallout">
            <a:avLst>
              <a:gd name="adj1" fmla="val -50878"/>
              <a:gd name="adj2" fmla="val 12406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先生の氏名、アドレス</a:t>
            </a:r>
            <a:endParaRPr kumimoji="1" lang="ja-JP" altLang="en-US"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5940152" y="1268760"/>
            <a:ext cx="2880320" cy="432048"/>
          </a:xfrm>
          <a:prstGeom prst="wedgeRectCallout">
            <a:avLst>
              <a:gd name="adj1" fmla="val -79552"/>
              <a:gd name="adj2" fmla="val 18948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開発者の氏名、アドレス</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7343800" y="3212976"/>
            <a:ext cx="1476672" cy="432048"/>
          </a:xfrm>
          <a:prstGeom prst="wedgeRectCallout">
            <a:avLst>
              <a:gd name="adj1" fmla="val -91369"/>
              <a:gd name="adj2" fmla="val -6448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ライセンス</a:t>
            </a:r>
            <a:endParaRPr kumimoji="1" lang="ja-JP" altLang="en-US" dirty="0">
              <a:latin typeface="メイリオ" pitchFamily="50" charset="-128"/>
              <a:ea typeface="メイリオ" pitchFamily="50" charset="-128"/>
              <a:cs typeface="メイリオ" pitchFamily="50" charset="-128"/>
            </a:endParaRPr>
          </a:p>
        </p:txBody>
      </p:sp>
      <p:sp>
        <p:nvSpPr>
          <p:cNvPr id="13" name="四角形吹き出し 12"/>
          <p:cNvSpPr/>
          <p:nvPr/>
        </p:nvSpPr>
        <p:spPr>
          <a:xfrm>
            <a:off x="6444208" y="3861048"/>
            <a:ext cx="1152128" cy="432048"/>
          </a:xfrm>
          <a:prstGeom prst="wedgeRectCallout">
            <a:avLst>
              <a:gd name="adj1" fmla="val -95371"/>
              <a:gd name="adj2" fmla="val -16068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著作権</a:t>
            </a:r>
            <a:endParaRPr kumimoji="1" lang="ja-JP" altLang="en-US" dirty="0">
              <a:latin typeface="メイリオ" pitchFamily="50" charset="-128"/>
              <a:ea typeface="メイリオ" pitchFamily="50" charset="-128"/>
              <a:cs typeface="メイリオ" pitchFamily="50" charset="-128"/>
            </a:endParaRPr>
          </a:p>
        </p:txBody>
      </p:sp>
      <p:sp>
        <p:nvSpPr>
          <p:cNvPr id="14" name="四角形吹き出し 13"/>
          <p:cNvSpPr/>
          <p:nvPr/>
        </p:nvSpPr>
        <p:spPr>
          <a:xfrm>
            <a:off x="7380312" y="1772816"/>
            <a:ext cx="1440160" cy="432048"/>
          </a:xfrm>
          <a:prstGeom prst="wedgeRectCallout">
            <a:avLst>
              <a:gd name="adj1" fmla="val -126271"/>
              <a:gd name="adj2" fmla="val 13176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サイト</a:t>
            </a:r>
            <a:endParaRPr kumimoji="1" lang="ja-JP" altLang="en-US" dirty="0">
              <a:latin typeface="メイリオ" pitchFamily="50" charset="-128"/>
              <a:ea typeface="メイリオ" pitchFamily="50" charset="-128"/>
              <a:cs typeface="メイリオ" pitchFamily="50" charset="-128"/>
            </a:endParaRPr>
          </a:p>
        </p:txBody>
      </p:sp>
      <p:sp>
        <p:nvSpPr>
          <p:cNvPr id="15" name="フローチャート: 処理 14"/>
          <p:cNvSpPr/>
          <p:nvPr/>
        </p:nvSpPr>
        <p:spPr>
          <a:xfrm>
            <a:off x="72008" y="1196752"/>
            <a:ext cx="46754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latin typeface="メイリオ" pitchFamily="50" charset="-128"/>
                <a:ea typeface="メイリオ" pitchFamily="50" charset="-128"/>
                <a:cs typeface="メイリオ" pitchFamily="50" charset="-128"/>
              </a:rPr>
              <a:t>ファイルの先頭</a:t>
            </a:r>
            <a:endParaRPr kumimoji="1" lang="ja-JP" altLang="en-US" sz="2000"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16" name="フローチャート: 処理 15"/>
          <p:cNvSpPr/>
          <p:nvPr/>
        </p:nvSpPr>
        <p:spPr>
          <a:xfrm>
            <a:off x="72008" y="4149080"/>
            <a:ext cx="467544" cy="1944216"/>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latin typeface="メイリオ" pitchFamily="50" charset="-128"/>
                <a:ea typeface="メイリオ" pitchFamily="50" charset="-128"/>
                <a:cs typeface="メイリオ" pitchFamily="50" charset="-128"/>
              </a:rPr>
              <a:t>クラスの先頭</a:t>
            </a:r>
            <a:endParaRPr kumimoji="1" lang="ja-JP" altLang="en-US" sz="2000" dirty="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6660232" y="5229200"/>
            <a:ext cx="2232248" cy="1021556"/>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・メンバ変数宣言</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・メソッド</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の先頭も同様</a:t>
            </a:r>
            <a:endParaRPr kumimoji="1" lang="ja-JP" altLang="en-US" dirty="0">
              <a:latin typeface="メイリオ" pitchFamily="50" charset="-128"/>
              <a:ea typeface="メイリオ" pitchFamily="50" charset="-128"/>
              <a:cs typeface="メイリオ" pitchFamily="50" charset="-128"/>
            </a:endParaRPr>
          </a:p>
        </p:txBody>
      </p:sp>
      <p:sp>
        <p:nvSpPr>
          <p:cNvPr id="2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39</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496944" cy="5373216"/>
          </a:xfrm>
        </p:spPr>
        <p:txBody>
          <a:bodyPr>
            <a:normAutofit/>
          </a:bodyPr>
          <a:lstStyle/>
          <a:p>
            <a:pPr>
              <a:buNone/>
            </a:pPr>
            <a:r>
              <a:rPr kumimoji="1" lang="en-US" altLang="ja-JP" dirty="0" smtClean="0"/>
              <a:t>2.</a:t>
            </a:r>
            <a:r>
              <a:rPr kumimoji="1" lang="ja-JP" altLang="en-US" dirty="0" smtClean="0"/>
              <a:t> 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画面遷移図作成、</a:t>
            </a:r>
            <a:r>
              <a:rPr lang="en-US" altLang="ja-JP" dirty="0" smtClean="0"/>
              <a:t>ER</a:t>
            </a:r>
            <a:r>
              <a:rPr lang="ja-JP" altLang="en-US" dirty="0" smtClean="0"/>
              <a:t>図作成、先行実装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44</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テーマ選定に至るプロセス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179512" y="1556792"/>
            <a:ext cx="1872208"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smtClean="0">
                <a:latin typeface="メイリオ" pitchFamily="50" charset="-128"/>
                <a:ea typeface="メイリオ" pitchFamily="50" charset="-128"/>
                <a:cs typeface="メイリオ" pitchFamily="50" charset="-128"/>
              </a:rPr>
              <a:t>NC3PJ</a:t>
            </a:r>
            <a:r>
              <a:rPr kumimoji="1" lang="ja-JP" altLang="en-US" sz="2400" b="1" dirty="0" smtClean="0">
                <a:latin typeface="メイリオ" pitchFamily="50" charset="-128"/>
                <a:ea typeface="メイリオ" pitchFamily="50" charset="-128"/>
                <a:cs typeface="メイリオ" pitchFamily="50" charset="-128"/>
              </a:rPr>
              <a:t>参画</a:t>
            </a:r>
            <a:endParaRPr kumimoji="1" lang="ja-JP" altLang="en-US" sz="2400" b="1" dirty="0">
              <a:latin typeface="メイリオ" pitchFamily="50" charset="-128"/>
              <a:ea typeface="メイリオ" pitchFamily="50" charset="-128"/>
              <a:cs typeface="メイリオ" pitchFamily="50" charset="-128"/>
            </a:endParaRPr>
          </a:p>
        </p:txBody>
      </p:sp>
      <p:sp>
        <p:nvSpPr>
          <p:cNvPr id="7" name="正方形/長方形 6"/>
          <p:cNvSpPr/>
          <p:nvPr/>
        </p:nvSpPr>
        <p:spPr>
          <a:xfrm>
            <a:off x="4788024" y="1556792"/>
            <a:ext cx="201622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フォーム提案</a:t>
            </a:r>
            <a:endParaRPr kumimoji="1" lang="ja-JP" altLang="en-US" sz="24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164288" y="1556792"/>
            <a:ext cx="176470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一部採用</a:t>
            </a:r>
            <a:endParaRPr kumimoji="1" lang="ja-JP" altLang="en-US" sz="2400" b="1" dirty="0">
              <a:latin typeface="メイリオ" pitchFamily="50" charset="-128"/>
              <a:ea typeface="メイリオ" pitchFamily="50" charset="-128"/>
              <a:cs typeface="メイリオ" pitchFamily="50" charset="-128"/>
            </a:endParaRPr>
          </a:p>
        </p:txBody>
      </p:sp>
      <p:cxnSp>
        <p:nvCxnSpPr>
          <p:cNvPr id="10" name="直線矢印コネクタ 9"/>
          <p:cNvCxnSpPr>
            <a:stCxn id="6" idx="3"/>
            <a:endCxn id="16" idx="1"/>
          </p:cNvCxnSpPr>
          <p:nvPr/>
        </p:nvCxnSpPr>
        <p:spPr>
          <a:xfrm>
            <a:off x="2051720"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7" idx="3"/>
            <a:endCxn id="8" idx="1"/>
          </p:cNvCxnSpPr>
          <p:nvPr/>
        </p:nvCxnSpPr>
        <p:spPr>
          <a:xfrm>
            <a:off x="6804248"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15" name="角丸四角形吹き出し 14"/>
          <p:cNvSpPr/>
          <p:nvPr/>
        </p:nvSpPr>
        <p:spPr>
          <a:xfrm>
            <a:off x="539552" y="3068960"/>
            <a:ext cx="8064896" cy="1224136"/>
          </a:xfrm>
          <a:prstGeom prst="wedgeRoundRectCallout">
            <a:avLst>
              <a:gd name="adj1" fmla="val -14219"/>
              <a:gd name="adj2" fmla="val -111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2411760" y="1484784"/>
            <a:ext cx="2016224" cy="792088"/>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Iframe</a:t>
            </a:r>
          </a:p>
          <a:p>
            <a:pPr algn="ctr"/>
            <a:r>
              <a:rPr lang="ja-JP" altLang="en-US" sz="2000" b="1" dirty="0" smtClean="0">
                <a:latin typeface="メイリオ" pitchFamily="50" charset="-128"/>
                <a:ea typeface="メイリオ" pitchFamily="50" charset="-128"/>
                <a:cs typeface="メイリオ" pitchFamily="50" charset="-128"/>
              </a:rPr>
              <a:t>プラグイン開発</a:t>
            </a:r>
          </a:p>
        </p:txBody>
      </p:sp>
      <p:sp>
        <p:nvSpPr>
          <p:cNvPr id="17" name="正方形/長方形 16"/>
          <p:cNvSpPr/>
          <p:nvPr/>
        </p:nvSpPr>
        <p:spPr>
          <a:xfrm>
            <a:off x="755576" y="3212976"/>
            <a:ext cx="2232248" cy="864096"/>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設計</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プロトタイプ作成</a:t>
            </a:r>
            <a:endParaRPr kumimoji="1" lang="ja-JP" altLang="en-US" sz="2000" b="1" dirty="0">
              <a:latin typeface="メイリオ" pitchFamily="50" charset="-128"/>
              <a:ea typeface="メイリオ" pitchFamily="50" charset="-128"/>
              <a:cs typeface="メイリオ" pitchFamily="50" charset="-128"/>
            </a:endParaRPr>
          </a:p>
        </p:txBody>
      </p:sp>
      <p:sp>
        <p:nvSpPr>
          <p:cNvPr id="18" name="正方形/長方形 17"/>
          <p:cNvSpPr/>
          <p:nvPr/>
        </p:nvSpPr>
        <p:spPr>
          <a:xfrm>
            <a:off x="3635896"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実装・テスト</a:t>
            </a:r>
          </a:p>
        </p:txBody>
      </p:sp>
      <p:sp>
        <p:nvSpPr>
          <p:cNvPr id="19" name="正方形/長方形 18"/>
          <p:cNvSpPr/>
          <p:nvPr/>
        </p:nvSpPr>
        <p:spPr>
          <a:xfrm>
            <a:off x="6372200"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レビュー</a:t>
            </a:r>
          </a:p>
        </p:txBody>
      </p:sp>
      <p:cxnSp>
        <p:nvCxnSpPr>
          <p:cNvPr id="20" name="直線矢印コネクタ 19"/>
          <p:cNvCxnSpPr>
            <a:stCxn id="17" idx="3"/>
            <a:endCxn id="18" idx="1"/>
          </p:cNvCxnSpPr>
          <p:nvPr/>
        </p:nvCxnSpPr>
        <p:spPr>
          <a:xfrm>
            <a:off x="2987824" y="3645024"/>
            <a:ext cx="648072"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5" name="直線矢印コネクタ 24"/>
          <p:cNvCxnSpPr>
            <a:stCxn id="18" idx="3"/>
            <a:endCxn id="19" idx="1"/>
          </p:cNvCxnSpPr>
          <p:nvPr/>
        </p:nvCxnSpPr>
        <p:spPr>
          <a:xfrm>
            <a:off x="5436096" y="3645024"/>
            <a:ext cx="936104"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stCxn id="16" idx="3"/>
            <a:endCxn id="7" idx="1"/>
          </p:cNvCxnSpPr>
          <p:nvPr/>
        </p:nvCxnSpPr>
        <p:spPr>
          <a:xfrm>
            <a:off x="4427984"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87" name="角丸四角形吹き出し 86"/>
          <p:cNvSpPr/>
          <p:nvPr/>
        </p:nvSpPr>
        <p:spPr>
          <a:xfrm>
            <a:off x="539552" y="5085184"/>
            <a:ext cx="8064896" cy="1224136"/>
          </a:xfrm>
          <a:prstGeom prst="wedgeRoundRectCallout">
            <a:avLst>
              <a:gd name="adj1" fmla="val -31766"/>
              <a:gd name="adj2" fmla="val -12849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8" name="角丸四角形 127"/>
          <p:cNvSpPr/>
          <p:nvPr/>
        </p:nvSpPr>
        <p:spPr>
          <a:xfrm>
            <a:off x="251520" y="4509120"/>
            <a:ext cx="8640960" cy="2088232"/>
          </a:xfrm>
          <a:prstGeom prst="roundRect">
            <a:avLst/>
          </a:prstGeom>
          <a:solidFill>
            <a:schemeClr val="bg1"/>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2400" b="1" dirty="0" smtClean="0">
                <a:latin typeface="メイリオ" pitchFamily="50" charset="-128"/>
                <a:ea typeface="メイリオ" pitchFamily="50" charset="-128"/>
                <a:cs typeface="メイリオ" pitchFamily="50" charset="-128"/>
              </a:rPr>
              <a:t>テーマ選定</a:t>
            </a:r>
            <a:r>
              <a:rPr lang="ja-JP" altLang="en-US" sz="2400" b="1" dirty="0" smtClean="0">
                <a:latin typeface="メイリオ" pitchFamily="50" charset="-128"/>
                <a:ea typeface="メイリオ" pitchFamily="50" charset="-128"/>
                <a:cs typeface="メイリオ" pitchFamily="50" charset="-128"/>
              </a:rPr>
              <a:t>部分</a:t>
            </a:r>
            <a:endParaRPr kumimoji="1" lang="ja-JP" altLang="en-US" sz="2400" b="1" dirty="0">
              <a:latin typeface="メイリオ" pitchFamily="50" charset="-128"/>
              <a:ea typeface="メイリオ" pitchFamily="50" charset="-128"/>
              <a:cs typeface="メイリオ" pitchFamily="50" charset="-128"/>
            </a:endParaRPr>
          </a:p>
        </p:txBody>
      </p:sp>
      <p:grpSp>
        <p:nvGrpSpPr>
          <p:cNvPr id="129" name="グループ化 128"/>
          <p:cNvGrpSpPr/>
          <p:nvPr/>
        </p:nvGrpSpPr>
        <p:grpSpPr>
          <a:xfrm>
            <a:off x="755576" y="5229200"/>
            <a:ext cx="7560840" cy="864096"/>
            <a:chOff x="755576" y="5229200"/>
            <a:chExt cx="7560840" cy="864096"/>
          </a:xfrm>
        </p:grpSpPr>
        <p:sp>
          <p:nvSpPr>
            <p:cNvPr id="88" name="正方形/長方形 87"/>
            <p:cNvSpPr/>
            <p:nvPr/>
          </p:nvSpPr>
          <p:spPr>
            <a:xfrm>
              <a:off x="755576" y="5229200"/>
              <a:ext cx="1944216"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EFO</a:t>
              </a:r>
              <a:r>
                <a:rPr kumimoji="1" lang="ja-JP" altLang="en-US" sz="2000" b="1" dirty="0" smtClean="0">
                  <a:latin typeface="メイリオ" pitchFamily="50" charset="-128"/>
                  <a:ea typeface="メイリオ" pitchFamily="50" charset="-128"/>
                  <a:cs typeface="メイリオ" pitchFamily="50" charset="-128"/>
                </a:rPr>
                <a:t>検討項目</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の列挙</a:t>
              </a:r>
              <a:endParaRPr kumimoji="1" lang="ja-JP" altLang="en-US" sz="2000" b="1" dirty="0">
                <a:latin typeface="メイリオ" pitchFamily="50" charset="-128"/>
                <a:ea typeface="メイリオ" pitchFamily="50" charset="-128"/>
                <a:cs typeface="メイリオ" pitchFamily="50" charset="-128"/>
              </a:endParaRPr>
            </a:p>
          </p:txBody>
        </p:sp>
        <p:sp>
          <p:nvSpPr>
            <p:cNvPr id="89" name="正方形/長方形 88"/>
            <p:cNvSpPr/>
            <p:nvPr/>
          </p:nvSpPr>
          <p:spPr>
            <a:xfrm>
              <a:off x="3203848" y="5229200"/>
              <a:ext cx="1728192"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検討項目の</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絞り込み</a:t>
              </a:r>
            </a:p>
          </p:txBody>
        </p:sp>
        <p:sp>
          <p:nvSpPr>
            <p:cNvPr id="90" name="正方形/長方形 89"/>
            <p:cNvSpPr/>
            <p:nvPr/>
          </p:nvSpPr>
          <p:spPr>
            <a:xfrm>
              <a:off x="5436096" y="5373216"/>
              <a:ext cx="1224136"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a:t>
              </a:r>
            </a:p>
          </p:txBody>
        </p:sp>
        <p:cxnSp>
          <p:nvCxnSpPr>
            <p:cNvPr id="91" name="直線矢印コネクタ 90"/>
            <p:cNvCxnSpPr>
              <a:stCxn id="88" idx="3"/>
              <a:endCxn id="89" idx="1"/>
            </p:cNvCxnSpPr>
            <p:nvPr/>
          </p:nvCxnSpPr>
          <p:spPr>
            <a:xfrm>
              <a:off x="269979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92" name="直線矢印コネクタ 91"/>
            <p:cNvCxnSpPr>
              <a:stCxn id="89" idx="3"/>
              <a:endCxn id="90" idx="1"/>
            </p:cNvCxnSpPr>
            <p:nvPr/>
          </p:nvCxnSpPr>
          <p:spPr>
            <a:xfrm>
              <a:off x="4932040"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0" name="正方形/長方形 109"/>
            <p:cNvSpPr/>
            <p:nvPr/>
          </p:nvSpPr>
          <p:spPr>
            <a:xfrm>
              <a:off x="7164288" y="5373216"/>
              <a:ext cx="1152128"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評価</a:t>
              </a:r>
            </a:p>
          </p:txBody>
        </p:sp>
        <p:cxnSp>
          <p:nvCxnSpPr>
            <p:cNvPr id="112" name="直線矢印コネクタ 111"/>
            <p:cNvCxnSpPr>
              <a:stCxn id="90" idx="3"/>
              <a:endCxn id="110" idx="1"/>
            </p:cNvCxnSpPr>
            <p:nvPr/>
          </p:nvCxnSpPr>
          <p:spPr>
            <a:xfrm>
              <a:off x="666023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dissolv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296144"/>
                <a:gridCol w="1296144"/>
                <a:gridCol w="1224136"/>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2015/3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429000"/>
            <a:ext cx="3744416" cy="504056"/>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未定</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ソフトウェアやライブラリ</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0" y="908720"/>
            <a:ext cx="9144000" cy="59492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0" name="正方形/長方形 9"/>
          <p:cNvSpPr/>
          <p:nvPr/>
        </p:nvSpPr>
        <p:spPr>
          <a:xfrm>
            <a:off x="2700739" y="1782056"/>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Plugin</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2700739" y="2574144"/>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Core</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lang="ja-JP" altLang="en-US" sz="1400" b="1" dirty="0" smtClean="0">
              <a:latin typeface="メイリオ" pitchFamily="50" charset="-128"/>
              <a:ea typeface="メイリオ" pitchFamily="50" charset="-128"/>
              <a:cs typeface="メイリオ" pitchFamily="50" charset="-128"/>
            </a:endParaRPr>
          </a:p>
        </p:txBody>
      </p:sp>
      <p:sp>
        <p:nvSpPr>
          <p:cNvPr id="12" name="正方形/長方形 11"/>
          <p:cNvSpPr/>
          <p:nvPr/>
        </p:nvSpPr>
        <p:spPr>
          <a:xfrm>
            <a:off x="2699792" y="3356992"/>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CakePHP</a:t>
            </a:r>
          </a:p>
        </p:txBody>
      </p:sp>
      <p:sp>
        <p:nvSpPr>
          <p:cNvPr id="13" name="正方形/長方形 12"/>
          <p:cNvSpPr/>
          <p:nvPr/>
        </p:nvSpPr>
        <p:spPr>
          <a:xfrm>
            <a:off x="2699792" y="3933056"/>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Composer</a:t>
            </a:r>
          </a:p>
        </p:txBody>
      </p:sp>
      <p:sp>
        <p:nvSpPr>
          <p:cNvPr id="14" name="正方形/長方形 13"/>
          <p:cNvSpPr/>
          <p:nvPr/>
        </p:nvSpPr>
        <p:spPr>
          <a:xfrm>
            <a:off x="2699792" y="4527326"/>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Apache,</a:t>
            </a:r>
            <a:r>
              <a:rPr lang="ja-JP" altLang="en-US"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MySQL,</a:t>
            </a:r>
            <a:r>
              <a:rPr lang="en-US" altLang="ja-JP" sz="2000" b="1" dirty="0" smtClean="0">
                <a:latin typeface="メイリオ" pitchFamily="50" charset="-128"/>
                <a:ea typeface="メイリオ" pitchFamily="50" charset="-128"/>
                <a:cs typeface="メイリオ" pitchFamily="50" charset="-128"/>
              </a:rPr>
              <a:t> PHP</a:t>
            </a:r>
            <a:r>
              <a:rPr lang="ja-JP" altLang="en-US" sz="2000" b="1" dirty="0" smtClean="0">
                <a:latin typeface="メイリオ" pitchFamily="50" charset="-128"/>
                <a:ea typeface="メイリオ" pitchFamily="50" charset="-128"/>
                <a:cs typeface="メイリオ" pitchFamily="50" charset="-128"/>
              </a:rPr>
              <a:t> </a:t>
            </a:r>
            <a:endParaRPr kumimoji="1" lang="en-US" altLang="ja-JP" sz="2000" b="1" dirty="0" smtClean="0">
              <a:latin typeface="メイリオ" pitchFamily="50" charset="-128"/>
              <a:ea typeface="メイリオ" pitchFamily="50" charset="-128"/>
              <a:cs typeface="メイリオ" pitchFamily="50" charset="-128"/>
            </a:endParaRPr>
          </a:p>
        </p:txBody>
      </p:sp>
      <p:sp>
        <p:nvSpPr>
          <p:cNvPr id="15" name="正方形/長方形 14"/>
          <p:cNvSpPr/>
          <p:nvPr/>
        </p:nvSpPr>
        <p:spPr>
          <a:xfrm>
            <a:off x="2699792" y="6237312"/>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r>
              <a:rPr lang="en-US" altLang="ja-JP"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Windows</a:t>
            </a:r>
            <a:r>
              <a:rPr lang="en-US" altLang="ja-JP" sz="2000" b="1" dirty="0" smtClean="0">
                <a:latin typeface="メイリオ" pitchFamily="50" charset="-128"/>
                <a:ea typeface="メイリオ" pitchFamily="50" charset="-128"/>
                <a:cs typeface="メイリオ" pitchFamily="50" charset="-128"/>
              </a:rPr>
              <a:t>, Mac</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OS X, Linux     etc.</a:t>
            </a:r>
            <a:endParaRPr kumimoji="1" lang="en-US" altLang="ja-JP" sz="1400" b="1" dirty="0" smtClean="0">
              <a:latin typeface="メイリオ" pitchFamily="50" charset="-128"/>
              <a:ea typeface="メイリオ" pitchFamily="50" charset="-128"/>
              <a:cs typeface="メイリオ" pitchFamily="50" charset="-128"/>
            </a:endParaRPr>
          </a:p>
        </p:txBody>
      </p:sp>
      <p:sp>
        <p:nvSpPr>
          <p:cNvPr id="16" name="正方形/長方形 15"/>
          <p:cNvSpPr/>
          <p:nvPr/>
        </p:nvSpPr>
        <p:spPr>
          <a:xfrm>
            <a:off x="179512" y="6237312"/>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ホストマシン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7" name="正方形/長方形 16"/>
          <p:cNvSpPr/>
          <p:nvPr/>
        </p:nvSpPr>
        <p:spPr>
          <a:xfrm>
            <a:off x="179512" y="5085184"/>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8" name="正方形/長方形 17"/>
          <p:cNvSpPr/>
          <p:nvPr/>
        </p:nvSpPr>
        <p:spPr>
          <a:xfrm>
            <a:off x="2699792" y="5085184"/>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endParaRPr kumimoji="1" lang="en-US" altLang="ja-JP" sz="1400" b="1" dirty="0" smtClean="0">
              <a:latin typeface="メイリオ" pitchFamily="50" charset="-128"/>
              <a:ea typeface="メイリオ" pitchFamily="50" charset="-128"/>
              <a:cs typeface="メイリオ" pitchFamily="50" charset="-128"/>
            </a:endParaRPr>
          </a:p>
        </p:txBody>
      </p:sp>
      <p:sp>
        <p:nvSpPr>
          <p:cNvPr id="19" name="正方形/長方形 18"/>
          <p:cNvSpPr/>
          <p:nvPr/>
        </p:nvSpPr>
        <p:spPr>
          <a:xfrm>
            <a:off x="179512" y="5661248"/>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endParaRPr lang="en-US" altLang="ja-JP" b="1"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2699792" y="5661248"/>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VirtualBox, Vagrant, </a:t>
            </a:r>
            <a:r>
              <a:rPr lang="en-US" altLang="ja-JP" sz="2000" b="1" dirty="0" smtClean="0">
                <a:latin typeface="メイリオ" pitchFamily="50" charset="-128"/>
                <a:ea typeface="メイリオ" pitchFamily="50" charset="-128"/>
                <a:cs typeface="メイリオ" pitchFamily="50" charset="-128"/>
              </a:rPr>
              <a:t>Chef-DK</a:t>
            </a:r>
          </a:p>
        </p:txBody>
      </p:sp>
      <p:sp>
        <p:nvSpPr>
          <p:cNvPr id="21" name="正方形/長方形 20"/>
          <p:cNvSpPr/>
          <p:nvPr/>
        </p:nvSpPr>
        <p:spPr>
          <a:xfrm>
            <a:off x="179512" y="4509120"/>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動作環境</a:t>
            </a:r>
            <a:endParaRPr lang="en-US" altLang="ja-JP" b="1" dirty="0" smtClean="0">
              <a:latin typeface="メイリオ" pitchFamily="50" charset="-128"/>
              <a:ea typeface="メイリオ" pitchFamily="50" charset="-128"/>
              <a:cs typeface="メイリオ" pitchFamily="50" charset="-128"/>
            </a:endParaRPr>
          </a:p>
        </p:txBody>
      </p:sp>
      <p:sp>
        <p:nvSpPr>
          <p:cNvPr id="22" name="正方形/長方形 21"/>
          <p:cNvSpPr/>
          <p:nvPr/>
        </p:nvSpPr>
        <p:spPr>
          <a:xfrm>
            <a:off x="179512" y="3933056"/>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依存関係管理</a:t>
            </a:r>
            <a:endParaRPr kumimoji="1" lang="en-US" altLang="ja-JP" sz="2400" b="1" dirty="0" smtClean="0">
              <a:latin typeface="メイリオ" pitchFamily="50" charset="-128"/>
              <a:ea typeface="メイリオ" pitchFamily="50" charset="-128"/>
              <a:cs typeface="メイリオ" pitchFamily="50" charset="-128"/>
            </a:endParaRPr>
          </a:p>
        </p:txBody>
      </p:sp>
      <p:sp>
        <p:nvSpPr>
          <p:cNvPr id="23" name="正方形/長方形 22"/>
          <p:cNvSpPr/>
          <p:nvPr/>
        </p:nvSpPr>
        <p:spPr>
          <a:xfrm>
            <a:off x="179512" y="3356992"/>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b="1" dirty="0" smtClean="0">
                <a:latin typeface="メイリオ" pitchFamily="50" charset="-128"/>
                <a:ea typeface="メイリオ" pitchFamily="50" charset="-128"/>
                <a:cs typeface="メイリオ" pitchFamily="50" charset="-128"/>
              </a:rPr>
              <a:t>PHP</a:t>
            </a:r>
            <a:r>
              <a:rPr kumimoji="1" lang="ja-JP" altLang="en-US" b="1" dirty="0" smtClean="0">
                <a:latin typeface="メイリオ" pitchFamily="50" charset="-128"/>
                <a:ea typeface="メイリオ" pitchFamily="50" charset="-128"/>
                <a:cs typeface="メイリオ" pitchFamily="50" charset="-128"/>
              </a:rPr>
              <a:t>フレームワーク</a:t>
            </a:r>
            <a:endParaRPr kumimoji="1" lang="en-US" altLang="ja-JP" sz="2400" b="1" dirty="0" smtClean="0">
              <a:latin typeface="メイリオ" pitchFamily="50" charset="-128"/>
              <a:ea typeface="メイリオ" pitchFamily="50" charset="-128"/>
              <a:cs typeface="メイリオ" pitchFamily="50" charset="-128"/>
            </a:endParaRPr>
          </a:p>
        </p:txBody>
      </p:sp>
      <p:sp>
        <p:nvSpPr>
          <p:cNvPr id="24" name="正方形/長方形 23"/>
          <p:cNvSpPr/>
          <p:nvPr/>
        </p:nvSpPr>
        <p:spPr>
          <a:xfrm>
            <a:off x="179512" y="2574144"/>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の核となる</a:t>
            </a:r>
            <a:endParaRPr lang="en-US" altLang="ja-JP" b="1" dirty="0" smtClean="0">
              <a:latin typeface="メイリオ" pitchFamily="50" charset="-128"/>
              <a:ea typeface="メイリオ" pitchFamily="50" charset="-128"/>
              <a:cs typeface="メイリオ" pitchFamily="50" charset="-128"/>
            </a:endParaRPr>
          </a:p>
          <a:p>
            <a:pPr algn="ctr"/>
            <a:r>
              <a:rPr kumimoji="1" lang="ja-JP" altLang="en-US" b="1" dirty="0" smtClean="0">
                <a:latin typeface="メイリオ" pitchFamily="50" charset="-128"/>
                <a:ea typeface="メイリオ" pitchFamily="50" charset="-128"/>
                <a:cs typeface="メイリオ" pitchFamily="50" charset="-128"/>
              </a:rPr>
              <a:t>プログラム</a:t>
            </a:r>
            <a:endParaRPr kumimoji="1" lang="en-US" altLang="ja-JP" sz="2400" b="1" dirty="0" smtClean="0">
              <a:latin typeface="メイリオ" pitchFamily="50" charset="-128"/>
              <a:ea typeface="メイリオ" pitchFamily="50" charset="-128"/>
              <a:cs typeface="メイリオ" pitchFamily="50" charset="-128"/>
            </a:endParaRPr>
          </a:p>
        </p:txBody>
      </p:sp>
      <p:sp>
        <p:nvSpPr>
          <p:cNvPr id="25" name="正方形/長方形 24"/>
          <p:cNvSpPr/>
          <p:nvPr/>
        </p:nvSpPr>
        <p:spPr>
          <a:xfrm>
            <a:off x="179512" y="1782056"/>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の各機能となる</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プログラム</a:t>
            </a:r>
            <a:endParaRPr lang="en-US" altLang="ja-JP" b="1" dirty="0" smtClean="0">
              <a:latin typeface="メイリオ" pitchFamily="50" charset="-128"/>
              <a:ea typeface="メイリオ" pitchFamily="50" charset="-128"/>
              <a:cs typeface="メイリオ" pitchFamily="50" charset="-128"/>
            </a:endParaRPr>
          </a:p>
        </p:txBody>
      </p:sp>
      <p:sp>
        <p:nvSpPr>
          <p:cNvPr id="26" name="正方形/長方形 25"/>
          <p:cNvSpPr/>
          <p:nvPr/>
        </p:nvSpPr>
        <p:spPr>
          <a:xfrm>
            <a:off x="2700738"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en-US" altLang="ja-JP" sz="2000" b="1" dirty="0" smtClean="0">
              <a:latin typeface="メイリオ" pitchFamily="50" charset="-128"/>
              <a:ea typeface="メイリオ" pitchFamily="50" charset="-128"/>
              <a:cs typeface="メイリオ" pitchFamily="50" charset="-128"/>
            </a:endParaRPr>
          </a:p>
          <a:p>
            <a:pPr algn="ctr"/>
            <a:r>
              <a:rPr lang="en-US" altLang="ja-JP" sz="1400" b="1" dirty="0" smtClean="0">
                <a:latin typeface="メイリオ" pitchFamily="50" charset="-128"/>
                <a:ea typeface="メイリオ" pitchFamily="50" charset="-128"/>
                <a:cs typeface="メイリオ" pitchFamily="50" charset="-128"/>
              </a:rPr>
              <a:t>(</a:t>
            </a:r>
            <a:r>
              <a:rPr lang="en-US" altLang="ja-JP" sz="1400" b="1" dirty="0" smtClean="0">
                <a:latin typeface="メイリオ" pitchFamily="50" charset="-128"/>
                <a:ea typeface="メイリオ" pitchFamily="50" charset="-128"/>
                <a:cs typeface="メイリオ" pitchFamily="50" charset="-128"/>
              </a:rPr>
              <a:t>CSS)</a:t>
            </a:r>
            <a:endParaRPr kumimoji="1" lang="ja-JP" altLang="en-US" sz="1400" b="1" dirty="0">
              <a:latin typeface="メイリオ" pitchFamily="50" charset="-128"/>
              <a:ea typeface="メイリオ" pitchFamily="50" charset="-128"/>
              <a:cs typeface="メイリオ" pitchFamily="50" charset="-128"/>
            </a:endParaRPr>
          </a:p>
        </p:txBody>
      </p:sp>
      <p:sp>
        <p:nvSpPr>
          <p:cNvPr id="27" name="正方形/長方形 26"/>
          <p:cNvSpPr/>
          <p:nvPr/>
        </p:nvSpPr>
        <p:spPr>
          <a:xfrm>
            <a:off x="6876256"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jQuery</a:t>
            </a:r>
            <a:endParaRPr kumimoji="1" lang="en-US" altLang="ja-JP" sz="2000" b="1" dirty="0" smtClean="0">
              <a:latin typeface="メイリオ" pitchFamily="50" charset="-128"/>
              <a:ea typeface="メイリオ" pitchFamily="50" charset="-128"/>
              <a:cs typeface="メイリオ" pitchFamily="50" charset="-128"/>
            </a:endParaRPr>
          </a:p>
          <a:p>
            <a:pPr algn="ctr"/>
            <a:r>
              <a:rPr lang="en-US" altLang="ja-JP" sz="1400" b="1" dirty="0" smtClean="0">
                <a:latin typeface="メイリオ" pitchFamily="50" charset="-128"/>
                <a:ea typeface="メイリオ" pitchFamily="50" charset="-128"/>
                <a:cs typeface="メイリオ" pitchFamily="50" charset="-128"/>
              </a:rPr>
              <a:t>(</a:t>
            </a: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29" name="正方形/長方形 28"/>
          <p:cNvSpPr/>
          <p:nvPr/>
        </p:nvSpPr>
        <p:spPr>
          <a:xfrm>
            <a:off x="4716016" y="980728"/>
            <a:ext cx="2098731"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AngularJS</a:t>
            </a:r>
          </a:p>
          <a:p>
            <a:pPr algn="ctr"/>
            <a:r>
              <a:rPr lang="en-US" altLang="ja-JP" sz="1400" b="1" dirty="0" smtClean="0">
                <a:latin typeface="メイリオ" pitchFamily="50" charset="-128"/>
                <a:ea typeface="メイリオ" pitchFamily="50" charset="-128"/>
                <a:cs typeface="メイリオ" pitchFamily="50" charset="-128"/>
              </a:rPr>
              <a:t>(</a:t>
            </a: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30" name="正方形/長方形 29"/>
          <p:cNvSpPr/>
          <p:nvPr/>
        </p:nvSpPr>
        <p:spPr>
          <a:xfrm>
            <a:off x="179512" y="980728"/>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フレームワーク／</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ライブラリ</a:t>
            </a:r>
            <a:endParaRPr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苦労したところ</a:t>
            </a:r>
            <a:endParaRPr kumimoji="1" lang="ja-JP" altLang="en-US" dirty="0"/>
          </a:p>
        </p:txBody>
      </p:sp>
      <p:sp>
        <p:nvSpPr>
          <p:cNvPr id="3" name="コンテンツ プレースホルダ 2"/>
          <p:cNvSpPr>
            <a:spLocks noGrp="1"/>
          </p:cNvSpPr>
          <p:nvPr>
            <p:ph idx="1"/>
          </p:nvPr>
        </p:nvSpPr>
        <p:spPr>
          <a:xfrm>
            <a:off x="611560" y="1556792"/>
            <a:ext cx="8219256" cy="1224136"/>
          </a:xfrm>
        </p:spPr>
        <p:txBody>
          <a:bodyPr/>
          <a:lstStyle/>
          <a:p>
            <a:r>
              <a:rPr lang="en-US" altLang="ja-JP" dirty="0" smtClean="0"/>
              <a:t>CakePHP</a:t>
            </a:r>
            <a:r>
              <a:rPr lang="ja-JP" altLang="en-US" dirty="0" smtClean="0"/>
              <a:t>と</a:t>
            </a:r>
            <a:r>
              <a:rPr kumimoji="1" lang="en-US" altLang="ja-JP" dirty="0" smtClean="0"/>
              <a:t>AngularJS</a:t>
            </a:r>
            <a:r>
              <a:rPr kumimoji="1" lang="ja-JP" altLang="en-US" dirty="0" smtClean="0"/>
              <a:t>の</a:t>
            </a:r>
            <a:r>
              <a:rPr lang="ja-JP" altLang="en-US" dirty="0" smtClean="0"/>
              <a:t>コードの共存</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216024" y="2636912"/>
            <a:ext cx="8532440"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互いのコーディング規則を組み合わせて実装する必要があった。</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8" name="コンテンツ プレースホルダ 2"/>
          <p:cNvSpPr txBox="1">
            <a:spLocks/>
          </p:cNvSpPr>
          <p:nvPr/>
        </p:nvSpPr>
        <p:spPr>
          <a:xfrm>
            <a:off x="216024" y="3789040"/>
            <a:ext cx="8352928"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現在は開発者内で共有したものが、何度か修正され、シンプルなコードになっている。</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基礎知識の勉強</a:t>
            </a:r>
            <a:r>
              <a:rPr lang="en-US" altLang="ja-JP" dirty="0" smtClean="0"/>
              <a:t>…</a:t>
            </a:r>
            <a:endParaRPr kumimoji="1" lang="ja-JP" altLang="en-US" dirty="0"/>
          </a:p>
        </p:txBody>
      </p:sp>
      <p:sp>
        <p:nvSpPr>
          <p:cNvPr id="3" name="コンテンツ プレースホルダ 2"/>
          <p:cNvSpPr>
            <a:spLocks noGrp="1"/>
          </p:cNvSpPr>
          <p:nvPr>
            <p:ph idx="1"/>
          </p:nvPr>
        </p:nvSpPr>
        <p:spPr>
          <a:xfrm>
            <a:off x="179512" y="1484784"/>
            <a:ext cx="5040560" cy="5373216"/>
          </a:xfrm>
        </p:spPr>
        <p:txBody>
          <a:bodyPr>
            <a:normAutofit fontScale="85000" lnSpcReduction="20000"/>
          </a:bodyPr>
          <a:lstStyle/>
          <a:p>
            <a:r>
              <a:rPr kumimoji="1" lang="ja-JP" altLang="en-US" dirty="0" smtClean="0"/>
              <a:t>ドットインストール</a:t>
            </a:r>
            <a:endParaRPr lang="en-US" altLang="ja-JP" dirty="0" smtClean="0"/>
          </a:p>
          <a:p>
            <a:pPr lvl="1"/>
            <a:r>
              <a:rPr lang="ja-JP" altLang="en-US" dirty="0" smtClean="0"/>
              <a:t>受講レッスン</a:t>
            </a:r>
            <a:endParaRPr lang="en-US" altLang="ja-JP" dirty="0" smtClean="0"/>
          </a:p>
          <a:p>
            <a:pPr lvl="2"/>
            <a:r>
              <a:rPr kumimoji="1" lang="en-US" altLang="ja-JP" dirty="0" smtClean="0"/>
              <a:t>HTML</a:t>
            </a:r>
            <a:r>
              <a:rPr kumimoji="1" lang="ja-JP" altLang="en-US" dirty="0" smtClean="0"/>
              <a:t>入門</a:t>
            </a:r>
            <a:endParaRPr kumimoji="1" lang="en-US" altLang="ja-JP" dirty="0" smtClean="0"/>
          </a:p>
          <a:p>
            <a:pPr lvl="2"/>
            <a:r>
              <a:rPr kumimoji="1" lang="en-US" altLang="ja-JP" dirty="0" smtClean="0"/>
              <a:t>CSS</a:t>
            </a:r>
            <a:r>
              <a:rPr kumimoji="1" lang="ja-JP" altLang="en-US" dirty="0" smtClean="0"/>
              <a:t>入門</a:t>
            </a:r>
            <a:endParaRPr kumimoji="1" lang="en-US" altLang="ja-JP" dirty="0" smtClean="0"/>
          </a:p>
          <a:p>
            <a:pPr lvl="2"/>
            <a:r>
              <a:rPr kumimoji="1" lang="en-US" altLang="ja-JP" dirty="0" smtClean="0"/>
              <a:t>CSS3</a:t>
            </a:r>
            <a:r>
              <a:rPr kumimoji="1" lang="ja-JP" altLang="en-US" dirty="0" smtClean="0"/>
              <a:t>入門</a:t>
            </a:r>
            <a:endParaRPr kumimoji="1" lang="en-US" altLang="ja-JP" dirty="0" smtClean="0"/>
          </a:p>
          <a:p>
            <a:pPr lvl="2"/>
            <a:r>
              <a:rPr kumimoji="1" lang="en-US" altLang="ja-JP" dirty="0" smtClean="0"/>
              <a:t>Javascript</a:t>
            </a:r>
            <a:r>
              <a:rPr kumimoji="1" lang="ja-JP" altLang="en-US" dirty="0" smtClean="0"/>
              <a:t>入門</a:t>
            </a:r>
            <a:endParaRPr kumimoji="1" lang="en-US" altLang="ja-JP" dirty="0" smtClean="0"/>
          </a:p>
          <a:p>
            <a:pPr lvl="2"/>
            <a:r>
              <a:rPr kumimoji="1" lang="en-US" altLang="ja-JP" dirty="0" smtClean="0"/>
              <a:t>jQuery</a:t>
            </a:r>
            <a:r>
              <a:rPr kumimoji="1" lang="ja-JP" altLang="en-US" dirty="0" smtClean="0"/>
              <a:t>入門</a:t>
            </a:r>
            <a:endParaRPr kumimoji="1" lang="en-US" altLang="ja-JP" dirty="0" smtClean="0"/>
          </a:p>
          <a:p>
            <a:pPr lvl="2"/>
            <a:r>
              <a:rPr kumimoji="1" lang="en-US" altLang="ja-JP" dirty="0" smtClean="0"/>
              <a:t>Bootstrap 3.0</a:t>
            </a:r>
            <a:r>
              <a:rPr kumimoji="1" lang="ja-JP" altLang="en-US" dirty="0" smtClean="0"/>
              <a:t>入門</a:t>
            </a:r>
            <a:endParaRPr kumimoji="1" lang="en-US" altLang="ja-JP" dirty="0" smtClean="0"/>
          </a:p>
          <a:p>
            <a:pPr lvl="2"/>
            <a:r>
              <a:rPr lang="en-US" altLang="ja-JP" dirty="0" smtClean="0"/>
              <a:t>UNIX</a:t>
            </a:r>
            <a:r>
              <a:rPr lang="ja-JP" altLang="en-US" dirty="0" smtClean="0"/>
              <a:t>コマンド入門</a:t>
            </a:r>
            <a:r>
              <a:rPr lang="en-US" altLang="ja-JP" dirty="0" smtClean="0"/>
              <a:t>(</a:t>
            </a:r>
            <a:r>
              <a:rPr lang="ja-JP" altLang="en-US" dirty="0" smtClean="0"/>
              <a:t>一般ユーザ編</a:t>
            </a:r>
            <a:r>
              <a:rPr lang="en-US" altLang="ja-JP" dirty="0" smtClean="0"/>
              <a:t>)</a:t>
            </a:r>
          </a:p>
          <a:p>
            <a:pPr lvl="2"/>
            <a:r>
              <a:rPr kumimoji="1" lang="ja-JP" altLang="en-US" dirty="0" smtClean="0"/>
              <a:t>ローカル開発環境の構築</a:t>
            </a:r>
            <a:endParaRPr kumimoji="1" lang="en-US" altLang="ja-JP" dirty="0" smtClean="0"/>
          </a:p>
          <a:p>
            <a:pPr lvl="2"/>
            <a:r>
              <a:rPr lang="en-US" altLang="ja-JP" dirty="0" smtClean="0"/>
              <a:t>Vagrant</a:t>
            </a:r>
            <a:r>
              <a:rPr lang="ja-JP" altLang="en-US" dirty="0" smtClean="0"/>
              <a:t>入門</a:t>
            </a:r>
            <a:endParaRPr lang="en-US" altLang="ja-JP" dirty="0" smtClean="0"/>
          </a:p>
          <a:p>
            <a:pPr lvl="2"/>
            <a:r>
              <a:rPr kumimoji="1" lang="en-US" altLang="ja-JP" dirty="0" smtClean="0"/>
              <a:t>MySQL</a:t>
            </a:r>
            <a:r>
              <a:rPr kumimoji="1" lang="ja-JP" altLang="en-US" dirty="0" smtClean="0"/>
              <a:t>入門</a:t>
            </a:r>
            <a:endParaRPr kumimoji="1" lang="en-US" altLang="ja-JP" dirty="0" smtClean="0"/>
          </a:p>
          <a:p>
            <a:pPr lvl="2"/>
            <a:r>
              <a:rPr kumimoji="1" lang="en-US" altLang="ja-JP" dirty="0" smtClean="0"/>
              <a:t>PostgreSQL</a:t>
            </a:r>
            <a:r>
              <a:rPr kumimoji="1" lang="ja-JP" altLang="en-US" dirty="0" smtClean="0"/>
              <a:t>入門</a:t>
            </a:r>
            <a:endParaRPr kumimoji="1" lang="en-US" altLang="ja-JP" dirty="0" smtClean="0"/>
          </a:p>
          <a:p>
            <a:pPr lvl="2"/>
            <a:r>
              <a:rPr kumimoji="1" lang="en-US" altLang="ja-JP" dirty="0" smtClean="0"/>
              <a:t>CakePHP</a:t>
            </a:r>
            <a:r>
              <a:rPr kumimoji="1" lang="ja-JP" altLang="en-US" dirty="0" smtClean="0"/>
              <a:t>入門</a:t>
            </a:r>
            <a:endParaRPr kumimoji="1" lang="en-US" altLang="ja-JP" dirty="0" smtClean="0"/>
          </a:p>
          <a:p>
            <a:pPr lvl="2"/>
            <a:r>
              <a:rPr kumimoji="1" lang="en-US" altLang="ja-JP" dirty="0" smtClean="0"/>
              <a:t>vim</a:t>
            </a:r>
            <a:r>
              <a:rPr kumimoji="1" lang="ja-JP" altLang="en-US" dirty="0" smtClean="0"/>
              <a:t>入門</a:t>
            </a:r>
            <a:endParaRPr kumimoji="1" lang="en-US" altLang="ja-JP" dirty="0" smtClean="0"/>
          </a:p>
          <a:p>
            <a:pPr lvl="2"/>
            <a:r>
              <a:rPr lang="en-US" altLang="ja-JP" dirty="0" smtClean="0"/>
              <a:t>Git</a:t>
            </a:r>
            <a:r>
              <a:rPr lang="ja-JP" altLang="en-US" dirty="0" smtClean="0"/>
              <a:t>入門</a:t>
            </a:r>
            <a:endParaRPr lang="en-US" altLang="ja-JP" dirty="0" smtClean="0"/>
          </a:p>
          <a:p>
            <a:r>
              <a:rPr kumimoji="1" lang="ja-JP" altLang="en-US" dirty="0" smtClean="0"/>
              <a:t>書籍</a:t>
            </a:r>
            <a:endParaRPr kumimoji="1" lang="en-US" altLang="ja-JP" dirty="0" smtClean="0"/>
          </a:p>
          <a:p>
            <a:r>
              <a:rPr lang="ja-JP" altLang="en-US" dirty="0" smtClean="0"/>
              <a:t>公式</a:t>
            </a:r>
            <a:r>
              <a:rPr lang="en-US" altLang="ja-JP" dirty="0" smtClean="0"/>
              <a:t>Web</a:t>
            </a:r>
            <a:r>
              <a:rPr lang="ja-JP" altLang="en-US" dirty="0" smtClean="0"/>
              <a:t>サイト</a:t>
            </a:r>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3" cstate="print"/>
          <a:srcRect/>
          <a:stretch>
            <a:fillRect/>
          </a:stretch>
        </p:blipFill>
        <p:spPr bwMode="auto">
          <a:xfrm>
            <a:off x="5076056" y="2010544"/>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44008" y="1883668"/>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429000"/>
            <a:ext cx="4104456" cy="2664296"/>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基本編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応用編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で作る「簡易掲示板」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で作る「シンプルカレンダー」</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で作る投票システム</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で作る「画像掲示板」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で作る「ビンゴシート」</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入門</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で作る</a:t>
            </a:r>
            <a:r>
              <a:rPr lang="en-US" altLang="ja-JP" sz="1700" b="1" dirty="0" err="1" smtClean="0">
                <a:latin typeface="メイリオ" pitchFamily="50" charset="-128"/>
                <a:ea typeface="メイリオ" pitchFamily="50" charset="-128"/>
                <a:cs typeface="メイリオ" pitchFamily="50" charset="-128"/>
              </a:rPr>
              <a:t>ToDo</a:t>
            </a:r>
            <a:r>
              <a:rPr lang="ja-JP" altLang="en-US" sz="1700" b="1" dirty="0" smtClean="0">
                <a:latin typeface="メイリオ" pitchFamily="50" charset="-128"/>
                <a:ea typeface="メイリオ" pitchFamily="50" charset="-128"/>
                <a:cs typeface="メイリオ" pitchFamily="50" charset="-128"/>
              </a:rPr>
              <a:t>アプリ</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3347864" y="1484784"/>
            <a:ext cx="2880320"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月～</a:t>
            </a:r>
            <a:r>
              <a:rPr lang="en-US" altLang="ja-JP" sz="2000" b="1" dirty="0" smtClean="0">
                <a:latin typeface="メイリオ" pitchFamily="50" charset="-128"/>
                <a:ea typeface="メイリオ" pitchFamily="50" charset="-128"/>
                <a:cs typeface="メイリオ" pitchFamily="50" charset="-128"/>
              </a:rPr>
              <a:t>4</a:t>
            </a:r>
            <a:r>
              <a:rPr lang="ja-JP" altLang="en-US" sz="2000" b="1" dirty="0" smtClean="0">
                <a:latin typeface="メイリオ" pitchFamily="50" charset="-128"/>
                <a:ea typeface="メイリオ" pitchFamily="50" charset="-128"/>
                <a:cs typeface="メイリオ" pitchFamily="50" charset="-128"/>
              </a:rPr>
              <a:t>月にかけて）</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承認機能</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7" name="Picture 3"/>
          <p:cNvPicPr>
            <a:picLocks noChangeAspect="1" noChangeArrowheads="1"/>
          </p:cNvPicPr>
          <p:nvPr/>
        </p:nvPicPr>
        <p:blipFill>
          <a:blip r:embed="rId3" cstate="print"/>
          <a:srcRect/>
          <a:stretch>
            <a:fillRect/>
          </a:stretch>
        </p:blipFill>
        <p:spPr bwMode="auto">
          <a:xfrm>
            <a:off x="1043608" y="980728"/>
            <a:ext cx="2088232" cy="288032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1043608" y="3933056"/>
            <a:ext cx="2088232" cy="2880320"/>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3347864" y="980728"/>
            <a:ext cx="5472608" cy="2836302"/>
          </a:xfrm>
          <a:prstGeom prst="rect">
            <a:avLst/>
          </a:prstGeom>
          <a:noFill/>
          <a:ln w="9525">
            <a:noFill/>
            <a:miter lim="800000"/>
            <a:headEnd/>
            <a:tailEnd/>
          </a:ln>
        </p:spPr>
      </p:pic>
      <p:sp>
        <p:nvSpPr>
          <p:cNvPr id="10" name="フローチャート: 処理 9"/>
          <p:cNvSpPr/>
          <p:nvPr/>
        </p:nvSpPr>
        <p:spPr>
          <a:xfrm>
            <a:off x="179512" y="1124744"/>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student</a:t>
            </a:r>
            <a:endParaRPr kumimoji="1" lang="ja-JP" altLang="en-US" sz="2000" dirty="0">
              <a:latin typeface="メイリオ" pitchFamily="50" charset="-128"/>
              <a:ea typeface="メイリオ" pitchFamily="50" charset="-128"/>
              <a:cs typeface="メイリオ" pitchFamily="50" charset="-128"/>
            </a:endParaRPr>
          </a:p>
        </p:txBody>
      </p:sp>
      <p:sp>
        <p:nvSpPr>
          <p:cNvPr id="11" name="フローチャート: 処理 10"/>
          <p:cNvSpPr/>
          <p:nvPr/>
        </p:nvSpPr>
        <p:spPr>
          <a:xfrm>
            <a:off x="179512" y="4077072"/>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professor</a:t>
            </a:r>
            <a:endParaRPr kumimoji="1" lang="ja-JP" altLang="en-US" sz="2000" dirty="0">
              <a:latin typeface="メイリオ" pitchFamily="50" charset="-128"/>
              <a:ea typeface="メイリオ" pitchFamily="50" charset="-128"/>
              <a:cs typeface="メイリオ" pitchFamily="50" charset="-128"/>
            </a:endParaRPr>
          </a:p>
        </p:txBody>
      </p:sp>
      <p:cxnSp>
        <p:nvCxnSpPr>
          <p:cNvPr id="13" name="直線コネクタ 12"/>
          <p:cNvCxnSpPr/>
          <p:nvPr/>
        </p:nvCxnSpPr>
        <p:spPr>
          <a:xfrm>
            <a:off x="0" y="3861048"/>
            <a:ext cx="9144000"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1027" name="Picture 3"/>
          <p:cNvPicPr>
            <a:picLocks noChangeAspect="1" noChangeArrowheads="1"/>
          </p:cNvPicPr>
          <p:nvPr/>
        </p:nvPicPr>
        <p:blipFill>
          <a:blip r:embed="rId6" cstate="print"/>
          <a:srcRect/>
          <a:stretch>
            <a:fillRect/>
          </a:stretch>
        </p:blipFill>
        <p:spPr bwMode="auto">
          <a:xfrm>
            <a:off x="3347864" y="3861048"/>
            <a:ext cx="5472608" cy="292494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55</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56</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5"/>
            <a:ext cx="4019426" cy="2376264"/>
          </a:xfrm>
          <a:prstGeom prst="rect">
            <a:avLst/>
          </a:prstGeom>
          <a:noFill/>
          <a:ln w="9525">
            <a:noFill/>
            <a:miter lim="800000"/>
            <a:headEnd/>
            <a:tailEnd/>
          </a:ln>
        </p:spPr>
      </p:pic>
      <p:sp>
        <p:nvSpPr>
          <p:cNvPr id="9" name="四角形吹き出し 8"/>
          <p:cNvSpPr/>
          <p:nvPr/>
        </p:nvSpPr>
        <p:spPr>
          <a:xfrm>
            <a:off x="4355976" y="2564904"/>
            <a:ext cx="4320480" cy="4149080"/>
          </a:xfrm>
          <a:prstGeom prst="wedgeRectCallout">
            <a:avLst>
              <a:gd name="adj1" fmla="val -77372"/>
              <a:gd name="adj2" fmla="val 488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solidFill>
                  <a:srgbClr val="FF0000"/>
                </a:solidFill>
              </a:rPr>
              <a:t>&lt;script type=“text/javascript”&gt;</a:t>
            </a:r>
          </a:p>
          <a:p>
            <a:r>
              <a:rPr lang="en-US" altLang="ja-JP" dirty="0" smtClean="0">
                <a:solidFill>
                  <a:srgbClr val="FF0000"/>
                </a:solidFill>
              </a:rPr>
              <a:t>            function Hello(){</a:t>
            </a:r>
          </a:p>
          <a:p>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p>
          <a:p>
            <a:r>
              <a:rPr lang="en-US" altLang="ja-JP" dirty="0" smtClean="0">
                <a:solidFill>
                  <a:srgbClr val="FF0000"/>
                </a:solidFill>
              </a:rPr>
              <a:t>            }</a:t>
            </a:r>
          </a:p>
          <a:p>
            <a:r>
              <a:rPr lang="en-US" altLang="ja-JP" dirty="0" smtClean="0">
                <a:solidFill>
                  <a:srgbClr val="FF0000"/>
                </a:solidFill>
              </a:rPr>
              <a:t>        &lt;/script&gt;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endParaRPr lang="en-US" altLang="ja-JP" u="sng" dirty="0" smtClean="0">
              <a:solidFill>
                <a:srgbClr val="FF0000"/>
              </a:solidFill>
            </a:endParaRP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13285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タグ内に記述</a:t>
            </a:r>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57</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179511" y="2708920"/>
            <a:ext cx="4263027" cy="2520280"/>
          </a:xfrm>
          <a:prstGeom prst="rect">
            <a:avLst/>
          </a:prstGeom>
          <a:noFill/>
          <a:ln w="9525">
            <a:noFill/>
            <a:miter lim="800000"/>
            <a:headEnd/>
            <a:tailEnd/>
          </a:ln>
        </p:spPr>
      </p:pic>
      <p:sp>
        <p:nvSpPr>
          <p:cNvPr id="9" name="四角形吹き出し 8"/>
          <p:cNvSpPr/>
          <p:nvPr/>
        </p:nvSpPr>
        <p:spPr>
          <a:xfrm>
            <a:off x="3419872" y="2852936"/>
            <a:ext cx="4320480" cy="3429000"/>
          </a:xfrm>
          <a:prstGeom prst="wedgeRectCallout">
            <a:avLst>
              <a:gd name="adj1" fmla="val -60490"/>
              <a:gd name="adj2" fmla="val 318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p>
        </p:txBody>
      </p:sp>
      <p:sp>
        <p:nvSpPr>
          <p:cNvPr id="12" name="フローチャート: 処理 11"/>
          <p:cNvSpPr/>
          <p:nvPr/>
        </p:nvSpPr>
        <p:spPr>
          <a:xfrm>
            <a:off x="3419872" y="242088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四角形吹き出し 10"/>
          <p:cNvSpPr/>
          <p:nvPr/>
        </p:nvSpPr>
        <p:spPr>
          <a:xfrm>
            <a:off x="6588224" y="4509120"/>
            <a:ext cx="2376264" cy="1052736"/>
          </a:xfrm>
          <a:prstGeom prst="wedgeRectCallout">
            <a:avLst>
              <a:gd name="adj1" fmla="val -98827"/>
              <a:gd name="adj2" fmla="val -7534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function Hello(){</a:t>
            </a:r>
            <a:br>
              <a:rPr lang="en-US" altLang="ja-JP" dirty="0" smtClean="0">
                <a:solidFill>
                  <a:srgbClr val="FF0000"/>
                </a:solidFill>
              </a:rPr>
            </a:br>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r>
              <a:rPr lang="ja-JP" altLang="en-US" dirty="0" smtClean="0">
                <a:solidFill>
                  <a:srgbClr val="FF0000"/>
                </a:solidFill>
              </a:rPr>
              <a:t/>
            </a:r>
            <a:br>
              <a:rPr lang="ja-JP" altLang="en-US" dirty="0" smtClean="0">
                <a:solidFill>
                  <a:srgbClr val="FF0000"/>
                </a:solidFill>
              </a:rPr>
            </a:br>
            <a:r>
              <a:rPr lang="en-US" altLang="ja-JP" dirty="0" smtClean="0">
                <a:solidFill>
                  <a:srgbClr val="FF0000"/>
                </a:solidFill>
              </a:rPr>
              <a:t>}</a:t>
            </a:r>
            <a:endParaRPr lang="en-US" altLang="ja-JP" u="sng" dirty="0" smtClean="0">
              <a:solidFill>
                <a:srgbClr val="FF0000"/>
              </a:solidFill>
            </a:endParaRPr>
          </a:p>
        </p:txBody>
      </p:sp>
      <p:sp>
        <p:nvSpPr>
          <p:cNvPr id="13" name="フローチャート: 処理 12"/>
          <p:cNvSpPr/>
          <p:nvPr/>
        </p:nvSpPr>
        <p:spPr>
          <a:xfrm>
            <a:off x="6588224" y="407707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Google.js</a:t>
            </a:r>
            <a:endParaRPr kumimoji="1" lang="ja-JP" alt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60040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3168352"/>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a:t>
            </a:r>
            <a:r>
              <a:rPr lang="en-US" altLang="ja-JP" sz="1600" dirty="0" smtClean="0"/>
              <a:t>※1</a:t>
            </a:r>
            <a:r>
              <a:rPr lang="ja-JP" altLang="en-US" sz="2400" dirty="0" smtClean="0"/>
              <a:t>等の変更があり、中身（ソースコード）や開発方法等は様変わり。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月末の</a:t>
            </a:r>
            <a:r>
              <a:rPr lang="en-US" altLang="ja-JP" sz="2400" dirty="0" smtClean="0"/>
              <a:t>α</a:t>
            </a:r>
            <a:r>
              <a:rPr lang="ja-JP" altLang="en-US" sz="2400" dirty="0" smtClean="0"/>
              <a:t>版</a:t>
            </a:r>
            <a:r>
              <a:rPr lang="en-US" altLang="ja-JP" sz="1600" dirty="0" smtClean="0"/>
              <a:t>※2</a:t>
            </a:r>
            <a:r>
              <a:rPr lang="ja-JP" altLang="en-US" sz="2400" dirty="0" smtClean="0"/>
              <a:t>リリースに向けて現在開発中。</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960440" cy="648072"/>
          </a:xfrm>
          <a:prstGeom prst="roundRect">
            <a:avLst/>
          </a:prstGeom>
          <a:scene3d>
            <a:camera prst="orthographicFront"/>
            <a:lightRig rig="threePt" dir="t"/>
          </a:scene3d>
          <a:sp3d>
            <a:bevelT prst="convex"/>
          </a:sp3d>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5517232"/>
            <a:ext cx="8424936" cy="1200329"/>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フレームワーク </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アプリケーションを開発する際に頻繁に必要する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汎用的な機能を纏めて提供し、アプリケーションの土台と</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して機能するソフトウェア。</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※2  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機能が不足している、あるいはバグを含む試作版。</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1916832"/>
            <a:ext cx="8640960" cy="100811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9954</TotalTime>
  <Words>6355</Words>
  <Application>Microsoft Office PowerPoint</Application>
  <PresentationFormat>画面に合わせる (4:3)</PresentationFormat>
  <Paragraphs>1486</Paragraphs>
  <Slides>57</Slides>
  <Notes>57</Notes>
  <HiddenSlides>13</HiddenSlides>
  <MMClips>0</MMClips>
  <ScaleCrop>false</ScaleCrop>
  <HeadingPairs>
    <vt:vector size="4" baseType="variant">
      <vt:variant>
        <vt:lpstr>テーマ</vt:lpstr>
      </vt:variant>
      <vt:variant>
        <vt:i4>1</vt:i4>
      </vt:variant>
      <vt:variant>
        <vt:lpstr>スライド タイトル</vt:lpstr>
      </vt:variant>
      <vt:variant>
        <vt:i4>57</vt:i4>
      </vt:variant>
    </vt:vector>
  </HeadingPairs>
  <TitlesOfParts>
    <vt:vector size="58"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検討項目の選定プロセス</vt:lpstr>
      <vt:lpstr>3.5 検討項目</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5.3 プログラム規模</vt:lpstr>
      <vt:lpstr>5.4 ソースコードのコメント</vt:lpstr>
      <vt:lpstr>目次</vt:lpstr>
      <vt:lpstr>6.１結論</vt:lpstr>
      <vt:lpstr>6.2 今後の予定</vt:lpstr>
      <vt:lpstr>6.2 今後の予定</vt:lpstr>
      <vt:lpstr>6.2 今後の予定</vt:lpstr>
      <vt:lpstr>ご清聴ありがとうございました。</vt:lpstr>
      <vt:lpstr>テーマ選定に至るプロセス</vt:lpstr>
      <vt:lpstr>PLATONの移行(NC2⇒NC3)</vt:lpstr>
      <vt:lpstr>ソフトウェアやライブラリ</vt:lpstr>
      <vt:lpstr>苦労したところ</vt:lpstr>
      <vt:lpstr>基礎知識の勉強…</vt:lpstr>
      <vt:lpstr>CI(継続的インテグレーション)</vt:lpstr>
      <vt:lpstr>OSS(オープンソースソフトウェア)</vt:lpstr>
      <vt:lpstr>承認機能</vt:lpstr>
      <vt:lpstr>HTML</vt:lpstr>
      <vt:lpstr>CSS</vt:lpstr>
      <vt:lpstr>CSS</vt:lpstr>
      <vt:lpstr>Javascript</vt:lpstr>
      <vt:lpstr>Javascript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1070</cp:revision>
  <dcterms:created xsi:type="dcterms:W3CDTF">2014-10-23T15:17:38Z</dcterms:created>
  <dcterms:modified xsi:type="dcterms:W3CDTF">2014-12-09T06:20:54Z</dcterms:modified>
</cp:coreProperties>
</file>