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342" r:id="rId14"/>
    <p:sldId id="295" r:id="rId15"/>
    <p:sldId id="294" r:id="rId16"/>
    <p:sldId id="323" r:id="rId17"/>
    <p:sldId id="296" r:id="rId18"/>
    <p:sldId id="297" r:id="rId19"/>
    <p:sldId id="298" r:id="rId20"/>
    <p:sldId id="299" r:id="rId21"/>
    <p:sldId id="301" r:id="rId22"/>
    <p:sldId id="300" r:id="rId23"/>
    <p:sldId id="345" r:id="rId24"/>
    <p:sldId id="302" r:id="rId25"/>
    <p:sldId id="303" r:id="rId26"/>
    <p:sldId id="304" r:id="rId27"/>
    <p:sldId id="305" r:id="rId28"/>
    <p:sldId id="307" r:id="rId29"/>
    <p:sldId id="306" r:id="rId30"/>
    <p:sldId id="309" r:id="rId31"/>
    <p:sldId id="321" r:id="rId32"/>
    <p:sldId id="330" r:id="rId33"/>
    <p:sldId id="327" r:id="rId34"/>
    <p:sldId id="331" r:id="rId35"/>
    <p:sldId id="328" r:id="rId36"/>
    <p:sldId id="329" r:id="rId37"/>
    <p:sldId id="348" r:id="rId38"/>
    <p:sldId id="310" r:id="rId39"/>
    <p:sldId id="320" r:id="rId40"/>
    <p:sldId id="333" r:id="rId41"/>
    <p:sldId id="335" r:id="rId42"/>
    <p:sldId id="336" r:id="rId43"/>
    <p:sldId id="283" r:id="rId44"/>
    <p:sldId id="346" r:id="rId45"/>
    <p:sldId id="343" r:id="rId46"/>
    <p:sldId id="344" r:id="rId47"/>
    <p:sldId id="347" r:id="rId48"/>
    <p:sldId id="314" r:id="rId49"/>
    <p:sldId id="311" r:id="rId50"/>
    <p:sldId id="315" r:id="rId51"/>
    <p:sldId id="316" r:id="rId52"/>
    <p:sldId id="317" r:id="rId53"/>
    <p:sldId id="318" r:id="rId54"/>
    <p:sldId id="319" r:id="rId55"/>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78032" autoAdjust="0"/>
  </p:normalViewPr>
  <p:slideViewPr>
    <p:cSldViewPr>
      <p:cViewPr varScale="1">
        <p:scale>
          <a:sx n="88" d="100"/>
          <a:sy n="88" d="100"/>
        </p:scale>
        <p:origin x="-6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9"/>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2014/12/8</a:t>
            </a:fld>
            <a:endParaRPr kumimoji="1" lang="ja-JP" altLang="en-US"/>
          </a:p>
        </p:txBody>
      </p:sp>
      <p:sp>
        <p:nvSpPr>
          <p:cNvPr id="4" name="フッター プレースホルダ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2014/12/8</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en-US" altLang="ja-JP" dirty="0" smtClean="0"/>
          </a:p>
          <a:p>
            <a:endParaRPr kumimoji="1" lang="en-US" altLang="ja-JP" dirty="0" smtClean="0"/>
          </a:p>
          <a:p>
            <a:r>
              <a:rPr kumimoji="1" lang="ja-JP" altLang="en-US" dirty="0" smtClean="0"/>
              <a:t>掲示板はまだ着手したばかりで、本研究は</a:t>
            </a:r>
            <a:r>
              <a:rPr kumimoji="1" lang="en-US" altLang="ja-JP" dirty="0" smtClean="0"/>
              <a:t>iframe</a:t>
            </a:r>
            <a:r>
              <a:rPr kumimoji="1" lang="ja-JP" altLang="en-US" dirty="0" smtClean="0"/>
              <a:t>プラグインをベースに</a:t>
            </a:r>
            <a:r>
              <a:rPr kumimoji="1" lang="en-US" altLang="ja-JP" dirty="0" smtClean="0"/>
              <a:t>UI</a:t>
            </a:r>
            <a:r>
              <a:rPr kumimoji="1" lang="ja-JP" altLang="en-US" dirty="0" smtClean="0"/>
              <a:t>の改善を図りました。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p>
          <a:p>
            <a:r>
              <a:rPr kumimoji="1" lang="ja-JP" altLang="en-US" dirty="0" smtClean="0"/>
              <a:t>ここで</a:t>
            </a:r>
            <a:r>
              <a:rPr kumimoji="1" lang="en-US" altLang="ja-JP" dirty="0" smtClean="0"/>
              <a:t>EFO</a:t>
            </a:r>
            <a:r>
              <a:rPr kumimoji="1" lang="ja-JP" altLang="en-US" dirty="0" smtClean="0"/>
              <a:t>という考え方を説明します。</a:t>
            </a:r>
            <a:endParaRPr kumimoji="1" lang="en-US" altLang="ja-JP" dirty="0" smtClean="0"/>
          </a:p>
          <a:p>
            <a:r>
              <a:rPr kumimoji="1" lang="en-US" altLang="ja-JP" dirty="0" smtClean="0"/>
              <a:t>EFO</a:t>
            </a:r>
            <a:r>
              <a:rPr kumimoji="1" lang="ja-JP" altLang="en-US" dirty="0" smtClean="0"/>
              <a:t>とはエントリーフォームを最適化することで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endParaRPr kumimoji="1" lang="en-US" altLang="ja-JP" dirty="0" smtClean="0"/>
          </a:p>
          <a:p>
            <a:r>
              <a:rPr kumimoji="1" lang="ja-JP" altLang="en-US" dirty="0" smtClean="0"/>
              <a:t>そこで、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項目を検討項目としました。内容梗概にも載せている表です。</a:t>
            </a:r>
            <a:endParaRPr kumimoji="1" lang="en-US" altLang="ja-JP" dirty="0" smtClean="0"/>
          </a:p>
          <a:p>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例を交えて言葉で説明。</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en-US" altLang="ja-JP" dirty="0" smtClean="0"/>
              <a:t>Classify</a:t>
            </a:r>
          </a:p>
          <a:p>
            <a:r>
              <a:rPr kumimoji="1" lang="en-US" altLang="ja-JP" dirty="0" smtClean="0"/>
              <a:t>Statistics</a:t>
            </a:r>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ja-JP" altLang="en-US" dirty="0" smtClean="0"/>
              <a:t>全てを説明すると時間もありませんので、</a:t>
            </a:r>
            <a:endParaRPr kumimoji="1" lang="en-US" altLang="ja-JP" dirty="0" smtClean="0"/>
          </a:p>
          <a:p>
            <a:r>
              <a:rPr kumimoji="1" lang="ja-JP" altLang="en-US" dirty="0" smtClean="0"/>
              <a:t>数点に絞って説明します。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のフォームを使うことで、自動的にこのように表示することができます。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[5</a:t>
            </a:r>
            <a:r>
              <a:rPr kumimoji="1" lang="ja-JP" altLang="en-US" dirty="0" smtClean="0"/>
              <a:t>秒</a:t>
            </a:r>
            <a:r>
              <a:rPr kumimoji="1" lang="en-US" altLang="ja-JP" dirty="0" smtClean="0"/>
              <a:t>]</a:t>
            </a:r>
          </a:p>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背景文字で薄く</a:t>
            </a:r>
            <a:r>
              <a:rPr kumimoji="1" lang="en-US" altLang="ja-JP" dirty="0" smtClean="0"/>
              <a:t>400</a:t>
            </a:r>
            <a:r>
              <a:rPr kumimoji="1" lang="ja-JP" altLang="en-US" dirty="0" smtClean="0"/>
              <a:t>という数字がありますが、</a:t>
            </a:r>
            <a:endParaRPr kumimoji="1" lang="en-US" altLang="ja-JP" dirty="0" smtClean="0"/>
          </a:p>
          <a:p>
            <a:r>
              <a:rPr kumimoji="1" lang="ja-JP" altLang="en-US" dirty="0" smtClean="0"/>
              <a:t>何も入力されていない場合</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45</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ja-JP" altLang="en-US" dirty="0" smtClean="0"/>
              <a:t>まずは前置き的なところで、</a:t>
            </a:r>
            <a:endParaRPr kumimoji="1" lang="en-US" altLang="ja-JP" dirty="0" smtClean="0"/>
          </a:p>
          <a:p>
            <a:r>
              <a:rPr kumimoji="1" lang="en-US" altLang="ja-JP" dirty="0" smtClean="0"/>
              <a:t>NC3</a:t>
            </a:r>
            <a:r>
              <a:rPr kumimoji="1" lang="ja-JP" altLang="en-US" dirty="0" smtClean="0"/>
              <a:t>プロジェクトに関連することを説明していきます。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p>
          <a:p>
            <a:r>
              <a:rPr kumimoji="1" lang="ja-JP" altLang="en-US" dirty="0" smtClean="0"/>
              <a:t>続きまして</a:t>
            </a:r>
            <a:r>
              <a:rPr kumimoji="1" lang="en-US" altLang="ja-JP" dirty="0" smtClean="0"/>
              <a:t>NC2</a:t>
            </a:r>
            <a:r>
              <a:rPr kumimoji="1" lang="ja-JP" altLang="en-US" dirty="0" smtClean="0"/>
              <a:t>との相違点ですが、開発に関するもので技術的なところですので、簡単に説明したいと思います。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2014/12/8</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2014/12/8</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2014/12/8</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2014/12/8</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2014/12/8</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2014/12/8</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3140968"/>
            <a:ext cx="6552728" cy="720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483768" y="4221088"/>
            <a:ext cx="6336704" cy="1944216"/>
          </a:xfrm>
          <a:prstGeom prst="wedgeRoundRectCallout">
            <a:avLst>
              <a:gd name="adj1" fmla="val -16755"/>
              <a:gd name="adj2" fmla="val -73288"/>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4149080"/>
            <a:ext cx="8280920" cy="8640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2483768" y="1988840"/>
            <a:ext cx="6336704" cy="1728192"/>
          </a:xfrm>
          <a:prstGeom prst="wedgeRoundRectCallout">
            <a:avLst>
              <a:gd name="adj1" fmla="val -20601"/>
              <a:gd name="adj2" fmla="val 86725"/>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5373216"/>
            <a:ext cx="7272808"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395536" y="2276872"/>
            <a:ext cx="8352928" cy="3024336"/>
          </a:xfrm>
          <a:prstGeom prst="wedgeRoundRectCallout">
            <a:avLst>
              <a:gd name="adj1" fmla="val -4994"/>
              <a:gd name="adj2" fmla="val 57434"/>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400" b="1" dirty="0" smtClean="0">
                <a:latin typeface="メイリオ" pitchFamily="50" charset="-128"/>
                <a:ea typeface="メイリオ" pitchFamily="50" charset="-128"/>
                <a:cs typeface="メイリオ" pitchFamily="50" charset="-128"/>
              </a:rPr>
              <a:t>   TravisCI</a:t>
            </a: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と連携し</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への</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をトリガーにして</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予め設定した通りに自動でテストを実行する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※CI</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Continuous Integration</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継続的インテグレーション</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テストを継続的に実行して行くこと</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44824"/>
            <a:ext cx="8229600" cy="1368152"/>
          </a:xfrm>
        </p:spPr>
        <p:txBody>
          <a:bodyPr/>
          <a:lstStyle/>
          <a:p>
            <a:pPr marL="514350" indent="-514350">
              <a:buFont typeface="+mj-lt"/>
              <a:buAutoNum type="arabicPeriod"/>
            </a:pPr>
            <a:r>
              <a:rPr kumimoji="1" lang="ja-JP" altLang="en-US" dirty="0" smtClean="0"/>
              <a:t>独自デザインの反映が簡単になる。</a:t>
            </a:r>
            <a:endParaRPr kumimoji="1" lang="en-US" altLang="ja-JP" dirty="0" smtClean="0"/>
          </a:p>
          <a:p>
            <a:pPr marL="514350" indent="-514350">
              <a:buFont typeface="+mj-lt"/>
              <a:buAutoNum type="arabicPeriod"/>
            </a:pPr>
            <a:r>
              <a:rPr lang="ja-JP" altLang="en-US" dirty="0" smtClean="0"/>
              <a:t>追加機能の開発敷居が低くなる。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7" name="タイトル 1"/>
          <p:cNvSpPr>
            <a:spLocks noGrp="1"/>
          </p:cNvSpPr>
          <p:nvPr>
            <p:ph type="title"/>
          </p:nvPr>
        </p:nvSpPr>
        <p:spPr>
          <a:xfrm>
            <a:off x="457200" y="125760"/>
            <a:ext cx="8229600" cy="1143000"/>
          </a:xfrm>
        </p:spPr>
        <p:txBody>
          <a:bodyPr/>
          <a:lstStyle/>
          <a:p>
            <a:r>
              <a:rPr kumimoji="1" lang="en-US" altLang="ja-JP" dirty="0" smtClean="0"/>
              <a:t>1.3 </a:t>
            </a:r>
            <a:r>
              <a:rPr kumimoji="1" lang="ja-JP" altLang="en-US" dirty="0" smtClean="0"/>
              <a:t>ユーザのメリット</a:t>
            </a:r>
            <a:endParaRPr kumimoji="1"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052736"/>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システム管理者</a:t>
            </a:r>
            <a:endParaRPr kumimoji="1" lang="ja-JP" altLang="en-US" sz="2800" b="1" dirty="0">
              <a:ea typeface="メイリオ" pitchFamily="50" charset="-128"/>
              <a:cs typeface="メイリオ" pitchFamily="50" charset="-128"/>
            </a:endParaRPr>
          </a:p>
        </p:txBody>
      </p:sp>
      <p:sp>
        <p:nvSpPr>
          <p:cNvPr id="11" name="角丸四角形 10"/>
          <p:cNvSpPr/>
          <p:nvPr/>
        </p:nvSpPr>
        <p:spPr>
          <a:xfrm>
            <a:off x="323528" y="2924944"/>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システム利用者</a:t>
            </a:r>
            <a:endParaRPr kumimoji="1" lang="ja-JP" altLang="en-US" sz="2800" b="1" dirty="0">
              <a:ea typeface="メイリオ" pitchFamily="50" charset="-128"/>
              <a:cs typeface="メイリオ" pitchFamily="50" charset="-128"/>
            </a:endParaRPr>
          </a:p>
        </p:txBody>
      </p:sp>
      <p:sp>
        <p:nvSpPr>
          <p:cNvPr id="12" name="コンテンツ プレースホルダ 2"/>
          <p:cNvSpPr txBox="1">
            <a:spLocks/>
          </p:cNvSpPr>
          <p:nvPr/>
        </p:nvSpPr>
        <p:spPr>
          <a:xfrm>
            <a:off x="457200" y="3645024"/>
            <a:ext cx="8229600" cy="252028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閲覧する媒体に依存しない。</a:t>
            </a:r>
            <a:endParaRPr lang="en-US" altLang="ja-JP" sz="2800" b="1" dirty="0" smtClean="0">
              <a:latin typeface="メイリオ" pitchFamily="50" charset="-128"/>
              <a:ea typeface="メイリオ" pitchFamily="50" charset="-128"/>
              <a:cs typeface="メイリオ" pitchFamily="50" charset="-128"/>
            </a:endParaRPr>
          </a:p>
          <a:p>
            <a:pPr marL="514350" lvl="0" indent="-514350">
              <a:spcBef>
                <a:spcPct val="20000"/>
              </a:spcBef>
            </a:pPr>
            <a:r>
              <a:rPr lang="ja-JP" altLang="en-US" sz="2800" b="1" dirty="0" smtClean="0">
                <a:latin typeface="メイリオ" pitchFamily="50" charset="-128"/>
                <a:ea typeface="メイリオ" pitchFamily="50" charset="-128"/>
                <a:cs typeface="メイリオ" pitchFamily="50" charset="-128"/>
              </a:rPr>
              <a:t>　　　レスポンシブデザイン（デモ）</a:t>
            </a:r>
            <a:endParaRPr lang="en-US" altLang="ja-JP" sz="2800" b="1" dirty="0" smtClean="0">
              <a:latin typeface="メイリオ" pitchFamily="50" charset="-128"/>
              <a:ea typeface="メイリオ" pitchFamily="50" charset="-128"/>
              <a:cs typeface="メイリオ" pitchFamily="50" charset="-128"/>
            </a:endParaRPr>
          </a:p>
          <a:p>
            <a:pPr marL="514350" indent="-514350">
              <a:spcBef>
                <a:spcPct val="20000"/>
              </a:spcBef>
              <a:buFont typeface="+mj-lt"/>
              <a:buAutoNum type="arabicPeriod" startAt="2"/>
            </a:pPr>
            <a:r>
              <a:rPr lang="ja-JP" altLang="en-US" sz="2800" b="1" dirty="0" smtClean="0">
                <a:latin typeface="メイリオ" pitchFamily="50" charset="-128"/>
                <a:ea typeface="メイリオ" pitchFamily="50" charset="-128"/>
                <a:cs typeface="メイリオ" pitchFamily="50" charset="-128"/>
              </a:rPr>
              <a:t>承認機能が追加される。</a:t>
            </a:r>
            <a:endParaRPr lang="en-US" altLang="ja-JP" sz="2800" b="1" dirty="0" smtClean="0">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lang="ja-JP" altLang="en-US" sz="2800" b="1" dirty="0" smtClean="0">
                <a:latin typeface="メイリオ" pitchFamily="50" charset="-128"/>
                <a:ea typeface="メイリオ" pitchFamily="50" charset="-128"/>
                <a:cs typeface="メイリオ" pitchFamily="50" charset="-128"/>
              </a:rPr>
              <a:t>ユーザインターフェースが改善される。</a:t>
            </a:r>
            <a:endParaRPr lang="en-US" altLang="ja-JP" sz="2800" b="1"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971600" y="5157192"/>
            <a:ext cx="6552728" cy="4320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59832" y="5733256"/>
            <a:ext cx="5040560" cy="936104"/>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b"/>
          <a:lstStyle/>
          <a:p>
            <a:pPr algn="ctr"/>
            <a:r>
              <a:rPr kumimoji="1" lang="ja-JP" altLang="en-US" sz="2400" b="1" dirty="0" smtClean="0">
                <a:latin typeface="メイリオ" pitchFamily="50" charset="-128"/>
                <a:ea typeface="メイリオ" pitchFamily="50" charset="-128"/>
                <a:cs typeface="メイリオ" pitchFamily="50" charset="-128"/>
              </a:rPr>
              <a:t>改善に関わることができた。</a:t>
            </a:r>
            <a:endParaRPr kumimoji="1" lang="en-US" altLang="ja-JP" sz="2400" b="1" dirty="0" smtClean="0">
              <a:latin typeface="メイリオ" pitchFamily="50" charset="-128"/>
              <a:ea typeface="メイリオ" pitchFamily="50" charset="-128"/>
              <a:cs typeface="メイリオ" pitchFamily="50" charset="-128"/>
            </a:endParaRPr>
          </a:p>
          <a:p>
            <a:pPr algn="ctr"/>
            <a:r>
              <a:rPr lang="ja-JP" altLang="en-US" sz="2400" b="1" dirty="0" smtClean="0">
                <a:latin typeface="メイリオ" pitchFamily="50" charset="-128"/>
                <a:ea typeface="メイリオ" pitchFamily="50" charset="-128"/>
                <a:cs typeface="メイリオ" pitchFamily="50" charset="-128"/>
              </a:rPr>
              <a:t>その取り組みを報告。</a:t>
            </a:r>
            <a:endParaRPr kumimoji="1" lang="ja-JP" altLang="en-US" sz="2400" b="1" dirty="0">
              <a:latin typeface="メイリオ" pitchFamily="50" charset="-128"/>
              <a:ea typeface="メイリオ" pitchFamily="50" charset="-128"/>
              <a:cs typeface="メイリオ" pitchFamily="50" charset="-128"/>
            </a:endParaRPr>
          </a:p>
        </p:txBody>
      </p:sp>
      <p:sp>
        <p:nvSpPr>
          <p:cNvPr id="16" name="曲折矢印 15"/>
          <p:cNvSpPr/>
          <p:nvPr/>
        </p:nvSpPr>
        <p:spPr>
          <a:xfrm rot="10800000" flipH="1">
            <a:off x="1907704" y="5661248"/>
            <a:ext cx="1080120" cy="792088"/>
          </a:xfrm>
          <a:prstGeom prst="bentArrow">
            <a:avLst>
              <a:gd name="adj1" fmla="val 35547"/>
              <a:gd name="adj2" fmla="val 32363"/>
              <a:gd name="adj3" fmla="val 25000"/>
              <a:gd name="adj4" fmla="val 21187"/>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24036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sp>
        <p:nvSpPr>
          <p:cNvPr id="9" name="角丸四角形 8"/>
          <p:cNvSpPr/>
          <p:nvPr/>
        </p:nvSpPr>
        <p:spPr>
          <a:xfrm>
            <a:off x="323528" y="3933056"/>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開発担当</a:t>
            </a:r>
            <a:endParaRPr kumimoji="1" lang="ja-JP" altLang="en-US" sz="28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lang="en-US" altLang="ja-JP" sz="2400" dirty="0" smtClean="0"/>
              <a:t>HTML</a:t>
            </a:r>
            <a:r>
              <a:rPr lang="ja-JP" altLang="en-US" sz="2400" dirty="0" smtClean="0"/>
              <a:t>の</a:t>
            </a:r>
            <a:r>
              <a:rPr lang="en-US" altLang="ja-JP" sz="2400" dirty="0" smtClean="0"/>
              <a:t>&lt;iframe&gt;</a:t>
            </a:r>
            <a:r>
              <a:rPr lang="ja-JP" altLang="en-US" sz="2400" dirty="0" smtClean="0"/>
              <a:t>タグ</a:t>
            </a:r>
            <a:r>
              <a:rPr kumimoji="1" lang="ja-JP" altLang="en-US" sz="2400" dirty="0" smtClean="0"/>
              <a:t>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ページを埋め込む技術。</a:t>
            </a:r>
            <a:endParaRPr lang="en-US" altLang="ja-JP" sz="2400" dirty="0" smtClean="0"/>
          </a:p>
          <a:p>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の機能として提供するプラグイン。</a:t>
            </a:r>
            <a:endParaRPr kumimoji="1" lang="en-US" altLang="ja-JP" sz="2400" dirty="0" smtClean="0"/>
          </a:p>
          <a:p>
            <a:endParaRPr kumimoji="1"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68863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iframe</a:t>
            </a:r>
            <a:r>
              <a:rPr kumimoji="1" lang="ja-JP" altLang="en-US" sz="2800" b="1" dirty="0" smtClean="0">
                <a:ea typeface="メイリオ" pitchFamily="50" charset="-128"/>
                <a:cs typeface="メイリオ" pitchFamily="50" charset="-128"/>
              </a:rPr>
              <a:t>プラグインとは（デモ）</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142996"/>
          <a:ext cx="8424936" cy="5526369"/>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40249">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0249">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83046">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a:t>
                      </a:r>
                      <a:r>
                        <a:rPr lang="ja-JP" sz="1800" b="1" kern="100" dirty="0" smtClean="0">
                          <a:latin typeface="Century"/>
                          <a:ea typeface="Mincho"/>
                          <a:cs typeface="Times New Roman"/>
                        </a:rPr>
                        <a:t>系</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837">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a:t>
                      </a:r>
                      <a:r>
                        <a:rPr lang="ja-JP" sz="1800" b="1" kern="100" dirty="0" smtClean="0">
                          <a:latin typeface="Century"/>
                          <a:ea typeface="Mincho"/>
                          <a:cs typeface="Times New Roman"/>
                        </a:rPr>
                        <a:t>ライブラリ</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276872"/>
            <a:ext cx="8589754" cy="3168352"/>
          </a:xfrm>
          <a:prstGeom prst="rect">
            <a:avLst/>
          </a:prstGeom>
          <a:noFill/>
          <a:ln w="9525">
            <a:noFill/>
            <a:miter lim="800000"/>
            <a:headEnd/>
            <a:tailEnd/>
          </a:ln>
        </p:spPr>
      </p:pic>
      <p:sp>
        <p:nvSpPr>
          <p:cNvPr id="8" name="コンテンツ プレースホルダ 2"/>
          <p:cNvSpPr>
            <a:spLocks noGrp="1"/>
          </p:cNvSpPr>
          <p:nvPr>
            <p:ph idx="1"/>
          </p:nvPr>
        </p:nvSpPr>
        <p:spPr>
          <a:xfrm>
            <a:off x="3095328" y="5517232"/>
            <a:ext cx="5797152" cy="936104"/>
          </a:xfrm>
        </p:spPr>
        <p:txBody>
          <a:bodyPr>
            <a:noAutofit/>
          </a:bodyPr>
          <a:lstStyle/>
          <a:p>
            <a:r>
              <a:rPr lang="ja-JP" altLang="en-US" sz="2400" dirty="0" smtClean="0"/>
              <a:t>入力するときに困ることはなさそう。</a:t>
            </a:r>
            <a:endParaRPr lang="en-US" altLang="ja-JP" sz="2400" dirty="0" smtClean="0"/>
          </a:p>
          <a:p>
            <a:r>
              <a:rPr lang="ja-JP" altLang="en-US" sz="2400" dirty="0" smtClean="0"/>
              <a:t>改善の余地があるのではないか。</a:t>
            </a:r>
            <a:endParaRPr kumimoji="1" lang="en-US" altLang="ja-JP" sz="2400" dirty="0" smtClean="0"/>
          </a:p>
          <a:p>
            <a:endParaRPr kumimoji="1" lang="ja-JP"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8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251520"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251520"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5256584"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Entry Form Optimization</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507288" cy="2448272"/>
          </a:xfrm>
        </p:spPr>
        <p:txBody>
          <a:bodyPr>
            <a:noAutofit/>
          </a:bodyPr>
          <a:lstStyle/>
          <a:p>
            <a:r>
              <a:rPr lang="ja-JP" altLang="en-US" sz="2400" dirty="0" smtClean="0"/>
              <a:t>フォームを利用しやすいように改善することで、利用者の途中離脱を減らし、最適化すること。</a:t>
            </a:r>
            <a:endParaRPr lang="en-US" altLang="ja-JP" sz="2400" dirty="0" smtClean="0"/>
          </a:p>
          <a:p>
            <a:r>
              <a:rPr lang="ja-JP" altLang="en-US" sz="2400" dirty="0" smtClean="0"/>
              <a:t>例えば、</a:t>
            </a:r>
            <a:r>
              <a:rPr lang="ja-JP" altLang="en-US" sz="2000" dirty="0" smtClean="0"/>
              <a:t>入力中はフォームを強調する</a:t>
            </a:r>
            <a:endParaRPr lang="en-US" altLang="ja-JP" sz="2000" dirty="0" smtClean="0"/>
          </a:p>
          <a:p>
            <a:pPr>
              <a:buNone/>
            </a:pPr>
            <a:r>
              <a:rPr lang="ja-JP" altLang="en-US" sz="2000" dirty="0" smtClean="0"/>
              <a:t>　　　　　  「必須項目です」等ラベルを付ける</a:t>
            </a:r>
            <a:endParaRPr lang="en-US" altLang="ja-JP" sz="2000" dirty="0" smtClean="0"/>
          </a:p>
          <a:p>
            <a:pPr>
              <a:buNone/>
            </a:pPr>
            <a:r>
              <a:rPr lang="ja-JP" altLang="en-US" sz="2400" dirty="0" smtClean="0"/>
              <a:t>　等によってユーザのストレス・手間を減らすことができる。</a:t>
            </a:r>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プラグインの使用性改善を考え、</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259632" y="2420888"/>
            <a:ext cx="3280364" cy="864096"/>
          </a:xfrm>
          <a:prstGeom prst="wedgeRoundRectCallout">
            <a:avLst>
              <a:gd name="adj1" fmla="val -39471"/>
              <a:gd name="adj2" fmla="val 7568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860032" y="2420888"/>
            <a:ext cx="3600400" cy="864096"/>
          </a:xfrm>
          <a:prstGeom prst="wedgeRoundRectCallout">
            <a:avLst>
              <a:gd name="adj1" fmla="val -49088"/>
              <a:gd name="adj2" fmla="val 90032"/>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581128"/>
            <a:ext cx="3168352" cy="864096"/>
          </a:xfrm>
          <a:prstGeom prst="wedgeRoundRectCallout">
            <a:avLst>
              <a:gd name="adj1" fmla="val -37363"/>
              <a:gd name="adj2" fmla="val -91657"/>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124744"/>
          <a:ext cx="8892480" cy="5400599"/>
        </p:xfrm>
        <a:graphic>
          <a:graphicData uri="http://schemas.openxmlformats.org/drawingml/2006/table">
            <a:tbl>
              <a:tblPr/>
              <a:tblGrid>
                <a:gridCol w="536615"/>
                <a:gridCol w="8355865"/>
              </a:tblGrid>
              <a:tr h="463693">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3708">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5722">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altLang="en-US" sz="2000" b="1" kern="100" dirty="0" smtClean="0">
                          <a:latin typeface="+mn-lt"/>
                          <a:ea typeface="Mincho"/>
                          <a:cs typeface="Times New Roman"/>
                        </a:rPr>
                        <a:t>初期表示の文言を設定する</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4101">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42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60282">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検討項目の選定プロセス</a:t>
            </a:r>
            <a:endParaRPr kumimoji="1" lang="ja-JP" altLang="en-US" dirty="0"/>
          </a:p>
        </p:txBody>
      </p:sp>
      <p:sp>
        <p:nvSpPr>
          <p:cNvPr id="3" name="コンテンツ プレースホルダ 2"/>
          <p:cNvSpPr>
            <a:spLocks noGrp="1"/>
          </p:cNvSpPr>
          <p:nvPr>
            <p:ph idx="1"/>
          </p:nvPr>
        </p:nvSpPr>
        <p:spPr/>
        <p:txBody>
          <a:bodyPr/>
          <a:lstStyle/>
          <a:p>
            <a:pPr marL="514350" indent="-514350">
              <a:buFont typeface="+mj-ea"/>
              <a:buAutoNum type="circleNumDbPlain"/>
            </a:pPr>
            <a:r>
              <a:rPr kumimoji="1" lang="en-US" altLang="ja-JP" dirty="0" smtClean="0"/>
              <a:t>『EFO』</a:t>
            </a:r>
            <a:r>
              <a:rPr lang="ja-JP" altLang="en-US" dirty="0" smtClean="0"/>
              <a:t>という</a:t>
            </a:r>
            <a:r>
              <a:rPr kumimoji="1" lang="ja-JP" altLang="en-US" dirty="0" smtClean="0"/>
              <a:t>キーワード</a:t>
            </a:r>
            <a:r>
              <a:rPr kumimoji="1" lang="en-US" altLang="ja-JP" dirty="0" smtClean="0"/>
              <a:t>Google</a:t>
            </a:r>
            <a:r>
              <a:rPr kumimoji="1" lang="ja-JP" altLang="en-US" dirty="0" smtClean="0"/>
              <a:t>内検索。</a:t>
            </a:r>
            <a:endParaRPr kumimoji="1" lang="en-US" altLang="ja-JP" dirty="0" smtClean="0"/>
          </a:p>
          <a:p>
            <a:pPr marL="514350" indent="-514350">
              <a:buFont typeface="+mj-ea"/>
              <a:buAutoNum type="circleNumDbPlain"/>
            </a:pPr>
            <a:r>
              <a:rPr lang="ja-JP" altLang="en-US" dirty="0" smtClean="0"/>
              <a:t>重複を省いた上位１０サイト内の</a:t>
            </a:r>
            <a:r>
              <a:rPr lang="en-US" altLang="ja-JP" dirty="0" smtClean="0"/>
              <a:t>EFO</a:t>
            </a:r>
            <a:r>
              <a:rPr lang="ja-JP" altLang="en-US" dirty="0" smtClean="0"/>
              <a:t>のポイント、特徴、機能等の項目をピックアップ。</a:t>
            </a:r>
            <a:endParaRPr lang="en-US" altLang="ja-JP" dirty="0" smtClean="0"/>
          </a:p>
          <a:p>
            <a:pPr marL="514350" indent="-514350">
              <a:buFont typeface="+mj-ea"/>
              <a:buAutoNum type="circleNumDbPlain"/>
            </a:pPr>
            <a:r>
              <a:rPr kumimoji="1" lang="ja-JP" altLang="en-US" dirty="0" smtClean="0"/>
              <a:t>ピックアップ項目の重複項目や関連性の無い項目等を省く。</a:t>
            </a:r>
            <a:r>
              <a:rPr kumimoji="1" lang="en-US" altLang="ja-JP" dirty="0" smtClean="0"/>
              <a:t>【126</a:t>
            </a:r>
            <a:r>
              <a:rPr kumimoji="1" lang="ja-JP" altLang="en-US" dirty="0" smtClean="0"/>
              <a:t>項目</a:t>
            </a:r>
            <a:r>
              <a:rPr lang="en-US" altLang="ja-JP" dirty="0" smtClean="0"/>
              <a:t>-&gt;24</a:t>
            </a:r>
            <a:r>
              <a:rPr lang="ja-JP" altLang="en-US" dirty="0" smtClean="0"/>
              <a:t>項目</a:t>
            </a:r>
            <a:r>
              <a:rPr kumimoji="1" lang="en-US" altLang="ja-JP" dirty="0" smtClean="0"/>
              <a:t>】</a:t>
            </a:r>
          </a:p>
          <a:p>
            <a:pPr marL="514350" indent="-514350">
              <a:buFont typeface="+mj-ea"/>
              <a:buAutoNum type="circleNumDbPlain"/>
            </a:pPr>
            <a:r>
              <a:rPr kumimoji="1" lang="en-US" altLang="ja-JP" dirty="0" smtClean="0"/>
              <a:t>NC3</a:t>
            </a:r>
            <a:r>
              <a:rPr kumimoji="1" lang="ja-JP" altLang="en-US" dirty="0" smtClean="0"/>
              <a:t>の仕様、</a:t>
            </a:r>
            <a:r>
              <a:rPr kumimoji="1" lang="en-US" altLang="ja-JP" dirty="0" smtClean="0"/>
              <a:t>iframe</a:t>
            </a:r>
            <a:r>
              <a:rPr kumimoji="1" lang="ja-JP" altLang="en-US" dirty="0" smtClean="0"/>
              <a:t>プラグインの仕様</a:t>
            </a:r>
            <a:endParaRPr kumimoji="1" lang="en-US" altLang="ja-JP" dirty="0" smtClean="0"/>
          </a:p>
          <a:p>
            <a:pPr marL="514350" indent="-514350">
              <a:buNone/>
            </a:pPr>
            <a:r>
              <a:rPr lang="ja-JP" altLang="en-US" dirty="0" smtClean="0"/>
              <a:t>　に適さない項目を省く。</a:t>
            </a:r>
            <a:r>
              <a:rPr lang="en-US" altLang="ja-JP" dirty="0" smtClean="0"/>
              <a:t>【24</a:t>
            </a:r>
            <a:r>
              <a:rPr lang="ja-JP" altLang="en-US" dirty="0" smtClean="0"/>
              <a:t>項目</a:t>
            </a:r>
            <a:r>
              <a:rPr lang="en-US" altLang="ja-JP" dirty="0" smtClean="0"/>
              <a:t>-&gt;13</a:t>
            </a:r>
            <a:r>
              <a:rPr lang="ja-JP" altLang="en-US" dirty="0" smtClean="0"/>
              <a:t>項目</a:t>
            </a:r>
            <a:r>
              <a:rPr lang="en-US" altLang="ja-JP" dirty="0" smtClean="0"/>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1052735"/>
          <a:ext cx="8568952" cy="5696116"/>
        </p:xfrm>
        <a:graphic>
          <a:graphicData uri="http://schemas.openxmlformats.org/drawingml/2006/table">
            <a:tbl>
              <a:tblPr/>
              <a:tblGrid>
                <a:gridCol w="432048"/>
                <a:gridCol w="5328592"/>
                <a:gridCol w="2808312"/>
              </a:tblGrid>
              <a:tr h="340697">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77349">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157192"/>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8" name="正方形/長方形 7"/>
          <p:cNvSpPr/>
          <p:nvPr/>
        </p:nvSpPr>
        <p:spPr>
          <a:xfrm>
            <a:off x="6012160" y="6093296"/>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564008"/>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を使い、実現する。</a:t>
            </a:r>
            <a:endParaRPr kumimoji="1" lang="ja-JP" altLang="en-US" sz="2400"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67544" y="2204864"/>
            <a:ext cx="8435280" cy="1656184"/>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r>
              <a:rPr lang="en-US" altLang="ja-JP" sz="2400" dirty="0" smtClean="0"/>
              <a:t>Bootstrap</a:t>
            </a:r>
            <a:r>
              <a:rPr lang="ja-JP" altLang="en-US" sz="2400" dirty="0" smtClean="0"/>
              <a:t>を使い、実現する。</a:t>
            </a:r>
            <a:endParaRPr lang="en-US" altLang="ja-JP" sz="2400" dirty="0" smtClean="0"/>
          </a:p>
        </p:txBody>
      </p:sp>
      <p:pic>
        <p:nvPicPr>
          <p:cNvPr id="8" name="図 7"/>
          <p:cNvPicPr/>
          <p:nvPr/>
        </p:nvPicPr>
        <p:blipFill>
          <a:blip r:embed="rId3" cstate="print"/>
          <a:srcRect r="-41"/>
          <a:stretch>
            <a:fillRect/>
          </a:stretch>
        </p:blipFill>
        <p:spPr bwMode="auto">
          <a:xfrm>
            <a:off x="277383" y="4221088"/>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085184"/>
            <a:ext cx="8614449" cy="756083"/>
          </a:xfrm>
          <a:prstGeom prst="rect">
            <a:avLst/>
          </a:prstGeom>
          <a:noFill/>
          <a:ln w="9525">
            <a:noFill/>
            <a:miter lim="800000"/>
            <a:headEnd/>
            <a:tailEnd/>
          </a:ln>
        </p:spPr>
      </p:pic>
      <p:cxnSp>
        <p:nvCxnSpPr>
          <p:cNvPr id="11" name="直線コネクタ 10"/>
          <p:cNvCxnSpPr/>
          <p:nvPr/>
        </p:nvCxnSpPr>
        <p:spPr>
          <a:xfrm>
            <a:off x="2771800" y="2564904"/>
            <a:ext cx="3960440"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467544" y="3645024"/>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r>
              <a:rPr lang="en-US" altLang="ja-JP" sz="2000" b="1" dirty="0" smtClean="0">
                <a:ea typeface="メイリオ" pitchFamily="50" charset="-128"/>
                <a:cs typeface="メイリオ" pitchFamily="50" charset="-128"/>
              </a:rPr>
              <a:t>※1</a:t>
            </a:r>
            <a:endParaRPr lang="ja-JP" altLang="en-US" sz="2800" b="1" dirty="0">
              <a:ea typeface="メイリオ" pitchFamily="50" charset="-128"/>
              <a:cs typeface="メイリオ" pitchFamily="50" charset="-128"/>
            </a:endParaRPr>
          </a:p>
        </p:txBody>
      </p:sp>
      <p:sp>
        <p:nvSpPr>
          <p:cNvPr id="12" name="テキスト ボックス 11"/>
          <p:cNvSpPr txBox="1"/>
          <p:nvPr/>
        </p:nvSpPr>
        <p:spPr>
          <a:xfrm>
            <a:off x="251520" y="6167045"/>
            <a:ext cx="8568952" cy="646331"/>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バリデーション </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 仕様や文法などに照らして適切に記述されているか否かを</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検証すること。</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69674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双方向データバインディング（デモ）</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3779913" y="6093296"/>
            <a:ext cx="3528392"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ボタンを非活性にする</a:t>
            </a:r>
            <a:endParaRPr kumimoji="1" lang="ja-JP" altLang="en-US" sz="24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3779913" y="4869160"/>
            <a:ext cx="3528392"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ボタンを活性化する</a:t>
            </a:r>
            <a:endParaRPr kumimoji="1" lang="ja-JP" altLang="en-US" sz="2400"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4680520"/>
          </a:xfrm>
        </p:spPr>
        <p:txBody>
          <a:bodyPr>
            <a:noAutofit/>
          </a:bodyPr>
          <a:lstStyle/>
          <a:p>
            <a:r>
              <a:rPr lang="ja-JP" altLang="en-US" dirty="0" smtClean="0"/>
              <a:t>使用性の評価はアンケート調査やアクセスログ解析が一般的。</a:t>
            </a:r>
            <a:r>
              <a:rPr lang="en-US" altLang="ja-JP" dirty="0" smtClean="0"/>
              <a:t>(</a:t>
            </a:r>
            <a:r>
              <a:rPr lang="ja-JP" altLang="en-US" dirty="0" smtClean="0"/>
              <a:t>大量のデータが必要。</a:t>
            </a:r>
            <a:r>
              <a:rPr lang="en-US" altLang="ja-JP" dirty="0" smtClean="0"/>
              <a:t>)</a:t>
            </a:r>
          </a:p>
          <a:p>
            <a:r>
              <a:rPr lang="ja-JP" altLang="en-US" dirty="0" smtClean="0"/>
              <a:t>リリースされていない現段階では定量的な評価は困難。</a:t>
            </a:r>
            <a:endParaRPr lang="en-US" altLang="ja-JP" dirty="0" smtClean="0"/>
          </a:p>
          <a:p>
            <a:r>
              <a:rPr kumimoji="1" lang="ja-JP" altLang="en-US" dirty="0" smtClean="0"/>
              <a:t>定量的な評価は、</a:t>
            </a:r>
            <a:r>
              <a:rPr kumimoji="1" lang="en-US" altLang="ja-JP" dirty="0" smtClean="0"/>
              <a:t>4</a:t>
            </a:r>
            <a:r>
              <a:rPr kumimoji="1" lang="ja-JP" altLang="en-US" dirty="0" smtClean="0"/>
              <a:t>月以降のリリース後となる。</a:t>
            </a:r>
            <a:endParaRPr kumimoji="1" lang="en-US" altLang="ja-JP" dirty="0" smtClean="0"/>
          </a:p>
          <a:p>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2</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a:t>
                      </a:r>
                      <a:r>
                        <a:rPr kumimoji="1" lang="en-US" altLang="en-US" sz="1400" b="1" kern="100" dirty="0" smtClean="0">
                          <a:solidFill>
                            <a:schemeClr val="tx1"/>
                          </a:solidFill>
                          <a:latin typeface="+mn-lt"/>
                          <a:ea typeface="Mincho"/>
                          <a:cs typeface="Times New Roman"/>
                        </a:rPr>
                        <a:t>Bootstrap</a:t>
                      </a:r>
                      <a:r>
                        <a:rPr kumimoji="1" lang="ja-JP" altLang="en-US" sz="1400" b="1" kern="100" dirty="0" smtClean="0">
                          <a:solidFill>
                            <a:schemeClr val="tx1"/>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4</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ボタンの色や表現は</a:t>
                      </a:r>
                      <a:r>
                        <a:rPr kumimoji="1" lang="en-US" altLang="en-US" sz="1400" b="1" kern="100" dirty="0" smtClean="0">
                          <a:solidFill>
                            <a:schemeClr val="tx1"/>
                          </a:solidFill>
                          <a:latin typeface="+mn-lt"/>
                          <a:ea typeface="Mincho"/>
                          <a:cs typeface="Times New Roman"/>
                        </a:rPr>
                        <a:t>NC3</a:t>
                      </a:r>
                      <a:r>
                        <a:rPr kumimoji="1" lang="ja-JP" altLang="en-US" sz="1400" b="1" kern="100" dirty="0" smtClean="0">
                          <a:solidFill>
                            <a:schemeClr val="tx1"/>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latin typeface="Century"/>
                          <a:ea typeface="Mincho"/>
                          <a:cs typeface="Times New Roman"/>
                        </a:rPr>
                        <a:t>5</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仕様により、</a:t>
                      </a:r>
                      <a:r>
                        <a:rPr kumimoji="1" lang="en-US" altLang="en-US" sz="1400" b="1" kern="100" dirty="0" smtClean="0">
                          <a:solidFill>
                            <a:schemeClr val="tx1"/>
                          </a:solidFill>
                          <a:latin typeface="+mn-lt"/>
                          <a:ea typeface="Mincho"/>
                          <a:cs typeface="Times New Roman"/>
                        </a:rPr>
                        <a:t>NC2</a:t>
                      </a:r>
                      <a:r>
                        <a:rPr kumimoji="1" lang="ja-JP" altLang="en-US" sz="1400" b="1" kern="100" dirty="0" smtClean="0">
                          <a:solidFill>
                            <a:schemeClr val="tx1"/>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latin typeface="Century"/>
                          <a:ea typeface="Mincho"/>
                          <a:cs typeface="Times New Roman"/>
                        </a:rPr>
                        <a:t>6</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NC2</a:t>
                      </a:r>
                      <a:r>
                        <a:rPr kumimoji="1" lang="ja-JP" altLang="en-US" sz="1400" b="1" kern="100" dirty="0" smtClean="0">
                          <a:solidFill>
                            <a:schemeClr val="tx1"/>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latin typeface="Century"/>
                          <a:ea typeface="Mincho"/>
                          <a:cs typeface="Times New Roman"/>
                        </a:rPr>
                        <a:t>7</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HTML</a:t>
                      </a:r>
                      <a:r>
                        <a:rPr kumimoji="1" lang="ja-JP" altLang="en-US" sz="1400" b="1" kern="100" dirty="0" smtClean="0">
                          <a:solidFill>
                            <a:schemeClr val="tx1"/>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8</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latin typeface="+mn-lt"/>
                          <a:ea typeface="Mincho"/>
                          <a:cs typeface="Times New Roman"/>
                        </a:rPr>
                        <a:t>初期表示の文言を設定する</a:t>
                      </a:r>
                      <a:endParaRPr lang="ja-JP" altLang="ja-JP" sz="16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latin typeface="Century"/>
                          <a:ea typeface="Mincho"/>
                          <a:cs typeface="Times New Roman"/>
                        </a:rPr>
                        <a:t>9</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tx1"/>
                          </a:solidFill>
                          <a:latin typeface="+mn-lt"/>
                          <a:ea typeface="Mincho"/>
                          <a:cs typeface="Times New Roman"/>
                        </a:rPr>
                        <a:t>URL</a:t>
                      </a:r>
                      <a:r>
                        <a:rPr kumimoji="1" lang="ja-JP" altLang="en-US" sz="1400" b="1" kern="100" dirty="0" smtClean="0">
                          <a:solidFill>
                            <a:schemeClr val="tx1"/>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latin typeface="Century"/>
                          <a:ea typeface="Mincho"/>
                          <a:cs typeface="Times New Roman"/>
                        </a:rPr>
                        <a:t>10</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ラジオボタンやチェックボックス</a:t>
                      </a:r>
                      <a:r>
                        <a:rPr lang="ja-JP" sz="1600" b="1" kern="100" dirty="0" smtClean="0">
                          <a:latin typeface="+mn-lt"/>
                          <a:ea typeface="Mincho"/>
                          <a:cs typeface="Times New Roman"/>
                        </a:rPr>
                        <a:t>はラベル</a:t>
                      </a:r>
                      <a:r>
                        <a:rPr lang="ja-JP" sz="1600" b="1" kern="100" dirty="0">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tx1"/>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8460432" y="2204864"/>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460432" y="3140968"/>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460432" y="36357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460432" y="404745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460432" y="440749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460432" y="4839543"/>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460432" y="55172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460432" y="6309320"/>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表 61"/>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3</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アクティブなフォームは</a:t>
                      </a:r>
                      <a:r>
                        <a:rPr lang="ja-JP" sz="1600" b="1" kern="100" dirty="0" smtClean="0">
                          <a:solidFill>
                            <a:schemeClr val="bg1">
                              <a:lumMod val="75000"/>
                            </a:schemeClr>
                          </a:solidFill>
                          <a:latin typeface="+mn-lt"/>
                          <a:ea typeface="Mincho"/>
                          <a:cs typeface="Times New Roman"/>
                        </a:rPr>
                        <a:t>色</a:t>
                      </a:r>
                      <a:r>
                        <a:rPr lang="ja-JP" sz="1600" b="1" kern="100" dirty="0">
                          <a:solidFill>
                            <a:schemeClr val="bg1">
                              <a:lumMod val="75000"/>
                            </a:schemeClr>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a:t>
                      </a:r>
                      <a:r>
                        <a:rPr kumimoji="1" lang="en-US" altLang="en-US" sz="1400" b="1" kern="100" dirty="0" smtClean="0">
                          <a:solidFill>
                            <a:schemeClr val="bg1">
                              <a:lumMod val="75000"/>
                            </a:schemeClr>
                          </a:solidFill>
                          <a:latin typeface="+mn-lt"/>
                          <a:ea typeface="Mincho"/>
                          <a:cs typeface="Times New Roman"/>
                        </a:rPr>
                        <a:t>Bootstrap</a:t>
                      </a:r>
                      <a:r>
                        <a:rPr kumimoji="1" lang="ja-JP" altLang="en-US" sz="1400" b="1" kern="100" dirty="0" smtClean="0">
                          <a:solidFill>
                            <a:schemeClr val="bg1">
                              <a:lumMod val="75000"/>
                            </a:schemeClr>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63"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4" name="テキスト ボックス 63"/>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5" name="テキスト ボックス 64"/>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6" name="テキスト ボックス 65"/>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7" name="テキスト ボックス 66"/>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8" name="テキスト ボックス 67"/>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9" name="テキスト ボックス 68"/>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0" name="テキスト ボックス 69"/>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1" name="テキスト ボックス 70"/>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2" name="テキスト ボックス 71"/>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73" name="テキスト ボックス 72"/>
          <p:cNvSpPr txBox="1"/>
          <p:nvPr/>
        </p:nvSpPr>
        <p:spPr>
          <a:xfrm>
            <a:off x="8460432" y="27089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467544" y="2276872"/>
            <a:ext cx="7992888" cy="439248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539553" y="2420889"/>
            <a:ext cx="5723707" cy="29523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838339" y="2924944"/>
            <a:ext cx="5478077" cy="3600400"/>
          </a:xfrm>
          <a:prstGeom prst="rect">
            <a:avLst/>
          </a:prstGeom>
          <a:noFill/>
          <a:ln w="9525">
            <a:noFill/>
            <a:miter lim="800000"/>
            <a:headEnd/>
            <a:tailEnd/>
          </a:ln>
        </p:spPr>
      </p:pic>
      <p:cxnSp>
        <p:nvCxnSpPr>
          <p:cNvPr id="29" name="カギ線コネクタ 28"/>
          <p:cNvCxnSpPr/>
          <p:nvPr/>
        </p:nvCxnSpPr>
        <p:spPr>
          <a:xfrm rot="5400000">
            <a:off x="899594" y="2564902"/>
            <a:ext cx="1224136" cy="360044"/>
          </a:xfrm>
          <a:prstGeom prst="bentConnector3">
            <a:avLst>
              <a:gd name="adj1" fmla="val 7401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11760" y="2132856"/>
            <a:ext cx="1728192" cy="1728192"/>
          </a:xfrm>
          <a:prstGeom prst="bentConnector3">
            <a:avLst>
              <a:gd name="adj1" fmla="val 77715"/>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box(in)">
                                      <p:cBhvr>
                                        <p:cTn id="24" dur="500"/>
                                        <p:tgtEl>
                                          <p:spTgt spid="6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ox(in)">
                                      <p:cBhvr>
                                        <p:cTn id="27" dur="500"/>
                                        <p:tgtEl>
                                          <p:spTgt spid="65"/>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ox(in)">
                                      <p:cBhvr>
                                        <p:cTn id="30" dur="500"/>
                                        <p:tgtEl>
                                          <p:spTgt spid="66"/>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ox(in)">
                                      <p:cBhvr>
                                        <p:cTn id="33" dur="500"/>
                                        <p:tgtEl>
                                          <p:spTgt spid="6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box(in)">
                                      <p:cBhvr>
                                        <p:cTn id="36" dur="500"/>
                                        <p:tgtEl>
                                          <p:spTgt spid="68"/>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box(in)">
                                      <p:cBhvr>
                                        <p:cTn id="39" dur="500"/>
                                        <p:tgtEl>
                                          <p:spTgt spid="69"/>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box(in)">
                                      <p:cBhvr>
                                        <p:cTn id="42" dur="500"/>
                                        <p:tgtEl>
                                          <p:spTgt spid="70"/>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box(in)">
                                      <p:cBhvr>
                                        <p:cTn id="45" dur="500"/>
                                        <p:tgtEl>
                                          <p:spTgt spid="71"/>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box(in)">
                                      <p:cBhvr>
                                        <p:cTn id="48" dur="500"/>
                                        <p:tgtEl>
                                          <p:spTgt spid="72"/>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box(in)">
                                      <p:cBhvr>
                                        <p:cTn id="5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P spid="70" grpId="0"/>
      <p:bldP spid="71" grpId="0"/>
      <p:bldP spid="72" grpId="0"/>
      <p:bldP spid="73" grpId="0"/>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 34"/>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chemeClr val="bg1">
                              <a:lumMod val="75000"/>
                            </a:schemeClr>
                          </a:solidFill>
                          <a:latin typeface="Century"/>
                          <a:ea typeface="Mincho"/>
                          <a:cs typeface="Times New Roman"/>
                        </a:rPr>
                        <a:t>1</a:t>
                      </a:r>
                      <a:endParaRPr lang="ja-JP" altLang="ja-JP" sz="1600" b="1" kern="100" dirty="0" smtClean="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a:t>
                      </a:r>
                      <a:r>
                        <a:rPr kumimoji="1" lang="en-US" altLang="en-US" sz="1400" b="1" kern="100" dirty="0" smtClean="0">
                          <a:solidFill>
                            <a:srgbClr val="FF0000"/>
                          </a:solidFill>
                          <a:latin typeface="+mn-lt"/>
                          <a:ea typeface="Mincho"/>
                          <a:cs typeface="Times New Roman"/>
                        </a:rPr>
                        <a:t>Bootstrap</a:t>
                      </a:r>
                      <a:r>
                        <a:rPr kumimoji="1" lang="ja-JP" altLang="en-US" sz="1400" b="1" kern="100" dirty="0" smtClean="0">
                          <a:solidFill>
                            <a:srgbClr val="FF0000"/>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36"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8" name="テキスト ボックス 37"/>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9" name="テキスト ボックス 38"/>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0" name="テキスト ボックス 39"/>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1" name="テキスト ボックス 40"/>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2" name="テキスト ボックス 41"/>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3" name="テキスト ボックス 42"/>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4" name="テキスト ボックス 43"/>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5" name="テキスト ボックス 44"/>
          <p:cNvSpPr txBox="1"/>
          <p:nvPr/>
        </p:nvSpPr>
        <p:spPr>
          <a:xfrm>
            <a:off x="8460432" y="1772816"/>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6" name="テキスト ボックス 45"/>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539552" y="3140968"/>
            <a:ext cx="6768752" cy="345638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611559" y="3212976"/>
            <a:ext cx="6494343" cy="3292906"/>
          </a:xfrm>
          <a:prstGeom prst="rect">
            <a:avLst/>
          </a:prstGeom>
          <a:noFill/>
          <a:ln w="9525">
            <a:noFill/>
            <a:miter lim="800000"/>
            <a:headEnd/>
            <a:tailEnd/>
          </a:ln>
        </p:spPr>
      </p:pic>
      <p:cxnSp>
        <p:nvCxnSpPr>
          <p:cNvPr id="29" name="カギ線コネクタ 28"/>
          <p:cNvCxnSpPr/>
          <p:nvPr/>
        </p:nvCxnSpPr>
        <p:spPr>
          <a:xfrm rot="16200000" flipH="1">
            <a:off x="1691680" y="3356992"/>
            <a:ext cx="1440161" cy="864096"/>
          </a:xfrm>
          <a:prstGeom prst="bentConnector3">
            <a:avLst>
              <a:gd name="adj1" fmla="val 5000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ox(in)">
                                      <p:cBhvr>
                                        <p:cTn id="18" dur="500"/>
                                        <p:tgtEl>
                                          <p:spTgt spid="3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ox(in)">
                                      <p:cBhvr>
                                        <p:cTn id="24" dur="500"/>
                                        <p:tgtEl>
                                          <p:spTgt spid="39"/>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ox(in)">
                                      <p:cBhvr>
                                        <p:cTn id="27" dur="500"/>
                                        <p:tgtEl>
                                          <p:spTgt spid="40"/>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ox(in)">
                                      <p:cBhvr>
                                        <p:cTn id="30" dur="500"/>
                                        <p:tgtEl>
                                          <p:spTgt spid="41"/>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box(in)">
                                      <p:cBhvr>
                                        <p:cTn id="33" dur="500"/>
                                        <p:tgtEl>
                                          <p:spTgt spid="42"/>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ox(in)">
                                      <p:cBhvr>
                                        <p:cTn id="36" dur="500"/>
                                        <p:tgtEl>
                                          <p:spTgt spid="43"/>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ox(in)">
                                      <p:cBhvr>
                                        <p:cTn id="39" dur="500"/>
                                        <p:tgtEl>
                                          <p:spTgt spid="44"/>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ox(in)">
                                      <p:cBhvr>
                                        <p:cTn id="42" dur="500"/>
                                        <p:tgtEl>
                                          <p:spTgt spid="45"/>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ox(in)">
                                      <p:cBhvr>
                                        <p:cTn id="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P spid="44" grpId="0"/>
      <p:bldP spid="45" grpId="0"/>
      <p:bldP spid="46" grpId="0"/>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9"/>
          <a:ext cx="9144000" cy="2513237"/>
        </p:xfrm>
        <a:graphic>
          <a:graphicData uri="http://schemas.openxmlformats.org/drawingml/2006/table">
            <a:tbl>
              <a:tblPr/>
              <a:tblGrid>
                <a:gridCol w="395536"/>
                <a:gridCol w="3744416"/>
                <a:gridCol w="4032448"/>
                <a:gridCol w="971600"/>
              </a:tblGrid>
              <a:tr h="504055">
                <a:tc>
                  <a:txBody>
                    <a:bodyPr/>
                    <a:lstStyle/>
                    <a:p>
                      <a:pPr marL="0" algn="ctr" defTabSz="914400" rtl="0" eaLnBrk="1" latinLnBrk="0" hangingPunct="1">
                        <a:lnSpc>
                          <a:spcPts val="1800"/>
                        </a:lnSpc>
                        <a:spcAft>
                          <a:spcPts val="0"/>
                        </a:spcAft>
                      </a:pPr>
                      <a:r>
                        <a:rPr kumimoji="1" lang="en-US" altLang="ja-JP" sz="2400" b="1" kern="100" dirty="0" smtClean="0">
                          <a:solidFill>
                            <a:schemeClr val="tx1"/>
                          </a:solidFill>
                          <a:latin typeface="メイリオ" pitchFamily="50" charset="-128"/>
                          <a:ea typeface="メイリオ" pitchFamily="50" charset="-128"/>
                          <a:cs typeface="メイリオ" pitchFamily="50" charset="-128"/>
                        </a:rPr>
                        <a:t>#</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a:solidFill>
                            <a:schemeClr val="tx1"/>
                          </a:solidFill>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評価</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55476">
                <a:tc>
                  <a:txBody>
                    <a:bodyPr/>
                    <a:lstStyle/>
                    <a:p>
                      <a:pPr algn="r">
                        <a:lnSpc>
                          <a:spcPts val="1800"/>
                        </a:lnSpc>
                        <a:spcAft>
                          <a:spcPts val="0"/>
                        </a:spcAft>
                      </a:pPr>
                      <a:r>
                        <a:rPr lang="en-US" sz="1600" b="1" kern="100" dirty="0">
                          <a:solidFill>
                            <a:srgbClr val="FF0000"/>
                          </a:solidFill>
                          <a:latin typeface="Century"/>
                          <a:ea typeface="Mincho"/>
                          <a:cs typeface="Times New Roman"/>
                        </a:rPr>
                        <a:t>11</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不正な値が入力された場合、エラーをフォームの直後（真下）に表示。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53706">
                <a:tc>
                  <a:txBody>
                    <a:bodyPr/>
                    <a:lstStyle/>
                    <a:p>
                      <a:pPr algn="r">
                        <a:lnSpc>
                          <a:spcPts val="1800"/>
                        </a:lnSpc>
                        <a:spcAft>
                          <a:spcPts val="0"/>
                        </a:spcAft>
                      </a:pPr>
                      <a:r>
                        <a:rPr lang="en-US" sz="1600" b="1" kern="100" dirty="0">
                          <a:solidFill>
                            <a:srgbClr val="FF0000"/>
                          </a:solidFill>
                          <a:latin typeface="Century"/>
                          <a:ea typeface="Mincho"/>
                          <a:cs typeface="Times New Roman"/>
                        </a:rPr>
                        <a:t>12</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エラー箇所に正しい情報が入力</a:t>
                      </a:r>
                      <a:r>
                        <a:rPr lang="ja-JP" sz="1600" b="1" u="none" kern="100" dirty="0" smtClean="0">
                          <a:solidFill>
                            <a:srgbClr val="FF0000"/>
                          </a:solidFill>
                          <a:latin typeface="+mn-lt"/>
                          <a:ea typeface="Mincho"/>
                          <a:cs typeface="Times New Roman"/>
                        </a:rPr>
                        <a:t>されたらエラー</a:t>
                      </a:r>
                      <a:r>
                        <a:rPr lang="ja-JP" sz="16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エラーであればエラーメッセージを表示し、正しいデータであれば何も表示しないようリアルタイムで反映。</a:t>
                      </a:r>
                    </a:p>
                    <a:p>
                      <a:pPr marL="0" algn="just" defTabSz="914400" rtl="0" eaLnBrk="1" latinLnBrk="0" hangingPunct="1">
                        <a:lnSpc>
                          <a:spcPts val="1800"/>
                        </a:lnSpc>
                        <a:spcAft>
                          <a:spcPts val="0"/>
                        </a:spcAft>
                      </a:pPr>
                      <a:r>
                        <a:rPr kumimoji="1" lang="ja-JP" altLang="en-US" sz="1400" b="1" kern="100" dirty="0" smtClean="0">
                          <a:solidFill>
                            <a:srgbClr val="FF0000"/>
                          </a:solidFill>
                          <a:latin typeface="+mn-lt"/>
                          <a:ea typeface="Mincho"/>
                          <a:cs typeface="Times New Roman"/>
                        </a:rPr>
                        <a:t>（</a:t>
                      </a:r>
                      <a:r>
                        <a:rPr kumimoji="1" lang="en-US" altLang="en-US" sz="1400" b="1" kern="100" dirty="0" smtClean="0">
                          <a:solidFill>
                            <a:srgbClr val="FF0000"/>
                          </a:solidFill>
                          <a:latin typeface="+mn-lt"/>
                          <a:ea typeface="Mincho"/>
                          <a:cs typeface="Times New Roman"/>
                        </a:rPr>
                        <a:t>AngularJS</a:t>
                      </a:r>
                      <a:r>
                        <a:rPr kumimoji="1" lang="ja-JP" altLang="en-US" sz="1400" b="1" kern="100" dirty="0" smtClean="0">
                          <a:solidFill>
                            <a:srgbClr val="FF0000"/>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8388424" y="198884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8388424" y="342900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2195736" y="3645024"/>
            <a:ext cx="4536504"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2339752" y="3717032"/>
            <a:ext cx="4248472" cy="29230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8"/>
          <a:ext cx="9144000" cy="1584176"/>
        </p:xfrm>
        <a:graphic>
          <a:graphicData uri="http://schemas.openxmlformats.org/drawingml/2006/table">
            <a:tbl>
              <a:tblPr/>
              <a:tblGrid>
                <a:gridCol w="395536"/>
                <a:gridCol w="3744416"/>
                <a:gridCol w="4032448"/>
                <a:gridCol w="971600"/>
              </a:tblGrid>
              <a:tr h="504056">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1080120">
                <a:tc>
                  <a:txBody>
                    <a:bodyPr/>
                    <a:lstStyle/>
                    <a:p>
                      <a:pPr marL="0" algn="just" defTabSz="914400" rtl="0" eaLnBrk="1" latinLnBrk="0" hangingPunct="1">
                        <a:lnSpc>
                          <a:spcPts val="1800"/>
                        </a:lnSpc>
                        <a:spcAft>
                          <a:spcPts val="0"/>
                        </a:spcAft>
                      </a:pPr>
                      <a:r>
                        <a:rPr kumimoji="1" lang="en-US" sz="1600" b="1" kern="100" dirty="0" smtClean="0">
                          <a:solidFill>
                            <a:srgbClr val="FF0000"/>
                          </a:solidFill>
                          <a:latin typeface="Century"/>
                          <a:ea typeface="Mincho"/>
                          <a:cs typeface="Times New Roman"/>
                        </a:rPr>
                        <a:t>13</a:t>
                      </a:r>
                      <a:endParaRPr kumimoji="1"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sz="1600" b="1" kern="100" dirty="0" smtClean="0">
                          <a:solidFill>
                            <a:srgbClr val="FF0000"/>
                          </a:solidFill>
                          <a:latin typeface="+mn-lt"/>
                          <a:ea typeface="Mincho"/>
                          <a:cs typeface="Times New Roman"/>
                        </a:rPr>
                        <a:t>登録</a:t>
                      </a:r>
                      <a:r>
                        <a:rPr kumimoji="1" lang="ja-JP" sz="16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ja-JP" sz="1400" b="1" kern="100" dirty="0" smtClean="0">
                          <a:solidFill>
                            <a:srgbClr val="FF0000"/>
                          </a:solidFill>
                          <a:latin typeface="+mn-lt"/>
                          <a:ea typeface="Mincho"/>
                          <a:cs typeface="Times New Roman"/>
                        </a:rPr>
                        <a:t>エラーの間はボタンを非活性にしておき、正しい情報が入力された場合、ボタンを活性化する。</a:t>
                      </a:r>
                      <a:endParaRPr kumimoji="1" lang="ja-JP" sz="1400" b="1" kern="100" dirty="0">
                        <a:solidFill>
                          <a:srgbClr val="FF0000"/>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sz="2400" b="1" kern="100" dirty="0">
                        <a:solidFill>
                          <a:schemeClr val="tx1"/>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460432" y="213285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068960"/>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166814"/>
            <a:ext cx="8640960" cy="2350417"/>
          </a:xfrm>
          <a:prstGeom prst="rect">
            <a:avLst/>
          </a:prstGeom>
          <a:noFill/>
          <a:ln w="9525">
            <a:noFill/>
            <a:miter lim="800000"/>
            <a:headEnd/>
            <a:tailEnd/>
          </a:ln>
        </p:spPr>
      </p:pic>
      <p:sp>
        <p:nvSpPr>
          <p:cNvPr id="16" name="正方形/長方形 15"/>
          <p:cNvSpPr/>
          <p:nvPr/>
        </p:nvSpPr>
        <p:spPr>
          <a:xfrm>
            <a:off x="1403648" y="5589239"/>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4437111"/>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5589239"/>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4437111"/>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5.3 </a:t>
            </a:r>
            <a:r>
              <a:rPr lang="ja-JP" altLang="en-US" dirty="0" smtClean="0"/>
              <a:t>プログラム規模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graphicFrame>
        <p:nvGraphicFramePr>
          <p:cNvPr id="5" name="表 4"/>
          <p:cNvGraphicFramePr>
            <a:graphicFrameLocks noGrp="1"/>
          </p:cNvGraphicFramePr>
          <p:nvPr/>
        </p:nvGraphicFramePr>
        <p:xfrm>
          <a:off x="323528" y="1268757"/>
          <a:ext cx="8496944" cy="5112568"/>
        </p:xfrm>
        <a:graphic>
          <a:graphicData uri="http://schemas.openxmlformats.org/drawingml/2006/table">
            <a:tbl>
              <a:tblPr/>
              <a:tblGrid>
                <a:gridCol w="1388655"/>
                <a:gridCol w="520651"/>
                <a:gridCol w="2029110"/>
                <a:gridCol w="1601889"/>
                <a:gridCol w="1601889"/>
                <a:gridCol w="1354750"/>
              </a:tblGrid>
              <a:tr h="398838">
                <a:tc row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項番</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項目</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hMerge="1">
                  <a:txBody>
                    <a:bodyPr/>
                    <a:lstStyle/>
                    <a:p>
                      <a:endParaRPr kumimoji="1" lang="ja-JP" altLang="en-US"/>
                    </a:p>
                  </a:txBody>
                  <a:tcPr/>
                </a:tc>
                <a:tc gridSpan="3">
                  <a:txBody>
                    <a:bodyPr/>
                    <a:lstStyle/>
                    <a:p>
                      <a:pPr algn="ctr">
                        <a:lnSpc>
                          <a:spcPts val="1800"/>
                        </a:lnSpc>
                        <a:spcAft>
                          <a:spcPts val="0"/>
                        </a:spcAft>
                      </a:pPr>
                      <a:r>
                        <a:rPr kumimoji="1" lang="ja-JP" sz="2000" b="1" kern="100" dirty="0">
                          <a:solidFill>
                            <a:schemeClr val="tx1"/>
                          </a:solidFill>
                          <a:latin typeface="+mn-lt"/>
                          <a:ea typeface="Mincho"/>
                          <a:cs typeface="Times New Roman"/>
                        </a:rPr>
                        <a:t>行数</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kumimoji="1" lang="ja-JP" altLang="en-US"/>
                    </a:p>
                  </a:txBody>
                  <a:tcPr/>
                </a:tc>
                <a:tc hMerge="1">
                  <a:txBody>
                    <a:bodyPr/>
                    <a:lstStyle/>
                    <a:p>
                      <a:endParaRPr kumimoji="1" lang="ja-JP" altLang="en-US"/>
                    </a:p>
                  </a:txBody>
                  <a:tcPr/>
                </a:tc>
              </a:tr>
              <a:tr h="638140">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有効行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コメント</a:t>
                      </a:r>
                      <a:r>
                        <a:rPr kumimoji="1" lang="ja-JP" sz="2000" b="1" kern="100" dirty="0" smtClean="0">
                          <a:solidFill>
                            <a:schemeClr val="tx1"/>
                          </a:solidFill>
                          <a:latin typeface="+mn-lt"/>
                          <a:ea typeface="Mincho"/>
                          <a:cs typeface="Times New Roman"/>
                        </a:rPr>
                        <a:t>・</a:t>
                      </a:r>
                      <a:endParaRPr kumimoji="1" lang="en-US" altLang="ja-JP" sz="2000" b="1" kern="100" dirty="0" smtClean="0">
                        <a:solidFill>
                          <a:schemeClr val="tx1"/>
                        </a:solidFill>
                        <a:latin typeface="+mn-lt"/>
                        <a:ea typeface="Mincho"/>
                        <a:cs typeface="Times New Roman"/>
                      </a:endParaRPr>
                    </a:p>
                    <a:p>
                      <a:pPr marL="0" algn="ctr"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空白</a:t>
                      </a:r>
                      <a:r>
                        <a:rPr kumimoji="1" lang="ja-JP" sz="2000" b="1" kern="100" dirty="0">
                          <a:solidFill>
                            <a:schemeClr val="tx1"/>
                          </a:solidFill>
                          <a:latin typeface="+mn-lt"/>
                          <a:ea typeface="Mincho"/>
                          <a:cs typeface="Times New Roman"/>
                        </a:rPr>
                        <a:t>行</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合計行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54499">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PHP</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3">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0" algn="just" defTabSz="914400" rtl="0" eaLnBrk="1" latinLnBrk="0" hangingPunct="1">
                        <a:lnSpc>
                          <a:spcPts val="1800"/>
                        </a:lnSpc>
                        <a:spcAft>
                          <a:spcPts val="0"/>
                        </a:spcAft>
                      </a:pPr>
                      <a:endParaRPr kumimoji="1" lang="en-US" sz="2000" b="1" kern="100" dirty="0">
                        <a:solidFill>
                          <a:schemeClr val="tx1"/>
                        </a:solidFill>
                        <a:latin typeface="+mn-lt"/>
                        <a:ea typeface="Mincho"/>
                        <a:cs typeface="Times New Roman"/>
                      </a:endParaRPr>
                    </a:p>
                  </a:txBody>
                  <a:tcPr marL="58381" marR="5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モデル</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211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177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388</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ビュー</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336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191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527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コントローラ</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206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228</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434</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4</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テスト</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1877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1261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3138</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901548">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5</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その他</a:t>
                      </a:r>
                      <a:endParaRPr kumimoji="1" lang="en-US" altLang="ja-JP" sz="2000" b="1" kern="100" dirty="0" smtClean="0">
                        <a:solidFill>
                          <a:schemeClr val="tx1"/>
                        </a:solidFill>
                        <a:latin typeface="+mn-lt"/>
                        <a:ea typeface="Mincho"/>
                        <a:cs typeface="Times New Roman"/>
                      </a:endParaRPr>
                    </a:p>
                    <a:p>
                      <a:pPr marL="0" algn="just"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設定ファイル</a:t>
                      </a:r>
                      <a:r>
                        <a:rPr kumimoji="1" lang="ja-JP" altLang="en-US" sz="2000" b="1" kern="100" dirty="0" smtClean="0">
                          <a:solidFill>
                            <a:schemeClr val="tx1"/>
                          </a:solidFill>
                          <a:latin typeface="+mn-lt"/>
                          <a:ea typeface="Mincho"/>
                          <a:cs typeface="Times New Roman"/>
                        </a:rPr>
                        <a:t>等</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142</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95</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237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048">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gridSpan="2">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Javascript</a:t>
                      </a:r>
                      <a:endParaRPr kumimoji="1" lang="ja-JP" sz="20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249</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233</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482</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r>
              <a:tr h="454499">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7</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総行数</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3021</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2185</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000" b="1" kern="100" dirty="0">
                          <a:solidFill>
                            <a:schemeClr val="tx1"/>
                          </a:solidFill>
                          <a:latin typeface="+mn-lt"/>
                          <a:ea typeface="Mincho"/>
                          <a:cs typeface="Times New Roman"/>
                        </a:rPr>
                        <a:t>5206</a:t>
                      </a:r>
                      <a:endParaRPr kumimoji="1" lang="ja-JP" sz="20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38</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25152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699792" y="2780928"/>
            <a:ext cx="3600400"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の非同期通信による属性変更が</a:t>
            </a:r>
            <a:r>
              <a:rPr lang="en-US" altLang="ja-JP" dirty="0" smtClean="0"/>
              <a:t>Web</a:t>
            </a:r>
            <a:r>
              <a:rPr lang="ja-JP" altLang="en-US" dirty="0" smtClean="0"/>
              <a:t>ブラウザに反映されない。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4"/>
            <a:ext cx="8496944" cy="5373216"/>
          </a:xfrm>
        </p:spPr>
        <p:txBody>
          <a:bodyPr>
            <a:normAutofit/>
          </a:bodyPr>
          <a:lstStyle/>
          <a:p>
            <a:pPr>
              <a:buNone/>
            </a:pPr>
            <a:r>
              <a:rPr kumimoji="1" lang="en-US" altLang="ja-JP" dirty="0" smtClean="0"/>
              <a:t>2.</a:t>
            </a:r>
            <a:r>
              <a:rPr kumimoji="1" lang="ja-JP" altLang="en-US" dirty="0" smtClean="0"/>
              <a:t> 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sz="2400"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84785"/>
            <a:ext cx="8229600" cy="2880320"/>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a:t>
            </a:r>
            <a:r>
              <a:rPr lang="en-US" altLang="ja-JP" dirty="0" smtClean="0"/>
              <a:t>ER</a:t>
            </a:r>
            <a:r>
              <a:rPr lang="ja-JP" altLang="en-US" dirty="0" smtClean="0"/>
              <a:t>図、先行実装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43</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テーマ選定に至るプロセス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正方形/長方形 5"/>
          <p:cNvSpPr/>
          <p:nvPr/>
        </p:nvSpPr>
        <p:spPr>
          <a:xfrm>
            <a:off x="179512" y="1556792"/>
            <a:ext cx="1872208"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smtClean="0">
                <a:latin typeface="メイリオ" pitchFamily="50" charset="-128"/>
                <a:ea typeface="メイリオ" pitchFamily="50" charset="-128"/>
                <a:cs typeface="メイリオ" pitchFamily="50" charset="-128"/>
              </a:rPr>
              <a:t>NC3PJ</a:t>
            </a:r>
            <a:r>
              <a:rPr kumimoji="1" lang="ja-JP" altLang="en-US" sz="2400" b="1" dirty="0" smtClean="0">
                <a:latin typeface="メイリオ" pitchFamily="50" charset="-128"/>
                <a:ea typeface="メイリオ" pitchFamily="50" charset="-128"/>
                <a:cs typeface="メイリオ" pitchFamily="50" charset="-128"/>
              </a:rPr>
              <a:t>参画</a:t>
            </a:r>
            <a:endParaRPr kumimoji="1" lang="ja-JP" altLang="en-US" sz="2400" b="1" dirty="0">
              <a:latin typeface="メイリオ" pitchFamily="50" charset="-128"/>
              <a:ea typeface="メイリオ" pitchFamily="50" charset="-128"/>
              <a:cs typeface="メイリオ" pitchFamily="50" charset="-128"/>
            </a:endParaRPr>
          </a:p>
        </p:txBody>
      </p:sp>
      <p:sp>
        <p:nvSpPr>
          <p:cNvPr id="7" name="正方形/長方形 6"/>
          <p:cNvSpPr/>
          <p:nvPr/>
        </p:nvSpPr>
        <p:spPr>
          <a:xfrm>
            <a:off x="4788024" y="1556792"/>
            <a:ext cx="201622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cs typeface="メイリオ" pitchFamily="50" charset="-128"/>
              </a:rPr>
              <a:t>フォーム提案</a:t>
            </a:r>
            <a:endParaRPr kumimoji="1" lang="ja-JP" altLang="en-US" sz="24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7164288" y="1556792"/>
            <a:ext cx="176470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一部採用</a:t>
            </a:r>
            <a:endParaRPr kumimoji="1" lang="ja-JP" altLang="en-US" sz="2400" b="1" dirty="0">
              <a:latin typeface="メイリオ" pitchFamily="50" charset="-128"/>
              <a:ea typeface="メイリオ" pitchFamily="50" charset="-128"/>
              <a:cs typeface="メイリオ" pitchFamily="50" charset="-128"/>
            </a:endParaRPr>
          </a:p>
        </p:txBody>
      </p:sp>
      <p:cxnSp>
        <p:nvCxnSpPr>
          <p:cNvPr id="10" name="直線矢印コネクタ 9"/>
          <p:cNvCxnSpPr>
            <a:stCxn id="6" idx="3"/>
            <a:endCxn id="16" idx="1"/>
          </p:cNvCxnSpPr>
          <p:nvPr/>
        </p:nvCxnSpPr>
        <p:spPr>
          <a:xfrm>
            <a:off x="2051720"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2" name="直線矢印コネクタ 11"/>
          <p:cNvCxnSpPr>
            <a:stCxn id="7" idx="3"/>
            <a:endCxn id="8" idx="1"/>
          </p:cNvCxnSpPr>
          <p:nvPr/>
        </p:nvCxnSpPr>
        <p:spPr>
          <a:xfrm>
            <a:off x="6804248"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15" name="角丸四角形吹き出し 14"/>
          <p:cNvSpPr/>
          <p:nvPr/>
        </p:nvSpPr>
        <p:spPr>
          <a:xfrm>
            <a:off x="539552" y="3068960"/>
            <a:ext cx="8064896" cy="1224136"/>
          </a:xfrm>
          <a:prstGeom prst="wedgeRoundRectCallout">
            <a:avLst>
              <a:gd name="adj1" fmla="val -14219"/>
              <a:gd name="adj2" fmla="val -111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2411760" y="1484784"/>
            <a:ext cx="2016224" cy="792088"/>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Iframe</a:t>
            </a:r>
          </a:p>
          <a:p>
            <a:pPr algn="ctr"/>
            <a:r>
              <a:rPr lang="ja-JP" altLang="en-US" sz="2000" b="1" dirty="0" smtClean="0">
                <a:latin typeface="メイリオ" pitchFamily="50" charset="-128"/>
                <a:ea typeface="メイリオ" pitchFamily="50" charset="-128"/>
                <a:cs typeface="メイリオ" pitchFamily="50" charset="-128"/>
              </a:rPr>
              <a:t>プラグイン開発</a:t>
            </a:r>
          </a:p>
        </p:txBody>
      </p:sp>
      <p:sp>
        <p:nvSpPr>
          <p:cNvPr id="17" name="正方形/長方形 16"/>
          <p:cNvSpPr/>
          <p:nvPr/>
        </p:nvSpPr>
        <p:spPr>
          <a:xfrm>
            <a:off x="755576" y="3212976"/>
            <a:ext cx="2232248" cy="864096"/>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設計</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プロトタイプ作成</a:t>
            </a:r>
            <a:endParaRPr kumimoji="1" lang="ja-JP" altLang="en-US" sz="2000" b="1" dirty="0">
              <a:latin typeface="メイリオ" pitchFamily="50" charset="-128"/>
              <a:ea typeface="メイリオ" pitchFamily="50" charset="-128"/>
              <a:cs typeface="メイリオ" pitchFamily="50" charset="-128"/>
            </a:endParaRPr>
          </a:p>
        </p:txBody>
      </p:sp>
      <p:sp>
        <p:nvSpPr>
          <p:cNvPr id="18" name="正方形/長方形 17"/>
          <p:cNvSpPr/>
          <p:nvPr/>
        </p:nvSpPr>
        <p:spPr>
          <a:xfrm>
            <a:off x="3635896"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実装・テスト</a:t>
            </a:r>
          </a:p>
        </p:txBody>
      </p:sp>
      <p:sp>
        <p:nvSpPr>
          <p:cNvPr id="19" name="正方形/長方形 18"/>
          <p:cNvSpPr/>
          <p:nvPr/>
        </p:nvSpPr>
        <p:spPr>
          <a:xfrm>
            <a:off x="6372200"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レビュー</a:t>
            </a:r>
          </a:p>
        </p:txBody>
      </p:sp>
      <p:cxnSp>
        <p:nvCxnSpPr>
          <p:cNvPr id="20" name="直線矢印コネクタ 19"/>
          <p:cNvCxnSpPr>
            <a:stCxn id="17" idx="3"/>
            <a:endCxn id="18" idx="1"/>
          </p:cNvCxnSpPr>
          <p:nvPr/>
        </p:nvCxnSpPr>
        <p:spPr>
          <a:xfrm>
            <a:off x="2987824" y="3645024"/>
            <a:ext cx="648072"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25" name="直線矢印コネクタ 24"/>
          <p:cNvCxnSpPr>
            <a:stCxn id="18" idx="3"/>
            <a:endCxn id="19" idx="1"/>
          </p:cNvCxnSpPr>
          <p:nvPr/>
        </p:nvCxnSpPr>
        <p:spPr>
          <a:xfrm>
            <a:off x="5436096" y="3645024"/>
            <a:ext cx="936104"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59" name="直線矢印コネクタ 58"/>
          <p:cNvCxnSpPr>
            <a:stCxn id="16" idx="3"/>
            <a:endCxn id="7" idx="1"/>
          </p:cNvCxnSpPr>
          <p:nvPr/>
        </p:nvCxnSpPr>
        <p:spPr>
          <a:xfrm>
            <a:off x="4427984"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87" name="角丸四角形吹き出し 86"/>
          <p:cNvSpPr/>
          <p:nvPr/>
        </p:nvSpPr>
        <p:spPr>
          <a:xfrm>
            <a:off x="539552" y="5085184"/>
            <a:ext cx="8064896" cy="1224136"/>
          </a:xfrm>
          <a:prstGeom prst="wedgeRoundRectCallout">
            <a:avLst>
              <a:gd name="adj1" fmla="val -31766"/>
              <a:gd name="adj2" fmla="val -128492"/>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8" name="角丸四角形 127"/>
          <p:cNvSpPr/>
          <p:nvPr/>
        </p:nvSpPr>
        <p:spPr>
          <a:xfrm>
            <a:off x="251520" y="4509120"/>
            <a:ext cx="8640960" cy="2088232"/>
          </a:xfrm>
          <a:prstGeom prst="roundRect">
            <a:avLst/>
          </a:prstGeom>
          <a:solidFill>
            <a:schemeClr val="bg1"/>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2400" b="1" dirty="0" smtClean="0">
                <a:latin typeface="メイリオ" pitchFamily="50" charset="-128"/>
                <a:ea typeface="メイリオ" pitchFamily="50" charset="-128"/>
                <a:cs typeface="メイリオ" pitchFamily="50" charset="-128"/>
              </a:rPr>
              <a:t>テーマ選定</a:t>
            </a:r>
            <a:r>
              <a:rPr lang="ja-JP" altLang="en-US" sz="2400" b="1" dirty="0" smtClean="0">
                <a:latin typeface="メイリオ" pitchFamily="50" charset="-128"/>
                <a:ea typeface="メイリオ" pitchFamily="50" charset="-128"/>
                <a:cs typeface="メイリオ" pitchFamily="50" charset="-128"/>
              </a:rPr>
              <a:t>部分</a:t>
            </a:r>
            <a:endParaRPr kumimoji="1" lang="ja-JP" altLang="en-US" sz="2400" b="1" dirty="0">
              <a:latin typeface="メイリオ" pitchFamily="50" charset="-128"/>
              <a:ea typeface="メイリオ" pitchFamily="50" charset="-128"/>
              <a:cs typeface="メイリオ" pitchFamily="50" charset="-128"/>
            </a:endParaRPr>
          </a:p>
        </p:txBody>
      </p:sp>
      <p:grpSp>
        <p:nvGrpSpPr>
          <p:cNvPr id="129" name="グループ化 128"/>
          <p:cNvGrpSpPr/>
          <p:nvPr/>
        </p:nvGrpSpPr>
        <p:grpSpPr>
          <a:xfrm>
            <a:off x="755576" y="5229200"/>
            <a:ext cx="7560840" cy="864096"/>
            <a:chOff x="755576" y="5229200"/>
            <a:chExt cx="7560840" cy="864096"/>
          </a:xfrm>
        </p:grpSpPr>
        <p:sp>
          <p:nvSpPr>
            <p:cNvPr id="88" name="正方形/長方形 87"/>
            <p:cNvSpPr/>
            <p:nvPr/>
          </p:nvSpPr>
          <p:spPr>
            <a:xfrm>
              <a:off x="755576" y="5229200"/>
              <a:ext cx="1944216"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EFO</a:t>
              </a:r>
              <a:r>
                <a:rPr kumimoji="1" lang="ja-JP" altLang="en-US" sz="2000" b="1" dirty="0" smtClean="0">
                  <a:latin typeface="メイリオ" pitchFamily="50" charset="-128"/>
                  <a:ea typeface="メイリオ" pitchFamily="50" charset="-128"/>
                  <a:cs typeface="メイリオ" pitchFamily="50" charset="-128"/>
                </a:rPr>
                <a:t>検討項目</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の列挙</a:t>
              </a:r>
              <a:endParaRPr kumimoji="1" lang="ja-JP" altLang="en-US" sz="2000" b="1" dirty="0">
                <a:latin typeface="メイリオ" pitchFamily="50" charset="-128"/>
                <a:ea typeface="メイリオ" pitchFamily="50" charset="-128"/>
                <a:cs typeface="メイリオ" pitchFamily="50" charset="-128"/>
              </a:endParaRPr>
            </a:p>
          </p:txBody>
        </p:sp>
        <p:sp>
          <p:nvSpPr>
            <p:cNvPr id="89" name="正方形/長方形 88"/>
            <p:cNvSpPr/>
            <p:nvPr/>
          </p:nvSpPr>
          <p:spPr>
            <a:xfrm>
              <a:off x="3203848" y="5229200"/>
              <a:ext cx="1728192"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検討項目の</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絞り込み</a:t>
              </a:r>
            </a:p>
          </p:txBody>
        </p:sp>
        <p:sp>
          <p:nvSpPr>
            <p:cNvPr id="90" name="正方形/長方形 89"/>
            <p:cNvSpPr/>
            <p:nvPr/>
          </p:nvSpPr>
          <p:spPr>
            <a:xfrm>
              <a:off x="5436096" y="5373216"/>
              <a:ext cx="1224136"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a:t>
              </a:r>
            </a:p>
          </p:txBody>
        </p:sp>
        <p:cxnSp>
          <p:nvCxnSpPr>
            <p:cNvPr id="91" name="直線矢印コネクタ 90"/>
            <p:cNvCxnSpPr>
              <a:stCxn id="88" idx="3"/>
              <a:endCxn id="89" idx="1"/>
            </p:cNvCxnSpPr>
            <p:nvPr/>
          </p:nvCxnSpPr>
          <p:spPr>
            <a:xfrm>
              <a:off x="269979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92" name="直線矢印コネクタ 91"/>
            <p:cNvCxnSpPr>
              <a:stCxn id="89" idx="3"/>
              <a:endCxn id="90" idx="1"/>
            </p:cNvCxnSpPr>
            <p:nvPr/>
          </p:nvCxnSpPr>
          <p:spPr>
            <a:xfrm>
              <a:off x="4932040"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10" name="正方形/長方形 109"/>
            <p:cNvSpPr/>
            <p:nvPr/>
          </p:nvSpPr>
          <p:spPr>
            <a:xfrm>
              <a:off x="7164288" y="5373216"/>
              <a:ext cx="1152128"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評価</a:t>
              </a:r>
            </a:p>
          </p:txBody>
        </p:sp>
        <p:cxnSp>
          <p:nvCxnSpPr>
            <p:cNvPr id="112" name="直線矢印コネクタ 111"/>
            <p:cNvCxnSpPr>
              <a:stCxn id="90" idx="3"/>
              <a:endCxn id="110" idx="1"/>
            </p:cNvCxnSpPr>
            <p:nvPr/>
          </p:nvCxnSpPr>
          <p:spPr>
            <a:xfrm>
              <a:off x="666023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dissolv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PLATON</a:t>
            </a:r>
            <a:r>
              <a:rPr lang="ja-JP" altLang="en-US" dirty="0" smtClean="0"/>
              <a:t>の移行</a:t>
            </a:r>
            <a:r>
              <a:rPr lang="en-US" altLang="ja-JP" dirty="0" smtClean="0"/>
              <a:t>(NC2</a:t>
            </a:r>
            <a:r>
              <a:rPr lang="ja-JP" altLang="en-US" dirty="0" smtClean="0"/>
              <a:t>⇒</a:t>
            </a:r>
            <a:r>
              <a:rPr lang="en-US" altLang="ja-JP" dirty="0" smtClean="0"/>
              <a:t>NC3)</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152128"/>
                <a:gridCol w="1152128"/>
                <a:gridCol w="1512168"/>
              </a:tblGrid>
              <a:tr h="40324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b="1" kern="100" dirty="0" smtClean="0">
                          <a:latin typeface="Century"/>
                          <a:ea typeface="Mincho"/>
                          <a:cs typeface="Times New Roman"/>
                        </a:rPr>
                        <a:t>2014/3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2015/3</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b="1" dirty="0" smtClean="0">
                          <a:latin typeface="メイリオ" pitchFamily="50" charset="-128"/>
                          <a:ea typeface="メイリオ" pitchFamily="50" charset="-128"/>
                          <a:cs typeface="メイリオ" pitchFamily="50" charset="-128"/>
                        </a:rPr>
                        <a:t>α</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altLang="ja-JP" b="1" dirty="0" smtClean="0">
                          <a:latin typeface="メイリオ" pitchFamily="50" charset="-128"/>
                          <a:ea typeface="メイリオ" pitchFamily="50" charset="-128"/>
                          <a:cs typeface="メイリオ" pitchFamily="50" charset="-128"/>
                        </a:rPr>
                        <a:t>β</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b="1" dirty="0" smtClean="0">
                          <a:latin typeface="メイリオ" pitchFamily="50" charset="-128"/>
                          <a:ea typeface="メイリオ" pitchFamily="50" charset="-128"/>
                          <a:cs typeface="メイリオ" pitchFamily="50" charset="-128"/>
                        </a:rPr>
                        <a:t>正式版リリース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b="1" dirty="0" smtClean="0">
                          <a:latin typeface="メイリオ" pitchFamily="50" charset="-128"/>
                          <a:ea typeface="メイリオ" pitchFamily="50" charset="-128"/>
                          <a:cs typeface="メイリオ" pitchFamily="50" charset="-128"/>
                        </a:rPr>
                        <a:t>移行ツール配布</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の上では問題なく動く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645024"/>
            <a:ext cx="3744416" cy="360040"/>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dirty="0" smtClean="0"/>
              <a:t>未定</a:t>
            </a:r>
            <a:endParaRPr kumimoji="1" lang="ja-JP" altLang="en-US" sz="20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使用しているソフトウェア</a:t>
            </a:r>
            <a:endParaRPr kumimoji="1" lang="ja-JP" altLang="en-US" dirty="0"/>
          </a:p>
        </p:txBody>
      </p:sp>
      <p:sp>
        <p:nvSpPr>
          <p:cNvPr id="3" name="コンテンツ プレースホルダ 2"/>
          <p:cNvSpPr>
            <a:spLocks noGrp="1"/>
          </p:cNvSpPr>
          <p:nvPr>
            <p:ph idx="1"/>
          </p:nvPr>
        </p:nvSpPr>
        <p:spPr>
          <a:xfrm>
            <a:off x="457200" y="1412776"/>
            <a:ext cx="4114800" cy="4713387"/>
          </a:xfrm>
        </p:spPr>
        <p:txBody>
          <a:bodyPr/>
          <a:lstStyle/>
          <a:p>
            <a:r>
              <a:rPr lang="en-US" altLang="ja-JP" dirty="0" smtClean="0"/>
              <a:t>VirtualBox</a:t>
            </a:r>
          </a:p>
          <a:p>
            <a:r>
              <a:rPr kumimoji="1" lang="en-US" altLang="ja-JP" dirty="0" smtClean="0"/>
              <a:t>Vagrant</a:t>
            </a:r>
          </a:p>
          <a:p>
            <a:r>
              <a:rPr lang="en-US" altLang="ja-JP" dirty="0" smtClean="0"/>
              <a:t>Git</a:t>
            </a:r>
            <a:endParaRPr kumimoji="1" lang="en-US" altLang="ja-JP" dirty="0" smtClean="0"/>
          </a:p>
          <a:p>
            <a:r>
              <a:rPr kumimoji="1" lang="en-US" altLang="ja-JP" dirty="0" smtClean="0"/>
              <a:t>GitHub</a:t>
            </a:r>
          </a:p>
          <a:p>
            <a:r>
              <a:rPr lang="en-US" altLang="ja-JP" dirty="0" smtClean="0"/>
              <a:t>TravisCI</a:t>
            </a:r>
          </a:p>
          <a:p>
            <a:r>
              <a:rPr kumimoji="1" lang="en-US" altLang="ja-JP" dirty="0" smtClean="0"/>
              <a:t>Composer</a:t>
            </a:r>
          </a:p>
          <a:p>
            <a:r>
              <a:rPr lang="en-US" altLang="ja-JP" dirty="0" smtClean="0"/>
              <a:t>Pencil Project</a:t>
            </a:r>
          </a:p>
          <a:p>
            <a:r>
              <a:rPr kumimoji="1" lang="en-US" altLang="ja-JP" dirty="0" smtClean="0"/>
              <a:t>MySQL</a:t>
            </a:r>
          </a:p>
          <a:p>
            <a:r>
              <a:rPr lang="en-US" altLang="ja-JP" dirty="0" smtClean="0"/>
              <a:t>MySQL Workbench</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txBox="1">
            <a:spLocks/>
          </p:cNvSpPr>
          <p:nvPr/>
        </p:nvSpPr>
        <p:spPr>
          <a:xfrm>
            <a:off x="4572000" y="1412776"/>
            <a:ext cx="4114800" cy="47133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CakePHP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AngularJS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Bootstrap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800" b="1" dirty="0" smtClean="0">
                <a:latin typeface="メイリオ" pitchFamily="50" charset="-128"/>
                <a:ea typeface="メイリオ" pitchFamily="50" charset="-128"/>
                <a:cs typeface="メイリオ" pitchFamily="50" charset="-128"/>
              </a:rPr>
              <a:t>jQuery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ja-JP" sz="28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altLang="ja-JP" sz="2800" b="1" dirty="0" smtClean="0">
                <a:latin typeface="メイリオ" pitchFamily="50" charset="-128"/>
                <a:ea typeface="メイリオ" pitchFamily="50" charset="-128"/>
                <a:cs typeface="メイリオ" pitchFamily="50" charset="-128"/>
              </a:rPr>
              <a:t>                  e</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tc.</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基礎知識の勉強</a:t>
            </a:r>
            <a:r>
              <a:rPr lang="en-US" altLang="ja-JP" dirty="0" smtClean="0"/>
              <a:t>…</a:t>
            </a:r>
            <a:endParaRPr kumimoji="1" lang="ja-JP" altLang="en-US" dirty="0"/>
          </a:p>
        </p:txBody>
      </p:sp>
      <p:sp>
        <p:nvSpPr>
          <p:cNvPr id="3" name="コンテンツ プレースホルダ 2"/>
          <p:cNvSpPr>
            <a:spLocks noGrp="1"/>
          </p:cNvSpPr>
          <p:nvPr>
            <p:ph idx="1"/>
          </p:nvPr>
        </p:nvSpPr>
        <p:spPr>
          <a:xfrm>
            <a:off x="179512" y="1484784"/>
            <a:ext cx="5040560" cy="4680520"/>
          </a:xfrm>
        </p:spPr>
        <p:txBody>
          <a:bodyPr>
            <a:normAutofit fontScale="85000" lnSpcReduction="20000"/>
          </a:bodyPr>
          <a:lstStyle/>
          <a:p>
            <a:r>
              <a:rPr kumimoji="1" lang="ja-JP" altLang="en-US" dirty="0" smtClean="0"/>
              <a:t>ドットインストール</a:t>
            </a:r>
            <a:endParaRPr lang="en-US" altLang="ja-JP" dirty="0" smtClean="0"/>
          </a:p>
          <a:p>
            <a:pPr lvl="1"/>
            <a:r>
              <a:rPr lang="ja-JP" altLang="en-US" dirty="0" smtClean="0"/>
              <a:t>受講レッスン</a:t>
            </a:r>
            <a:endParaRPr lang="en-US" altLang="ja-JP" dirty="0" smtClean="0"/>
          </a:p>
          <a:p>
            <a:pPr lvl="2"/>
            <a:r>
              <a:rPr kumimoji="1" lang="en-US" altLang="ja-JP" dirty="0" smtClean="0"/>
              <a:t>HTML</a:t>
            </a:r>
            <a:r>
              <a:rPr kumimoji="1" lang="ja-JP" altLang="en-US" dirty="0" smtClean="0"/>
              <a:t>入門</a:t>
            </a:r>
            <a:endParaRPr kumimoji="1" lang="en-US" altLang="ja-JP" dirty="0" smtClean="0"/>
          </a:p>
          <a:p>
            <a:pPr lvl="2"/>
            <a:r>
              <a:rPr kumimoji="1" lang="en-US" altLang="ja-JP" dirty="0" smtClean="0"/>
              <a:t>CSS</a:t>
            </a:r>
            <a:r>
              <a:rPr kumimoji="1" lang="ja-JP" altLang="en-US" dirty="0" smtClean="0"/>
              <a:t>入門</a:t>
            </a:r>
            <a:endParaRPr kumimoji="1" lang="en-US" altLang="ja-JP" dirty="0" smtClean="0"/>
          </a:p>
          <a:p>
            <a:pPr lvl="2"/>
            <a:r>
              <a:rPr kumimoji="1" lang="en-US" altLang="ja-JP" dirty="0" smtClean="0"/>
              <a:t>CSS3</a:t>
            </a:r>
            <a:r>
              <a:rPr kumimoji="1" lang="ja-JP" altLang="en-US" dirty="0" smtClean="0"/>
              <a:t>入門</a:t>
            </a:r>
            <a:endParaRPr kumimoji="1" lang="en-US" altLang="ja-JP" dirty="0" smtClean="0"/>
          </a:p>
          <a:p>
            <a:pPr lvl="2"/>
            <a:r>
              <a:rPr kumimoji="1" lang="en-US" altLang="ja-JP" dirty="0" smtClean="0"/>
              <a:t>Javascript</a:t>
            </a:r>
            <a:r>
              <a:rPr kumimoji="1" lang="ja-JP" altLang="en-US" dirty="0" smtClean="0"/>
              <a:t>入門</a:t>
            </a:r>
            <a:endParaRPr kumimoji="1" lang="en-US" altLang="ja-JP" dirty="0" smtClean="0"/>
          </a:p>
          <a:p>
            <a:pPr lvl="2"/>
            <a:r>
              <a:rPr kumimoji="1" lang="en-US" altLang="ja-JP" dirty="0" smtClean="0"/>
              <a:t>jQuery</a:t>
            </a:r>
            <a:r>
              <a:rPr kumimoji="1" lang="ja-JP" altLang="en-US" dirty="0" smtClean="0"/>
              <a:t>入門</a:t>
            </a:r>
            <a:endParaRPr kumimoji="1" lang="en-US" altLang="ja-JP" dirty="0" smtClean="0"/>
          </a:p>
          <a:p>
            <a:pPr lvl="2"/>
            <a:r>
              <a:rPr kumimoji="1" lang="en-US" altLang="ja-JP" dirty="0" smtClean="0"/>
              <a:t>Bootstrap 3.0</a:t>
            </a:r>
            <a:r>
              <a:rPr kumimoji="1" lang="ja-JP" altLang="en-US" dirty="0" smtClean="0"/>
              <a:t>入門</a:t>
            </a:r>
            <a:endParaRPr kumimoji="1" lang="en-US" altLang="ja-JP" dirty="0" smtClean="0"/>
          </a:p>
          <a:p>
            <a:pPr lvl="2"/>
            <a:r>
              <a:rPr lang="en-US" altLang="ja-JP" dirty="0" smtClean="0"/>
              <a:t>UNIX</a:t>
            </a:r>
            <a:r>
              <a:rPr lang="ja-JP" altLang="en-US" dirty="0" smtClean="0"/>
              <a:t>コマンド入門</a:t>
            </a:r>
            <a:r>
              <a:rPr lang="en-US" altLang="ja-JP" dirty="0" smtClean="0"/>
              <a:t>(</a:t>
            </a:r>
            <a:r>
              <a:rPr lang="ja-JP" altLang="en-US" dirty="0" smtClean="0"/>
              <a:t>一般ユーザ編</a:t>
            </a:r>
            <a:r>
              <a:rPr lang="en-US" altLang="ja-JP" dirty="0" smtClean="0"/>
              <a:t>)</a:t>
            </a:r>
          </a:p>
          <a:p>
            <a:pPr lvl="2"/>
            <a:r>
              <a:rPr kumimoji="1" lang="ja-JP" altLang="en-US" dirty="0" smtClean="0"/>
              <a:t>ローカル開発環境の構築</a:t>
            </a:r>
            <a:endParaRPr kumimoji="1" lang="en-US" altLang="ja-JP" dirty="0" smtClean="0"/>
          </a:p>
          <a:p>
            <a:pPr lvl="2"/>
            <a:r>
              <a:rPr lang="en-US" altLang="ja-JP" dirty="0" smtClean="0"/>
              <a:t>Vagrant</a:t>
            </a:r>
            <a:r>
              <a:rPr lang="ja-JP" altLang="en-US" dirty="0" smtClean="0"/>
              <a:t>入門</a:t>
            </a:r>
            <a:endParaRPr lang="en-US" altLang="ja-JP" dirty="0" smtClean="0"/>
          </a:p>
          <a:p>
            <a:pPr lvl="2"/>
            <a:r>
              <a:rPr kumimoji="1" lang="en-US" altLang="ja-JP" dirty="0" smtClean="0"/>
              <a:t>MySQL</a:t>
            </a:r>
            <a:r>
              <a:rPr kumimoji="1" lang="ja-JP" altLang="en-US" dirty="0" smtClean="0"/>
              <a:t>入門</a:t>
            </a:r>
            <a:endParaRPr kumimoji="1" lang="en-US" altLang="ja-JP" dirty="0" smtClean="0"/>
          </a:p>
          <a:p>
            <a:pPr lvl="2"/>
            <a:r>
              <a:rPr kumimoji="1" lang="en-US" altLang="ja-JP" dirty="0" smtClean="0"/>
              <a:t>PostgreSQL</a:t>
            </a:r>
            <a:r>
              <a:rPr kumimoji="1" lang="ja-JP" altLang="en-US" dirty="0" smtClean="0"/>
              <a:t>入門</a:t>
            </a:r>
            <a:endParaRPr kumimoji="1" lang="en-US" altLang="ja-JP" dirty="0" smtClean="0"/>
          </a:p>
          <a:p>
            <a:pPr lvl="2"/>
            <a:r>
              <a:rPr kumimoji="1" lang="en-US" altLang="ja-JP" dirty="0" smtClean="0"/>
              <a:t>CakePHP</a:t>
            </a:r>
            <a:r>
              <a:rPr kumimoji="1" lang="ja-JP" altLang="en-US" dirty="0" smtClean="0"/>
              <a:t>入門</a:t>
            </a:r>
            <a:endParaRPr kumimoji="1" lang="en-US" altLang="ja-JP" dirty="0" smtClean="0"/>
          </a:p>
          <a:p>
            <a:pPr lvl="2"/>
            <a:r>
              <a:rPr kumimoji="1" lang="en-US" altLang="ja-JP" dirty="0" smtClean="0"/>
              <a:t>vim</a:t>
            </a:r>
            <a:r>
              <a:rPr kumimoji="1" lang="ja-JP" altLang="en-US" dirty="0" smtClean="0"/>
              <a:t>入門</a:t>
            </a:r>
            <a:endParaRPr kumimoji="1" lang="en-US" altLang="ja-JP" dirty="0" smtClean="0"/>
          </a:p>
          <a:p>
            <a:pPr lvl="2"/>
            <a:r>
              <a:rPr lang="en-US" altLang="ja-JP" dirty="0" smtClean="0"/>
              <a:t>Git</a:t>
            </a:r>
            <a:r>
              <a:rPr lang="ja-JP" altLang="en-US" dirty="0" smtClean="0"/>
              <a:t>入門</a:t>
            </a:r>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2" cstate="print"/>
          <a:srcRect/>
          <a:stretch>
            <a:fillRect/>
          </a:stretch>
        </p:blipFill>
        <p:spPr bwMode="auto">
          <a:xfrm>
            <a:off x="5076056" y="2132856"/>
            <a:ext cx="3333750" cy="9144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644008" y="2005980"/>
            <a:ext cx="1771650" cy="342900"/>
          </a:xfrm>
          <a:prstGeom prst="rect">
            <a:avLst/>
          </a:prstGeom>
          <a:noFill/>
          <a:ln w="9525">
            <a:noFill/>
            <a:miter lim="800000"/>
            <a:headEnd/>
            <a:tailEnd/>
          </a:ln>
        </p:spPr>
      </p:pic>
      <p:sp>
        <p:nvSpPr>
          <p:cNvPr id="9" name="コンテンツ プレースホルダ 2"/>
          <p:cNvSpPr txBox="1">
            <a:spLocks/>
          </p:cNvSpPr>
          <p:nvPr/>
        </p:nvSpPr>
        <p:spPr>
          <a:xfrm>
            <a:off x="5039544" y="3501008"/>
            <a:ext cx="4104456" cy="2664296"/>
          </a:xfrm>
          <a:prstGeom prst="rect">
            <a:avLst/>
          </a:prstGeom>
        </p:spPr>
        <p:txBody>
          <a:bodyPr vert="horz" lIns="91440" tIns="45720" rIns="91440" bIns="45720" rtlCol="0">
            <a:normAutofit/>
          </a:bodyPr>
          <a:lstStyle/>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基本編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応用編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で作る「簡易掲示板」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で作る「シンプルカレンダー」</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で作る投票システム</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で作る「画像掲示板」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で作る「ビンゴシート」</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入門</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で作る</a:t>
            </a:r>
            <a:r>
              <a:rPr lang="en-US" altLang="ja-JP" sz="1700" b="1" dirty="0" err="1" smtClean="0">
                <a:latin typeface="メイリオ" pitchFamily="50" charset="-128"/>
                <a:ea typeface="メイリオ" pitchFamily="50" charset="-128"/>
                <a:cs typeface="メイリオ" pitchFamily="50" charset="-128"/>
              </a:rPr>
              <a:t>ToDo</a:t>
            </a:r>
            <a:r>
              <a:rPr lang="ja-JP" altLang="en-US" sz="1700" b="1" dirty="0" smtClean="0">
                <a:latin typeface="メイリオ" pitchFamily="50" charset="-128"/>
                <a:ea typeface="メイリオ" pitchFamily="50" charset="-128"/>
                <a:cs typeface="メイリオ" pitchFamily="50" charset="-128"/>
              </a:rPr>
              <a:t>アプリ</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3347864" y="1484784"/>
            <a:ext cx="2880320"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月～</a:t>
            </a:r>
            <a:r>
              <a:rPr lang="en-US" altLang="ja-JP" sz="2000" b="1" dirty="0" smtClean="0">
                <a:latin typeface="メイリオ" pitchFamily="50" charset="-128"/>
                <a:ea typeface="メイリオ" pitchFamily="50" charset="-128"/>
                <a:cs typeface="メイリオ" pitchFamily="50" charset="-128"/>
              </a:rPr>
              <a:t>4</a:t>
            </a:r>
            <a:r>
              <a:rPr lang="ja-JP" altLang="en-US" sz="2000" b="1" dirty="0" smtClean="0">
                <a:latin typeface="メイリオ" pitchFamily="50" charset="-128"/>
                <a:ea typeface="メイリオ" pitchFamily="50" charset="-128"/>
                <a:cs typeface="メイリオ" pitchFamily="50" charset="-128"/>
              </a:rPr>
              <a:t>月にかけて）</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633267"/>
          </a:xfrm>
        </p:spPr>
        <p:txBody>
          <a:bodyPr>
            <a:no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Contents Management System</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
        <p:nvSpPr>
          <p:cNvPr id="1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
        <p:nvSpPr>
          <p:cNvPr id="12"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924945"/>
            <a:ext cx="4019426" cy="2376264"/>
          </a:xfrm>
          <a:prstGeom prst="rect">
            <a:avLst/>
          </a:prstGeom>
          <a:noFill/>
          <a:ln w="9525">
            <a:noFill/>
            <a:miter lim="800000"/>
            <a:headEnd/>
            <a:tailEnd/>
          </a:ln>
        </p:spPr>
      </p:pic>
      <p:sp>
        <p:nvSpPr>
          <p:cNvPr id="9" name="四角形吹き出し 8"/>
          <p:cNvSpPr/>
          <p:nvPr/>
        </p:nvSpPr>
        <p:spPr>
          <a:xfrm>
            <a:off x="4355976" y="2564904"/>
            <a:ext cx="4320480" cy="4149080"/>
          </a:xfrm>
          <a:prstGeom prst="wedgeRectCallout">
            <a:avLst>
              <a:gd name="adj1" fmla="val -77372"/>
              <a:gd name="adj2" fmla="val 4880"/>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solidFill>
                  <a:srgbClr val="FF0000"/>
                </a:solidFill>
              </a:rPr>
              <a:t>&lt;script type=“text/javascript”&gt;</a:t>
            </a:r>
          </a:p>
          <a:p>
            <a:r>
              <a:rPr lang="en-US" altLang="ja-JP" dirty="0" smtClean="0">
                <a:solidFill>
                  <a:srgbClr val="FF0000"/>
                </a:solidFill>
              </a:rPr>
              <a:t>            function Hello(){</a:t>
            </a:r>
          </a:p>
          <a:p>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p>
          <a:p>
            <a:r>
              <a:rPr lang="en-US" altLang="ja-JP" dirty="0" smtClean="0">
                <a:solidFill>
                  <a:srgbClr val="FF0000"/>
                </a:solidFill>
              </a:rPr>
              <a:t>            }</a:t>
            </a:r>
          </a:p>
          <a:p>
            <a:r>
              <a:rPr lang="en-US" altLang="ja-JP" dirty="0" smtClean="0">
                <a:solidFill>
                  <a:srgbClr val="FF0000"/>
                </a:solidFill>
              </a:rPr>
              <a:t>        &lt;/script&gt;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endParaRPr lang="en-US" altLang="ja-JP" u="sng" dirty="0" smtClean="0">
              <a:solidFill>
                <a:srgbClr val="FF0000"/>
              </a:solidFill>
            </a:endParaRP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13285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タグ内に記述</a:t>
            </a:r>
          </a:p>
        </p:txBody>
      </p:sp>
      <p:sp>
        <p:nvSpPr>
          <p:cNvPr id="11"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179511" y="2708920"/>
            <a:ext cx="4263027" cy="2520280"/>
          </a:xfrm>
          <a:prstGeom prst="rect">
            <a:avLst/>
          </a:prstGeom>
          <a:noFill/>
          <a:ln w="9525">
            <a:noFill/>
            <a:miter lim="800000"/>
            <a:headEnd/>
            <a:tailEnd/>
          </a:ln>
        </p:spPr>
      </p:pic>
      <p:sp>
        <p:nvSpPr>
          <p:cNvPr id="9" name="四角形吹き出し 8"/>
          <p:cNvSpPr/>
          <p:nvPr/>
        </p:nvSpPr>
        <p:spPr>
          <a:xfrm>
            <a:off x="3419872" y="2852936"/>
            <a:ext cx="4320480" cy="3429000"/>
          </a:xfrm>
          <a:prstGeom prst="wedgeRectCallout">
            <a:avLst>
              <a:gd name="adj1" fmla="val -60490"/>
              <a:gd name="adj2" fmla="val 318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p>
        </p:txBody>
      </p:sp>
      <p:sp>
        <p:nvSpPr>
          <p:cNvPr id="12" name="フローチャート: 処理 11"/>
          <p:cNvSpPr/>
          <p:nvPr/>
        </p:nvSpPr>
        <p:spPr>
          <a:xfrm>
            <a:off x="3419872" y="242088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四角形吹き出し 10"/>
          <p:cNvSpPr/>
          <p:nvPr/>
        </p:nvSpPr>
        <p:spPr>
          <a:xfrm>
            <a:off x="6588224" y="4509120"/>
            <a:ext cx="2376264" cy="1052736"/>
          </a:xfrm>
          <a:prstGeom prst="wedgeRectCallout">
            <a:avLst>
              <a:gd name="adj1" fmla="val -98827"/>
              <a:gd name="adj2" fmla="val -7534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function Hello(){</a:t>
            </a:r>
            <a:br>
              <a:rPr lang="en-US" altLang="ja-JP" dirty="0" smtClean="0">
                <a:solidFill>
                  <a:srgbClr val="FF0000"/>
                </a:solidFill>
              </a:rPr>
            </a:br>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r>
              <a:rPr lang="ja-JP" altLang="en-US" dirty="0" smtClean="0">
                <a:solidFill>
                  <a:srgbClr val="FF0000"/>
                </a:solidFill>
              </a:rPr>
              <a:t/>
            </a:r>
            <a:br>
              <a:rPr lang="ja-JP" altLang="en-US" dirty="0" smtClean="0">
                <a:solidFill>
                  <a:srgbClr val="FF0000"/>
                </a:solidFill>
              </a:rPr>
            </a:br>
            <a:r>
              <a:rPr lang="en-US" altLang="ja-JP" dirty="0" smtClean="0">
                <a:solidFill>
                  <a:srgbClr val="FF0000"/>
                </a:solidFill>
              </a:rPr>
              <a:t>}</a:t>
            </a:r>
            <a:endParaRPr lang="en-US" altLang="ja-JP" u="sng" dirty="0" smtClean="0">
              <a:solidFill>
                <a:srgbClr val="FF0000"/>
              </a:solidFill>
            </a:endParaRPr>
          </a:p>
        </p:txBody>
      </p:sp>
      <p:sp>
        <p:nvSpPr>
          <p:cNvPr id="13" name="フローチャート: 処理 12"/>
          <p:cNvSpPr/>
          <p:nvPr/>
        </p:nvSpPr>
        <p:spPr>
          <a:xfrm>
            <a:off x="6588224" y="4077072"/>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Google.js</a:t>
            </a:r>
            <a:endParaRPr kumimoji="1" lang="ja-JP" altLang="en-US" sz="2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3168352"/>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a:t>
            </a:r>
            <a:r>
              <a:rPr lang="en-US" altLang="ja-JP" sz="1600" dirty="0" smtClean="0"/>
              <a:t>※1</a:t>
            </a:r>
            <a:r>
              <a:rPr lang="ja-JP" altLang="en-US" sz="2400" dirty="0" smtClean="0"/>
              <a:t>等の変更があり、中身（ソースコード）や開発方法等は様変わり。</a:t>
            </a:r>
            <a:endParaRPr lang="en-US" altLang="ja-JP" sz="2400" dirty="0" smtClean="0"/>
          </a:p>
          <a:p>
            <a:r>
              <a:rPr lang="ja-JP" altLang="en-US" sz="2400" dirty="0" smtClean="0"/>
              <a:t>翌年</a:t>
            </a:r>
            <a:r>
              <a:rPr lang="en-US" altLang="ja-JP" sz="2400" dirty="0" smtClean="0"/>
              <a:t>3</a:t>
            </a:r>
            <a:r>
              <a:rPr lang="ja-JP" altLang="en-US" sz="2400" dirty="0" smtClean="0"/>
              <a:t>月末の</a:t>
            </a:r>
            <a:r>
              <a:rPr lang="en-US" altLang="ja-JP" sz="2400" dirty="0" smtClean="0"/>
              <a:t>α</a:t>
            </a:r>
            <a:r>
              <a:rPr lang="ja-JP" altLang="en-US" sz="2400" dirty="0" smtClean="0"/>
              <a:t>版</a:t>
            </a:r>
            <a:r>
              <a:rPr lang="en-US" altLang="ja-JP" sz="1600" dirty="0" smtClean="0"/>
              <a:t>※2</a:t>
            </a:r>
            <a:r>
              <a:rPr lang="ja-JP" altLang="en-US" sz="2400" dirty="0" smtClean="0"/>
              <a:t>リリースに向けて現在開発中。</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95536" y="5517232"/>
            <a:ext cx="8424936" cy="1200329"/>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フレームワーク </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アプリケーションを</a:t>
            </a:r>
            <a:r>
              <a:rPr lang="ja-JP" altLang="en-US" dirty="0" smtClean="0">
                <a:latin typeface="メイリオ" pitchFamily="50" charset="-128"/>
                <a:ea typeface="メイリオ" pitchFamily="50" charset="-128"/>
                <a:cs typeface="メイリオ" pitchFamily="50" charset="-128"/>
              </a:rPr>
              <a:t>開発する際に頻繁に必要する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汎用的な機能を纏めて提供し、アプリケーションの土台と</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して機能するソフトウェア。</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※2  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機能が不足している、あるいはバグを含む試作版。</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graphicFrame>
        <p:nvGraphicFramePr>
          <p:cNvPr id="7"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 6"/>
          <p:cNvGraphicFramePr>
            <a:graphicFrameLocks/>
          </p:cNvGraphicFramePr>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137576"/>
                <a:gridCol w="1602835"/>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a:t>
                      </a:r>
                    </a:p>
                    <a:p>
                      <a:pPr algn="ctr"/>
                      <a:r>
                        <a:rPr kumimoji="1" lang="en-US" altLang="ja-JP" sz="2000" b="1" dirty="0" smtClean="0">
                          <a:latin typeface="メイリオ" pitchFamily="50" charset="-128"/>
                          <a:ea typeface="メイリオ" pitchFamily="50" charset="-128"/>
                          <a:cs typeface="メイリオ" pitchFamily="50" charset="-128"/>
                        </a:rPr>
                        <a:t>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1916832"/>
            <a:ext cx="7992888"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7920880" cy="3168352"/>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9550</TotalTime>
  <Words>5135</Words>
  <Application>Microsoft Office PowerPoint</Application>
  <PresentationFormat>画面に合わせる (4:3)</PresentationFormat>
  <Paragraphs>1358</Paragraphs>
  <Slides>54</Slides>
  <Notes>37</Notes>
  <HiddenSlides>11</HiddenSlides>
  <MMClips>0</MMClips>
  <ScaleCrop>false</ScaleCrop>
  <HeadingPairs>
    <vt:vector size="4" baseType="variant">
      <vt:variant>
        <vt:lpstr>テーマ</vt:lpstr>
      </vt:variant>
      <vt:variant>
        <vt:i4>1</vt:i4>
      </vt:variant>
      <vt:variant>
        <vt:lpstr>スライド タイトル</vt:lpstr>
      </vt:variant>
      <vt:variant>
        <vt:i4>54</vt:i4>
      </vt:variant>
    </vt:vector>
  </HeadingPairs>
  <TitlesOfParts>
    <vt:vector size="55"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1.3 ユーザのメリット</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vt:lpstr>
      <vt:lpstr>検討項目の選定プロセス</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5.3 プログラム規模</vt:lpstr>
      <vt:lpstr>目次</vt:lpstr>
      <vt:lpstr>6.１結論</vt:lpstr>
      <vt:lpstr>6.2 今後の予定</vt:lpstr>
      <vt:lpstr>6.2 今後の予定</vt:lpstr>
      <vt:lpstr>6.2 今後の予定</vt:lpstr>
      <vt:lpstr>ご清聴ありがとうございました。</vt:lpstr>
      <vt:lpstr>テーマ選定に至るプロセス</vt:lpstr>
      <vt:lpstr>PLATONの移行(NC2⇒NC3)</vt:lpstr>
      <vt:lpstr>使用しているソフトウェア</vt:lpstr>
      <vt:lpstr>基礎知識の勉強…</vt:lpstr>
      <vt:lpstr>CI(継続的インテグレーション)</vt:lpstr>
      <vt:lpstr>OSS(オープンソースソフトウェア)</vt:lpstr>
      <vt:lpstr>HTML</vt:lpstr>
      <vt:lpstr>CSS</vt:lpstr>
      <vt:lpstr>CSS</vt:lpstr>
      <vt:lpstr>Javascript</vt:lpstr>
      <vt:lpstr>Javascript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956</cp:revision>
  <dcterms:created xsi:type="dcterms:W3CDTF">2014-10-23T15:17:38Z</dcterms:created>
  <dcterms:modified xsi:type="dcterms:W3CDTF">2014-12-08T07:58:21Z</dcterms:modified>
</cp:coreProperties>
</file>