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56" r:id="rId2"/>
    <p:sldId id="276" r:id="rId3"/>
    <p:sldId id="312" r:id="rId4"/>
    <p:sldId id="285" r:id="rId5"/>
    <p:sldId id="286" r:id="rId6"/>
    <p:sldId id="287" r:id="rId7"/>
    <p:sldId id="288" r:id="rId8"/>
    <p:sldId id="315" r:id="rId9"/>
    <p:sldId id="316" r:id="rId10"/>
    <p:sldId id="317" r:id="rId11"/>
    <p:sldId id="318" r:id="rId12"/>
    <p:sldId id="319" r:id="rId13"/>
    <p:sldId id="289" r:id="rId14"/>
    <p:sldId id="290" r:id="rId15"/>
    <p:sldId id="291" r:id="rId16"/>
    <p:sldId id="292" r:id="rId17"/>
    <p:sldId id="293" r:id="rId18"/>
    <p:sldId id="295" r:id="rId19"/>
    <p:sldId id="294" r:id="rId20"/>
    <p:sldId id="323" r:id="rId21"/>
    <p:sldId id="296" r:id="rId22"/>
    <p:sldId id="297" r:id="rId23"/>
    <p:sldId id="298" r:id="rId24"/>
    <p:sldId id="299" r:id="rId25"/>
    <p:sldId id="301" r:id="rId26"/>
    <p:sldId id="300" r:id="rId27"/>
    <p:sldId id="302" r:id="rId28"/>
    <p:sldId id="303" r:id="rId29"/>
    <p:sldId id="304" r:id="rId30"/>
    <p:sldId id="305" r:id="rId31"/>
    <p:sldId id="307" r:id="rId32"/>
    <p:sldId id="308" r:id="rId33"/>
    <p:sldId id="306" r:id="rId34"/>
    <p:sldId id="309" r:id="rId35"/>
    <p:sldId id="321" r:id="rId36"/>
    <p:sldId id="325" r:id="rId37"/>
    <p:sldId id="324" r:id="rId38"/>
    <p:sldId id="322" r:id="rId39"/>
    <p:sldId id="326" r:id="rId40"/>
    <p:sldId id="330" r:id="rId41"/>
    <p:sldId id="327" r:id="rId42"/>
    <p:sldId id="331" r:id="rId43"/>
    <p:sldId id="328" r:id="rId44"/>
    <p:sldId id="329" r:id="rId45"/>
    <p:sldId id="310" r:id="rId46"/>
    <p:sldId id="320" r:id="rId47"/>
    <p:sldId id="283" r:id="rId48"/>
    <p:sldId id="274" r:id="rId49"/>
    <p:sldId id="311" r:id="rId50"/>
    <p:sldId id="314"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BFF"/>
    <a:srgbClr val="CDCDCD"/>
    <a:srgbClr val="F5F5F5"/>
    <a:srgbClr val="D4F4D4"/>
    <a:srgbClr val="A9E9A9"/>
    <a:srgbClr val="EAEAEA"/>
    <a:srgbClr val="E6E6E6"/>
    <a:srgbClr val="9AE69A"/>
    <a:srgbClr val="BCEEBC"/>
    <a:srgbClr val="97E59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584" autoAdjust="0"/>
    <p:restoredTop sz="68267" autoAdjust="0"/>
  </p:normalViewPr>
  <p:slideViewPr>
    <p:cSldViewPr>
      <p:cViewPr varScale="1">
        <p:scale>
          <a:sx n="77" d="100"/>
          <a:sy n="77" d="100"/>
        </p:scale>
        <p:origin x="-6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7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2014/12/2</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デモというかこんな感じです的なやつはいれようかね？</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先に</a:t>
            </a:r>
            <a:r>
              <a:rPr kumimoji="1" lang="en-US" altLang="ja-JP" dirty="0" smtClean="0"/>
              <a:t>iframe</a:t>
            </a:r>
            <a:r>
              <a:rPr kumimoji="1" lang="ja-JP" altLang="en-US" dirty="0" smtClean="0"/>
              <a:t>プラグインとしての機能要件の評価</a:t>
            </a:r>
            <a:endParaRPr kumimoji="1" lang="en-US" altLang="ja-JP" dirty="0" smtClean="0"/>
          </a:p>
          <a:p>
            <a:endParaRPr kumimoji="1" lang="en-US" altLang="ja-JP" dirty="0" smtClean="0"/>
          </a:p>
          <a:p>
            <a:r>
              <a:rPr kumimoji="1" lang="ja-JP" altLang="en-US" dirty="0" smtClean="0"/>
              <a:t>そして次に提案機能の評価をします。</a:t>
            </a:r>
            <a:endParaRPr kumimoji="1" lang="en-US" altLang="ja-JP" dirty="0" smtClean="0"/>
          </a:p>
          <a:p>
            <a:endParaRPr kumimoji="1" lang="en-US" altLang="ja-JP" dirty="0" smtClean="0"/>
          </a:p>
          <a:p>
            <a:r>
              <a:rPr kumimoji="1" lang="ja-JP" altLang="en-US" dirty="0" smtClean="0"/>
              <a:t>機能要件は設計で作成した画面遷移図を満たす実装ができているかどうかを見ます。</a:t>
            </a:r>
            <a:endParaRPr kumimoji="1" lang="en-US" altLang="ja-JP" dirty="0" smtClean="0"/>
          </a:p>
          <a:p>
            <a:endParaRPr kumimoji="1" lang="en-US" altLang="ja-JP" dirty="0" smtClean="0"/>
          </a:p>
          <a:p>
            <a:r>
              <a:rPr kumimoji="1" lang="ja-JP" altLang="en-US" dirty="0" smtClean="0"/>
              <a:t>提案機能については評価内容でも述べた通り、定量的な評価が難しいため</a:t>
            </a:r>
            <a:endParaRPr kumimoji="1" lang="en-US" altLang="ja-JP" dirty="0" smtClean="0"/>
          </a:p>
          <a:p>
            <a:r>
              <a:rPr kumimoji="1" lang="ja-JP" altLang="en-US" dirty="0" smtClean="0"/>
              <a:t>分類する前の</a:t>
            </a:r>
            <a:r>
              <a:rPr kumimoji="1" lang="en-US" altLang="ja-JP" dirty="0" smtClean="0"/>
              <a:t>13</a:t>
            </a:r>
            <a:r>
              <a:rPr kumimoji="1" lang="ja-JP" altLang="en-US" dirty="0" smtClean="0"/>
              <a:t>の検討項目を満たす実装ができているかどうかを見ていきます。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まずは機能要件です。</a:t>
            </a:r>
            <a:endParaRPr kumimoji="1" lang="en-US" altLang="ja-JP" dirty="0" smtClean="0"/>
          </a:p>
          <a:p>
            <a:endParaRPr kumimoji="1" lang="en-US" altLang="ja-JP" dirty="0" smtClean="0"/>
          </a:p>
          <a:p>
            <a:r>
              <a:rPr kumimoji="1" lang="ja-JP" altLang="en-US" dirty="0" smtClean="0"/>
              <a:t>これは画面遷移図の一部です。</a:t>
            </a:r>
            <a:endParaRPr kumimoji="1" lang="en-US" altLang="ja-JP" dirty="0" smtClean="0"/>
          </a:p>
          <a:p>
            <a:endParaRPr kumimoji="1" lang="en-US" altLang="ja-JP" dirty="0" smtClean="0"/>
          </a:p>
          <a:p>
            <a:r>
              <a:rPr kumimoji="1" lang="ja-JP" altLang="en-US" dirty="0" smtClean="0"/>
              <a:t>例えば、右上にあるボタンを押すと、設定する画面が表示されたり、</a:t>
            </a:r>
            <a:endParaRPr kumimoji="1" lang="en-US" altLang="ja-JP" dirty="0" smtClean="0"/>
          </a:p>
          <a:p>
            <a:r>
              <a:rPr kumimoji="1" lang="en-US" altLang="ja-JP" dirty="0" smtClean="0"/>
              <a:t>URL</a:t>
            </a:r>
            <a:r>
              <a:rPr kumimoji="1" lang="ja-JP" altLang="en-US" dirty="0" smtClean="0"/>
              <a:t>を入力して決定ボタンを押すと、登録処理が行われ、正常に登録されたら、</a:t>
            </a:r>
            <a:endParaRPr kumimoji="1" lang="en-US" altLang="ja-JP" dirty="0" smtClean="0"/>
          </a:p>
          <a:p>
            <a:r>
              <a:rPr kumimoji="1" lang="ja-JP" altLang="en-US" dirty="0" smtClean="0"/>
              <a:t>正常に登録しました。というメッセージを出したり、</a:t>
            </a:r>
            <a:endParaRPr kumimoji="1" lang="en-US" altLang="ja-JP" dirty="0" smtClean="0"/>
          </a:p>
          <a:p>
            <a:endParaRPr kumimoji="1" lang="en-US" altLang="ja-JP" dirty="0" smtClean="0"/>
          </a:p>
          <a:p>
            <a:r>
              <a:rPr kumimoji="1" lang="ja-JP" altLang="en-US" dirty="0" smtClean="0"/>
              <a:t>という処理を確認します。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この結果、基本的に全ての機能要件を満たす実装ができました。</a:t>
            </a:r>
            <a:endParaRPr kumimoji="1" lang="en-US" altLang="ja-JP" dirty="0" smtClean="0"/>
          </a:p>
          <a:p>
            <a:endParaRPr kumimoji="1" lang="en-US" altLang="ja-JP" dirty="0" smtClean="0"/>
          </a:p>
          <a:p>
            <a:r>
              <a:rPr kumimoji="1" lang="ja-JP" altLang="en-US" dirty="0" smtClean="0"/>
              <a:t>一件、</a:t>
            </a:r>
            <a:r>
              <a:rPr kumimoji="1" lang="en-US" altLang="ja-JP" dirty="0" smtClean="0"/>
              <a:t>Web</a:t>
            </a:r>
            <a:r>
              <a:rPr kumimoji="1" lang="ja-JP" altLang="en-US" dirty="0" smtClean="0"/>
              <a:t>ブラウザに依存する問題がでており、今後の課題で述べたいと思います。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続きまして提案機能の評価を見ていきます。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私が行き先の研究室を選定する際、</a:t>
            </a:r>
            <a:endParaRPr kumimoji="1" lang="en-US" altLang="ja-JP" dirty="0" smtClean="0"/>
          </a:p>
          <a:p>
            <a:r>
              <a:rPr kumimoji="1" lang="ja-JP" altLang="en-US" dirty="0" smtClean="0"/>
              <a:t>卒業研究の影響が一番大きかったと言えます。</a:t>
            </a:r>
          </a:p>
          <a:p>
            <a:r>
              <a:rPr kumimoji="1" lang="ja-JP" altLang="en-US" dirty="0" smtClean="0"/>
              <a:t>その卒業研究は</a:t>
            </a:r>
            <a:r>
              <a:rPr kumimoji="1" lang="en-US" altLang="ja-JP" dirty="0" smtClean="0"/>
              <a:t>NetCommons2</a:t>
            </a:r>
            <a:r>
              <a:rPr kumimoji="1" lang="ja-JP" altLang="en-US" dirty="0" smtClean="0"/>
              <a:t>を活用しまして日工専の情報共有基盤を作ろうというものでした。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これは卒業研究の期間が限られていることもありますが、我々の技術不足も否めないでしょう。</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r>
              <a:rPr kumimoji="1" lang="ja-JP" altLang="en-US" dirty="0" smtClean="0"/>
              <a:t>開発の中で、卒業研究では仕様としか回答できなかったところを、実際にリリースされる機能として提案する機会を得ました。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そこでユーザ目線で入力がしやすく、エラー内容が分かりやすいフォームを提案・評価した結果を報告させていただきます。</a:t>
            </a:r>
            <a:endParaRPr kumimoji="1" lang="en-US" altLang="ja-JP" dirty="0" smtClean="0"/>
          </a:p>
          <a:p>
            <a:r>
              <a:rPr kumimoji="1" lang="ja-JP" altLang="en-US" dirty="0" smtClean="0"/>
              <a:t>ここで報告する内容は全てとはいきませんが、</a:t>
            </a:r>
            <a:r>
              <a:rPr kumimoji="1" lang="en-US" altLang="ja-JP" dirty="0" smtClean="0"/>
              <a:t>NC3</a:t>
            </a:r>
            <a:r>
              <a:rPr kumimoji="1" lang="ja-JP" altLang="en-US" dirty="0" smtClean="0"/>
              <a:t>の仕様に採用されています。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47</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まずは前置き的なところで、</a:t>
            </a:r>
            <a:endParaRPr kumimoji="1" lang="en-US" altLang="ja-JP" dirty="0" smtClean="0"/>
          </a:p>
          <a:p>
            <a:r>
              <a:rPr kumimoji="1" lang="en-US" altLang="ja-JP" dirty="0" smtClean="0"/>
              <a:t>CMS</a:t>
            </a:r>
            <a:r>
              <a:rPr kumimoji="1" lang="ja-JP" altLang="en-US" dirty="0" smtClean="0"/>
              <a:t>とは。</a:t>
            </a:r>
            <a:r>
              <a:rPr kumimoji="1" lang="en-US" altLang="ja-JP" dirty="0" smtClean="0"/>
              <a:t>NC2</a:t>
            </a:r>
            <a:r>
              <a:rPr kumimoji="1" lang="ja-JP" altLang="en-US" dirty="0" smtClean="0"/>
              <a:t>との相違点、そして</a:t>
            </a:r>
            <a:r>
              <a:rPr kumimoji="1" lang="en-US" altLang="ja-JP" dirty="0" smtClean="0"/>
              <a:t>NC3</a:t>
            </a:r>
            <a:r>
              <a:rPr kumimoji="1" lang="ja-JP" altLang="en-US" dirty="0" smtClean="0"/>
              <a:t>プロジェクトとは何か。といったところを説明します。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en-US" altLang="ja-JP" baseline="0" dirty="0" smtClean="0"/>
              <a:t> </a:t>
            </a:r>
            <a:r>
              <a:rPr kumimoji="1" lang="en-US" altLang="ja-JP" dirty="0" smtClean="0"/>
              <a:t>NetCommons2</a:t>
            </a:r>
            <a:r>
              <a:rPr kumimoji="1" lang="ja-JP" altLang="en-US" dirty="0" smtClean="0"/>
              <a:t>を</a:t>
            </a:r>
            <a:r>
              <a:rPr kumimoji="1" lang="en-US" altLang="ja-JP" dirty="0" smtClean="0"/>
              <a:t>NC2</a:t>
            </a:r>
            <a:r>
              <a:rPr kumimoji="1" lang="ja-JP" altLang="en-US" dirty="0" smtClean="0"/>
              <a:t>と表現させて頂きます。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アジャイル的な開発であることもあり柔軟に可能で、また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順番にアニメーションを入れましょう。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2014/12/2</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2014/12/2</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2014/12/2</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2014/12/2</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2</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2708920"/>
            <a:ext cx="8640960" cy="3960440"/>
          </a:xfrm>
          <a:prstGeom prst="wedgeRoundRectCallout">
            <a:avLst>
              <a:gd name="adj1" fmla="val -21599"/>
              <a:gd name="adj2" fmla="val -56790"/>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800" b="1" dirty="0" smtClean="0"/>
              <a:t>[NC2</a:t>
            </a:r>
            <a:r>
              <a:rPr lang="ja-JP" altLang="en-US" sz="2800" b="1" dirty="0" smtClean="0"/>
              <a:t>以前</a:t>
            </a:r>
            <a:r>
              <a:rPr kumimoji="1" lang="en-US" altLang="ja-JP" sz="2800" b="1" dirty="0" smtClean="0"/>
              <a:t>]</a:t>
            </a:r>
          </a:p>
          <a:p>
            <a:r>
              <a:rPr lang="ja-JP" altLang="en-US" sz="2800" b="1" dirty="0" smtClean="0"/>
              <a:t>　</a:t>
            </a:r>
            <a:r>
              <a:rPr kumimoji="1" lang="en-US" altLang="ja-JP" sz="2800" b="1" dirty="0" smtClean="0"/>
              <a:t>Maple</a:t>
            </a:r>
            <a:r>
              <a:rPr kumimoji="1" lang="ja-JP" altLang="en-US" sz="2800" b="1" dirty="0" smtClean="0"/>
              <a:t>　　・開発者が日本人でドキュメントが豊富</a:t>
            </a:r>
            <a:endParaRPr kumimoji="1" lang="en-US" altLang="ja-JP" sz="2800" b="1" dirty="0" smtClean="0"/>
          </a:p>
          <a:p>
            <a:r>
              <a:rPr lang="ja-JP" altLang="en-US" sz="2800" b="1" dirty="0" smtClean="0"/>
              <a:t>　　　　　　　・開発は終了しており、サポートがない</a:t>
            </a:r>
            <a:endParaRPr lang="en-US" altLang="ja-JP" sz="2800" b="1" dirty="0" smtClean="0"/>
          </a:p>
          <a:p>
            <a:r>
              <a:rPr lang="en-US" altLang="ja-JP" sz="2800" b="1" dirty="0" smtClean="0"/>
              <a:t>[NC3]</a:t>
            </a:r>
          </a:p>
          <a:p>
            <a:r>
              <a:rPr lang="ja-JP" altLang="en-US" sz="2800" b="1" dirty="0" smtClean="0"/>
              <a:t>　</a:t>
            </a:r>
            <a:r>
              <a:rPr lang="en-US" altLang="ja-JP" sz="2800" b="1" dirty="0" smtClean="0"/>
              <a:t>CakePHP</a:t>
            </a:r>
            <a:r>
              <a:rPr lang="ja-JP" altLang="en-US" sz="2800" b="1" dirty="0" smtClean="0"/>
              <a:t>　　  ・日本国内では最も使われている</a:t>
            </a:r>
            <a:endParaRPr lang="en-US" altLang="ja-JP" sz="2800" b="1" dirty="0" smtClean="0"/>
          </a:p>
          <a:p>
            <a:r>
              <a:rPr kumimoji="1" lang="ja-JP" altLang="en-US" sz="2800" b="1" dirty="0" smtClean="0"/>
              <a:t>　　　　　　　　　・ドキュメントやノウハウが豊富</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kumimoji="1" lang="ja-JP" altLang="en-US" sz="2800" b="1" dirty="0" smtClean="0"/>
              <a:t>　　　　　　　　　・</a:t>
            </a:r>
            <a:r>
              <a:rPr lang="ja-JP" altLang="en-US" sz="2800" b="1" dirty="0" smtClean="0"/>
              <a:t>現在も盛んに開発が行われている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5">
                <a:shade val="95000"/>
                <a:satMod val="105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solidFill>
                  <a:srgbClr val="CDCDCD"/>
                </a:solidFill>
                <a:ea typeface="メイリオ" pitchFamily="50" charset="-128"/>
                <a:cs typeface="メイリオ" pitchFamily="50" charset="-128"/>
              </a:rPr>
              <a:t>PHP</a:t>
            </a:r>
            <a:r>
              <a:rPr lang="ja-JP" altLang="en-US" sz="3200" b="1" dirty="0" smtClean="0">
                <a:solidFill>
                  <a:srgbClr val="CDCDCD"/>
                </a:solidFill>
                <a:ea typeface="メイリオ" pitchFamily="50" charset="-128"/>
                <a:cs typeface="メイリオ" pitchFamily="50" charset="-128"/>
              </a:rPr>
              <a:t>フレームワーク変更</a:t>
            </a:r>
            <a:endParaRPr kumimoji="1" lang="ja-JP" altLang="en-US" sz="3200" b="1" dirty="0">
              <a:solidFill>
                <a:srgbClr val="CDCDCD"/>
              </a:solidFill>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3933056"/>
            <a:ext cx="8640960" cy="2376264"/>
          </a:xfrm>
          <a:prstGeom prst="wedgeRoundRectCallout">
            <a:avLst>
              <a:gd name="adj1" fmla="val 21496"/>
              <a:gd name="adj2" fmla="val -6025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800" b="1" dirty="0" smtClean="0"/>
              <a:t>　</a:t>
            </a:r>
            <a:r>
              <a:rPr kumimoji="1" lang="en-US" altLang="ja-JP" sz="2800" b="1" dirty="0" smtClean="0"/>
              <a:t>AngularJS</a:t>
            </a:r>
            <a:r>
              <a:rPr kumimoji="1" lang="ja-JP" altLang="en-US" sz="2800" b="1" dirty="0" smtClean="0"/>
              <a:t>　・</a:t>
            </a:r>
            <a:r>
              <a:rPr kumimoji="1" lang="en-US" altLang="ja-JP" sz="2800" b="1" dirty="0" smtClean="0"/>
              <a:t>Javascript</a:t>
            </a:r>
            <a:r>
              <a:rPr kumimoji="1" lang="ja-JP" altLang="en-US" sz="2800" b="1" dirty="0" smtClean="0"/>
              <a:t>のフレームワーク</a:t>
            </a:r>
            <a:endParaRPr kumimoji="1" lang="en-US" altLang="ja-JP" sz="2800" b="1" dirty="0" smtClean="0"/>
          </a:p>
          <a:p>
            <a:r>
              <a:rPr lang="ja-JP" altLang="en-US" sz="2800" b="1" dirty="0" smtClean="0"/>
              <a:t>　　　　　　　　・</a:t>
            </a:r>
            <a:r>
              <a:rPr kumimoji="1" lang="en-US" altLang="ja-JP" sz="2800" b="1" dirty="0" smtClean="0"/>
              <a:t>Google</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lang="ja-JP" altLang="en-US" sz="2800" b="1" dirty="0" smtClean="0"/>
              <a:t>　　　　　　　　・双方向データバインディング等の特徴</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gradFill>
            <a:gsLst>
              <a:gs pos="0">
                <a:schemeClr val="accent1">
                  <a:tint val="50000"/>
                  <a:satMod val="300000"/>
                  <a:alpha val="0"/>
                </a:schemeClr>
              </a:gs>
              <a:gs pos="35000">
                <a:schemeClr val="accent1">
                  <a:tint val="37000"/>
                  <a:satMod val="300000"/>
                </a:schemeClr>
              </a:gs>
              <a:gs pos="100000">
                <a:schemeClr val="accent1">
                  <a:tint val="15000"/>
                  <a:satMod val="350000"/>
                </a:schemeClr>
              </a:gs>
            </a:gsLst>
          </a:gradFill>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solidFill>
                  <a:srgbClr val="CDCDCD"/>
                </a:solidFill>
                <a:ea typeface="メイリオ" pitchFamily="50" charset="-128"/>
                <a:cs typeface="メイリオ" pitchFamily="50" charset="-128"/>
              </a:rPr>
              <a:t>CI</a:t>
            </a:r>
            <a:r>
              <a:rPr kumimoji="1" lang="ja-JP" altLang="en-US" sz="3200" b="1" dirty="0" smtClean="0">
                <a:solidFill>
                  <a:srgbClr val="CDCDCD"/>
                </a:solidFill>
                <a:ea typeface="メイリオ" pitchFamily="50" charset="-128"/>
                <a:cs typeface="メイリオ" pitchFamily="50" charset="-128"/>
              </a:rPr>
              <a:t>ツール採用</a:t>
            </a:r>
            <a:endParaRPr kumimoji="1" lang="ja-JP" altLang="en-US" sz="3200" b="1" dirty="0">
              <a:solidFill>
                <a:srgbClr val="CDCDCD"/>
              </a:solidFill>
              <a:ea typeface="メイリオ" pitchFamily="50" charset="-128"/>
              <a:cs typeface="メイリオ" pitchFamily="50" charset="-128"/>
            </a:endParaRPr>
          </a:p>
        </p:txBody>
      </p:sp>
      <p:sp>
        <p:nvSpPr>
          <p:cNvPr id="11" name="角丸四角形吹き出し 10"/>
          <p:cNvSpPr/>
          <p:nvPr/>
        </p:nvSpPr>
        <p:spPr>
          <a:xfrm>
            <a:off x="251520" y="1340768"/>
            <a:ext cx="8640960" cy="2376264"/>
          </a:xfrm>
          <a:prstGeom prst="wedgeRoundRectCallout">
            <a:avLst>
              <a:gd name="adj1" fmla="val -21274"/>
              <a:gd name="adj2" fmla="val 63602"/>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800" b="1" dirty="0" smtClean="0"/>
              <a:t>　</a:t>
            </a:r>
            <a:r>
              <a:rPr kumimoji="1" lang="en-US" altLang="ja-JP" sz="2800" b="1" dirty="0" smtClean="0"/>
              <a:t>Bootstrap</a:t>
            </a:r>
            <a:r>
              <a:rPr kumimoji="1" lang="ja-JP" altLang="en-US" sz="2800" b="1" dirty="0" smtClean="0"/>
              <a:t>　</a:t>
            </a:r>
            <a:r>
              <a:rPr lang="ja-JP" altLang="en-US" sz="2800" b="1" dirty="0" smtClean="0"/>
              <a:t>・</a:t>
            </a:r>
            <a:r>
              <a:rPr kumimoji="1" lang="en-US" altLang="ja-JP" sz="2800" b="1" dirty="0" smtClean="0"/>
              <a:t>Twitter</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Twitter</a:t>
            </a:r>
            <a:r>
              <a:rPr lang="ja-JP" altLang="en-US" sz="2800" b="1" dirty="0" smtClean="0"/>
              <a:t>ライクなデザインが表現できる</a:t>
            </a:r>
            <a:endParaRPr lang="en-US" altLang="ja-JP" sz="2800" b="1" dirty="0" smtClean="0"/>
          </a:p>
          <a:p>
            <a:r>
              <a:rPr kumimoji="1" lang="ja-JP" altLang="en-US" sz="2800" b="1" dirty="0" smtClean="0"/>
              <a:t>　　　　　　　　・レスポンシブデザインを実現できる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1412776"/>
            <a:ext cx="8640960" cy="3600400"/>
          </a:xfrm>
          <a:prstGeom prst="wedgeRoundRectCallout">
            <a:avLst>
              <a:gd name="adj1" fmla="val 20760"/>
              <a:gd name="adj2" fmla="val 5652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a:p>
            <a:r>
              <a:rPr lang="ja-JP" altLang="en-US" sz="2800" b="1" dirty="0" smtClean="0"/>
              <a:t>　　　品質向上、納期短縮等が見込める</a:t>
            </a:r>
            <a:endParaRPr lang="en-US" altLang="ja-JP" sz="2800" b="1" dirty="0" smtClean="0"/>
          </a:p>
        </p:txBody>
      </p:sp>
      <p:pic>
        <p:nvPicPr>
          <p:cNvPr id="12" name="Picture 2"/>
          <p:cNvPicPr>
            <a:picLocks noChangeAspect="1" noChangeArrowheads="1"/>
          </p:cNvPicPr>
          <p:nvPr/>
        </p:nvPicPr>
        <p:blipFill>
          <a:blip r:embed="rId2" cstate="print"/>
          <a:srcRect/>
          <a:stretch>
            <a:fillRect/>
          </a:stretch>
        </p:blipFill>
        <p:spPr bwMode="auto">
          <a:xfrm>
            <a:off x="755576" y="5949280"/>
            <a:ext cx="1407577" cy="296332"/>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2483768" y="5949280"/>
            <a:ext cx="1344149" cy="312593"/>
          </a:xfrm>
          <a:prstGeom prst="rect">
            <a:avLst/>
          </a:prstGeom>
          <a:noFill/>
          <a:ln w="9525">
            <a:noFill/>
            <a:miter lim="800000"/>
            <a:headEnd/>
            <a:tailEnd/>
          </a:ln>
        </p:spPr>
      </p:pic>
      <p:sp>
        <p:nvSpPr>
          <p:cNvPr id="16" name="テキスト ボックス 15"/>
          <p:cNvSpPr txBox="1"/>
          <p:nvPr/>
        </p:nvSpPr>
        <p:spPr>
          <a:xfrm>
            <a:off x="395536" y="5373216"/>
            <a:ext cx="3600400" cy="461665"/>
          </a:xfrm>
          <a:prstGeom prst="rect">
            <a:avLst/>
          </a:prstGeom>
          <a:noFill/>
        </p:spPr>
        <p:txBody>
          <a:bodyPr wrap="square" rtlCol="0">
            <a:spAutoFit/>
          </a:bodyPr>
          <a:lstStyle/>
          <a:p>
            <a:r>
              <a:rPr kumimoji="1" lang="en-US" altLang="ja-JP" sz="2400" dirty="0" smtClean="0"/>
              <a:t>TravisCI</a:t>
            </a:r>
            <a:r>
              <a:rPr kumimoji="1" lang="ja-JP" altLang="en-US" sz="2400" dirty="0" smtClean="0"/>
              <a:t>が作成するバッジ</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開発担当</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プラグイン開発</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開発スケジュール</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4005064"/>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869160"/>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設計作業中</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49688"/>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085184"/>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b="1" dirty="0" smtClean="0"/>
              <a:t>ユーザ目線で入力がしやすく</a:t>
            </a:r>
            <a:endParaRPr lang="en-US" altLang="ja-JP" sz="2800" b="1" dirty="0" smtClean="0"/>
          </a:p>
          <a:p>
            <a:pPr algn="ctr"/>
            <a:r>
              <a:rPr lang="ja-JP" altLang="en-US" sz="2800" b="1" dirty="0" smtClean="0"/>
              <a:t>エラー内容が分かりやすいフォームを</a:t>
            </a:r>
            <a:endParaRPr lang="en-US" altLang="ja-JP" sz="2800" b="1" dirty="0" smtClean="0"/>
          </a:p>
          <a:p>
            <a:pPr algn="ctr"/>
            <a:r>
              <a:rPr lang="ja-JP" altLang="en-US" sz="2800" b="1" dirty="0" smtClean="0"/>
              <a:t>提案・評価する</a:t>
            </a:r>
            <a:endParaRPr kumimoji="1" lang="ja-JP" altLang="en-US" sz="2800" b="1"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545632"/>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j-cs"/>
              </a:rPr>
              <a:t>背景と目的</a:t>
            </a:r>
            <a:endParaRPr kumimoji="1" lang="ja-JP" altLang="en-US" sz="44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3888432"/>
          </a:xfrm>
        </p:spPr>
        <p:txBody>
          <a:bodyPr>
            <a:normAutofit/>
          </a:bodyPr>
          <a:lstStyle/>
          <a:p>
            <a:r>
              <a:rPr kumimoji="1" lang="en-US" altLang="ja-JP" sz="2400" dirty="0" smtClean="0"/>
              <a:t>HTML</a:t>
            </a:r>
            <a:r>
              <a:rPr lang="ja-JP" altLang="en-US" sz="2400" dirty="0" smtClean="0"/>
              <a:t>に</a:t>
            </a:r>
            <a:r>
              <a:rPr lang="en-US" altLang="ja-JP" sz="2400" dirty="0" smtClean="0"/>
              <a:t>&lt;iframe&gt;</a:t>
            </a:r>
            <a:r>
              <a:rPr lang="ja-JP" altLang="en-US" sz="2400" dirty="0" smtClean="0"/>
              <a:t>タグを使用。</a:t>
            </a:r>
            <a:endParaRPr lang="en-US" altLang="ja-JP" sz="2400" dirty="0" smtClean="0"/>
          </a:p>
          <a:p>
            <a:r>
              <a:rPr kumimoji="1" lang="ja-JP" altLang="en-US" sz="2400" dirty="0" smtClean="0"/>
              <a:t>このタグを利用することで、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ページを埋め込める。</a:t>
            </a:r>
            <a:endParaRPr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r>
              <a:rPr kumimoji="1" lang="en-US" altLang="ja-JP" sz="2400" dirty="0" smtClean="0"/>
              <a:t>iframe</a:t>
            </a:r>
            <a:r>
              <a:rPr kumimoji="1" lang="ja-JP" altLang="en-US" sz="2400" dirty="0" smtClean="0"/>
              <a:t>プラグインは</a:t>
            </a:r>
            <a:r>
              <a:rPr kumimoji="1" lang="en-US" altLang="ja-JP" sz="2400" dirty="0" smtClean="0"/>
              <a:t>NC3</a:t>
            </a:r>
            <a:r>
              <a:rPr kumimoji="1" lang="ja-JP" altLang="en-US" sz="2400" dirty="0" smtClean="0"/>
              <a:t>の一つの機能としてこの技術を提供する。</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424936" cy="5805268"/>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年月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kern="100" dirty="0">
                          <a:latin typeface="Century"/>
                          <a:ea typeface="Mincho"/>
                          <a:cs typeface="Times New Roman"/>
                        </a:rPr>
                        <a:t>4</a:t>
                      </a:r>
                      <a:r>
                        <a:rPr lang="ja-JP" sz="2000"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インフラ系</a:t>
                      </a:r>
                    </a:p>
                    <a:p>
                      <a:pPr algn="ctr">
                        <a:lnSpc>
                          <a:spcPts val="1800"/>
                        </a:lnSpc>
                        <a:spcAft>
                          <a:spcPts val="0"/>
                        </a:spcAft>
                      </a:pPr>
                      <a:r>
                        <a:rPr lang="en-US" sz="1800" kern="100" dirty="0">
                          <a:latin typeface="Century"/>
                          <a:ea typeface="Mincho"/>
                          <a:cs typeface="Times New Roman"/>
                        </a:rPr>
                        <a:t>VirtualBox, Vagrant, Git</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82960">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フレームワーク・ライブラリ</a:t>
                      </a:r>
                    </a:p>
                    <a:p>
                      <a:pPr algn="ctr">
                        <a:lnSpc>
                          <a:spcPts val="1800"/>
                        </a:lnSpc>
                        <a:spcAft>
                          <a:spcPts val="0"/>
                        </a:spcAft>
                      </a:pPr>
                      <a:r>
                        <a:rPr lang="en-US" sz="1800" kern="100" dirty="0">
                          <a:latin typeface="Century"/>
                          <a:ea typeface="Mincho"/>
                          <a:cs typeface="Times New Roman"/>
                        </a:rPr>
                        <a:t>CakePHP, AngularJS, Bootstrap</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smtClean="0">
                          <a:latin typeface="Century"/>
                          <a:ea typeface="Mincho"/>
                          <a:cs typeface="Times New Roman"/>
                        </a:rPr>
                        <a:t>NC3</a:t>
                      </a:r>
                      <a:r>
                        <a:rPr lang="ja-JP" sz="1800" kern="100" dirty="0" smtClean="0">
                          <a:latin typeface="Century"/>
                          <a:ea typeface="Mincho"/>
                          <a:cs typeface="Times New Roman"/>
                        </a:rPr>
                        <a:t>仕様理解</a:t>
                      </a:r>
                      <a:endParaRPr lang="ja-JP" sz="18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NC2</a:t>
                      </a:r>
                      <a:r>
                        <a:rPr lang="ja-JP" sz="1800"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NC3</a:t>
                      </a:r>
                      <a:r>
                        <a:rPr lang="ja-JP" sz="1800"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11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フォームにおける問題点</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のフォーム</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EFO</a:t>
            </a: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561662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2"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323528" y="4869160"/>
            <a:ext cx="8352928"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3200" b="1" dirty="0" smtClean="0"/>
              <a:t>iframe</a:t>
            </a:r>
            <a:r>
              <a:rPr lang="ja-JP" altLang="en-US" sz="3200" b="1" dirty="0" smtClean="0"/>
              <a:t>プラグインの使用性（使いやすさ、</a:t>
            </a:r>
            <a:endParaRPr lang="en-US" altLang="ja-JP" sz="3200" b="1" dirty="0" smtClean="0"/>
          </a:p>
          <a:p>
            <a:pPr algn="ctr"/>
            <a:r>
              <a:rPr lang="ja-JP" altLang="en-US" sz="3200" b="1" dirty="0" smtClean="0"/>
              <a:t>操作しやすさ）を考え、検討した。</a:t>
            </a:r>
            <a:endParaRPr lang="ja-JP" altLang="en-US" sz="3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85689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r>
              <a:rPr lang="en-US" altLang="ja-JP" sz="2800" b="1" dirty="0" smtClean="0">
                <a:ea typeface="メイリオ" pitchFamily="50" charset="-128"/>
                <a:cs typeface="メイリオ" pitchFamily="50" charset="-128"/>
              </a:rPr>
              <a:t>EFO</a:t>
            </a:r>
            <a:r>
              <a:rPr lang="ja-JP" altLang="en-US" sz="2800" b="1" dirty="0" smtClean="0">
                <a:ea typeface="メイリオ" pitchFamily="50" charset="-128"/>
                <a:cs typeface="メイリオ" pitchFamily="50" charset="-128"/>
              </a:rPr>
              <a:t>適用イメージ</a:t>
            </a:r>
            <a:r>
              <a:rPr lang="ja-JP" altLang="en-US" sz="2400" b="1" dirty="0" smtClean="0">
                <a:ea typeface="メイリオ" pitchFamily="50" charset="-128"/>
                <a:cs typeface="メイリオ" pitchFamily="50" charset="-128"/>
              </a:rPr>
              <a:t>）</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20888"/>
            <a:ext cx="3280364" cy="864096"/>
          </a:xfrm>
          <a:prstGeom prst="wedgeRoundRectCallout">
            <a:avLst>
              <a:gd name="adj1" fmla="val -47436"/>
              <a:gd name="adj2" fmla="val 7190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20888"/>
            <a:ext cx="3600400" cy="864096"/>
          </a:xfrm>
          <a:prstGeom prst="wedgeRoundRectCallout">
            <a:avLst>
              <a:gd name="adj1" fmla="val -38657"/>
              <a:gd name="adj2" fmla="val 635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3168352" cy="864096"/>
          </a:xfrm>
          <a:prstGeom prst="wedgeRoundRectCallout">
            <a:avLst>
              <a:gd name="adj1" fmla="val -41486"/>
              <a:gd name="adj2" fmla="val -897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ppt_w*0.70"/>
                                          </p:val>
                                        </p:tav>
                                        <p:tav tm="100000">
                                          <p:val>
                                            <p:strVal val="#ppt_w"/>
                                          </p:val>
                                        </p:tav>
                                      </p:tavLst>
                                    </p:anim>
                                    <p:anim calcmode="lin" valueType="num">
                                      <p:cBhvr>
                                        <p:cTn id="32" dur="1000" fill="hold"/>
                                        <p:tgtEl>
                                          <p:spTgt spid="13"/>
                                        </p:tgtEl>
                                        <p:attrNameLst>
                                          <p:attrName>ppt_h</p:attrName>
                                        </p:attrNameLst>
                                      </p:cBhvr>
                                      <p:tavLst>
                                        <p:tav tm="0">
                                          <p:val>
                                            <p:strVal val="#ppt_h"/>
                                          </p:val>
                                        </p:tav>
                                        <p:tav tm="100000">
                                          <p:val>
                                            <p:strVal val="#ppt_h"/>
                                          </p:val>
                                        </p:tav>
                                      </p:tavLst>
                                    </p:anim>
                                    <p:animEffect transition="in" filter="fade">
                                      <p:cBhvr>
                                        <p:cTn id="33" dur="1000"/>
                                        <p:tgtEl>
                                          <p:spTgt spid="1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0.70"/>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755576" y="1052732"/>
          <a:ext cx="7416824" cy="5688636"/>
        </p:xfrm>
        <a:graphic>
          <a:graphicData uri="http://schemas.openxmlformats.org/drawingml/2006/table">
            <a:tbl>
              <a:tblPr/>
              <a:tblGrid>
                <a:gridCol w="504056"/>
                <a:gridCol w="6912768"/>
              </a:tblGrid>
              <a:tr h="478499">
                <a:tc>
                  <a:txBody>
                    <a:bodyPr/>
                    <a:lstStyle/>
                    <a:p>
                      <a:pPr algn="ctr">
                        <a:lnSpc>
                          <a:spcPts val="1800"/>
                        </a:lnSpc>
                        <a:spcAft>
                          <a:spcPts val="0"/>
                        </a:spcAft>
                      </a:pPr>
                      <a:r>
                        <a:rPr lang="en-US" altLang="ja-JP" sz="2000" kern="100" dirty="0" smtClean="0">
                          <a:latin typeface="+mn-lt"/>
                          <a:ea typeface="Mincho"/>
                          <a:cs typeface="Times New Roman"/>
                        </a:rPr>
                        <a:t>#</a:t>
                      </a: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1398">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latin typeface="+mn-lt"/>
                          <a:ea typeface="Mincho"/>
                          <a:cs typeface="Times New Roman"/>
                        </a:rPr>
                        <a:t>アクティブなフォームは</a:t>
                      </a:r>
                      <a:r>
                        <a:rPr lang="ja-JP" sz="2000" kern="100" dirty="0" smtClean="0">
                          <a:latin typeface="+mn-lt"/>
                          <a:ea typeface="Mincho"/>
                          <a:cs typeface="Times New Roman"/>
                        </a:rPr>
                        <a:t>色</a:t>
                      </a:r>
                      <a:r>
                        <a:rPr lang="ja-JP" sz="20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3288">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95505">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ラジオボタンやチェックボックス</a:t>
                      </a:r>
                      <a:r>
                        <a:rPr lang="ja-JP" sz="2000" kern="100" dirty="0" smtClean="0">
                          <a:latin typeface="+mn-lt"/>
                          <a:ea typeface="Mincho"/>
                          <a:cs typeface="Times New Roman"/>
                        </a:rPr>
                        <a:t>はラベル</a:t>
                      </a:r>
                      <a:r>
                        <a:rPr lang="ja-JP" sz="20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66714">
                <a:tc>
                  <a:txBody>
                    <a:bodyPr/>
                    <a:lstStyle/>
                    <a:p>
                      <a:pPr algn="ctr">
                        <a:lnSpc>
                          <a:spcPts val="1800"/>
                        </a:lnSpc>
                        <a:spcAft>
                          <a:spcPts val="0"/>
                        </a:spcAft>
                      </a:pPr>
                      <a:r>
                        <a:rPr lang="en-US" sz="2000" kern="100">
                          <a:latin typeface="Century"/>
                          <a:ea typeface="Mincho"/>
                          <a:cs typeface="Times New Roman"/>
                        </a:rPr>
                        <a:t>12</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エラー箇所に正しい情報が入力</a:t>
                      </a:r>
                      <a:r>
                        <a:rPr lang="ja-JP" sz="2000" kern="100" dirty="0" smtClean="0">
                          <a:latin typeface="+mn-lt"/>
                          <a:ea typeface="Mincho"/>
                          <a:cs typeface="Times New Roman"/>
                        </a:rPr>
                        <a:t>されたらエラー</a:t>
                      </a:r>
                      <a:r>
                        <a:rPr lang="ja-JP" sz="20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32048">
                <a:tc>
                  <a:txBody>
                    <a:bodyPr/>
                    <a:lstStyle/>
                    <a:p>
                      <a:pPr algn="ctr">
                        <a:lnSpc>
                          <a:spcPts val="1800"/>
                        </a:lnSpc>
                        <a:spcAft>
                          <a:spcPts val="0"/>
                        </a:spcAft>
                      </a:pPr>
                      <a:r>
                        <a:rPr lang="en-US" sz="2000" kern="100" dirty="0" smtClean="0">
                          <a:latin typeface="Century"/>
                          <a:ea typeface="Mincho"/>
                          <a:cs typeface="Times New Roman"/>
                        </a:rPr>
                        <a:t>13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smtClean="0">
                          <a:latin typeface="+mn-lt"/>
                          <a:ea typeface="Mincho"/>
                          <a:cs typeface="Times New Roman"/>
                        </a:rPr>
                        <a:t>登録</a:t>
                      </a:r>
                      <a:r>
                        <a:rPr lang="ja-JP" sz="2000"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解決方法</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検討項目の分類</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表示・入力方法最適化</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リアルタイムバリデーション</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サブミットロック</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908720"/>
          <a:ext cx="8568952" cy="5768124"/>
        </p:xfrm>
        <a:graphic>
          <a:graphicData uri="http://schemas.openxmlformats.org/drawingml/2006/table">
            <a:tbl>
              <a:tblPr/>
              <a:tblGrid>
                <a:gridCol w="432048"/>
                <a:gridCol w="5328592"/>
                <a:gridCol w="2808312"/>
              </a:tblGrid>
              <a:tr h="484713">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分類</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05341">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085184"/>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kern="100" dirty="0" smtClean="0">
                <a:solidFill>
                  <a:schemeClr val="tx1"/>
                </a:solidFill>
                <a:ea typeface="Mincho"/>
                <a:cs typeface="Times New Roman"/>
              </a:rPr>
              <a:t>リアルタイム</a:t>
            </a:r>
            <a:endParaRPr lang="en-US" altLang="ja-JP" kern="100" dirty="0" smtClean="0">
              <a:solidFill>
                <a:schemeClr val="tx1"/>
              </a:solidFill>
              <a:ea typeface="Mincho"/>
              <a:cs typeface="Times New Roman"/>
            </a:endParaRPr>
          </a:p>
          <a:p>
            <a:pPr algn="ctr"/>
            <a:r>
              <a:rPr lang="ja-JP" altLang="en-US" kern="100" dirty="0" smtClean="0">
                <a:solidFill>
                  <a:schemeClr val="tx1"/>
                </a:solidFill>
                <a:ea typeface="Mincho"/>
                <a:cs typeface="Times New Roman"/>
              </a:rPr>
              <a:t>バリデーション</a:t>
            </a:r>
          </a:p>
        </p:txBody>
      </p:sp>
      <p:sp>
        <p:nvSpPr>
          <p:cNvPr id="8" name="正方形/長方形 7"/>
          <p:cNvSpPr/>
          <p:nvPr/>
        </p:nvSpPr>
        <p:spPr>
          <a:xfrm>
            <a:off x="6012160" y="6021288"/>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49200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kern="100" dirty="0" smtClean="0">
                <a:solidFill>
                  <a:schemeClr val="tx1"/>
                </a:solidFill>
                <a:ea typeface="Mincho"/>
                <a:cs typeface="Times New Roman"/>
              </a:rPr>
              <a:t>表示・入力方法最適化</a:t>
            </a:r>
            <a:endParaRPr lang="ja-JP" altLang="en-US"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Horizontal)">
                                      <p:cBhvr>
                                        <p:cTn id="10" dur="500"/>
                                        <p:tgtEl>
                                          <p:spTgt spid="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表示・入力方法最適化</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1556792"/>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を使って実現する。</a:t>
            </a:r>
            <a:endParaRPr kumimoji="1" lang="ja-JP" altLang="en-US" sz="2400" dirty="0"/>
          </a:p>
        </p:txBody>
      </p:sp>
      <p:sp>
        <p:nvSpPr>
          <p:cNvPr id="12" name="テキスト ボックス 11"/>
          <p:cNvSpPr txBox="1"/>
          <p:nvPr/>
        </p:nvSpPr>
        <p:spPr>
          <a:xfrm>
            <a:off x="323528" y="3861048"/>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2" cstate="print"/>
          <a:srcRect/>
          <a:stretch>
            <a:fillRect/>
          </a:stretch>
        </p:blipFill>
        <p:spPr bwMode="auto">
          <a:xfrm>
            <a:off x="683568" y="4365104"/>
            <a:ext cx="7810449"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1656184"/>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endParaRPr kumimoji="1" lang="en-US" altLang="ja-JP" sz="2400" dirty="0" smtClean="0"/>
          </a:p>
          <a:p>
            <a:pPr>
              <a:buNone/>
            </a:pPr>
            <a:r>
              <a:rPr lang="ja-JP" altLang="en-US" sz="2400" dirty="0" smtClean="0"/>
              <a:t>　　</a:t>
            </a:r>
            <a:r>
              <a:rPr lang="en-US" altLang="ja-JP" sz="2400" dirty="0" smtClean="0"/>
              <a:t>Bootstrap</a:t>
            </a:r>
            <a:r>
              <a:rPr lang="ja-JP" altLang="en-US" sz="2400" dirty="0" smtClean="0"/>
              <a:t>を使って実現する。</a:t>
            </a:r>
            <a:endParaRPr lang="en-US" altLang="ja-JP" sz="2400" dirty="0" smtClean="0"/>
          </a:p>
        </p:txBody>
      </p:sp>
      <p:sp>
        <p:nvSpPr>
          <p:cNvPr id="7" name="テキスト ボックス 6"/>
          <p:cNvSpPr txBox="1"/>
          <p:nvPr/>
        </p:nvSpPr>
        <p:spPr>
          <a:xfrm>
            <a:off x="323528" y="3212976"/>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8" name="図 7"/>
          <p:cNvPicPr/>
          <p:nvPr/>
        </p:nvPicPr>
        <p:blipFill>
          <a:blip r:embed="rId2" cstate="print"/>
          <a:srcRect r="-41"/>
          <a:stretch>
            <a:fillRect/>
          </a:stretch>
        </p:blipFill>
        <p:spPr bwMode="auto">
          <a:xfrm>
            <a:off x="899362" y="3861048"/>
            <a:ext cx="7384376" cy="617212"/>
          </a:xfrm>
          <a:prstGeom prst="rect">
            <a:avLst/>
          </a:prstGeom>
          <a:noFill/>
          <a:ln w="9525">
            <a:noFill/>
            <a:miter lim="800000"/>
            <a:headEnd/>
            <a:tailEnd/>
          </a:ln>
        </p:spPr>
      </p:pic>
      <p:pic>
        <p:nvPicPr>
          <p:cNvPr id="9" name="図 8"/>
          <p:cNvPicPr/>
          <p:nvPr/>
        </p:nvPicPr>
        <p:blipFill>
          <a:blip r:embed="rId3" cstate="print"/>
          <a:srcRect r="-21"/>
          <a:stretch>
            <a:fillRect/>
          </a:stretch>
        </p:blipFill>
        <p:spPr bwMode="auto">
          <a:xfrm>
            <a:off x="899592" y="4797152"/>
            <a:ext cx="7383823" cy="648072"/>
          </a:xfrm>
          <a:prstGeom prst="rect">
            <a:avLst/>
          </a:prstGeom>
          <a:noFill/>
          <a:ln w="9525">
            <a:noFill/>
            <a:miter lim="800000"/>
            <a:headEnd/>
            <a:tailEnd/>
          </a:ln>
        </p:spPr>
      </p:pic>
      <p:cxnSp>
        <p:nvCxnSpPr>
          <p:cNvPr id="11" name="直線コネクタ 10"/>
          <p:cNvCxnSpPr/>
          <p:nvPr/>
        </p:nvCxnSpPr>
        <p:spPr>
          <a:xfrm>
            <a:off x="2771800" y="1916832"/>
            <a:ext cx="4032448"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88840"/>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.4</a:t>
            </a:r>
            <a:r>
              <a:rPr lang="ja-JP" altLang="en-US" dirty="0" smtClean="0"/>
              <a:t> サブミットロック</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2664296"/>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バリデーションエラーが発生している場合、サブミット（決定や一時保存）ボタンを非活性にする。</a:t>
            </a:r>
            <a:endParaRPr lang="en-US" altLang="ja-JP" sz="2400" dirty="0" smtClean="0"/>
          </a:p>
          <a:p>
            <a:r>
              <a:rPr lang="ja-JP" altLang="en-US" sz="2400" dirty="0" smtClean="0"/>
              <a:t>正常なデータが入力されている場合、サブミット可能。</a:t>
            </a:r>
            <a:endParaRPr lang="en-US" altLang="ja-JP" sz="2400" dirty="0" smtClean="0"/>
          </a:p>
        </p:txBody>
      </p:sp>
      <p:pic>
        <p:nvPicPr>
          <p:cNvPr id="7" name="図 6"/>
          <p:cNvPicPr/>
          <p:nvPr/>
        </p:nvPicPr>
        <p:blipFill>
          <a:blip r:embed="rId2" cstate="print"/>
          <a:srcRect r="-41"/>
          <a:stretch>
            <a:fillRect/>
          </a:stretch>
        </p:blipFill>
        <p:spPr bwMode="auto">
          <a:xfrm>
            <a:off x="899362" y="3847284"/>
            <a:ext cx="7384376" cy="617212"/>
          </a:xfrm>
          <a:prstGeom prst="rect">
            <a:avLst/>
          </a:prstGeom>
          <a:noFill/>
          <a:ln w="9525">
            <a:noFill/>
            <a:miter lim="800000"/>
            <a:headEnd/>
            <a:tailEnd/>
          </a:ln>
        </p:spPr>
      </p:pic>
      <p:pic>
        <p:nvPicPr>
          <p:cNvPr id="8" name="図 7"/>
          <p:cNvPicPr/>
          <p:nvPr/>
        </p:nvPicPr>
        <p:blipFill>
          <a:blip r:embed="rId3" cstate="print"/>
          <a:srcRect r="-21"/>
          <a:stretch>
            <a:fillRect/>
          </a:stretch>
        </p:blipFill>
        <p:spPr bwMode="auto">
          <a:xfrm>
            <a:off x="899592" y="5328592"/>
            <a:ext cx="7383823" cy="648072"/>
          </a:xfrm>
          <a:prstGeom prst="rect">
            <a:avLst/>
          </a:prstGeom>
          <a:noFill/>
          <a:ln w="9525">
            <a:noFill/>
            <a:miter lim="800000"/>
            <a:headEnd/>
            <a:tailEnd/>
          </a:ln>
        </p:spPr>
      </p:pic>
      <p:pic>
        <p:nvPicPr>
          <p:cNvPr id="63490" name="Picture 2"/>
          <p:cNvPicPr>
            <a:picLocks noChangeAspect="1" noChangeArrowheads="1"/>
          </p:cNvPicPr>
          <p:nvPr/>
        </p:nvPicPr>
        <p:blipFill>
          <a:blip r:embed="rId4" cstate="print"/>
          <a:srcRect/>
          <a:stretch>
            <a:fillRect/>
          </a:stretch>
        </p:blipFill>
        <p:spPr bwMode="auto">
          <a:xfrm>
            <a:off x="7668344" y="4464496"/>
            <a:ext cx="571500" cy="390525"/>
          </a:xfrm>
          <a:prstGeom prst="rect">
            <a:avLst/>
          </a:prstGeom>
          <a:noFill/>
          <a:ln w="9525">
            <a:noFill/>
            <a:miter lim="800000"/>
            <a:headEnd/>
            <a:tailEnd/>
          </a:ln>
        </p:spPr>
      </p:pic>
      <p:pic>
        <p:nvPicPr>
          <p:cNvPr id="63491" name="Picture 3"/>
          <p:cNvPicPr>
            <a:picLocks noChangeAspect="1" noChangeArrowheads="1"/>
          </p:cNvPicPr>
          <p:nvPr/>
        </p:nvPicPr>
        <p:blipFill>
          <a:blip r:embed="rId5" cstate="print"/>
          <a:srcRect/>
          <a:stretch>
            <a:fillRect/>
          </a:stretch>
        </p:blipFill>
        <p:spPr bwMode="auto">
          <a:xfrm>
            <a:off x="7668344" y="5976664"/>
            <a:ext cx="590550" cy="409575"/>
          </a:xfrm>
          <a:prstGeom prst="rect">
            <a:avLst/>
          </a:prstGeom>
          <a:noFill/>
          <a:ln w="9525">
            <a:noFill/>
            <a:miter lim="800000"/>
            <a:headEnd/>
            <a:tailEnd/>
          </a:ln>
        </p:spPr>
      </p:pic>
      <p:sp>
        <p:nvSpPr>
          <p:cNvPr id="10" name="テキスト ボックス 9"/>
          <p:cNvSpPr txBox="1"/>
          <p:nvPr/>
        </p:nvSpPr>
        <p:spPr>
          <a:xfrm>
            <a:off x="323528" y="3399383"/>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644008" y="6093296"/>
            <a:ext cx="2664296" cy="648072"/>
          </a:xfrm>
          <a:prstGeom prst="wedgeRectCallout">
            <a:avLst>
              <a:gd name="adj1" fmla="val 62007"/>
              <a:gd name="adj2" fmla="val -3940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ボタンを非活性にする</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644008" y="4608512"/>
            <a:ext cx="2664296" cy="648072"/>
          </a:xfrm>
          <a:prstGeom prst="wedgeRectCallout">
            <a:avLst>
              <a:gd name="adj1" fmla="val 62007"/>
              <a:gd name="adj2" fmla="val -39402"/>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ボタンを活性化する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評価</a:t>
            </a:r>
            <a:endParaRPr lang="en-US" altLang="ja-JP" sz="32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評価内容</a:t>
            </a:r>
            <a:endParaRPr lang="en-US" altLang="ja-JP" sz="28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評価結果</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229600" cy="5112568"/>
          </a:xfrm>
        </p:spPr>
        <p:txBody>
          <a:bodyPr>
            <a:noAutofit/>
          </a:bodyPr>
          <a:lstStyle/>
          <a:p>
            <a:r>
              <a:rPr lang="ja-JP" altLang="en-US" dirty="0" smtClean="0"/>
              <a:t>使用性の評価はアンケート調査やアクセスログ解析が一般的だが、リリースされていない現段階では定量的な評価は困難である。</a:t>
            </a:r>
            <a:endParaRPr lang="en-US" altLang="ja-JP" dirty="0" smtClean="0"/>
          </a:p>
          <a:p>
            <a:r>
              <a:rPr kumimoji="1" lang="ja-JP" altLang="en-US" dirty="0" smtClean="0"/>
              <a:t>定量的な評価をするならば</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a:p>
            <a:r>
              <a:rPr kumimoji="1" lang="ja-JP" altLang="en-US" dirty="0" smtClean="0"/>
              <a:t>また</a:t>
            </a:r>
            <a:r>
              <a:rPr kumimoji="1" lang="en-US" altLang="ja-JP" dirty="0" smtClean="0"/>
              <a:t>iframe</a:t>
            </a:r>
            <a:r>
              <a:rPr kumimoji="1" lang="ja-JP" altLang="en-US" dirty="0" smtClean="0"/>
              <a:t>プラグイン自体の機能を満たしていることが前提となるため、</a:t>
            </a:r>
            <a:r>
              <a:rPr lang="en-US" altLang="ja-JP" dirty="0" smtClean="0"/>
              <a:t>13</a:t>
            </a:r>
            <a:r>
              <a:rPr lang="ja-JP" altLang="en-US" dirty="0" smtClean="0"/>
              <a:t>項目以外に</a:t>
            </a:r>
            <a:r>
              <a:rPr lang="en-US" altLang="ja-JP" dirty="0" smtClean="0"/>
              <a:t>iframe</a:t>
            </a:r>
            <a:r>
              <a:rPr lang="ja-JP" altLang="en-US" dirty="0" smtClean="0"/>
              <a:t>プラグインとしての機能要件も評価する。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t>=&gt; </a:t>
            </a:r>
            <a:r>
              <a:rPr lang="ja-JP" altLang="en-US" dirty="0" smtClean="0"/>
              <a:t>画面遷移図を満たす実装か？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15" name="コンテンツ プレースホルダ 14"/>
          <p:cNvSpPr>
            <a:spLocks noGrp="1"/>
          </p:cNvSpPr>
          <p:nvPr>
            <p:ph idx="1"/>
          </p:nvPr>
        </p:nvSpPr>
        <p:spPr>
          <a:xfrm>
            <a:off x="467544" y="1916832"/>
            <a:ext cx="4536504" cy="576064"/>
          </a:xfrm>
        </p:spPr>
        <p:txBody>
          <a:bodyPr>
            <a:normAutofit/>
          </a:bodyPr>
          <a:lstStyle/>
          <a:p>
            <a:r>
              <a:rPr lang="ja-JP" altLang="en-US" dirty="0" smtClean="0"/>
              <a:t>画面遷移図（一部抜粋）</a:t>
            </a:r>
            <a:endParaRPr lang="en-US" altLang="ja-JP"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9" name="図 8"/>
          <p:cNvPicPr/>
          <p:nvPr/>
        </p:nvPicPr>
        <p:blipFill>
          <a:blip r:embed="rId3" cstate="print"/>
          <a:srcRect/>
          <a:stretch>
            <a:fillRect/>
          </a:stretch>
        </p:blipFill>
        <p:spPr bwMode="auto">
          <a:xfrm>
            <a:off x="0" y="2420888"/>
            <a:ext cx="9144000" cy="4437112"/>
          </a:xfrm>
          <a:prstGeom prst="rect">
            <a:avLst/>
          </a:prstGeom>
          <a:noFill/>
          <a:ln w="9525">
            <a:noFill/>
            <a:miter lim="800000"/>
            <a:headEnd/>
            <a:tailEnd/>
          </a:ln>
        </p:spPr>
      </p:pic>
      <p:sp>
        <p:nvSpPr>
          <p:cNvPr id="13" name="角丸四角形 12"/>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7" name="図 6"/>
          <p:cNvPicPr/>
          <p:nvPr/>
        </p:nvPicPr>
        <p:blipFill>
          <a:blip r:embed="rId3" cstate="print"/>
          <a:srcRect/>
          <a:stretch>
            <a:fillRect/>
          </a:stretch>
        </p:blipFill>
        <p:spPr bwMode="auto">
          <a:xfrm>
            <a:off x="4860032" y="1782766"/>
            <a:ext cx="4139952" cy="854146"/>
          </a:xfrm>
          <a:prstGeom prst="rect">
            <a:avLst/>
          </a:prstGeom>
          <a:noFill/>
          <a:ln w="9525">
            <a:noFill/>
            <a:miter lim="800000"/>
            <a:headEnd/>
            <a:tailEnd/>
          </a:ln>
        </p:spPr>
      </p:pic>
      <p:pic>
        <p:nvPicPr>
          <p:cNvPr id="8" name="図 7"/>
          <p:cNvPicPr/>
          <p:nvPr/>
        </p:nvPicPr>
        <p:blipFill>
          <a:blip r:embed="rId4" cstate="print"/>
          <a:srcRect/>
          <a:stretch>
            <a:fillRect/>
          </a:stretch>
        </p:blipFill>
        <p:spPr bwMode="auto">
          <a:xfrm>
            <a:off x="0" y="1772816"/>
            <a:ext cx="4755127" cy="5085184"/>
          </a:xfrm>
          <a:prstGeom prst="rect">
            <a:avLst/>
          </a:prstGeom>
          <a:noFill/>
          <a:ln w="9525">
            <a:noFill/>
            <a:miter lim="800000"/>
            <a:headEnd/>
            <a:tailEnd/>
          </a:ln>
        </p:spPr>
      </p:pic>
      <p:pic>
        <p:nvPicPr>
          <p:cNvPr id="9" name="図 8"/>
          <p:cNvPicPr/>
          <p:nvPr/>
        </p:nvPicPr>
        <p:blipFill>
          <a:blip r:embed="rId5" cstate="print"/>
          <a:srcRect/>
          <a:stretch>
            <a:fillRect/>
          </a:stretch>
        </p:blipFill>
        <p:spPr bwMode="auto">
          <a:xfrm>
            <a:off x="4860032" y="2708920"/>
            <a:ext cx="4221136" cy="1872208"/>
          </a:xfrm>
          <a:prstGeom prst="rect">
            <a:avLst/>
          </a:prstGeom>
          <a:noFill/>
          <a:ln w="9525">
            <a:noFill/>
            <a:miter lim="800000"/>
            <a:headEnd/>
            <a:tailEnd/>
          </a:ln>
        </p:spPr>
      </p:pic>
      <p:sp>
        <p:nvSpPr>
          <p:cNvPr id="10" name="角丸四角形 9"/>
          <p:cNvSpPr/>
          <p:nvPr/>
        </p:nvSpPr>
        <p:spPr>
          <a:xfrm>
            <a:off x="4644008" y="4797152"/>
            <a:ext cx="4104456" cy="2016224"/>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基本的に全ての機能要件を</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満たす実装ができた。</a:t>
            </a: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一件</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Web</a:t>
            </a:r>
            <a:r>
              <a:rPr lang="ja-JP" altLang="en-US" sz="2000" b="1" dirty="0" smtClean="0">
                <a:latin typeface="メイリオ" pitchFamily="50" charset="-128"/>
                <a:ea typeface="メイリオ" pitchFamily="50" charset="-128"/>
                <a:cs typeface="メイリオ" pitchFamily="50" charset="-128"/>
              </a:rPr>
              <a:t>ブラウザに依存する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問題がでており、今後の課題で</a:t>
            </a:r>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述べる。</a:t>
            </a:r>
            <a:endParaRPr lang="ja-JP" altLang="en-US" sz="2000" b="1" dirty="0">
              <a:latin typeface="メイリオ" pitchFamily="50" charset="-128"/>
              <a:ea typeface="メイリオ" pitchFamily="50" charset="-128"/>
              <a:cs typeface="メイリオ" pitchFamily="50" charset="-128"/>
            </a:endParaRPr>
          </a:p>
        </p:txBody>
      </p:sp>
      <p:sp>
        <p:nvSpPr>
          <p:cNvPr id="11" name="角丸四角形 10"/>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solidFill>
                  <a:schemeClr val="bg1">
                    <a:lumMod val="85000"/>
                  </a:schemeClr>
                </a:solidFill>
              </a:rPr>
              <a:t>=&gt; </a:t>
            </a:r>
            <a:r>
              <a:rPr lang="ja-JP" altLang="en-US" dirty="0" smtClean="0">
                <a:solidFill>
                  <a:schemeClr val="bg1">
                    <a:lumMod val="85000"/>
                  </a:schemeClr>
                </a:solidFill>
              </a:rPr>
              <a:t>画面遷移図を満たす実装か？</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solidFill>
                  <a:schemeClr val="bg1">
                    <a:lumMod val="85000"/>
                  </a:schemeClr>
                </a:solidFill>
                <a:latin typeface="メイリオ" pitchFamily="50" charset="-128"/>
                <a:ea typeface="メイリオ" pitchFamily="50" charset="-128"/>
                <a:cs typeface="メイリオ" pitchFamily="50" charset="-128"/>
              </a:rPr>
              <a:t>機能要件</a:t>
            </a:r>
            <a:endParaRPr kumimoji="1"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1440160" y="1628800"/>
            <a:ext cx="6372200" cy="396044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HTML, CSS, Javascript</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との主な相違点</a:t>
            </a: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u="sng"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573016"/>
            <a:ext cx="6120680"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27584" y="3789040"/>
            <a:ext cx="4606887" cy="237626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59340" y="3717032"/>
            <a:ext cx="4272900" cy="2808312"/>
          </a:xfrm>
          <a:prstGeom prst="rect">
            <a:avLst/>
          </a:prstGeom>
          <a:noFill/>
          <a:ln w="9525">
            <a:noFill/>
            <a:miter lim="800000"/>
            <a:headEnd/>
            <a:tailEnd/>
          </a:ln>
        </p:spPr>
      </p:pic>
      <p:cxnSp>
        <p:nvCxnSpPr>
          <p:cNvPr id="29" name="カギ線コネクタ 28"/>
          <p:cNvCxnSpPr/>
          <p:nvPr/>
        </p:nvCxnSpPr>
        <p:spPr>
          <a:xfrm rot="5400000">
            <a:off x="1007604" y="3825044"/>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429000"/>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u="none"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u="sng" kern="100" dirty="0" smtClean="0">
                          <a:latin typeface="+mn-lt"/>
                          <a:ea typeface="Mincho"/>
                          <a:cs typeface="Times New Roman"/>
                        </a:rPr>
                        <a:t>アクティブなフォームは</a:t>
                      </a:r>
                      <a:r>
                        <a:rPr lang="ja-JP" sz="1600" u="sng" kern="100" dirty="0" smtClean="0">
                          <a:latin typeface="+mn-lt"/>
                          <a:ea typeface="Mincho"/>
                          <a:cs typeface="Times New Roman"/>
                        </a:rPr>
                        <a:t>色</a:t>
                      </a:r>
                      <a:r>
                        <a:rPr lang="ja-JP" sz="1600" u="sng"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7" name="正方形/長方形 26"/>
          <p:cNvSpPr/>
          <p:nvPr/>
        </p:nvSpPr>
        <p:spPr>
          <a:xfrm>
            <a:off x="1115616" y="4185084"/>
            <a:ext cx="4824536" cy="267291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342602"/>
            <a:ext cx="4680519" cy="2398766"/>
          </a:xfrm>
          <a:prstGeom prst="rect">
            <a:avLst/>
          </a:prstGeom>
          <a:noFill/>
          <a:ln w="9525">
            <a:noFill/>
            <a:miter lim="800000"/>
            <a:headEnd/>
            <a:tailEnd/>
          </a:ln>
        </p:spPr>
      </p:pic>
      <p:cxnSp>
        <p:nvCxnSpPr>
          <p:cNvPr id="29" name="カギ線コネクタ 28"/>
          <p:cNvCxnSpPr/>
          <p:nvPr/>
        </p:nvCxnSpPr>
        <p:spPr>
          <a:xfrm rot="16200000" flipH="1">
            <a:off x="2303748" y="4185084"/>
            <a:ext cx="1224136" cy="1008112"/>
          </a:xfrm>
          <a:prstGeom prst="bentConnector3">
            <a:avLst>
              <a:gd name="adj1" fmla="val 217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996952"/>
          <a:ext cx="3528392" cy="2808312"/>
        </p:xfrm>
        <a:graphic>
          <a:graphicData uri="http://schemas.openxmlformats.org/drawingml/2006/table">
            <a:tbl>
              <a:tblPr/>
              <a:tblGrid>
                <a:gridCol w="470453"/>
                <a:gridCol w="2337859"/>
                <a:gridCol w="720080"/>
              </a:tblGrid>
              <a:tr h="841864">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829470">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36978">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3131840" y="4086364"/>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3131840" y="5085184"/>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779912" y="2708920"/>
            <a:ext cx="5184576" cy="3662121"/>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851919" y="2803287"/>
            <a:ext cx="5040561" cy="34679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467544" y="2564904"/>
          <a:ext cx="8280920" cy="1008112"/>
        </p:xfrm>
        <a:graphic>
          <a:graphicData uri="http://schemas.openxmlformats.org/drawingml/2006/table">
            <a:tbl>
              <a:tblPr/>
              <a:tblGrid>
                <a:gridCol w="504056"/>
                <a:gridCol w="6768752"/>
                <a:gridCol w="1008112"/>
              </a:tblGrid>
              <a:tr h="504056">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504056">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3131676"/>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789041"/>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886895"/>
            <a:ext cx="8640960" cy="2350417"/>
          </a:xfrm>
          <a:prstGeom prst="rect">
            <a:avLst/>
          </a:prstGeom>
          <a:noFill/>
          <a:ln w="9525">
            <a:noFill/>
            <a:miter lim="800000"/>
            <a:headEnd/>
            <a:tailEnd/>
          </a:ln>
        </p:spPr>
      </p:pic>
      <p:sp>
        <p:nvSpPr>
          <p:cNvPr id="16" name="角丸四角形 15"/>
          <p:cNvSpPr/>
          <p:nvPr/>
        </p:nvSpPr>
        <p:spPr>
          <a:xfrm>
            <a:off x="1475656"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157192"/>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5724128"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157192"/>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45</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結言</a:t>
            </a:r>
            <a:endParaRPr lang="en-US" altLang="ja-JP" sz="32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結論</a:t>
            </a:r>
            <a:endParaRPr lang="en-US" altLang="ja-JP" sz="28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a:t>
            </a:r>
            <a:r>
              <a:rPr lang="ja-JP" altLang="en-US" sz="2800" b="1" dirty="0" smtClean="0">
                <a:latin typeface="メイリオ" pitchFamily="50" charset="-128"/>
                <a:ea typeface="メイリオ" pitchFamily="50" charset="-128"/>
                <a:cs typeface="メイリオ" pitchFamily="50" charset="-128"/>
              </a:rPr>
              <a:t>課題</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47</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2</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48</a:t>
            </a:fld>
            <a:endParaRPr kumimoji="1" lang="ja-JP"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r>
              <a:rPr lang="ja-JP" altLang="en-US" sz="2400" dirty="0" smtClean="0"/>
              <a:t>。</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a:t>
            </a:r>
            <a:r>
              <a:rPr lang="en-US" altLang="ja-JP" dirty="0" err="1" smtClean="0"/>
              <a:t>textarea</a:t>
            </a:r>
            <a:r>
              <a:rPr lang="en-US" altLang="ja-JP" dirty="0" smtClean="0"/>
              <a:t>&gt;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7708</TotalTime>
  <Words>3467</Words>
  <Application>Microsoft Office PowerPoint</Application>
  <PresentationFormat>画面に合わせる (4:3)</PresentationFormat>
  <Paragraphs>959</Paragraphs>
  <Slides>50</Slides>
  <Notes>21</Notes>
  <HiddenSlides>3</HiddenSlides>
  <MMClips>0</MMClips>
  <ScaleCrop>false</ScaleCrop>
  <HeadingPairs>
    <vt:vector size="4" baseType="variant">
      <vt:variant>
        <vt:lpstr>テーマ</vt:lpstr>
      </vt:variant>
      <vt:variant>
        <vt:i4>1</vt:i4>
      </vt:variant>
      <vt:variant>
        <vt:lpstr>スライド タイトル</vt:lpstr>
      </vt:variant>
      <vt:variant>
        <vt:i4>50</vt:i4>
      </vt:variant>
    </vt:vector>
  </HeadingPairs>
  <TitlesOfParts>
    <vt:vector size="51" baseType="lpstr">
      <vt:lpstr>Office テーマ</vt:lpstr>
      <vt:lpstr>NetCommons3プラグイン開発における 機能提案及び、評価</vt:lpstr>
      <vt:lpstr>スライド 2</vt:lpstr>
      <vt:lpstr>目次</vt:lpstr>
      <vt:lpstr>目次</vt:lpstr>
      <vt:lpstr>1.1 CMS</vt:lpstr>
      <vt:lpstr>1.1 CMS</vt:lpstr>
      <vt:lpstr>1.1 CMS</vt:lpstr>
      <vt:lpstr>1.2 HTML, CSS, Javascript</vt:lpstr>
      <vt:lpstr>1.2 HTML, CSS, Javascript</vt:lpstr>
      <vt:lpstr>1.2 HTML, CSS, Javascript</vt:lpstr>
      <vt:lpstr>1.2 HTML, CSS, Javascript</vt:lpstr>
      <vt:lpstr>1.2 HTML, CSS, Javascript</vt:lpstr>
      <vt:lpstr>1.3 NC2との主な相違点</vt:lpstr>
      <vt:lpstr>1.3 NC2との主な相違点</vt:lpstr>
      <vt:lpstr>1.3 NC2との主な相違点</vt:lpstr>
      <vt:lpstr>1.3 NC2との主な相違点</vt:lpstr>
      <vt:lpstr>1.3 NC2との主な相違点</vt:lpstr>
      <vt:lpstr>目次</vt:lpstr>
      <vt:lpstr>２.1 プラグイン開発</vt:lpstr>
      <vt:lpstr>２.1 プラグイン開発</vt:lpstr>
      <vt:lpstr>２.2 開発スケジュール</vt:lpstr>
      <vt:lpstr>目次</vt:lpstr>
      <vt:lpstr>3.1 NC2のフォーム</vt:lpstr>
      <vt:lpstr>3.2 EFO</vt:lpstr>
      <vt:lpstr>3.1 NC2のフォーム</vt:lpstr>
      <vt:lpstr>3.3 検討項目</vt:lpstr>
      <vt:lpstr>目次</vt:lpstr>
      <vt:lpstr>4.1 検討項目の分類</vt:lpstr>
      <vt:lpstr>4.2 表示・入力方法最適化</vt:lpstr>
      <vt:lpstr>4.3 リアルタイムバリデーション</vt:lpstr>
      <vt:lpstr>4.3 リアルタイムバリデーション</vt:lpstr>
      <vt:lpstr>4.3 リアルタイムバリデーション</vt:lpstr>
      <vt:lpstr>4.4 サブミットロック</vt:lpstr>
      <vt:lpstr>目次</vt:lpstr>
      <vt:lpstr>5.1 評価内容</vt:lpstr>
      <vt:lpstr>5.2 評価結果</vt:lpstr>
      <vt:lpstr>5.2 評価結果</vt:lpstr>
      <vt:lpstr>5.2 評価結果</vt:lpstr>
      <vt:lpstr>5.2 評価結果</vt:lpstr>
      <vt:lpstr>5.2 評価結果</vt:lpstr>
      <vt:lpstr>5.2 評価結果</vt:lpstr>
      <vt:lpstr>5.2 評価結果</vt:lpstr>
      <vt:lpstr>5.2 評価結果</vt:lpstr>
      <vt:lpstr>5.2 評価結果</vt:lpstr>
      <vt:lpstr>目次</vt:lpstr>
      <vt:lpstr>２.2 開発スケジュール</vt:lpstr>
      <vt:lpstr>ご清聴ありがとうございました。</vt:lpstr>
      <vt:lpstr>目次</vt:lpstr>
      <vt:lpstr>OSS(オープンソースソフトウェア)</vt:lpstr>
      <vt:lpstr>CI(継続的インテグレーション)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601</cp:revision>
  <dcterms:created xsi:type="dcterms:W3CDTF">2014-10-23T15:17:38Z</dcterms:created>
  <dcterms:modified xsi:type="dcterms:W3CDTF">2014-12-02T07:23:04Z</dcterms:modified>
</cp:coreProperties>
</file>