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6" r:id="rId3"/>
    <p:sldId id="312" r:id="rId4"/>
    <p:sldId id="285" r:id="rId5"/>
    <p:sldId id="286" r:id="rId6"/>
    <p:sldId id="287" r:id="rId7"/>
    <p:sldId id="288" r:id="rId8"/>
    <p:sldId id="332" r:id="rId9"/>
    <p:sldId id="338" r:id="rId10"/>
    <p:sldId id="339" r:id="rId11"/>
    <p:sldId id="340" r:id="rId12"/>
    <p:sldId id="341" r:id="rId13"/>
    <p:sldId id="295" r:id="rId14"/>
    <p:sldId id="294" r:id="rId15"/>
    <p:sldId id="323" r:id="rId16"/>
    <p:sldId id="296" r:id="rId17"/>
    <p:sldId id="297" r:id="rId18"/>
    <p:sldId id="298" r:id="rId19"/>
    <p:sldId id="299" r:id="rId20"/>
    <p:sldId id="301" r:id="rId21"/>
    <p:sldId id="300" r:id="rId22"/>
    <p:sldId id="302" r:id="rId23"/>
    <p:sldId id="303" r:id="rId24"/>
    <p:sldId id="304" r:id="rId25"/>
    <p:sldId id="305" r:id="rId26"/>
    <p:sldId id="307" r:id="rId27"/>
    <p:sldId id="306" r:id="rId28"/>
    <p:sldId id="309" r:id="rId29"/>
    <p:sldId id="321" r:id="rId30"/>
    <p:sldId id="325" r:id="rId31"/>
    <p:sldId id="324" r:id="rId32"/>
    <p:sldId id="326" r:id="rId33"/>
    <p:sldId id="330" r:id="rId34"/>
    <p:sldId id="327" r:id="rId35"/>
    <p:sldId id="331" r:id="rId36"/>
    <p:sldId id="328" r:id="rId37"/>
    <p:sldId id="329" r:id="rId38"/>
    <p:sldId id="310" r:id="rId39"/>
    <p:sldId id="320" r:id="rId40"/>
    <p:sldId id="333" r:id="rId41"/>
    <p:sldId id="335" r:id="rId42"/>
    <p:sldId id="336" r:id="rId43"/>
    <p:sldId id="283" r:id="rId44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BDF"/>
    <a:srgbClr val="B5DDE9"/>
    <a:srgbClr val="CCDBA9"/>
    <a:srgbClr val="37CBFF"/>
    <a:srgbClr val="CDCDCD"/>
    <a:srgbClr val="F5F5F5"/>
    <a:srgbClr val="D4F4D4"/>
    <a:srgbClr val="A9E9A9"/>
    <a:srgbClr val="EAEAEA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75747" autoAdjust="0"/>
  </p:normalViewPr>
  <p:slideViewPr>
    <p:cSldViewPr>
      <p:cViewPr varScale="1">
        <p:scale>
          <a:sx n="55" d="100"/>
          <a:sy n="55" d="100"/>
        </p:scale>
        <p:origin x="-17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94" y="-102"/>
      </p:cViewPr>
      <p:guideLst>
        <p:guide orient="horz" pos="3109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B171D-DB52-4872-B7A7-CAEB79401EAB}" type="datetimeFigureOut">
              <a:rPr kumimoji="1" lang="ja-JP" altLang="en-US" smtClean="0"/>
              <a:pPr/>
              <a:t>2014/12/5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5B725-4B17-4B84-A5CE-19E243D3DD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760028"/>
          </a:xfrm>
        </p:grpSpPr>
        <p:sp>
          <p:nvSpPr>
            <p:cNvPr id="30" name="Shape 8"/>
            <p:cNvSpPr/>
            <p:nvPr/>
          </p:nvSpPr>
          <p:spPr>
            <a:xfrm>
              <a:off x="0" y="0"/>
              <a:ext cx="9144000" cy="676002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9"/>
            <p:cNvSpPr/>
            <p:nvPr/>
          </p:nvSpPr>
          <p:spPr>
            <a:xfrm>
              <a:off x="7543798" y="0"/>
              <a:ext cx="1600202" cy="2209799"/>
            </a:xfrm>
            <a:custGeom>
              <a:avLst/>
              <a:gdLst/>
              <a:ahLst/>
              <a:cxnLst/>
              <a:rect l="0" t="0" r="0" b="0"/>
              <a:pathLst>
                <a:path w="1432" h="3492" extrusionOk="0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0"/>
            <p:cNvSpPr/>
            <p:nvPr/>
          </p:nvSpPr>
          <p:spPr>
            <a:xfrm>
              <a:off x="5580112" y="6219186"/>
              <a:ext cx="3456384" cy="425876"/>
            </a:xfrm>
            <a:custGeom>
              <a:avLst/>
              <a:gdLst/>
              <a:ahLst/>
              <a:cxnLst/>
              <a:rect l="0" t="0" r="0" b="0"/>
              <a:pathLst>
                <a:path w="17264" h="2710" extrusionOk="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Shape 12"/>
          <p:cNvGrpSpPr/>
          <p:nvPr userDrawn="1"/>
        </p:nvGrpSpPr>
        <p:grpSpPr>
          <a:xfrm>
            <a:off x="-1" y="2141264"/>
            <a:ext cx="5626745" cy="4716736"/>
            <a:chOff x="0" y="2533588"/>
            <a:chExt cx="8022335" cy="8966518"/>
          </a:xfrm>
        </p:grpSpPr>
        <p:sp>
          <p:nvSpPr>
            <p:cNvPr id="20" name="Shape 13"/>
            <p:cNvSpPr/>
            <p:nvPr/>
          </p:nvSpPr>
          <p:spPr>
            <a:xfrm>
              <a:off x="0" y="2533588"/>
              <a:ext cx="4127500" cy="2514597"/>
            </a:xfrm>
            <a:custGeom>
              <a:avLst/>
              <a:gdLst/>
              <a:ahLst/>
              <a:cxnLst/>
              <a:rect l="0" t="0" r="0" b="0"/>
              <a:pathLst>
                <a:path w="2600" h="1587" extrusionOk="0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5D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4"/>
            <p:cNvSpPr/>
            <p:nvPr/>
          </p:nvSpPr>
          <p:spPr>
            <a:xfrm>
              <a:off x="0" y="4980432"/>
              <a:ext cx="3184027" cy="6519673"/>
            </a:xfrm>
            <a:custGeom>
              <a:avLst/>
              <a:gdLst/>
              <a:ahLst/>
              <a:cxnLst/>
              <a:rect l="0" t="0" r="0" b="0"/>
              <a:pathLst>
                <a:path w="857" h="2024" extrusionOk="0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B4ECB4">
                <a:alpha val="4392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5"/>
            <p:cNvSpPr/>
            <p:nvPr/>
          </p:nvSpPr>
          <p:spPr>
            <a:xfrm>
              <a:off x="0" y="3371787"/>
              <a:ext cx="2895601" cy="2154237"/>
            </a:xfrm>
            <a:custGeom>
              <a:avLst/>
              <a:gdLst/>
              <a:ahLst/>
              <a:cxnLst/>
              <a:rect l="0" t="0" r="0" b="0"/>
              <a:pathLst>
                <a:path w="1974" h="1357" extrusionOk="0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B4ECB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6"/>
            <p:cNvSpPr/>
            <p:nvPr/>
          </p:nvSpPr>
          <p:spPr>
            <a:xfrm>
              <a:off x="1502663" y="5586916"/>
              <a:ext cx="6519671" cy="5913190"/>
            </a:xfrm>
            <a:custGeom>
              <a:avLst/>
              <a:gdLst/>
              <a:ahLst/>
              <a:cxnLst/>
              <a:rect l="0" t="0" r="0" b="0"/>
              <a:pathLst>
                <a:path w="2552" h="2085" extrusionOk="0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rgbClr val="F2F2F2">
                <a:alpha val="33725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7"/>
            <p:cNvSpPr/>
            <p:nvPr/>
          </p:nvSpPr>
          <p:spPr>
            <a:xfrm>
              <a:off x="1155001" y="5801712"/>
              <a:ext cx="3420932" cy="5698393"/>
            </a:xfrm>
            <a:custGeom>
              <a:avLst/>
              <a:gdLst/>
              <a:ahLst/>
              <a:cxnLst/>
              <a:rect l="0" t="0" r="0" b="0"/>
              <a:pathLst>
                <a:path w="718" h="1804" extrusionOk="0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rgbClr val="8FE38F">
                <a:alpha val="36862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2014/12/5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382911"/>
            <a:ext cx="9144000" cy="1470025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プラグイン開発における</a:t>
            </a:r>
            <a: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機能提案及び、評価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39752" y="4293096"/>
            <a:ext cx="6408712" cy="2400672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国立情報学研究所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社会共有知研究センター</a:t>
            </a:r>
            <a:endParaRPr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新井研究室</a:t>
            </a:r>
            <a:endParaRPr kumimoji="1"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日立製作所　公共システム事業部</a:t>
            </a:r>
            <a:endParaRPr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消防システム開発センタ　第</a:t>
            </a:r>
            <a:r>
              <a:rPr lang="en-US" altLang="ja-JP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Ｇ</a:t>
            </a:r>
            <a:endParaRPr kumimoji="1"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外田浩太朗</a:t>
            </a:r>
            <a:endParaRPr kumimoji="1" lang="ja-JP" altLang="en-US" sz="24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コンテンツ プレースホルダ 6"/>
          <p:cNvGraphicFramePr>
            <a:graphicFrameLocks/>
          </p:cNvGraphicFramePr>
          <p:nvPr/>
        </p:nvGraphicFramePr>
        <p:xfrm>
          <a:off x="179511" y="980728"/>
          <a:ext cx="8677473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35"/>
                <a:gridCol w="1967474"/>
                <a:gridCol w="1054005"/>
                <a:gridCol w="1686406"/>
                <a:gridCol w="3618253"/>
              </a:tblGrid>
              <a:tr h="7977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#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項目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NC2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NC3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効果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2768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PHP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maple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CakePHP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UP(RAD)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メンテナンス性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UP(MVC)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88993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Javascript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AngularJS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UP(MVC)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2768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CSS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Bootstrap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デザイン性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</a:t>
                      </a:r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レスポンシブ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44721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テスト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手動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自動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(TravisCI)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メンテナンス性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素早いリリース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品質向上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(CI)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39552" y="3140968"/>
            <a:ext cx="7416824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467544" y="4221088"/>
            <a:ext cx="8352928" cy="2232248"/>
          </a:xfrm>
          <a:prstGeom prst="wedgeRoundRectCallout">
            <a:avLst>
              <a:gd name="adj1" fmla="val -11143"/>
              <a:gd name="adj2" fmla="val -69369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AngularJS</a:t>
            </a:r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kumimoji="1"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Javascript</a:t>
            </a:r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のフレームワーク</a:t>
            </a:r>
            <a:endParaRPr kumimoji="1"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 ・</a:t>
            </a:r>
            <a:r>
              <a:rPr kumimoji="1"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Google</a:t>
            </a:r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がオープンソースで開発</a:t>
            </a:r>
            <a:endParaRPr kumimoji="1"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 ・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MVC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モデルが採用されている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 ・双方向データバインディング等の特徴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179511" y="980728"/>
          <a:ext cx="8677473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35"/>
                <a:gridCol w="1967474"/>
                <a:gridCol w="1054005"/>
                <a:gridCol w="1686406"/>
                <a:gridCol w="3618253"/>
              </a:tblGrid>
              <a:tr h="7977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#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項目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NC2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NC3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効果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2768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PHP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maple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CakePHP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UP(RAD)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メンテナンス性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UP(MVC)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88993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Javascript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AngularJS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2768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CSS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Bootstrap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デザイン性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</a:t>
                      </a:r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レスポンシブ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44721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テスト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手動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自動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(TravisCI)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メンテナンス性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素早いリリース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品質向上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(CI)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39552" y="4149080"/>
            <a:ext cx="8280920" cy="8640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467544" y="2204864"/>
            <a:ext cx="8424936" cy="1728192"/>
          </a:xfrm>
          <a:prstGeom prst="wedgeRoundRectCallout">
            <a:avLst>
              <a:gd name="adj1" fmla="val -2563"/>
              <a:gd name="adj2" fmla="val 71293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Bootstrap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・</a:t>
            </a:r>
            <a:r>
              <a:rPr kumimoji="1"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Twitter</a:t>
            </a:r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がオープンソースで開発</a:t>
            </a:r>
            <a:endParaRPr kumimoji="1"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・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Twitter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ライクなデザインが表現できる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・レスポンシブデザインを実現できる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179511" y="980728"/>
          <a:ext cx="8677473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35"/>
                <a:gridCol w="1967474"/>
                <a:gridCol w="1054005"/>
                <a:gridCol w="1686406"/>
                <a:gridCol w="3618253"/>
              </a:tblGrid>
              <a:tr h="7977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#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項目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NC2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NC3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効果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2768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PHP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maple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CakePHP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UP(RAD)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メンテナンス性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UP(MVC)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88993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Javascript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AngularJS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2768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CSS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Bootstrap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デザイン性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</a:t>
                      </a:r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レスポンシブ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44721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テスト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手動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自動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(TravisCI)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メンテナンス性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素早いリリース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品質向上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39552" y="5373216"/>
            <a:ext cx="7272808" cy="1080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251520" y="2060848"/>
            <a:ext cx="8640960" cy="3240360"/>
            <a:chOff x="251520" y="2060848"/>
            <a:chExt cx="8640960" cy="3240360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251520" y="2060848"/>
              <a:ext cx="8640960" cy="3240360"/>
            </a:xfrm>
            <a:prstGeom prst="wedgeRoundRectCallout">
              <a:avLst>
                <a:gd name="adj1" fmla="val -5989"/>
                <a:gd name="adj2" fmla="val 62381"/>
                <a:gd name="adj3" fmla="val 16667"/>
              </a:avLst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2800" b="1" dirty="0" smtClean="0"/>
                <a:t>   TravisCI</a:t>
              </a:r>
            </a:p>
            <a:p>
              <a:r>
                <a:rPr lang="ja-JP" altLang="en-US" sz="2800" b="1" dirty="0" smtClean="0"/>
                <a:t>　   </a:t>
              </a:r>
              <a:r>
                <a:rPr kumimoji="1" lang="en-US" altLang="ja-JP" sz="2800" b="1" dirty="0" smtClean="0"/>
                <a:t>Github</a:t>
              </a:r>
              <a:r>
                <a:rPr kumimoji="1" lang="ja-JP" altLang="en-US" sz="2800" b="1" dirty="0" smtClean="0"/>
                <a:t>と連携し、</a:t>
              </a:r>
              <a:r>
                <a:rPr kumimoji="1" lang="en-US" altLang="ja-JP" sz="2800" b="1" dirty="0" smtClean="0"/>
                <a:t>GitHub</a:t>
              </a:r>
              <a:r>
                <a:rPr kumimoji="1" lang="ja-JP" altLang="en-US" sz="2800" b="1" dirty="0" smtClean="0"/>
                <a:t>への</a:t>
              </a:r>
              <a:r>
                <a:rPr lang="en-US" altLang="ja-JP" sz="2800" b="1" dirty="0" smtClean="0"/>
                <a:t>Push</a:t>
              </a:r>
              <a:r>
                <a:rPr lang="ja-JP" altLang="en-US" sz="2800" b="1" dirty="0" smtClean="0"/>
                <a:t>をトリガーにして</a:t>
              </a:r>
              <a:endParaRPr lang="en-US" altLang="ja-JP" sz="2800" b="1" dirty="0" smtClean="0"/>
            </a:p>
            <a:p>
              <a:r>
                <a:rPr kumimoji="1" lang="ja-JP" altLang="en-US" sz="2800" b="1" dirty="0" smtClean="0"/>
                <a:t>　   </a:t>
              </a:r>
              <a:r>
                <a:rPr lang="ja-JP" altLang="en-US" sz="2800" b="1" dirty="0" smtClean="0"/>
                <a:t>予め設定した通りに自動でテストを実行する</a:t>
              </a:r>
              <a:endParaRPr lang="en-US" altLang="ja-JP" sz="2800" b="1" dirty="0" smtClean="0"/>
            </a:p>
            <a:p>
              <a:endParaRPr lang="en-US" altLang="ja-JP" sz="2800" b="1" dirty="0" smtClean="0"/>
            </a:p>
            <a:p>
              <a:r>
                <a:rPr lang="en-US" altLang="ja-JP" sz="2400" b="1" dirty="0" smtClean="0"/>
                <a:t>    ※</a:t>
              </a:r>
              <a:r>
                <a:rPr lang="en-US" altLang="ja-JP" sz="2800" b="1" dirty="0" smtClean="0"/>
                <a:t>CI</a:t>
              </a:r>
              <a:r>
                <a:rPr lang="ja-JP" altLang="en-US" sz="2800" b="1" dirty="0" smtClean="0"/>
                <a:t> </a:t>
              </a:r>
              <a:r>
                <a:rPr lang="en-US" altLang="ja-JP" sz="2800" b="1" dirty="0" smtClean="0"/>
                <a:t>:</a:t>
              </a:r>
              <a:r>
                <a:rPr lang="ja-JP" altLang="en-US" sz="2800" b="1" dirty="0" smtClean="0"/>
                <a:t> </a:t>
              </a:r>
              <a:r>
                <a:rPr lang="en-US" altLang="ja-JP" sz="2800" b="1" dirty="0" smtClean="0"/>
                <a:t>Continuous Integration</a:t>
              </a:r>
            </a:p>
            <a:p>
              <a:r>
                <a:rPr lang="ja-JP" altLang="en-US" sz="2800" b="1" dirty="0" smtClean="0"/>
                <a:t>　　   </a:t>
              </a:r>
              <a:r>
                <a:rPr lang="en-US" altLang="ja-JP" sz="2800" b="1" dirty="0" smtClean="0"/>
                <a:t>=&gt;</a:t>
              </a:r>
              <a:r>
                <a:rPr lang="ja-JP" altLang="en-US" sz="2800" b="1" dirty="0" smtClean="0"/>
                <a:t>　継続的インテグレーション</a:t>
              </a:r>
              <a:endParaRPr lang="en-US" altLang="ja-JP" sz="2800" b="1" dirty="0" smtClean="0"/>
            </a:p>
            <a:p>
              <a:r>
                <a:rPr lang="ja-JP" altLang="en-US" sz="2800" b="1" dirty="0" smtClean="0"/>
                <a:t>　　　    テストを継続的に実行して行くこと</a:t>
              </a:r>
              <a:endParaRPr lang="en-US" altLang="ja-JP" sz="2800" b="1" dirty="0" smtClean="0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20272" y="4005064"/>
              <a:ext cx="1407577" cy="296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4509120"/>
              <a:ext cx="1344149" cy="312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96044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>
                <a:solidFill>
                  <a:schemeClr val="bg1">
                    <a:lumMod val="65000"/>
                  </a:schemeClr>
                </a:solidFill>
              </a:rPr>
              <a:t>NetCommons3</a:t>
            </a: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プロジェクト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開発担当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フォームにおける問題点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解決方法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評価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結言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プラグイン開発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420888"/>
            <a:ext cx="8219256" cy="1512168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CakePHP</a:t>
            </a:r>
            <a:r>
              <a:rPr kumimoji="1" lang="ja-JP" altLang="en-US" sz="2400" dirty="0" smtClean="0"/>
              <a:t>のアプリケーションの単位。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NC2</a:t>
            </a:r>
            <a:r>
              <a:rPr kumimoji="1" lang="ja-JP" altLang="en-US" sz="2400" dirty="0" smtClean="0"/>
              <a:t>で各機能をモジュールと呼んでいたのに対し、</a:t>
            </a:r>
            <a:endParaRPr kumimoji="1"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NC3</a:t>
            </a:r>
            <a:r>
              <a:rPr lang="ja-JP" altLang="en-US" sz="2400" dirty="0" smtClean="0"/>
              <a:t>ではプラグインという呼称になる。</a:t>
            </a:r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484784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プラグインとは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3933056"/>
            <a:ext cx="496855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開発担当・最終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成果物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467544" y="4797152"/>
            <a:ext cx="8219256" cy="19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iframe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　</a:t>
            </a: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=&gt;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実装済み・未レビュー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掲示板プラグイン　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=&gt;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12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月着手開始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画面遷移図、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ER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図、ソースコード、テストコード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プラグイン開発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420888"/>
            <a:ext cx="8219256" cy="4176464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このタグを使うことで、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ページ内に別の</a:t>
            </a:r>
            <a:r>
              <a:rPr kumimoji="1" lang="en-US" altLang="ja-JP" sz="2400" dirty="0" smtClean="0"/>
              <a:t>Web</a:t>
            </a:r>
            <a:r>
              <a:rPr lang="ja-JP" altLang="en-US" sz="2400" dirty="0" smtClean="0"/>
              <a:t>ページを埋め込む技術。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iframe</a:t>
            </a:r>
            <a:r>
              <a:rPr kumimoji="1" lang="ja-JP" altLang="en-US" sz="2400" dirty="0" smtClean="0"/>
              <a:t>をフォームを操作することで簡単に使えるように</a:t>
            </a:r>
            <a:r>
              <a:rPr kumimoji="1" lang="en-US" altLang="ja-JP" sz="2400" dirty="0" smtClean="0"/>
              <a:t>NC3</a:t>
            </a:r>
            <a:r>
              <a:rPr kumimoji="1" lang="ja-JP" altLang="en-US" sz="2400" dirty="0" smtClean="0"/>
              <a:t>の機能として提供するプラグイン。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HTML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&lt;iframe&gt;</a:t>
            </a:r>
            <a:r>
              <a:rPr lang="ja-JP" altLang="en-US" sz="2400" dirty="0" smtClean="0"/>
              <a:t>タグを使用。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iframe</a:t>
            </a:r>
            <a:r>
              <a:rPr lang="ja-JP" altLang="en-US" sz="2400" dirty="0" smtClean="0"/>
              <a:t>やインラインフレームと呼ぶ。</a:t>
            </a:r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484784"/>
            <a:ext cx="532859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iframe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プラグインとは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開発スケジュール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179512" y="980728"/>
          <a:ext cx="8424936" cy="5598372"/>
        </p:xfrm>
        <a:graphic>
          <a:graphicData uri="http://schemas.openxmlformats.org/drawingml/2006/table">
            <a:tbl>
              <a:tblPr/>
              <a:tblGrid>
                <a:gridCol w="473360"/>
                <a:gridCol w="266476"/>
                <a:gridCol w="3868676"/>
                <a:gridCol w="432048"/>
                <a:gridCol w="370580"/>
                <a:gridCol w="421508"/>
                <a:gridCol w="432048"/>
                <a:gridCol w="432048"/>
                <a:gridCol w="432048"/>
                <a:gridCol w="431442"/>
                <a:gridCol w="432654"/>
                <a:gridCol w="432048"/>
              </a:tblGrid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b="1" kern="100" dirty="0" smtClean="0">
                          <a:latin typeface="Century"/>
                          <a:ea typeface="Mincho"/>
                          <a:cs typeface="Times New Roman"/>
                        </a:rPr>
                        <a:t>#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600" b="1" kern="100" dirty="0" smtClean="0">
                          <a:latin typeface="Century"/>
                          <a:ea typeface="Mincho"/>
                          <a:cs typeface="Times New Roman"/>
                        </a:rPr>
                        <a:t>作業項目</a:t>
                      </a:r>
                      <a:r>
                        <a:rPr lang="ja-JP" altLang="en-US" sz="1600" b="1" kern="100" dirty="0" smtClean="0">
                          <a:latin typeface="Century"/>
                          <a:ea typeface="Mincho"/>
                          <a:cs typeface="Times New Roman"/>
                        </a:rPr>
                        <a:t>　　　　　　　　　　　　　</a:t>
                      </a:r>
                      <a:r>
                        <a:rPr lang="ja-JP" sz="1600" b="1" kern="100" dirty="0" smtClean="0">
                          <a:latin typeface="Century"/>
                          <a:ea typeface="Mincho"/>
                          <a:cs typeface="Times New Roman"/>
                        </a:rPr>
                        <a:t>年月</a:t>
                      </a:r>
                      <a:endParaRPr lang="ja-JP" sz="16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r>
                        <a:rPr lang="ja-JP" sz="2000" b="1" kern="100" dirty="0">
                          <a:latin typeface="Century"/>
                          <a:ea typeface="Mincho"/>
                          <a:cs typeface="Times New Roman"/>
                        </a:rPr>
                        <a:t>　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関連技術学習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070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インフラ系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VirtualBox, Vagrant, Git</a:t>
                      </a: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フレームワーク・ライブラリ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CakePHP, AngularJS, Bootstrap</a:t>
                      </a: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2000" kern="100" dirty="0" smtClean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  <a:endParaRPr lang="ja-JP" alt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entury"/>
                          <a:ea typeface="Mincho"/>
                          <a:cs typeface="Times New Roman"/>
                        </a:rPr>
                        <a:t>NC3</a:t>
                      </a:r>
                      <a:r>
                        <a:rPr lang="ja-JP" sz="1800" b="1" kern="100" dirty="0" smtClean="0">
                          <a:latin typeface="Century"/>
                          <a:ea typeface="Mincho"/>
                          <a:cs typeface="Times New Roman"/>
                        </a:rPr>
                        <a:t>仕様理解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仕様検討会議への参加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NC2</a:t>
                      </a: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参考書の確認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NC3</a:t>
                      </a: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仕様書等の確認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先行開発プラグインのトレース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進捗会議の議事録作成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iframe</a:t>
                      </a: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プラグイン開発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環境構築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画面遷移図・</a:t>
                      </a: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ER</a:t>
                      </a: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図作成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実装・テスト（仕様変更対応込み）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14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提案機能（調査・実装）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251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15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レビュー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latin typeface="Century"/>
                          <a:ea typeface="Mincho"/>
                          <a:cs typeface="Times New Roman"/>
                        </a:rPr>
                        <a:t>○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96044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>
                <a:solidFill>
                  <a:schemeClr val="bg1">
                    <a:lumMod val="65000"/>
                  </a:schemeClr>
                </a:solidFill>
              </a:rPr>
              <a:t>NetCommons3</a:t>
            </a: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プロジェクト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開発担当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フォームにおける問題点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解決方法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評価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結言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NC2</a:t>
            </a:r>
            <a:r>
              <a:rPr lang="ja-JP" altLang="en-US" dirty="0" smtClean="0"/>
              <a:t>のフォーム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268760"/>
            <a:ext cx="7128792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モジュールのフォーム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708920"/>
            <a:ext cx="858975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3.2</a:t>
            </a:r>
            <a:r>
              <a:rPr lang="ja-JP" altLang="en-US" dirty="0" smtClean="0"/>
              <a:t> </a:t>
            </a:r>
            <a:r>
              <a:rPr lang="en-US" altLang="ja-JP" dirty="0" smtClean="0"/>
              <a:t>EFO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268760"/>
            <a:ext cx="6768752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600" b="1" dirty="0" smtClean="0">
                <a:ea typeface="メイリオ" pitchFamily="50" charset="-128"/>
                <a:cs typeface="メイリオ" pitchFamily="50" charset="-128"/>
              </a:rPr>
              <a:t>EFO : Entry Form Optimization</a:t>
            </a:r>
            <a:endParaRPr kumimoji="1" lang="ja-JP" altLang="en-US" sz="36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204864"/>
            <a:ext cx="8219256" cy="2448272"/>
          </a:xfrm>
        </p:spPr>
        <p:txBody>
          <a:bodyPr>
            <a:noAutofit/>
          </a:bodyPr>
          <a:lstStyle/>
          <a:p>
            <a:r>
              <a:rPr lang="ja-JP" altLang="en-US" sz="2400" dirty="0" smtClean="0"/>
              <a:t>エントリー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入力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フォーム最適化</a:t>
            </a:r>
            <a:endParaRPr lang="en-US" altLang="ja-JP" sz="2400" dirty="0" smtClean="0"/>
          </a:p>
          <a:p>
            <a:r>
              <a:rPr lang="en-US" altLang="ja-JP" sz="2400" dirty="0" smtClean="0"/>
              <a:t>Web</a:t>
            </a:r>
            <a:r>
              <a:rPr lang="ja-JP" altLang="en-US" sz="2400" dirty="0" smtClean="0"/>
              <a:t>サイトの入力フォームを利用しやすいように改善すること</a:t>
            </a:r>
            <a:endParaRPr lang="en-US" altLang="ja-JP" sz="2400" dirty="0" smtClean="0"/>
          </a:p>
          <a:p>
            <a:r>
              <a:rPr lang="ja-JP" altLang="en-US" sz="2400" dirty="0" smtClean="0"/>
              <a:t>例えば、入力中はフォームを強調する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　　　必須項目は「必須項目です」等ラベルを付ける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8" name="角丸四角形 7"/>
          <p:cNvSpPr/>
          <p:nvPr/>
        </p:nvSpPr>
        <p:spPr>
          <a:xfrm>
            <a:off x="755576" y="4797152"/>
            <a:ext cx="7704856" cy="136815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プラグインの使用性改善を考え、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EFO</a:t>
            </a: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を検討した。</a:t>
            </a:r>
            <a:endParaRPr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395536" y="3933056"/>
            <a:ext cx="8748464" cy="1152128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NetCommons3</a:t>
            </a:r>
            <a:r>
              <a:rPr lang="ja-JP" altLang="en-US" sz="2400" dirty="0" smtClean="0"/>
              <a:t>開発プロジェクトに参画している。</a:t>
            </a:r>
            <a:endParaRPr lang="en-US" altLang="ja-JP" sz="2400" dirty="0" smtClean="0"/>
          </a:p>
          <a:p>
            <a:r>
              <a:rPr lang="ja-JP" altLang="en-US" sz="2400" dirty="0" smtClean="0"/>
              <a:t>プラグイン開発の中でフォームを提案する機会を得た。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9552" y="4941168"/>
            <a:ext cx="8136904" cy="165618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・入力がしやすい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Aft>
                <a:spcPts val="1200"/>
              </a:spcAft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・エラー内容が分かりやすい 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etc</a:t>
            </a:r>
          </a:p>
          <a:p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=&gt; 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使用性が高いフォームを提案・評価する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395536" y="1700808"/>
            <a:ext cx="856895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NetCommons2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のソースは改変せず、運用でカバーする方針で研究。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インターフェース等に関して質問を受けたが、</a:t>
            </a: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NetCommons2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の仕様であるとしか回答できず。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504" y="1196752"/>
            <a:ext cx="4176464" cy="504056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本科生時代の卒業研究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07504" y="3429000"/>
            <a:ext cx="3456384" cy="504056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研究科進学</a:t>
            </a:r>
          </a:p>
        </p:txBody>
      </p:sp>
      <p:sp>
        <p:nvSpPr>
          <p:cNvPr id="13" name="タイトル 4"/>
          <p:cNvSpPr txBox="1">
            <a:spLocks/>
          </p:cNvSpPr>
          <p:nvPr/>
        </p:nvSpPr>
        <p:spPr>
          <a:xfrm>
            <a:off x="518864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背景と目的</a:t>
            </a:r>
            <a:endParaRPr kumimoji="1" lang="ja-JP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 </a:t>
            </a:r>
            <a:r>
              <a:rPr lang="en-US" altLang="ja-JP" dirty="0" smtClean="0"/>
              <a:t>EFO</a:t>
            </a:r>
            <a:r>
              <a:rPr lang="ja-JP" altLang="en-US" dirty="0" smtClean="0"/>
              <a:t>適用イメージ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708920"/>
            <a:ext cx="858975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827584" y="350100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必須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  <a:endParaRPr kumimoji="1" lang="ja-JP" altLang="en-US" sz="16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23728" y="3501008"/>
            <a:ext cx="6408712" cy="288032"/>
          </a:xfrm>
          <a:prstGeom prst="rect">
            <a:avLst/>
          </a:prstGeom>
          <a:noFill/>
          <a:ln>
            <a:solidFill>
              <a:srgbClr val="37CB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024" y="3954542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※1~2000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で指定してください。</a:t>
            </a:r>
            <a:endParaRPr kumimoji="1" lang="ja-JP" altLang="en-US" sz="16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259632" y="2420888"/>
            <a:ext cx="3280364" cy="864096"/>
          </a:xfrm>
          <a:prstGeom prst="wedgeRoundRectCallout">
            <a:avLst>
              <a:gd name="adj1" fmla="val -39471"/>
              <a:gd name="adj2" fmla="val 75685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ユーザに入力してほしい</a:t>
            </a:r>
            <a:endParaRPr lang="en-US" altLang="ja-JP" sz="2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項目を強調する</a:t>
            </a:r>
            <a:endParaRPr kumimoji="1" lang="ja-JP" altLang="en-US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4860032" y="2420888"/>
            <a:ext cx="3600400" cy="864096"/>
          </a:xfrm>
          <a:prstGeom prst="wedgeRoundRectCallout">
            <a:avLst>
              <a:gd name="adj1" fmla="val -49088"/>
              <a:gd name="adj2" fmla="val 90032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現在入力しているフォーム</a:t>
            </a:r>
            <a:endParaRPr lang="en-US" altLang="ja-JP" sz="2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を強調する</a:t>
            </a:r>
            <a:endParaRPr kumimoji="1" lang="ja-JP" altLang="en-US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5724128" y="4581128"/>
            <a:ext cx="3168352" cy="864096"/>
          </a:xfrm>
          <a:prstGeom prst="wedgeRoundRectCallout">
            <a:avLst>
              <a:gd name="adj1" fmla="val -37363"/>
              <a:gd name="adj2" fmla="val -91657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入力項目についての</a:t>
            </a:r>
            <a:endParaRPr lang="en-US" altLang="ja-JP" sz="2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補足を表示する</a:t>
            </a:r>
            <a:endParaRPr kumimoji="1" lang="ja-JP" altLang="en-US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51520" y="1268760"/>
            <a:ext cx="7128792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モジュールのフォーム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3.4</a:t>
            </a:r>
            <a:r>
              <a:rPr lang="ja-JP" altLang="en-US" dirty="0" smtClean="0"/>
              <a:t> 検討項目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107504" y="1124744"/>
          <a:ext cx="8892480" cy="5400599"/>
        </p:xfrm>
        <a:graphic>
          <a:graphicData uri="http://schemas.openxmlformats.org/drawingml/2006/table">
            <a:tbl>
              <a:tblPr/>
              <a:tblGrid>
                <a:gridCol w="536615"/>
                <a:gridCol w="8355865"/>
              </a:tblGrid>
              <a:tr h="46369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400" b="1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4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400" b="1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37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37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b="1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2000" b="1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2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37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37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37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0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2000" b="1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37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2000" b="1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602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20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96044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>
                <a:solidFill>
                  <a:schemeClr val="bg1">
                    <a:lumMod val="65000"/>
                  </a:schemeClr>
                </a:solidFill>
              </a:rPr>
              <a:t>NetCommons3</a:t>
            </a: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プロジェクト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開発担当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フォームにおける問題点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解決方法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評価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結言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検討項目の分類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179512" y="1052735"/>
          <a:ext cx="8568952" cy="5696116"/>
        </p:xfrm>
        <a:graphic>
          <a:graphicData uri="http://schemas.openxmlformats.org/drawingml/2006/table">
            <a:tbl>
              <a:tblPr/>
              <a:tblGrid>
                <a:gridCol w="432048"/>
                <a:gridCol w="5328592"/>
                <a:gridCol w="2808312"/>
              </a:tblGrid>
              <a:tr h="34069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b="1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0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b="1" kern="100" dirty="0" smtClean="0">
                          <a:latin typeface="+mn-lt"/>
                          <a:ea typeface="Mincho"/>
                          <a:cs typeface="Times New Roman"/>
                        </a:rPr>
                        <a:t>分類</a:t>
                      </a:r>
                      <a:endParaRPr lang="ja-JP" sz="20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746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7349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583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02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27564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6012160" y="5157192"/>
            <a:ext cx="2664296" cy="7920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kern="100" dirty="0" smtClean="0">
                <a:solidFill>
                  <a:schemeClr val="tx1"/>
                </a:solidFill>
                <a:ea typeface="Mincho"/>
                <a:cs typeface="Times New Roman"/>
              </a:rPr>
              <a:t>リアルタイム</a:t>
            </a:r>
            <a:endParaRPr lang="en-US" altLang="ja-JP" b="1" kern="100" dirty="0" smtClean="0">
              <a:solidFill>
                <a:schemeClr val="tx1"/>
              </a:solidFill>
              <a:ea typeface="Mincho"/>
              <a:cs typeface="Times New Roman"/>
            </a:endParaRPr>
          </a:p>
          <a:p>
            <a:pPr algn="ctr"/>
            <a:r>
              <a:rPr lang="ja-JP" altLang="en-US" b="1" kern="100" dirty="0" smtClean="0">
                <a:solidFill>
                  <a:schemeClr val="tx1"/>
                </a:solidFill>
                <a:ea typeface="Mincho"/>
                <a:cs typeface="Times New Roman"/>
              </a:rPr>
              <a:t>バリデーション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012160" y="6093296"/>
            <a:ext cx="2664296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kern="100" dirty="0" smtClean="0">
                <a:solidFill>
                  <a:schemeClr val="tx1"/>
                </a:solidFill>
                <a:ea typeface="Mincho"/>
                <a:cs typeface="Times New Roman"/>
              </a:rPr>
              <a:t>サブミットロック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012160" y="1449168"/>
            <a:ext cx="2664296" cy="356400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kern="100" dirty="0" smtClean="0">
                <a:solidFill>
                  <a:schemeClr val="tx1"/>
                </a:solidFill>
                <a:ea typeface="Mincho"/>
                <a:cs typeface="Times New Roman"/>
              </a:rPr>
              <a:t>表示・入力方法最適化</a:t>
            </a:r>
            <a:endParaRPr lang="ja-JP" altLang="en-US" b="1" kern="100" dirty="0">
              <a:solidFill>
                <a:schemeClr val="tx1"/>
              </a:solidFill>
              <a:ea typeface="Mincho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実現方法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348880"/>
            <a:ext cx="8363272" cy="208823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画面のイメージを固める段階で、表示する項目・表示の並び等の精査を行い最適化する。</a:t>
            </a:r>
            <a:endParaRPr lang="en-US" altLang="ja-JP" dirty="0" smtClean="0"/>
          </a:p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ブラウザ上に表示される部分であるため、</a:t>
            </a:r>
            <a:r>
              <a:rPr kumimoji="1" lang="en-US" altLang="ja-JP" dirty="0" smtClean="0"/>
              <a:t>HTML5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Bootstrap</a:t>
            </a:r>
            <a:r>
              <a:rPr kumimoji="1" lang="ja-JP" altLang="en-US" dirty="0" smtClean="0"/>
              <a:t>を使い、実現する。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3568" y="4581128"/>
            <a:ext cx="158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3" name="図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157192"/>
            <a:ext cx="859149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角丸四角形 7"/>
          <p:cNvSpPr/>
          <p:nvPr/>
        </p:nvSpPr>
        <p:spPr>
          <a:xfrm>
            <a:off x="323528" y="1196752"/>
            <a:ext cx="5112568" cy="64807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2800" b="1" dirty="0" smtClean="0">
                <a:ea typeface="メイリオ" pitchFamily="50" charset="-128"/>
                <a:cs typeface="メイリオ" pitchFamily="50" charset="-128"/>
              </a:rPr>
              <a:t>①表示・入力方法最適化</a:t>
            </a:r>
            <a:endParaRPr lang="ja-JP" altLang="en-US" sz="28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</a:t>
            </a:r>
            <a:r>
              <a:rPr lang="en-US" altLang="ja-JP" dirty="0" smtClean="0"/>
              <a:t>2</a:t>
            </a:r>
            <a:r>
              <a:rPr lang="ja-JP" altLang="en-US" dirty="0" smtClean="0"/>
              <a:t> 実現方法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1656184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AngularJS</a:t>
            </a:r>
            <a:r>
              <a:rPr lang="ja-JP" altLang="en-US" dirty="0" smtClean="0"/>
              <a:t>の双方向データバインディング機能を利用。</a:t>
            </a:r>
            <a:endParaRPr lang="en-US" altLang="ja-JP" dirty="0" smtClean="0"/>
          </a:p>
          <a:p>
            <a:r>
              <a:rPr kumimoji="1" lang="ja-JP" altLang="en-US" dirty="0" smtClean="0"/>
              <a:t>正常・エラーを区別するフォームの色やアイコン等には</a:t>
            </a:r>
            <a:r>
              <a:rPr lang="en-US" altLang="ja-JP" dirty="0" smtClean="0"/>
              <a:t>Bootstrap</a:t>
            </a:r>
            <a:r>
              <a:rPr lang="ja-JP" altLang="en-US" dirty="0" smtClean="0"/>
              <a:t>を使い、実現する。</a:t>
            </a:r>
            <a:endParaRPr lang="en-US" altLang="ja-JP" dirty="0" smtClean="0"/>
          </a:p>
        </p:txBody>
      </p:sp>
      <p:pic>
        <p:nvPicPr>
          <p:cNvPr id="8" name="図 7"/>
          <p:cNvPicPr/>
          <p:nvPr/>
        </p:nvPicPr>
        <p:blipFill>
          <a:blip r:embed="rId3" cstate="print"/>
          <a:srcRect r="-41"/>
          <a:stretch>
            <a:fillRect/>
          </a:stretch>
        </p:blipFill>
        <p:spPr bwMode="auto">
          <a:xfrm>
            <a:off x="277383" y="5013176"/>
            <a:ext cx="861509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8"/>
          <p:cNvPicPr/>
          <p:nvPr/>
        </p:nvPicPr>
        <p:blipFill>
          <a:blip r:embed="rId4" cstate="print"/>
          <a:srcRect r="-21"/>
          <a:stretch>
            <a:fillRect/>
          </a:stretch>
        </p:blipFill>
        <p:spPr bwMode="auto">
          <a:xfrm>
            <a:off x="277614" y="5841269"/>
            <a:ext cx="8614449" cy="75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線コネクタ 10"/>
          <p:cNvCxnSpPr/>
          <p:nvPr/>
        </p:nvCxnSpPr>
        <p:spPr>
          <a:xfrm>
            <a:off x="3131840" y="2492896"/>
            <a:ext cx="4608512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83568" y="4273932"/>
            <a:ext cx="158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23528" y="1196752"/>
            <a:ext cx="6120680" cy="64807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2800" b="1" dirty="0" smtClean="0">
                <a:ea typeface="メイリオ" pitchFamily="50" charset="-128"/>
                <a:cs typeface="メイリオ" pitchFamily="50" charset="-128"/>
              </a:rPr>
              <a:t>②リアルタイムバリデーション</a:t>
            </a:r>
            <a:endParaRPr lang="ja-JP" altLang="en-US" sz="28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実現方法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16832"/>
            <a:ext cx="8219256" cy="288032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データ源が単一であることは重要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という考え方のもとにある。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のデータを自動的に同期することを示す。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は常に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の状態を投影し、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が変更されるとその変更が</a:t>
            </a:r>
            <a:r>
              <a:rPr lang="en-US" altLang="ja-JP" sz="2400" dirty="0" smtClean="0"/>
              <a:t>View</a:t>
            </a:r>
            <a:r>
              <a:rPr lang="ja-JP" altLang="en-US" sz="2400" dirty="0" smtClean="0"/>
              <a:t>に反映される。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が変更された場合も同様である。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323528" y="1196752"/>
            <a:ext cx="6120680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b="1" dirty="0" smtClean="0">
                <a:ea typeface="メイリオ" pitchFamily="50" charset="-128"/>
                <a:cs typeface="メイリオ" pitchFamily="50" charset="-128"/>
              </a:rPr>
              <a:t>双方向データバインディング</a:t>
            </a:r>
            <a:endParaRPr kumimoji="1" lang="ja-JP" altLang="en-US" sz="2800" b="1" dirty="0"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365104"/>
            <a:ext cx="5668068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実現方法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32048" y="1988840"/>
            <a:ext cx="8676456" cy="2088232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の双方向データバインディング機能を利用。</a:t>
            </a:r>
            <a:endParaRPr lang="en-US" altLang="ja-JP" sz="2400" dirty="0" smtClean="0"/>
          </a:p>
          <a:p>
            <a:r>
              <a:rPr lang="ja-JP" altLang="en-US" sz="2400" dirty="0" smtClean="0"/>
              <a:t>バリデーションエラーが発生している場合、決定や一時保存のボタンを非活性にする。</a:t>
            </a:r>
            <a:endParaRPr lang="en-US" altLang="ja-JP" sz="2400" dirty="0" smtClean="0"/>
          </a:p>
          <a:p>
            <a:r>
              <a:rPr lang="ja-JP" altLang="en-US" sz="2400" dirty="0" smtClean="0"/>
              <a:t>正常なデータが入力されている場合、ボタン押下が可能。</a:t>
            </a:r>
            <a:endParaRPr lang="en-US" altLang="ja-JP" sz="2400" dirty="0" smtClean="0"/>
          </a:p>
        </p:txBody>
      </p:sp>
      <p:pic>
        <p:nvPicPr>
          <p:cNvPr id="7" name="図 6"/>
          <p:cNvPicPr/>
          <p:nvPr/>
        </p:nvPicPr>
        <p:blipFill>
          <a:blip r:embed="rId3" cstate="print"/>
          <a:srcRect r="-41"/>
          <a:stretch>
            <a:fillRect/>
          </a:stretch>
        </p:blipFill>
        <p:spPr bwMode="auto">
          <a:xfrm>
            <a:off x="360040" y="4119485"/>
            <a:ext cx="8604448" cy="71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7"/>
          <p:cNvPicPr/>
          <p:nvPr/>
        </p:nvPicPr>
        <p:blipFill>
          <a:blip r:embed="rId4" cstate="print"/>
          <a:srcRect r="-21"/>
          <a:stretch>
            <a:fillRect/>
          </a:stretch>
        </p:blipFill>
        <p:spPr bwMode="auto">
          <a:xfrm>
            <a:off x="360360" y="5288611"/>
            <a:ext cx="8603805" cy="75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4838675"/>
            <a:ext cx="864096" cy="59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5998060"/>
            <a:ext cx="864096" cy="59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323528" y="371703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385229" y="6093296"/>
            <a:ext cx="2923075" cy="576064"/>
          </a:xfrm>
          <a:prstGeom prst="wedgeRoundRectCallout">
            <a:avLst>
              <a:gd name="adj1" fmla="val 61699"/>
              <a:gd name="adj2" fmla="val -18555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ボタンを非活性にする</a:t>
            </a:r>
            <a:endParaRPr kumimoji="1"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4385229" y="4869160"/>
            <a:ext cx="2923075" cy="576064"/>
          </a:xfrm>
          <a:prstGeom prst="wedgeRoundRectCallout">
            <a:avLst>
              <a:gd name="adj1" fmla="val 62364"/>
              <a:gd name="adj2" fmla="val -15177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ボタンを活性化する</a:t>
            </a:r>
            <a:endParaRPr kumimoji="1"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23528" y="1196752"/>
            <a:ext cx="4392488" cy="64807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2800" b="1" dirty="0" smtClean="0">
                <a:ea typeface="メイリオ" pitchFamily="50" charset="-128"/>
                <a:cs typeface="メイリオ" pitchFamily="50" charset="-128"/>
              </a:rPr>
              <a:t>③サブミットロック</a:t>
            </a:r>
            <a:endParaRPr lang="ja-JP" altLang="en-US" sz="28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96044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>
                <a:solidFill>
                  <a:schemeClr val="bg1">
                    <a:lumMod val="65000"/>
                  </a:schemeClr>
                </a:solidFill>
              </a:rPr>
              <a:t>NetCommons3</a:t>
            </a: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プロジェクト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開発担当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フォームにおける問題点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解決方法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評価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結言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5.1</a:t>
            </a:r>
            <a:r>
              <a:rPr lang="ja-JP" altLang="en-US" dirty="0" smtClean="0"/>
              <a:t> 評価内容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457200" y="1412776"/>
            <a:ext cx="8003232" cy="5112568"/>
          </a:xfrm>
        </p:spPr>
        <p:txBody>
          <a:bodyPr>
            <a:noAutofit/>
          </a:bodyPr>
          <a:lstStyle/>
          <a:p>
            <a:r>
              <a:rPr lang="ja-JP" altLang="en-US" sz="2400" dirty="0" smtClean="0"/>
              <a:t>使用性の評価はアンケート調査やアクセスログ解析が一般的。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大量のデータが必要。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 smtClean="0"/>
              <a:t>リリースされていない現段階では定量的な評価は困難。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定量的な評価は、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月以降のリリース後となる。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前述した</a:t>
            </a:r>
            <a:r>
              <a:rPr kumimoji="1" lang="en-US" altLang="ja-JP" sz="2400" dirty="0" smtClean="0"/>
              <a:t>13</a:t>
            </a:r>
            <a:r>
              <a:rPr kumimoji="1" lang="ja-JP" altLang="en-US" sz="2400" dirty="0" smtClean="0"/>
              <a:t>の「評価項目」</a:t>
            </a:r>
            <a:r>
              <a:rPr lang="ja-JP" altLang="en-US" sz="2400" dirty="0" smtClean="0"/>
              <a:t>をそれぞれ満たす実装ができたかを評価する。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また</a:t>
            </a:r>
            <a:r>
              <a:rPr kumimoji="1" lang="en-US" altLang="ja-JP" sz="2400" dirty="0" smtClean="0"/>
              <a:t>iframe</a:t>
            </a:r>
            <a:r>
              <a:rPr kumimoji="1" lang="ja-JP" altLang="en-US" sz="2400" dirty="0" smtClean="0"/>
              <a:t>プラグイン自体の機能を満たしていることが前提となるため、</a:t>
            </a:r>
            <a:r>
              <a:rPr lang="en-US" altLang="ja-JP" sz="2400" dirty="0" smtClean="0"/>
              <a:t>13</a:t>
            </a:r>
            <a:r>
              <a:rPr lang="ja-JP" altLang="en-US" sz="2400" dirty="0" smtClean="0"/>
              <a:t>項目以外に</a:t>
            </a:r>
            <a:r>
              <a:rPr lang="en-US" altLang="ja-JP" sz="2400" dirty="0" smtClean="0"/>
              <a:t>iframe</a:t>
            </a:r>
            <a:r>
              <a:rPr lang="ja-JP" altLang="en-US" sz="2400" dirty="0" smtClean="0"/>
              <a:t>プラグインとしての機能要件も評価する。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96044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/>
              <a:t>NetCommons3</a:t>
            </a:r>
            <a:r>
              <a:rPr lang="ja-JP" altLang="en-US" sz="3200" dirty="0" smtClean="0"/>
              <a:t>プロジェクト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開発担当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フォームにおける問題点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解決方法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評価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結言</a:t>
            </a:r>
            <a:endParaRPr kumimoji="1" lang="en-US" altLang="ja-JP" sz="3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5.2</a:t>
            </a:r>
            <a:r>
              <a:rPr lang="ja-JP" altLang="en-US" dirty="0" smtClean="0"/>
              <a:t> 評価結果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619672" y="2060848"/>
            <a:ext cx="6059016" cy="5760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dirty="0" smtClean="0"/>
              <a:t>=&gt; </a:t>
            </a:r>
            <a:r>
              <a:rPr lang="ja-JP" altLang="en-US" dirty="0" smtClean="0"/>
              <a:t>画面遷移図を満たす実装か？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3530" y="1124744"/>
            <a:ext cx="249627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機能要件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23529" y="2924944"/>
            <a:ext cx="4680519" cy="648072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2800" b="1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提案機能（非機能要件）</a:t>
            </a:r>
            <a:endParaRPr lang="ja-JP" altLang="en-US" sz="2800" b="1" dirty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1259632" y="3861048"/>
            <a:ext cx="734481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①表示・入力方法最適化</a:t>
            </a:r>
            <a:endParaRPr lang="en-US" altLang="ja-JP" sz="2800" b="1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②リアルタイムバリデーション</a:t>
            </a:r>
            <a:endParaRPr lang="en-US" altLang="ja-JP" sz="2800" b="1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③サブミットロック</a:t>
            </a:r>
            <a:endParaRPr lang="en-US" altLang="ja-JP" sz="2800" b="1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ja-JP" sz="2800" b="1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2800" b="1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=&gt;</a:t>
            </a:r>
            <a:r>
              <a:rPr lang="ja-JP" altLang="en-US" sz="2800" b="1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分類前の各検討項目を満たす実装か？</a:t>
            </a:r>
            <a:endParaRPr lang="en-US" altLang="ja-JP" sz="2800" b="1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</a:t>
            </a:r>
            <a:endParaRPr lang="en-US" altLang="ja-JP" sz="2800" b="1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5.2</a:t>
            </a:r>
            <a:r>
              <a:rPr lang="ja-JP" altLang="en-US" dirty="0" smtClean="0"/>
              <a:t> 評価結果</a:t>
            </a:r>
            <a:endParaRPr kumimoji="1" lang="ja-JP" altLang="en-US" dirty="0"/>
          </a:p>
        </p:txBody>
      </p:sp>
      <p:sp>
        <p:nvSpPr>
          <p:cNvPr id="15" name="コンテンツ プレースホルダ 14"/>
          <p:cNvSpPr>
            <a:spLocks noGrp="1"/>
          </p:cNvSpPr>
          <p:nvPr>
            <p:ph idx="1"/>
          </p:nvPr>
        </p:nvSpPr>
        <p:spPr>
          <a:xfrm>
            <a:off x="467544" y="1916832"/>
            <a:ext cx="4536504" cy="57606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画面遷移図（一部抜粋）</a:t>
            </a:r>
            <a:endParaRPr lang="en-US" altLang="ja-JP" dirty="0" smtClean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" name="図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914400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角丸四角形 12"/>
          <p:cNvSpPr/>
          <p:nvPr/>
        </p:nvSpPr>
        <p:spPr>
          <a:xfrm>
            <a:off x="323530" y="1124744"/>
            <a:ext cx="249627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機能要件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187624" y="4005064"/>
            <a:ext cx="6912768" cy="252028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基本的に全ての機能要件を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満たす実装ができた。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buFont typeface="Arial" pitchFamily="34" charset="0"/>
              <a:buChar char="•"/>
            </a:pP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一件、</a:t>
            </a:r>
            <a:r>
              <a:rPr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ブラウザに依存する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問題がでており、今後の課題で</a:t>
            </a:r>
            <a:r>
              <a:rPr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述べる。</a:t>
            </a:r>
            <a:endParaRPr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5.2</a:t>
            </a:r>
            <a:r>
              <a:rPr lang="ja-JP" altLang="en-US" dirty="0" smtClean="0"/>
              <a:t> 評価結果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619672" y="2060848"/>
            <a:ext cx="6059016" cy="5760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=&gt; </a:t>
            </a:r>
            <a:r>
              <a:rPr lang="ja-JP" altLang="en-US" dirty="0" smtClean="0">
                <a:solidFill>
                  <a:schemeClr val="bg1">
                    <a:lumMod val="85000"/>
                  </a:schemeClr>
                </a:solidFill>
              </a:rPr>
              <a:t>画面遷移図を満たす実装か？</a:t>
            </a:r>
            <a:endParaRPr lang="en-US" altLang="ja-JP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3530" y="1124744"/>
            <a:ext cx="2496276" cy="648072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b="1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機能要件</a:t>
            </a:r>
            <a:endParaRPr kumimoji="1" lang="ja-JP" altLang="en-US" sz="2800" b="1" dirty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23529" y="2924944"/>
            <a:ext cx="4680519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提案機能（非機能要件）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1259632" y="3861048"/>
            <a:ext cx="734481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①表示・入力方法最適化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②リアルタイムバリデーション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③サブミットロック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en-US" altLang="ja-JP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=&gt;</a:t>
            </a: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分類前の各検討項目を満たす実装か？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5.2</a:t>
            </a:r>
            <a:r>
              <a:rPr lang="ja-JP" altLang="en-US" dirty="0" smtClean="0"/>
              <a:t> 評価結果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79512" y="1124744"/>
            <a:ext cx="4680519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提案機能（非機能要件）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323528" y="1916832"/>
            <a:ext cx="734481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①表示・入力方法最適化　　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467544" y="2420888"/>
          <a:ext cx="8280920" cy="4320480"/>
        </p:xfrm>
        <a:graphic>
          <a:graphicData uri="http://schemas.openxmlformats.org/drawingml/2006/table">
            <a:tbl>
              <a:tblPr/>
              <a:tblGrid>
                <a:gridCol w="504056"/>
                <a:gridCol w="6768752"/>
                <a:gridCol w="1008112"/>
              </a:tblGrid>
              <a:tr h="43897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400" b="1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4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400" b="1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400" b="1" kern="100" dirty="0" smtClean="0">
                          <a:latin typeface="+mn-lt"/>
                          <a:ea typeface="Mincho"/>
                          <a:cs typeface="Times New Roman"/>
                        </a:rPr>
                        <a:t>評価</a:t>
                      </a:r>
                      <a:endParaRPr lang="ja-JP" sz="24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1" kern="100" dirty="0" smtClean="0">
                          <a:solidFill>
                            <a:srgbClr val="FF0000"/>
                          </a:solidFill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altLang="ja-JP" sz="2400" b="1" kern="100" dirty="0" smtClean="0">
                        <a:solidFill>
                          <a:srgbClr val="FF0000"/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2400" b="1" kern="100" dirty="0">
                        <a:solidFill>
                          <a:srgbClr val="FF0000"/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b="1" kern="100" dirty="0" smtClean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2000" b="1" kern="100" dirty="0" smtClean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2000" b="1" kern="100" dirty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590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8344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800" b="1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800" b="1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8028384" y="32756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28384" y="39957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28384" y="43558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028384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028384" y="50758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28384" y="54359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28384" y="57959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28384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028384" y="27809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sz="24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028384" y="354339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sz="24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 22"/>
          <p:cNvGraphicFramePr>
            <a:graphicFrameLocks noGrp="1"/>
          </p:cNvGraphicFramePr>
          <p:nvPr/>
        </p:nvGraphicFramePr>
        <p:xfrm>
          <a:off x="467544" y="2420888"/>
          <a:ext cx="8280920" cy="4320480"/>
        </p:xfrm>
        <a:graphic>
          <a:graphicData uri="http://schemas.openxmlformats.org/drawingml/2006/table">
            <a:tbl>
              <a:tblPr/>
              <a:tblGrid>
                <a:gridCol w="504056"/>
                <a:gridCol w="6768752"/>
                <a:gridCol w="1008112"/>
              </a:tblGrid>
              <a:tr h="43897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400" b="1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4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400" b="1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400" b="1" kern="100" dirty="0" smtClean="0">
                          <a:latin typeface="+mn-lt"/>
                          <a:ea typeface="Mincho"/>
                          <a:cs typeface="Times New Roman"/>
                        </a:rPr>
                        <a:t>評価</a:t>
                      </a:r>
                      <a:endParaRPr lang="ja-JP" sz="24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2400" b="1" kern="100" dirty="0">
                        <a:solidFill>
                          <a:srgbClr val="FF0000"/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u="none" kern="100" dirty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24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b="1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2000" b="1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20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590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8344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800" b="1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5.2</a:t>
            </a:r>
            <a:r>
              <a:rPr lang="ja-JP" altLang="en-US" dirty="0" smtClean="0"/>
              <a:t> 評価結果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79512" y="1124744"/>
            <a:ext cx="4680519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提案機能（非機能要件）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323528" y="1916832"/>
            <a:ext cx="734481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①表示・入力方法最適化　　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5576" y="3356992"/>
            <a:ext cx="6480720" cy="3312368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602491"/>
            <a:ext cx="4968552" cy="256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480400"/>
            <a:ext cx="4632940" cy="304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カギ線コネクタ 28"/>
          <p:cNvCxnSpPr/>
          <p:nvPr/>
        </p:nvCxnSpPr>
        <p:spPr>
          <a:xfrm rot="5400000">
            <a:off x="1079612" y="3681028"/>
            <a:ext cx="1224136" cy="288032"/>
          </a:xfrm>
          <a:prstGeom prst="bentConnector3">
            <a:avLst>
              <a:gd name="adj1" fmla="val 75236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/>
          <p:nvPr/>
        </p:nvCxnSpPr>
        <p:spPr>
          <a:xfrm rot="16200000" flipH="1">
            <a:off x="2483768" y="3284984"/>
            <a:ext cx="1080120" cy="936104"/>
          </a:xfrm>
          <a:prstGeom prst="bentConnector3">
            <a:avLst>
              <a:gd name="adj1" fmla="val 75168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028384" y="27809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sz="24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28384" y="32756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28384" y="354339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sz="2400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28384" y="39957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028384" y="43558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028384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028384" y="50758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028384" y="54359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28384" y="57959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028384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 20"/>
          <p:cNvGraphicFramePr>
            <a:graphicFrameLocks noGrp="1"/>
          </p:cNvGraphicFramePr>
          <p:nvPr/>
        </p:nvGraphicFramePr>
        <p:xfrm>
          <a:off x="467544" y="2420888"/>
          <a:ext cx="8280920" cy="4320480"/>
        </p:xfrm>
        <a:graphic>
          <a:graphicData uri="http://schemas.openxmlformats.org/drawingml/2006/table">
            <a:tbl>
              <a:tblPr/>
              <a:tblGrid>
                <a:gridCol w="504056"/>
                <a:gridCol w="6768752"/>
                <a:gridCol w="1008112"/>
              </a:tblGrid>
              <a:tr h="43897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400" b="1" kern="100" dirty="0" smtClean="0">
                          <a:solidFill>
                            <a:schemeClr val="tx1"/>
                          </a:solidFill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400" b="1" kern="100" dirty="0">
                        <a:solidFill>
                          <a:schemeClr val="tx1"/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400" b="1" kern="100" dirty="0">
                          <a:solidFill>
                            <a:schemeClr val="tx1"/>
                          </a:solidFill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400" b="1" kern="100" dirty="0" smtClean="0">
                          <a:solidFill>
                            <a:schemeClr val="tx1"/>
                          </a:solidFill>
                          <a:latin typeface="+mn-lt"/>
                          <a:ea typeface="Mincho"/>
                          <a:cs typeface="Times New Roman"/>
                        </a:rPr>
                        <a:t>評価</a:t>
                      </a:r>
                      <a:endParaRPr lang="ja-JP" sz="2400" b="1" kern="100" dirty="0">
                        <a:solidFill>
                          <a:schemeClr val="tx1"/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24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2400" b="1" kern="100" dirty="0">
                        <a:solidFill>
                          <a:srgbClr val="FF0000"/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b="1" u="none" kern="100" dirty="0" smtClean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2000" b="1" u="none" kern="100" dirty="0" smtClean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2000" b="1" u="none" kern="100" dirty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6590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5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8344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800" b="1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800" b="1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800" b="1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5.2</a:t>
            </a:r>
            <a:r>
              <a:rPr lang="ja-JP" altLang="en-US" dirty="0" smtClean="0"/>
              <a:t> 評価結果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79512" y="1124744"/>
            <a:ext cx="4680519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提案機能（非機能要件）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323528" y="1916832"/>
            <a:ext cx="734481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①表示・入力方法最適化　　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115616" y="4005064"/>
            <a:ext cx="5328592" cy="273630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7672" t="16000" r="28054" b="42000"/>
          <a:stretch>
            <a:fillRect/>
          </a:stretch>
        </p:blipFill>
        <p:spPr bwMode="auto">
          <a:xfrm>
            <a:off x="1187624" y="4077072"/>
            <a:ext cx="511256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カギ線コネクタ 28"/>
          <p:cNvCxnSpPr/>
          <p:nvPr/>
        </p:nvCxnSpPr>
        <p:spPr>
          <a:xfrm rot="16200000" flipH="1">
            <a:off x="2411759" y="4005063"/>
            <a:ext cx="1152130" cy="1008115"/>
          </a:xfrm>
          <a:prstGeom prst="bentConnector3">
            <a:avLst>
              <a:gd name="adj1" fmla="val 20238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028384" y="278092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sz="2400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028384" y="32756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028384" y="354339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sz="24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28384" y="39957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28384" y="43558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28384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028384" y="50758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028384" y="54359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028384" y="57959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028384" y="62373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5.2</a:t>
            </a:r>
            <a:r>
              <a:rPr lang="ja-JP" altLang="en-US" dirty="0" smtClean="0"/>
              <a:t> 評価結果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79512" y="1124744"/>
            <a:ext cx="4680519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提案機能（非機能要件）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323528" y="1916832"/>
            <a:ext cx="734481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800" b="1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②リアルタイムバリデーション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179512" y="2492896"/>
          <a:ext cx="3528392" cy="3672408"/>
        </p:xfrm>
        <a:graphic>
          <a:graphicData uri="http://schemas.openxmlformats.org/drawingml/2006/table">
            <a:tbl>
              <a:tblPr/>
              <a:tblGrid>
                <a:gridCol w="504056"/>
                <a:gridCol w="2463001"/>
                <a:gridCol w="561335"/>
              </a:tblGrid>
              <a:tr h="91351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400" b="1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4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400" b="1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400" b="1" kern="100" dirty="0" smtClean="0">
                          <a:latin typeface="+mn-lt"/>
                          <a:ea typeface="Mincho"/>
                          <a:cs typeface="Times New Roman"/>
                        </a:rPr>
                        <a:t>評</a:t>
                      </a:r>
                      <a:endParaRPr lang="en-US" altLang="ja-JP" sz="2400" b="1" kern="100" dirty="0" smtClean="0">
                        <a:latin typeface="+mn-lt"/>
                        <a:ea typeface="Mincho"/>
                        <a:cs typeface="Times New Roman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ja-JP" sz="2400" b="1" kern="100" dirty="0" smtClean="0">
                        <a:latin typeface="+mn-lt"/>
                        <a:ea typeface="Mincho"/>
                        <a:cs typeface="Times New Roman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400" b="1" kern="100" dirty="0" smtClean="0">
                          <a:latin typeface="+mn-lt"/>
                          <a:ea typeface="Mincho"/>
                          <a:cs typeface="Times New Roman"/>
                        </a:rPr>
                        <a:t>価</a:t>
                      </a:r>
                      <a:endParaRPr lang="ja-JP" sz="24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00063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400" b="1" kern="100" dirty="0">
                        <a:solidFill>
                          <a:srgbClr val="FF0000"/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u="none" kern="100" dirty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20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8833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400" b="1" kern="100" dirty="0">
                        <a:solidFill>
                          <a:srgbClr val="FF0000"/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u="none" kern="100" dirty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1800" b="1" u="none" kern="100" dirty="0" smtClean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1800" b="1" u="none" kern="100" dirty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20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203848" y="364502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sz="24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03848" y="50224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sz="24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73132" y="2484348"/>
            <a:ext cx="5298860" cy="3680956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8369" y="2564904"/>
            <a:ext cx="5036119" cy="346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5.2</a:t>
            </a:r>
            <a:r>
              <a:rPr lang="ja-JP" altLang="en-US" dirty="0" smtClean="0"/>
              <a:t> 評価結果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ja-JP" altLang="en-US" sz="16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79512" y="1124744"/>
            <a:ext cx="4680519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提案機能（非機能要件）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323528" y="1916832"/>
            <a:ext cx="734481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③サブミットロック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323529" y="2420888"/>
          <a:ext cx="8424935" cy="1080120"/>
        </p:xfrm>
        <a:graphic>
          <a:graphicData uri="http://schemas.openxmlformats.org/drawingml/2006/table">
            <a:tbl>
              <a:tblPr/>
              <a:tblGrid>
                <a:gridCol w="576063"/>
                <a:gridCol w="6823228"/>
                <a:gridCol w="1025644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400" b="1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4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400" b="1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400" b="1" kern="100" dirty="0" smtClean="0">
                          <a:latin typeface="+mn-lt"/>
                          <a:ea typeface="Mincho"/>
                          <a:cs typeface="Times New Roman"/>
                        </a:rPr>
                        <a:t>評価</a:t>
                      </a:r>
                      <a:endParaRPr lang="ja-JP" sz="2400" b="1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2400" b="1" kern="100" dirty="0">
                        <a:solidFill>
                          <a:srgbClr val="FF0000"/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b="1" kern="100" dirty="0" smtClean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2000" b="1" kern="100" dirty="0">
                          <a:solidFill>
                            <a:srgbClr val="FF0000"/>
                          </a:solidFill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ja-JP" sz="20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8028384" y="29673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rPr>
              <a:t>○</a:t>
            </a:r>
            <a:endParaRPr kumimoji="1" lang="ja-JP" altLang="en-US" sz="24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7504" y="3645024"/>
            <a:ext cx="8856984" cy="259228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42878"/>
            <a:ext cx="8640960" cy="235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正方形/長方形 15"/>
          <p:cNvSpPr/>
          <p:nvPr/>
        </p:nvSpPr>
        <p:spPr>
          <a:xfrm>
            <a:off x="1403648" y="6165303"/>
            <a:ext cx="2088232" cy="5486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ボタン非活性</a:t>
            </a:r>
            <a:endParaRPr lang="ja-JP" altLang="en-US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線吹き出し 2 (枠付き) 13"/>
          <p:cNvSpPr/>
          <p:nvPr/>
        </p:nvSpPr>
        <p:spPr>
          <a:xfrm rot="16200000">
            <a:off x="2555776" y="5013175"/>
            <a:ext cx="360040" cy="1080120"/>
          </a:xfrm>
          <a:prstGeom prst="borderCallout2">
            <a:avLst>
              <a:gd name="adj1" fmla="val 48494"/>
              <a:gd name="adj2" fmla="val 5395"/>
              <a:gd name="adj3" fmla="val 49638"/>
              <a:gd name="adj4" fmla="val -58423"/>
              <a:gd name="adj5" fmla="val 17546"/>
              <a:gd name="adj6" fmla="val -129037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580112" y="6165303"/>
            <a:ext cx="2160240" cy="5486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ボタン活性化</a:t>
            </a:r>
            <a:endParaRPr lang="ja-JP" altLang="en-US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線吹き出し 2 (枠付き) 14"/>
          <p:cNvSpPr/>
          <p:nvPr/>
        </p:nvSpPr>
        <p:spPr>
          <a:xfrm rot="16200000">
            <a:off x="6876256" y="5013175"/>
            <a:ext cx="360040" cy="1080120"/>
          </a:xfrm>
          <a:prstGeom prst="borderCallout2">
            <a:avLst>
              <a:gd name="adj1" fmla="val 47350"/>
              <a:gd name="adj2" fmla="val -11765"/>
              <a:gd name="adj3" fmla="val 47350"/>
              <a:gd name="adj4" fmla="val -54991"/>
              <a:gd name="adj5" fmla="val 11827"/>
              <a:gd name="adj6" fmla="val -125605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 animBg="1"/>
      <p:bldP spid="14" grpId="0" animBg="1"/>
      <p:bldP spid="17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sp>
        <p:nvSpPr>
          <p:cNvPr id="9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96044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>
                <a:solidFill>
                  <a:schemeClr val="bg1">
                    <a:lumMod val="65000"/>
                  </a:schemeClr>
                </a:solidFill>
              </a:rPr>
              <a:t>NetCommons3</a:t>
            </a: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プロジェクト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開発担当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フォームにおける問題点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解決方法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評価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結言</a:t>
            </a:r>
            <a:endParaRPr kumimoji="1" lang="en-US" altLang="ja-JP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6.</a:t>
            </a:r>
            <a:r>
              <a:rPr lang="ja-JP" altLang="en-US" dirty="0" smtClean="0"/>
              <a:t>１結論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/>
          <a:lstStyle/>
          <a:p>
            <a:r>
              <a:rPr lang="en-US" altLang="ja-JP" dirty="0" smtClean="0"/>
              <a:t>EFO</a:t>
            </a:r>
            <a:r>
              <a:rPr lang="ja-JP" altLang="en-US" dirty="0" smtClean="0"/>
              <a:t>の観点からフォームの機能を設計・実装し、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全ての検討項目</a:t>
            </a:r>
            <a:r>
              <a:rPr lang="en-US" altLang="ja-JP" dirty="0" smtClean="0"/>
              <a:t>(</a:t>
            </a:r>
            <a:r>
              <a:rPr lang="ja-JP" altLang="en-US" dirty="0" smtClean="0"/>
              <a:t>全</a:t>
            </a:r>
            <a:r>
              <a:rPr lang="en-US" altLang="ja-JP" dirty="0" smtClean="0"/>
              <a:t>13</a:t>
            </a:r>
            <a:r>
              <a:rPr lang="ja-JP" altLang="en-US" dirty="0" smtClean="0"/>
              <a:t>項目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を満たすことができた。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kumimoji="1" lang="en-US" altLang="ja-JP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2555776" y="2780928"/>
            <a:ext cx="3816424" cy="1512168"/>
          </a:xfrm>
          <a:prstGeom prst="downArrow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67544" y="4509120"/>
            <a:ext cx="8208912" cy="151216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この機能を</a:t>
            </a:r>
            <a:r>
              <a:rPr kumimoji="1"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NC3</a:t>
            </a:r>
            <a:r>
              <a:rPr kumimoji="1"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の開発者内で共有</a:t>
            </a:r>
            <a:endParaRPr kumimoji="1"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一部の機能は</a:t>
            </a:r>
            <a:r>
              <a:rPr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NC3</a:t>
            </a: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の仕様として取り入れられた</a:t>
            </a:r>
            <a:endParaRPr kumimoji="1" lang="ja-JP" altLang="en-US" sz="2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9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96044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/>
              <a:t>NetCommons3</a:t>
            </a:r>
            <a:r>
              <a:rPr lang="ja-JP" altLang="en-US" sz="3200" dirty="0" smtClean="0"/>
              <a:t>プロジェクト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開発担当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フォームにおける問題点</a:t>
            </a:r>
            <a:endParaRPr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解決方法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評価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>
                <a:solidFill>
                  <a:schemeClr val="bg1">
                    <a:lumMod val="65000"/>
                  </a:schemeClr>
                </a:solidFill>
              </a:rPr>
              <a:t>結言</a:t>
            </a:r>
            <a:endParaRPr kumimoji="1" lang="en-US" altLang="ja-JP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6.2 </a:t>
            </a:r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880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1. </a:t>
            </a:r>
            <a:r>
              <a:rPr lang="ja-JP" altLang="en-US" dirty="0" smtClean="0"/>
              <a:t>スクロールバーの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ブラウザ依存問題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Ajax</a:t>
            </a:r>
            <a:r>
              <a:rPr lang="ja-JP" altLang="en-US" dirty="0" smtClean="0"/>
              <a:t>の非同期通信による属性変更が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ブラウザに反映されない。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調査した結果、</a:t>
            </a:r>
            <a:r>
              <a:rPr lang="en-US" altLang="ja-JP" dirty="0" smtClean="0"/>
              <a:t>Firefox</a:t>
            </a:r>
            <a:r>
              <a:rPr lang="ja-JP" altLang="en-US" dirty="0" smtClean="0"/>
              <a:t>以外のブラウザ＋</a:t>
            </a:r>
            <a:r>
              <a:rPr lang="en-US" altLang="ja-JP" dirty="0" smtClean="0"/>
              <a:t>HTML5</a:t>
            </a:r>
            <a:r>
              <a:rPr lang="ja-JP" altLang="en-US" dirty="0" smtClean="0"/>
              <a:t>の組み合わせで発生。</a:t>
            </a: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323528" y="3140968"/>
          <a:ext cx="8352928" cy="3573018"/>
        </p:xfrm>
        <a:graphic>
          <a:graphicData uri="http://schemas.openxmlformats.org/drawingml/2006/table">
            <a:tbl>
              <a:tblPr/>
              <a:tblGrid>
                <a:gridCol w="439673"/>
                <a:gridCol w="2231400"/>
                <a:gridCol w="2492324"/>
                <a:gridCol w="1609590"/>
                <a:gridCol w="1579941"/>
              </a:tblGrid>
              <a:tr h="64963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項番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latin typeface="Century"/>
                          <a:ea typeface="Mincho"/>
                          <a:cs typeface="Times New Roman"/>
                        </a:rPr>
                        <a:t>分類</a:t>
                      </a:r>
                      <a:endParaRPr lang="en-US" altLang="ja-JP" sz="1800" b="1" kern="100" dirty="0" smtClean="0">
                        <a:latin typeface="Century"/>
                        <a:ea typeface="Mincho"/>
                        <a:cs typeface="Times New Roman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 smtClean="0">
                          <a:latin typeface="Century"/>
                          <a:ea typeface="Mincho"/>
                          <a:cs typeface="Times New Roman"/>
                        </a:rPr>
                        <a:t>（ベース</a:t>
                      </a:r>
                      <a:r>
                        <a:rPr lang="ja-JP" altLang="en-US" sz="1800" b="1" kern="100" dirty="0" smtClean="0">
                          <a:latin typeface="Century"/>
                          <a:ea typeface="Mincho"/>
                          <a:cs typeface="Times New Roman"/>
                        </a:rPr>
                        <a:t>ブラウザ</a:t>
                      </a:r>
                      <a:r>
                        <a:rPr lang="ja-JP" sz="1800" b="1" kern="100" dirty="0" smtClean="0">
                          <a:latin typeface="Century"/>
                          <a:ea typeface="Mincho"/>
                          <a:cs typeface="Times New Roman"/>
                        </a:rPr>
                        <a:t>）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Web</a:t>
                      </a: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ブラウザ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entury"/>
                          <a:ea typeface="Mincho"/>
                          <a:cs typeface="Times New Roman"/>
                        </a:rPr>
                        <a:t>Windows</a:t>
                      </a:r>
                      <a:endParaRPr lang="ja-JP" sz="18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entury"/>
                          <a:ea typeface="Mincho"/>
                          <a:cs typeface="Times New Roman"/>
                        </a:rPr>
                        <a:t>Mac</a:t>
                      </a:r>
                      <a:endParaRPr lang="ja-JP" sz="18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2482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Internet Explorer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Internet Explorer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×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</a:tr>
              <a:tr h="32482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8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Century"/>
                          <a:ea typeface="Mincho"/>
                          <a:cs typeface="Times New Roman"/>
                        </a:rPr>
                        <a:t>Firefox</a:t>
                      </a:r>
                      <a:endParaRPr lang="ja-JP" sz="1800" b="1" kern="100" dirty="0">
                        <a:solidFill>
                          <a:srgbClr val="FF0000"/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Firefox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rgbClr val="FF0000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Times New Roman"/>
                        </a:rPr>
                        <a:t>○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rgbClr val="FF0000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Times New Roman"/>
                        </a:rPr>
                        <a:t>○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482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Century"/>
                          <a:ea typeface="Mincho"/>
                          <a:cs typeface="Times New Roman"/>
                        </a:rPr>
                        <a:t>Comodo IceDragon</a:t>
                      </a:r>
                      <a:endParaRPr lang="ja-JP" sz="1800" b="1" kern="100" dirty="0">
                        <a:solidFill>
                          <a:srgbClr val="FF0000"/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rgbClr val="FF0000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Times New Roman"/>
                        </a:rPr>
                        <a:t>○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</a:tr>
              <a:tr h="32482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8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Pale Moon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solidFill>
                            <a:srgbClr val="FF0000"/>
                          </a:solidFill>
                          <a:latin typeface="HGPｺﾞｼｯｸE" pitchFamily="50" charset="-128"/>
                          <a:ea typeface="HGPｺﾞｼｯｸE" pitchFamily="50" charset="-128"/>
                          <a:cs typeface="Times New Roman"/>
                        </a:rPr>
                        <a:t>○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</a:tr>
              <a:tr h="32482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Safari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Safari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×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×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82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8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Chromium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entury"/>
                          <a:ea typeface="Mincho"/>
                          <a:cs typeface="Times New Roman"/>
                        </a:rPr>
                        <a:t>Google Chrome</a:t>
                      </a:r>
                      <a:endParaRPr lang="ja-JP" sz="18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×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×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482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entury"/>
                          <a:ea typeface="Mincho"/>
                          <a:cs typeface="Times New Roman"/>
                        </a:rPr>
                        <a:t>Opera</a:t>
                      </a:r>
                      <a:endParaRPr lang="ja-JP" sz="18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>
                          <a:latin typeface="Century"/>
                          <a:ea typeface="Mincho"/>
                          <a:cs typeface="Times New Roman"/>
                        </a:rPr>
                        <a:t>×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×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82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entury"/>
                          <a:ea typeface="Mincho"/>
                          <a:cs typeface="Times New Roman"/>
                        </a:rPr>
                        <a:t>Sleipnir</a:t>
                      </a:r>
                      <a:endParaRPr lang="ja-JP" sz="1800" b="1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>
                          <a:latin typeface="Century"/>
                          <a:ea typeface="Mincho"/>
                          <a:cs typeface="Times New Roman"/>
                        </a:rPr>
                        <a:t>×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×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482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800" b="1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Century"/>
                          <a:ea typeface="Mincho"/>
                          <a:cs typeface="Times New Roman"/>
                        </a:rPr>
                        <a:t>Comodo Dragon</a:t>
                      </a:r>
                      <a:endParaRPr lang="ja-JP" sz="1800" b="1" kern="100" dirty="0">
                        <a:solidFill>
                          <a:srgbClr val="FF0000"/>
                        </a:solidFill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6772" marR="6677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×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800" b="1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6772" marR="6677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kumimoji="1" lang="en-US" altLang="ja-JP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6.2 </a:t>
            </a:r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本報告書作成中に発生した仕様変更への対応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11</a:t>
            </a:r>
            <a:r>
              <a:rPr lang="ja-JP" altLang="en-US" dirty="0" smtClean="0"/>
              <a:t>月中旬から下旬にかけて、お知らせプラグインのコードレビューを行った。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バリデーションの仕様を以下のように変更。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314450" lvl="2" indent="-457200">
              <a:buFont typeface="+mj-ea"/>
              <a:buAutoNum type="circleNumDbPlain"/>
            </a:pPr>
            <a:r>
              <a:rPr lang="ja-JP" altLang="en-US" sz="2400" dirty="0" smtClean="0"/>
              <a:t>セッティングモード内のバリデーションはサーバサイド</a:t>
            </a:r>
            <a:r>
              <a:rPr lang="en-US" altLang="ja-JP" sz="2400" dirty="0" smtClean="0"/>
              <a:t>(CakePHP)</a:t>
            </a:r>
            <a:r>
              <a:rPr lang="ja-JP" altLang="en-US" sz="2400" dirty="0" smtClean="0"/>
              <a:t>のみにする。</a:t>
            </a:r>
            <a:endParaRPr lang="en-US" altLang="ja-JP" sz="2400" dirty="0" smtClean="0"/>
          </a:p>
          <a:p>
            <a:pPr marL="1314450" lvl="2" indent="-457200">
              <a:buFont typeface="+mj-ea"/>
              <a:buAutoNum type="circleNumDbPlain"/>
            </a:pPr>
            <a:r>
              <a:rPr lang="ja-JP" altLang="en-US" sz="2400" dirty="0" smtClean="0"/>
              <a:t>クライアントサイド</a:t>
            </a:r>
            <a:r>
              <a:rPr lang="en-US" altLang="ja-JP" sz="2400" dirty="0" smtClean="0"/>
              <a:t>(AngularJS)</a:t>
            </a:r>
            <a:r>
              <a:rPr lang="ja-JP" altLang="en-US" sz="2400" dirty="0" smtClean="0"/>
              <a:t>で行う。</a:t>
            </a:r>
            <a:endParaRPr lang="en-US" altLang="ja-JP" sz="2400" dirty="0" smtClean="0"/>
          </a:p>
          <a:p>
            <a:pPr marL="1314450" lvl="2" indent="-457200">
              <a:buFont typeface="+mj-ea"/>
              <a:buAutoNum type="circleNumDbPlain"/>
            </a:pPr>
            <a:endParaRPr lang="en-US" altLang="ja-JP" dirty="0" smtClean="0"/>
          </a:p>
          <a:p>
            <a:pPr lvl="1"/>
            <a:r>
              <a:rPr lang="en-US" altLang="ja-JP" dirty="0" smtClean="0"/>
              <a:t>iframe</a:t>
            </a:r>
            <a:r>
              <a:rPr lang="ja-JP" altLang="en-US" dirty="0" smtClean="0"/>
              <a:t>プラグインは編集をセッティングモード内で行うため</a:t>
            </a:r>
            <a:r>
              <a:rPr lang="en-US" altLang="ja-JP" dirty="0" smtClean="0"/>
              <a:t>AngularJS</a:t>
            </a:r>
            <a:r>
              <a:rPr lang="ja-JP" altLang="en-US" dirty="0" smtClean="0"/>
              <a:t>による実装は改修の必要あり。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kumimoji="1" lang="en-US" altLang="ja-JP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6.2 </a:t>
            </a:r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/>
              <a:t>3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掲示板プラグインの開発</a:t>
            </a:r>
          </a:p>
          <a:p>
            <a:pPr lvl="1"/>
            <a:r>
              <a:rPr lang="en-US" altLang="ja-JP" dirty="0" smtClean="0"/>
              <a:t>12</a:t>
            </a:r>
            <a:r>
              <a:rPr lang="ja-JP" altLang="en-US" dirty="0" smtClean="0"/>
              <a:t>月より着手。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</a:t>
            </a:r>
            <a:r>
              <a:rPr lang="ja-JP" altLang="en-US" dirty="0" smtClean="0"/>
              <a:t>月末に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プラグインと合わせて納品予定。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画面遷移図、</a:t>
            </a:r>
            <a:r>
              <a:rPr lang="en-US" altLang="ja-JP" dirty="0" smtClean="0"/>
              <a:t>ER</a:t>
            </a:r>
            <a:r>
              <a:rPr lang="ja-JP" altLang="en-US" dirty="0" smtClean="0"/>
              <a:t>図、先行実装</a:t>
            </a:r>
            <a:r>
              <a:rPr lang="en-US" altLang="ja-JP" dirty="0" smtClean="0"/>
              <a:t>(</a:t>
            </a:r>
            <a:r>
              <a:rPr lang="ja-JP" altLang="en-US" dirty="0" smtClean="0"/>
              <a:t>プロトタイプ作成</a:t>
            </a:r>
            <a:r>
              <a:rPr lang="en-US" altLang="ja-JP" dirty="0" smtClean="0"/>
              <a:t>)</a:t>
            </a:r>
            <a:r>
              <a:rPr lang="ja-JP" altLang="en-US" dirty="0" smtClean="0"/>
              <a:t>作業中。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EFO</a:t>
            </a:r>
            <a:r>
              <a:rPr lang="ja-JP" altLang="en-US" dirty="0" smtClean="0"/>
              <a:t>の観点でフォーム最適化を考慮する。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kumimoji="1" lang="en-US" altLang="ja-JP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6" y="980728"/>
            <a:ext cx="6444208" cy="1143000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ご清聴ありがとうございました。</a:t>
            </a:r>
            <a:endParaRPr kumimoji="1" lang="ja-JP" altLang="en-US" sz="36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75856" y="4725144"/>
            <a:ext cx="547260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843808" y="3717032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プラグイン開発における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機能提案及び、評価</a:t>
            </a:r>
            <a:endParaRPr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サブタイトル 2"/>
          <p:cNvSpPr txBox="1">
            <a:spLocks/>
          </p:cNvSpPr>
          <p:nvPr/>
        </p:nvSpPr>
        <p:spPr>
          <a:xfrm>
            <a:off x="2987824" y="4869160"/>
            <a:ext cx="5832648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国立情報学研究所　社会共有知研究センター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新井研究室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日立製作所　公共システム事業部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消防システム開発センタ　第</a:t>
            </a:r>
            <a:r>
              <a:rPr kumimoji="1" lang="en-US" altLang="ja-JP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Ｇ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外田浩太朗</a:t>
            </a:r>
            <a:endParaRPr kumimoji="1" lang="ja-JP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CMS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HTML</a:t>
            </a:r>
            <a:r>
              <a:rPr kumimoji="1" lang="ja-JP" altLang="en-US" sz="2400" dirty="0" smtClean="0"/>
              <a:t>や</a:t>
            </a:r>
            <a:r>
              <a:rPr kumimoji="1" lang="en-US" altLang="ja-JP" sz="2400" dirty="0" smtClean="0"/>
              <a:t>CSS</a:t>
            </a:r>
            <a:r>
              <a:rPr kumimoji="1" lang="ja-JP" altLang="en-US" sz="2400" dirty="0" smtClean="0"/>
              <a:t>、</a:t>
            </a:r>
            <a:r>
              <a:rPr kumimoji="1" lang="en-US" altLang="ja-JP" sz="2400" dirty="0" smtClean="0"/>
              <a:t>Javascript</a:t>
            </a:r>
            <a:r>
              <a:rPr kumimoji="1" lang="ja-JP" altLang="en-US" sz="2400" dirty="0" smtClean="0"/>
              <a:t>等の専門知識を必要とせず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ページを作成する仕組みを提供するシステム。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一概には説明できないが、ブログであったり、学校や企業のＨＰ等を簡単に作成できる。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WordPress</a:t>
            </a:r>
            <a:r>
              <a:rPr kumimoji="1" lang="ja-JP" altLang="en-US" sz="2400" dirty="0" smtClean="0"/>
              <a:t>というブログサイト重視の</a:t>
            </a:r>
            <a:r>
              <a:rPr kumimoji="1" lang="en-US" altLang="ja-JP" sz="2400" dirty="0" smtClean="0"/>
              <a:t>CMS</a:t>
            </a:r>
            <a:r>
              <a:rPr kumimoji="1" lang="ja-JP" altLang="en-US" sz="2400" dirty="0" smtClean="0"/>
              <a:t>が最も広く知られている。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導入しやすさ、デザイン重視、</a:t>
            </a:r>
            <a:r>
              <a:rPr lang="en-US" altLang="ja-JP" sz="2400" dirty="0" smtClean="0"/>
              <a:t>E-</a:t>
            </a:r>
            <a:r>
              <a:rPr lang="ja-JP" altLang="en-US" sz="2400" dirty="0" smtClean="0"/>
              <a:t>コマース特化、カスタマイズ性重視、等様々な用途の</a:t>
            </a:r>
            <a:r>
              <a:rPr lang="en-US" altLang="ja-JP" sz="2400" dirty="0" smtClean="0"/>
              <a:t>CMS</a:t>
            </a:r>
            <a:r>
              <a:rPr lang="ja-JP" altLang="en-US" sz="2400" dirty="0" smtClean="0"/>
              <a:t>が出回っている。</a:t>
            </a:r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640871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Contents Management System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CMS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2592288"/>
          </a:xfrm>
        </p:spPr>
        <p:txBody>
          <a:bodyPr/>
          <a:lstStyle/>
          <a:p>
            <a:r>
              <a:rPr lang="en-US" altLang="ja-JP" sz="2400" dirty="0" smtClean="0"/>
              <a:t>NII</a:t>
            </a:r>
            <a:r>
              <a:rPr lang="ja-JP" altLang="en-US" sz="2400" dirty="0" smtClean="0"/>
              <a:t> の新井研究室で開発されている</a:t>
            </a:r>
            <a:endParaRPr lang="en-US" altLang="ja-JP" sz="2400" dirty="0" smtClean="0"/>
          </a:p>
          <a:p>
            <a:r>
              <a:rPr lang="ja-JP" altLang="en-US" sz="2400" dirty="0" smtClean="0"/>
              <a:t>オープンソースの</a:t>
            </a:r>
            <a:r>
              <a:rPr lang="en-US" altLang="ja-JP" sz="2400" dirty="0" smtClean="0"/>
              <a:t>CMS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2,000</a:t>
            </a:r>
            <a:r>
              <a:rPr kumimoji="1" lang="ja-JP" altLang="en-US" sz="2400" dirty="0" smtClean="0"/>
              <a:t>以上の学校</a:t>
            </a:r>
            <a:r>
              <a:rPr lang="ja-JP" altLang="en-US" sz="2400" dirty="0" smtClean="0"/>
              <a:t>、都道府県レベルの教育センターでは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分の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以上で使われている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企業や</a:t>
            </a:r>
            <a:r>
              <a:rPr kumimoji="1" lang="en-US" altLang="ja-JP" sz="2400" dirty="0" smtClean="0"/>
              <a:t>NPO</a:t>
            </a:r>
            <a:r>
              <a:rPr kumimoji="1" lang="ja-JP" altLang="en-US" sz="2400" dirty="0" smtClean="0"/>
              <a:t>団体等も利用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456384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NetCommons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1619672" y="4149080"/>
            <a:ext cx="752432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</a:t>
            </a:r>
            <a:r>
              <a:rPr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kumimoji="1" lang="en-US" altLang="ja-JP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,000</a:t>
            </a: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以上の導入が確認されている。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57200" y="4797152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売り文句「ワープロやメールを書けるスキル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があればブログ感覚で入力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や更新ができる」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インストール直後から様々な機能を使える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1619672" y="6165304"/>
            <a:ext cx="7524328" cy="6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導入のしやすさの分野で選択される。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CMS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4176464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現在リリースされている</a:t>
            </a:r>
            <a:r>
              <a:rPr lang="en-US" altLang="ja-JP" sz="2400" dirty="0" smtClean="0"/>
              <a:t>NC2(ver 2.4.2.0)</a:t>
            </a:r>
            <a:r>
              <a:rPr lang="ja-JP" altLang="en-US" sz="2400" dirty="0" smtClean="0"/>
              <a:t>の後継版。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NC2</a:t>
            </a:r>
            <a:r>
              <a:rPr kumimoji="1" lang="ja-JP" altLang="en-US" sz="2400" dirty="0" smtClean="0"/>
              <a:t>同様、ルームやグループ、権限</a:t>
            </a:r>
            <a:r>
              <a:rPr lang="ja-JP" altLang="en-US" sz="2400" dirty="0" smtClean="0"/>
              <a:t>、といった概念は基本的に変更なし。</a:t>
            </a:r>
            <a:endParaRPr lang="en-US" altLang="ja-JP" sz="2400" dirty="0" smtClean="0"/>
          </a:p>
          <a:p>
            <a:r>
              <a:rPr lang="ja-JP" altLang="en-US" sz="2400" dirty="0" smtClean="0"/>
              <a:t>開発に使用するソフトウェアやソフトウェアに適用するフレームワーク等の変更があり、中身（ソースコード）や開発方法等は様変わり。</a:t>
            </a:r>
            <a:endParaRPr lang="en-US" altLang="ja-JP" sz="2400" dirty="0" smtClean="0"/>
          </a:p>
          <a:p>
            <a:r>
              <a:rPr lang="ja-JP" altLang="en-US" sz="2400" dirty="0" smtClean="0"/>
              <a:t>来年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月の</a:t>
            </a:r>
            <a:r>
              <a:rPr lang="en-US" altLang="ja-JP" sz="2400" dirty="0" smtClean="0"/>
              <a:t>α</a:t>
            </a:r>
            <a:r>
              <a:rPr lang="ja-JP" altLang="en-US" sz="2400" dirty="0" smtClean="0"/>
              <a:t>版リリースに向けて現在開発中。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NetCommons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179511" y="980728"/>
          <a:ext cx="8677473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35"/>
                <a:gridCol w="1967474"/>
                <a:gridCol w="1054005"/>
                <a:gridCol w="1686406"/>
                <a:gridCol w="3618253"/>
              </a:tblGrid>
              <a:tr h="7977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#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項目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NC2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NC3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効果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2768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PHP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maple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CakePHP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UP(RAD)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メンテナンス性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UP(MVC)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88993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Javascript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AngularJS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2768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CSS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Bootstrap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デザイン性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</a:t>
                      </a:r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レスポンシブ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44721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テスト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手動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自動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(TravisCI)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メンテナンス性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素早いリリース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品質向上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(CI)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179511" y="980728"/>
          <a:ext cx="8677473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35"/>
                <a:gridCol w="1967474"/>
                <a:gridCol w="1054005"/>
                <a:gridCol w="1686406"/>
                <a:gridCol w="3618253"/>
              </a:tblGrid>
              <a:tr h="7977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#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項目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NC2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NC3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効果</a:t>
                      </a:r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2768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PHP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maple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CakePHP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UP(RAD)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メンテナンス性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UP(MVC)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889934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Javascript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AngularJS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276861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CSS</a:t>
                      </a:r>
                    </a:p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フレームワーク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Bootstrap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開発効率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デザイン性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UP(</a:t>
                      </a:r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レスポンシブ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</a:tr>
              <a:tr h="144721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テスト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手動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自動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(TravisCI)</a:t>
                      </a:r>
                      <a:endParaRPr kumimoji="1" lang="ja-JP" altLang="en-US" sz="2000" b="1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メンテナンス性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UP</a:t>
                      </a: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素早いリリース</a:t>
                      </a:r>
                      <a:endParaRPr kumimoji="1" lang="en-US" altLang="ja-JP" sz="2000" b="1" dirty="0" smtClean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r>
                        <a:rPr kumimoji="1" lang="ja-JP" altLang="en-US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品質向上</a:t>
                      </a:r>
                      <a:r>
                        <a:rPr kumimoji="1" lang="en-US" altLang="ja-JP" sz="2000" b="1" dirty="0" smtClean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(CI)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9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39552" y="1988840"/>
            <a:ext cx="7992888" cy="936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7544" y="3284984"/>
            <a:ext cx="8424936" cy="3456384"/>
          </a:xfrm>
          <a:prstGeom prst="wedgeRoundRectCallout">
            <a:avLst>
              <a:gd name="adj1" fmla="val -25284"/>
              <a:gd name="adj2" fmla="val -62514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[NC2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以前</a:t>
            </a:r>
            <a:r>
              <a:rPr kumimoji="1"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</a:t>
            </a:r>
          </a:p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Maple</a:t>
            </a:r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 ・開発者が日本人でドキュメントが豊富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・開発は終了しており、サポートがない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[NC3]</a:t>
            </a:r>
          </a:p>
          <a:p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CakePHP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・日本国内では最も使われている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 　 ・ドキュメントやノウハウが豊富</a:t>
            </a:r>
            <a:endParaRPr kumimoji="1"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  ・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MVC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モデルが採用されている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 </a:t>
            </a:r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現在も盛んに開発が行われている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8889</TotalTime>
  <Words>2592</Words>
  <Application>Microsoft Office PowerPoint</Application>
  <PresentationFormat>画面に合わせる (4:3)</PresentationFormat>
  <Paragraphs>915</Paragraphs>
  <Slides>43</Slides>
  <Notes>39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4" baseType="lpstr">
      <vt:lpstr>Office テーマ</vt:lpstr>
      <vt:lpstr>NetCommons3プラグイン開発における 機能提案及び、評価</vt:lpstr>
      <vt:lpstr>スライド 2</vt:lpstr>
      <vt:lpstr>目次</vt:lpstr>
      <vt:lpstr>目次</vt:lpstr>
      <vt:lpstr>1.1 CMS</vt:lpstr>
      <vt:lpstr>1.1 CMS</vt:lpstr>
      <vt:lpstr>1.1 CMS</vt:lpstr>
      <vt:lpstr>1.2 NC2との主な相違点</vt:lpstr>
      <vt:lpstr>1.2 NC2との主な相違点</vt:lpstr>
      <vt:lpstr>1.2 NC2との主な相違点</vt:lpstr>
      <vt:lpstr>1.2 NC2との主な相違点</vt:lpstr>
      <vt:lpstr>1.2 NC2との主な相違点</vt:lpstr>
      <vt:lpstr>目次</vt:lpstr>
      <vt:lpstr>２.1 プラグイン開発</vt:lpstr>
      <vt:lpstr>２.1 プラグイン開発</vt:lpstr>
      <vt:lpstr>２.2 開発スケジュール</vt:lpstr>
      <vt:lpstr>目次</vt:lpstr>
      <vt:lpstr>3.1 NC2のフォーム</vt:lpstr>
      <vt:lpstr>3.2 EFO</vt:lpstr>
      <vt:lpstr>3.3 EFO適用イメージ</vt:lpstr>
      <vt:lpstr>3.4 検討項目</vt:lpstr>
      <vt:lpstr>目次</vt:lpstr>
      <vt:lpstr>4.1 検討項目の分類</vt:lpstr>
      <vt:lpstr>4.2 実現方法</vt:lpstr>
      <vt:lpstr>4.2 実現方法</vt:lpstr>
      <vt:lpstr>4.2 実現方法</vt:lpstr>
      <vt:lpstr>4.2 実現方法</vt:lpstr>
      <vt:lpstr>目次</vt:lpstr>
      <vt:lpstr>5.1 評価内容</vt:lpstr>
      <vt:lpstr>5.2 評価結果</vt:lpstr>
      <vt:lpstr>5.2 評価結果</vt:lpstr>
      <vt:lpstr>5.2 評価結果</vt:lpstr>
      <vt:lpstr>5.2 評価結果</vt:lpstr>
      <vt:lpstr>5.2 評価結果</vt:lpstr>
      <vt:lpstr>5.2 評価結果</vt:lpstr>
      <vt:lpstr>5.2 評価結果</vt:lpstr>
      <vt:lpstr>5.2 評価結果</vt:lpstr>
      <vt:lpstr>目次</vt:lpstr>
      <vt:lpstr>6.１結論</vt:lpstr>
      <vt:lpstr>6.2 今後の予定</vt:lpstr>
      <vt:lpstr>6.2 今後の予定</vt:lpstr>
      <vt:lpstr>6.2 今後の予定</vt:lpstr>
      <vt:lpstr>ご清聴ありがとうございました。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826</cp:revision>
  <dcterms:created xsi:type="dcterms:W3CDTF">2014-10-23T15:17:38Z</dcterms:created>
  <dcterms:modified xsi:type="dcterms:W3CDTF">2014-12-05T01:51:55Z</dcterms:modified>
</cp:coreProperties>
</file>