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295" r:id="rId14"/>
    <p:sldId id="294" r:id="rId15"/>
    <p:sldId id="323" r:id="rId16"/>
    <p:sldId id="296" r:id="rId17"/>
    <p:sldId id="297" r:id="rId18"/>
    <p:sldId id="298" r:id="rId19"/>
    <p:sldId id="299" r:id="rId20"/>
    <p:sldId id="301" r:id="rId21"/>
    <p:sldId id="300" r:id="rId22"/>
    <p:sldId id="302" r:id="rId23"/>
    <p:sldId id="303" r:id="rId24"/>
    <p:sldId id="304" r:id="rId25"/>
    <p:sldId id="305" r:id="rId26"/>
    <p:sldId id="307" r:id="rId27"/>
    <p:sldId id="306" r:id="rId28"/>
    <p:sldId id="309" r:id="rId29"/>
    <p:sldId id="321" r:id="rId30"/>
    <p:sldId id="325" r:id="rId31"/>
    <p:sldId id="324" r:id="rId32"/>
    <p:sldId id="326" r:id="rId33"/>
    <p:sldId id="330" r:id="rId34"/>
    <p:sldId id="327" r:id="rId35"/>
    <p:sldId id="331" r:id="rId36"/>
    <p:sldId id="328" r:id="rId37"/>
    <p:sldId id="329" r:id="rId38"/>
    <p:sldId id="310" r:id="rId39"/>
    <p:sldId id="320" r:id="rId40"/>
    <p:sldId id="333" r:id="rId41"/>
    <p:sldId id="335" r:id="rId42"/>
    <p:sldId id="336" r:id="rId43"/>
    <p:sldId id="283" r:id="rId44"/>
    <p:sldId id="274" r:id="rId45"/>
    <p:sldId id="311" r:id="rId46"/>
    <p:sldId id="315" r:id="rId47"/>
    <p:sldId id="316" r:id="rId48"/>
    <p:sldId id="317" r:id="rId49"/>
    <p:sldId id="318" r:id="rId50"/>
    <p:sldId id="319" r:id="rId51"/>
    <p:sldId id="334" r:id="rId52"/>
    <p:sldId id="314" r:id="rId53"/>
    <p:sldId id="337" r:id="rId54"/>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66960" autoAdjust="0"/>
  </p:normalViewPr>
  <p:slideViewPr>
    <p:cSldViewPr>
      <p:cViewPr varScale="1">
        <p:scale>
          <a:sx n="75" d="100"/>
          <a:sy n="75" d="100"/>
        </p:scale>
        <p:origin x="-11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2014/12/5</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2014/12/5</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a:t>
            </a:r>
            <a:r>
              <a:rPr kumimoji="1" lang="ja-JP" altLang="en-US" dirty="0" smtClean="0"/>
              <a:t>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r>
              <a:rPr kumimoji="1" lang="ja-JP" altLang="en-US" dirty="0" smtClean="0"/>
              <a:t>。</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a:t>
            </a:r>
            <a:r>
              <a:rPr kumimoji="1" lang="ja-JP" altLang="en-US" dirty="0" smtClean="0"/>
              <a:t>柔軟で</a:t>
            </a:r>
            <a:r>
              <a:rPr kumimoji="1" lang="ja-JP" altLang="en-US" dirty="0" smtClean="0"/>
              <a:t>、また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と</a:t>
            </a:r>
            <a:r>
              <a:rPr kumimoji="1" lang="ja-JP" altLang="en-US" dirty="0" smtClean="0"/>
              <a:t>いう考え方を説明します。</a:t>
            </a:r>
            <a:endParaRPr kumimoji="1" lang="en-US" altLang="ja-JP" dirty="0" smtClean="0"/>
          </a:p>
          <a:p>
            <a:r>
              <a:rPr kumimoji="1" lang="en-US" altLang="ja-JP" dirty="0" smtClean="0"/>
              <a:t>EFO</a:t>
            </a:r>
            <a:r>
              <a:rPr kumimoji="1" lang="ja-JP" altLang="en-US" dirty="0" smtClean="0"/>
              <a:t>と</a:t>
            </a:r>
            <a:r>
              <a:rPr kumimoji="1" lang="ja-JP" altLang="en-US" dirty="0" smtClean="0"/>
              <a:t>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r>
              <a:rPr kumimoji="1" lang="ja-JP" altLang="en-US" dirty="0" smtClean="0"/>
              <a:t>。</a:t>
            </a:r>
            <a:endParaRPr kumimoji="1" lang="en-US" altLang="ja-JP" dirty="0" smtClean="0"/>
          </a:p>
          <a:p>
            <a:endParaRPr kumimoji="1" lang="en-US" altLang="ja-JP" dirty="0" smtClean="0"/>
          </a:p>
          <a:p>
            <a:r>
              <a:rPr kumimoji="1" lang="ja-JP" altLang="en-US" dirty="0" smtClean="0"/>
              <a:t>そこ</a:t>
            </a:r>
            <a:r>
              <a:rPr kumimoji="1" lang="ja-JP" altLang="en-US" dirty="0" smtClean="0"/>
              <a:t>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smtClean="0"/>
          </a:p>
          <a:p>
            <a:endParaRPr kumimoji="1" lang="en-US" altLang="ja-JP"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a:p>
            <a:r>
              <a:rPr kumimoji="1" lang="ja-JP" altLang="en-US" dirty="0" smtClean="0"/>
              <a:t>どうしてこの</a:t>
            </a:r>
            <a:r>
              <a:rPr kumimoji="1" lang="en-US" altLang="ja-JP" dirty="0" smtClean="0"/>
              <a:t>13</a:t>
            </a:r>
            <a:r>
              <a:rPr kumimoji="1" lang="ja-JP" altLang="en-US" dirty="0" smtClean="0"/>
              <a:t>項目にしたかは補足で示すこと！！！！</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a:p>
            <a:endParaRPr kumimoji="1" lang="en-US" altLang="ja-JP" dirty="0" smtClean="0"/>
          </a:p>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en-US" altLang="ja-JP" dirty="0" smtClean="0"/>
              <a:t>Web</a:t>
            </a:r>
            <a:r>
              <a:rPr kumimoji="1" lang="ja-JP" altLang="en-US" dirty="0" smtClean="0"/>
              <a:t>ブラウザに依存する問題がでております。</a:t>
            </a:r>
            <a:endParaRPr kumimoji="1" lang="en-US" altLang="ja-JP" dirty="0" smtClean="0"/>
          </a:p>
          <a:p>
            <a:endParaRPr kumimoji="1" lang="en-US" altLang="ja-JP" dirty="0" smtClean="0"/>
          </a:p>
          <a:p>
            <a:r>
              <a:rPr kumimoji="1" lang="ja-JP" altLang="en-US" dirty="0" smtClean="0"/>
              <a:t>これは今後の課題で述べたいと思います。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１，３以外の検討結果を説明できるように！</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2014/12/5</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2014/12/5</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2014/12/5</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2014/12/5</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7416824"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467544" y="4221088"/>
            <a:ext cx="8352928" cy="2232248"/>
          </a:xfrm>
          <a:prstGeom prst="wedgeRoundRectCallout">
            <a:avLst>
              <a:gd name="adj1" fmla="val -11143"/>
              <a:gd name="adj2" fmla="val -69369"/>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AngularJS</a:t>
            </a:r>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467544" y="2204864"/>
            <a:ext cx="8424936" cy="1728192"/>
          </a:xfrm>
          <a:prstGeom prst="wedgeRoundRectCallout">
            <a:avLst>
              <a:gd name="adj1" fmla="val -2563"/>
              <a:gd name="adj2" fmla="val 71293"/>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Bootstrap</a:t>
            </a:r>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a:t>
                      </a:r>
                      <a:r>
                        <a:rPr kumimoji="1" lang="ja-JP" altLang="en-US" sz="2000" b="1" dirty="0" smtClean="0">
                          <a:latin typeface="メイリオ" pitchFamily="50" charset="-128"/>
                          <a:ea typeface="メイリオ" pitchFamily="50" charset="-128"/>
                          <a:cs typeface="メイリオ" pitchFamily="50" charset="-128"/>
                        </a:rPr>
                        <a:t>向上</a:t>
                      </a:r>
                      <a:endParaRPr kumimoji="1" lang="en-US" altLang="ja-JP" sz="2000" b="1" dirty="0" smtClean="0">
                        <a:latin typeface="メイリオ" pitchFamily="50" charset="-128"/>
                        <a:ea typeface="メイリオ" pitchFamily="50" charset="-128"/>
                        <a:cs typeface="メイリオ" pitchFamily="50" charset="-128"/>
                      </a:endParaRP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251520" y="2060848"/>
            <a:ext cx="8640960" cy="3240360"/>
            <a:chOff x="251520" y="2060848"/>
            <a:chExt cx="8640960" cy="3240360"/>
          </a:xfrm>
        </p:grpSpPr>
        <p:sp>
          <p:nvSpPr>
            <p:cNvPr id="11" name="角丸四角形吹き出し 10"/>
            <p:cNvSpPr/>
            <p:nvPr/>
          </p:nvSpPr>
          <p:spPr>
            <a:xfrm>
              <a:off x="251520" y="2060848"/>
              <a:ext cx="8640960" cy="3240360"/>
            </a:xfrm>
            <a:prstGeom prst="wedgeRoundRectCallout">
              <a:avLst>
                <a:gd name="adj1" fmla="val -5989"/>
                <a:gd name="adj2" fmla="val 62381"/>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   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    ※</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p:txBody>
        </p:sp>
        <p:pic>
          <p:nvPicPr>
            <p:cNvPr id="13" name="Picture 2"/>
            <p:cNvPicPr>
              <a:picLocks noChangeAspect="1" noChangeArrowheads="1"/>
            </p:cNvPicPr>
            <p:nvPr/>
          </p:nvPicPr>
          <p:blipFill>
            <a:blip r:embed="rId2" cstate="print"/>
            <a:srcRect/>
            <a:stretch>
              <a:fillRect/>
            </a:stretch>
          </p:blipFill>
          <p:spPr bwMode="auto">
            <a:xfrm>
              <a:off x="7020272" y="4005064"/>
              <a:ext cx="1407577" cy="296332"/>
            </a:xfrm>
            <a:prstGeom prst="rect">
              <a:avLst/>
            </a:prstGeom>
            <a:noFill/>
            <a:ln w="9525">
              <a:noFill/>
              <a:miter lim="800000"/>
              <a:headEnd/>
              <a:tailEnd/>
            </a:ln>
          </p:spPr>
        </p:pic>
        <p:pic>
          <p:nvPicPr>
            <p:cNvPr id="14" name="Picture 5"/>
            <p:cNvPicPr>
              <a:picLocks noChangeAspect="1" noChangeArrowheads="1"/>
            </p:cNvPicPr>
            <p:nvPr/>
          </p:nvPicPr>
          <p:blipFill>
            <a:blip r:embed="rId3" cstate="print"/>
            <a:srcRect/>
            <a:stretch>
              <a:fillRect/>
            </a:stretch>
          </p:blipFill>
          <p:spPr bwMode="auto">
            <a:xfrm>
              <a:off x="7020272" y="4509120"/>
              <a:ext cx="1344149" cy="312593"/>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3933056"/>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ts val="24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kumimoji="1" lang="ja-JP" altLang="en-US" sz="2400" dirty="0" smtClean="0"/>
              <a:t>この</a:t>
            </a:r>
            <a:r>
              <a:rPr kumimoji="1" lang="ja-JP" altLang="en-US" sz="2400" dirty="0" smtClean="0"/>
              <a:t>タグを使うことで、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a:t>
            </a:r>
            <a:r>
              <a:rPr lang="ja-JP" altLang="en-US" sz="2400" dirty="0" smtClean="0"/>
              <a:t>埋め込む</a:t>
            </a:r>
            <a:r>
              <a:rPr lang="ja-JP" altLang="en-US" sz="2400" dirty="0" smtClean="0"/>
              <a:t>技術</a:t>
            </a:r>
            <a:r>
              <a:rPr lang="ja-JP" altLang="en-US" sz="2400" dirty="0" smtClean="0"/>
              <a:t>。</a:t>
            </a:r>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a:t>
            </a:r>
            <a:r>
              <a:rPr kumimoji="1" lang="ja-JP" altLang="en-US" sz="2400" dirty="0" smtClean="0"/>
              <a:t>提供するプラグイン。</a:t>
            </a:r>
            <a:endParaRPr kumimoji="1" lang="en-US" altLang="ja-JP" sz="2400" dirty="0" smtClean="0"/>
          </a:p>
          <a:p>
            <a:r>
              <a:rPr lang="en-US" altLang="ja-JP" sz="2400" dirty="0" smtClean="0"/>
              <a:t>HTML</a:t>
            </a:r>
            <a:r>
              <a:rPr lang="ja-JP" altLang="en-US" sz="2400" dirty="0" smtClean="0"/>
              <a:t>の</a:t>
            </a:r>
            <a:r>
              <a:rPr lang="en-US" altLang="ja-JP" sz="2400" dirty="0" smtClean="0"/>
              <a:t>&lt;iframe&gt;</a:t>
            </a:r>
            <a:r>
              <a:rPr lang="ja-JP" altLang="en-US" sz="2400" dirty="0" smtClean="0"/>
              <a:t>タグを使用</a:t>
            </a:r>
            <a:r>
              <a:rPr lang="ja-JP" altLang="en-US" sz="2400" dirty="0" smtClean="0"/>
              <a:t>。</a:t>
            </a:r>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latin typeface="メイリオ" pitchFamily="50" charset="-128"/>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980728"/>
          <a:ext cx="8424936" cy="5598372"/>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インフラ系</a:t>
                      </a:r>
                    </a:p>
                    <a:p>
                      <a:pPr algn="ctr">
                        <a:lnSpc>
                          <a:spcPts val="1800"/>
                        </a:lnSpc>
                        <a:spcAft>
                          <a:spcPts val="0"/>
                        </a:spcAft>
                      </a:pPr>
                      <a:r>
                        <a:rPr lang="en-US" sz="1800" b="1" kern="100" dirty="0">
                          <a:latin typeface="Century"/>
                          <a:ea typeface="Mincho"/>
                          <a:cs typeface="Times New Roman"/>
                        </a:rPr>
                        <a:t>VirtualBox, Vagrant, Git</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6064">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フレームワーク・ライブラリ</a:t>
                      </a:r>
                    </a:p>
                    <a:p>
                      <a:pPr algn="ctr">
                        <a:lnSpc>
                          <a:spcPts val="1800"/>
                        </a:lnSpc>
                        <a:spcAft>
                          <a:spcPts val="0"/>
                        </a:spcAft>
                      </a:pPr>
                      <a:r>
                        <a:rPr lang="en-US" sz="1800" b="1" kern="100" dirty="0">
                          <a:latin typeface="Century"/>
                          <a:ea typeface="Mincho"/>
                          <a:cs typeface="Times New Roman"/>
                        </a:rPr>
                        <a:t>CakePHP, AngularJS, Bootstrap</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712879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latin typeface="メイリオ" pitchFamily="50" charset="-128"/>
                <a:ea typeface="メイリオ" pitchFamily="50" charset="-128"/>
                <a:cs typeface="メイリオ" pitchFamily="50" charset="-128"/>
              </a:rPr>
              <a:t>NC2</a:t>
            </a:r>
            <a:r>
              <a:rPr lang="ja-JP" altLang="en-US" sz="3200" b="1" dirty="0" smtClean="0">
                <a:latin typeface="メイリオ" pitchFamily="50" charset="-128"/>
                <a:ea typeface="メイリオ" pitchFamily="50" charset="-128"/>
                <a:cs typeface="メイリオ" pitchFamily="50" charset="-128"/>
              </a:rPr>
              <a:t> </a:t>
            </a:r>
            <a:r>
              <a:rPr lang="en-US" altLang="ja-JP" sz="3200" b="1" dirty="0" smtClean="0">
                <a:latin typeface="メイリオ" pitchFamily="50" charset="-128"/>
                <a:ea typeface="メイリオ" pitchFamily="50" charset="-128"/>
                <a:cs typeface="メイリオ" pitchFamily="50" charset="-128"/>
              </a:rPr>
              <a:t>iframe</a:t>
            </a:r>
            <a:r>
              <a:rPr lang="ja-JP" altLang="en-US" sz="3200" b="1" dirty="0" smtClean="0">
                <a:ea typeface="メイリオ" pitchFamily="50" charset="-128"/>
                <a:cs typeface="メイリオ" pitchFamily="50" charset="-128"/>
              </a:rPr>
              <a:t>モジュールのフォーム</a:t>
            </a:r>
            <a:endParaRPr kumimoji="1" lang="ja-JP" altLang="en-US" sz="32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a:t>
            </a:r>
            <a:r>
              <a:rPr lang="ja-JP" altLang="en-US" sz="2400" dirty="0" smtClean="0"/>
              <a:t>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a:t>
            </a:r>
            <a:r>
              <a:rPr lang="ja-JP" altLang="en-US" sz="2800" b="1" dirty="0" smtClean="0">
                <a:latin typeface="メイリオ" pitchFamily="50" charset="-128"/>
                <a:ea typeface="メイリオ" pitchFamily="50" charset="-128"/>
                <a:cs typeface="メイリオ" pitchFamily="50" charset="-128"/>
              </a:rPr>
              <a:t>使用性改善を</a:t>
            </a:r>
            <a:r>
              <a:rPr lang="ja-JP" altLang="en-US" sz="2800" b="1" dirty="0" smtClean="0">
                <a:latin typeface="メイリオ" pitchFamily="50" charset="-128"/>
                <a:ea typeface="メイリオ" pitchFamily="50" charset="-128"/>
                <a:cs typeface="メイリオ" pitchFamily="50" charset="-128"/>
              </a:rPr>
              <a:t>考え</a:t>
            </a:r>
            <a:r>
              <a:rPr lang="ja-JP" altLang="en-US"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4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5" name="角丸四角形 14"/>
          <p:cNvSpPr/>
          <p:nvPr/>
        </p:nvSpPr>
        <p:spPr>
          <a:xfrm>
            <a:off x="251520" y="1268760"/>
            <a:ext cx="712879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latin typeface="メイリオ" pitchFamily="50" charset="-128"/>
                <a:ea typeface="メイリオ" pitchFamily="50" charset="-128"/>
                <a:cs typeface="メイリオ" pitchFamily="50" charset="-128"/>
              </a:rPr>
              <a:t>NC2</a:t>
            </a:r>
            <a:r>
              <a:rPr lang="ja-JP" altLang="en-US" sz="3200" b="1" dirty="0" smtClean="0">
                <a:latin typeface="メイリオ" pitchFamily="50" charset="-128"/>
                <a:ea typeface="メイリオ" pitchFamily="50" charset="-128"/>
                <a:cs typeface="メイリオ" pitchFamily="50" charset="-128"/>
              </a:rPr>
              <a:t> </a:t>
            </a:r>
            <a:r>
              <a:rPr lang="en-US" altLang="ja-JP" sz="3200" b="1" dirty="0" smtClean="0">
                <a:latin typeface="メイリオ" pitchFamily="50" charset="-128"/>
                <a:ea typeface="メイリオ" pitchFamily="50" charset="-128"/>
                <a:cs typeface="メイリオ" pitchFamily="50" charset="-128"/>
              </a:rPr>
              <a:t>iframe</a:t>
            </a:r>
            <a:r>
              <a:rPr lang="ja-JP" altLang="en-US" sz="3200" b="1" dirty="0" smtClean="0">
                <a:ea typeface="メイリオ" pitchFamily="50" charset="-128"/>
                <a:cs typeface="メイリオ" pitchFamily="50" charset="-128"/>
              </a:rPr>
              <a:t>モジュールのフォーム</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dirty="0" smtClean="0"/>
              <a:t>画面のイメージを固める段階で、表示する項目・表示の並び等の精査を行い最適化する。</a:t>
            </a:r>
            <a:endParaRPr lang="en-US" altLang="ja-JP" dirty="0" smtClean="0"/>
          </a:p>
          <a:p>
            <a:r>
              <a:rPr kumimoji="1" lang="en-US" altLang="ja-JP" dirty="0" smtClean="0"/>
              <a:t>Web</a:t>
            </a:r>
            <a:r>
              <a:rPr kumimoji="1" lang="ja-JP" altLang="en-US" dirty="0" smtClean="0"/>
              <a:t>ブラウザ上に表示される部分であるため、</a:t>
            </a:r>
            <a:r>
              <a:rPr kumimoji="1" lang="en-US" altLang="ja-JP" dirty="0" smtClean="0"/>
              <a:t>HTML5</a:t>
            </a:r>
            <a:r>
              <a:rPr kumimoji="1" lang="ja-JP" altLang="en-US" dirty="0" smtClean="0"/>
              <a:t>と</a:t>
            </a:r>
            <a:r>
              <a:rPr kumimoji="1" lang="en-US" altLang="ja-JP" dirty="0" smtClean="0"/>
              <a:t>Bootstrap</a:t>
            </a:r>
            <a:r>
              <a:rPr kumimoji="1" lang="ja-JP" altLang="en-US" dirty="0" smtClean="0"/>
              <a:t>を使い、実現する。</a:t>
            </a:r>
            <a:endParaRPr kumimoji="1" lang="ja-JP" altLang="en-US"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2060848"/>
            <a:ext cx="8435280" cy="1656184"/>
          </a:xfrm>
        </p:spPr>
        <p:txBody>
          <a:bodyPr>
            <a:noAutofit/>
          </a:bodyPr>
          <a:lstStyle/>
          <a:p>
            <a:r>
              <a:rPr lang="en-US" altLang="ja-JP" dirty="0" smtClean="0"/>
              <a:t>AngularJS</a:t>
            </a:r>
            <a:r>
              <a:rPr lang="ja-JP" altLang="en-US" dirty="0" smtClean="0"/>
              <a:t>の双方向データバインディング機能を利用。</a:t>
            </a:r>
            <a:endParaRPr lang="en-US" altLang="ja-JP" dirty="0" smtClean="0"/>
          </a:p>
          <a:p>
            <a:r>
              <a:rPr kumimoji="1" lang="ja-JP" altLang="en-US" dirty="0" smtClean="0"/>
              <a:t>正常・エラーを区別するフォームの色やアイコン等には</a:t>
            </a:r>
            <a:r>
              <a:rPr lang="en-US" altLang="ja-JP" dirty="0" smtClean="0"/>
              <a:t>Bootstrap</a:t>
            </a:r>
            <a:r>
              <a:rPr lang="ja-JP" altLang="en-US" dirty="0" smtClean="0"/>
              <a:t>を使い、実現する。</a:t>
            </a:r>
            <a:endParaRPr lang="en-US" altLang="ja-JP" dirty="0" smtClean="0"/>
          </a:p>
        </p:txBody>
      </p:sp>
      <p:pic>
        <p:nvPicPr>
          <p:cNvPr id="8" name="図 7"/>
          <p:cNvPicPr/>
          <p:nvPr/>
        </p:nvPicPr>
        <p:blipFill>
          <a:blip r:embed="rId3" cstate="print"/>
          <a:srcRect r="-41"/>
          <a:stretch>
            <a:fillRect/>
          </a:stretch>
        </p:blipFill>
        <p:spPr bwMode="auto">
          <a:xfrm>
            <a:off x="277383" y="5013176"/>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841269"/>
            <a:ext cx="8614449" cy="756083"/>
          </a:xfrm>
          <a:prstGeom prst="rect">
            <a:avLst/>
          </a:prstGeom>
          <a:noFill/>
          <a:ln w="9525">
            <a:noFill/>
            <a:miter lim="800000"/>
            <a:headEnd/>
            <a:tailEnd/>
          </a:ln>
        </p:spPr>
      </p:pic>
      <p:cxnSp>
        <p:nvCxnSpPr>
          <p:cNvPr id="11" name="直線コネクタ 10"/>
          <p:cNvCxnSpPr/>
          <p:nvPr/>
        </p:nvCxnSpPr>
        <p:spPr>
          <a:xfrm>
            <a:off x="3131840" y="2492896"/>
            <a:ext cx="4608512"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683568" y="4273932"/>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4385229" y="6093296"/>
            <a:ext cx="2923075"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ボタンを非活性にする</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385229" y="4869160"/>
            <a:ext cx="2923075"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ボタンを活性化する</a:t>
            </a:r>
            <a:endParaRPr kumimoji="1" lang="ja-JP" altLang="en-US"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5112568"/>
          </a:xfrm>
        </p:spPr>
        <p:txBody>
          <a:bodyPr>
            <a:noAutofit/>
          </a:bodyPr>
          <a:lstStyle/>
          <a:p>
            <a:r>
              <a:rPr lang="ja-JP" altLang="en-US" sz="2400" dirty="0" smtClean="0"/>
              <a:t>使用性の評価はアンケート調査やアクセスログ解析が一般的</a:t>
            </a:r>
            <a:r>
              <a:rPr lang="ja-JP" altLang="en-US" sz="2400" dirty="0" smtClean="0"/>
              <a:t>。</a:t>
            </a:r>
            <a:r>
              <a:rPr lang="en-US" altLang="ja-JP" sz="2400" dirty="0" smtClean="0"/>
              <a:t>(</a:t>
            </a:r>
            <a:r>
              <a:rPr lang="ja-JP" altLang="en-US" sz="2400" dirty="0" smtClean="0"/>
              <a:t>大量のデータが必要。</a:t>
            </a:r>
            <a:r>
              <a:rPr lang="en-US" altLang="ja-JP" sz="2400" dirty="0" smtClean="0"/>
              <a:t>)</a:t>
            </a:r>
            <a:endParaRPr lang="en-US" altLang="ja-JP" sz="2400" dirty="0" smtClean="0"/>
          </a:p>
          <a:p>
            <a:r>
              <a:rPr lang="ja-JP" altLang="en-US" sz="2400" dirty="0" smtClean="0"/>
              <a:t>リリースされていない現段階では定量的な評価は</a:t>
            </a:r>
            <a:r>
              <a:rPr lang="ja-JP" altLang="en-US" sz="2400" dirty="0" smtClean="0"/>
              <a:t>困難。</a:t>
            </a:r>
            <a:endParaRPr lang="en-US" altLang="ja-JP" sz="2400" dirty="0" smtClean="0"/>
          </a:p>
          <a:p>
            <a:r>
              <a:rPr kumimoji="1" lang="ja-JP" altLang="en-US" sz="2400" dirty="0" smtClean="0"/>
              <a:t>定量的な</a:t>
            </a:r>
            <a:r>
              <a:rPr kumimoji="1" lang="ja-JP" altLang="en-US" sz="2400" dirty="0" smtClean="0"/>
              <a:t>評価は、</a:t>
            </a:r>
            <a:r>
              <a:rPr kumimoji="1" lang="en-US" altLang="ja-JP" sz="2400" dirty="0" smtClean="0"/>
              <a:t>4</a:t>
            </a:r>
            <a:r>
              <a:rPr kumimoji="1" lang="ja-JP" altLang="en-US" sz="2400" dirty="0" smtClean="0"/>
              <a:t>月以降のリリース後となる。</a:t>
            </a:r>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a:p>
            <a:r>
              <a:rPr kumimoji="1" lang="ja-JP" altLang="en-US" sz="2400" dirty="0" smtClean="0"/>
              <a:t>また</a:t>
            </a:r>
            <a:r>
              <a:rPr kumimoji="1" lang="en-US" altLang="ja-JP" sz="2400" dirty="0" smtClean="0"/>
              <a:t>iframe</a:t>
            </a:r>
            <a:r>
              <a:rPr kumimoji="1" lang="ja-JP" altLang="en-US" sz="2400" dirty="0" smtClean="0"/>
              <a:t>プラグイン自体の機能を満たしていることが前提となるため、</a:t>
            </a:r>
            <a:r>
              <a:rPr lang="en-US" altLang="ja-JP" sz="2400" dirty="0" smtClean="0"/>
              <a:t>13</a:t>
            </a:r>
            <a:r>
              <a:rPr lang="ja-JP" altLang="en-US" sz="2400" dirty="0" smtClean="0"/>
              <a:t>項目以外に</a:t>
            </a:r>
            <a:r>
              <a:rPr lang="en-US" altLang="ja-JP" sz="2400" dirty="0" smtClean="0"/>
              <a:t>iframe</a:t>
            </a:r>
            <a:r>
              <a:rPr lang="ja-JP" altLang="en-US" sz="2400" dirty="0" smtClean="0"/>
              <a:t>プラグインとしての機能要件も評価する。</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提案機能（非機能要件）</a:t>
            </a:r>
            <a:endParaRPr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①表示・入力方法最適化</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②リアルタイムバリデーション</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③サブミットロック</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r>
              <a:rPr lang="en-US" altLang="ja-JP" sz="2800" b="1" dirty="0" smtClean="0">
                <a:solidFill>
                  <a:schemeClr val="bg1">
                    <a:lumMod val="85000"/>
                  </a:schemeClr>
                </a:solidFill>
                <a:latin typeface="メイリオ" pitchFamily="50" charset="-128"/>
                <a:ea typeface="メイリオ" pitchFamily="50" charset="-128"/>
                <a:cs typeface="メイリオ" pitchFamily="50" charset="-128"/>
              </a:rPr>
              <a:t>=&gt;</a:t>
            </a: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分類前の各検討項目を満たす実装か？</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8" name="角丸四角形 7"/>
          <p:cNvSpPr/>
          <p:nvPr/>
        </p:nvSpPr>
        <p:spPr>
          <a:xfrm>
            <a:off x="1187624" y="4005064"/>
            <a:ext cx="6912768" cy="2520280"/>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b="1" dirty="0" smtClean="0">
                <a:latin typeface="メイリオ" pitchFamily="50" charset="-128"/>
                <a:ea typeface="メイリオ" pitchFamily="50" charset="-128"/>
                <a:cs typeface="メイリオ" pitchFamily="50" charset="-128"/>
              </a:rPr>
              <a:t>基本的に全ての機能要件を</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満たす実装ができた。</a:t>
            </a:r>
            <a:endParaRPr lang="en-US" altLang="ja-JP" sz="2800" b="1" dirty="0" smtClean="0">
              <a:latin typeface="メイリオ" pitchFamily="50" charset="-128"/>
              <a:ea typeface="メイリオ" pitchFamily="50" charset="-128"/>
              <a:cs typeface="メイリオ" pitchFamily="50" charset="-128"/>
            </a:endParaRPr>
          </a:p>
          <a:p>
            <a:pPr algn="ctr">
              <a:buFont typeface="Arial" pitchFamily="34" charset="0"/>
              <a:buChar char="•"/>
            </a:pP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一件、</a:t>
            </a:r>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ブラウザに依存する</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問題がでており、今後の課題で</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述べる。</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2400" b="1" kern="100" dirty="0" smtClean="0">
                          <a:solidFill>
                            <a:srgbClr val="FF0000"/>
                          </a:solidFill>
                          <a:latin typeface="Century"/>
                          <a:ea typeface="Mincho"/>
                          <a:cs typeface="Times New Roman"/>
                        </a:rPr>
                        <a:t>1</a:t>
                      </a:r>
                      <a:endParaRPr lang="ja-JP" altLang="ja-JP" sz="2400" b="1" kern="100" dirty="0" smtClean="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rgbClr val="FF0000"/>
                          </a:solidFill>
                          <a:latin typeface="+mn-lt"/>
                          <a:ea typeface="Mincho"/>
                          <a:cs typeface="Times New Roman"/>
                        </a:rPr>
                        <a:t>アクティブなフォームは</a:t>
                      </a:r>
                      <a:r>
                        <a:rPr lang="ja-JP" sz="2000" b="1" kern="100" dirty="0" smtClean="0">
                          <a:solidFill>
                            <a:srgbClr val="FF0000"/>
                          </a:solidFill>
                          <a:latin typeface="+mn-lt"/>
                          <a:ea typeface="Mincho"/>
                          <a:cs typeface="Times New Roman"/>
                        </a:rPr>
                        <a:t>色</a:t>
                      </a:r>
                      <a:r>
                        <a:rPr lang="ja-JP" sz="2000" b="1"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4" name="テキスト ボックス 13"/>
          <p:cNvSpPr txBox="1"/>
          <p:nvPr/>
        </p:nvSpPr>
        <p:spPr>
          <a:xfrm>
            <a:off x="8028384" y="32756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39957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3558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71585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0758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43593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7959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2373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 22"/>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1</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u="none"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3</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chemeClr val="bg1">
                              <a:lumMod val="75000"/>
                            </a:schemeClr>
                          </a:solidFill>
                          <a:latin typeface="+mn-lt"/>
                          <a:ea typeface="Mincho"/>
                          <a:cs typeface="Times New Roman"/>
                        </a:rPr>
                        <a:t>アクティブなフォームは</a:t>
                      </a:r>
                      <a:r>
                        <a:rPr lang="ja-JP" sz="2000" b="1" kern="100" dirty="0" smtClean="0">
                          <a:solidFill>
                            <a:schemeClr val="bg1">
                              <a:lumMod val="75000"/>
                            </a:schemeClr>
                          </a:solidFill>
                          <a:latin typeface="+mn-lt"/>
                          <a:ea typeface="Mincho"/>
                          <a:cs typeface="Times New Roman"/>
                        </a:rPr>
                        <a:t>色</a:t>
                      </a:r>
                      <a:r>
                        <a:rPr lang="ja-JP" sz="2000" b="1" kern="100" dirty="0">
                          <a:solidFill>
                            <a:schemeClr val="bg1">
                              <a:lumMod val="7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356992"/>
            <a:ext cx="6480720" cy="331236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99592" y="3602491"/>
            <a:ext cx="4968552" cy="256281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11760" y="3480400"/>
            <a:ext cx="4632940" cy="3044944"/>
          </a:xfrm>
          <a:prstGeom prst="rect">
            <a:avLst/>
          </a:prstGeom>
          <a:noFill/>
          <a:ln w="9525">
            <a:noFill/>
            <a:miter lim="800000"/>
            <a:headEnd/>
            <a:tailEnd/>
          </a:ln>
        </p:spPr>
      </p:pic>
      <p:cxnSp>
        <p:nvCxnSpPr>
          <p:cNvPr id="29" name="カギ線コネクタ 28"/>
          <p:cNvCxnSpPr/>
          <p:nvPr/>
        </p:nvCxnSpPr>
        <p:spPr>
          <a:xfrm rot="5400000">
            <a:off x="1079612" y="3681028"/>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284984"/>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テキスト ボックス 23"/>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3543399"/>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5" name="テキスト ボックス 34"/>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6" name="テキスト ボックス 35"/>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7" name="テキスト ボックス 36"/>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solidFill>
                            <a:schemeClr val="tx1"/>
                          </a:solidFill>
                          <a:latin typeface="+mn-lt"/>
                          <a:ea typeface="Mincho"/>
                          <a:cs typeface="Times New Roman"/>
                        </a:rPr>
                        <a:t>#</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solidFill>
                            <a:schemeClr val="tx1"/>
                          </a:solidFill>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solidFill>
                            <a:schemeClr val="tx1"/>
                          </a:solidFill>
                          <a:latin typeface="+mn-lt"/>
                          <a:ea typeface="Mincho"/>
                          <a:cs typeface="Times New Roman"/>
                        </a:rPr>
                        <a:t>評価</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1</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chemeClr val="bg1">
                              <a:lumMod val="7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u="none" kern="100" dirty="0" smtClean="0">
                          <a:solidFill>
                            <a:srgbClr val="FF0000"/>
                          </a:solidFill>
                          <a:latin typeface="+mn-lt"/>
                          <a:ea typeface="Mincho"/>
                          <a:cs typeface="Times New Roman"/>
                        </a:rPr>
                        <a:t>アクティブなフォームは</a:t>
                      </a:r>
                      <a:r>
                        <a:rPr lang="ja-JP" sz="2000" b="1" u="none" kern="100" dirty="0" smtClean="0">
                          <a:solidFill>
                            <a:srgbClr val="FF0000"/>
                          </a:solidFill>
                          <a:latin typeface="+mn-lt"/>
                          <a:ea typeface="Mincho"/>
                          <a:cs typeface="Times New Roman"/>
                        </a:rPr>
                        <a:t>色</a:t>
                      </a:r>
                      <a:r>
                        <a:rPr lang="ja-JP" sz="2000" b="1" u="none"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1115616" y="4005064"/>
            <a:ext cx="5328592" cy="273630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077072"/>
            <a:ext cx="5112568" cy="2592288"/>
          </a:xfrm>
          <a:prstGeom prst="rect">
            <a:avLst/>
          </a:prstGeom>
          <a:noFill/>
          <a:ln w="9525">
            <a:noFill/>
            <a:miter lim="800000"/>
            <a:headEnd/>
            <a:tailEnd/>
          </a:ln>
        </p:spPr>
      </p:pic>
      <p:cxnSp>
        <p:nvCxnSpPr>
          <p:cNvPr id="29" name="カギ線コネクタ 28"/>
          <p:cNvCxnSpPr/>
          <p:nvPr/>
        </p:nvCxnSpPr>
        <p:spPr>
          <a:xfrm rot="16200000" flipH="1">
            <a:off x="2411759" y="4005063"/>
            <a:ext cx="1152130" cy="1008115"/>
          </a:xfrm>
          <a:prstGeom prst="bentConnector3">
            <a:avLst>
              <a:gd name="adj1" fmla="val 2023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p:cNvSpPr txBox="1"/>
          <p:nvPr/>
        </p:nvSpPr>
        <p:spPr>
          <a:xfrm>
            <a:off x="8028384" y="278092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1" name="テキスト ボックス 30"/>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528392" cy="3672408"/>
        </p:xfrm>
        <a:graphic>
          <a:graphicData uri="http://schemas.openxmlformats.org/drawingml/2006/table">
            <a:tbl>
              <a:tblPr/>
              <a:tblGrid>
                <a:gridCol w="504056"/>
                <a:gridCol w="2463001"/>
                <a:gridCol w="561335"/>
              </a:tblGrid>
              <a:tr h="913512">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a:t>
                      </a:r>
                      <a:endParaRPr lang="en-US" altLang="ja-JP" sz="2400" b="1" kern="100" dirty="0" smtClean="0">
                        <a:latin typeface="+mn-lt"/>
                        <a:ea typeface="Mincho"/>
                        <a:cs typeface="Times New Roman"/>
                      </a:endParaRPr>
                    </a:p>
                    <a:p>
                      <a:pPr algn="ctr">
                        <a:lnSpc>
                          <a:spcPts val="1800"/>
                        </a:lnSpc>
                        <a:spcAft>
                          <a:spcPts val="0"/>
                        </a:spcAft>
                      </a:pPr>
                      <a:endParaRPr lang="en-US" altLang="ja-JP" sz="2400" b="1" kern="100" dirty="0" smtClean="0">
                        <a:latin typeface="+mn-lt"/>
                        <a:ea typeface="Mincho"/>
                        <a:cs typeface="Times New Roman"/>
                      </a:endParaRPr>
                    </a:p>
                    <a:p>
                      <a:pPr algn="ctr">
                        <a:lnSpc>
                          <a:spcPts val="1800"/>
                        </a:lnSpc>
                        <a:spcAft>
                          <a:spcPts val="0"/>
                        </a:spcAft>
                      </a:pPr>
                      <a:r>
                        <a:rPr lang="ja-JP" altLang="en-US" sz="2400" b="1" kern="100" dirty="0" smtClean="0">
                          <a:latin typeface="+mn-lt"/>
                          <a:ea typeface="Mincho"/>
                          <a:cs typeface="Times New Roman"/>
                        </a:rPr>
                        <a:t>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00063">
                <a:tc>
                  <a:txBody>
                    <a:bodyPr/>
                    <a:lstStyle/>
                    <a:p>
                      <a:pPr algn="r">
                        <a:lnSpc>
                          <a:spcPts val="1800"/>
                        </a:lnSpc>
                        <a:spcAft>
                          <a:spcPts val="0"/>
                        </a:spcAft>
                      </a:pPr>
                      <a:r>
                        <a:rPr lang="en-US" sz="2400" b="1" kern="100" dirty="0">
                          <a:solidFill>
                            <a:srgbClr val="FF0000"/>
                          </a:solidFill>
                          <a:latin typeface="Century"/>
                          <a:ea typeface="Mincho"/>
                          <a:cs typeface="Times New Roman"/>
                        </a:rPr>
                        <a:t>11</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58833">
                <a:tc>
                  <a:txBody>
                    <a:bodyPr/>
                    <a:lstStyle/>
                    <a:p>
                      <a:pPr algn="r">
                        <a:lnSpc>
                          <a:spcPts val="1800"/>
                        </a:lnSpc>
                        <a:spcAft>
                          <a:spcPts val="0"/>
                        </a:spcAft>
                      </a:pPr>
                      <a:r>
                        <a:rPr lang="en-US" sz="2400" b="1" kern="100" dirty="0">
                          <a:solidFill>
                            <a:srgbClr val="FF0000"/>
                          </a:solidFill>
                          <a:latin typeface="Century"/>
                          <a:ea typeface="Mincho"/>
                          <a:cs typeface="Times New Roman"/>
                        </a:rPr>
                        <a:t>12</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エラー箇所に正しい情報が入力</a:t>
                      </a:r>
                      <a:r>
                        <a:rPr lang="ja-JP" sz="1800" b="1" u="none" kern="100" dirty="0" smtClean="0">
                          <a:solidFill>
                            <a:srgbClr val="FF0000"/>
                          </a:solidFill>
                          <a:latin typeface="+mn-lt"/>
                          <a:ea typeface="Mincho"/>
                          <a:cs typeface="Times New Roman"/>
                        </a:rPr>
                        <a:t>されたらエラー</a:t>
                      </a:r>
                      <a:r>
                        <a:rPr lang="ja-JP" sz="18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3203848" y="3645024"/>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3203848" y="502246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773132" y="2484348"/>
            <a:ext cx="5298860" cy="368095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928369" y="2564904"/>
            <a:ext cx="5036119" cy="34649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323529" y="2420888"/>
          <a:ext cx="8424935" cy="1080120"/>
        </p:xfrm>
        <a:graphic>
          <a:graphicData uri="http://schemas.openxmlformats.org/drawingml/2006/table">
            <a:tbl>
              <a:tblPr/>
              <a:tblGrid>
                <a:gridCol w="576063"/>
                <a:gridCol w="6823228"/>
                <a:gridCol w="1025644"/>
              </a:tblGrid>
              <a:tr h="432048">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48072">
                <a:tc>
                  <a:txBody>
                    <a:bodyPr/>
                    <a:lstStyle/>
                    <a:p>
                      <a:pPr algn="r">
                        <a:lnSpc>
                          <a:spcPts val="1800"/>
                        </a:lnSpc>
                        <a:spcAft>
                          <a:spcPts val="0"/>
                        </a:spcAft>
                      </a:pPr>
                      <a:r>
                        <a:rPr lang="en-US" sz="2400" b="1" kern="100" dirty="0" smtClean="0">
                          <a:solidFill>
                            <a:srgbClr val="FF0000"/>
                          </a:solidFill>
                          <a:latin typeface="Century"/>
                          <a:ea typeface="Mincho"/>
                          <a:cs typeface="Times New Roman"/>
                        </a:rPr>
                        <a:t>13</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solidFill>
                            <a:srgbClr val="FF0000"/>
                          </a:solidFill>
                          <a:latin typeface="+mn-lt"/>
                          <a:ea typeface="Mincho"/>
                          <a:cs typeface="Times New Roman"/>
                        </a:rPr>
                        <a:t>登録</a:t>
                      </a:r>
                      <a:r>
                        <a:rPr lang="ja-JP" sz="20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645024"/>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742878"/>
            <a:ext cx="8640960" cy="2350417"/>
          </a:xfrm>
          <a:prstGeom prst="rect">
            <a:avLst/>
          </a:prstGeom>
          <a:noFill/>
          <a:ln w="9525">
            <a:noFill/>
            <a:miter lim="800000"/>
            <a:headEnd/>
            <a:tailEnd/>
          </a:ln>
        </p:spPr>
      </p:pic>
      <p:sp>
        <p:nvSpPr>
          <p:cNvPr id="16" name="正方形/長方形 15"/>
          <p:cNvSpPr/>
          <p:nvPr/>
        </p:nvSpPr>
        <p:spPr>
          <a:xfrm>
            <a:off x="1403648" y="6165303"/>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013175"/>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6165303"/>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013175"/>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555776" y="2780928"/>
            <a:ext cx="3816424" cy="1512168"/>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a:t>
            </a:r>
            <a:r>
              <a:rPr kumimoji="1" lang="ja-JP" altLang="en-US" sz="2800" b="1" dirty="0" smtClean="0">
                <a:latin typeface="メイリオ" pitchFamily="50" charset="-128"/>
                <a:ea typeface="メイリオ" pitchFamily="50" charset="-128"/>
                <a:cs typeface="メイリオ" pitchFamily="50" charset="-128"/>
              </a:rPr>
              <a:t>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a:t>
            </a:r>
            <a:r>
              <a:rPr lang="ja-JP" altLang="en-US" sz="2800" b="1" dirty="0" smtClean="0">
                <a:latin typeface="メイリオ" pitchFamily="50" charset="-128"/>
                <a:ea typeface="メイリオ" pitchFamily="50" charset="-128"/>
                <a:cs typeface="メイリオ" pitchFamily="50" charset="-128"/>
              </a:rPr>
              <a:t>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a:t>
            </a:r>
            <a:r>
              <a:rPr lang="ja-JP" altLang="en-US" dirty="0" smtClean="0"/>
              <a:t>通信による属性変更が</a:t>
            </a:r>
            <a:r>
              <a:rPr lang="en-US" altLang="ja-JP" dirty="0" smtClean="0"/>
              <a:t>Web</a:t>
            </a:r>
            <a:r>
              <a:rPr lang="ja-JP" altLang="en-US" dirty="0" smtClean="0"/>
              <a:t>ブラウザに</a:t>
            </a:r>
            <a:r>
              <a:rPr lang="ja-JP" altLang="en-US" dirty="0" smtClean="0"/>
              <a:t>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a:t>
            </a:r>
            <a:r>
              <a:rPr lang="ja-JP" altLang="en-US" dirty="0" smtClean="0"/>
              <a:t>図</a:t>
            </a:r>
            <a:r>
              <a:rPr lang="ja-JP" altLang="en-US" dirty="0" smtClean="0"/>
              <a:t>、先行実装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88840"/>
            <a:ext cx="7992888" cy="9361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8424936" cy="3456384"/>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8885</TotalTime>
  <Words>4675</Words>
  <Application>Microsoft Office PowerPoint</Application>
  <PresentationFormat>画面に合わせる (4:3)</PresentationFormat>
  <Paragraphs>1304</Paragraphs>
  <Slides>53</Slides>
  <Notes>40</Notes>
  <HiddenSlides>10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1.2 HTML, CSS, Javascript</vt:lpstr>
      <vt:lpstr>1.2 HTML, CSS, Javascript</vt:lpstr>
      <vt:lpstr>1.2 HTML, CSS, Javascript</vt:lpstr>
      <vt:lpstr>1.2 HTML, CSS, Javascript</vt:lpstr>
      <vt:lpstr>1.2 HTML, CSS, Javascript</vt:lpstr>
      <vt:lpstr>6.2 今後の予定</vt:lpstr>
      <vt:lpstr>CI(継続的インテグレーション)</vt:lpstr>
      <vt:lpstr>5.2 評価結果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824</cp:revision>
  <dcterms:created xsi:type="dcterms:W3CDTF">2014-10-23T15:17:38Z</dcterms:created>
  <dcterms:modified xsi:type="dcterms:W3CDTF">2014-12-05T01:44:23Z</dcterms:modified>
</cp:coreProperties>
</file>