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276" r:id="rId3"/>
    <p:sldId id="312" r:id="rId4"/>
    <p:sldId id="285" r:id="rId5"/>
    <p:sldId id="286" r:id="rId6"/>
    <p:sldId id="287" r:id="rId7"/>
    <p:sldId id="288" r:id="rId8"/>
    <p:sldId id="315" r:id="rId9"/>
    <p:sldId id="316" r:id="rId10"/>
    <p:sldId id="317" r:id="rId11"/>
    <p:sldId id="318" r:id="rId12"/>
    <p:sldId id="319" r:id="rId13"/>
    <p:sldId id="289" r:id="rId14"/>
    <p:sldId id="290" r:id="rId15"/>
    <p:sldId id="291" r:id="rId16"/>
    <p:sldId id="292" r:id="rId17"/>
    <p:sldId id="293" r:id="rId18"/>
    <p:sldId id="295" r:id="rId19"/>
    <p:sldId id="294" r:id="rId20"/>
    <p:sldId id="323" r:id="rId21"/>
    <p:sldId id="296" r:id="rId22"/>
    <p:sldId id="297" r:id="rId23"/>
    <p:sldId id="298" r:id="rId24"/>
    <p:sldId id="299" r:id="rId25"/>
    <p:sldId id="301" r:id="rId26"/>
    <p:sldId id="300" r:id="rId27"/>
    <p:sldId id="302" r:id="rId28"/>
    <p:sldId id="303" r:id="rId29"/>
    <p:sldId id="304" r:id="rId30"/>
    <p:sldId id="305" r:id="rId31"/>
    <p:sldId id="307" r:id="rId32"/>
    <p:sldId id="308" r:id="rId33"/>
    <p:sldId id="306" r:id="rId34"/>
    <p:sldId id="309" r:id="rId35"/>
    <p:sldId id="321" r:id="rId36"/>
    <p:sldId id="322" r:id="rId37"/>
    <p:sldId id="310" r:id="rId38"/>
    <p:sldId id="320" r:id="rId39"/>
    <p:sldId id="283" r:id="rId40"/>
    <p:sldId id="274" r:id="rId41"/>
    <p:sldId id="311" r:id="rId42"/>
    <p:sldId id="314"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BFF"/>
    <a:srgbClr val="CDCDCD"/>
    <a:srgbClr val="F5F5F5"/>
    <a:srgbClr val="D4F4D4"/>
    <a:srgbClr val="A9E9A9"/>
    <a:srgbClr val="EAEAEA"/>
    <a:srgbClr val="E6E6E6"/>
    <a:srgbClr val="9AE69A"/>
    <a:srgbClr val="BCEEBC"/>
    <a:srgbClr val="97E59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584" autoAdjust="0"/>
    <p:restoredTop sz="68267" autoAdjust="0"/>
  </p:normalViewPr>
  <p:slideViewPr>
    <p:cSldViewPr>
      <p:cViewPr>
        <p:scale>
          <a:sx n="75" d="100"/>
          <a:sy n="75" d="100"/>
        </p:scale>
        <p:origin x="-74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7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B171D-DB52-4872-B7A7-CAEB79401EAB}" type="datetimeFigureOut">
              <a:rPr kumimoji="1" lang="ja-JP" altLang="en-US" smtClean="0"/>
              <a:t>2014/12/2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B5B725-4B17-4B84-A5CE-19E243D3DDDD}"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2014/12/2</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デモというかこんな感じです的なやつはいれようかね？</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私が行き先の研究室を選定する際、</a:t>
            </a:r>
            <a:endParaRPr kumimoji="1" lang="en-US" altLang="ja-JP" dirty="0" smtClean="0"/>
          </a:p>
          <a:p>
            <a:r>
              <a:rPr kumimoji="1" lang="ja-JP" altLang="en-US" dirty="0" smtClean="0"/>
              <a:t>卒業</a:t>
            </a:r>
            <a:r>
              <a:rPr kumimoji="1" lang="ja-JP" altLang="en-US" dirty="0" smtClean="0"/>
              <a:t>研究の影響が一番大きかったと言えます。</a:t>
            </a:r>
            <a:endParaRPr kumimoji="1" lang="ja-JP" altLang="en-US" dirty="0" smtClean="0"/>
          </a:p>
          <a:p>
            <a:r>
              <a:rPr kumimoji="1" lang="ja-JP" altLang="en-US" dirty="0" smtClean="0"/>
              <a:t>その卒業研究は</a:t>
            </a:r>
            <a:r>
              <a:rPr kumimoji="1" lang="en-US" altLang="ja-JP" dirty="0" smtClean="0"/>
              <a:t>NetCommons2</a:t>
            </a:r>
            <a:r>
              <a:rPr kumimoji="1" lang="ja-JP" altLang="en-US" dirty="0" smtClean="0"/>
              <a:t>を活用しまして日工専の情報共有基盤を作ろうというものでした。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これは卒業研究の期間が限られていることもありますが、我々の技術不足も否めないでしょう。</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r>
              <a:rPr kumimoji="1" lang="ja-JP" altLang="en-US" dirty="0" smtClean="0"/>
              <a:t>開発の中で、卒業研究では仕様としか回答できなかったところを、実際にリリースされる機能として提案する機会を得ました。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そこでユーザ目線で入力がしやすく、エラー内容が分かりやすいフォームを提案・評価した結果を報告させていただきます。</a:t>
            </a:r>
            <a:endParaRPr kumimoji="1" lang="en-US" altLang="ja-JP" dirty="0" smtClean="0"/>
          </a:p>
          <a:p>
            <a:r>
              <a:rPr kumimoji="1" lang="ja-JP" altLang="en-US" dirty="0" smtClean="0"/>
              <a:t>ここで報告する内容は全てとはいきませんが、</a:t>
            </a:r>
            <a:r>
              <a:rPr kumimoji="1" lang="en-US" altLang="ja-JP" dirty="0" smtClean="0"/>
              <a:t>NC3</a:t>
            </a:r>
            <a:r>
              <a:rPr kumimoji="1" lang="ja-JP" altLang="en-US" dirty="0" smtClean="0"/>
              <a:t>の仕様に採用されています。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a:t>
            </a:r>
            <a:r>
              <a:rPr kumimoji="1" lang="ja-JP" altLang="en-US" dirty="0" smtClean="0"/>
              <a:t>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まずは前置き的なところで、</a:t>
            </a:r>
            <a:endParaRPr kumimoji="1" lang="en-US" altLang="ja-JP" dirty="0" smtClean="0"/>
          </a:p>
          <a:p>
            <a:r>
              <a:rPr kumimoji="1" lang="en-US" altLang="ja-JP" dirty="0" smtClean="0"/>
              <a:t>CMS</a:t>
            </a:r>
            <a:r>
              <a:rPr kumimoji="1" lang="ja-JP" altLang="en-US" dirty="0" smtClean="0"/>
              <a:t>とは。</a:t>
            </a:r>
            <a:r>
              <a:rPr kumimoji="1" lang="en-US" altLang="ja-JP" dirty="0" smtClean="0"/>
              <a:t>NC2</a:t>
            </a:r>
            <a:r>
              <a:rPr kumimoji="1" lang="ja-JP" altLang="en-US" dirty="0" smtClean="0"/>
              <a:t>との相違点、そして</a:t>
            </a:r>
            <a:r>
              <a:rPr kumimoji="1" lang="en-US" altLang="ja-JP" dirty="0" smtClean="0"/>
              <a:t>NC3</a:t>
            </a:r>
            <a:r>
              <a:rPr kumimoji="1" lang="ja-JP" altLang="en-US" dirty="0" smtClean="0"/>
              <a:t>プロジェクトとは何か。といったところを説明します。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en-US" altLang="ja-JP" baseline="0" dirty="0" smtClean="0"/>
              <a:t> </a:t>
            </a:r>
            <a:r>
              <a:rPr kumimoji="1" lang="en-US" altLang="ja-JP" dirty="0" smtClean="0"/>
              <a:t>NetCommons2</a:t>
            </a:r>
            <a:r>
              <a:rPr kumimoji="1" lang="ja-JP" altLang="en-US" dirty="0" smtClean="0"/>
              <a:t>を</a:t>
            </a:r>
            <a:r>
              <a:rPr kumimoji="1" lang="en-US" altLang="ja-JP" dirty="0" smtClean="0"/>
              <a:t>NC2</a:t>
            </a:r>
            <a:r>
              <a:rPr kumimoji="1" lang="ja-JP" altLang="en-US" dirty="0" smtClean="0"/>
              <a:t>と表現させて頂きます。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デメリットも</a:t>
            </a:r>
            <a:endParaRPr kumimoji="1" lang="en-US" altLang="ja-JP" dirty="0" smtClean="0"/>
          </a:p>
          <a:p>
            <a:endParaRPr kumimoji="1" lang="en-US" altLang="ja-JP" dirty="0" smtClean="0"/>
          </a:p>
          <a:p>
            <a:r>
              <a:rPr kumimoji="1" lang="ja-JP" altLang="en-US" dirty="0" smtClean="0"/>
              <a:t>他の</a:t>
            </a:r>
            <a:r>
              <a:rPr kumimoji="1" lang="en-US" altLang="ja-JP" dirty="0" smtClean="0"/>
              <a:t>PHP</a:t>
            </a:r>
            <a:r>
              <a:rPr kumimoji="1" lang="ja-JP" altLang="en-US" dirty="0" smtClean="0"/>
              <a:t>フレームワークも</a:t>
            </a:r>
            <a:endParaRPr kumimoji="1" lang="en-US" altLang="ja-JP" dirty="0" smtClean="0"/>
          </a:p>
          <a:p>
            <a:endParaRPr kumimoji="1" lang="en-US" altLang="ja-JP" dirty="0" smtClean="0"/>
          </a:p>
          <a:p>
            <a:r>
              <a:rPr kumimoji="1" lang="ja-JP" altLang="en-US" dirty="0" smtClean="0"/>
              <a:t>なぜ</a:t>
            </a:r>
            <a:r>
              <a:rPr kumimoji="1" lang="en-US" altLang="ja-JP" dirty="0" smtClean="0"/>
              <a:t>CakePHP</a:t>
            </a:r>
            <a:r>
              <a:rPr kumimoji="1" lang="ja-JP" altLang="en-US" dirty="0" smtClean="0"/>
              <a:t>になったのかも</a:t>
            </a:r>
            <a:endParaRPr kumimoji="1" lang="en-US" altLang="ja-JP" dirty="0" smtClean="0"/>
          </a:p>
          <a:p>
            <a:endParaRPr kumimoji="1" lang="en-US" altLang="ja-JP" dirty="0" smtClean="0"/>
          </a:p>
          <a:p>
            <a:r>
              <a:rPr kumimoji="1" lang="ja-JP" altLang="en-US" dirty="0" smtClean="0"/>
              <a:t>補足準備？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アジャイル的な開発であることもあり柔軟に可能で、また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順番にアニメーションを入れましょう。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2014/12/2</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2014/12/2</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2014/12/2</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2014/12/2</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2</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95536" y="3164307"/>
            <a:ext cx="5760640" cy="3405661"/>
          </a:xfrm>
          <a:prstGeom prst="rect">
            <a:avLst/>
          </a:prstGeom>
          <a:noFill/>
          <a:ln w="9525">
            <a:noFill/>
            <a:miter lim="800000"/>
            <a:headEnd/>
            <a:tailEnd/>
          </a:ln>
        </p:spPr>
      </p:pic>
      <p:sp>
        <p:nvSpPr>
          <p:cNvPr id="9" name="四角形吹き出し 8"/>
          <p:cNvSpPr/>
          <p:nvPr/>
        </p:nvSpPr>
        <p:spPr>
          <a:xfrm>
            <a:off x="4355976" y="3284984"/>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a:p>
            <a:r>
              <a:rPr lang="en-US" altLang="ja-JP" u="sng" dirty="0" smtClean="0">
                <a:solidFill>
                  <a:srgbClr val="FF0000"/>
                </a:solidFill>
              </a:rPr>
              <a:t>&lt;script&gt;</a:t>
            </a:r>
          </a:p>
          <a:p>
            <a:r>
              <a:rPr lang="en-US" altLang="ja-JP" u="sng" dirty="0" smtClean="0">
                <a:solidFill>
                  <a:srgbClr val="FF0000"/>
                </a:solidFill>
              </a:rPr>
              <a:t>&lt;/script&gt;</a:t>
            </a: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85293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タグで記述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CSS, </a:t>
            </a:r>
            <a:r>
              <a:rPr lang="en-US" altLang="ja-JP" u="sng" dirty="0" smtClean="0"/>
              <a:t>Javascript</a:t>
            </a:r>
            <a:endParaRPr kumimoji="1" lang="ja-JP" altLang="en-US" u="sng"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323528" y="3092299"/>
            <a:ext cx="5760640" cy="3405661"/>
          </a:xfrm>
          <a:prstGeom prst="rect">
            <a:avLst/>
          </a:prstGeom>
          <a:noFill/>
          <a:ln w="9525">
            <a:noFill/>
            <a:miter lim="800000"/>
            <a:headEnd/>
            <a:tailEnd/>
          </a:ln>
        </p:spPr>
      </p:pic>
      <p:sp>
        <p:nvSpPr>
          <p:cNvPr id="9" name="四角形吹き出し 8"/>
          <p:cNvSpPr/>
          <p:nvPr/>
        </p:nvSpPr>
        <p:spPr>
          <a:xfrm>
            <a:off x="4283968" y="3212976"/>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2" name="フローチャート: 処理 11"/>
          <p:cNvSpPr/>
          <p:nvPr/>
        </p:nvSpPr>
        <p:spPr>
          <a:xfrm>
            <a:off x="4283968" y="278092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en-US" altLang="ja-JP" dirty="0" smtClean="0"/>
              <a:t>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en-US" altLang="ja-JP" dirty="0" smtClean="0"/>
              <a:t>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2708920"/>
            <a:ext cx="8640960" cy="3960440"/>
          </a:xfrm>
          <a:prstGeom prst="wedgeRoundRectCallout">
            <a:avLst>
              <a:gd name="adj1" fmla="val -21599"/>
              <a:gd name="adj2" fmla="val -56790"/>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800" b="1" dirty="0" smtClean="0"/>
              <a:t>[NC2</a:t>
            </a:r>
            <a:r>
              <a:rPr lang="ja-JP" altLang="en-US" sz="2800" b="1" dirty="0" smtClean="0"/>
              <a:t>以前</a:t>
            </a:r>
            <a:r>
              <a:rPr kumimoji="1" lang="en-US" altLang="ja-JP" sz="2800" b="1" dirty="0" smtClean="0"/>
              <a:t>]</a:t>
            </a:r>
          </a:p>
          <a:p>
            <a:r>
              <a:rPr lang="ja-JP" altLang="en-US" sz="2800" b="1" dirty="0" smtClean="0"/>
              <a:t>　</a:t>
            </a:r>
            <a:r>
              <a:rPr kumimoji="1" lang="en-US" altLang="ja-JP" sz="2800" b="1" dirty="0" smtClean="0"/>
              <a:t>Maple</a:t>
            </a:r>
            <a:r>
              <a:rPr kumimoji="1" lang="ja-JP" altLang="en-US" sz="2800" b="1" dirty="0" smtClean="0"/>
              <a:t>　　・開発者が日本人でドキュメントが豊富</a:t>
            </a:r>
            <a:endParaRPr kumimoji="1" lang="en-US" altLang="ja-JP" sz="2800" b="1" dirty="0" smtClean="0"/>
          </a:p>
          <a:p>
            <a:r>
              <a:rPr lang="ja-JP" altLang="en-US" sz="2800" b="1" dirty="0" smtClean="0"/>
              <a:t>　　　　　　　・開発は終了しており、サポートがない</a:t>
            </a:r>
            <a:endParaRPr lang="en-US" altLang="ja-JP" sz="2800" b="1" dirty="0" smtClean="0"/>
          </a:p>
          <a:p>
            <a:r>
              <a:rPr lang="en-US" altLang="ja-JP" sz="2800" b="1" dirty="0" smtClean="0"/>
              <a:t>[NC3]</a:t>
            </a:r>
          </a:p>
          <a:p>
            <a:r>
              <a:rPr lang="ja-JP" altLang="en-US" sz="2800" b="1" dirty="0" smtClean="0"/>
              <a:t>　</a:t>
            </a:r>
            <a:r>
              <a:rPr lang="en-US" altLang="ja-JP" sz="2800" b="1" dirty="0" smtClean="0"/>
              <a:t>CakePHP</a:t>
            </a:r>
            <a:r>
              <a:rPr lang="ja-JP" altLang="en-US" sz="2800" b="1" dirty="0" smtClean="0"/>
              <a:t>　　  ・日本国内では最も使われている</a:t>
            </a:r>
            <a:endParaRPr lang="en-US" altLang="ja-JP" sz="2800" b="1" dirty="0" smtClean="0"/>
          </a:p>
          <a:p>
            <a:r>
              <a:rPr kumimoji="1" lang="ja-JP" altLang="en-US" sz="2800" b="1" dirty="0" smtClean="0"/>
              <a:t>　　　　　　　　　・ドキュメントやノウハウが豊富</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kumimoji="1" lang="ja-JP" altLang="en-US" sz="2800" b="1" dirty="0" smtClean="0"/>
              <a:t>　　　　　　　　　・</a:t>
            </a:r>
            <a:r>
              <a:rPr lang="ja-JP" altLang="en-US" sz="2800" b="1" dirty="0" smtClean="0"/>
              <a:t>現在も盛んに開発が行われている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en-US" altLang="ja-JP" dirty="0" smtClean="0"/>
              <a:t>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gradFill>
            <a:gsLst>
              <a:gs pos="0">
                <a:schemeClr val="accent5">
                  <a:tint val="50000"/>
                  <a:satMod val="300000"/>
                  <a:alpha val="0"/>
                </a:schemeClr>
              </a:gs>
              <a:gs pos="35000">
                <a:schemeClr val="accent5">
                  <a:tint val="37000"/>
                  <a:satMod val="300000"/>
                </a:schemeClr>
              </a:gs>
              <a:gs pos="100000">
                <a:schemeClr val="accent5">
                  <a:tint val="15000"/>
                  <a:satMod val="350000"/>
                </a:schemeClr>
              </a:gs>
            </a:gsLst>
          </a:gradFill>
          <a:ln>
            <a:solidFill>
              <a:schemeClr val="accent5">
                <a:shade val="95000"/>
                <a:satMod val="105000"/>
              </a:schemeClr>
            </a:solidFill>
          </a:ln>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solidFill>
                  <a:srgbClr val="CDCDCD"/>
                </a:solidFill>
                <a:ea typeface="メイリオ" pitchFamily="50" charset="-128"/>
                <a:cs typeface="メイリオ" pitchFamily="50" charset="-128"/>
              </a:rPr>
              <a:t>PHP</a:t>
            </a:r>
            <a:r>
              <a:rPr lang="ja-JP" altLang="en-US" sz="3200" b="1" dirty="0" smtClean="0">
                <a:solidFill>
                  <a:srgbClr val="CDCDCD"/>
                </a:solidFill>
                <a:ea typeface="メイリオ" pitchFamily="50" charset="-128"/>
                <a:cs typeface="メイリオ" pitchFamily="50" charset="-128"/>
              </a:rPr>
              <a:t>フレームワーク変更</a:t>
            </a:r>
            <a:endParaRPr kumimoji="1" lang="ja-JP" altLang="en-US" sz="3200" b="1" dirty="0">
              <a:solidFill>
                <a:srgbClr val="CDCDCD"/>
              </a:solidFill>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3933056"/>
            <a:ext cx="8640960" cy="2376264"/>
          </a:xfrm>
          <a:prstGeom prst="wedgeRoundRectCallout">
            <a:avLst>
              <a:gd name="adj1" fmla="val 21496"/>
              <a:gd name="adj2" fmla="val -6025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800" b="1" dirty="0" smtClean="0"/>
              <a:t>　</a:t>
            </a:r>
            <a:r>
              <a:rPr kumimoji="1" lang="en-US" altLang="ja-JP" sz="2800" b="1" dirty="0" smtClean="0"/>
              <a:t>AngularJS</a:t>
            </a:r>
            <a:r>
              <a:rPr kumimoji="1" lang="ja-JP" altLang="en-US" sz="2800" b="1" dirty="0" smtClean="0"/>
              <a:t>　・</a:t>
            </a:r>
            <a:r>
              <a:rPr kumimoji="1" lang="en-US" altLang="ja-JP" sz="2800" b="1" dirty="0" smtClean="0"/>
              <a:t>Javascript</a:t>
            </a:r>
            <a:r>
              <a:rPr kumimoji="1" lang="ja-JP" altLang="en-US" sz="2800" b="1" dirty="0" smtClean="0"/>
              <a:t>のフレームワーク</a:t>
            </a:r>
            <a:endParaRPr kumimoji="1" lang="en-US" altLang="ja-JP" sz="2800" b="1" dirty="0" smtClean="0"/>
          </a:p>
          <a:p>
            <a:r>
              <a:rPr lang="ja-JP" altLang="en-US" sz="2800" b="1" dirty="0" smtClean="0"/>
              <a:t>　　　　　　　　・</a:t>
            </a:r>
            <a:r>
              <a:rPr kumimoji="1" lang="en-US" altLang="ja-JP" sz="2800" b="1" dirty="0" smtClean="0"/>
              <a:t>Google</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MVC</a:t>
            </a:r>
            <a:r>
              <a:rPr lang="ja-JP" altLang="en-US" sz="2800" b="1" dirty="0" smtClean="0"/>
              <a:t>モデルが採用されている</a:t>
            </a:r>
            <a:endParaRPr lang="en-US" altLang="ja-JP" sz="2800" b="1" dirty="0" smtClean="0"/>
          </a:p>
          <a:p>
            <a:r>
              <a:rPr lang="ja-JP" altLang="en-US" sz="2800" b="1" dirty="0" smtClean="0"/>
              <a:t>　　　　　　　　・双方向データバインディング等の特徴</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en-US" altLang="ja-JP" dirty="0" smtClean="0"/>
              <a:t>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gradFill>
            <a:gsLst>
              <a:gs pos="0">
                <a:schemeClr val="accent1">
                  <a:tint val="50000"/>
                  <a:satMod val="300000"/>
                  <a:alpha val="0"/>
                </a:schemeClr>
              </a:gs>
              <a:gs pos="35000">
                <a:schemeClr val="accent1">
                  <a:tint val="37000"/>
                  <a:satMod val="300000"/>
                </a:schemeClr>
              </a:gs>
              <a:gs pos="100000">
                <a:schemeClr val="accent1">
                  <a:tint val="15000"/>
                  <a:satMod val="350000"/>
                </a:schemeClr>
              </a:gs>
            </a:gsLst>
          </a:gradFill>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solidFill>
                  <a:srgbClr val="CDCDCD"/>
                </a:solidFill>
                <a:ea typeface="メイリオ" pitchFamily="50" charset="-128"/>
                <a:cs typeface="メイリオ" pitchFamily="50" charset="-128"/>
              </a:rPr>
              <a:t>CI</a:t>
            </a:r>
            <a:r>
              <a:rPr kumimoji="1" lang="ja-JP" altLang="en-US" sz="3200" b="1" dirty="0" smtClean="0">
                <a:solidFill>
                  <a:srgbClr val="CDCDCD"/>
                </a:solidFill>
                <a:ea typeface="メイリオ" pitchFamily="50" charset="-128"/>
                <a:cs typeface="メイリオ" pitchFamily="50" charset="-128"/>
              </a:rPr>
              <a:t>ツール採用</a:t>
            </a:r>
            <a:endParaRPr kumimoji="1" lang="ja-JP" altLang="en-US" sz="3200" b="1" dirty="0">
              <a:solidFill>
                <a:srgbClr val="CDCDCD"/>
              </a:solidFill>
              <a:ea typeface="メイリオ" pitchFamily="50" charset="-128"/>
              <a:cs typeface="メイリオ" pitchFamily="50" charset="-128"/>
            </a:endParaRPr>
          </a:p>
        </p:txBody>
      </p:sp>
      <p:sp>
        <p:nvSpPr>
          <p:cNvPr id="11" name="角丸四角形吹き出し 10"/>
          <p:cNvSpPr/>
          <p:nvPr/>
        </p:nvSpPr>
        <p:spPr>
          <a:xfrm>
            <a:off x="251520" y="1340768"/>
            <a:ext cx="8640960" cy="2376264"/>
          </a:xfrm>
          <a:prstGeom prst="wedgeRoundRectCallout">
            <a:avLst>
              <a:gd name="adj1" fmla="val -21274"/>
              <a:gd name="adj2" fmla="val 63602"/>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800" b="1" dirty="0" smtClean="0"/>
              <a:t>　</a:t>
            </a:r>
            <a:r>
              <a:rPr kumimoji="1" lang="en-US" altLang="ja-JP" sz="2800" b="1" dirty="0" smtClean="0"/>
              <a:t>Bootstrap</a:t>
            </a:r>
            <a:r>
              <a:rPr kumimoji="1" lang="ja-JP" altLang="en-US" sz="2800" b="1" dirty="0" smtClean="0"/>
              <a:t>　</a:t>
            </a:r>
            <a:r>
              <a:rPr lang="ja-JP" altLang="en-US" sz="2800" b="1" dirty="0" smtClean="0"/>
              <a:t>・</a:t>
            </a:r>
            <a:r>
              <a:rPr kumimoji="1" lang="en-US" altLang="ja-JP" sz="2800" b="1" dirty="0" smtClean="0"/>
              <a:t>Twitter</a:t>
            </a:r>
            <a:r>
              <a:rPr kumimoji="1" lang="ja-JP" altLang="en-US" sz="2800" b="1" dirty="0" smtClean="0"/>
              <a:t>がオープンソースで開発</a:t>
            </a:r>
            <a:endParaRPr kumimoji="1" lang="en-US" altLang="ja-JP" sz="2800" b="1" dirty="0" smtClean="0"/>
          </a:p>
          <a:p>
            <a:r>
              <a:rPr lang="ja-JP" altLang="en-US" sz="2800" b="1" dirty="0" smtClean="0"/>
              <a:t>　　　　　　　　・</a:t>
            </a:r>
            <a:r>
              <a:rPr lang="en-US" altLang="ja-JP" sz="2800" b="1" dirty="0" smtClean="0"/>
              <a:t>Twitter</a:t>
            </a:r>
            <a:r>
              <a:rPr lang="ja-JP" altLang="en-US" sz="2800" b="1" dirty="0" smtClean="0"/>
              <a:t>ライクなデザインが表現できる</a:t>
            </a:r>
            <a:endParaRPr lang="en-US" altLang="ja-JP" sz="2800" b="1" dirty="0" smtClean="0"/>
          </a:p>
          <a:p>
            <a:r>
              <a:rPr kumimoji="1" lang="ja-JP" altLang="en-US" sz="2800" b="1" dirty="0" smtClean="0"/>
              <a:t>　　　　　　　　・レスポンシブデザインを実現できる</a:t>
            </a:r>
            <a:endParaRPr kumimoji="1" lang="ja-JP"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en-US" altLang="ja-JP" dirty="0" smtClean="0"/>
              <a:t>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
        <p:nvSpPr>
          <p:cNvPr id="11" name="角丸四角形吹き出し 10"/>
          <p:cNvSpPr/>
          <p:nvPr/>
        </p:nvSpPr>
        <p:spPr>
          <a:xfrm>
            <a:off x="251520" y="1412776"/>
            <a:ext cx="8640960" cy="3600400"/>
          </a:xfrm>
          <a:prstGeom prst="wedgeRoundRectCallout">
            <a:avLst>
              <a:gd name="adj1" fmla="val 20760"/>
              <a:gd name="adj2" fmla="val 56527"/>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800" b="1" dirty="0" smtClean="0"/>
              <a:t>TravisCI</a:t>
            </a:r>
          </a:p>
          <a:p>
            <a:r>
              <a:rPr lang="ja-JP" altLang="en-US" sz="2800" b="1" dirty="0" smtClean="0"/>
              <a:t>　</a:t>
            </a:r>
            <a:r>
              <a:rPr kumimoji="1" lang="en-US" altLang="ja-JP" sz="2800" b="1" dirty="0" smtClean="0"/>
              <a:t>Github</a:t>
            </a:r>
            <a:r>
              <a:rPr kumimoji="1" lang="ja-JP" altLang="en-US" sz="2800" b="1" dirty="0" smtClean="0"/>
              <a:t>と連携し、</a:t>
            </a:r>
            <a:r>
              <a:rPr kumimoji="1" lang="en-US" altLang="ja-JP" sz="2800" b="1" dirty="0" smtClean="0"/>
              <a:t>GitHub</a:t>
            </a:r>
            <a:r>
              <a:rPr kumimoji="1" lang="ja-JP" altLang="en-US" sz="2800" b="1" dirty="0" smtClean="0"/>
              <a:t>への</a:t>
            </a:r>
            <a:r>
              <a:rPr lang="en-US" altLang="ja-JP" sz="2800" b="1" dirty="0" smtClean="0"/>
              <a:t>Push</a:t>
            </a:r>
            <a:r>
              <a:rPr lang="ja-JP" altLang="en-US" sz="2800" b="1" dirty="0" smtClean="0"/>
              <a:t>をトリガーにして</a:t>
            </a:r>
            <a:endParaRPr lang="en-US" altLang="ja-JP" sz="2800" b="1" dirty="0" smtClean="0"/>
          </a:p>
          <a:p>
            <a:r>
              <a:rPr kumimoji="1" lang="ja-JP" altLang="en-US" sz="2800" b="1" dirty="0" smtClean="0"/>
              <a:t>　</a:t>
            </a:r>
            <a:r>
              <a:rPr lang="ja-JP" altLang="en-US" sz="2800" b="1" dirty="0" smtClean="0"/>
              <a:t>予め設定した通りに自動でテストを実行する</a:t>
            </a:r>
            <a:endParaRPr lang="en-US" altLang="ja-JP" sz="2800" b="1" dirty="0" smtClean="0"/>
          </a:p>
          <a:p>
            <a:endParaRPr lang="en-US" altLang="ja-JP" sz="2800" b="1" dirty="0" smtClean="0"/>
          </a:p>
          <a:p>
            <a:r>
              <a:rPr lang="en-US" altLang="ja-JP" sz="2400" b="1" dirty="0" smtClean="0"/>
              <a:t>※</a:t>
            </a:r>
            <a:r>
              <a:rPr lang="en-US" altLang="ja-JP" sz="2800" b="1" dirty="0" smtClean="0"/>
              <a:t>CI</a:t>
            </a:r>
            <a:r>
              <a:rPr lang="ja-JP" altLang="en-US" sz="2800" b="1" dirty="0" smtClean="0"/>
              <a:t> </a:t>
            </a:r>
            <a:r>
              <a:rPr lang="en-US" altLang="ja-JP" sz="2800" b="1" dirty="0" smtClean="0"/>
              <a:t>:</a:t>
            </a:r>
            <a:r>
              <a:rPr lang="ja-JP" altLang="en-US" sz="2800" b="1" dirty="0" smtClean="0"/>
              <a:t> </a:t>
            </a:r>
            <a:r>
              <a:rPr lang="en-US" altLang="ja-JP" sz="2800" b="1" dirty="0" smtClean="0"/>
              <a:t>Continuous Integration</a:t>
            </a:r>
          </a:p>
          <a:p>
            <a:r>
              <a:rPr lang="ja-JP" altLang="en-US" sz="2800" b="1" dirty="0" smtClean="0"/>
              <a:t>　　</a:t>
            </a:r>
            <a:r>
              <a:rPr lang="en-US" altLang="ja-JP" sz="2800" b="1" dirty="0" smtClean="0"/>
              <a:t>-&gt;</a:t>
            </a:r>
            <a:r>
              <a:rPr lang="ja-JP" altLang="en-US" sz="2800" b="1" dirty="0" smtClean="0"/>
              <a:t>　継続的インテグレーション</a:t>
            </a:r>
            <a:endParaRPr lang="en-US" altLang="ja-JP" sz="2800" b="1" dirty="0" smtClean="0"/>
          </a:p>
          <a:p>
            <a:r>
              <a:rPr lang="ja-JP" altLang="en-US" sz="2800" b="1" dirty="0" smtClean="0"/>
              <a:t>　　　テストを継続的に実行して行くこと</a:t>
            </a:r>
            <a:endParaRPr lang="en-US" altLang="ja-JP" sz="2800" b="1" dirty="0" smtClean="0"/>
          </a:p>
          <a:p>
            <a:r>
              <a:rPr lang="ja-JP" altLang="en-US" sz="2800" b="1" dirty="0" smtClean="0"/>
              <a:t>　　　品質向上、納期短縮等が見込める</a:t>
            </a:r>
            <a:endParaRPr lang="en-US" altLang="ja-JP" sz="2800" b="1" dirty="0" smtClean="0"/>
          </a:p>
        </p:txBody>
      </p:sp>
      <p:pic>
        <p:nvPicPr>
          <p:cNvPr id="12" name="Picture 2"/>
          <p:cNvPicPr>
            <a:picLocks noChangeAspect="1" noChangeArrowheads="1"/>
          </p:cNvPicPr>
          <p:nvPr/>
        </p:nvPicPr>
        <p:blipFill>
          <a:blip r:embed="rId2" cstate="print"/>
          <a:srcRect/>
          <a:stretch>
            <a:fillRect/>
          </a:stretch>
        </p:blipFill>
        <p:spPr bwMode="auto">
          <a:xfrm>
            <a:off x="755576" y="5949280"/>
            <a:ext cx="1407577" cy="296332"/>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2483768" y="5949280"/>
            <a:ext cx="1344149" cy="312593"/>
          </a:xfrm>
          <a:prstGeom prst="rect">
            <a:avLst/>
          </a:prstGeom>
          <a:noFill/>
          <a:ln w="9525">
            <a:noFill/>
            <a:miter lim="800000"/>
            <a:headEnd/>
            <a:tailEnd/>
          </a:ln>
        </p:spPr>
      </p:pic>
      <p:sp>
        <p:nvSpPr>
          <p:cNvPr id="16" name="テキスト ボックス 15"/>
          <p:cNvSpPr txBox="1"/>
          <p:nvPr/>
        </p:nvSpPr>
        <p:spPr>
          <a:xfrm>
            <a:off x="395536" y="5373216"/>
            <a:ext cx="3600400" cy="461665"/>
          </a:xfrm>
          <a:prstGeom prst="rect">
            <a:avLst/>
          </a:prstGeom>
          <a:noFill/>
        </p:spPr>
        <p:txBody>
          <a:bodyPr wrap="square" rtlCol="0">
            <a:spAutoFit/>
          </a:bodyPr>
          <a:lstStyle/>
          <a:p>
            <a:r>
              <a:rPr kumimoji="1" lang="en-US" altLang="ja-JP" sz="2400" dirty="0" smtClean="0"/>
              <a:t>TravisCI</a:t>
            </a:r>
            <a:r>
              <a:rPr kumimoji="1" lang="ja-JP" altLang="en-US" sz="2400" dirty="0" smtClean="0"/>
              <a:t>が作成するバッジ</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開発担当</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プラグイン開発</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開発スケジュール</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a:t>
            </a:r>
            <a:r>
              <a:rPr lang="ja-JP" altLang="en-US" sz="2400" dirty="0" smtClean="0"/>
              <a:t>と</a:t>
            </a:r>
            <a:r>
              <a:rPr lang="ja-JP" altLang="en-US" sz="2400" dirty="0" smtClean="0"/>
              <a:t>いう呼称になる</a:t>
            </a:r>
            <a:r>
              <a:rPr lang="ja-JP" altLang="en-US" sz="2400" dirty="0" smtClean="0"/>
              <a:t>。</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
        <p:nvSpPr>
          <p:cNvPr id="9" name="角丸四角形 8"/>
          <p:cNvSpPr/>
          <p:nvPr/>
        </p:nvSpPr>
        <p:spPr>
          <a:xfrm>
            <a:off x="323528" y="4005064"/>
            <a:ext cx="49685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3200" b="1" dirty="0" smtClean="0">
                <a:ea typeface="メイリオ" pitchFamily="50" charset="-128"/>
                <a:cs typeface="メイリオ" pitchFamily="50" charset="-128"/>
              </a:rPr>
              <a:t>開発担当・最終</a:t>
            </a:r>
            <a:r>
              <a:rPr kumimoji="1" lang="ja-JP" altLang="en-US" sz="3200" b="1" dirty="0" smtClean="0">
                <a:ea typeface="メイリオ" pitchFamily="50" charset="-128"/>
                <a:cs typeface="メイリオ" pitchFamily="50" charset="-128"/>
              </a:rPr>
              <a:t>成果物</a:t>
            </a:r>
            <a:endParaRPr kumimoji="1" lang="ja-JP" altLang="en-US" sz="32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869160"/>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a:t>
            </a:r>
            <a:r>
              <a:rPr lang="ja-JP" altLang="en-US" sz="2400" b="1" dirty="0" smtClean="0">
                <a:latin typeface="メイリオ" pitchFamily="50" charset="-128"/>
                <a:ea typeface="メイリオ" pitchFamily="50" charset="-128"/>
                <a:cs typeface="メイリオ" pitchFamily="50" charset="-128"/>
              </a:rPr>
              <a:t>プラグイン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設計作業中</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画面遷移図、</a:t>
            </a:r>
            <a:r>
              <a:rPr lang="en-US" altLang="ja-JP" sz="2400" b="1" dirty="0" smtClean="0">
                <a:latin typeface="メイリオ" pitchFamily="50" charset="-128"/>
                <a:ea typeface="メイリオ" pitchFamily="50" charset="-128"/>
                <a:cs typeface="メイリオ" pitchFamily="50" charset="-128"/>
              </a:rPr>
              <a:t>ER</a:t>
            </a:r>
            <a:r>
              <a:rPr lang="ja-JP" altLang="en-US" sz="2400" b="1" dirty="0" smtClean="0">
                <a:latin typeface="メイリオ" pitchFamily="50" charset="-128"/>
                <a:ea typeface="メイリオ" pitchFamily="50" charset="-128"/>
                <a:cs typeface="メイリオ" pitchFamily="50" charset="-128"/>
              </a:rPr>
              <a:t>図、</a:t>
            </a:r>
            <a:r>
              <a:rPr lang="ja-JP" altLang="en-US" sz="2400" b="1" dirty="0" smtClean="0">
                <a:latin typeface="メイリオ" pitchFamily="50" charset="-128"/>
                <a:ea typeface="メイリオ" pitchFamily="50" charset="-128"/>
                <a:cs typeface="メイリオ" pitchFamily="50" charset="-128"/>
              </a:rPr>
              <a:t>ソースコード、テストコード</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49688"/>
            <a:ext cx="8748464" cy="1152128"/>
          </a:xfrm>
        </p:spPr>
        <p:txBody>
          <a:bodyPr>
            <a:normAutofit/>
          </a:bodyPr>
          <a:lstStyle/>
          <a:p>
            <a:r>
              <a:rPr lang="en-US" altLang="ja-JP" sz="2400" dirty="0" smtClean="0"/>
              <a:t>NetCommons3</a:t>
            </a:r>
            <a:r>
              <a:rPr lang="ja-JP" altLang="en-US" sz="2400" dirty="0" smtClean="0"/>
              <a:t>開発</a:t>
            </a:r>
            <a:r>
              <a:rPr lang="ja-JP" altLang="en-US" sz="2400" dirty="0" smtClean="0"/>
              <a:t>プロジェクトに</a:t>
            </a:r>
            <a:r>
              <a:rPr lang="ja-JP" altLang="en-US" sz="2400" dirty="0" smtClean="0"/>
              <a:t>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085184"/>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b="1" dirty="0" smtClean="0"/>
              <a:t>ユーザ目線で入力がしやすく</a:t>
            </a:r>
            <a:endParaRPr lang="en-US" altLang="ja-JP" sz="2800" b="1" dirty="0" smtClean="0"/>
          </a:p>
          <a:p>
            <a:pPr algn="ctr"/>
            <a:r>
              <a:rPr lang="ja-JP" altLang="en-US" sz="2800" b="1" dirty="0" smtClean="0"/>
              <a:t>エラー内容が分かりやすいフォームを</a:t>
            </a:r>
            <a:endParaRPr lang="en-US" altLang="ja-JP" sz="2800" b="1" dirty="0" smtClean="0"/>
          </a:p>
          <a:p>
            <a:pPr algn="ctr"/>
            <a:r>
              <a:rPr lang="ja-JP" altLang="en-US" sz="2800" b="1" dirty="0" smtClean="0"/>
              <a:t>提案・評価する</a:t>
            </a:r>
            <a:endParaRPr kumimoji="1" lang="ja-JP" altLang="en-US" sz="2800" b="1"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ソースは改変せず、運用でカバーする方針で</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107504" y="3545632"/>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rPr>
              <a:t>背景と目的</a:t>
            </a:r>
            <a:endParaRPr kumimoji="1" lang="ja-JP" altLang="en-US" sz="44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3888432"/>
          </a:xfrm>
        </p:spPr>
        <p:txBody>
          <a:bodyPr>
            <a:normAutofit/>
          </a:bodyPr>
          <a:lstStyle/>
          <a:p>
            <a:r>
              <a:rPr kumimoji="1" lang="en-US" altLang="ja-JP" sz="2400" dirty="0" smtClean="0"/>
              <a:t>HTML</a:t>
            </a:r>
            <a:r>
              <a:rPr lang="ja-JP" altLang="en-US" sz="2400" dirty="0" smtClean="0"/>
              <a:t>に</a:t>
            </a:r>
            <a:r>
              <a:rPr lang="en-US" altLang="ja-JP" sz="2400" dirty="0" smtClean="0"/>
              <a:t>&lt;iframe&gt;</a:t>
            </a:r>
            <a:r>
              <a:rPr lang="ja-JP" altLang="en-US" sz="2400" dirty="0" smtClean="0"/>
              <a:t>タグを使用。</a:t>
            </a:r>
            <a:endParaRPr lang="en-US" altLang="ja-JP" sz="2400" dirty="0" smtClean="0"/>
          </a:p>
          <a:p>
            <a:r>
              <a:rPr kumimoji="1" lang="ja-JP" altLang="en-US" sz="2400" dirty="0" smtClean="0"/>
              <a:t>このタグを利用することで、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a:t>
            </a:r>
            <a:r>
              <a:rPr lang="ja-JP" altLang="en-US" sz="2400" dirty="0" smtClean="0"/>
              <a:t>を埋め込める。</a:t>
            </a:r>
            <a:endParaRPr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r>
              <a:rPr kumimoji="1" lang="en-US" altLang="ja-JP" sz="2400" dirty="0" smtClean="0"/>
              <a:t>iframe</a:t>
            </a:r>
            <a:r>
              <a:rPr kumimoji="1" lang="ja-JP" altLang="en-US" sz="2400" dirty="0" smtClean="0"/>
              <a:t>プラグインは</a:t>
            </a:r>
            <a:r>
              <a:rPr kumimoji="1" lang="en-US" altLang="ja-JP" sz="2400" dirty="0" smtClean="0"/>
              <a:t>NC3</a:t>
            </a:r>
            <a:r>
              <a:rPr kumimoji="1" lang="ja-JP" altLang="en-US" sz="2400" dirty="0" smtClean="0"/>
              <a:t>の一つの機能としてこの技術を提供する。</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32859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iframe</a:t>
            </a:r>
            <a:r>
              <a:rPr kumimoji="1" lang="ja-JP" altLang="en-US" sz="3200" b="1" dirty="0" smtClean="0">
                <a:ea typeface="メイリオ" pitchFamily="50" charset="-128"/>
                <a:cs typeface="メイリオ" pitchFamily="50" charset="-128"/>
              </a:rPr>
              <a:t>プラグインとは</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24936" cy="5805268"/>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altLang="en-US" sz="1600" kern="100" dirty="0" smtClean="0">
                          <a:latin typeface="Century"/>
                          <a:ea typeface="Mincho"/>
                          <a:cs typeface="Times New Roman"/>
                        </a:rPr>
                        <a:t>　</a:t>
                      </a:r>
                      <a:r>
                        <a:rPr lang="ja-JP" sz="1600" kern="100" dirty="0" smtClean="0">
                          <a:latin typeface="Century"/>
                          <a:ea typeface="Mincho"/>
                          <a:cs typeface="Times New Roman"/>
                        </a:rPr>
                        <a:t>年月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kern="100" dirty="0">
                          <a:latin typeface="Century"/>
                          <a:ea typeface="Mincho"/>
                          <a:cs typeface="Times New Roman"/>
                        </a:rPr>
                        <a:t>4</a:t>
                      </a:r>
                      <a:r>
                        <a:rPr lang="ja-JP" sz="2000"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ja-JP" sz="1800"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070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インフラ系</a:t>
                      </a:r>
                    </a:p>
                    <a:p>
                      <a:pPr algn="ctr">
                        <a:lnSpc>
                          <a:spcPts val="1800"/>
                        </a:lnSpc>
                        <a:spcAft>
                          <a:spcPts val="0"/>
                        </a:spcAft>
                      </a:pPr>
                      <a:r>
                        <a:rPr lang="en-US" sz="1800" kern="100" dirty="0">
                          <a:latin typeface="Century"/>
                          <a:ea typeface="Mincho"/>
                          <a:cs typeface="Times New Roman"/>
                        </a:rPr>
                        <a:t>VirtualBox, Vagrant, Git</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82960">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フレームワーク・ライブラリ</a:t>
                      </a:r>
                    </a:p>
                    <a:p>
                      <a:pPr algn="ctr">
                        <a:lnSpc>
                          <a:spcPts val="1800"/>
                        </a:lnSpc>
                        <a:spcAft>
                          <a:spcPts val="0"/>
                        </a:spcAft>
                      </a:pPr>
                      <a:r>
                        <a:rPr lang="en-US" sz="1800" kern="100" dirty="0">
                          <a:latin typeface="Century"/>
                          <a:ea typeface="Mincho"/>
                          <a:cs typeface="Times New Roman"/>
                        </a:rPr>
                        <a:t>CakePHP, AngularJS, Bootstrap</a:t>
                      </a:r>
                      <a:r>
                        <a:rPr lang="ja-JP" sz="1800" kern="100" dirty="0">
                          <a:latin typeface="Century"/>
                          <a:ea typeface="Mincho"/>
                          <a:cs typeface="Times New Roman"/>
                        </a:rPr>
                        <a:t>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800" kern="100" dirty="0" smtClean="0">
                          <a:latin typeface="Century"/>
                          <a:ea typeface="Mincho"/>
                          <a:cs typeface="Times New Roman"/>
                        </a:rPr>
                        <a:t>NC3</a:t>
                      </a:r>
                      <a:r>
                        <a:rPr lang="ja-JP" sz="1800" kern="100" dirty="0" smtClean="0">
                          <a:latin typeface="Century"/>
                          <a:ea typeface="Mincho"/>
                          <a:cs typeface="Times New Roman"/>
                        </a:rPr>
                        <a:t>仕様理解</a:t>
                      </a:r>
                      <a:endParaRPr lang="ja-JP" sz="18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NC2</a:t>
                      </a:r>
                      <a:r>
                        <a:rPr lang="ja-JP" sz="1800"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kern="100" dirty="0">
                          <a:latin typeface="Century"/>
                          <a:ea typeface="Mincho"/>
                          <a:cs typeface="Times New Roman"/>
                        </a:rPr>
                        <a:t>NC3</a:t>
                      </a:r>
                      <a:r>
                        <a:rPr lang="ja-JP" sz="1800"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sz="2000" kern="100" dirty="0">
                          <a:latin typeface="Century"/>
                          <a:ea typeface="Mincho"/>
                          <a:cs typeface="Times New Roman"/>
                        </a:rPr>
                        <a:t>11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13</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a:latin typeface="Century"/>
                          <a:ea typeface="Mincho"/>
                          <a:cs typeface="Times New Roman"/>
                        </a:rPr>
                        <a:t>14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sz="2000" kern="100" dirty="0">
                          <a:latin typeface="Century"/>
                          <a:ea typeface="Mincho"/>
                          <a:cs typeface="Times New Roman"/>
                        </a:rPr>
                        <a:t>15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フォームにおける問題点</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のフォーム</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EFO</a:t>
            </a: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561662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2" cstate="print"/>
          <a:srcRect/>
          <a:stretch>
            <a:fillRect/>
          </a:stretch>
        </p:blipFill>
        <p:spPr bwMode="auto">
          <a:xfrm>
            <a:off x="323528" y="2708920"/>
            <a:ext cx="8589754" cy="3168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6768752"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600" b="1" dirty="0" smtClean="0">
                <a:ea typeface="メイリオ" pitchFamily="50" charset="-128"/>
                <a:cs typeface="メイリオ" pitchFamily="50" charset="-128"/>
              </a:rPr>
              <a:t>EFO : Entry Form Optimization</a:t>
            </a:r>
            <a:endParaRPr kumimoji="1" lang="ja-JP" altLang="en-US" sz="3600" b="1" dirty="0">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219256" cy="2448272"/>
          </a:xfrm>
        </p:spPr>
        <p:txBody>
          <a:bodyPr>
            <a:noAutofit/>
          </a:bodyPr>
          <a:lstStyle/>
          <a:p>
            <a:r>
              <a:rPr lang="ja-JP" altLang="en-US" sz="2400" dirty="0" smtClean="0"/>
              <a:t>エントリー</a:t>
            </a:r>
            <a:r>
              <a:rPr lang="en-US" altLang="ja-JP" sz="2400" dirty="0" smtClean="0"/>
              <a:t>(</a:t>
            </a:r>
            <a:r>
              <a:rPr lang="ja-JP" altLang="en-US" sz="2400" dirty="0" smtClean="0"/>
              <a:t>入力</a:t>
            </a:r>
            <a:r>
              <a:rPr lang="en-US" altLang="ja-JP" sz="2400" dirty="0" smtClean="0"/>
              <a:t>)</a:t>
            </a:r>
            <a:r>
              <a:rPr lang="ja-JP" altLang="en-US" sz="2400" dirty="0" smtClean="0"/>
              <a:t>フォーム最適化</a:t>
            </a:r>
            <a:endParaRPr lang="en-US" altLang="ja-JP" sz="2400" dirty="0" smtClean="0"/>
          </a:p>
          <a:p>
            <a:r>
              <a:rPr lang="en-US" altLang="ja-JP" sz="2400" dirty="0" smtClean="0"/>
              <a:t>Web</a:t>
            </a:r>
            <a:r>
              <a:rPr lang="ja-JP" altLang="en-US" sz="2400" dirty="0" smtClean="0"/>
              <a:t>サイトの入力フォームを利用しやすいように改善すること</a:t>
            </a:r>
            <a:endParaRPr lang="en-US" altLang="ja-JP" sz="2400" dirty="0" smtClean="0"/>
          </a:p>
          <a:p>
            <a:r>
              <a:rPr lang="ja-JP" altLang="en-US" sz="2400" dirty="0" smtClean="0"/>
              <a:t>例えば、入力中はフォームを強調する</a:t>
            </a:r>
            <a:endParaRPr lang="en-US" altLang="ja-JP" sz="2400" dirty="0" smtClean="0"/>
          </a:p>
          <a:p>
            <a:pPr>
              <a:buNone/>
            </a:pPr>
            <a:r>
              <a:rPr lang="ja-JP" altLang="en-US" sz="2400" dirty="0" smtClean="0"/>
              <a:t>　　　　　必須項目は「必須項目です」等ラベルを付ける</a:t>
            </a:r>
            <a:endParaRPr lang="en-US" altLang="ja-JP" sz="2400" dirty="0" smtClean="0"/>
          </a:p>
          <a:p>
            <a:endParaRPr lang="en-US" altLang="ja-JP" sz="2400" dirty="0" smtClean="0"/>
          </a:p>
          <a:p>
            <a:endParaRPr kumimoji="1" lang="ja-JP" altLang="en-US" sz="2400" dirty="0"/>
          </a:p>
        </p:txBody>
      </p:sp>
      <p:sp>
        <p:nvSpPr>
          <p:cNvPr id="8" name="角丸四角形 7"/>
          <p:cNvSpPr/>
          <p:nvPr/>
        </p:nvSpPr>
        <p:spPr>
          <a:xfrm>
            <a:off x="323528" y="4869160"/>
            <a:ext cx="8352928"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3200" b="1" dirty="0" smtClean="0"/>
              <a:t>iframe</a:t>
            </a:r>
            <a:r>
              <a:rPr lang="ja-JP" altLang="en-US" sz="3200" b="1" dirty="0" smtClean="0"/>
              <a:t>プラグインの使用性（使いやすさ、</a:t>
            </a:r>
            <a:endParaRPr lang="en-US" altLang="ja-JP" sz="3200" b="1" dirty="0" smtClean="0"/>
          </a:p>
          <a:p>
            <a:pPr algn="ctr"/>
            <a:r>
              <a:rPr lang="ja-JP" altLang="en-US" sz="3200" b="1" dirty="0" smtClean="0"/>
              <a:t>操作しやすさ）を考え、検討した。</a:t>
            </a:r>
            <a:endParaRPr lang="ja-JP" altLang="en-US" sz="3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556792"/>
            <a:ext cx="856895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400" b="1" dirty="0" smtClean="0">
                <a:ea typeface="メイリオ" pitchFamily="50" charset="-128"/>
                <a:cs typeface="メイリオ" pitchFamily="50" charset="-128"/>
              </a:rPr>
              <a:t>NC2</a:t>
            </a:r>
            <a:r>
              <a:rPr lang="ja-JP" altLang="en-US" sz="2400" b="1" dirty="0" smtClean="0">
                <a:ea typeface="メイリオ" pitchFamily="50" charset="-128"/>
                <a:cs typeface="メイリオ" pitchFamily="50" charset="-128"/>
              </a:rPr>
              <a:t> </a:t>
            </a:r>
            <a:r>
              <a:rPr lang="en-US" altLang="ja-JP" sz="2400" b="1" dirty="0" smtClean="0">
                <a:ea typeface="メイリオ" pitchFamily="50" charset="-128"/>
                <a:cs typeface="メイリオ" pitchFamily="50" charset="-128"/>
              </a:rPr>
              <a:t>iframe</a:t>
            </a:r>
            <a:r>
              <a:rPr lang="ja-JP" altLang="en-US" sz="2400" b="1" dirty="0" smtClean="0">
                <a:ea typeface="メイリオ" pitchFamily="50" charset="-128"/>
                <a:cs typeface="メイリオ" pitchFamily="50" charset="-128"/>
              </a:rPr>
              <a:t>モジュールのフォーム（</a:t>
            </a:r>
            <a:r>
              <a:rPr lang="en-US" altLang="ja-JP" sz="2800" b="1" dirty="0" smtClean="0">
                <a:ea typeface="メイリオ" pitchFamily="50" charset="-128"/>
                <a:cs typeface="メイリオ" pitchFamily="50" charset="-128"/>
              </a:rPr>
              <a:t>EFO</a:t>
            </a:r>
            <a:r>
              <a:rPr lang="ja-JP" altLang="en-US" sz="2800" b="1" dirty="0" smtClean="0">
                <a:ea typeface="メイリオ" pitchFamily="50" charset="-128"/>
                <a:cs typeface="メイリオ" pitchFamily="50" charset="-128"/>
              </a:rPr>
              <a:t>適用イメージ</a:t>
            </a:r>
            <a:r>
              <a:rPr lang="ja-JP" altLang="en-US" sz="2400" b="1" dirty="0" smtClean="0">
                <a:ea typeface="メイリオ" pitchFamily="50" charset="-128"/>
                <a:cs typeface="メイリオ" pitchFamily="50" charset="-128"/>
              </a:rPr>
              <a:t>）</a:t>
            </a:r>
            <a:endParaRPr kumimoji="1" lang="ja-JP" altLang="en-US" sz="24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323528" y="2708920"/>
            <a:ext cx="8589754" cy="3168352"/>
          </a:xfrm>
          <a:prstGeom prst="rect">
            <a:avLst/>
          </a:prstGeom>
          <a:noFill/>
          <a:ln w="9525">
            <a:noFill/>
            <a:miter lim="800000"/>
            <a:headEnd/>
            <a:tailEnd/>
          </a:ln>
        </p:spPr>
      </p:pic>
      <p:sp>
        <p:nvSpPr>
          <p:cNvPr id="7" name="テキスト ボックス 6"/>
          <p:cNvSpPr txBox="1"/>
          <p:nvPr/>
        </p:nvSpPr>
        <p:spPr>
          <a:xfrm>
            <a:off x="899592"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95736"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60032"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331640" y="2420888"/>
            <a:ext cx="3280364" cy="864096"/>
          </a:xfrm>
          <a:prstGeom prst="wedgeRoundRectCallout">
            <a:avLst>
              <a:gd name="adj1" fmla="val -47436"/>
              <a:gd name="adj2" fmla="val 7190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932040" y="2420888"/>
            <a:ext cx="3600400" cy="864096"/>
          </a:xfrm>
          <a:prstGeom prst="wedgeRoundRectCallout">
            <a:avLst>
              <a:gd name="adj1" fmla="val -38657"/>
              <a:gd name="adj2" fmla="val 6357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96136" y="4581128"/>
            <a:ext cx="3168352" cy="864096"/>
          </a:xfrm>
          <a:prstGeom prst="wedgeRoundRectCallout">
            <a:avLst>
              <a:gd name="adj1" fmla="val -41486"/>
              <a:gd name="adj2" fmla="val -897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strVal val="#ppt_w*0.70"/>
                                          </p:val>
                                        </p:tav>
                                        <p:tav tm="100000">
                                          <p:val>
                                            <p:strVal val="#ppt_w"/>
                                          </p:val>
                                        </p:tav>
                                      </p:tavLst>
                                    </p:anim>
                                    <p:anim calcmode="lin" valueType="num">
                                      <p:cBhvr>
                                        <p:cTn id="13" dur="1000" fill="hold"/>
                                        <p:tgtEl>
                                          <p:spTgt spid="10"/>
                                        </p:tgtEl>
                                        <p:attrNameLst>
                                          <p:attrName>ppt_h</p:attrName>
                                        </p:attrNameLst>
                                      </p:cBhvr>
                                      <p:tavLst>
                                        <p:tav tm="0">
                                          <p:val>
                                            <p:strVal val="#ppt_h"/>
                                          </p:val>
                                        </p:tav>
                                        <p:tav tm="100000">
                                          <p:val>
                                            <p:strVal val="#ppt_h"/>
                                          </p:val>
                                        </p:tav>
                                      </p:tavLst>
                                    </p:anim>
                                    <p:animEffect transition="in" filter="fade">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strVal val="#ppt_w*0.70"/>
                                          </p:val>
                                        </p:tav>
                                        <p:tav tm="100000">
                                          <p:val>
                                            <p:strVal val="#ppt_w"/>
                                          </p:val>
                                        </p:tav>
                                      </p:tavLst>
                                    </p:anim>
                                    <p:anim calcmode="lin" valueType="num">
                                      <p:cBhvr>
                                        <p:cTn id="20" dur="1000" fill="hold"/>
                                        <p:tgtEl>
                                          <p:spTgt spid="12"/>
                                        </p:tgtEl>
                                        <p:attrNameLst>
                                          <p:attrName>ppt_h</p:attrName>
                                        </p:attrNameLst>
                                      </p:cBhvr>
                                      <p:tavLst>
                                        <p:tav tm="0">
                                          <p:val>
                                            <p:strVal val="#ppt_h"/>
                                          </p:val>
                                        </p:tav>
                                        <p:tav tm="100000">
                                          <p:val>
                                            <p:strVal val="#ppt_h"/>
                                          </p:val>
                                        </p:tav>
                                      </p:tavLst>
                                    </p:anim>
                                    <p:animEffect transition="in" filter="fade">
                                      <p:cBhvr>
                                        <p:cTn id="21" dur="1000"/>
                                        <p:tgtEl>
                                          <p:spTgt spid="12"/>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strVal val="#ppt_w*0.70"/>
                                          </p:val>
                                        </p:tav>
                                        <p:tav tm="100000">
                                          <p:val>
                                            <p:strVal val="#ppt_w"/>
                                          </p:val>
                                        </p:tav>
                                      </p:tavLst>
                                    </p:anim>
                                    <p:anim calcmode="lin" valueType="num">
                                      <p:cBhvr>
                                        <p:cTn id="25" dur="1000" fill="hold"/>
                                        <p:tgtEl>
                                          <p:spTgt spid="8"/>
                                        </p:tgtEl>
                                        <p:attrNameLst>
                                          <p:attrName>ppt_h</p:attrName>
                                        </p:attrNameLst>
                                      </p:cBhvr>
                                      <p:tavLst>
                                        <p:tav tm="0">
                                          <p:val>
                                            <p:strVal val="#ppt_h"/>
                                          </p:val>
                                        </p:tav>
                                        <p:tav tm="100000">
                                          <p:val>
                                            <p:strVal val="#ppt_h"/>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strVal val="#ppt_w*0.70"/>
                                          </p:val>
                                        </p:tav>
                                        <p:tav tm="100000">
                                          <p:val>
                                            <p:strVal val="#ppt_w"/>
                                          </p:val>
                                        </p:tav>
                                      </p:tavLst>
                                    </p:anim>
                                    <p:anim calcmode="lin" valueType="num">
                                      <p:cBhvr>
                                        <p:cTn id="37" dur="1000" fill="hold"/>
                                        <p:tgtEl>
                                          <p:spTgt spid="9"/>
                                        </p:tgtEl>
                                        <p:attrNameLst>
                                          <p:attrName>ppt_h</p:attrName>
                                        </p:attrNameLst>
                                      </p:cBhvr>
                                      <p:tavLst>
                                        <p:tav tm="0">
                                          <p:val>
                                            <p:strVal val="#ppt_h"/>
                                          </p:val>
                                        </p:tav>
                                        <p:tav tm="100000">
                                          <p:val>
                                            <p:strVal val="#ppt_h"/>
                                          </p:val>
                                        </p:tav>
                                      </p:tavLst>
                                    </p:anim>
                                    <p:animEffect transition="in" filter="fade">
                                      <p:cBhvr>
                                        <p:cTn id="3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検討項目</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755576" y="1052732"/>
          <a:ext cx="7416824" cy="5688636"/>
        </p:xfrm>
        <a:graphic>
          <a:graphicData uri="http://schemas.openxmlformats.org/drawingml/2006/table">
            <a:tbl>
              <a:tblPr/>
              <a:tblGrid>
                <a:gridCol w="504056"/>
                <a:gridCol w="6912768"/>
              </a:tblGrid>
              <a:tr h="478499">
                <a:tc>
                  <a:txBody>
                    <a:bodyPr/>
                    <a:lstStyle/>
                    <a:p>
                      <a:pPr algn="ctr">
                        <a:lnSpc>
                          <a:spcPts val="1800"/>
                        </a:lnSpc>
                        <a:spcAft>
                          <a:spcPts val="0"/>
                        </a:spcAft>
                      </a:pPr>
                      <a:r>
                        <a:rPr lang="en-US" altLang="ja-JP" sz="2000" kern="100" dirty="0" smtClean="0">
                          <a:latin typeface="+mn-lt"/>
                          <a:ea typeface="Mincho"/>
                          <a:cs typeface="Times New Roman"/>
                        </a:rPr>
                        <a:t>#</a:t>
                      </a:r>
                      <a:endParaRPr lang="ja-JP" sz="20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20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1398">
                <a:tc>
                  <a:txBody>
                    <a:bodyPr/>
                    <a:lstStyle/>
                    <a:p>
                      <a:pPr algn="ctr">
                        <a:lnSpc>
                          <a:spcPts val="1800"/>
                        </a:lnSpc>
                        <a:spcAft>
                          <a:spcPts val="0"/>
                        </a:spcAft>
                      </a:pPr>
                      <a:r>
                        <a:rPr lang="en-US" sz="2000" kern="100" dirty="0">
                          <a:latin typeface="Century"/>
                          <a:ea typeface="Mincho"/>
                          <a:cs typeface="Times New Roman"/>
                        </a:rPr>
                        <a:t>1</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2</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kern="100" dirty="0" smtClean="0">
                          <a:latin typeface="+mn-lt"/>
                          <a:ea typeface="Mincho"/>
                          <a:cs typeface="Times New Roman"/>
                        </a:rPr>
                        <a:t>アクティブなフォームは</a:t>
                      </a:r>
                      <a:r>
                        <a:rPr lang="ja-JP" sz="2000" kern="100" dirty="0" smtClean="0">
                          <a:latin typeface="+mn-lt"/>
                          <a:ea typeface="Mincho"/>
                          <a:cs typeface="Times New Roman"/>
                        </a:rPr>
                        <a:t>色</a:t>
                      </a:r>
                      <a:r>
                        <a:rPr lang="ja-JP" sz="20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3288">
                <a:tc>
                  <a:txBody>
                    <a:bodyPr/>
                    <a:lstStyle/>
                    <a:p>
                      <a:pPr algn="ctr">
                        <a:lnSpc>
                          <a:spcPts val="1800"/>
                        </a:lnSpc>
                        <a:spcAft>
                          <a:spcPts val="0"/>
                        </a:spcAft>
                      </a:pPr>
                      <a:r>
                        <a:rPr lang="en-US" sz="2000" kern="100" dirty="0">
                          <a:latin typeface="Century"/>
                          <a:ea typeface="Mincho"/>
                          <a:cs typeface="Times New Roman"/>
                        </a:rPr>
                        <a:t>4</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5</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dirty="0">
                          <a:latin typeface="Century"/>
                          <a:ea typeface="Mincho"/>
                          <a:cs typeface="Times New Roman"/>
                        </a:rPr>
                        <a:t>6</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dirty="0">
                          <a:latin typeface="Century"/>
                          <a:ea typeface="Mincho"/>
                          <a:cs typeface="Times New Roman"/>
                        </a:rPr>
                        <a:t>7</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1398">
                <a:tc>
                  <a:txBody>
                    <a:bodyPr/>
                    <a:lstStyle/>
                    <a:p>
                      <a:pPr algn="ctr">
                        <a:lnSpc>
                          <a:spcPts val="1800"/>
                        </a:lnSpc>
                        <a:spcAft>
                          <a:spcPts val="0"/>
                        </a:spcAft>
                      </a:pPr>
                      <a:r>
                        <a:rPr lang="en-US" sz="2000" kern="100">
                          <a:latin typeface="Century"/>
                          <a:ea typeface="Mincho"/>
                          <a:cs typeface="Times New Roman"/>
                        </a:rPr>
                        <a:t>8</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9</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95505">
                <a:tc>
                  <a:txBody>
                    <a:bodyPr/>
                    <a:lstStyle/>
                    <a:p>
                      <a:pPr algn="ctr">
                        <a:lnSpc>
                          <a:spcPts val="1800"/>
                        </a:lnSpc>
                        <a:spcAft>
                          <a:spcPts val="0"/>
                        </a:spcAft>
                      </a:pPr>
                      <a:r>
                        <a:rPr lang="en-US" sz="2000" kern="100">
                          <a:latin typeface="Century"/>
                          <a:ea typeface="Mincho"/>
                          <a:cs typeface="Times New Roman"/>
                        </a:rPr>
                        <a:t>10</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ラジオボタンやチェックボックス</a:t>
                      </a:r>
                      <a:r>
                        <a:rPr lang="ja-JP" sz="2000" kern="100" dirty="0" smtClean="0">
                          <a:latin typeface="+mn-lt"/>
                          <a:ea typeface="Mincho"/>
                          <a:cs typeface="Times New Roman"/>
                        </a:rPr>
                        <a:t>はラベル</a:t>
                      </a:r>
                      <a:r>
                        <a:rPr lang="ja-JP" sz="20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1398">
                <a:tc>
                  <a:txBody>
                    <a:bodyPr/>
                    <a:lstStyle/>
                    <a:p>
                      <a:pPr algn="ctr">
                        <a:lnSpc>
                          <a:spcPts val="1800"/>
                        </a:lnSpc>
                        <a:spcAft>
                          <a:spcPts val="0"/>
                        </a:spcAft>
                      </a:pPr>
                      <a:r>
                        <a:rPr lang="en-US" sz="2000" kern="100">
                          <a:latin typeface="Century"/>
                          <a:ea typeface="Mincho"/>
                          <a:cs typeface="Times New Roman"/>
                        </a:rPr>
                        <a:t>11</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66714">
                <a:tc>
                  <a:txBody>
                    <a:bodyPr/>
                    <a:lstStyle/>
                    <a:p>
                      <a:pPr algn="ctr">
                        <a:lnSpc>
                          <a:spcPts val="1800"/>
                        </a:lnSpc>
                        <a:spcAft>
                          <a:spcPts val="0"/>
                        </a:spcAft>
                      </a:pPr>
                      <a:r>
                        <a:rPr lang="en-US" sz="2000" kern="100">
                          <a:latin typeface="Century"/>
                          <a:ea typeface="Mincho"/>
                          <a:cs typeface="Times New Roman"/>
                        </a:rPr>
                        <a:t>12</a:t>
                      </a:r>
                      <a:endParaRPr lang="ja-JP" sz="2000"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kern="100" dirty="0">
                          <a:latin typeface="+mn-lt"/>
                          <a:ea typeface="Mincho"/>
                          <a:cs typeface="Times New Roman"/>
                        </a:rPr>
                        <a:t>エラー箇所に正しい情報が入力</a:t>
                      </a:r>
                      <a:r>
                        <a:rPr lang="ja-JP" sz="2000" kern="100" dirty="0" smtClean="0">
                          <a:latin typeface="+mn-lt"/>
                          <a:ea typeface="Mincho"/>
                          <a:cs typeface="Times New Roman"/>
                        </a:rPr>
                        <a:t>されたらエラー</a:t>
                      </a:r>
                      <a:r>
                        <a:rPr lang="ja-JP" sz="20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32048">
                <a:tc>
                  <a:txBody>
                    <a:bodyPr/>
                    <a:lstStyle/>
                    <a:p>
                      <a:pPr algn="ctr">
                        <a:lnSpc>
                          <a:spcPts val="1800"/>
                        </a:lnSpc>
                        <a:spcAft>
                          <a:spcPts val="0"/>
                        </a:spcAft>
                      </a:pPr>
                      <a:r>
                        <a:rPr lang="en-US" sz="2000" kern="100" dirty="0" smtClean="0">
                          <a:latin typeface="Century"/>
                          <a:ea typeface="Mincho"/>
                          <a:cs typeface="Times New Roman"/>
                        </a:rPr>
                        <a:t>13</a:t>
                      </a:r>
                      <a:endParaRPr lang="ja-JP" sz="20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kern="100" dirty="0" smtClean="0">
                          <a:latin typeface="+mn-lt"/>
                          <a:ea typeface="Mincho"/>
                          <a:cs typeface="Times New Roman"/>
                        </a:rPr>
                        <a:t>登録</a:t>
                      </a:r>
                      <a:r>
                        <a:rPr lang="ja-JP" sz="2000"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解決方法</a:t>
            </a:r>
            <a:endParaRPr lang="en-US" altLang="ja-JP" sz="32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検討項目の分類</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表示・入力方法最適化</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リアルタイムバリデーション</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サブミットロック</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179512" y="908720"/>
          <a:ext cx="8568952" cy="5768124"/>
        </p:xfrm>
        <a:graphic>
          <a:graphicData uri="http://schemas.openxmlformats.org/drawingml/2006/table">
            <a:tbl>
              <a:tblPr/>
              <a:tblGrid>
                <a:gridCol w="432048"/>
                <a:gridCol w="5328592"/>
                <a:gridCol w="2808312"/>
              </a:tblGrid>
              <a:tr h="484713">
                <a:tc>
                  <a:txBody>
                    <a:bodyPr/>
                    <a:lstStyle/>
                    <a:p>
                      <a:pPr algn="ctr">
                        <a:lnSpc>
                          <a:spcPts val="1800"/>
                        </a:lnSpc>
                        <a:spcAft>
                          <a:spcPts val="0"/>
                        </a:spcAft>
                      </a:pPr>
                      <a:r>
                        <a:rPr lang="en-US" altLang="ja-JP" sz="1600" kern="100" dirty="0" smtClean="0">
                          <a:latin typeface="+mn-lt"/>
                          <a:ea typeface="Mincho"/>
                          <a:cs typeface="Times New Roman"/>
                        </a:rPr>
                        <a:t>#</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600" kern="100" dirty="0">
                          <a:latin typeface="+mn-lt"/>
                          <a:ea typeface="Mincho"/>
                          <a:cs typeface="Times New Roman"/>
                        </a:rPr>
                        <a:t>検討項目</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1600" kern="100" dirty="0" smtClean="0">
                          <a:latin typeface="+mn-lt"/>
                          <a:ea typeface="Mincho"/>
                          <a:cs typeface="Times New Roman"/>
                        </a:rPr>
                        <a:t>分類</a:t>
                      </a: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5832">
                <a:tc>
                  <a:txBody>
                    <a:bodyPr/>
                    <a:lstStyle/>
                    <a:p>
                      <a:pPr algn="r">
                        <a:lnSpc>
                          <a:spcPts val="1800"/>
                        </a:lnSpc>
                        <a:spcAft>
                          <a:spcPts val="0"/>
                        </a:spcAft>
                      </a:pPr>
                      <a:r>
                        <a:rPr lang="en-US" sz="1600" kern="100" dirty="0">
                          <a:latin typeface="Century"/>
                          <a:ea typeface="Mincho"/>
                          <a:cs typeface="Times New Roman"/>
                        </a:rPr>
                        <a:t>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600" kern="100" dirty="0" smtClean="0">
                          <a:latin typeface="+mn-lt"/>
                          <a:ea typeface="Mincho"/>
                          <a:cs typeface="Times New Roman"/>
                        </a:rPr>
                        <a:t>アクティブなフォームは</a:t>
                      </a:r>
                      <a:r>
                        <a:rPr lang="ja-JP" sz="1600" kern="100" dirty="0" smtClean="0">
                          <a:latin typeface="+mn-lt"/>
                          <a:ea typeface="Mincho"/>
                          <a:cs typeface="Times New Roman"/>
                        </a:rPr>
                        <a:t>色</a:t>
                      </a:r>
                      <a:r>
                        <a:rPr lang="ja-JP" sz="1600"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7746">
                <a:tc>
                  <a:txBody>
                    <a:bodyPr/>
                    <a:lstStyle/>
                    <a:p>
                      <a:pPr algn="r">
                        <a:lnSpc>
                          <a:spcPts val="1800"/>
                        </a:lnSpc>
                        <a:spcAft>
                          <a:spcPts val="0"/>
                        </a:spcAft>
                      </a:pPr>
                      <a:r>
                        <a:rPr lang="en-US" sz="1600" kern="100" dirty="0">
                          <a:latin typeface="Century"/>
                          <a:ea typeface="Mincho"/>
                          <a:cs typeface="Times New Roman"/>
                        </a:rPr>
                        <a:t>4</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5</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6</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7</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8</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スクロールしないで入力できる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9</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505341">
                <a:tc>
                  <a:txBody>
                    <a:bodyPr/>
                    <a:lstStyle/>
                    <a:p>
                      <a:pPr algn="r">
                        <a:lnSpc>
                          <a:spcPts val="1800"/>
                        </a:lnSpc>
                        <a:spcAft>
                          <a:spcPts val="0"/>
                        </a:spcAft>
                      </a:pPr>
                      <a:r>
                        <a:rPr lang="en-US" sz="1600" kern="100" dirty="0">
                          <a:latin typeface="Century"/>
                          <a:ea typeface="Mincho"/>
                          <a:cs typeface="Times New Roman"/>
                        </a:rPr>
                        <a:t>10</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ラジオボタンやチェックボックス</a:t>
                      </a:r>
                      <a:r>
                        <a:rPr lang="ja-JP" sz="1600" kern="100" dirty="0" smtClean="0">
                          <a:latin typeface="+mn-lt"/>
                          <a:ea typeface="Mincho"/>
                          <a:cs typeface="Times New Roman"/>
                        </a:rPr>
                        <a:t>はラベル</a:t>
                      </a:r>
                      <a:r>
                        <a:rPr lang="ja-JP" sz="1600"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45832">
                <a:tc>
                  <a:txBody>
                    <a:bodyPr/>
                    <a:lstStyle/>
                    <a:p>
                      <a:pPr algn="r">
                        <a:lnSpc>
                          <a:spcPts val="1800"/>
                        </a:lnSpc>
                        <a:spcAft>
                          <a:spcPts val="0"/>
                        </a:spcAft>
                      </a:pPr>
                      <a:r>
                        <a:rPr lang="en-US" sz="1600" kern="100" dirty="0">
                          <a:latin typeface="Century"/>
                          <a:ea typeface="Mincho"/>
                          <a:cs typeface="Times New Roman"/>
                        </a:rPr>
                        <a:t>11</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90272">
                <a:tc>
                  <a:txBody>
                    <a:bodyPr/>
                    <a:lstStyle/>
                    <a:p>
                      <a:pPr algn="r">
                        <a:lnSpc>
                          <a:spcPts val="1800"/>
                        </a:lnSpc>
                        <a:spcAft>
                          <a:spcPts val="0"/>
                        </a:spcAft>
                      </a:pPr>
                      <a:r>
                        <a:rPr lang="en-US" sz="1600" kern="100" dirty="0">
                          <a:latin typeface="Century"/>
                          <a:ea typeface="Mincho"/>
                          <a:cs typeface="Times New Roman"/>
                        </a:rPr>
                        <a:t>12</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600" kern="100" dirty="0">
                          <a:latin typeface="+mn-lt"/>
                          <a:ea typeface="Mincho"/>
                          <a:cs typeface="Times New Roman"/>
                        </a:rPr>
                        <a:t>エラー箇所に正しい情報が入力</a:t>
                      </a:r>
                      <a:r>
                        <a:rPr lang="ja-JP" sz="1600" kern="100" dirty="0" smtClean="0">
                          <a:latin typeface="+mn-lt"/>
                          <a:ea typeface="Mincho"/>
                          <a:cs typeface="Times New Roman"/>
                        </a:rPr>
                        <a:t>されたらエラー</a:t>
                      </a:r>
                      <a:r>
                        <a:rPr lang="ja-JP" sz="1600"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727564">
                <a:tc>
                  <a:txBody>
                    <a:bodyPr/>
                    <a:lstStyle/>
                    <a:p>
                      <a:pPr algn="r">
                        <a:lnSpc>
                          <a:spcPts val="1800"/>
                        </a:lnSpc>
                        <a:spcAft>
                          <a:spcPts val="0"/>
                        </a:spcAft>
                      </a:pPr>
                      <a:r>
                        <a:rPr lang="en-US" sz="1600" kern="100" dirty="0" smtClean="0">
                          <a:latin typeface="Century"/>
                          <a:ea typeface="Mincho"/>
                          <a:cs typeface="Times New Roman"/>
                        </a:rPr>
                        <a:t>13</a:t>
                      </a:r>
                      <a:endParaRPr lang="ja-JP" sz="1600"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600" kern="100" dirty="0" smtClean="0">
                          <a:latin typeface="+mn-lt"/>
                          <a:ea typeface="Mincho"/>
                          <a:cs typeface="Times New Roman"/>
                        </a:rPr>
                        <a:t>登録</a:t>
                      </a:r>
                      <a:r>
                        <a:rPr lang="ja-JP" sz="1600" kern="100" dirty="0">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12160" y="5085184"/>
            <a:ext cx="2664296" cy="792088"/>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kern="100" dirty="0" smtClean="0">
                <a:solidFill>
                  <a:schemeClr val="tx1"/>
                </a:solidFill>
                <a:ea typeface="Mincho"/>
                <a:cs typeface="Times New Roman"/>
              </a:rPr>
              <a:t>リアルタイム</a:t>
            </a:r>
            <a:endParaRPr lang="en-US" altLang="ja-JP" kern="100" dirty="0" smtClean="0">
              <a:solidFill>
                <a:schemeClr val="tx1"/>
              </a:solidFill>
              <a:ea typeface="Mincho"/>
              <a:cs typeface="Times New Roman"/>
            </a:endParaRPr>
          </a:p>
          <a:p>
            <a:pPr algn="ctr"/>
            <a:r>
              <a:rPr lang="ja-JP" altLang="en-US" kern="100" dirty="0" smtClean="0">
                <a:solidFill>
                  <a:schemeClr val="tx1"/>
                </a:solidFill>
                <a:ea typeface="Mincho"/>
                <a:cs typeface="Times New Roman"/>
              </a:rPr>
              <a:t>バリデーション</a:t>
            </a:r>
          </a:p>
        </p:txBody>
      </p:sp>
      <p:sp>
        <p:nvSpPr>
          <p:cNvPr id="8" name="正方形/長方形 7"/>
          <p:cNvSpPr/>
          <p:nvPr/>
        </p:nvSpPr>
        <p:spPr>
          <a:xfrm>
            <a:off x="6012160" y="6021288"/>
            <a:ext cx="2664296" cy="576064"/>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kern="100" dirty="0" smtClean="0">
                <a:solidFill>
                  <a:schemeClr val="tx1"/>
                </a:solidFill>
                <a:ea typeface="Mincho"/>
                <a:cs typeface="Times New Roman"/>
              </a:rPr>
              <a:t>サブミットロック</a:t>
            </a:r>
          </a:p>
        </p:txBody>
      </p:sp>
      <p:sp>
        <p:nvSpPr>
          <p:cNvPr id="6" name="正方形/長方形 5"/>
          <p:cNvSpPr/>
          <p:nvPr/>
        </p:nvSpPr>
        <p:spPr>
          <a:xfrm>
            <a:off x="6012160" y="1449168"/>
            <a:ext cx="2664296" cy="3492000"/>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kern="100" dirty="0" smtClean="0">
                <a:solidFill>
                  <a:schemeClr val="tx1"/>
                </a:solidFill>
                <a:ea typeface="Mincho"/>
                <a:cs typeface="Times New Roman"/>
              </a:rPr>
              <a:t>表示・入力方法最適化</a:t>
            </a:r>
            <a:endParaRPr lang="ja-JP" altLang="en-US" kern="100" dirty="0">
              <a:solidFill>
                <a:schemeClr val="tx1"/>
              </a:solidFill>
              <a:ea typeface="Mincho"/>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Horizontal)">
                                      <p:cBhvr>
                                        <p:cTn id="10" dur="500"/>
                                        <p:tgtEl>
                                          <p:spTgt spid="7"/>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表示・入力方法最適化</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1556792"/>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を使って実現する。</a:t>
            </a:r>
            <a:endParaRPr kumimoji="1" lang="ja-JP" altLang="en-US" sz="2400" dirty="0"/>
          </a:p>
        </p:txBody>
      </p:sp>
      <p:sp>
        <p:nvSpPr>
          <p:cNvPr id="12" name="テキスト ボックス 11"/>
          <p:cNvSpPr txBox="1"/>
          <p:nvPr/>
        </p:nvSpPr>
        <p:spPr>
          <a:xfrm>
            <a:off x="323528" y="3861048"/>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2" cstate="print"/>
          <a:srcRect/>
          <a:stretch>
            <a:fillRect/>
          </a:stretch>
        </p:blipFill>
        <p:spPr bwMode="auto">
          <a:xfrm>
            <a:off x="683568" y="4365104"/>
            <a:ext cx="7810449"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1656184"/>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endParaRPr kumimoji="1" lang="en-US" altLang="ja-JP" sz="2400" dirty="0" smtClean="0"/>
          </a:p>
          <a:p>
            <a:pPr>
              <a:buNone/>
            </a:pPr>
            <a:r>
              <a:rPr lang="ja-JP" altLang="en-US" sz="2400" dirty="0" smtClean="0"/>
              <a:t>　　</a:t>
            </a:r>
            <a:r>
              <a:rPr lang="en-US" altLang="ja-JP" sz="2400" dirty="0" smtClean="0"/>
              <a:t>Bootstrap</a:t>
            </a:r>
            <a:r>
              <a:rPr lang="ja-JP" altLang="en-US" sz="2400" dirty="0" smtClean="0"/>
              <a:t>を使って実現する。</a:t>
            </a:r>
            <a:endParaRPr lang="en-US" altLang="ja-JP" sz="2400" dirty="0" smtClean="0"/>
          </a:p>
        </p:txBody>
      </p:sp>
      <p:sp>
        <p:nvSpPr>
          <p:cNvPr id="7" name="テキスト ボックス 6"/>
          <p:cNvSpPr txBox="1"/>
          <p:nvPr/>
        </p:nvSpPr>
        <p:spPr>
          <a:xfrm>
            <a:off x="323528" y="3212976"/>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pic>
        <p:nvPicPr>
          <p:cNvPr id="8" name="図 7"/>
          <p:cNvPicPr/>
          <p:nvPr/>
        </p:nvPicPr>
        <p:blipFill>
          <a:blip r:embed="rId2" cstate="print"/>
          <a:srcRect r="-41"/>
          <a:stretch>
            <a:fillRect/>
          </a:stretch>
        </p:blipFill>
        <p:spPr bwMode="auto">
          <a:xfrm>
            <a:off x="899362" y="3861048"/>
            <a:ext cx="7384376" cy="617212"/>
          </a:xfrm>
          <a:prstGeom prst="rect">
            <a:avLst/>
          </a:prstGeom>
          <a:noFill/>
          <a:ln w="9525">
            <a:noFill/>
            <a:miter lim="800000"/>
            <a:headEnd/>
            <a:tailEnd/>
          </a:ln>
        </p:spPr>
      </p:pic>
      <p:pic>
        <p:nvPicPr>
          <p:cNvPr id="9" name="図 8"/>
          <p:cNvPicPr/>
          <p:nvPr/>
        </p:nvPicPr>
        <p:blipFill>
          <a:blip r:embed="rId3" cstate="print"/>
          <a:srcRect r="-21"/>
          <a:stretch>
            <a:fillRect/>
          </a:stretch>
        </p:blipFill>
        <p:spPr bwMode="auto">
          <a:xfrm>
            <a:off x="899592" y="4797152"/>
            <a:ext cx="7383823" cy="648072"/>
          </a:xfrm>
          <a:prstGeom prst="rect">
            <a:avLst/>
          </a:prstGeom>
          <a:noFill/>
          <a:ln w="9525">
            <a:noFill/>
            <a:miter lim="800000"/>
            <a:headEnd/>
            <a:tailEnd/>
          </a:ln>
        </p:spPr>
      </p:pic>
      <p:cxnSp>
        <p:nvCxnSpPr>
          <p:cNvPr id="11" name="直線コネクタ 10"/>
          <p:cNvCxnSpPr/>
          <p:nvPr/>
        </p:nvCxnSpPr>
        <p:spPr>
          <a:xfrm>
            <a:off x="2771800" y="1916832"/>
            <a:ext cx="4032448" cy="0"/>
          </a:xfrm>
          <a:prstGeom prst="line">
            <a:avLst/>
          </a:prstGeom>
          <a:ln>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88840"/>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4</a:t>
            </a:r>
            <a:r>
              <a:rPr kumimoji="1" lang="en-US" altLang="ja-JP" dirty="0" smtClean="0"/>
              <a:t>.3</a:t>
            </a:r>
            <a:r>
              <a:rPr lang="ja-JP" altLang="en-US" dirty="0" smtClean="0"/>
              <a:t> リアルタイムバリデーション</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251520" y="1268760"/>
            <a:ext cx="5040560" cy="576064"/>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400" b="1" dirty="0" smtClean="0">
                <a:ea typeface="メイリオ" pitchFamily="50" charset="-128"/>
                <a:cs typeface="メイリオ" pitchFamily="50" charset="-128"/>
              </a:rPr>
              <a:t>双方向データバインディング</a:t>
            </a:r>
            <a:endParaRPr kumimoji="1" lang="ja-JP" altLang="en-US" sz="24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.4</a:t>
            </a:r>
            <a:r>
              <a:rPr lang="ja-JP" altLang="en-US" dirty="0" smtClean="0"/>
              <a:t> サブミットロック</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556792"/>
            <a:ext cx="8219256" cy="2664296"/>
          </a:xfrm>
        </p:spPr>
        <p:txBody>
          <a:bodyPr>
            <a:norm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バリデーションエラーが発生している場合、サブミット（決定や一時保存）ボタンを非活性にする。</a:t>
            </a:r>
            <a:endParaRPr lang="en-US" altLang="ja-JP" sz="2400" dirty="0" smtClean="0"/>
          </a:p>
          <a:p>
            <a:r>
              <a:rPr lang="ja-JP" altLang="en-US" sz="2400" dirty="0" smtClean="0"/>
              <a:t>正常なデータが入力されている場合、サブミット可能。</a:t>
            </a:r>
            <a:endParaRPr lang="en-US" altLang="ja-JP" sz="2400" dirty="0" smtClean="0"/>
          </a:p>
        </p:txBody>
      </p:sp>
      <p:pic>
        <p:nvPicPr>
          <p:cNvPr id="7" name="図 6"/>
          <p:cNvPicPr/>
          <p:nvPr/>
        </p:nvPicPr>
        <p:blipFill>
          <a:blip r:embed="rId2" cstate="print"/>
          <a:srcRect r="-41"/>
          <a:stretch>
            <a:fillRect/>
          </a:stretch>
        </p:blipFill>
        <p:spPr bwMode="auto">
          <a:xfrm>
            <a:off x="899362" y="3847284"/>
            <a:ext cx="7384376" cy="617212"/>
          </a:xfrm>
          <a:prstGeom prst="rect">
            <a:avLst/>
          </a:prstGeom>
          <a:noFill/>
          <a:ln w="9525">
            <a:noFill/>
            <a:miter lim="800000"/>
            <a:headEnd/>
            <a:tailEnd/>
          </a:ln>
        </p:spPr>
      </p:pic>
      <p:pic>
        <p:nvPicPr>
          <p:cNvPr id="8" name="図 7"/>
          <p:cNvPicPr/>
          <p:nvPr/>
        </p:nvPicPr>
        <p:blipFill>
          <a:blip r:embed="rId3" cstate="print"/>
          <a:srcRect r="-21"/>
          <a:stretch>
            <a:fillRect/>
          </a:stretch>
        </p:blipFill>
        <p:spPr bwMode="auto">
          <a:xfrm>
            <a:off x="899592" y="5328592"/>
            <a:ext cx="7383823" cy="648072"/>
          </a:xfrm>
          <a:prstGeom prst="rect">
            <a:avLst/>
          </a:prstGeom>
          <a:noFill/>
          <a:ln w="9525">
            <a:noFill/>
            <a:miter lim="800000"/>
            <a:headEnd/>
            <a:tailEnd/>
          </a:ln>
        </p:spPr>
      </p:pic>
      <p:pic>
        <p:nvPicPr>
          <p:cNvPr id="63490" name="Picture 2"/>
          <p:cNvPicPr>
            <a:picLocks noChangeAspect="1" noChangeArrowheads="1"/>
          </p:cNvPicPr>
          <p:nvPr/>
        </p:nvPicPr>
        <p:blipFill>
          <a:blip r:embed="rId4" cstate="print"/>
          <a:srcRect/>
          <a:stretch>
            <a:fillRect/>
          </a:stretch>
        </p:blipFill>
        <p:spPr bwMode="auto">
          <a:xfrm>
            <a:off x="7668344" y="4464496"/>
            <a:ext cx="571500" cy="390525"/>
          </a:xfrm>
          <a:prstGeom prst="rect">
            <a:avLst/>
          </a:prstGeom>
          <a:noFill/>
          <a:ln w="9525">
            <a:noFill/>
            <a:miter lim="800000"/>
            <a:headEnd/>
            <a:tailEnd/>
          </a:ln>
        </p:spPr>
      </p:pic>
      <p:pic>
        <p:nvPicPr>
          <p:cNvPr id="63491" name="Picture 3"/>
          <p:cNvPicPr>
            <a:picLocks noChangeAspect="1" noChangeArrowheads="1"/>
          </p:cNvPicPr>
          <p:nvPr/>
        </p:nvPicPr>
        <p:blipFill>
          <a:blip r:embed="rId5" cstate="print"/>
          <a:srcRect/>
          <a:stretch>
            <a:fillRect/>
          </a:stretch>
        </p:blipFill>
        <p:spPr bwMode="auto">
          <a:xfrm>
            <a:off x="7668344" y="5976664"/>
            <a:ext cx="590550" cy="409575"/>
          </a:xfrm>
          <a:prstGeom prst="rect">
            <a:avLst/>
          </a:prstGeom>
          <a:noFill/>
          <a:ln w="9525">
            <a:noFill/>
            <a:miter lim="800000"/>
            <a:headEnd/>
            <a:tailEnd/>
          </a:ln>
        </p:spPr>
      </p:pic>
      <p:sp>
        <p:nvSpPr>
          <p:cNvPr id="10" name="テキスト ボックス 9"/>
          <p:cNvSpPr txBox="1"/>
          <p:nvPr/>
        </p:nvSpPr>
        <p:spPr>
          <a:xfrm>
            <a:off x="323528" y="3399383"/>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4644008" y="6093296"/>
            <a:ext cx="2664296" cy="648072"/>
          </a:xfrm>
          <a:prstGeom prst="wedgeRectCallout">
            <a:avLst>
              <a:gd name="adj1" fmla="val 62007"/>
              <a:gd name="adj2" fmla="val -39402"/>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ボタンを非活性にする</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4644008" y="4608512"/>
            <a:ext cx="2664296" cy="648072"/>
          </a:xfrm>
          <a:prstGeom prst="wedgeRectCallout">
            <a:avLst>
              <a:gd name="adj1" fmla="val 62007"/>
              <a:gd name="adj2" fmla="val -39402"/>
            </a:avLst>
          </a:prstGeom>
          <a:scene3d>
            <a:camera prst="orthographicFront"/>
            <a:lightRig rig="threePt" dir="t"/>
          </a:scene3d>
          <a:sp3d>
            <a:bevelT prst="convex"/>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ボタンを活性化する</a:t>
            </a:r>
            <a:endParaRPr kumimoji="1" lang="ja-JP" altLang="en-US"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34</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評価</a:t>
            </a:r>
            <a:endParaRPr lang="en-US" altLang="ja-JP" sz="32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評価内容</a:t>
            </a:r>
            <a:endParaRPr lang="en-US" altLang="ja-JP" sz="2800" b="1" dirty="0" smtClean="0">
              <a:latin typeface="メイリオ" pitchFamily="50" charset="-128"/>
              <a:ea typeface="メイリオ" pitchFamily="50" charset="-128"/>
              <a:cs typeface="メイリオ" pitchFamily="50" charset="-128"/>
            </a:endParaRPr>
          </a:p>
          <a:p>
            <a:pPr marL="971550" lvl="2"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評価結果</a:t>
            </a:r>
            <a:endParaRPr lang="en-US" altLang="ja-JP" sz="36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a:t>
            </a:r>
            <a:r>
              <a:rPr lang="ja-JP" altLang="en-US" dirty="0" smtClean="0"/>
              <a:t>評価内容</a:t>
            </a:r>
            <a:endParaRPr kumimoji="1" lang="ja-JP" altLang="en-US" dirty="0"/>
          </a:p>
        </p:txBody>
      </p:sp>
      <p:sp>
        <p:nvSpPr>
          <p:cNvPr id="6" name="コンテンツ プレースホルダ 5"/>
          <p:cNvSpPr>
            <a:spLocks noGrp="1"/>
          </p:cNvSpPr>
          <p:nvPr>
            <p:ph idx="1"/>
          </p:nvPr>
        </p:nvSpPr>
        <p:spPr>
          <a:xfrm>
            <a:off x="457200" y="1412776"/>
            <a:ext cx="8229600" cy="5112568"/>
          </a:xfrm>
        </p:spPr>
        <p:txBody>
          <a:bodyPr>
            <a:noAutofit/>
          </a:bodyPr>
          <a:lstStyle/>
          <a:p>
            <a:r>
              <a:rPr lang="ja-JP" altLang="en-US" dirty="0" smtClean="0"/>
              <a:t>使用性の評価はアンケート調査やアクセスログ解析が一般的だが、リリースされていない現段階では定量的な評価は困難である。</a:t>
            </a:r>
            <a:endParaRPr lang="en-US" altLang="ja-JP" dirty="0" smtClean="0"/>
          </a:p>
          <a:p>
            <a:r>
              <a:rPr kumimoji="1" lang="ja-JP" altLang="en-US" dirty="0" smtClean="0"/>
              <a:t>定量的な評価をするならば</a:t>
            </a:r>
            <a:r>
              <a:rPr kumimoji="1" lang="en-US" altLang="ja-JP" dirty="0" smtClean="0"/>
              <a:t>4</a:t>
            </a:r>
            <a:r>
              <a:rPr kumimoji="1" lang="ja-JP" altLang="en-US" dirty="0" smtClean="0"/>
              <a:t>月以降のリリース後となる。</a:t>
            </a:r>
            <a:endParaRPr kumimoji="1" lang="en-US" altLang="ja-JP" dirty="0" smtClean="0"/>
          </a:p>
          <a:p>
            <a:r>
              <a:rPr kumimoji="1" lang="ja-JP" altLang="en-US" dirty="0" smtClean="0"/>
              <a:t>前述した</a:t>
            </a:r>
            <a:r>
              <a:rPr kumimoji="1" lang="en-US" altLang="ja-JP" dirty="0" smtClean="0"/>
              <a:t>13</a:t>
            </a:r>
            <a:r>
              <a:rPr kumimoji="1" lang="ja-JP" altLang="en-US" dirty="0" smtClean="0"/>
              <a:t>の「評価項目」</a:t>
            </a:r>
            <a:r>
              <a:rPr lang="ja-JP" altLang="en-US" dirty="0" smtClean="0"/>
              <a:t>をそれぞれ満たす実装ができたかを評価する。</a:t>
            </a:r>
            <a:endParaRPr lang="en-US" altLang="ja-JP" dirty="0" smtClean="0"/>
          </a:p>
          <a:p>
            <a:r>
              <a:rPr kumimoji="1" lang="ja-JP" altLang="en-US" dirty="0" smtClean="0"/>
              <a:t>また</a:t>
            </a:r>
            <a:r>
              <a:rPr kumimoji="1" lang="en-US" altLang="ja-JP" dirty="0" smtClean="0"/>
              <a:t>iframe</a:t>
            </a:r>
            <a:r>
              <a:rPr kumimoji="1" lang="ja-JP" altLang="en-US" dirty="0" smtClean="0"/>
              <a:t>プラグイン自体の機能を満たしていることが前提となるため、</a:t>
            </a:r>
            <a:r>
              <a:rPr lang="en-US" altLang="ja-JP" dirty="0" smtClean="0"/>
              <a:t>13</a:t>
            </a:r>
            <a:r>
              <a:rPr lang="ja-JP" altLang="en-US" dirty="0" smtClean="0"/>
              <a:t>項目以外に</a:t>
            </a:r>
            <a:r>
              <a:rPr lang="en-US" altLang="ja-JP" dirty="0" smtClean="0"/>
              <a:t>iframe</a:t>
            </a:r>
            <a:r>
              <a:rPr lang="ja-JP" altLang="en-US" dirty="0" smtClean="0"/>
              <a:t>プラグインとしての機能要件も評価する。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a:t>
            </a:r>
            <a:r>
              <a:rPr lang="ja-JP" altLang="en-US" dirty="0" smtClean="0"/>
              <a:t>評価結果</a:t>
            </a:r>
            <a:endParaRPr kumimoji="1" lang="ja-JP" altLang="en-US" dirty="0"/>
          </a:p>
        </p:txBody>
      </p:sp>
      <p:sp>
        <p:nvSpPr>
          <p:cNvPr id="6" name="コンテンツ プレースホルダ 5"/>
          <p:cNvSpPr>
            <a:spLocks noGrp="1"/>
          </p:cNvSpPr>
          <p:nvPr>
            <p:ph idx="1"/>
          </p:nvPr>
        </p:nvSpPr>
        <p:spPr>
          <a:xfrm>
            <a:off x="457200" y="1412776"/>
            <a:ext cx="8229600" cy="5112568"/>
          </a:xfrm>
        </p:spPr>
        <p:txBody>
          <a:bodyPr>
            <a:noAutofit/>
          </a:bodyPr>
          <a:lstStyle/>
          <a:p>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37</a:t>
            </a:fld>
            <a:endParaRPr kumimoji="1" lang="ja-JP" altLang="en-US" dirty="0"/>
          </a:p>
        </p:txBody>
      </p:sp>
      <p:sp>
        <p:nvSpPr>
          <p:cNvPr id="8" name="コンテンツ プレースホルダ 5"/>
          <p:cNvSpPr txBox="1">
            <a:spLocks/>
          </p:cNvSpPr>
          <p:nvPr/>
        </p:nvSpPr>
        <p:spPr>
          <a:xfrm>
            <a:off x="1440160" y="1628800"/>
            <a:ext cx="6372200" cy="468052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lang="en-US" altLang="ja-JP" sz="3200" b="1" dirty="0" smtClean="0">
                <a:solidFill>
                  <a:schemeClr val="bg1">
                    <a:lumMod val="75000"/>
                  </a:schemeClr>
                </a:solidFill>
                <a:latin typeface="メイリオ" pitchFamily="50" charset="-128"/>
                <a:ea typeface="メイリオ" pitchFamily="50" charset="-128"/>
                <a:cs typeface="メイリオ" pitchFamily="50" charset="-128"/>
              </a:rPr>
              <a:t>NetCommons3</a:t>
            </a: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プロジェクト</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sz="32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latin typeface="メイリオ" pitchFamily="50" charset="-128"/>
                <a:ea typeface="メイリオ" pitchFamily="50" charset="-128"/>
                <a:cs typeface="メイリオ" pitchFamily="50" charset="-128"/>
              </a:rPr>
              <a:t>結言</a:t>
            </a:r>
            <a:endParaRPr lang="en-US" altLang="ja-JP" sz="32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結論</a:t>
            </a:r>
            <a:endParaRPr lang="en-US" altLang="ja-JP" sz="2800" b="1" dirty="0" smtClean="0">
              <a:latin typeface="メイリオ" pitchFamily="50" charset="-128"/>
              <a:ea typeface="メイリオ" pitchFamily="50" charset="-128"/>
              <a:cs typeface="メイリオ" pitchFamily="50" charset="-128"/>
            </a:endParaRPr>
          </a:p>
          <a:p>
            <a:pPr marL="971550" lvl="1"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今後の課題</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開発</a:t>
            </a:r>
            <a:r>
              <a:rPr lang="ja-JP" altLang="en-US" sz="1600" b="1" dirty="0" smtClean="0">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052736"/>
          <a:ext cx="8496945" cy="3547665"/>
        </p:xfrm>
        <a:graphic>
          <a:graphicData uri="http://schemas.openxmlformats.org/drawingml/2006/table">
            <a:tbl>
              <a:tblPr/>
              <a:tblGrid>
                <a:gridCol w="642029"/>
                <a:gridCol w="361427"/>
                <a:gridCol w="4973208"/>
                <a:gridCol w="720080"/>
                <a:gridCol w="642504"/>
                <a:gridCol w="571701"/>
                <a:gridCol w="585996"/>
              </a:tblGrid>
              <a:tr h="322515">
                <a:tc>
                  <a:txBody>
                    <a:bodyPr/>
                    <a:lstStyle/>
                    <a:p>
                      <a:pPr algn="ctr">
                        <a:lnSpc>
                          <a:spcPts val="1800"/>
                        </a:lnSpc>
                        <a:spcAft>
                          <a:spcPts val="0"/>
                        </a:spcAft>
                      </a:pPr>
                      <a:r>
                        <a:rPr lang="en-US" altLang="ja-JP" sz="2000" kern="100" dirty="0" smtClean="0">
                          <a:latin typeface="Century"/>
                          <a:ea typeface="Mincho"/>
                          <a:cs typeface="Times New Roman"/>
                        </a:rPr>
                        <a:t>#</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kern="100" dirty="0" smtClean="0">
                          <a:latin typeface="Century"/>
                          <a:ea typeface="Mincho"/>
                          <a:cs typeface="Times New Roman"/>
                        </a:rPr>
                        <a:t>作業項目</a:t>
                      </a:r>
                      <a:r>
                        <a:rPr lang="ja-JP" altLang="en-US" sz="1600" kern="100" dirty="0" smtClean="0">
                          <a:latin typeface="Century"/>
                          <a:ea typeface="Mincho"/>
                          <a:cs typeface="Times New Roman"/>
                        </a:rPr>
                        <a:t>　　　　　　　　　　　　</a:t>
                      </a:r>
                      <a:r>
                        <a:rPr lang="ja-JP" altLang="en-US" sz="1600" kern="100" dirty="0" smtClean="0">
                          <a:latin typeface="Century"/>
                          <a:ea typeface="Mincho"/>
                          <a:cs typeface="Times New Roman"/>
                        </a:rPr>
                        <a:t>　　　　　　　　</a:t>
                      </a:r>
                      <a:r>
                        <a:rPr lang="ja-JP" sz="1600" kern="100" dirty="0" smtClean="0">
                          <a:latin typeface="Century"/>
                          <a:ea typeface="Mincho"/>
                          <a:cs typeface="Times New Roman"/>
                        </a:rPr>
                        <a:t>月</a:t>
                      </a:r>
                      <a:endParaRPr lang="ja-JP" sz="16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ja-JP" altLang="en-US" sz="2000" kern="100" dirty="0" smtClean="0">
                          <a:latin typeface="Century"/>
                          <a:ea typeface="Mincho"/>
                          <a:cs typeface="Times New Roman"/>
                        </a:rPr>
                        <a:t>１２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smtClean="0">
                          <a:latin typeface="Century"/>
                          <a:ea typeface="Mincho"/>
                          <a:cs typeface="Times New Roman"/>
                        </a:rPr>
                        <a:t>１</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２</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altLang="en-US" sz="2000" kern="100" dirty="0">
                          <a:latin typeface="Century"/>
                          <a:ea typeface="Mincho"/>
                          <a:cs typeface="Times New Roman"/>
                        </a:rPr>
                        <a:t>３</a:t>
                      </a:r>
                      <a:endParaRPr 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2515">
                <a:tc>
                  <a:txBody>
                    <a:bodyPr/>
                    <a:lstStyle/>
                    <a:p>
                      <a:pPr algn="ctr">
                        <a:lnSpc>
                          <a:spcPts val="1800"/>
                        </a:lnSpc>
                        <a:spcAft>
                          <a:spcPts val="0"/>
                        </a:spcAft>
                      </a:pPr>
                      <a:r>
                        <a:rPr lang="en-US" sz="2000" kern="100" dirty="0" smtClean="0">
                          <a:latin typeface="Century"/>
                          <a:ea typeface="Mincho"/>
                          <a:cs typeface="Times New Roman"/>
                        </a:rPr>
                        <a:t>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4">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22515">
                <a:tc>
                  <a:txBody>
                    <a:bodyPr/>
                    <a:lstStyle/>
                    <a:p>
                      <a:pPr algn="ctr">
                        <a:lnSpc>
                          <a:spcPts val="1800"/>
                        </a:lnSpc>
                        <a:spcAft>
                          <a:spcPts val="0"/>
                        </a:spcAft>
                      </a:pPr>
                      <a:r>
                        <a:rPr lang="en-US" altLang="ja-JP" sz="2000" kern="100" dirty="0" smtClean="0">
                          <a:latin typeface="Century"/>
                          <a:ea typeface="Mincho"/>
                          <a:cs typeface="Times New Roman"/>
                        </a:rPr>
                        <a:t>4</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5</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altLang="ja-JP" sz="1800" kern="100" dirty="0" smtClean="0">
                          <a:latin typeface="Century"/>
                          <a:ea typeface="Mincho"/>
                          <a:cs typeface="Times New Roman"/>
                        </a:rPr>
                        <a:t>Web</a:t>
                      </a:r>
                      <a:r>
                        <a:rPr lang="ja-JP" altLang="en-US" sz="1800" kern="100" dirty="0" smtClean="0">
                          <a:latin typeface="Century"/>
                          <a:ea typeface="Mincho"/>
                          <a:cs typeface="Times New Roman"/>
                        </a:rPr>
                        <a:t>ブラウザ問題</a:t>
                      </a:r>
                      <a:r>
                        <a:rPr lang="ja-JP" sz="1800" kern="100" dirty="0" smtClean="0">
                          <a:latin typeface="Century"/>
                          <a:ea typeface="Mincho"/>
                          <a:cs typeface="Times New Roman"/>
                        </a:rPr>
                        <a:t>（</a:t>
                      </a:r>
                      <a:r>
                        <a:rPr lang="ja-JP" sz="1800" kern="100" dirty="0">
                          <a:latin typeface="Century"/>
                          <a:ea typeface="Mincho"/>
                          <a:cs typeface="Times New Roman"/>
                        </a:rPr>
                        <a:t>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6</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7</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algn="ctr">
                        <a:lnSpc>
                          <a:spcPts val="1800"/>
                        </a:lnSpc>
                        <a:spcAft>
                          <a:spcPts val="0"/>
                        </a:spcAft>
                      </a:pPr>
                      <a:r>
                        <a:rPr lang="en-US" sz="1800" kern="100" dirty="0">
                          <a:latin typeface="Century"/>
                          <a:ea typeface="Mincho"/>
                          <a:cs typeface="Times New Roman"/>
                        </a:rPr>
                        <a:t>iframe</a:t>
                      </a:r>
                      <a:r>
                        <a:rPr lang="ja-JP" sz="1800"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4">
                  <a:txBody>
                    <a:bodyPr/>
                    <a:lstStyle/>
                    <a:p>
                      <a:pPr algn="ctr">
                        <a:lnSpc>
                          <a:spcPts val="1800"/>
                        </a:lnSpc>
                        <a:spcAft>
                          <a:spcPts val="0"/>
                        </a:spcAft>
                      </a:pPr>
                      <a:r>
                        <a:rPr lang="ja-JP" altLang="ja-JP" sz="1400" kern="100" dirty="0" smtClean="0">
                          <a:latin typeface="Century"/>
                          <a:ea typeface="Mincho"/>
                          <a:cs typeface="Times New Roman"/>
                        </a:rPr>
                        <a:t>－</a:t>
                      </a:r>
                      <a:endParaRPr lang="ja-JP" altLang="ja-JP" sz="14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8</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9</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画面遷移図・</a:t>
                      </a:r>
                      <a:r>
                        <a:rPr lang="en-US" sz="1800" kern="100" dirty="0">
                          <a:latin typeface="Century"/>
                          <a:ea typeface="Mincho"/>
                          <a:cs typeface="Times New Roman"/>
                        </a:rPr>
                        <a:t>ER</a:t>
                      </a:r>
                      <a:r>
                        <a:rPr lang="ja-JP" sz="1800"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altLang="ja-JP" sz="2000" kern="100" dirty="0" smtClean="0">
                          <a:latin typeface="Century"/>
                          <a:ea typeface="Mincho"/>
                          <a:cs typeface="Times New Roman"/>
                        </a:rPr>
                        <a:t>10</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2515">
                <a:tc>
                  <a:txBody>
                    <a:bodyPr/>
                    <a:lstStyle/>
                    <a:p>
                      <a:pPr algn="ctr">
                        <a:lnSpc>
                          <a:spcPts val="1800"/>
                        </a:lnSpc>
                        <a:spcAft>
                          <a:spcPts val="0"/>
                        </a:spcAft>
                      </a:pPr>
                      <a:r>
                        <a:rPr lang="en-US" sz="2000" kern="100" dirty="0" smtClean="0">
                          <a:latin typeface="Century"/>
                          <a:ea typeface="Mincho"/>
                          <a:cs typeface="Times New Roman"/>
                        </a:rPr>
                        <a:t>11</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22515">
                <a:tc>
                  <a:txBody>
                    <a:bodyPr/>
                    <a:lstStyle/>
                    <a:p>
                      <a:pPr algn="ctr">
                        <a:lnSpc>
                          <a:spcPts val="1800"/>
                        </a:lnSpc>
                        <a:spcAft>
                          <a:spcPts val="0"/>
                        </a:spcAft>
                      </a:pPr>
                      <a:r>
                        <a:rPr lang="en-US" sz="2000" kern="100" dirty="0" smtClean="0">
                          <a:latin typeface="Century"/>
                          <a:ea typeface="Mincho"/>
                          <a:cs typeface="Times New Roman"/>
                        </a:rPr>
                        <a:t>12</a:t>
                      </a:r>
                      <a:endParaRPr lang="ja-JP" sz="2000"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algn="ctr">
                        <a:lnSpc>
                          <a:spcPts val="1800"/>
                        </a:lnSpc>
                        <a:spcAft>
                          <a:spcPts val="0"/>
                        </a:spcAft>
                      </a:pPr>
                      <a:r>
                        <a:rPr lang="ja-JP" sz="1800"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2</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1440160" y="1628800"/>
            <a:ext cx="6372200" cy="396044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HTML, CSS, Javascript</a:t>
            </a:r>
            <a:endParaRPr lang="en-US" altLang="ja-JP" sz="2800" b="1" dirty="0" smtClean="0">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との主な相違点</a:t>
            </a: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フォームにおける問題点</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200" b="1" dirty="0" smtClean="0">
                <a:solidFill>
                  <a:schemeClr val="bg1">
                    <a:lumMod val="75000"/>
                  </a:schemeClr>
                </a:solidFill>
                <a:latin typeface="メイリオ" pitchFamily="50" charset="-128"/>
                <a:ea typeface="メイリオ" pitchFamily="50" charset="-128"/>
                <a:cs typeface="メイリオ" pitchFamily="50" charset="-128"/>
              </a:rPr>
              <a:t>結言</a:t>
            </a:r>
            <a:endParaRPr lang="en-US" altLang="ja-JP" sz="32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2051720" cy="764704"/>
          </a:xfrm>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339752" y="0"/>
            <a:ext cx="4824536" cy="7029400"/>
          </a:xfrm>
        </p:spPr>
        <p:txBody>
          <a:bodyPr>
            <a:noAutofit/>
          </a:bodyPr>
          <a:lstStyle/>
          <a:p>
            <a:pPr marL="514350" indent="-514350">
              <a:buNone/>
            </a:pPr>
            <a:r>
              <a:rPr lang="ja-JP" altLang="en-US" sz="2000" dirty="0" smtClean="0"/>
              <a:t>背景と目的</a:t>
            </a:r>
            <a:endParaRPr lang="en-US" altLang="ja-JP" sz="2000" dirty="0" smtClean="0"/>
          </a:p>
          <a:p>
            <a:pPr marL="514350" indent="-514350">
              <a:buFont typeface="+mj-lt"/>
              <a:buAutoNum type="arabicPeriod"/>
            </a:pPr>
            <a:r>
              <a:rPr lang="en-US" altLang="ja-JP" sz="2000" dirty="0" smtClean="0"/>
              <a:t>NetCommons3</a:t>
            </a:r>
            <a:r>
              <a:rPr lang="ja-JP" altLang="en-US" sz="2000" dirty="0" smtClean="0"/>
              <a:t>プロジェクト</a:t>
            </a:r>
            <a:endParaRPr lang="en-US" altLang="ja-JP" sz="2000" dirty="0" smtClean="0"/>
          </a:p>
          <a:p>
            <a:pPr marL="914400" lvl="1" indent="-514350">
              <a:buFont typeface="+mj-lt"/>
              <a:buAutoNum type="arabicPeriod"/>
            </a:pPr>
            <a:r>
              <a:rPr lang="en-US" altLang="ja-JP" sz="1600" dirty="0" smtClean="0"/>
              <a:t>CMS</a:t>
            </a:r>
          </a:p>
          <a:p>
            <a:pPr marL="914400" lvl="1" indent="-514350">
              <a:buFont typeface="+mj-lt"/>
              <a:buAutoNum type="arabicPeriod"/>
            </a:pPr>
            <a:r>
              <a:rPr lang="en-US" altLang="ja-JP" sz="1600" dirty="0" smtClean="0"/>
              <a:t>NC2</a:t>
            </a:r>
            <a:r>
              <a:rPr lang="ja-JP" altLang="en-US" sz="1600" dirty="0" smtClean="0"/>
              <a:t>との主な相違点</a:t>
            </a:r>
            <a:endParaRPr lang="en-US" altLang="ja-JP" sz="2000" dirty="0" smtClean="0"/>
          </a:p>
          <a:p>
            <a:pPr marL="514350" indent="-514350">
              <a:buFont typeface="+mj-lt"/>
              <a:buAutoNum type="arabicPeriod"/>
            </a:pPr>
            <a:r>
              <a:rPr lang="ja-JP" altLang="en-US" sz="2000" dirty="0" smtClean="0"/>
              <a:t>開発担当</a:t>
            </a:r>
            <a:endParaRPr lang="en-US" altLang="ja-JP" sz="2000" dirty="0" smtClean="0"/>
          </a:p>
          <a:p>
            <a:pPr marL="914400" lvl="1" indent="-514350">
              <a:buFont typeface="+mj-lt"/>
              <a:buAutoNum type="arabicPeriod"/>
            </a:pPr>
            <a:r>
              <a:rPr lang="ja-JP" altLang="en-US" sz="1600" dirty="0" smtClean="0"/>
              <a:t>プラグイン開発</a:t>
            </a:r>
            <a:endParaRPr lang="en-US" altLang="ja-JP" sz="1600" dirty="0" smtClean="0"/>
          </a:p>
          <a:p>
            <a:pPr marL="914400" lvl="1" indent="-514350">
              <a:buFont typeface="+mj-lt"/>
              <a:buAutoNum type="arabicPeriod"/>
            </a:pPr>
            <a:r>
              <a:rPr lang="ja-JP" altLang="en-US" sz="1600" dirty="0" smtClean="0"/>
              <a:t>開発スケジュール</a:t>
            </a:r>
            <a:endParaRPr lang="en-US" altLang="ja-JP" sz="2000" dirty="0" smtClean="0"/>
          </a:p>
          <a:p>
            <a:pPr marL="514350" indent="-514350">
              <a:buFont typeface="+mj-lt"/>
              <a:buAutoNum type="arabicPeriod"/>
            </a:pPr>
            <a:r>
              <a:rPr lang="ja-JP" altLang="en-US" sz="2000" dirty="0" smtClean="0"/>
              <a:t>フォームにおける問題点</a:t>
            </a:r>
            <a:endParaRPr lang="en-US" altLang="ja-JP" sz="2000" dirty="0" smtClean="0"/>
          </a:p>
          <a:p>
            <a:pPr marL="914400" lvl="1" indent="-514350">
              <a:buFont typeface="+mj-lt"/>
              <a:buAutoNum type="arabicPeriod"/>
            </a:pPr>
            <a:r>
              <a:rPr lang="en-US" altLang="ja-JP" sz="1600" dirty="0" smtClean="0"/>
              <a:t>NC2</a:t>
            </a:r>
            <a:r>
              <a:rPr lang="ja-JP" altLang="en-US" sz="1600" dirty="0" smtClean="0"/>
              <a:t>のフォーム</a:t>
            </a:r>
            <a:endParaRPr lang="en-US" altLang="ja-JP" sz="1600" dirty="0" smtClean="0"/>
          </a:p>
          <a:p>
            <a:pPr marL="914400" lvl="1" indent="-514350">
              <a:buFont typeface="+mj-lt"/>
              <a:buAutoNum type="arabicPeriod"/>
            </a:pPr>
            <a:r>
              <a:rPr lang="en-US" altLang="ja-JP" sz="1600" dirty="0" smtClean="0"/>
              <a:t>EFO</a:t>
            </a:r>
          </a:p>
          <a:p>
            <a:pPr marL="914400" lvl="1" indent="-514350">
              <a:buFont typeface="+mj-lt"/>
              <a:buAutoNum type="arabicPeriod"/>
            </a:pPr>
            <a:r>
              <a:rPr lang="ja-JP" altLang="en-US" sz="1600" dirty="0" smtClean="0"/>
              <a:t>検討項目</a:t>
            </a:r>
          </a:p>
          <a:p>
            <a:pPr marL="514350" indent="-514350">
              <a:buFont typeface="+mj-lt"/>
              <a:buAutoNum type="arabicPeriod"/>
            </a:pPr>
            <a:r>
              <a:rPr kumimoji="1" lang="ja-JP" altLang="en-US" sz="2000" dirty="0" smtClean="0"/>
              <a:t>解決方法</a:t>
            </a:r>
            <a:endParaRPr kumimoji="1" lang="en-US" altLang="ja-JP" sz="2000" dirty="0" smtClean="0"/>
          </a:p>
          <a:p>
            <a:pPr marL="914400" lvl="1" indent="-514350">
              <a:buFont typeface="+mj-lt"/>
              <a:buAutoNum type="arabicPeriod"/>
            </a:pPr>
            <a:r>
              <a:rPr lang="ja-JP" altLang="en-US" sz="1600" dirty="0" smtClean="0"/>
              <a:t>検討項目の分類</a:t>
            </a:r>
            <a:endParaRPr lang="en-US" altLang="ja-JP" sz="1600" dirty="0" smtClean="0"/>
          </a:p>
          <a:p>
            <a:pPr marL="914400" lvl="1" indent="-514350">
              <a:buFont typeface="+mj-lt"/>
              <a:buAutoNum type="arabicPeriod"/>
            </a:pPr>
            <a:r>
              <a:rPr lang="ja-JP" altLang="en-US" sz="1600" dirty="0" smtClean="0"/>
              <a:t>表示・入力方法最適化</a:t>
            </a:r>
            <a:endParaRPr lang="en-US" altLang="ja-JP" sz="1600" dirty="0" smtClean="0"/>
          </a:p>
          <a:p>
            <a:pPr marL="914400" lvl="1" indent="-514350">
              <a:buFont typeface="+mj-lt"/>
              <a:buAutoNum type="arabicPeriod"/>
            </a:pPr>
            <a:r>
              <a:rPr lang="ja-JP" altLang="en-US" sz="1600" dirty="0" smtClean="0"/>
              <a:t>リアルタイムバリデーション</a:t>
            </a:r>
            <a:endParaRPr lang="en-US" altLang="ja-JP" sz="1600" dirty="0" smtClean="0"/>
          </a:p>
          <a:p>
            <a:pPr marL="914400" lvl="1" indent="-514350">
              <a:buFont typeface="+mj-lt"/>
              <a:buAutoNum type="arabicPeriod"/>
            </a:pPr>
            <a:r>
              <a:rPr lang="ja-JP" altLang="en-US" sz="1600" dirty="0" smtClean="0"/>
              <a:t>サブミットロック</a:t>
            </a:r>
          </a:p>
          <a:p>
            <a:pPr marL="514350" indent="-514350">
              <a:buFont typeface="+mj-lt"/>
              <a:buAutoNum type="arabicPeriod"/>
            </a:pPr>
            <a:r>
              <a:rPr lang="ja-JP" altLang="en-US" sz="2000" dirty="0" smtClean="0"/>
              <a:t>評価</a:t>
            </a:r>
            <a:endParaRPr lang="en-US" altLang="ja-JP" sz="2000" dirty="0" smtClean="0"/>
          </a:p>
          <a:p>
            <a:pPr marL="971550" lvl="2" indent="-514350">
              <a:buFont typeface="+mj-lt"/>
              <a:buAutoNum type="arabicPeriod"/>
            </a:pPr>
            <a:r>
              <a:rPr lang="ja-JP" altLang="en-US" sz="1600" dirty="0" smtClean="0"/>
              <a:t>評価内容</a:t>
            </a:r>
            <a:endParaRPr lang="en-US" altLang="ja-JP" sz="1600" dirty="0" smtClean="0"/>
          </a:p>
          <a:p>
            <a:pPr marL="971550" lvl="2" indent="-514350">
              <a:buFont typeface="+mj-lt"/>
              <a:buAutoNum type="arabicPeriod"/>
            </a:pPr>
            <a:r>
              <a:rPr lang="ja-JP" altLang="en-US" sz="1600" dirty="0" smtClean="0"/>
              <a:t>評価</a:t>
            </a:r>
            <a:r>
              <a:rPr lang="ja-JP" altLang="en-US" sz="1600" dirty="0" smtClean="0"/>
              <a:t>結果</a:t>
            </a:r>
            <a:endParaRPr kumimoji="1" lang="en-US" altLang="ja-JP" dirty="0" smtClean="0"/>
          </a:p>
          <a:p>
            <a:pPr marL="514350" indent="-514350">
              <a:buFont typeface="+mj-lt"/>
              <a:buAutoNum type="arabicPeriod"/>
            </a:pPr>
            <a:r>
              <a:rPr kumimoji="1" lang="ja-JP" altLang="en-US" sz="2000" dirty="0" smtClean="0"/>
              <a:t>結言</a:t>
            </a:r>
            <a:endParaRPr kumimoji="1" lang="en-US" altLang="ja-JP" sz="2000" dirty="0" smtClean="0"/>
          </a:p>
          <a:p>
            <a:pPr marL="971550" lvl="1" indent="-514350">
              <a:buFont typeface="+mj-lt"/>
              <a:buAutoNum type="arabicPeriod"/>
            </a:pPr>
            <a:r>
              <a:rPr lang="ja-JP" altLang="en-US" sz="1600" dirty="0" smtClean="0"/>
              <a:t>結論</a:t>
            </a:r>
            <a:endParaRPr lang="en-US" altLang="ja-JP" sz="1600" dirty="0" smtClean="0"/>
          </a:p>
          <a:p>
            <a:pPr marL="971550" lvl="1" indent="-514350">
              <a:buFont typeface="+mj-lt"/>
              <a:buAutoNum type="arabicPeriod"/>
            </a:pPr>
            <a:r>
              <a:rPr lang="ja-JP" altLang="en-US" sz="1600" dirty="0" smtClean="0"/>
              <a:t>今後の課題</a:t>
            </a:r>
            <a:endParaRPr lang="en-US" altLang="ja-JP" sz="1600" dirty="0" smtClean="0"/>
          </a:p>
          <a:p>
            <a:pPr marL="514350" indent="-514350">
              <a:buFont typeface="+mj-lt"/>
              <a:buAutoNum type="arabicPeriod"/>
            </a:pPr>
            <a:endParaRPr kumimoji="1" lang="en-US" altLang="ja-JP" sz="20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40</a:t>
            </a:fld>
            <a:endParaRPr kumimoji="1" lang="ja-JP"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a:t>
            </a:r>
            <a:r>
              <a:rPr lang="ja-JP" altLang="en-US" smtClean="0"/>
              <a:t>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a:t>
            </a:r>
            <a:r>
              <a:rPr lang="ja-JP" altLang="en-US" sz="2800" b="1" dirty="0" smtClean="0">
                <a:latin typeface="メイリオ" pitchFamily="50" charset="-128"/>
                <a:ea typeface="メイリオ" pitchFamily="50" charset="-128"/>
                <a:cs typeface="メイリオ" pitchFamily="50" charset="-128"/>
              </a:rPr>
              <a:t>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74441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3</a:t>
            </a:r>
            <a:endParaRPr kumimoji="1" lang="ja-JP" altLang="en-US" sz="32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a:t>
            </a:r>
            <a:r>
              <a:rPr lang="ja-JP" altLang="en-US" dirty="0" smtClean="0"/>
              <a:t> </a:t>
            </a:r>
            <a:r>
              <a:rPr lang="en-US" altLang="ja-JP" u="sng" dirty="0" smtClean="0"/>
              <a:t>HTML</a:t>
            </a:r>
            <a:r>
              <a:rPr lang="en-US" altLang="ja-JP" dirty="0" smtClean="0"/>
              <a:t>, CSS,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257003"/>
          </a:xfrm>
        </p:spPr>
        <p:txBody>
          <a:bodyPr>
            <a:normAutofit lnSpcReduction="10000"/>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kumimoji="1" lang="ja-JP" altLang="en-US" sz="2400" dirty="0" smtClean="0"/>
              <a:t>　</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1.2</a:t>
            </a:r>
            <a:r>
              <a:rPr lang="ja-JP" altLang="en-US" dirty="0" smtClean="0"/>
              <a:t> </a:t>
            </a:r>
            <a:r>
              <a:rPr lang="en-US" altLang="ja-JP" dirty="0" smtClean="0"/>
              <a:t>HTML, </a:t>
            </a:r>
            <a:r>
              <a:rPr lang="en-US" altLang="ja-JP" u="sng" dirty="0" smtClean="0"/>
              <a:t>CSS</a:t>
            </a:r>
            <a:r>
              <a:rPr lang="en-US" altLang="ja-JP" dirty="0" smtClean="0"/>
              <a:t>, 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a:t>
            </a:r>
            <a:r>
              <a:rPr lang="en-US" altLang="ja-JP" dirty="0" smtClean="0"/>
              <a:t>body</a:t>
            </a:r>
            <a:r>
              <a:rPr lang="ja-JP" altLang="en-US" dirty="0" smtClean="0"/>
              <a:t> </a:t>
            </a:r>
            <a:r>
              <a:rPr lang="en-US" altLang="ja-JP" u="sng" dirty="0" smtClean="0">
                <a:solidFill>
                  <a:srgbClr val="FF0000"/>
                </a:solidFill>
              </a:rPr>
              <a:t>style</a:t>
            </a:r>
            <a:r>
              <a:rPr lang="en-US" altLang="ja-JP" u="sng" dirty="0" smtClean="0">
                <a:solidFill>
                  <a:srgbClr val="FF0000"/>
                </a:solidFill>
              </a:rPr>
              <a:t>=“text-align: center;”</a:t>
            </a:r>
            <a:r>
              <a:rPr lang="en-US" altLang="ja-JP" dirty="0" smtClean="0"/>
              <a:t>&gt;</a:t>
            </a:r>
            <a:endParaRPr lang="en-US" altLang="ja-JP" dirty="0" smtClean="0"/>
          </a:p>
          <a:p>
            <a:r>
              <a:rPr lang="en-US" altLang="ja-JP" dirty="0" smtClean="0"/>
              <a:t>        &lt;</a:t>
            </a:r>
            <a:r>
              <a:rPr lang="en-US" altLang="ja-JP" dirty="0" err="1" smtClean="0"/>
              <a:t>textarea</a:t>
            </a:r>
            <a:r>
              <a:rPr lang="en-US" altLang="ja-JP" dirty="0" smtClean="0"/>
              <a:t>&gt;</a:t>
            </a:r>
            <a:endParaRPr lang="en-US" altLang="ja-JP" dirty="0" smtClean="0"/>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a:t>
            </a:r>
            <a:r>
              <a:rPr kumimoji="1" lang="en-US" altLang="ja-JP" sz="2400" dirty="0" smtClean="0"/>
              <a:t>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ja-JP" altLang="en-US" sz="2400" dirty="0" smtClean="0"/>
              <a:t>。</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7476</TotalTime>
  <Words>2735</Words>
  <Application>Microsoft Office PowerPoint</Application>
  <PresentationFormat>画面に合わせる (4:3)</PresentationFormat>
  <Paragraphs>749</Paragraphs>
  <Slides>42</Slides>
  <Notes>12</Notes>
  <HiddenSlides>3</HiddenSlides>
  <MMClips>0</MMClips>
  <ScaleCrop>false</ScaleCrop>
  <HeadingPairs>
    <vt:vector size="4" baseType="variant">
      <vt:variant>
        <vt:lpstr>テーマ</vt:lpstr>
      </vt:variant>
      <vt:variant>
        <vt:i4>1</vt:i4>
      </vt:variant>
      <vt:variant>
        <vt:lpstr>スライド タイトル</vt:lpstr>
      </vt:variant>
      <vt:variant>
        <vt:i4>42</vt:i4>
      </vt:variant>
    </vt:vector>
  </HeadingPairs>
  <TitlesOfParts>
    <vt:vector size="43" baseType="lpstr">
      <vt:lpstr>Office テーマ</vt:lpstr>
      <vt:lpstr>NetCommons3プラグイン開発における 機能提案及び、評価</vt:lpstr>
      <vt:lpstr>スライド 2</vt:lpstr>
      <vt:lpstr>目次</vt:lpstr>
      <vt:lpstr>目次</vt:lpstr>
      <vt:lpstr>1.1 CMS</vt:lpstr>
      <vt:lpstr>1.1 CMS</vt:lpstr>
      <vt:lpstr>1.1 CMS</vt:lpstr>
      <vt:lpstr>1.2 HTML, CSS, Javascript</vt:lpstr>
      <vt:lpstr>1.2 HTML, CSS, Javascript</vt:lpstr>
      <vt:lpstr>1.2 HTML, CSS, Javascript</vt:lpstr>
      <vt:lpstr>1.2 HTML, CSS, Javascript</vt:lpstr>
      <vt:lpstr>1.2 HTML, CSS, Javascript</vt:lpstr>
      <vt:lpstr>1.3 NC2との主な相違点</vt:lpstr>
      <vt:lpstr>1.3 NC2との主な相違点</vt:lpstr>
      <vt:lpstr>1.3 NC2との主な相違点</vt:lpstr>
      <vt:lpstr>1.3 NC2との主な相違点</vt:lpstr>
      <vt:lpstr>1.3 NC2との主な相違点</vt:lpstr>
      <vt:lpstr>目次</vt:lpstr>
      <vt:lpstr>２.1 プラグイン開発</vt:lpstr>
      <vt:lpstr>２.1 プラグイン開発</vt:lpstr>
      <vt:lpstr>２.2 開発スケジュール</vt:lpstr>
      <vt:lpstr>目次</vt:lpstr>
      <vt:lpstr>3.1 NC2のフォーム</vt:lpstr>
      <vt:lpstr>3.2 EFO</vt:lpstr>
      <vt:lpstr>3.1 NC2のフォーム</vt:lpstr>
      <vt:lpstr>3.3 検討項目</vt:lpstr>
      <vt:lpstr>目次</vt:lpstr>
      <vt:lpstr>4.1 検討項目の分類</vt:lpstr>
      <vt:lpstr>4.2 表示・入力方法最適化</vt:lpstr>
      <vt:lpstr>4.3 リアルタイムバリデーション</vt:lpstr>
      <vt:lpstr>4.3 リアルタイムバリデーション</vt:lpstr>
      <vt:lpstr>4.3 リアルタイムバリデーション</vt:lpstr>
      <vt:lpstr>4.4 サブミットロック</vt:lpstr>
      <vt:lpstr>目次</vt:lpstr>
      <vt:lpstr>5.1 評価内容</vt:lpstr>
      <vt:lpstr>5.2 評価結果</vt:lpstr>
      <vt:lpstr>目次</vt:lpstr>
      <vt:lpstr>２.2 開発スケジュール</vt:lpstr>
      <vt:lpstr>ご清聴ありがとうございました。</vt:lpstr>
      <vt:lpstr>目次</vt:lpstr>
      <vt:lpstr>OSS(オープンソースソフトウェア)</vt:lpstr>
      <vt:lpstr>CI(継続的インテグレーション)</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565</cp:revision>
  <dcterms:created xsi:type="dcterms:W3CDTF">2014-10-23T15:17:38Z</dcterms:created>
  <dcterms:modified xsi:type="dcterms:W3CDTF">2014-12-02T03:26:39Z</dcterms:modified>
</cp:coreProperties>
</file>