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2"/>
  </p:notesMasterIdLst>
  <p:handoutMasterIdLst>
    <p:handoutMasterId r:id="rId63"/>
  </p:handoutMasterIdLst>
  <p:sldIdLst>
    <p:sldId id="256" r:id="rId2"/>
    <p:sldId id="276" r:id="rId3"/>
    <p:sldId id="312" r:id="rId4"/>
    <p:sldId id="285" r:id="rId5"/>
    <p:sldId id="286" r:id="rId6"/>
    <p:sldId id="287" r:id="rId7"/>
    <p:sldId id="288" r:id="rId8"/>
    <p:sldId id="332" r:id="rId9"/>
    <p:sldId id="338" r:id="rId10"/>
    <p:sldId id="339" r:id="rId11"/>
    <p:sldId id="340" r:id="rId12"/>
    <p:sldId id="341" r:id="rId13"/>
    <p:sldId id="353" r:id="rId14"/>
    <p:sldId id="342" r:id="rId15"/>
    <p:sldId id="295" r:id="rId16"/>
    <p:sldId id="294" r:id="rId17"/>
    <p:sldId id="323" r:id="rId18"/>
    <p:sldId id="296" r:id="rId19"/>
    <p:sldId id="297" r:id="rId20"/>
    <p:sldId id="298" r:id="rId21"/>
    <p:sldId id="299" r:id="rId22"/>
    <p:sldId id="301" r:id="rId23"/>
    <p:sldId id="345" r:id="rId24"/>
    <p:sldId id="300" r:id="rId25"/>
    <p:sldId id="302" r:id="rId26"/>
    <p:sldId id="303" r:id="rId27"/>
    <p:sldId id="304" r:id="rId28"/>
    <p:sldId id="305" r:id="rId29"/>
    <p:sldId id="307" r:id="rId30"/>
    <p:sldId id="306" r:id="rId31"/>
    <p:sldId id="309" r:id="rId32"/>
    <p:sldId id="321" r:id="rId33"/>
    <p:sldId id="330" r:id="rId34"/>
    <p:sldId id="327" r:id="rId35"/>
    <p:sldId id="331" r:id="rId36"/>
    <p:sldId id="328" r:id="rId37"/>
    <p:sldId id="329" r:id="rId38"/>
    <p:sldId id="348" r:id="rId39"/>
    <p:sldId id="310" r:id="rId40"/>
    <p:sldId id="320" r:id="rId41"/>
    <p:sldId id="333" r:id="rId42"/>
    <p:sldId id="335" r:id="rId43"/>
    <p:sldId id="336" r:id="rId44"/>
    <p:sldId id="283" r:id="rId45"/>
    <p:sldId id="346" r:id="rId46"/>
    <p:sldId id="349" r:id="rId47"/>
    <p:sldId id="343" r:id="rId48"/>
    <p:sldId id="350" r:id="rId49"/>
    <p:sldId id="344" r:id="rId50"/>
    <p:sldId id="354" r:id="rId51"/>
    <p:sldId id="352" r:id="rId52"/>
    <p:sldId id="347" r:id="rId53"/>
    <p:sldId id="314" r:id="rId54"/>
    <p:sldId id="311" r:id="rId55"/>
    <p:sldId id="351" r:id="rId56"/>
    <p:sldId id="315" r:id="rId57"/>
    <p:sldId id="316" r:id="rId58"/>
    <p:sldId id="317" r:id="rId59"/>
    <p:sldId id="318" r:id="rId60"/>
    <p:sldId id="319" r:id="rId61"/>
  </p:sldIdLst>
  <p:sldSz cx="9144000" cy="6858000" type="screen4x3"/>
  <p:notesSz cx="6734175" cy="98679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A38FBB"/>
    <a:srgbClr val="D5CBDF"/>
    <a:srgbClr val="B5DDE9"/>
    <a:srgbClr val="CCDBA9"/>
    <a:srgbClr val="37CBFF"/>
    <a:srgbClr val="CDCDCD"/>
    <a:srgbClr val="F5F5F5"/>
    <a:srgbClr val="D4F4D4"/>
    <a:srgbClr val="A9E9A9"/>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9" autoAdjust="0"/>
    <p:restoredTop sz="78207" autoAdjust="0"/>
  </p:normalViewPr>
  <p:slideViewPr>
    <p:cSldViewPr>
      <p:cViewPr varScale="1">
        <p:scale>
          <a:sx n="92" d="100"/>
          <a:sy n="92" d="100"/>
        </p:scale>
        <p:origin x="-127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814"/>
    </p:cViewPr>
  </p:sorterViewPr>
  <p:notesViewPr>
    <p:cSldViewPr>
      <p:cViewPr varScale="1">
        <p:scale>
          <a:sx n="52" d="100"/>
          <a:sy n="52" d="100"/>
        </p:scale>
        <p:origin x="-2994" y="-102"/>
      </p:cViewPr>
      <p:guideLst>
        <p:guide orient="horz" pos="3108"/>
        <p:guide pos="212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143" cy="493395"/>
          </a:xfrm>
          <a:prstGeom prst="rect">
            <a:avLst/>
          </a:prstGeom>
        </p:spPr>
        <p:txBody>
          <a:bodyPr vert="horz" lIns="91422" tIns="45711" rIns="91422" bIns="45711"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14474" y="0"/>
            <a:ext cx="2918143" cy="493395"/>
          </a:xfrm>
          <a:prstGeom prst="rect">
            <a:avLst/>
          </a:prstGeom>
        </p:spPr>
        <p:txBody>
          <a:bodyPr vert="horz" lIns="91422" tIns="45711" rIns="91422" bIns="45711" rtlCol="0"/>
          <a:lstStyle>
            <a:lvl1pPr algn="r">
              <a:defRPr sz="1200"/>
            </a:lvl1pPr>
          </a:lstStyle>
          <a:p>
            <a:fld id="{4D0B171D-DB52-4872-B7A7-CAEB79401EAB}" type="datetimeFigureOut">
              <a:rPr kumimoji="1" lang="ja-JP" altLang="en-US" smtClean="0"/>
              <a:pPr/>
              <a:t>2014/12/12</a:t>
            </a:fld>
            <a:endParaRPr kumimoji="1" lang="ja-JP" altLang="en-US"/>
          </a:p>
        </p:txBody>
      </p:sp>
      <p:sp>
        <p:nvSpPr>
          <p:cNvPr id="4" name="フッター プレースホルダ 3"/>
          <p:cNvSpPr>
            <a:spLocks noGrp="1"/>
          </p:cNvSpPr>
          <p:nvPr>
            <p:ph type="ftr" sz="quarter" idx="2"/>
          </p:nvPr>
        </p:nvSpPr>
        <p:spPr>
          <a:xfrm>
            <a:off x="0" y="9372792"/>
            <a:ext cx="2918143" cy="493395"/>
          </a:xfrm>
          <a:prstGeom prst="rect">
            <a:avLst/>
          </a:prstGeom>
        </p:spPr>
        <p:txBody>
          <a:bodyPr vert="horz" lIns="91422" tIns="45711" rIns="91422" bIns="45711"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14474" y="9372792"/>
            <a:ext cx="2918143" cy="493395"/>
          </a:xfrm>
          <a:prstGeom prst="rect">
            <a:avLst/>
          </a:prstGeom>
        </p:spPr>
        <p:txBody>
          <a:bodyPr vert="horz" lIns="91422" tIns="45711" rIns="91422" bIns="45711" rtlCol="0" anchor="b"/>
          <a:lstStyle>
            <a:lvl1pPr algn="r">
              <a:defRPr sz="1200"/>
            </a:lvl1pPr>
          </a:lstStyle>
          <a:p>
            <a:fld id="{DBB5B725-4B17-4B84-A5CE-19E243D3DDD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143" cy="493395"/>
          </a:xfrm>
          <a:prstGeom prst="rect">
            <a:avLst/>
          </a:prstGeom>
        </p:spPr>
        <p:txBody>
          <a:bodyPr vert="horz" lIns="91422" tIns="45711" rIns="91422" bIns="45711"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14474" y="0"/>
            <a:ext cx="2918143" cy="493395"/>
          </a:xfrm>
          <a:prstGeom prst="rect">
            <a:avLst/>
          </a:prstGeom>
        </p:spPr>
        <p:txBody>
          <a:bodyPr vert="horz" lIns="91422" tIns="45711" rIns="91422" bIns="45711" rtlCol="0"/>
          <a:lstStyle>
            <a:lvl1pPr algn="r">
              <a:defRPr sz="1200"/>
            </a:lvl1pPr>
          </a:lstStyle>
          <a:p>
            <a:fld id="{768736D5-E0D3-4111-8C4C-E5098B8E037F}" type="datetimeFigureOut">
              <a:rPr kumimoji="1" lang="ja-JP" altLang="en-US" smtClean="0"/>
              <a:pPr/>
              <a:t>2014/12/12</a:t>
            </a:fld>
            <a:endParaRPr kumimoji="1" lang="ja-JP" altLang="en-US" dirty="0"/>
          </a:p>
        </p:txBody>
      </p:sp>
      <p:sp>
        <p:nvSpPr>
          <p:cNvPr id="4" name="スライド イメージ プレースホルダ 3"/>
          <p:cNvSpPr>
            <a:spLocks noGrp="1" noRot="1" noChangeAspect="1"/>
          </p:cNvSpPr>
          <p:nvPr>
            <p:ph type="sldImg" idx="2"/>
          </p:nvPr>
        </p:nvSpPr>
        <p:spPr>
          <a:xfrm>
            <a:off x="900113" y="739775"/>
            <a:ext cx="4933950" cy="3702050"/>
          </a:xfrm>
          <a:prstGeom prst="rect">
            <a:avLst/>
          </a:prstGeom>
          <a:noFill/>
          <a:ln w="12700">
            <a:solidFill>
              <a:prstClr val="black"/>
            </a:solidFill>
          </a:ln>
        </p:spPr>
        <p:txBody>
          <a:bodyPr vert="horz" lIns="91422" tIns="45711" rIns="91422" bIns="45711" rtlCol="0" anchor="ctr"/>
          <a:lstStyle/>
          <a:p>
            <a:endParaRPr lang="ja-JP" altLang="en-US" dirty="0"/>
          </a:p>
        </p:txBody>
      </p:sp>
      <p:sp>
        <p:nvSpPr>
          <p:cNvPr id="5" name="ノート プレースホルダ 4"/>
          <p:cNvSpPr>
            <a:spLocks noGrp="1"/>
          </p:cNvSpPr>
          <p:nvPr>
            <p:ph type="body" sz="quarter" idx="3"/>
          </p:nvPr>
        </p:nvSpPr>
        <p:spPr>
          <a:xfrm>
            <a:off x="673418" y="4687253"/>
            <a:ext cx="5387340" cy="4440555"/>
          </a:xfrm>
          <a:prstGeom prst="rect">
            <a:avLst/>
          </a:prstGeom>
        </p:spPr>
        <p:txBody>
          <a:bodyPr vert="horz" lIns="91422" tIns="45711" rIns="91422" bIns="45711"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372792"/>
            <a:ext cx="2918143" cy="493395"/>
          </a:xfrm>
          <a:prstGeom prst="rect">
            <a:avLst/>
          </a:prstGeom>
        </p:spPr>
        <p:txBody>
          <a:bodyPr vert="horz" lIns="91422" tIns="45711" rIns="91422" bIns="45711"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14474" y="9372792"/>
            <a:ext cx="2918143" cy="493395"/>
          </a:xfrm>
          <a:prstGeom prst="rect">
            <a:avLst/>
          </a:prstGeom>
        </p:spPr>
        <p:txBody>
          <a:bodyPr vert="horz" lIns="91422" tIns="45711" rIns="91422" bIns="45711" rtlCol="0" anchor="b"/>
          <a:lstStyle>
            <a:lvl1pPr algn="r">
              <a:defRPr sz="1200"/>
            </a:lvl1pPr>
          </a:lstStyle>
          <a:p>
            <a:fld id="{44DF46E2-8AE4-4839-B61A-75E79F11E2D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NetCommons3</a:t>
            </a:r>
            <a:r>
              <a:rPr kumimoji="1" lang="ja-JP" altLang="en-US" dirty="0" smtClean="0"/>
              <a:t>プラグイン開発における機能提案及び、評価と題しまして</a:t>
            </a:r>
            <a:endParaRPr kumimoji="1" lang="en-US" altLang="ja-JP" dirty="0" smtClean="0"/>
          </a:p>
          <a:p>
            <a:r>
              <a:rPr kumimoji="1" lang="ja-JP" altLang="en-US" dirty="0" smtClean="0"/>
              <a:t>ＮＩＩ新井研究室、</a:t>
            </a:r>
            <a:endParaRPr kumimoji="1" lang="en-US" altLang="ja-JP" dirty="0" smtClean="0"/>
          </a:p>
          <a:p>
            <a:r>
              <a:rPr kumimoji="1" lang="ja-JP" altLang="en-US" dirty="0" smtClean="0"/>
              <a:t>（情公共）（消防セ１）の外田が報告させて頂きます。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10</a:t>
            </a:fld>
            <a:endParaRPr kumimoji="1"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11</a:t>
            </a:fld>
            <a:endParaRPr kumimoji="1"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12</a:t>
            </a:fld>
            <a:endParaRPr kumimoji="1"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13</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続いてユーザのメリットを説明します。</a:t>
            </a:r>
            <a:endParaRPr kumimoji="1" lang="en-US" altLang="ja-JP" dirty="0" smtClean="0"/>
          </a:p>
          <a:p>
            <a:r>
              <a:rPr kumimoji="1" lang="ja-JP" altLang="en-US" dirty="0" smtClean="0"/>
              <a:t>管理者側は省略させて頂き、利用者側のメリットを説明したいと思います。</a:t>
            </a:r>
            <a:endParaRPr kumimoji="1" lang="en-US" altLang="ja-JP" dirty="0" smtClean="0"/>
          </a:p>
          <a:p>
            <a:r>
              <a:rPr kumimoji="1" lang="ja-JP" altLang="en-US" dirty="0" smtClean="0"/>
              <a:t>代表的に</a:t>
            </a:r>
            <a:r>
              <a:rPr kumimoji="1" lang="en-US" altLang="ja-JP" dirty="0" smtClean="0"/>
              <a:t>3</a:t>
            </a:r>
            <a:r>
              <a:rPr kumimoji="1" lang="ja-JP" altLang="en-US" dirty="0" smtClean="0"/>
              <a:t>つ説明します。</a:t>
            </a:r>
            <a:endParaRPr kumimoji="1" lang="en-US" altLang="ja-JP" dirty="0" smtClean="0"/>
          </a:p>
          <a:p>
            <a:r>
              <a:rPr kumimoji="1" lang="ja-JP" altLang="en-US" dirty="0" smtClean="0"/>
              <a:t>一つ目は閲覧する媒体に依存しないということで、こちらの画面を見てください。（デモ）</a:t>
            </a:r>
            <a:endParaRPr kumimoji="1" lang="en-US" altLang="ja-JP" dirty="0" smtClean="0"/>
          </a:p>
          <a:p>
            <a:r>
              <a:rPr kumimoji="1" lang="ja-JP" altLang="en-US" dirty="0" smtClean="0"/>
              <a:t>最大化表示の時⇒縮小表示</a:t>
            </a:r>
            <a:endParaRPr kumimoji="1" lang="en-US" altLang="ja-JP" dirty="0" smtClean="0"/>
          </a:p>
          <a:p>
            <a:r>
              <a:rPr kumimoji="1" lang="en-US" altLang="ja-JP" dirty="0" smtClean="0"/>
              <a:t>Bootstrap</a:t>
            </a:r>
            <a:r>
              <a:rPr kumimoji="1" lang="ja-JP" altLang="en-US" dirty="0" smtClean="0"/>
              <a:t>によってこのレスポンシブデザインが実現できます。</a:t>
            </a:r>
            <a:endParaRPr kumimoji="1" lang="en-US" altLang="ja-JP" dirty="0" smtClean="0"/>
          </a:p>
          <a:p>
            <a:r>
              <a:rPr kumimoji="1" lang="ja-JP" altLang="en-US" dirty="0" smtClean="0"/>
              <a:t>二つ目は承認機能です。</a:t>
            </a:r>
            <a:endParaRPr kumimoji="1" lang="en-US" altLang="ja-JP" dirty="0" smtClean="0"/>
          </a:p>
          <a:p>
            <a:r>
              <a:rPr kumimoji="1" lang="ja-JP" altLang="en-US" dirty="0" smtClean="0"/>
              <a:t>これは昨年</a:t>
            </a:r>
            <a:r>
              <a:rPr kumimoji="1" lang="en-US" altLang="ja-JP" dirty="0" smtClean="0"/>
              <a:t>PLATON</a:t>
            </a:r>
            <a:r>
              <a:rPr kumimoji="1" lang="ja-JP" altLang="en-US" dirty="0" smtClean="0"/>
              <a:t>の開発でも非常に悩んだところですが、</a:t>
            </a:r>
            <a:endParaRPr kumimoji="1" lang="en-US" altLang="ja-JP" dirty="0" smtClean="0"/>
          </a:p>
          <a:p>
            <a:r>
              <a:rPr kumimoji="1" lang="ja-JP" altLang="en-US" dirty="0" smtClean="0"/>
              <a:t>この機能があることによって簡単に実現できます。</a:t>
            </a:r>
            <a:endParaRPr kumimoji="1" lang="en-US" altLang="ja-JP" dirty="0" smtClean="0"/>
          </a:p>
          <a:p>
            <a:r>
              <a:rPr kumimoji="1" lang="ja-JP" altLang="en-US" dirty="0" smtClean="0"/>
              <a:t>三つ目がユーザインターフェースが改善されるということで、</a:t>
            </a:r>
            <a:endParaRPr kumimoji="1" lang="en-US" altLang="ja-JP" dirty="0" smtClean="0"/>
          </a:p>
          <a:p>
            <a:r>
              <a:rPr kumimoji="1" lang="ja-JP" altLang="en-US" dirty="0" smtClean="0"/>
              <a:t>私はこの一部に関わることができましたので、その報告を行っていきます。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14</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a:t>
            </a:r>
            <a:r>
              <a:rPr kumimoji="1" lang="en-US" altLang="ja-JP" dirty="0" smtClean="0"/>
              <a:t>NC3</a:t>
            </a:r>
            <a:r>
              <a:rPr kumimoji="1" lang="ja-JP" altLang="en-US" dirty="0" smtClean="0"/>
              <a:t>プロジェクト内での担当について説明します。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15</a:t>
            </a:fld>
            <a:endParaRPr kumimoji="1"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まずプラグインとは何かと言いますと、</a:t>
            </a:r>
            <a:r>
              <a:rPr kumimoji="1" lang="en-US" altLang="ja-JP" dirty="0" smtClean="0"/>
              <a:t>CakePHP</a:t>
            </a:r>
            <a:r>
              <a:rPr kumimoji="1" lang="ja-JP" altLang="en-US" dirty="0" smtClean="0"/>
              <a:t>のアプリケーションの単位を指します。</a:t>
            </a:r>
            <a:endParaRPr kumimoji="1" lang="en-US" altLang="ja-JP" dirty="0" smtClean="0"/>
          </a:p>
          <a:p>
            <a:r>
              <a:rPr kumimoji="1" lang="en-US" altLang="ja-JP" dirty="0" smtClean="0"/>
              <a:t>NC2</a:t>
            </a:r>
            <a:r>
              <a:rPr kumimoji="1" lang="ja-JP" altLang="en-US" dirty="0" smtClean="0"/>
              <a:t>ではモジュール→</a:t>
            </a:r>
            <a:r>
              <a:rPr kumimoji="1" lang="en-US" altLang="ja-JP" dirty="0" smtClean="0"/>
              <a:t>NC3</a:t>
            </a:r>
            <a:r>
              <a:rPr kumimoji="1" lang="ja-JP" altLang="en-US" dirty="0" smtClean="0"/>
              <a:t>ではプラグインという呼称に変わる</a:t>
            </a:r>
            <a:endParaRPr kumimoji="1" lang="en-US" altLang="ja-JP" dirty="0" smtClean="0"/>
          </a:p>
          <a:p>
            <a:endParaRPr kumimoji="1" lang="en-US" altLang="ja-JP" dirty="0" smtClean="0"/>
          </a:p>
          <a:p>
            <a:r>
              <a:rPr kumimoji="1" lang="ja-JP" altLang="en-US" dirty="0" smtClean="0"/>
              <a:t>掲示板はまだ着手したばかりで、本研究は</a:t>
            </a:r>
            <a:r>
              <a:rPr kumimoji="1" lang="en-US" altLang="ja-JP" dirty="0" smtClean="0"/>
              <a:t>iframe</a:t>
            </a:r>
            <a:r>
              <a:rPr kumimoji="1" lang="ja-JP" altLang="en-US" dirty="0" smtClean="0"/>
              <a:t>プラグインをベースに</a:t>
            </a:r>
            <a:r>
              <a:rPr kumimoji="1" lang="en-US" altLang="ja-JP" dirty="0" smtClean="0"/>
              <a:t>UI</a:t>
            </a:r>
            <a:r>
              <a:rPr kumimoji="1" lang="ja-JP" altLang="en-US" dirty="0" smtClean="0"/>
              <a:t>の改善を図りました。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16</a:t>
            </a:fld>
            <a:endParaRPr kumimoji="1"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次に</a:t>
            </a:r>
            <a:r>
              <a:rPr kumimoji="1" lang="en-US" altLang="ja-JP" dirty="0" smtClean="0"/>
              <a:t>iframe</a:t>
            </a:r>
            <a:r>
              <a:rPr kumimoji="1" lang="ja-JP" altLang="en-US" dirty="0" smtClean="0"/>
              <a:t>プラグインについて簡単に説明します。</a:t>
            </a:r>
            <a:endParaRPr kumimoji="1" lang="en-US" altLang="ja-JP" dirty="0" smtClean="0"/>
          </a:p>
          <a:p>
            <a:endParaRPr kumimoji="1" lang="en-US" altLang="ja-JP" dirty="0" smtClean="0"/>
          </a:p>
          <a:p>
            <a:r>
              <a:rPr kumimoji="1" lang="ja-JP" altLang="en-US" dirty="0" smtClean="0"/>
              <a:t>このタグを使うことで、</a:t>
            </a:r>
            <a:r>
              <a:rPr kumimoji="1" lang="en-US" altLang="ja-JP" dirty="0" smtClean="0"/>
              <a:t>Web</a:t>
            </a:r>
            <a:r>
              <a:rPr kumimoji="1" lang="ja-JP" altLang="en-US" dirty="0" smtClean="0"/>
              <a:t>ページ内に別の</a:t>
            </a:r>
            <a:r>
              <a:rPr kumimoji="1" lang="en-US" altLang="ja-JP" dirty="0" smtClean="0"/>
              <a:t>Web</a:t>
            </a:r>
            <a:r>
              <a:rPr kumimoji="1" lang="ja-JP" altLang="en-US" dirty="0" smtClean="0"/>
              <a:t>ページを埋め込むことができます。</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プラグインはこの</a:t>
            </a:r>
            <a:r>
              <a:rPr kumimoji="1" lang="en-US" altLang="ja-JP" dirty="0" smtClean="0"/>
              <a:t>iframe</a:t>
            </a:r>
            <a:r>
              <a:rPr kumimoji="1" lang="ja-JP" altLang="en-US" dirty="0" smtClean="0"/>
              <a:t>をＵＩ操作によって簡単に使えるようにするために</a:t>
            </a:r>
            <a:endParaRPr kumimoji="1" lang="en-US" altLang="ja-JP" dirty="0" smtClean="0"/>
          </a:p>
          <a:p>
            <a:r>
              <a:rPr kumimoji="1" lang="en-US" altLang="ja-JP" dirty="0" smtClean="0"/>
              <a:t>NC3</a:t>
            </a:r>
            <a:r>
              <a:rPr kumimoji="1" lang="ja-JP" altLang="en-US" dirty="0" smtClean="0"/>
              <a:t>の機能として提供しているプラグインです。</a:t>
            </a:r>
            <a:endParaRPr kumimoji="1" lang="en-US" altLang="ja-JP" dirty="0" smtClean="0"/>
          </a:p>
          <a:p>
            <a:endParaRPr kumimoji="1" lang="en-US" altLang="ja-JP" dirty="0" smtClean="0"/>
          </a:p>
          <a:p>
            <a:pPr defTabSz="914217">
              <a:defRPr/>
            </a:pPr>
            <a:r>
              <a:rPr kumimoji="1" lang="ja-JP" altLang="en-US" dirty="0" smtClean="0"/>
              <a:t>イメージとしてはこのような感じになります。（デモ機）</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17</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開発スケジュールです。</a:t>
            </a:r>
            <a:endParaRPr kumimoji="1" lang="en-US" altLang="ja-JP" dirty="0" smtClean="0"/>
          </a:p>
          <a:p>
            <a:r>
              <a:rPr kumimoji="1" lang="ja-JP" altLang="en-US" dirty="0" smtClean="0"/>
              <a:t>作業として関連技術の学習、</a:t>
            </a:r>
            <a:r>
              <a:rPr kumimoji="1" lang="en-US" altLang="ja-JP" dirty="0" smtClean="0"/>
              <a:t>NC3</a:t>
            </a:r>
            <a:r>
              <a:rPr kumimoji="1" lang="ja-JP" altLang="en-US" dirty="0" smtClean="0"/>
              <a:t>の仕様理解、</a:t>
            </a:r>
            <a:r>
              <a:rPr kumimoji="1" lang="en-US" altLang="ja-JP" dirty="0" smtClean="0"/>
              <a:t>iframe</a:t>
            </a:r>
            <a:r>
              <a:rPr kumimoji="1" lang="ja-JP" altLang="en-US" dirty="0" smtClean="0"/>
              <a:t>プラグインの開発を並行して行ってきました。</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プラグインを開発するためには開発する環境を作らなければなりませんので、</a:t>
            </a:r>
            <a:endParaRPr kumimoji="1" lang="en-US" altLang="ja-JP" dirty="0" smtClean="0"/>
          </a:p>
          <a:p>
            <a:r>
              <a:rPr kumimoji="1" lang="ja-JP" altLang="en-US" dirty="0" smtClean="0"/>
              <a:t>まずはインフラソフトの勉強をしながら</a:t>
            </a:r>
            <a:r>
              <a:rPr kumimoji="1" lang="en-US" altLang="ja-JP" dirty="0" smtClean="0"/>
              <a:t>NC3</a:t>
            </a:r>
            <a:r>
              <a:rPr kumimoji="1" lang="ja-JP" altLang="en-US" dirty="0" smtClean="0"/>
              <a:t>のインストール作業を行いました。</a:t>
            </a:r>
            <a:endParaRPr kumimoji="1" lang="en-US" altLang="ja-JP" dirty="0" smtClean="0"/>
          </a:p>
          <a:p>
            <a:r>
              <a:rPr kumimoji="1" lang="ja-JP" altLang="en-US" dirty="0" smtClean="0"/>
              <a:t>フレームワークの勉強は</a:t>
            </a:r>
            <a:r>
              <a:rPr kumimoji="1" lang="en-US" altLang="ja-JP" dirty="0" smtClean="0"/>
              <a:t>5</a:t>
            </a:r>
            <a:r>
              <a:rPr kumimoji="1" lang="ja-JP" altLang="en-US" dirty="0" smtClean="0"/>
              <a:t>月頃は概要的なところを理解して、そのあとは開発で使いながら勉強しました。</a:t>
            </a:r>
            <a:endParaRPr kumimoji="1" lang="en-US" altLang="ja-JP" dirty="0" smtClean="0"/>
          </a:p>
          <a:p>
            <a:endParaRPr kumimoji="1" lang="en-US" altLang="ja-JP" dirty="0" smtClean="0"/>
          </a:p>
          <a:p>
            <a:r>
              <a:rPr kumimoji="1" lang="ja-JP" altLang="en-US" dirty="0" smtClean="0"/>
              <a:t>その間に</a:t>
            </a:r>
            <a:r>
              <a:rPr kumimoji="1" lang="en-US" altLang="ja-JP" dirty="0" smtClean="0"/>
              <a:t>NC3</a:t>
            </a:r>
            <a:r>
              <a:rPr kumimoji="1" lang="ja-JP" altLang="en-US" dirty="0" smtClean="0"/>
              <a:t>の仕様を決める会議であったり、毎週の進捗会議に参加して</a:t>
            </a:r>
            <a:r>
              <a:rPr kumimoji="1" lang="en-US" altLang="ja-JP" dirty="0" smtClean="0"/>
              <a:t>NC3</a:t>
            </a:r>
            <a:r>
              <a:rPr kumimoji="1" lang="ja-JP" altLang="en-US" dirty="0" smtClean="0"/>
              <a:t>の理解を深めていきました。</a:t>
            </a:r>
            <a:endParaRPr kumimoji="1" lang="en-US" altLang="ja-JP" dirty="0" smtClean="0"/>
          </a:p>
          <a:p>
            <a:endParaRPr kumimoji="1" lang="en-US" altLang="ja-JP" dirty="0" smtClean="0"/>
          </a:p>
          <a:p>
            <a:r>
              <a:rPr kumimoji="1" lang="ja-JP" altLang="en-US" dirty="0" smtClean="0"/>
              <a:t>開発についてですが、開発というと設計、プログラミング、テスト、レビューといった流れが一般的ですが、</a:t>
            </a:r>
            <a:endParaRPr kumimoji="1" lang="en-US" altLang="ja-JP" dirty="0" smtClean="0"/>
          </a:p>
          <a:p>
            <a:r>
              <a:rPr kumimoji="1" lang="ja-JP" altLang="en-US" dirty="0" smtClean="0"/>
              <a:t>アジャイル的な開発であることもあり柔軟で、また</a:t>
            </a:r>
            <a:r>
              <a:rPr kumimoji="1" lang="en-US" altLang="ja-JP" dirty="0" smtClean="0"/>
              <a:t>Web</a:t>
            </a:r>
            <a:r>
              <a:rPr kumimoji="1" lang="ja-JP" altLang="en-US" dirty="0" smtClean="0"/>
              <a:t>アプリケーションは画面を元に検討した方が仕様が早く固められる場合もあり、</a:t>
            </a:r>
            <a:endParaRPr kumimoji="1" lang="en-US" altLang="ja-JP" dirty="0" smtClean="0"/>
          </a:p>
          <a:p>
            <a:r>
              <a:rPr kumimoji="1" lang="ja-JP" altLang="en-US" dirty="0" smtClean="0"/>
              <a:t>先に実装、テストを行い、新井教授や開発者に何度か見てもらい仕様が固まったところで、ドキュメントに落とす作業を行っています。</a:t>
            </a:r>
            <a:endParaRPr kumimoji="1" lang="en-US" altLang="ja-JP" dirty="0" smtClean="0"/>
          </a:p>
          <a:p>
            <a:endParaRPr kumimoji="1" lang="en-US" altLang="ja-JP" dirty="0" smtClean="0"/>
          </a:p>
          <a:p>
            <a:r>
              <a:rPr kumimoji="1" lang="ja-JP" altLang="en-US" dirty="0" smtClean="0"/>
              <a:t>最終的なレビューはまだできておらず、</a:t>
            </a:r>
            <a:r>
              <a:rPr kumimoji="1" lang="en-US" altLang="ja-JP" dirty="0" smtClean="0"/>
              <a:t>12</a:t>
            </a:r>
            <a:r>
              <a:rPr kumimoji="1" lang="ja-JP" altLang="en-US" dirty="0" smtClean="0"/>
              <a:t>月後半を予定しています。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18</a:t>
            </a:fld>
            <a:endParaRPr kumimoji="1"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続いてフォームにおける問題点です。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19</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私の本科生時代の卒業研究は</a:t>
            </a:r>
            <a:r>
              <a:rPr kumimoji="1" lang="en-US" altLang="ja-JP" dirty="0" smtClean="0"/>
              <a:t>NetCommons2</a:t>
            </a:r>
            <a:r>
              <a:rPr kumimoji="1" lang="ja-JP" altLang="en-US" dirty="0" smtClean="0"/>
              <a:t>を使って日工専の情報共有基盤を開発するというものでした。</a:t>
            </a:r>
            <a:endParaRPr kumimoji="1" lang="en-US" altLang="ja-JP" dirty="0" smtClean="0"/>
          </a:p>
          <a:p>
            <a:endParaRPr kumimoji="1" lang="en-US" altLang="ja-JP" dirty="0" smtClean="0"/>
          </a:p>
          <a:p>
            <a:r>
              <a:rPr kumimoji="1" lang="en-US" altLang="ja-JP" dirty="0" smtClean="0"/>
              <a:t>NetCommons2</a:t>
            </a:r>
            <a:r>
              <a:rPr kumimoji="1" lang="ja-JP" altLang="en-US" dirty="0" smtClean="0"/>
              <a:t>のソースは改変せず、運用でカバーする方針でした。</a:t>
            </a:r>
            <a:endParaRPr kumimoji="1" lang="en-US" altLang="ja-JP" dirty="0" smtClean="0"/>
          </a:p>
          <a:p>
            <a:r>
              <a:rPr kumimoji="1" lang="ja-JP" altLang="en-US" dirty="0" smtClean="0"/>
              <a:t>発表の際にはインターフェースに関して質問を受けることがありましたが、</a:t>
            </a:r>
            <a:endParaRPr kumimoji="1" lang="en-US" altLang="ja-JP" dirty="0" smtClean="0"/>
          </a:p>
          <a:p>
            <a:r>
              <a:rPr kumimoji="1" lang="en-US" altLang="ja-JP" dirty="0" smtClean="0"/>
              <a:t>NetCommons2</a:t>
            </a:r>
            <a:r>
              <a:rPr kumimoji="1" lang="ja-JP" altLang="en-US" dirty="0" smtClean="0"/>
              <a:t>の仕様であるとしか回答できませんでした。</a:t>
            </a:r>
            <a:endParaRPr kumimoji="1" lang="en-US" altLang="ja-JP" dirty="0" smtClean="0"/>
          </a:p>
          <a:p>
            <a:endParaRPr kumimoji="1" lang="en-US" altLang="ja-JP" dirty="0" smtClean="0"/>
          </a:p>
          <a:p>
            <a:r>
              <a:rPr kumimoji="1" lang="ja-JP" altLang="en-US" dirty="0" smtClean="0"/>
              <a:t>その後、研究科で</a:t>
            </a:r>
            <a:r>
              <a:rPr kumimoji="1" lang="en-US" altLang="ja-JP" dirty="0" smtClean="0"/>
              <a:t>NII</a:t>
            </a:r>
            <a:r>
              <a:rPr kumimoji="1" lang="ja-JP" altLang="en-US" dirty="0" smtClean="0"/>
              <a:t>の新井研究室に入り、運よく</a:t>
            </a:r>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の開発に参画することになりました。</a:t>
            </a:r>
            <a:endParaRPr kumimoji="1" lang="en-US" altLang="ja-JP" dirty="0" smtClean="0"/>
          </a:p>
          <a:p>
            <a:endParaRPr kumimoji="1" lang="en-US" altLang="ja-JP" dirty="0" smtClean="0"/>
          </a:p>
          <a:p>
            <a:r>
              <a:rPr kumimoji="1" lang="ja-JP" altLang="en-US" dirty="0" smtClean="0"/>
              <a:t>そこでユーザ目線で入力がしやすく、エラー内容が分かりやすい</a:t>
            </a:r>
            <a:endParaRPr kumimoji="1" lang="en-US" altLang="ja-JP" dirty="0" smtClean="0"/>
          </a:p>
          <a:p>
            <a:r>
              <a:rPr kumimoji="1" lang="ja-JP" altLang="en-US" dirty="0" smtClean="0"/>
              <a:t>非機能要件の特性として扱われる</a:t>
            </a:r>
            <a:r>
              <a:rPr kumimoji="1" lang="en-US" altLang="ja-JP" dirty="0" smtClean="0"/>
              <a:t>『</a:t>
            </a:r>
            <a:r>
              <a:rPr kumimoji="1" lang="ja-JP" altLang="en-US" dirty="0" smtClean="0"/>
              <a:t>使用性</a:t>
            </a:r>
            <a:r>
              <a:rPr kumimoji="1" lang="en-US" altLang="ja-JP" dirty="0" smtClean="0"/>
              <a:t>』</a:t>
            </a:r>
            <a:r>
              <a:rPr kumimoji="1" lang="ja-JP" altLang="en-US" dirty="0" smtClean="0"/>
              <a:t>の面で改善を図り、機能検討、実装、そして評価して行きたいと思います。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これは</a:t>
            </a:r>
            <a:r>
              <a:rPr kumimoji="1" lang="en-US" altLang="ja-JP" dirty="0" smtClean="0"/>
              <a:t>NC2</a:t>
            </a:r>
            <a:r>
              <a:rPr kumimoji="1" lang="ja-JP" altLang="en-US" dirty="0" smtClean="0"/>
              <a:t>の</a:t>
            </a:r>
            <a:r>
              <a:rPr kumimoji="1" lang="en-US" altLang="ja-JP" dirty="0" smtClean="0"/>
              <a:t>iframe</a:t>
            </a:r>
            <a:r>
              <a:rPr kumimoji="1" lang="ja-JP" altLang="en-US" dirty="0" smtClean="0"/>
              <a:t>モジュールの編集画面です。</a:t>
            </a:r>
            <a:endParaRPr kumimoji="1" lang="en-US" altLang="ja-JP" dirty="0" smtClean="0"/>
          </a:p>
          <a:p>
            <a:r>
              <a:rPr kumimoji="1" lang="ja-JP" altLang="en-US" dirty="0" smtClean="0"/>
              <a:t>なんとも言えない簡素なＵＩですね。</a:t>
            </a:r>
            <a:endParaRPr kumimoji="1" lang="en-US" altLang="ja-JP" dirty="0" smtClean="0"/>
          </a:p>
          <a:p>
            <a:r>
              <a:rPr kumimoji="1" lang="ja-JP" altLang="en-US" dirty="0" smtClean="0"/>
              <a:t>項目自体が複雑ではないので困ることはなさそうですが、</a:t>
            </a:r>
            <a:endParaRPr kumimoji="1" lang="en-US" altLang="ja-JP" dirty="0" smtClean="0"/>
          </a:p>
          <a:p>
            <a:r>
              <a:rPr kumimoji="1" lang="ja-JP" altLang="en-US" dirty="0" smtClean="0"/>
              <a:t>改良の余地があるようにも見えます。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20</a:t>
            </a:fld>
            <a:endParaRPr kumimoji="1"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ここで</a:t>
            </a:r>
            <a:r>
              <a:rPr kumimoji="1" lang="en-US" altLang="ja-JP" dirty="0" smtClean="0"/>
              <a:t>EFO</a:t>
            </a:r>
            <a:r>
              <a:rPr kumimoji="1" lang="ja-JP" altLang="en-US" dirty="0" smtClean="0"/>
              <a:t>という考え方を説明します。</a:t>
            </a:r>
            <a:endParaRPr kumimoji="1" lang="en-US" altLang="ja-JP" dirty="0" smtClean="0"/>
          </a:p>
          <a:p>
            <a:r>
              <a:rPr kumimoji="1" lang="en-US" altLang="ja-JP" dirty="0" smtClean="0"/>
              <a:t>EFO</a:t>
            </a:r>
            <a:r>
              <a:rPr kumimoji="1" lang="ja-JP" altLang="en-US" dirty="0" smtClean="0"/>
              <a:t>とはエントリーフォームを最適化することで</a:t>
            </a:r>
            <a:endParaRPr kumimoji="1" lang="en-US" altLang="ja-JP" dirty="0" smtClean="0"/>
          </a:p>
          <a:p>
            <a:r>
              <a:rPr kumimoji="1" lang="en-US" altLang="ja-JP" dirty="0" smtClean="0"/>
              <a:t>Web</a:t>
            </a:r>
            <a:r>
              <a:rPr kumimoji="1" lang="ja-JP" altLang="en-US" dirty="0" smtClean="0"/>
              <a:t>サイトの入力フォームを利用しやすいように改善することを示します。</a:t>
            </a:r>
            <a:endParaRPr kumimoji="1" lang="en-US" altLang="ja-JP" dirty="0" smtClean="0"/>
          </a:p>
          <a:p>
            <a:endParaRPr kumimoji="1" lang="en-US" altLang="ja-JP" dirty="0" smtClean="0"/>
          </a:p>
          <a:p>
            <a:r>
              <a:rPr kumimoji="1" lang="ja-JP" altLang="en-US" dirty="0" smtClean="0"/>
              <a:t>そこで、</a:t>
            </a:r>
            <a:r>
              <a:rPr kumimoji="1" lang="en-US" altLang="ja-JP" dirty="0" smtClean="0"/>
              <a:t>iframe</a:t>
            </a:r>
            <a:r>
              <a:rPr kumimoji="1" lang="ja-JP" altLang="en-US" dirty="0" smtClean="0"/>
              <a:t>プラグインの使用性を改善しようと考え、</a:t>
            </a:r>
            <a:r>
              <a:rPr kumimoji="1" lang="en-US" altLang="ja-JP" dirty="0" smtClean="0"/>
              <a:t>EFO</a:t>
            </a:r>
            <a:r>
              <a:rPr kumimoji="1" lang="ja-JP" altLang="en-US" dirty="0" smtClean="0"/>
              <a:t>を検討しました。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21</a:t>
            </a:fld>
            <a:endParaRPr kumimoji="1"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これは先ほどの</a:t>
            </a:r>
            <a:r>
              <a:rPr kumimoji="1" lang="en-US" altLang="ja-JP" dirty="0" smtClean="0"/>
              <a:t>NC2</a:t>
            </a:r>
            <a:r>
              <a:rPr kumimoji="1" lang="ja-JP" altLang="en-US" dirty="0" smtClean="0"/>
              <a:t>の画面です。</a:t>
            </a:r>
            <a:endParaRPr kumimoji="1" lang="en-US" altLang="ja-JP" dirty="0" smtClean="0"/>
          </a:p>
          <a:p>
            <a:r>
              <a:rPr kumimoji="1" lang="en-US" altLang="ja-JP" dirty="0" smtClean="0"/>
              <a:t>EFO</a:t>
            </a:r>
            <a:r>
              <a:rPr kumimoji="1" lang="ja-JP" altLang="en-US" dirty="0" smtClean="0"/>
              <a:t>の例を紹介しますと</a:t>
            </a:r>
            <a:endParaRPr kumimoji="1" lang="en-US" altLang="ja-JP" dirty="0" smtClean="0"/>
          </a:p>
          <a:p>
            <a:r>
              <a:rPr kumimoji="1" lang="ja-JP" altLang="en-US" dirty="0" smtClean="0"/>
              <a:t>このように入力必須項目には必須と表示する、</a:t>
            </a:r>
            <a:endParaRPr kumimoji="1" lang="en-US" altLang="ja-JP" dirty="0" smtClean="0"/>
          </a:p>
          <a:p>
            <a:r>
              <a:rPr kumimoji="1" lang="ja-JP" altLang="en-US" dirty="0" smtClean="0"/>
              <a:t>現在入力中のフォームを強調する、</a:t>
            </a:r>
            <a:endParaRPr kumimoji="1" lang="en-US" altLang="ja-JP" dirty="0" smtClean="0"/>
          </a:p>
          <a:p>
            <a:r>
              <a:rPr kumimoji="1" lang="ja-JP" altLang="en-US" dirty="0" smtClean="0"/>
              <a:t>入力項目についての補足を表示する、等があります。</a:t>
            </a:r>
            <a:endParaRPr kumimoji="1" lang="en-US" altLang="ja-JP" dirty="0" smtClean="0"/>
          </a:p>
          <a:p>
            <a:endParaRPr kumimoji="1" lang="en-US" altLang="ja-JP" dirty="0" smtClean="0"/>
          </a:p>
          <a:p>
            <a:r>
              <a:rPr kumimoji="1" lang="ja-JP" altLang="en-US" dirty="0" smtClean="0"/>
              <a:t>これだけで十分に使用性の改善に繋がるでしょう。</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22</a:t>
            </a:fld>
            <a:endParaRPr kumimoji="1"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EFO</a:t>
            </a:r>
            <a:r>
              <a:rPr kumimoji="1" lang="ja-JP" altLang="en-US" dirty="0" smtClean="0"/>
              <a:t>の検討項目の選定プロセスを説明します。</a:t>
            </a:r>
            <a:endParaRPr kumimoji="1" lang="en-US" altLang="ja-JP" dirty="0" smtClean="0"/>
          </a:p>
          <a:p>
            <a:r>
              <a:rPr kumimoji="1" lang="ja-JP" altLang="en-US" dirty="0" smtClean="0"/>
              <a:t>まず、</a:t>
            </a:r>
            <a:r>
              <a:rPr kumimoji="1" lang="en-US" altLang="ja-JP" dirty="0" smtClean="0"/>
              <a:t>EFO</a:t>
            </a:r>
            <a:r>
              <a:rPr kumimoji="1" lang="ja-JP" altLang="en-US" dirty="0" smtClean="0"/>
              <a:t>というキーワードで</a:t>
            </a:r>
            <a:r>
              <a:rPr kumimoji="1" lang="en-US" altLang="ja-JP" dirty="0" smtClean="0"/>
              <a:t>Google</a:t>
            </a:r>
            <a:r>
              <a:rPr kumimoji="1" lang="ja-JP" altLang="en-US" dirty="0" smtClean="0"/>
              <a:t>内検索をしました。</a:t>
            </a:r>
            <a:endParaRPr kumimoji="1" lang="en-US" altLang="ja-JP" dirty="0" smtClean="0"/>
          </a:p>
          <a:p>
            <a:r>
              <a:rPr kumimoji="1" lang="ja-JP" altLang="en-US" dirty="0" smtClean="0"/>
              <a:t>それから重複を省いた上位</a:t>
            </a:r>
            <a:r>
              <a:rPr kumimoji="1" lang="en-US" altLang="ja-JP" dirty="0" smtClean="0"/>
              <a:t>10</a:t>
            </a:r>
            <a:r>
              <a:rPr kumimoji="1" lang="ja-JP" altLang="en-US" dirty="0" smtClean="0"/>
              <a:t>サイト内に</a:t>
            </a:r>
            <a:r>
              <a:rPr kumimoji="1" lang="en-US" altLang="ja-JP" dirty="0" smtClean="0"/>
              <a:t>EFO</a:t>
            </a:r>
            <a:r>
              <a:rPr kumimoji="1" lang="ja-JP" altLang="en-US" dirty="0" smtClean="0"/>
              <a:t>のポイント、特徴、機能等の項目をピックアップしました。</a:t>
            </a:r>
            <a:endParaRPr kumimoji="1" lang="en-US" altLang="ja-JP" dirty="0" smtClean="0"/>
          </a:p>
          <a:p>
            <a:r>
              <a:rPr kumimoji="1" lang="ja-JP" altLang="en-US" dirty="0" smtClean="0"/>
              <a:t>そのピックアップした項目から重複項目や関連性のない項目を省き、</a:t>
            </a:r>
            <a:r>
              <a:rPr kumimoji="1" lang="en-US" altLang="ja-JP" dirty="0" smtClean="0"/>
              <a:t>24</a:t>
            </a:r>
            <a:r>
              <a:rPr kumimoji="1" lang="ja-JP" altLang="en-US" dirty="0" smtClean="0"/>
              <a:t>項目に絞り、</a:t>
            </a:r>
            <a:endParaRPr kumimoji="1" lang="en-US" altLang="ja-JP" dirty="0" smtClean="0"/>
          </a:p>
          <a:p>
            <a:r>
              <a:rPr kumimoji="1" lang="ja-JP" altLang="en-US" dirty="0" smtClean="0"/>
              <a:t>さらにＮＣ３の仕様、</a:t>
            </a:r>
            <a:r>
              <a:rPr kumimoji="1" lang="en-US" altLang="ja-JP" dirty="0" smtClean="0"/>
              <a:t>iframe</a:t>
            </a:r>
            <a:r>
              <a:rPr kumimoji="1" lang="ja-JP" altLang="en-US" dirty="0" smtClean="0"/>
              <a:t>プラグインの仕様に適さない項目を省き、</a:t>
            </a:r>
            <a:r>
              <a:rPr kumimoji="1" lang="en-US" altLang="ja-JP" dirty="0" smtClean="0"/>
              <a:t>13</a:t>
            </a:r>
            <a:r>
              <a:rPr kumimoji="1" lang="ja-JP" altLang="en-US" dirty="0" smtClean="0"/>
              <a:t>項目に絞りました。</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23</a:t>
            </a:fld>
            <a:endParaRPr kumimoji="1"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14217">
              <a:defRPr/>
            </a:pPr>
            <a:r>
              <a:rPr kumimoji="1" lang="ja-JP" altLang="en-US" dirty="0" smtClean="0"/>
              <a:t>こちらの</a:t>
            </a:r>
            <a:r>
              <a:rPr kumimoji="1" lang="en-US" altLang="ja-JP" dirty="0" smtClean="0"/>
              <a:t>13</a:t>
            </a:r>
            <a:r>
              <a:rPr kumimoji="1" lang="ja-JP" altLang="en-US" dirty="0" smtClean="0"/>
              <a:t>項目を検討項目になります。内容梗概にも載せている表です。</a:t>
            </a:r>
            <a:endParaRPr kumimoji="1" lang="en-US" altLang="ja-JP" dirty="0" smtClean="0"/>
          </a:p>
          <a:p>
            <a:endParaRPr kumimoji="1" lang="en-US" altLang="ja-JP" dirty="0" smtClean="0"/>
          </a:p>
          <a:p>
            <a:r>
              <a:rPr kumimoji="1" lang="ja-JP" altLang="en-US" dirty="0" smtClean="0"/>
              <a:t>詳細は以降説明します。</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24</a:t>
            </a:fld>
            <a:endParaRPr kumimoji="1"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続いて解決方法です。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25</a:t>
            </a:fld>
            <a:endParaRPr kumimoji="1" lang="ja-JP"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まずは検討項目の分類です。</a:t>
            </a:r>
            <a:endParaRPr kumimoji="1" lang="en-US" altLang="ja-JP" dirty="0" smtClean="0"/>
          </a:p>
          <a:p>
            <a:r>
              <a:rPr kumimoji="1" lang="ja-JP" altLang="en-US" dirty="0" smtClean="0"/>
              <a:t>私は先ほどの</a:t>
            </a:r>
            <a:r>
              <a:rPr kumimoji="1" lang="en-US" altLang="ja-JP" dirty="0" smtClean="0"/>
              <a:t>13</a:t>
            </a:r>
            <a:r>
              <a:rPr kumimoji="1" lang="ja-JP" altLang="en-US" dirty="0" smtClean="0"/>
              <a:t>項目を三点に分類しました。</a:t>
            </a:r>
            <a:endParaRPr kumimoji="1" lang="en-US" altLang="ja-JP" dirty="0" smtClean="0"/>
          </a:p>
          <a:p>
            <a:r>
              <a:rPr kumimoji="1" lang="ja-JP" altLang="en-US" dirty="0" smtClean="0"/>
              <a:t>一つ目は～</a:t>
            </a:r>
            <a:endParaRPr kumimoji="1" lang="en-US" altLang="ja-JP" dirty="0" smtClean="0"/>
          </a:p>
          <a:p>
            <a:r>
              <a:rPr kumimoji="1" lang="ja-JP" altLang="en-US" dirty="0" smtClean="0"/>
              <a:t>二つ目は～</a:t>
            </a:r>
            <a:endParaRPr kumimoji="1" lang="en-US" altLang="ja-JP" dirty="0" smtClean="0"/>
          </a:p>
          <a:p>
            <a:r>
              <a:rPr kumimoji="1" lang="ja-JP" altLang="en-US" dirty="0" smtClean="0"/>
              <a:t>三つ目は～です。</a:t>
            </a:r>
            <a:endParaRPr kumimoji="1" lang="en-US" altLang="ja-JP" dirty="0" smtClean="0"/>
          </a:p>
          <a:p>
            <a:r>
              <a:rPr kumimoji="1" lang="ja-JP" altLang="en-US" dirty="0" smtClean="0"/>
              <a:t>以下、それぞれについて説明していきます。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26</a:t>
            </a:fld>
            <a:endParaRPr kumimoji="1" lang="ja-JP"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en-US" altLang="ja-JP" dirty="0" smtClean="0"/>
          </a:p>
          <a:p>
            <a:r>
              <a:rPr kumimoji="1" lang="ja-JP" altLang="en-US" dirty="0" smtClean="0"/>
              <a:t>設計は</a:t>
            </a:r>
            <a:r>
              <a:rPr kumimoji="1" lang="en-US" altLang="ja-JP" dirty="0" smtClean="0"/>
              <a:t>NC2</a:t>
            </a:r>
            <a:r>
              <a:rPr kumimoji="1" lang="ja-JP" altLang="en-US" dirty="0" smtClean="0"/>
              <a:t>の画面をもとに固めていくのですが、その時点で、</a:t>
            </a:r>
            <a:endParaRPr kumimoji="1" lang="en-US" altLang="ja-JP" dirty="0" smtClean="0"/>
          </a:p>
          <a:p>
            <a:r>
              <a:rPr kumimoji="1" lang="ja-JP" altLang="en-US" dirty="0" smtClean="0"/>
              <a:t>表示する項目・表示の並び等、整理することで最適化していきます。</a:t>
            </a:r>
            <a:endParaRPr kumimoji="1" lang="en-US" altLang="ja-JP" dirty="0" smtClean="0"/>
          </a:p>
          <a:p>
            <a:r>
              <a:rPr kumimoji="1" lang="ja-JP" altLang="en-US" dirty="0" smtClean="0"/>
              <a:t>例えば、</a:t>
            </a:r>
            <a:r>
              <a:rPr kumimoji="1" lang="en-US" altLang="ja-JP" dirty="0" smtClean="0"/>
              <a:t>Bootstrap</a:t>
            </a:r>
            <a:r>
              <a:rPr kumimoji="1" lang="ja-JP" altLang="en-US" dirty="0" smtClean="0"/>
              <a:t>の入力フォームを利用すると、このように</a:t>
            </a:r>
            <a:endParaRPr kumimoji="1" lang="en-US" altLang="ja-JP" dirty="0" smtClean="0"/>
          </a:p>
          <a:p>
            <a:r>
              <a:rPr kumimoji="1" lang="ja-JP" altLang="en-US" dirty="0" smtClean="0"/>
              <a:t>入力中はハイライトが掛った状態になり、非常に分かりやすくなります。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27</a:t>
            </a:fld>
            <a:endParaRPr kumimoji="1" lang="ja-JP"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en-US" altLang="ja-JP" dirty="0" smtClean="0"/>
          </a:p>
          <a:p>
            <a:r>
              <a:rPr kumimoji="1" lang="ja-JP" altLang="en-US" dirty="0" smtClean="0"/>
              <a:t>バリデーションとは例えば数字で定義されたフォームがあった場合にきちんと数字が入力されているかどうか検証することを指します。</a:t>
            </a:r>
            <a:endParaRPr kumimoji="1" lang="en-US" altLang="ja-JP" dirty="0" smtClean="0"/>
          </a:p>
          <a:p>
            <a:r>
              <a:rPr kumimoji="1" lang="ja-JP" altLang="en-US" dirty="0" smtClean="0"/>
              <a:t>これには</a:t>
            </a:r>
            <a:r>
              <a:rPr kumimoji="1" lang="en-US" altLang="ja-JP" dirty="0" smtClean="0"/>
              <a:t>AngularJS</a:t>
            </a:r>
            <a:r>
              <a:rPr kumimoji="1" lang="ja-JP" altLang="en-US" dirty="0" smtClean="0"/>
              <a:t>の双方向データバインディングの機能を利用します。</a:t>
            </a:r>
            <a:endParaRPr kumimoji="1" lang="en-US" altLang="ja-JP" dirty="0" smtClean="0"/>
          </a:p>
          <a:p>
            <a:r>
              <a:rPr kumimoji="1" lang="ja-JP" altLang="en-US" dirty="0" smtClean="0"/>
              <a:t>正常の場合は緑、エラーの場合は赤に、リアルタイムでフォームの色を変えます。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28</a:t>
            </a:fld>
            <a:endParaRPr kumimoji="1" lang="ja-JP"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双方向データバインディングの機能ですが、</a:t>
            </a:r>
            <a:endParaRPr kumimoji="1" lang="en-US" altLang="ja-JP" dirty="0" smtClean="0"/>
          </a:p>
          <a:p>
            <a:r>
              <a:rPr kumimoji="1" lang="ja-JP" altLang="en-US" dirty="0" smtClean="0"/>
              <a:t>画面に表示されている</a:t>
            </a:r>
            <a:r>
              <a:rPr kumimoji="1" lang="en-US" altLang="ja-JP" dirty="0" smtClean="0"/>
              <a:t>View</a:t>
            </a:r>
            <a:r>
              <a:rPr kumimoji="1" lang="ja-JP" altLang="en-US" dirty="0" smtClean="0"/>
              <a:t>に使う変数と</a:t>
            </a:r>
            <a:endParaRPr kumimoji="1" lang="en-US" altLang="ja-JP" dirty="0" smtClean="0"/>
          </a:p>
          <a:p>
            <a:r>
              <a:rPr kumimoji="1" lang="en-US" altLang="ja-JP" dirty="0" smtClean="0"/>
              <a:t>Javascript</a:t>
            </a:r>
            <a:r>
              <a:rPr kumimoji="1" lang="ja-JP" altLang="en-US" dirty="0" smtClean="0"/>
              <a:t>側に持つ変数を同じものに指定できる機能です。</a:t>
            </a:r>
            <a:endParaRPr kumimoji="1" lang="en-US" altLang="ja-JP" dirty="0" smtClean="0"/>
          </a:p>
          <a:p>
            <a:r>
              <a:rPr kumimoji="1" lang="ja-JP" altLang="en-US" dirty="0" smtClean="0"/>
              <a:t>例えばこの</a:t>
            </a:r>
            <a:r>
              <a:rPr kumimoji="1" lang="en-US" altLang="ja-JP" dirty="0" smtClean="0"/>
              <a:t>URL</a:t>
            </a:r>
            <a:r>
              <a:rPr kumimoji="1" lang="ja-JP" altLang="en-US" dirty="0" smtClean="0"/>
              <a:t>に入れられた値は、この時点で、</a:t>
            </a:r>
            <a:r>
              <a:rPr kumimoji="1" lang="en-US" altLang="ja-JP" dirty="0" smtClean="0"/>
              <a:t>Javascript</a:t>
            </a:r>
            <a:r>
              <a:rPr kumimoji="1" lang="ja-JP" altLang="en-US" dirty="0" smtClean="0"/>
              <a:t>の変数にも格納されており、</a:t>
            </a:r>
            <a:endParaRPr kumimoji="1" lang="en-US" altLang="ja-JP" dirty="0" smtClean="0"/>
          </a:p>
          <a:p>
            <a:r>
              <a:rPr kumimoji="1" lang="ja-JP" altLang="en-US" dirty="0" smtClean="0"/>
              <a:t>データが登録され、画面が更新された場合は、</a:t>
            </a:r>
            <a:endParaRPr kumimoji="1" lang="en-US" altLang="ja-JP" dirty="0" smtClean="0"/>
          </a:p>
          <a:p>
            <a:r>
              <a:rPr kumimoji="1" lang="ja-JP" altLang="en-US" dirty="0" smtClean="0"/>
              <a:t>モデルに入ったデータが同時にＶｉｅ</a:t>
            </a:r>
            <a:r>
              <a:rPr kumimoji="1" lang="en-US" altLang="ja-JP" dirty="0" smtClean="0"/>
              <a:t>w</a:t>
            </a:r>
            <a:r>
              <a:rPr kumimoji="1" lang="ja-JP" altLang="en-US" dirty="0" smtClean="0"/>
              <a:t>で見れるため、常に同期しているような見え方になります。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29</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報告はこのような流れで行います。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a:t>
            </a:fld>
            <a:endParaRPr kumimoji="1" lang="ja-JP"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三つ目はサブミットロックの機能です。</a:t>
            </a:r>
            <a:endParaRPr kumimoji="1" lang="en-US" altLang="ja-JP" dirty="0" smtClean="0"/>
          </a:p>
          <a:p>
            <a:r>
              <a:rPr kumimoji="1" lang="ja-JP" altLang="en-US" dirty="0" smtClean="0"/>
              <a:t>こちらも</a:t>
            </a:r>
            <a:r>
              <a:rPr kumimoji="1" lang="en-US" altLang="ja-JP" dirty="0" smtClean="0"/>
              <a:t>AngularJS</a:t>
            </a:r>
            <a:r>
              <a:rPr kumimoji="1" lang="ja-JP" altLang="en-US" dirty="0" smtClean="0"/>
              <a:t>の双方向データバインディングの機能を利用します。</a:t>
            </a:r>
            <a:endParaRPr kumimoji="1" lang="en-US" altLang="ja-JP" dirty="0" smtClean="0"/>
          </a:p>
          <a:p>
            <a:r>
              <a:rPr kumimoji="1" lang="ja-JP" altLang="en-US" dirty="0" smtClean="0"/>
              <a:t>バリデーションエラーが発生している時は、登録系のボタンが非活性となり、</a:t>
            </a:r>
            <a:endParaRPr kumimoji="1" lang="en-US" altLang="ja-JP" dirty="0" smtClean="0"/>
          </a:p>
          <a:p>
            <a:r>
              <a:rPr kumimoji="1" lang="ja-JP" altLang="en-US" dirty="0" smtClean="0"/>
              <a:t>正常データの場合のみボタンが活性化され、押すことができます。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30</a:t>
            </a:fld>
            <a:endParaRPr kumimoji="1" lang="ja-JP"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続いて評価です。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31</a:t>
            </a:fld>
            <a:endParaRPr kumimoji="1" lang="ja-JP"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まずは評価内容についてです。</a:t>
            </a:r>
            <a:endParaRPr kumimoji="1" lang="en-US" altLang="ja-JP" dirty="0" smtClean="0"/>
          </a:p>
          <a:p>
            <a:r>
              <a:rPr kumimoji="1" lang="ja-JP" altLang="en-US" dirty="0" smtClean="0"/>
              <a:t>非機能要件に該当する使用性の評価ですが、アンケート調査やアクセスログ解析が一般的となります。</a:t>
            </a:r>
            <a:endParaRPr kumimoji="1" lang="en-US" altLang="ja-JP" dirty="0" smtClean="0"/>
          </a:p>
          <a:p>
            <a:r>
              <a:rPr kumimoji="1" lang="ja-JP" altLang="en-US" dirty="0" smtClean="0"/>
              <a:t>しかし、開発中である現段階では定量的な評価は難しい状況にあります。</a:t>
            </a:r>
            <a:endParaRPr kumimoji="1" lang="en-US" altLang="ja-JP" dirty="0" smtClean="0"/>
          </a:p>
          <a:p>
            <a:r>
              <a:rPr kumimoji="1" lang="ja-JP" altLang="en-US" dirty="0" smtClean="0"/>
              <a:t>そのため、前述の</a:t>
            </a:r>
            <a:r>
              <a:rPr kumimoji="1" lang="en-US" altLang="ja-JP" dirty="0" smtClean="0"/>
              <a:t>13</a:t>
            </a:r>
            <a:r>
              <a:rPr kumimoji="1" lang="ja-JP" altLang="en-US" dirty="0" smtClean="0"/>
              <a:t>の評価項目を満たす実装ができたかというのを評価とします。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32</a:t>
            </a:fld>
            <a:endParaRPr kumimoji="1" lang="ja-JP"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en-US" altLang="ja-JP" dirty="0" smtClean="0"/>
          </a:p>
          <a:p>
            <a:endParaRPr kumimoji="1" lang="en-US" altLang="ja-JP" dirty="0" smtClean="0"/>
          </a:p>
          <a:p>
            <a:r>
              <a:rPr kumimoji="1" lang="en-US" altLang="ja-JP" dirty="0" smtClean="0"/>
              <a:t>10</a:t>
            </a:r>
            <a:r>
              <a:rPr kumimoji="1" lang="ja-JP" altLang="en-US" dirty="0" smtClean="0"/>
              <a:t>項目ありますが、ここは</a:t>
            </a:r>
            <a:r>
              <a:rPr kumimoji="1" lang="en-US" altLang="ja-JP" dirty="0" smtClean="0"/>
              <a:t>2</a:t>
            </a:r>
            <a:r>
              <a:rPr kumimoji="1" lang="ja-JP" altLang="en-US" dirty="0" smtClean="0"/>
              <a:t>点に絞って説明します。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33</a:t>
            </a:fld>
            <a:endParaRPr kumimoji="1" lang="ja-JP"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一つは必須項目を明確にするということで、</a:t>
            </a:r>
            <a:endParaRPr kumimoji="1" lang="en-US" altLang="ja-JP" dirty="0" smtClean="0"/>
          </a:p>
          <a:p>
            <a:r>
              <a:rPr kumimoji="1" lang="ja-JP" altLang="en-US" dirty="0" smtClean="0"/>
              <a:t>ＵＲ</a:t>
            </a:r>
            <a:r>
              <a:rPr kumimoji="1" lang="en-US" altLang="ja-JP" dirty="0" smtClean="0"/>
              <a:t>L</a:t>
            </a:r>
            <a:r>
              <a:rPr kumimoji="1" lang="ja-JP" altLang="en-US" dirty="0" smtClean="0"/>
              <a:t>が必須ならば、このラベルの横に「必須」という赤いラベルを付けています。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34</a:t>
            </a:fld>
            <a:endParaRPr kumimoji="1" lang="ja-JP"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もう一つはアクティブなフォームは色を変えるということで、</a:t>
            </a:r>
            <a:endParaRPr kumimoji="1" lang="en-US" altLang="ja-JP" dirty="0" smtClean="0"/>
          </a:p>
          <a:p>
            <a:r>
              <a:rPr kumimoji="1" lang="ja-JP" altLang="en-US" dirty="0" smtClean="0"/>
              <a:t>少し分かりづらいかもしれませんが、</a:t>
            </a:r>
            <a:endParaRPr kumimoji="1" lang="en-US" altLang="ja-JP" dirty="0" smtClean="0"/>
          </a:p>
          <a:p>
            <a:r>
              <a:rPr kumimoji="1" lang="ja-JP" altLang="en-US" dirty="0" smtClean="0"/>
              <a:t>テキストボックスを選択した際には、少しハイライトが掛って、強調されます。</a:t>
            </a:r>
            <a:endParaRPr kumimoji="1" lang="en-US" altLang="ja-JP" dirty="0" smtClean="0"/>
          </a:p>
          <a:p>
            <a:r>
              <a:rPr kumimoji="1" lang="ja-JP" altLang="en-US" dirty="0" smtClean="0"/>
              <a:t>これは</a:t>
            </a:r>
            <a:r>
              <a:rPr kumimoji="1" lang="en-US" altLang="ja-JP" dirty="0" smtClean="0"/>
              <a:t>Bootstrap</a:t>
            </a:r>
            <a:r>
              <a:rPr kumimoji="1" lang="ja-JP" altLang="en-US" dirty="0" smtClean="0"/>
              <a:t>のフォームを使うことで、このように表示が実現できます。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35</a:t>
            </a:fld>
            <a:endParaRPr kumimoji="1" lang="ja-JP"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en-US" altLang="ja-JP" dirty="0" smtClean="0"/>
          </a:p>
          <a:p>
            <a:endParaRPr kumimoji="1" lang="en-US" altLang="ja-JP" dirty="0" smtClean="0"/>
          </a:p>
          <a:p>
            <a:r>
              <a:rPr kumimoji="1" lang="ja-JP" altLang="en-US" dirty="0" smtClean="0"/>
              <a:t>この機能はフォームに入力されているデータをもとにエラーならば、エラーメッセージ、</a:t>
            </a:r>
            <a:endParaRPr kumimoji="1" lang="en-US" altLang="ja-JP" dirty="0" smtClean="0"/>
          </a:p>
          <a:p>
            <a:r>
              <a:rPr kumimoji="1" lang="ja-JP" altLang="en-US" dirty="0" smtClean="0"/>
              <a:t>正常ならば何も表示しないようにリアルタイムで反映するように実装しています。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36</a:t>
            </a:fld>
            <a:endParaRPr kumimoji="1" lang="ja-JP"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三つ目はサブミットロックです。</a:t>
            </a:r>
            <a:endParaRPr kumimoji="1" lang="en-US" altLang="ja-JP" dirty="0" smtClean="0"/>
          </a:p>
          <a:p>
            <a:r>
              <a:rPr kumimoji="1" lang="ja-JP" altLang="en-US" dirty="0" smtClean="0"/>
              <a:t>この機能は、エラーの間は登録系のボタンを非活性にしておき、</a:t>
            </a:r>
            <a:endParaRPr kumimoji="1" lang="en-US" altLang="ja-JP" dirty="0" smtClean="0"/>
          </a:p>
          <a:p>
            <a:r>
              <a:rPr kumimoji="1" lang="ja-JP" altLang="en-US" dirty="0" smtClean="0"/>
              <a:t>正常なデータが入力された場合は、このボタンを活性化し押せるように実装しました。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37</a:t>
            </a:fld>
            <a:endParaRPr kumimoji="1" lang="ja-JP"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iframe</a:t>
            </a:r>
            <a:r>
              <a:rPr kumimoji="1" lang="ja-JP" altLang="en-US" dirty="0" smtClean="0"/>
              <a:t>プラグインのプログラム規模です。</a:t>
            </a:r>
            <a:endParaRPr kumimoji="1" lang="en-US" altLang="ja-JP" dirty="0" smtClean="0"/>
          </a:p>
          <a:p>
            <a:pPr defTabSz="914217">
              <a:defRPr/>
            </a:pPr>
            <a:r>
              <a:rPr kumimoji="1" lang="ja-JP" altLang="en-US" dirty="0" smtClean="0"/>
              <a:t>これから改修がありますので、数は変わると思いますが、</a:t>
            </a:r>
            <a:endParaRPr kumimoji="1" lang="en-US" altLang="ja-JP" dirty="0" smtClean="0"/>
          </a:p>
          <a:p>
            <a:r>
              <a:rPr kumimoji="1" lang="ja-JP" altLang="en-US" dirty="0" smtClean="0"/>
              <a:t>全体としてコアコード・テストコード含めて</a:t>
            </a:r>
            <a:r>
              <a:rPr kumimoji="1" lang="en-US" altLang="ja-JP" dirty="0" smtClean="0"/>
              <a:t>5k</a:t>
            </a:r>
            <a:r>
              <a:rPr kumimoji="1" lang="ja-JP" altLang="en-US" dirty="0" smtClean="0"/>
              <a:t>ステップとなっています。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38</a:t>
            </a:fld>
            <a:endParaRPr kumimoji="1" lang="ja-JP"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続いて結言です。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39</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a:t>
            </a:r>
            <a:r>
              <a:rPr kumimoji="1" lang="en-US" altLang="ja-JP" dirty="0" smtClean="0"/>
              <a:t>NC3</a:t>
            </a:r>
            <a:r>
              <a:rPr kumimoji="1" lang="ja-JP" altLang="en-US" dirty="0" smtClean="0"/>
              <a:t>プロジェクトに関して説明していきます。</a:t>
            </a:r>
            <a:endParaRPr kumimoji="1" lang="en-US" altLang="ja-JP" dirty="0" smtClean="0"/>
          </a:p>
          <a:p>
            <a:endParaRPr kumimoji="1" lang="en-US" altLang="ja-JP" dirty="0" smtClean="0"/>
          </a:p>
          <a:p>
            <a:r>
              <a:rPr kumimoji="1" lang="ja-JP" altLang="en-US" dirty="0" smtClean="0"/>
              <a:t>またこの先、簡単のために</a:t>
            </a:r>
            <a:endParaRPr kumimoji="1" lang="en-US" altLang="ja-JP" dirty="0" smtClean="0"/>
          </a:p>
          <a:p>
            <a:r>
              <a:rPr kumimoji="1" lang="en-US" altLang="ja-JP" dirty="0" smtClean="0"/>
              <a:t>NetCommons3</a:t>
            </a:r>
            <a:r>
              <a:rPr kumimoji="1" lang="ja-JP" altLang="en-US" dirty="0" smtClean="0"/>
              <a:t>を</a:t>
            </a:r>
            <a:r>
              <a:rPr kumimoji="1" lang="en-US" altLang="ja-JP" dirty="0" smtClean="0"/>
              <a:t>NC3</a:t>
            </a:r>
            <a:r>
              <a:rPr kumimoji="1" lang="ja-JP" altLang="en-US" dirty="0" smtClean="0"/>
              <a:t>・・・</a:t>
            </a:r>
            <a:r>
              <a:rPr kumimoji="1" lang="ja-JP" altLang="en-US" baseline="0" dirty="0" smtClean="0"/>
              <a:t>等と</a:t>
            </a:r>
            <a:r>
              <a:rPr kumimoji="1" lang="ja-JP" altLang="en-US" dirty="0" smtClean="0"/>
              <a:t>表現させて頂きます。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a:t>
            </a:fld>
            <a:endParaRPr kumimoji="1" lang="ja-JP"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結論です。</a:t>
            </a:r>
            <a:endParaRPr kumimoji="1" lang="en-US" altLang="ja-JP" dirty="0" smtClean="0"/>
          </a:p>
          <a:p>
            <a:r>
              <a:rPr kumimoji="1" lang="ja-JP" altLang="en-US" dirty="0" smtClean="0"/>
              <a:t>ＥＦＯの観点からフォームを見て、</a:t>
            </a:r>
            <a:r>
              <a:rPr kumimoji="1" lang="en-US" altLang="ja-JP" dirty="0" smtClean="0"/>
              <a:t>AngularJS</a:t>
            </a:r>
            <a:r>
              <a:rPr kumimoji="1" lang="ja-JP" altLang="en-US" dirty="0" smtClean="0"/>
              <a:t>や</a:t>
            </a:r>
            <a:r>
              <a:rPr kumimoji="1" lang="en-US" altLang="ja-JP" dirty="0" smtClean="0"/>
              <a:t>Bootstrap</a:t>
            </a:r>
            <a:r>
              <a:rPr kumimoji="1" lang="ja-JP" altLang="en-US" dirty="0" smtClean="0"/>
              <a:t>を使って</a:t>
            </a:r>
            <a:endParaRPr kumimoji="1" lang="en-US" altLang="ja-JP" dirty="0" smtClean="0"/>
          </a:p>
          <a:p>
            <a:r>
              <a:rPr kumimoji="1" lang="en-US" altLang="ja-JP" dirty="0" smtClean="0"/>
              <a:t>13</a:t>
            </a:r>
            <a:r>
              <a:rPr kumimoji="1" lang="ja-JP" altLang="en-US" dirty="0" smtClean="0"/>
              <a:t>項目全ての検討項目を満たすことができました。</a:t>
            </a:r>
            <a:endParaRPr kumimoji="1" lang="en-US" altLang="ja-JP" dirty="0" smtClean="0"/>
          </a:p>
          <a:p>
            <a:endParaRPr kumimoji="1" lang="en-US" altLang="ja-JP" dirty="0" smtClean="0"/>
          </a:p>
          <a:p>
            <a:r>
              <a:rPr kumimoji="1" lang="ja-JP" altLang="en-US" dirty="0" smtClean="0"/>
              <a:t>この機能は</a:t>
            </a:r>
            <a:r>
              <a:rPr kumimoji="1" lang="en-US" altLang="ja-JP" dirty="0" smtClean="0"/>
              <a:t>NC3</a:t>
            </a:r>
            <a:r>
              <a:rPr kumimoji="1" lang="ja-JP" altLang="en-US" dirty="0" smtClean="0"/>
              <a:t>の開発者内で共有しまして、</a:t>
            </a:r>
            <a:endParaRPr kumimoji="1" lang="en-US" altLang="ja-JP" dirty="0" smtClean="0"/>
          </a:p>
          <a:p>
            <a:r>
              <a:rPr kumimoji="1" lang="ja-JP" altLang="en-US" dirty="0" smtClean="0"/>
              <a:t>一部の機能は</a:t>
            </a:r>
            <a:r>
              <a:rPr kumimoji="1" lang="en-US" altLang="ja-JP" dirty="0" smtClean="0"/>
              <a:t>NC3</a:t>
            </a:r>
            <a:r>
              <a:rPr kumimoji="1" lang="ja-JP" altLang="en-US" dirty="0" smtClean="0"/>
              <a:t>の仕様として取り入れられています。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40</a:t>
            </a:fld>
            <a:endParaRPr kumimoji="1" lang="ja-JP"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一つ目はスクロールバーのＷｅｂブラウザ依存問題ですが、</a:t>
            </a:r>
            <a:endParaRPr kumimoji="1" lang="en-US" altLang="ja-JP" dirty="0" smtClean="0"/>
          </a:p>
          <a:p>
            <a:r>
              <a:rPr kumimoji="1" lang="ja-JP" altLang="en-US" dirty="0" smtClean="0"/>
              <a:t>技術的な問題を多く含みますので、省略させてもらいます。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41</a:t>
            </a:fld>
            <a:endParaRPr kumimoji="1" lang="ja-JP"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二つ目が仕様変更への対応です。</a:t>
            </a:r>
            <a:endParaRPr kumimoji="1" lang="en-US" altLang="ja-JP" dirty="0" smtClean="0"/>
          </a:p>
          <a:p>
            <a:r>
              <a:rPr kumimoji="1" lang="ja-JP" altLang="en-US" dirty="0" smtClean="0"/>
              <a:t>仕様変更はこれまでにも</a:t>
            </a:r>
            <a:r>
              <a:rPr kumimoji="1" lang="en-US" altLang="ja-JP" dirty="0" smtClean="0"/>
              <a:t>4</a:t>
            </a:r>
            <a:r>
              <a:rPr kumimoji="1" lang="ja-JP" altLang="en-US" dirty="0" smtClean="0"/>
              <a:t>回ほどあり、非常に苦労しているところですが、</a:t>
            </a:r>
            <a:endParaRPr kumimoji="1" lang="en-US" altLang="ja-JP" dirty="0" smtClean="0"/>
          </a:p>
          <a:p>
            <a:r>
              <a:rPr kumimoji="1" lang="ja-JP" altLang="en-US" dirty="0" smtClean="0"/>
              <a:t>徐々に仕様が固まってきて数も減ってきています。</a:t>
            </a:r>
            <a:endParaRPr kumimoji="1" lang="en-US" altLang="ja-JP" dirty="0" smtClean="0"/>
          </a:p>
          <a:p>
            <a:r>
              <a:rPr kumimoji="1" lang="ja-JP" altLang="en-US" dirty="0" smtClean="0"/>
              <a:t>しかしこの報告書作成の期間に一度大きな仕様変更がありましたので、</a:t>
            </a:r>
            <a:endParaRPr kumimoji="1" lang="en-US" altLang="ja-JP" dirty="0" smtClean="0"/>
          </a:p>
          <a:p>
            <a:r>
              <a:rPr kumimoji="1" lang="ja-JP" altLang="en-US" dirty="0" smtClean="0"/>
              <a:t>来週より</a:t>
            </a:r>
            <a:r>
              <a:rPr kumimoji="1" lang="en-US" altLang="ja-JP" dirty="0" smtClean="0"/>
              <a:t>12</a:t>
            </a:r>
            <a:r>
              <a:rPr kumimoji="1" lang="ja-JP" altLang="en-US" dirty="0" smtClean="0"/>
              <a:t>月末にかけて改修作業を行っていく予定です。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42</a:t>
            </a:fld>
            <a:endParaRPr kumimoji="1" lang="ja-JP"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最後に掲示板プラグインの開発です。</a:t>
            </a:r>
            <a:endParaRPr kumimoji="1" lang="en-US" altLang="ja-JP" dirty="0" smtClean="0"/>
          </a:p>
          <a:p>
            <a:r>
              <a:rPr kumimoji="1" lang="ja-JP" altLang="en-US" dirty="0" smtClean="0"/>
              <a:t>こちらは</a:t>
            </a:r>
            <a:r>
              <a:rPr kumimoji="1" lang="en-US" altLang="ja-JP" dirty="0" smtClean="0"/>
              <a:t>12</a:t>
            </a:r>
            <a:r>
              <a:rPr kumimoji="1" lang="ja-JP" altLang="en-US" dirty="0" smtClean="0"/>
              <a:t>月より着手となっており、現在は画面遷移図、</a:t>
            </a:r>
            <a:r>
              <a:rPr kumimoji="1" lang="en-US" altLang="ja-JP" dirty="0" smtClean="0"/>
              <a:t>ER</a:t>
            </a:r>
            <a:r>
              <a:rPr kumimoji="1" lang="ja-JP" altLang="en-US" dirty="0" smtClean="0"/>
              <a:t>図、</a:t>
            </a:r>
            <a:endParaRPr kumimoji="1" lang="en-US" altLang="ja-JP" dirty="0" smtClean="0"/>
          </a:p>
          <a:p>
            <a:r>
              <a:rPr kumimoji="1" lang="ja-JP" altLang="en-US" dirty="0" smtClean="0"/>
              <a:t>プロトタイプ作成等の作業中となります。</a:t>
            </a:r>
            <a:endParaRPr kumimoji="1" lang="en-US" altLang="ja-JP" dirty="0" smtClean="0"/>
          </a:p>
          <a:p>
            <a:r>
              <a:rPr kumimoji="1" lang="ja-JP" altLang="en-US" dirty="0" smtClean="0"/>
              <a:t>こちらにかんしてもＥＦＯの観点からフォームの最適化を行っていく予定です。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43</a:t>
            </a:fld>
            <a:endParaRPr kumimoji="1" lang="ja-JP"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以上でＮＩＩ　新井研究室</a:t>
            </a:r>
            <a:endParaRPr kumimoji="1" lang="en-US" altLang="ja-JP" dirty="0" smtClean="0"/>
          </a:p>
          <a:p>
            <a:r>
              <a:rPr kumimoji="1" lang="ja-JP" altLang="en-US" dirty="0" smtClean="0"/>
              <a:t>日立製作所　（情公共）（消防セ１）　外田の中間発表を終わります。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44</a:t>
            </a:fld>
            <a:endParaRPr kumimoji="1" lang="ja-JP"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45</a:t>
            </a:fld>
            <a:endParaRPr kumimoji="1" lang="ja-JP"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これは</a:t>
            </a:r>
            <a:r>
              <a:rPr kumimoji="1" lang="en-US" altLang="ja-JP" dirty="0" smtClean="0"/>
              <a:t>iframe</a:t>
            </a:r>
            <a:r>
              <a:rPr kumimoji="1" lang="ja-JP" altLang="en-US" dirty="0" smtClean="0"/>
              <a:t>プラグインのコントローラーなんですけども、</a:t>
            </a:r>
            <a:endParaRPr kumimoji="1" lang="en-US" altLang="ja-JP" dirty="0" smtClean="0"/>
          </a:p>
          <a:p>
            <a:r>
              <a:rPr kumimoji="1" lang="ja-JP" altLang="en-US" dirty="0" smtClean="0"/>
              <a:t>ファイルの先頭はこのようにコメント行（処理されない行）になっています。</a:t>
            </a:r>
            <a:endParaRPr kumimoji="1" lang="en-US" altLang="ja-JP" dirty="0" smtClean="0"/>
          </a:p>
          <a:p>
            <a:r>
              <a:rPr kumimoji="1" lang="ja-JP" altLang="en-US" dirty="0" smtClean="0"/>
              <a:t>ここにはファイル名や先生の名前、開発者の名前、著作権等を書きます。</a:t>
            </a:r>
            <a:endParaRPr kumimoji="1" lang="en-US" altLang="ja-JP" dirty="0" smtClean="0"/>
          </a:p>
          <a:p>
            <a:r>
              <a:rPr kumimoji="1" lang="ja-JP" altLang="en-US" dirty="0" smtClean="0"/>
              <a:t>その下にクラス、メンバ変数の宣言、メソッドと続きますが同じようにコメントをいれるようになっています。</a:t>
            </a:r>
            <a:endParaRPr kumimoji="1" lang="en-US" altLang="ja-JP" dirty="0" smtClean="0"/>
          </a:p>
          <a:p>
            <a:r>
              <a:rPr kumimoji="1" lang="ja-JP" altLang="en-US" dirty="0" smtClean="0"/>
              <a:t>これはオープンソースソフトウェアの特徴で、協賛といいますか、私が作りましたというのを記すようになっています。</a:t>
            </a:r>
            <a:endParaRPr kumimoji="1" lang="en-US" altLang="ja-JP" dirty="0" smtClean="0"/>
          </a:p>
          <a:p>
            <a:endParaRPr kumimoji="1" lang="en-US" altLang="ja-JP" dirty="0" smtClean="0"/>
          </a:p>
          <a:p>
            <a:r>
              <a:rPr kumimoji="1" lang="ja-JP" altLang="en-US" dirty="0" smtClean="0"/>
              <a:t>これにより、コメント行が</a:t>
            </a:r>
            <a:r>
              <a:rPr kumimoji="1" lang="en-US" altLang="ja-JP" dirty="0" smtClean="0"/>
              <a:t>5</a:t>
            </a:r>
            <a:r>
              <a:rPr kumimoji="1" lang="ja-JP" altLang="en-US" dirty="0" smtClean="0"/>
              <a:t>分の</a:t>
            </a:r>
            <a:r>
              <a:rPr kumimoji="1" lang="en-US" altLang="ja-JP" dirty="0" smtClean="0"/>
              <a:t>2</a:t>
            </a:r>
            <a:r>
              <a:rPr kumimoji="1" lang="ja-JP" altLang="en-US" dirty="0" smtClean="0"/>
              <a:t>と多くなっています。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46</a:t>
            </a:fld>
            <a:endParaRPr kumimoji="1" lang="ja-JP"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47</a:t>
            </a:fld>
            <a:endParaRPr kumimoji="1" lang="ja-JP"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48</a:t>
            </a:fld>
            <a:endParaRPr kumimoji="1" lang="ja-JP"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49</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すでにご存知の方も多いかと思いますが、</a:t>
            </a:r>
            <a:endParaRPr kumimoji="1" lang="en-US" altLang="ja-JP" dirty="0" smtClean="0"/>
          </a:p>
          <a:p>
            <a:r>
              <a:rPr kumimoji="1" lang="en-US" altLang="ja-JP" dirty="0" smtClean="0"/>
              <a:t>Web</a:t>
            </a:r>
            <a:r>
              <a:rPr kumimoji="1" lang="ja-JP" altLang="en-US" dirty="0" smtClean="0"/>
              <a:t>ブラウザ上で動作するアプリケーションを開発するためには</a:t>
            </a:r>
            <a:endParaRPr kumimoji="1" lang="en-US" altLang="ja-JP" dirty="0" smtClean="0"/>
          </a:p>
          <a:p>
            <a:r>
              <a:rPr kumimoji="1" lang="ja-JP" altLang="en-US" dirty="0" smtClean="0"/>
              <a:t>普通は</a:t>
            </a:r>
            <a:r>
              <a:rPr kumimoji="1" lang="en-US" altLang="ja-JP" dirty="0" smtClean="0"/>
              <a:t>HTML</a:t>
            </a:r>
            <a:r>
              <a:rPr kumimoji="1" lang="ja-JP" altLang="en-US" dirty="0" smtClean="0"/>
              <a:t>などの専門知識が必要で、プログラミング経験が無い人は</a:t>
            </a:r>
            <a:endParaRPr kumimoji="1" lang="en-US" altLang="ja-JP" dirty="0" smtClean="0"/>
          </a:p>
          <a:p>
            <a:r>
              <a:rPr kumimoji="1" lang="ja-JP" altLang="en-US" dirty="0" smtClean="0"/>
              <a:t>とてもではないですが、難しいでしょう。</a:t>
            </a:r>
            <a:endParaRPr kumimoji="1" lang="en-US" altLang="ja-JP" dirty="0" smtClean="0"/>
          </a:p>
          <a:p>
            <a:r>
              <a:rPr kumimoji="1" lang="ja-JP" altLang="en-US" dirty="0" smtClean="0"/>
              <a:t>これを仕組みとして提供するものが</a:t>
            </a:r>
            <a:r>
              <a:rPr kumimoji="1" lang="en-US" altLang="ja-JP" dirty="0" smtClean="0"/>
              <a:t>CMS</a:t>
            </a:r>
            <a:r>
              <a:rPr kumimoji="1" lang="ja-JP" altLang="en-US" dirty="0" smtClean="0"/>
              <a:t>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a:t>
            </a:fld>
            <a:endParaRPr kumimoji="1" lang="ja-JP"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50</a:t>
            </a:fld>
            <a:endParaRPr kumimoji="1" lang="ja-JP"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51</a:t>
            </a:fld>
            <a:endParaRPr kumimoji="1" lang="ja-JP"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52</a:t>
            </a:fld>
            <a:endParaRPr kumimoji="1" lang="ja-JP"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53</a:t>
            </a:fld>
            <a:endParaRPr kumimoji="1" lang="ja-JP"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54</a:t>
            </a:fld>
            <a:endParaRPr kumimoji="1" lang="ja-JP"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55</a:t>
            </a:fld>
            <a:endParaRPr kumimoji="1" lang="ja-JP"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56</a:t>
            </a:fld>
            <a:endParaRPr kumimoji="1" lang="ja-JP"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57</a:t>
            </a:fld>
            <a:endParaRPr kumimoji="1" lang="ja-JP"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58</a:t>
            </a:fld>
            <a:endParaRPr kumimoji="1" lang="ja-JP"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59</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NC</a:t>
            </a:r>
            <a:r>
              <a:rPr kumimoji="1" lang="ja-JP" altLang="en-US" dirty="0" smtClean="0"/>
              <a:t>とは新井研究室で開発されているオープンソースの</a:t>
            </a:r>
            <a:r>
              <a:rPr kumimoji="1" lang="en-US" altLang="ja-JP" dirty="0" smtClean="0"/>
              <a:t>CMS</a:t>
            </a:r>
            <a:r>
              <a:rPr kumimoji="1" lang="ja-JP" altLang="en-US" dirty="0" smtClean="0"/>
              <a:t>です。</a:t>
            </a:r>
            <a:endParaRPr kumimoji="1" lang="en-US" altLang="ja-JP" dirty="0" smtClean="0"/>
          </a:p>
          <a:p>
            <a:r>
              <a:rPr kumimoji="1" lang="ja-JP" altLang="en-US" dirty="0" smtClean="0"/>
              <a:t>参考書に掲載されている古いデータですが、その時点では</a:t>
            </a:r>
            <a:r>
              <a:rPr kumimoji="1" lang="en-US" altLang="ja-JP" dirty="0" smtClean="0"/>
              <a:t>3</a:t>
            </a:r>
            <a:r>
              <a:rPr kumimoji="1" lang="ja-JP" altLang="en-US" dirty="0" smtClean="0"/>
              <a:t>千以上の導入があったようです。</a:t>
            </a:r>
            <a:endParaRPr kumimoji="1" lang="en-US" altLang="ja-JP" dirty="0" smtClean="0"/>
          </a:p>
          <a:p>
            <a:endParaRPr kumimoji="1" lang="en-US" altLang="ja-JP" dirty="0" smtClean="0"/>
          </a:p>
          <a:p>
            <a:r>
              <a:rPr kumimoji="1" lang="ja-JP" altLang="en-US" dirty="0" smtClean="0"/>
              <a:t>またこの</a:t>
            </a:r>
            <a:r>
              <a:rPr kumimoji="1" lang="en-US" altLang="ja-JP" dirty="0" smtClean="0"/>
              <a:t>NC</a:t>
            </a:r>
            <a:r>
              <a:rPr kumimoji="1" lang="ja-JP" altLang="en-US" dirty="0" smtClean="0"/>
              <a:t>はワープロのように入力更新できたり、</a:t>
            </a:r>
            <a:endParaRPr kumimoji="1" lang="en-US" altLang="ja-JP" dirty="0" smtClean="0"/>
          </a:p>
          <a:p>
            <a:r>
              <a:rPr kumimoji="1" lang="ja-JP" altLang="en-US" dirty="0" smtClean="0"/>
              <a:t>インストール直後から様々な機能が使えるため</a:t>
            </a:r>
            <a:endParaRPr kumimoji="1" lang="en-US" altLang="ja-JP" dirty="0" smtClean="0"/>
          </a:p>
          <a:p>
            <a:r>
              <a:rPr kumimoji="1" lang="ja-JP" altLang="en-US" dirty="0" smtClean="0"/>
              <a:t>導入のしやすさで選択されることが多いと考えます。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6</a:t>
            </a:fld>
            <a:endParaRPr kumimoji="1" lang="ja-JP"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60</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そして</a:t>
            </a:r>
            <a:r>
              <a:rPr kumimoji="1" lang="en-US" altLang="ja-JP" dirty="0" smtClean="0"/>
              <a:t>NC3</a:t>
            </a:r>
            <a:r>
              <a:rPr kumimoji="1" lang="ja-JP" altLang="en-US" dirty="0" smtClean="0"/>
              <a:t>ですが、</a:t>
            </a:r>
            <a:r>
              <a:rPr kumimoji="1" lang="en-US" altLang="ja-JP" dirty="0" smtClean="0"/>
              <a:t>NC2</a:t>
            </a:r>
            <a:r>
              <a:rPr kumimoji="1" lang="ja-JP" altLang="en-US" dirty="0" smtClean="0"/>
              <a:t>の後継版となります。</a:t>
            </a:r>
            <a:endParaRPr kumimoji="1" lang="en-US" altLang="ja-JP" dirty="0" smtClean="0"/>
          </a:p>
          <a:p>
            <a:r>
              <a:rPr kumimoji="1" lang="ja-JP" altLang="en-US" dirty="0" smtClean="0"/>
              <a:t>概念的なところに大きな変更はありませんが、</a:t>
            </a:r>
            <a:endParaRPr kumimoji="1" lang="en-US" altLang="ja-JP" dirty="0" smtClean="0"/>
          </a:p>
          <a:p>
            <a:r>
              <a:rPr kumimoji="1" lang="ja-JP" altLang="en-US" dirty="0" smtClean="0"/>
              <a:t>開発に使用するソフトウェアやそれに採用するフレームワークに変更があったり、</a:t>
            </a:r>
            <a:endParaRPr kumimoji="1" lang="en-US" altLang="ja-JP" dirty="0" smtClean="0"/>
          </a:p>
          <a:p>
            <a:r>
              <a:rPr kumimoji="1" lang="ja-JP" altLang="en-US" dirty="0" smtClean="0"/>
              <a:t>新たに採用したりと、ソースコードや開発方法は様変わりしています。</a:t>
            </a:r>
            <a:endParaRPr kumimoji="1" lang="en-US" altLang="ja-JP" dirty="0" smtClean="0"/>
          </a:p>
          <a:p>
            <a:endParaRPr kumimoji="1" lang="en-US" altLang="ja-JP" dirty="0" smtClean="0"/>
          </a:p>
          <a:p>
            <a:r>
              <a:rPr kumimoji="1" lang="ja-JP" altLang="en-US" dirty="0" smtClean="0"/>
              <a:t>来年の</a:t>
            </a:r>
            <a:r>
              <a:rPr kumimoji="1" lang="en-US" altLang="ja-JP" dirty="0" smtClean="0"/>
              <a:t>4</a:t>
            </a:r>
            <a:r>
              <a:rPr kumimoji="1" lang="ja-JP" altLang="en-US" dirty="0" smtClean="0"/>
              <a:t>月の</a:t>
            </a:r>
            <a:r>
              <a:rPr kumimoji="1" lang="en-US" altLang="ja-JP" dirty="0" smtClean="0"/>
              <a:t>α</a:t>
            </a:r>
            <a:r>
              <a:rPr kumimoji="1" lang="ja-JP" altLang="en-US" dirty="0" smtClean="0"/>
              <a:t>版リリースに向けて現在開発中です。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7</a:t>
            </a:fld>
            <a:endParaRPr kumimoji="1"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a:t>
            </a:r>
            <a:r>
              <a:rPr kumimoji="1" lang="en-US" altLang="ja-JP" dirty="0" smtClean="0"/>
              <a:t>NC2</a:t>
            </a:r>
            <a:r>
              <a:rPr kumimoji="1" lang="ja-JP" altLang="en-US" dirty="0" smtClean="0"/>
              <a:t>との相違点ですが、開発に関するもので技術的なところですので、簡潔に説明したいと思います。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8</a:t>
            </a:fld>
            <a:endParaRPr kumimoji="1"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9</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A9FED28E-9910-4CC0-BDE8-5AFA225D5F47}" type="datetime1">
              <a:rPr kumimoji="1" lang="ja-JP" altLang="en-US" smtClean="0"/>
              <a:pPr/>
              <a:t>2014/12/12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A6F51AD-34C9-47F4-86A8-3B69DA90BEA2}" type="datetime1">
              <a:rPr kumimoji="1" lang="ja-JP" altLang="en-US" smtClean="0"/>
              <a:pPr/>
              <a:t>2014/12/12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590417E-B2DC-43DB-A4CD-B72741785689}" type="datetime1">
              <a:rPr kumimoji="1" lang="ja-JP" altLang="en-US" smtClean="0"/>
              <a:pPr/>
              <a:t>2014/12/12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BD1CCC0A-69FD-4DB1-8F69-9B7E47B35B06}" type="datetime1">
              <a:rPr kumimoji="1" lang="ja-JP" altLang="en-US" smtClean="0"/>
              <a:pPr/>
              <a:t>2014/12/12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a:xfrm>
            <a:off x="7020272" y="6525344"/>
            <a:ext cx="2133600" cy="365125"/>
          </a:xfrm>
        </p:spPr>
        <p:txBody>
          <a:bodyPr/>
          <a:lstStyle>
            <a:lvl1pPr>
              <a:defRPr sz="2000"/>
            </a:lvl1pPr>
          </a:lstStyle>
          <a:p>
            <a:fld id="{D2D8002D-B5B0-4BAC-B1F6-782DDCCE6D9C}" type="slidenum">
              <a:rPr lang="ja-JP" altLang="en-US" smtClean="0"/>
              <a:pPr/>
              <a:t>&lt;#&gt;</a:t>
            </a:fld>
            <a:endParaRPr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070CAFA-E75C-41BD-BE36-3967424809FA}" type="datetime1">
              <a:rPr kumimoji="1" lang="ja-JP" altLang="en-US" smtClean="0"/>
              <a:pPr/>
              <a:t>2014/12/12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68F4025-64F1-4470-B5D1-4B3DAE112D35}" type="datetime1">
              <a:rPr kumimoji="1" lang="ja-JP" altLang="en-US" smtClean="0"/>
              <a:pPr/>
              <a:t>2014/12/12</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9D22DCD-7121-4433-9452-1134E9B0F84C}" type="datetime1">
              <a:rPr kumimoji="1" lang="ja-JP" altLang="en-US" smtClean="0"/>
              <a:pPr/>
              <a:t>2014/12/12</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7DC36FC-1499-47BD-B33A-43ABA6D8900D}" type="datetime1">
              <a:rPr kumimoji="1" lang="ja-JP" altLang="en-US" smtClean="0"/>
              <a:pPr/>
              <a:t>2014/12/12</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659CCE9-15B5-4EA3-8B94-9C5237C58DE4}" type="datetime1">
              <a:rPr kumimoji="1" lang="ja-JP" altLang="en-US" smtClean="0"/>
              <a:pPr/>
              <a:t>2014/12/12</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175F6F9-74FF-4910-8619-FBBF32934514}" type="datetime1">
              <a:rPr kumimoji="1" lang="ja-JP" altLang="en-US" smtClean="0"/>
              <a:pPr/>
              <a:t>2014/12/12</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71BFCFD-31AB-4D54-B301-796373502974}" type="datetime1">
              <a:rPr kumimoji="1" lang="ja-JP" altLang="en-US" smtClean="0"/>
              <a:pPr/>
              <a:t>2014/12/12</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Shape 7"/>
          <p:cNvGrpSpPr/>
          <p:nvPr userDrawn="1"/>
        </p:nvGrpSpPr>
        <p:grpSpPr>
          <a:xfrm>
            <a:off x="0" y="0"/>
            <a:ext cx="9144000" cy="6858000"/>
            <a:chOff x="0" y="0"/>
            <a:chExt cx="9144000" cy="6760028"/>
          </a:xfrm>
        </p:grpSpPr>
        <p:sp>
          <p:nvSpPr>
            <p:cNvPr id="30"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19" name="Shape 12"/>
          <p:cNvGrpSpPr/>
          <p:nvPr userDrawn="1"/>
        </p:nvGrpSpPr>
        <p:grpSpPr>
          <a:xfrm>
            <a:off x="-1" y="2141264"/>
            <a:ext cx="5626745" cy="4716736"/>
            <a:chOff x="0" y="2533588"/>
            <a:chExt cx="8022335" cy="8966518"/>
          </a:xfrm>
        </p:grpSpPr>
        <p:sp>
          <p:nvSpPr>
            <p:cNvPr id="20"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 name="タイトル プレースホルダ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3F5BA-E36A-437C-98D2-FDEE83C185CE}" type="datetime1">
              <a:rPr kumimoji="1" lang="ja-JP" altLang="en-US" smtClean="0"/>
              <a:pPr/>
              <a:t>2014/12/12</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948264" y="652534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b="1"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2800" b="1"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400" b="1"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000" b="1"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mailto:kotaro.hokada@gmail.com"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a:t>
            </a:r>
            <a:r>
              <a:rPr lang="ja-JP" altLang="en-US" sz="3600" dirty="0" smtClean="0"/>
              <a:t>評価</a:t>
            </a:r>
            <a:endParaRPr kumimoji="1" lang="ja-JP" altLang="en-US" sz="3600" b="1" dirty="0">
              <a:latin typeface="メイリオ" pitchFamily="50" charset="-128"/>
              <a:ea typeface="メイリオ" pitchFamily="50" charset="-128"/>
              <a:cs typeface="メイリオ" pitchFamily="50" charset="-128"/>
            </a:endParaRPr>
          </a:p>
        </p:txBody>
      </p:sp>
      <p:sp>
        <p:nvSpPr>
          <p:cNvPr id="4" name="サブタイトル 2"/>
          <p:cNvSpPr txBox="1">
            <a:spLocks/>
          </p:cNvSpPr>
          <p:nvPr/>
        </p:nvSpPr>
        <p:spPr>
          <a:xfrm>
            <a:off x="971600" y="5085184"/>
            <a:ext cx="7920880" cy="180020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sz="20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国立情報学研究所</a:t>
            </a:r>
            <a:r>
              <a:rPr kumimoji="1" lang="ja-JP" altLang="en-US" sz="2000" b="1" i="0" u="none" strike="noStrike" kern="1200" cap="none" spc="0" normalizeH="0" noProof="0" dirty="0" smtClean="0">
                <a:ln>
                  <a:noFill/>
                </a:ln>
                <a:effectLst/>
                <a:uLnTx/>
                <a:uFillTx/>
                <a:latin typeface="メイリオ" pitchFamily="50" charset="-128"/>
                <a:ea typeface="メイリオ" pitchFamily="50" charset="-128"/>
                <a:cs typeface="メイリオ" pitchFamily="50" charset="-128"/>
              </a:rPr>
              <a:t> </a:t>
            </a:r>
            <a:r>
              <a:rPr kumimoji="1" lang="ja-JP" altLang="en-US" sz="20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社会共有知研究センター</a:t>
            </a:r>
            <a:r>
              <a:rPr lang="en-US" altLang="ja-JP" sz="2000" b="1" dirty="0" smtClean="0">
                <a:latin typeface="メイリオ" pitchFamily="50" charset="-128"/>
                <a:ea typeface="メイリオ" pitchFamily="50" charset="-128"/>
                <a:cs typeface="メイリオ" pitchFamily="50" charset="-128"/>
              </a:rPr>
              <a:t> </a:t>
            </a:r>
            <a:r>
              <a:rPr kumimoji="1" lang="ja-JP" altLang="en-US" sz="20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新井研究室</a:t>
            </a:r>
            <a:endParaRPr kumimoji="1" lang="en-US" altLang="ja-JP" sz="20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日工専</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54</a:t>
            </a:r>
            <a:r>
              <a:rPr lang="ja-JP" altLang="en-US" sz="2000" b="1" dirty="0" smtClean="0">
                <a:latin typeface="メイリオ" pitchFamily="50" charset="-128"/>
                <a:ea typeface="メイリオ" pitchFamily="50" charset="-128"/>
                <a:cs typeface="メイリオ" pitchFamily="50" charset="-128"/>
              </a:rPr>
              <a:t>期 情報工学科 </a:t>
            </a:r>
            <a:r>
              <a:rPr kumimoji="1" lang="ja-JP" altLang="en-US" sz="20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外田浩太朗</a:t>
            </a:r>
            <a:endParaRPr kumimoji="1" lang="en-US" altLang="ja-JP" sz="20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sz="20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指導教官 </a:t>
            </a:r>
            <a:r>
              <a:rPr lang="ja-JP" altLang="en-US" sz="2000" b="1" dirty="0" smtClean="0">
                <a:latin typeface="メイリオ" pitchFamily="50" charset="-128"/>
                <a:ea typeface="メイリオ" pitchFamily="50" charset="-128"/>
                <a:cs typeface="メイリオ" pitchFamily="50" charset="-128"/>
              </a:rPr>
              <a:t>新井紀子 教授</a:t>
            </a:r>
            <a:endParaRPr kumimoji="1" lang="ja-JP" altLang="en-US" sz="2000" b="1" i="0" u="none" strike="noStrike" kern="1200" cap="none" spc="0" normalizeH="0" baseline="0" noProof="0" dirty="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p:cNvGraphicFramePr>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r>
                        <a:rPr kumimoji="1" lang="en-US" altLang="ja-JP" sz="2000" b="1" dirty="0" smtClean="0">
                          <a:latin typeface="メイリオ" pitchFamily="50" charset="-128"/>
                          <a:ea typeface="メイリオ" pitchFamily="50" charset="-128"/>
                          <a:cs typeface="メイリオ" pitchFamily="50" charset="-128"/>
                        </a:rPr>
                        <a:t>(RAD)</a:t>
                      </a:r>
                    </a:p>
                    <a:p>
                      <a:r>
                        <a:rPr kumimoji="1" lang="ja-JP" altLang="en-US" sz="2000" b="1" dirty="0" smtClean="0">
                          <a:latin typeface="メイリオ" pitchFamily="50" charset="-128"/>
                          <a:ea typeface="メイリオ" pitchFamily="50" charset="-128"/>
                          <a:cs typeface="メイリオ" pitchFamily="50" charset="-128"/>
                        </a:rPr>
                        <a:t>メンテナンス性アップ</a:t>
                      </a:r>
                      <a:r>
                        <a:rPr kumimoji="1" lang="en-US" altLang="ja-JP" sz="2000" b="1" dirty="0" smtClean="0">
                          <a:latin typeface="メイリオ" pitchFamily="50" charset="-128"/>
                          <a:ea typeface="メイリオ" pitchFamily="50" charset="-128"/>
                          <a:cs typeface="メイリオ" pitchFamily="50" charset="-128"/>
                        </a:rPr>
                        <a:t>(MVC)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デザイン性アップ</a:t>
                      </a:r>
                      <a:endParaRPr kumimoji="1" lang="en-US" altLang="ja-JP" sz="2000" b="1" dirty="0" smtClean="0">
                        <a:latin typeface="メイリオ" pitchFamily="50" charset="-128"/>
                        <a:ea typeface="メイリオ" pitchFamily="50" charset="-128"/>
                        <a:cs typeface="メイリオ" pitchFamily="50" charset="-128"/>
                      </a:endParaRP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メンテナンス性アップ</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95536" y="3212976"/>
            <a:ext cx="7632848" cy="72008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2051720" y="4293096"/>
            <a:ext cx="6336704" cy="2160240"/>
          </a:xfrm>
          <a:prstGeom prst="wedgeRoundRectCallout">
            <a:avLst>
              <a:gd name="adj1" fmla="val -9835"/>
              <a:gd name="adj2" fmla="val -73662"/>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Javascript</a:t>
            </a:r>
            <a:r>
              <a:rPr kumimoji="1" lang="ja-JP" altLang="en-US" sz="2400" b="1" dirty="0" smtClean="0">
                <a:latin typeface="メイリオ" pitchFamily="50" charset="-128"/>
                <a:ea typeface="メイリオ" pitchFamily="50" charset="-128"/>
                <a:cs typeface="メイリオ" pitchFamily="50" charset="-128"/>
              </a:rPr>
              <a:t>のフレームワーク</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Google</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・双方向データバインディング等の特徴</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p:cNvGraphicFramePr>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r>
                        <a:rPr kumimoji="1" lang="en-US" altLang="ja-JP" sz="2000" b="1" dirty="0" smtClean="0">
                          <a:latin typeface="メイリオ" pitchFamily="50" charset="-128"/>
                          <a:ea typeface="メイリオ" pitchFamily="50" charset="-128"/>
                          <a:cs typeface="メイリオ" pitchFamily="50" charset="-128"/>
                        </a:rPr>
                        <a:t>(RAD)</a:t>
                      </a:r>
                    </a:p>
                    <a:p>
                      <a:r>
                        <a:rPr kumimoji="1" lang="ja-JP" altLang="en-US" sz="2000" b="1" dirty="0" smtClean="0">
                          <a:latin typeface="メイリオ" pitchFamily="50" charset="-128"/>
                          <a:ea typeface="メイリオ" pitchFamily="50" charset="-128"/>
                          <a:cs typeface="メイリオ" pitchFamily="50" charset="-128"/>
                        </a:rPr>
                        <a:t>メンテナンス性アップ</a:t>
                      </a:r>
                      <a:r>
                        <a:rPr kumimoji="1" lang="en-US" altLang="ja-JP" sz="2000" b="1" dirty="0" smtClean="0">
                          <a:latin typeface="メイリオ" pitchFamily="50" charset="-128"/>
                          <a:ea typeface="メイリオ" pitchFamily="50" charset="-128"/>
                          <a:cs typeface="メイリオ" pitchFamily="50" charset="-128"/>
                        </a:rPr>
                        <a:t>(MVC)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デザイン性アップ</a:t>
                      </a:r>
                      <a:endParaRPr kumimoji="1" lang="en-US" altLang="ja-JP" sz="2000" b="1" dirty="0" smtClean="0">
                        <a:latin typeface="メイリオ" pitchFamily="50" charset="-128"/>
                        <a:ea typeface="メイリオ" pitchFamily="50" charset="-128"/>
                        <a:cs typeface="メイリオ" pitchFamily="50" charset="-128"/>
                      </a:endParaRP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メンテナンス性アップ</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95536" y="4149080"/>
            <a:ext cx="7920880" cy="108012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吹き出し 11"/>
          <p:cNvSpPr/>
          <p:nvPr/>
        </p:nvSpPr>
        <p:spPr>
          <a:xfrm>
            <a:off x="1979712" y="1988840"/>
            <a:ext cx="6336704" cy="1728192"/>
          </a:xfrm>
          <a:prstGeom prst="wedgeRoundRectCallout">
            <a:avLst>
              <a:gd name="adj1" fmla="val -10336"/>
              <a:gd name="adj2" fmla="val 95864"/>
              <a:gd name="adj3" fmla="val 16667"/>
            </a:avLst>
          </a:prstGeom>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Twitter</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Twitter</a:t>
            </a:r>
            <a:r>
              <a:rPr lang="ja-JP" altLang="en-US" sz="2400" b="1" dirty="0" smtClean="0">
                <a:latin typeface="メイリオ" pitchFamily="50" charset="-128"/>
                <a:ea typeface="メイリオ" pitchFamily="50" charset="-128"/>
                <a:cs typeface="メイリオ" pitchFamily="50" charset="-128"/>
              </a:rPr>
              <a:t>ライクなデザインが表現できる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・レスポンシブデザインを実現できる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コンテンツ プレースホルダ 6"/>
          <p:cNvGraphicFramePr>
            <a:graphicFrameLocks/>
          </p:cNvGraphicFramePr>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r>
                        <a:rPr kumimoji="1" lang="en-US" altLang="ja-JP" sz="2000" b="1" dirty="0" smtClean="0">
                          <a:latin typeface="メイリオ" pitchFamily="50" charset="-128"/>
                          <a:ea typeface="メイリオ" pitchFamily="50" charset="-128"/>
                          <a:cs typeface="メイリオ" pitchFamily="50" charset="-128"/>
                        </a:rPr>
                        <a:t>(RAD)</a:t>
                      </a:r>
                    </a:p>
                    <a:p>
                      <a:r>
                        <a:rPr kumimoji="1" lang="ja-JP" altLang="en-US" sz="2000" b="1" dirty="0" smtClean="0">
                          <a:latin typeface="メイリオ" pitchFamily="50" charset="-128"/>
                          <a:ea typeface="メイリオ" pitchFamily="50" charset="-128"/>
                          <a:cs typeface="メイリオ" pitchFamily="50" charset="-128"/>
                        </a:rPr>
                        <a:t>メンテナンス性アップ</a:t>
                      </a:r>
                      <a:r>
                        <a:rPr kumimoji="1" lang="en-US" altLang="ja-JP" sz="2000" b="1" dirty="0" smtClean="0">
                          <a:latin typeface="メイリオ" pitchFamily="50" charset="-128"/>
                          <a:ea typeface="メイリオ" pitchFamily="50" charset="-128"/>
                          <a:cs typeface="メイリオ" pitchFamily="50" charset="-128"/>
                        </a:rPr>
                        <a:t>(MVC)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デザイン性アップ</a:t>
                      </a:r>
                      <a:endParaRPr kumimoji="1" lang="en-US" altLang="ja-JP" sz="2000" b="1" dirty="0" smtClean="0">
                        <a:latin typeface="メイリオ" pitchFamily="50" charset="-128"/>
                        <a:ea typeface="メイリオ" pitchFamily="50" charset="-128"/>
                        <a:cs typeface="メイリオ" pitchFamily="50" charset="-128"/>
                      </a:endParaRP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メンテナンス性アップ</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95536" y="5517232"/>
            <a:ext cx="8352928" cy="108012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467544" y="2132856"/>
            <a:ext cx="8352928" cy="3024336"/>
          </a:xfrm>
          <a:prstGeom prst="wedgeRoundRectCallout">
            <a:avLst>
              <a:gd name="adj1" fmla="val 5107"/>
              <a:gd name="adj2" fmla="val 67879"/>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2400" b="1" dirty="0" smtClean="0">
                <a:latin typeface="メイリオ" pitchFamily="50" charset="-128"/>
                <a:ea typeface="メイリオ" pitchFamily="50" charset="-128"/>
                <a:cs typeface="メイリオ" pitchFamily="50" charset="-128"/>
              </a:rPr>
              <a:t>   TravisCI</a:t>
            </a:r>
          </a:p>
          <a:p>
            <a:r>
              <a:rPr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Github</a:t>
            </a:r>
            <a:r>
              <a:rPr kumimoji="1" lang="ja-JP" altLang="en-US" sz="2400" b="1" dirty="0" smtClean="0">
                <a:latin typeface="メイリオ" pitchFamily="50" charset="-128"/>
                <a:ea typeface="メイリオ" pitchFamily="50" charset="-128"/>
                <a:cs typeface="メイリオ" pitchFamily="50" charset="-128"/>
              </a:rPr>
              <a:t>と連携し</a:t>
            </a:r>
            <a:r>
              <a:rPr kumimoji="1" lang="en-US" altLang="ja-JP" sz="2400" b="1" dirty="0" smtClean="0">
                <a:latin typeface="メイリオ" pitchFamily="50" charset="-128"/>
                <a:ea typeface="メイリオ" pitchFamily="50" charset="-128"/>
                <a:cs typeface="メイリオ" pitchFamily="50" charset="-128"/>
              </a:rPr>
              <a:t>GitHub</a:t>
            </a:r>
            <a:r>
              <a:rPr kumimoji="1" lang="ja-JP" altLang="en-US" sz="2400" b="1" dirty="0" smtClean="0">
                <a:latin typeface="メイリオ" pitchFamily="50" charset="-128"/>
                <a:ea typeface="メイリオ" pitchFamily="50" charset="-128"/>
                <a:cs typeface="メイリオ" pitchFamily="50" charset="-128"/>
              </a:rPr>
              <a:t>への</a:t>
            </a:r>
            <a:r>
              <a:rPr lang="en-US" altLang="ja-JP" sz="2400" b="1" dirty="0" smtClean="0">
                <a:latin typeface="メイリオ" pitchFamily="50" charset="-128"/>
                <a:ea typeface="メイリオ" pitchFamily="50" charset="-128"/>
                <a:cs typeface="メイリオ" pitchFamily="50" charset="-128"/>
              </a:rPr>
              <a:t>Push</a:t>
            </a:r>
            <a:r>
              <a:rPr lang="ja-JP" altLang="en-US" sz="2400" b="1" dirty="0" smtClean="0">
                <a:latin typeface="メイリオ" pitchFamily="50" charset="-128"/>
                <a:ea typeface="メイリオ" pitchFamily="50" charset="-128"/>
                <a:cs typeface="メイリオ" pitchFamily="50" charset="-128"/>
              </a:rPr>
              <a:t>をトリガーにして</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予め設定した通りに自動でテストを実行する</a:t>
            </a:r>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    ※CI</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Continuous Integration</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継続的インテグレーション</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テストを継続的に実行して行くこと</a:t>
            </a:r>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vert="horz" lIns="91440" tIns="45720" rIns="91440" bIns="45720" rtlCol="0" anchor="ctr">
            <a:normAutofit/>
          </a:bodyPr>
          <a:lstStyle/>
          <a:p>
            <a:r>
              <a:rPr lang="en-US" altLang="ja-JP" dirty="0" smtClean="0"/>
              <a:t>1.3 MVC</a:t>
            </a:r>
            <a:r>
              <a:rPr lang="ja-JP" altLang="en-US" dirty="0" smtClean="0"/>
              <a:t>モデルとは</a:t>
            </a:r>
            <a:endParaRPr lang="ja-JP" altLang="en-US" dirty="0"/>
          </a:p>
        </p:txBody>
      </p:sp>
      <p:sp>
        <p:nvSpPr>
          <p:cNvPr id="3" name="コンテンツ プレースホルダ 2"/>
          <p:cNvSpPr>
            <a:spLocks noGrp="1"/>
          </p:cNvSpPr>
          <p:nvPr>
            <p:ph idx="1"/>
          </p:nvPr>
        </p:nvSpPr>
        <p:spPr>
          <a:xfrm>
            <a:off x="457200" y="1412776"/>
            <a:ext cx="8435280" cy="4713387"/>
          </a:xfrm>
        </p:spPr>
        <p:txBody>
          <a:bodyPr>
            <a:normAutofit/>
          </a:bodyPr>
          <a:lstStyle/>
          <a:p>
            <a:r>
              <a:rPr lang="ja-JP" altLang="en-US" dirty="0" smtClean="0"/>
              <a:t>ソフトウェアの設計モデルのひとつ</a:t>
            </a:r>
            <a:endParaRPr kumimoji="1" lang="en-US" altLang="ja-JP" dirty="0" smtClean="0"/>
          </a:p>
          <a:p>
            <a:r>
              <a:rPr kumimoji="1" lang="en-US" altLang="ja-JP" dirty="0" smtClean="0"/>
              <a:t>Model</a:t>
            </a:r>
            <a:r>
              <a:rPr kumimoji="1" lang="ja-JP" altLang="en-US" dirty="0" smtClean="0"/>
              <a:t>、</a:t>
            </a:r>
            <a:r>
              <a:rPr kumimoji="1" lang="en-US" altLang="ja-JP" dirty="0" smtClean="0"/>
              <a:t>View</a:t>
            </a:r>
            <a:r>
              <a:rPr kumimoji="1" lang="ja-JP" altLang="en-US" dirty="0" smtClean="0"/>
              <a:t>、</a:t>
            </a:r>
            <a:r>
              <a:rPr kumimoji="1" lang="en-US" altLang="ja-JP" dirty="0" smtClean="0"/>
              <a:t>Controller</a:t>
            </a:r>
            <a:r>
              <a:rPr lang="ja-JP" altLang="en-US" dirty="0" smtClean="0"/>
              <a:t>という要素に分割</a:t>
            </a:r>
            <a:endParaRPr kumimoji="1" lang="en-US" altLang="ja-JP" dirty="0" smtClean="0"/>
          </a:p>
          <a:p>
            <a:pPr lvl="1"/>
            <a:r>
              <a:rPr lang="ja-JP" altLang="en-US" dirty="0" smtClean="0"/>
              <a:t>データ取得など処理の中核を担う：</a:t>
            </a:r>
            <a:r>
              <a:rPr lang="en-US" altLang="ja-JP" dirty="0" smtClean="0">
                <a:solidFill>
                  <a:srgbClr val="FF0000"/>
                </a:solidFill>
              </a:rPr>
              <a:t>Model</a:t>
            </a:r>
          </a:p>
          <a:p>
            <a:pPr lvl="1"/>
            <a:r>
              <a:rPr kumimoji="1" lang="ja-JP" altLang="en-US" dirty="0" smtClean="0"/>
              <a:t>表示や出力を担う：</a:t>
            </a:r>
            <a:r>
              <a:rPr kumimoji="1" lang="en-US" altLang="ja-JP" dirty="0" smtClean="0">
                <a:solidFill>
                  <a:srgbClr val="00B050"/>
                </a:solidFill>
              </a:rPr>
              <a:t>View</a:t>
            </a:r>
          </a:p>
          <a:p>
            <a:pPr lvl="1"/>
            <a:r>
              <a:rPr lang="en-US" altLang="ja-JP" dirty="0" smtClean="0"/>
              <a:t>Model</a:t>
            </a:r>
            <a:r>
              <a:rPr lang="ja-JP" altLang="en-US" dirty="0" smtClean="0"/>
              <a:t>と</a:t>
            </a:r>
            <a:r>
              <a:rPr lang="en-US" altLang="ja-JP" dirty="0" smtClean="0"/>
              <a:t>View</a:t>
            </a:r>
            <a:r>
              <a:rPr lang="ja-JP" altLang="en-US" dirty="0" smtClean="0"/>
              <a:t>を制御する：</a:t>
            </a:r>
            <a:r>
              <a:rPr lang="en-US" altLang="ja-JP" dirty="0" smtClean="0">
                <a:solidFill>
                  <a:schemeClr val="accent1">
                    <a:lumMod val="75000"/>
                  </a:schemeClr>
                </a:solidFill>
              </a:rPr>
              <a:t>Controller</a:t>
            </a:r>
          </a:p>
          <a:p>
            <a:r>
              <a:rPr kumimoji="1" lang="en-US" altLang="ja-JP" dirty="0" smtClean="0"/>
              <a:t>3</a:t>
            </a:r>
            <a:r>
              <a:rPr kumimoji="1" lang="ja-JP" altLang="en-US" dirty="0" smtClean="0"/>
              <a:t>要素を組み合わせてシステムを実装する方式</a:t>
            </a:r>
            <a:endParaRPr kumimoji="1" lang="en-US" altLang="ja-JP" dirty="0" smtClean="0"/>
          </a:p>
          <a:p>
            <a:pPr>
              <a:buNone/>
            </a:pPr>
            <a:r>
              <a:rPr lang="ja-JP" altLang="en-US" u="sng" dirty="0" smtClean="0"/>
              <a:t>メリット</a:t>
            </a:r>
            <a:endParaRPr lang="en-US" altLang="ja-JP" u="sng" dirty="0" smtClean="0"/>
          </a:p>
          <a:p>
            <a:r>
              <a:rPr kumimoji="1" lang="ja-JP" altLang="en-US" dirty="0" smtClean="0"/>
              <a:t>開発作業の分業が容易になる</a:t>
            </a:r>
            <a:endParaRPr kumimoji="1" lang="en-US" altLang="ja-JP" dirty="0" smtClean="0"/>
          </a:p>
          <a:p>
            <a:r>
              <a:rPr lang="ja-JP" altLang="en-US" dirty="0" smtClean="0"/>
              <a:t>お互いの仕様変更の影響を受けにくくなる</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
        <p:nvSpPr>
          <p:cNvPr id="6"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844824"/>
            <a:ext cx="8229600" cy="1368152"/>
          </a:xfrm>
        </p:spPr>
        <p:txBody>
          <a:bodyPr/>
          <a:lstStyle/>
          <a:p>
            <a:pPr marL="514350" indent="-514350">
              <a:buFont typeface="+mj-lt"/>
              <a:buAutoNum type="arabicPeriod"/>
            </a:pPr>
            <a:r>
              <a:rPr kumimoji="1" lang="ja-JP" altLang="en-US" dirty="0" smtClean="0"/>
              <a:t>独自デザインの反映が簡単になる。</a:t>
            </a:r>
            <a:endParaRPr kumimoji="1" lang="en-US" altLang="ja-JP" dirty="0" smtClean="0"/>
          </a:p>
          <a:p>
            <a:pPr marL="514350" indent="-514350">
              <a:buFont typeface="+mj-lt"/>
              <a:buAutoNum type="arabicPeriod"/>
            </a:pPr>
            <a:r>
              <a:rPr lang="ja-JP" altLang="en-US" dirty="0" smtClean="0"/>
              <a:t>追加機能の開発敷居が低くなる。</a:t>
            </a:r>
            <a:endParaRPr kumimoji="1"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14</a:t>
            </a:fld>
            <a:endParaRPr lang="ja-JP" altLang="en-US" dirty="0"/>
          </a:p>
        </p:txBody>
      </p:sp>
      <p:sp>
        <p:nvSpPr>
          <p:cNvPr id="7" name="タイトル 1"/>
          <p:cNvSpPr>
            <a:spLocks noGrp="1"/>
          </p:cNvSpPr>
          <p:nvPr>
            <p:ph type="title"/>
          </p:nvPr>
        </p:nvSpPr>
        <p:spPr>
          <a:xfrm>
            <a:off x="457200" y="125760"/>
            <a:ext cx="8229600" cy="1143000"/>
          </a:xfrm>
        </p:spPr>
        <p:txBody>
          <a:bodyPr/>
          <a:lstStyle/>
          <a:p>
            <a:r>
              <a:rPr kumimoji="1" lang="en-US" altLang="ja-JP" dirty="0" smtClean="0"/>
              <a:t>1.4 </a:t>
            </a:r>
            <a:r>
              <a:rPr kumimoji="1" lang="ja-JP" altLang="en-US" dirty="0" smtClean="0"/>
              <a:t>ユーザのメリット</a:t>
            </a:r>
            <a:endParaRPr kumimoji="1"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23528" y="1052736"/>
            <a:ext cx="33843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システム管理者</a:t>
            </a:r>
            <a:endParaRPr kumimoji="1" lang="ja-JP" altLang="en-US" sz="2800" b="1" dirty="0">
              <a:ea typeface="メイリオ" pitchFamily="50" charset="-128"/>
              <a:cs typeface="メイリオ" pitchFamily="50" charset="-128"/>
            </a:endParaRPr>
          </a:p>
        </p:txBody>
      </p:sp>
      <p:sp>
        <p:nvSpPr>
          <p:cNvPr id="11" name="角丸四角形 10"/>
          <p:cNvSpPr/>
          <p:nvPr/>
        </p:nvSpPr>
        <p:spPr>
          <a:xfrm>
            <a:off x="323528" y="2924944"/>
            <a:ext cx="33843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システム利用者</a:t>
            </a:r>
            <a:endParaRPr kumimoji="1" lang="ja-JP" altLang="en-US" sz="2800" b="1" dirty="0">
              <a:ea typeface="メイリオ" pitchFamily="50" charset="-128"/>
              <a:cs typeface="メイリオ" pitchFamily="50" charset="-128"/>
            </a:endParaRPr>
          </a:p>
        </p:txBody>
      </p:sp>
      <p:sp>
        <p:nvSpPr>
          <p:cNvPr id="12" name="コンテンツ プレースホルダ 2"/>
          <p:cNvSpPr txBox="1">
            <a:spLocks/>
          </p:cNvSpPr>
          <p:nvPr/>
        </p:nvSpPr>
        <p:spPr>
          <a:xfrm>
            <a:off x="457200" y="3645024"/>
            <a:ext cx="8229600" cy="252028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閲覧する媒体に依存しない。</a:t>
            </a:r>
            <a:endParaRPr lang="en-US" altLang="ja-JP" sz="2800" b="1" dirty="0" smtClean="0">
              <a:latin typeface="メイリオ" pitchFamily="50" charset="-128"/>
              <a:ea typeface="メイリオ" pitchFamily="50" charset="-128"/>
              <a:cs typeface="メイリオ" pitchFamily="50" charset="-128"/>
            </a:endParaRPr>
          </a:p>
          <a:p>
            <a:pPr marL="514350" lvl="0" indent="-514350">
              <a:spcBef>
                <a:spcPct val="20000"/>
              </a:spcBef>
            </a:pPr>
            <a:r>
              <a:rPr lang="ja-JP" altLang="en-US" sz="2800" b="1" dirty="0" smtClean="0">
                <a:latin typeface="メイリオ" pitchFamily="50" charset="-128"/>
                <a:ea typeface="メイリオ" pitchFamily="50" charset="-128"/>
                <a:cs typeface="メイリオ" pitchFamily="50" charset="-128"/>
              </a:rPr>
              <a:t>　　　レスポンシブデザイン</a:t>
            </a:r>
            <a:endParaRPr lang="en-US" altLang="ja-JP" sz="2800" b="1" dirty="0" smtClean="0">
              <a:latin typeface="メイリオ" pitchFamily="50" charset="-128"/>
              <a:ea typeface="メイリオ" pitchFamily="50" charset="-128"/>
              <a:cs typeface="メイリオ" pitchFamily="50" charset="-128"/>
            </a:endParaRPr>
          </a:p>
          <a:p>
            <a:pPr marL="514350" indent="-514350">
              <a:spcBef>
                <a:spcPct val="20000"/>
              </a:spcBef>
              <a:buFont typeface="+mj-lt"/>
              <a:buAutoNum type="arabicPeriod" startAt="2"/>
            </a:pPr>
            <a:r>
              <a:rPr lang="ja-JP" altLang="en-US" sz="2800" b="1" dirty="0" smtClean="0">
                <a:latin typeface="メイリオ" pitchFamily="50" charset="-128"/>
                <a:ea typeface="メイリオ" pitchFamily="50" charset="-128"/>
                <a:cs typeface="メイリオ" pitchFamily="50" charset="-128"/>
              </a:rPr>
              <a:t>承認機能が追加される。</a:t>
            </a:r>
            <a:endParaRPr lang="en-US" altLang="ja-JP" sz="2800" b="1" dirty="0" smtClean="0">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lang="ja-JP" altLang="en-US" sz="2800" b="1" dirty="0" smtClean="0">
                <a:latin typeface="メイリオ" pitchFamily="50" charset="-128"/>
                <a:ea typeface="メイリオ" pitchFamily="50" charset="-128"/>
                <a:cs typeface="メイリオ" pitchFamily="50" charset="-128"/>
              </a:rPr>
              <a:t>ユーザインターフェースが改善される。</a:t>
            </a:r>
            <a:endParaRPr lang="en-US" altLang="ja-JP" sz="2800" b="1" dirty="0" smtClean="0">
              <a:latin typeface="メイリオ" pitchFamily="50" charset="-128"/>
              <a:ea typeface="メイリオ" pitchFamily="50" charset="-128"/>
              <a:cs typeface="メイリオ" pitchFamily="50" charset="-128"/>
            </a:endParaRPr>
          </a:p>
        </p:txBody>
      </p:sp>
      <p:sp>
        <p:nvSpPr>
          <p:cNvPr id="13" name="角丸四角形 12"/>
          <p:cNvSpPr/>
          <p:nvPr/>
        </p:nvSpPr>
        <p:spPr>
          <a:xfrm>
            <a:off x="971600" y="5157192"/>
            <a:ext cx="6552728" cy="43204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3059832" y="5733256"/>
            <a:ext cx="5040560" cy="936104"/>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b"/>
          <a:lstStyle/>
          <a:p>
            <a:pPr algn="ctr"/>
            <a:r>
              <a:rPr kumimoji="1" lang="ja-JP" altLang="en-US" sz="2400" b="1" dirty="0" smtClean="0">
                <a:latin typeface="メイリオ" pitchFamily="50" charset="-128"/>
                <a:ea typeface="メイリオ" pitchFamily="50" charset="-128"/>
                <a:cs typeface="メイリオ" pitchFamily="50" charset="-128"/>
              </a:rPr>
              <a:t>改善に関わることができた。</a:t>
            </a:r>
            <a:endParaRPr kumimoji="1" lang="en-US" altLang="ja-JP" sz="2400" b="1" dirty="0" smtClean="0">
              <a:latin typeface="メイリオ" pitchFamily="50" charset="-128"/>
              <a:ea typeface="メイリオ" pitchFamily="50" charset="-128"/>
              <a:cs typeface="メイリオ" pitchFamily="50" charset="-128"/>
            </a:endParaRPr>
          </a:p>
          <a:p>
            <a:pPr algn="ctr"/>
            <a:r>
              <a:rPr lang="ja-JP" altLang="en-US" sz="2400" b="1" dirty="0" smtClean="0">
                <a:latin typeface="メイリオ" pitchFamily="50" charset="-128"/>
                <a:ea typeface="メイリオ" pitchFamily="50" charset="-128"/>
                <a:cs typeface="メイリオ" pitchFamily="50" charset="-128"/>
              </a:rPr>
              <a:t>その取り組みを報告。</a:t>
            </a:r>
            <a:endParaRPr kumimoji="1" lang="ja-JP" altLang="en-US" sz="2400" b="1" dirty="0">
              <a:latin typeface="メイリオ" pitchFamily="50" charset="-128"/>
              <a:ea typeface="メイリオ" pitchFamily="50" charset="-128"/>
              <a:cs typeface="メイリオ" pitchFamily="50" charset="-128"/>
            </a:endParaRPr>
          </a:p>
        </p:txBody>
      </p:sp>
      <p:sp>
        <p:nvSpPr>
          <p:cNvPr id="16" name="曲折矢印 15"/>
          <p:cNvSpPr/>
          <p:nvPr/>
        </p:nvSpPr>
        <p:spPr>
          <a:xfrm rot="10800000" flipH="1">
            <a:off x="1907704" y="5661248"/>
            <a:ext cx="1080120" cy="792088"/>
          </a:xfrm>
          <a:prstGeom prst="bentArrow">
            <a:avLst>
              <a:gd name="adj1" fmla="val 35547"/>
              <a:gd name="adj2" fmla="val 32363"/>
              <a:gd name="adj3" fmla="val 25000"/>
              <a:gd name="adj4" fmla="val 21187"/>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par>
                          <p:cTn id="11" fill="hold">
                            <p:stCondLst>
                              <p:cond delay="500"/>
                            </p:stCondLst>
                            <p:childTnLst>
                              <p:par>
                                <p:cTn id="12" presetID="22" presetClass="entr" presetSubtype="8" fill="hold" grpId="1"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1"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15</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1512168"/>
          </a:xfrm>
        </p:spPr>
        <p:txBody>
          <a:bodyPr>
            <a:normAutofit/>
          </a:bodyPr>
          <a:lstStyle/>
          <a:p>
            <a:r>
              <a:rPr kumimoji="1" lang="en-US" altLang="ja-JP" sz="2400" dirty="0" smtClean="0"/>
              <a:t>CakePHP</a:t>
            </a:r>
            <a:r>
              <a:rPr kumimoji="1" lang="ja-JP" altLang="en-US" sz="2400" dirty="0" smtClean="0"/>
              <a:t>のアプリケーションの単位。</a:t>
            </a:r>
            <a:endParaRPr kumimoji="1" lang="en-US" altLang="ja-JP" sz="2400" dirty="0" smtClean="0"/>
          </a:p>
          <a:p>
            <a:r>
              <a:rPr kumimoji="1" lang="en-US" altLang="ja-JP" sz="2400" dirty="0" smtClean="0"/>
              <a:t>NC2</a:t>
            </a:r>
            <a:r>
              <a:rPr kumimoji="1" lang="ja-JP" altLang="en-US" sz="2400" dirty="0" smtClean="0"/>
              <a:t>で各機能をモジュールと呼んでいたのに対し、</a:t>
            </a:r>
            <a:endParaRPr kumimoji="1" lang="en-US" altLang="ja-JP" sz="2400" dirty="0" smtClean="0"/>
          </a:p>
          <a:p>
            <a:pPr>
              <a:buNone/>
            </a:pPr>
            <a:r>
              <a:rPr lang="ja-JP" altLang="en-US" sz="2400" dirty="0" smtClean="0"/>
              <a:t>　　</a:t>
            </a:r>
            <a:r>
              <a:rPr lang="en-US" altLang="ja-JP" sz="2400" dirty="0" smtClean="0"/>
              <a:t>NC3</a:t>
            </a:r>
            <a:r>
              <a:rPr lang="ja-JP" altLang="en-US" sz="2400" dirty="0" smtClean="0"/>
              <a:t>ではプラグインという呼称になる。</a:t>
            </a:r>
            <a:endParaRPr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324036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プラグインとは</a:t>
            </a:r>
            <a:endParaRPr kumimoji="1" lang="ja-JP" altLang="en-US" sz="2800" b="1" dirty="0">
              <a:ea typeface="メイリオ" pitchFamily="50" charset="-128"/>
              <a:cs typeface="メイリオ" pitchFamily="50" charset="-128"/>
            </a:endParaRPr>
          </a:p>
        </p:txBody>
      </p:sp>
      <p:sp>
        <p:nvSpPr>
          <p:cNvPr id="9" name="角丸四角形 8"/>
          <p:cNvSpPr/>
          <p:nvPr/>
        </p:nvSpPr>
        <p:spPr>
          <a:xfrm>
            <a:off x="323528" y="3933056"/>
            <a:ext cx="237626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開発担当</a:t>
            </a:r>
            <a:endParaRPr kumimoji="1" lang="ja-JP" altLang="en-US" sz="2800" b="1" dirty="0">
              <a:ea typeface="メイリオ" pitchFamily="50" charset="-128"/>
              <a:cs typeface="メイリオ" pitchFamily="50" charset="-128"/>
            </a:endParaRPr>
          </a:p>
        </p:txBody>
      </p:sp>
      <p:sp>
        <p:nvSpPr>
          <p:cNvPr id="10" name="コンテンツ プレースホルダ 2"/>
          <p:cNvSpPr txBox="1">
            <a:spLocks/>
          </p:cNvSpPr>
          <p:nvPr/>
        </p:nvSpPr>
        <p:spPr>
          <a:xfrm>
            <a:off x="467544" y="4797152"/>
            <a:ext cx="8219256" cy="19168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iframe</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プラグイン</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実装済み・未レビュー</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400" b="1" dirty="0" smtClean="0">
                <a:latin typeface="メイリオ" pitchFamily="50" charset="-128"/>
                <a:ea typeface="メイリオ" pitchFamily="50" charset="-128"/>
                <a:cs typeface="メイリオ" pitchFamily="50" charset="-128"/>
              </a:rPr>
              <a:t>掲示板プラグイン</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12</a:t>
            </a:r>
            <a:r>
              <a:rPr lang="ja-JP" altLang="en-US" sz="2400" b="1" dirty="0" smtClean="0">
                <a:latin typeface="メイリオ" pitchFamily="50" charset="-128"/>
                <a:ea typeface="メイリオ" pitchFamily="50" charset="-128"/>
                <a:cs typeface="メイリオ" pitchFamily="50" charset="-128"/>
              </a:rPr>
              <a:t>月着手開始</a:t>
            </a:r>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1916832"/>
            <a:ext cx="8219256" cy="4176464"/>
          </a:xfrm>
        </p:spPr>
        <p:txBody>
          <a:bodyPr>
            <a:normAutofit/>
          </a:bodyPr>
          <a:lstStyle/>
          <a:p>
            <a:r>
              <a:rPr lang="en-US" altLang="ja-JP" sz="2400" dirty="0" smtClean="0"/>
              <a:t>NC2</a:t>
            </a:r>
            <a:r>
              <a:rPr lang="ja-JP" altLang="en-US" sz="2400" dirty="0" smtClean="0"/>
              <a:t>にある機能。</a:t>
            </a:r>
            <a:endParaRPr lang="en-US" altLang="ja-JP" sz="2400" dirty="0" smtClean="0"/>
          </a:p>
          <a:p>
            <a:r>
              <a:rPr lang="en-US" altLang="ja-JP" sz="2400" dirty="0" smtClean="0"/>
              <a:t>HTML</a:t>
            </a:r>
            <a:r>
              <a:rPr lang="ja-JP" altLang="en-US" sz="2400" dirty="0" smtClean="0"/>
              <a:t>の</a:t>
            </a:r>
            <a:r>
              <a:rPr lang="en-US" altLang="ja-JP" sz="2400" dirty="0" smtClean="0"/>
              <a:t>&lt;iframe&gt;</a:t>
            </a:r>
            <a:r>
              <a:rPr lang="ja-JP" altLang="en-US" sz="2400" dirty="0" smtClean="0"/>
              <a:t>タグ</a:t>
            </a:r>
            <a:r>
              <a:rPr kumimoji="1" lang="ja-JP" altLang="en-US" sz="2400" dirty="0" smtClean="0"/>
              <a:t>を使うことで、</a:t>
            </a:r>
            <a:r>
              <a:rPr kumimoji="1" lang="en-US" altLang="ja-JP" sz="2400" dirty="0" smtClean="0"/>
              <a:t>Web</a:t>
            </a:r>
            <a:r>
              <a:rPr kumimoji="1" lang="ja-JP" altLang="en-US" sz="2400" dirty="0" smtClean="0"/>
              <a:t>ページ内に別の</a:t>
            </a:r>
            <a:r>
              <a:rPr kumimoji="1" lang="en-US" altLang="ja-JP" sz="2400" dirty="0" smtClean="0"/>
              <a:t>Web</a:t>
            </a:r>
            <a:r>
              <a:rPr lang="ja-JP" altLang="en-US" sz="2400" dirty="0" smtClean="0"/>
              <a:t>ページを埋め込む技術。</a:t>
            </a:r>
            <a:endParaRPr lang="en-US" altLang="ja-JP" sz="2400" dirty="0" smtClean="0"/>
          </a:p>
          <a:p>
            <a:r>
              <a:rPr kumimoji="1" lang="en-US" altLang="ja-JP" sz="2400" dirty="0" smtClean="0"/>
              <a:t>iframe</a:t>
            </a:r>
            <a:r>
              <a:rPr kumimoji="1" lang="ja-JP" altLang="en-US" sz="2400" dirty="0" smtClean="0"/>
              <a:t>をフォームを操作することで簡単に使えるように</a:t>
            </a:r>
            <a:r>
              <a:rPr kumimoji="1" lang="en-US" altLang="ja-JP" sz="2400" dirty="0" smtClean="0"/>
              <a:t>NC3</a:t>
            </a:r>
            <a:r>
              <a:rPr kumimoji="1" lang="ja-JP" altLang="en-US" sz="2400" dirty="0" smtClean="0"/>
              <a:t>の機能として提供するプラグイン。</a:t>
            </a:r>
            <a:endParaRPr kumimoji="1" lang="en-US" altLang="ja-JP" sz="2400" dirty="0" smtClean="0"/>
          </a:p>
          <a:p>
            <a:pPr>
              <a:buNone/>
            </a:pPr>
            <a:endParaRPr kumimoji="1" lang="en-US" altLang="ja-JP" sz="2400" dirty="0" smtClean="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489654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iframe</a:t>
            </a:r>
            <a:r>
              <a:rPr kumimoji="1" lang="ja-JP" altLang="en-US" sz="2800" b="1" dirty="0" smtClean="0">
                <a:ea typeface="メイリオ" pitchFamily="50" charset="-128"/>
                <a:cs typeface="メイリオ" pitchFamily="50" charset="-128"/>
              </a:rPr>
              <a:t>プラグインとは</a:t>
            </a:r>
            <a:endParaRPr kumimoji="1" lang="ja-JP" altLang="en-US" sz="2800" b="1" dirty="0">
              <a:ea typeface="メイリオ" pitchFamily="50" charset="-128"/>
              <a:cs typeface="メイリオ" pitchFamily="50" charset="-128"/>
            </a:endParaRPr>
          </a:p>
        </p:txBody>
      </p:sp>
      <p:pic>
        <p:nvPicPr>
          <p:cNvPr id="7" name="図 6"/>
          <p:cNvPicPr/>
          <p:nvPr/>
        </p:nvPicPr>
        <p:blipFill>
          <a:blip r:embed="rId3" cstate="print"/>
          <a:srcRect/>
          <a:stretch>
            <a:fillRect/>
          </a:stretch>
        </p:blipFill>
        <p:spPr bwMode="auto">
          <a:xfrm>
            <a:off x="1475656" y="3933056"/>
            <a:ext cx="6048672" cy="2924944"/>
          </a:xfrm>
          <a:prstGeom prst="rect">
            <a:avLst/>
          </a:prstGeom>
          <a:noFill/>
          <a:ln w="9525">
            <a:noFill/>
            <a:miter lim="800000"/>
            <a:headEnd/>
            <a:tailEnd/>
          </a:ln>
        </p:spPr>
      </p:pic>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17</a:t>
            </a:fld>
            <a:endParaRPr lang="ja-JP" altLang="en-US" dirty="0"/>
          </a:p>
        </p:txBody>
      </p:sp>
      <p:sp>
        <p:nvSpPr>
          <p:cNvPr id="8" name="角丸四角形 7"/>
          <p:cNvSpPr/>
          <p:nvPr/>
        </p:nvSpPr>
        <p:spPr>
          <a:xfrm>
            <a:off x="5940152" y="4653136"/>
            <a:ext cx="1440160" cy="187220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.2</a:t>
            </a:r>
            <a:r>
              <a:rPr lang="ja-JP" altLang="en-US" dirty="0" smtClean="0"/>
              <a:t> 開発スケジュール</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1142996"/>
          <a:ext cx="8424936" cy="5526369"/>
        </p:xfrm>
        <a:graphic>
          <a:graphicData uri="http://schemas.openxmlformats.org/drawingml/2006/table">
            <a:tbl>
              <a:tblPr/>
              <a:tblGrid>
                <a:gridCol w="473360"/>
                <a:gridCol w="266476"/>
                <a:gridCol w="3868676"/>
                <a:gridCol w="432048"/>
                <a:gridCol w="370580"/>
                <a:gridCol w="421508"/>
                <a:gridCol w="432048"/>
                <a:gridCol w="432048"/>
                <a:gridCol w="432048"/>
                <a:gridCol w="431442"/>
                <a:gridCol w="432654"/>
                <a:gridCol w="432048"/>
              </a:tblGrid>
              <a:tr h="340249">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年月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en-US" sz="2000" b="1" kern="100" dirty="0">
                          <a:latin typeface="Century"/>
                          <a:ea typeface="Mincho"/>
                          <a:cs typeface="Times New Roman"/>
                        </a:rPr>
                        <a:t>4</a:t>
                      </a:r>
                      <a:r>
                        <a:rPr lang="ja-JP" sz="2000" b="1" kern="100" dirty="0">
                          <a:latin typeface="Century"/>
                          <a:ea typeface="Mincho"/>
                          <a:cs typeface="Times New Roman"/>
                        </a:rPr>
                        <a:t>　</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40249">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ja-JP" sz="1800" b="1" kern="100" dirty="0">
                          <a:latin typeface="Century"/>
                          <a:ea typeface="Mincho"/>
                          <a:cs typeface="Times New Roman"/>
                        </a:rPr>
                        <a:t>関連技術学習</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83046">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インフラ</a:t>
                      </a:r>
                      <a:r>
                        <a:rPr lang="ja-JP" sz="1800" b="1" kern="100" dirty="0" smtClean="0">
                          <a:latin typeface="Century"/>
                          <a:ea typeface="Mincho"/>
                          <a:cs typeface="Times New Roman"/>
                        </a:rPr>
                        <a:t>系</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9837">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フレームワーク・</a:t>
                      </a:r>
                      <a:r>
                        <a:rPr lang="ja-JP" sz="1800" b="1" kern="100" dirty="0" smtClean="0">
                          <a:latin typeface="Century"/>
                          <a:ea typeface="Mincho"/>
                          <a:cs typeface="Times New Roman"/>
                        </a:rPr>
                        <a:t>ライブラリ</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altLang="ja-JP" sz="2000" kern="100" dirty="0" smtClean="0">
                          <a:latin typeface="Century"/>
                          <a:ea typeface="Mincho"/>
                          <a:cs typeface="Times New Roman"/>
                        </a:rPr>
                        <a:t>－</a:t>
                      </a:r>
                      <a:endParaRPr lang="ja-JP" alt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smtClean="0">
                          <a:latin typeface="Century"/>
                          <a:ea typeface="Mincho"/>
                          <a:cs typeface="Times New Roman"/>
                        </a:rPr>
                        <a:t>NC3</a:t>
                      </a:r>
                      <a:r>
                        <a:rPr lang="ja-JP" sz="1800" b="1" kern="100" dirty="0" smtClean="0">
                          <a:latin typeface="Century"/>
                          <a:ea typeface="Mincho"/>
                          <a:cs typeface="Times New Roman"/>
                        </a:rPr>
                        <a:t>仕様理解</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40249">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仕様検討会議への参加</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NC2</a:t>
                      </a:r>
                      <a:r>
                        <a:rPr lang="ja-JP" sz="1800" b="1" kern="100" dirty="0">
                          <a:latin typeface="Century"/>
                          <a:ea typeface="Mincho"/>
                          <a:cs typeface="Times New Roman"/>
                        </a:rPr>
                        <a:t>参考書の確認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NC3</a:t>
                      </a:r>
                      <a:r>
                        <a:rPr lang="ja-JP" sz="1800" b="1" kern="100" dirty="0">
                          <a:latin typeface="Century"/>
                          <a:ea typeface="Mincho"/>
                          <a:cs typeface="Times New Roman"/>
                        </a:rPr>
                        <a:t>仕様書等の確認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先行開発プラグインのトレース</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進捗会議の議事録作成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a:latin typeface="Century"/>
                          <a:ea typeface="Mincho"/>
                          <a:cs typeface="Times New Roman"/>
                        </a:rPr>
                        <a:t>iframe</a:t>
                      </a:r>
                      <a:r>
                        <a:rPr lang="ja-JP" sz="1800" b="1"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40249">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画面遷移図・</a:t>
                      </a:r>
                      <a:r>
                        <a:rPr lang="en-US" sz="1800" b="1" kern="100" dirty="0">
                          <a:latin typeface="Century"/>
                          <a:ea typeface="Mincho"/>
                          <a:cs typeface="Times New Roman"/>
                        </a:rPr>
                        <a:t>ER</a:t>
                      </a:r>
                      <a:r>
                        <a:rPr lang="ja-JP" sz="1800" b="1"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13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15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19</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395536" y="3933056"/>
            <a:ext cx="8748464" cy="1152128"/>
          </a:xfrm>
        </p:spPr>
        <p:txBody>
          <a:bodyPr>
            <a:normAutofit/>
          </a:bodyPr>
          <a:lstStyle/>
          <a:p>
            <a:r>
              <a:rPr lang="en-US" altLang="ja-JP" sz="2400" dirty="0" smtClean="0"/>
              <a:t>NetCommons3</a:t>
            </a:r>
            <a:r>
              <a:rPr lang="ja-JP" altLang="en-US" sz="2400" dirty="0" smtClean="0"/>
              <a:t>開発プロジェクトに参画している。</a:t>
            </a:r>
            <a:endParaRPr lang="en-US" altLang="ja-JP" sz="2400" dirty="0" smtClean="0"/>
          </a:p>
          <a:p>
            <a:r>
              <a:rPr lang="ja-JP" altLang="en-US" sz="2400" dirty="0" smtClean="0"/>
              <a:t>プラグイン開発の中でフォームを提案する機会を得た。</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7" name="角丸四角形 6"/>
          <p:cNvSpPr/>
          <p:nvPr/>
        </p:nvSpPr>
        <p:spPr>
          <a:xfrm>
            <a:off x="539552" y="4941168"/>
            <a:ext cx="8136904" cy="1656184"/>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　　　　・入力がしやすい</a:t>
            </a:r>
            <a:endParaRPr lang="en-US" altLang="ja-JP" sz="2400" b="1" dirty="0" smtClean="0">
              <a:latin typeface="メイリオ" pitchFamily="50" charset="-128"/>
              <a:ea typeface="メイリオ" pitchFamily="50" charset="-128"/>
              <a:cs typeface="メイリオ" pitchFamily="50" charset="-128"/>
            </a:endParaRPr>
          </a:p>
          <a:p>
            <a:pPr>
              <a:spcAft>
                <a:spcPts val="1200"/>
              </a:spcAft>
            </a:pPr>
            <a:r>
              <a:rPr lang="ja-JP" altLang="en-US" sz="2400" b="1" dirty="0" smtClean="0">
                <a:latin typeface="メイリオ" pitchFamily="50" charset="-128"/>
                <a:ea typeface="メイリオ" pitchFamily="50" charset="-128"/>
                <a:cs typeface="メイリオ" pitchFamily="50" charset="-128"/>
              </a:rPr>
              <a:t>　　　　・エラー内容が分かりやすい </a:t>
            </a:r>
            <a:r>
              <a:rPr lang="en-US" altLang="ja-JP" sz="2400" b="1" dirty="0" smtClean="0">
                <a:latin typeface="メイリオ" pitchFamily="50" charset="-128"/>
                <a:ea typeface="メイリオ" pitchFamily="50" charset="-128"/>
                <a:cs typeface="メイリオ" pitchFamily="50" charset="-128"/>
              </a:rPr>
              <a:t>etc.</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 </a:t>
            </a:r>
            <a:r>
              <a:rPr lang="ja-JP" altLang="en-US" sz="2800" b="1" dirty="0" smtClean="0">
                <a:latin typeface="メイリオ" pitchFamily="50" charset="-128"/>
                <a:ea typeface="メイリオ" pitchFamily="50" charset="-128"/>
                <a:cs typeface="メイリオ" pitchFamily="50" charset="-128"/>
              </a:rPr>
              <a:t>使用性が高いフォームを提案・評価する</a:t>
            </a:r>
            <a:endParaRPr kumimoji="1" lang="ja-JP" altLang="en-US" sz="2400" b="1" dirty="0">
              <a:latin typeface="メイリオ" pitchFamily="50" charset="-128"/>
              <a:ea typeface="メイリオ" pitchFamily="50" charset="-128"/>
              <a:cs typeface="メイリオ" pitchFamily="50" charset="-128"/>
            </a:endParaRPr>
          </a:p>
        </p:txBody>
      </p:sp>
      <p:sp>
        <p:nvSpPr>
          <p:cNvPr id="8" name="コンテンツ プレースホルダ 5"/>
          <p:cNvSpPr txBox="1">
            <a:spLocks/>
          </p:cNvSpPr>
          <p:nvPr/>
        </p:nvSpPr>
        <p:spPr>
          <a:xfrm>
            <a:off x="395536" y="1700808"/>
            <a:ext cx="8568952" cy="19442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のソースは改変せず、運用でカバーする方針で研究。</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インターフェース等に関して質問を受けたが、</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の仕様であるとしか回答できず。</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251520" y="1196752"/>
            <a:ext cx="417646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800" b="1" dirty="0" smtClean="0">
                <a:solidFill>
                  <a:schemeClr val="tx1"/>
                </a:solidFill>
                <a:latin typeface="メイリオ" pitchFamily="50" charset="-128"/>
                <a:ea typeface="メイリオ" pitchFamily="50" charset="-128"/>
                <a:cs typeface="メイリオ" pitchFamily="50" charset="-128"/>
              </a:rPr>
              <a:t>本科生時代の卒業研究</a:t>
            </a:r>
          </a:p>
        </p:txBody>
      </p:sp>
      <p:sp>
        <p:nvSpPr>
          <p:cNvPr id="10" name="正方形/長方形 9"/>
          <p:cNvSpPr/>
          <p:nvPr/>
        </p:nvSpPr>
        <p:spPr>
          <a:xfrm>
            <a:off x="251520" y="3429000"/>
            <a:ext cx="345638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800" b="1" dirty="0" smtClean="0">
                <a:solidFill>
                  <a:schemeClr val="tx1"/>
                </a:solidFill>
                <a:latin typeface="メイリオ" pitchFamily="50" charset="-128"/>
                <a:ea typeface="メイリオ" pitchFamily="50" charset="-128"/>
                <a:cs typeface="メイリオ" pitchFamily="50" charset="-128"/>
              </a:rPr>
              <a:t>研究科進学</a:t>
            </a:r>
          </a:p>
        </p:txBody>
      </p:sp>
      <p:sp>
        <p:nvSpPr>
          <p:cNvPr id="13" name="タイトル 4"/>
          <p:cNvSpPr txBox="1">
            <a:spLocks/>
          </p:cNvSpPr>
          <p:nvPr/>
        </p:nvSpPr>
        <p:spPr>
          <a:xfrm>
            <a:off x="518864" y="1257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背景と目的</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367240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a:t>
            </a:r>
            <a:endParaRPr kumimoji="1" lang="ja-JP" altLang="en-US" sz="28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251520" y="2276872"/>
            <a:ext cx="8589754" cy="3168352"/>
          </a:xfrm>
          <a:prstGeom prst="rect">
            <a:avLst/>
          </a:prstGeom>
          <a:noFill/>
          <a:ln w="9525">
            <a:noFill/>
            <a:miter lim="800000"/>
            <a:headEnd/>
            <a:tailEnd/>
          </a:ln>
        </p:spPr>
      </p:pic>
      <p:sp>
        <p:nvSpPr>
          <p:cNvPr id="8" name="コンテンツ プレースホルダ 2"/>
          <p:cNvSpPr>
            <a:spLocks noGrp="1"/>
          </p:cNvSpPr>
          <p:nvPr>
            <p:ph idx="1"/>
          </p:nvPr>
        </p:nvSpPr>
        <p:spPr>
          <a:xfrm>
            <a:off x="2195736" y="5517232"/>
            <a:ext cx="6696744" cy="936104"/>
          </a:xfrm>
        </p:spPr>
        <p:txBody>
          <a:bodyPr>
            <a:noAutofit/>
          </a:bodyPr>
          <a:lstStyle/>
          <a:p>
            <a:r>
              <a:rPr lang="ja-JP" altLang="en-US" dirty="0" smtClean="0"/>
              <a:t>入力するときに困ることはなさそう。</a:t>
            </a:r>
            <a:endParaRPr lang="en-US" altLang="ja-JP" dirty="0" smtClean="0"/>
          </a:p>
          <a:p>
            <a:r>
              <a:rPr lang="ja-JP" altLang="en-US" dirty="0" smtClean="0"/>
              <a:t>改善の余地があるのではないか。</a:t>
            </a:r>
            <a:endParaRPr kumimoji="1"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lang="ja-JP" altLang="en-US" dirty="0" smtClean="0"/>
              <a:t> </a:t>
            </a:r>
            <a:r>
              <a:rPr lang="en-US" altLang="ja-JP" dirty="0" smtClean="0"/>
              <a:t>EFO</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5256584"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Entry Form Optimization</a:t>
            </a:r>
            <a:endParaRPr kumimoji="1" lang="ja-JP" altLang="en-US" sz="2800" b="1" dirty="0">
              <a:latin typeface="メイリオ" pitchFamily="50" charset="-128"/>
              <a:ea typeface="メイリオ" pitchFamily="50" charset="-128"/>
              <a:cs typeface="メイリオ" pitchFamily="50" charset="-128"/>
            </a:endParaRPr>
          </a:p>
        </p:txBody>
      </p:sp>
      <p:sp>
        <p:nvSpPr>
          <p:cNvPr id="7" name="コンテンツ プレースホルダ 2"/>
          <p:cNvSpPr>
            <a:spLocks noGrp="1"/>
          </p:cNvSpPr>
          <p:nvPr>
            <p:ph idx="1"/>
          </p:nvPr>
        </p:nvSpPr>
        <p:spPr>
          <a:xfrm>
            <a:off x="457200" y="2204864"/>
            <a:ext cx="8507288" cy="2448272"/>
          </a:xfrm>
        </p:spPr>
        <p:txBody>
          <a:bodyPr>
            <a:noAutofit/>
          </a:bodyPr>
          <a:lstStyle/>
          <a:p>
            <a:r>
              <a:rPr lang="ja-JP" altLang="en-US" sz="2400" dirty="0" smtClean="0"/>
              <a:t>エントリーフォーム最適化。</a:t>
            </a:r>
            <a:endParaRPr lang="en-US" altLang="ja-JP" sz="2400" dirty="0" smtClean="0"/>
          </a:p>
          <a:p>
            <a:r>
              <a:rPr lang="ja-JP" altLang="en-US" sz="2400" dirty="0" smtClean="0"/>
              <a:t>フォームを利用しやすいように改善することで、利用者の途中離脱を減らし、最適化すること。</a:t>
            </a:r>
            <a:endParaRPr lang="en-US" altLang="ja-JP" sz="2400" dirty="0" smtClean="0"/>
          </a:p>
          <a:p>
            <a:r>
              <a:rPr lang="ja-JP" altLang="en-US" sz="2400" dirty="0" smtClean="0"/>
              <a:t>例えば、入力中はフォームを強調する。</a:t>
            </a:r>
            <a:endParaRPr lang="en-US" altLang="ja-JP" sz="2400" dirty="0" smtClean="0"/>
          </a:p>
          <a:p>
            <a:pPr>
              <a:buNone/>
            </a:pPr>
            <a:r>
              <a:rPr lang="ja-JP" altLang="en-US" sz="2400" dirty="0" smtClean="0"/>
              <a:t>　　　　</a:t>
            </a:r>
            <a:r>
              <a:rPr lang="ja-JP" altLang="en-US" sz="2400" dirty="0" smtClean="0"/>
              <a:t>　</a:t>
            </a:r>
            <a:r>
              <a:rPr lang="ja-JP" altLang="en-US" sz="2400" dirty="0" smtClean="0"/>
              <a:t>「</a:t>
            </a:r>
            <a:r>
              <a:rPr lang="ja-JP" altLang="en-US" sz="2400" dirty="0" smtClean="0"/>
              <a:t>必</a:t>
            </a:r>
            <a:r>
              <a:rPr lang="ja-JP" altLang="en-US" sz="2400" dirty="0" smtClean="0"/>
              <a:t>須」</a:t>
            </a:r>
            <a:r>
              <a:rPr lang="ja-JP" altLang="en-US" sz="2400" dirty="0" smtClean="0"/>
              <a:t>等ラベルを付ける。</a:t>
            </a:r>
            <a:endParaRPr lang="en-US" altLang="ja-JP" sz="2400" dirty="0" smtClean="0"/>
          </a:p>
          <a:p>
            <a:pPr>
              <a:buNone/>
            </a:pPr>
            <a:r>
              <a:rPr lang="ja-JP" altLang="en-US" sz="2400" dirty="0" smtClean="0"/>
              <a:t>　等によってユーザのストレス・手間を減らすことができる。</a:t>
            </a:r>
            <a:endParaRPr lang="en-US" altLang="ja-JP" sz="2400" dirty="0" smtClean="0"/>
          </a:p>
          <a:p>
            <a:endParaRPr kumimoji="1" lang="ja-JP" altLang="en-US" sz="2400" dirty="0"/>
          </a:p>
        </p:txBody>
      </p:sp>
      <p:sp>
        <p:nvSpPr>
          <p:cNvPr id="8" name="角丸四角形 7"/>
          <p:cNvSpPr/>
          <p:nvPr/>
        </p:nvSpPr>
        <p:spPr>
          <a:xfrm>
            <a:off x="755576" y="5085184"/>
            <a:ext cx="7704856" cy="1368152"/>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latin typeface="メイリオ" pitchFamily="50" charset="-128"/>
                <a:ea typeface="メイリオ" pitchFamily="50" charset="-128"/>
                <a:cs typeface="メイリオ" pitchFamily="50" charset="-128"/>
              </a:rPr>
              <a:t>プラグインの使用性改善を考え、</a:t>
            </a:r>
            <a:endParaRPr lang="en-US" altLang="ja-JP" sz="2800" b="1" dirty="0" smtClean="0">
              <a:latin typeface="メイリオ" pitchFamily="50" charset="-128"/>
              <a:ea typeface="メイリオ" pitchFamily="50" charset="-128"/>
              <a:cs typeface="メイリオ" pitchFamily="50" charset="-128"/>
            </a:endParaRPr>
          </a:p>
          <a:p>
            <a:pPr algn="ctr"/>
            <a:r>
              <a:rPr lang="en-US" altLang="ja-JP" sz="2800" b="1" dirty="0" smtClean="0">
                <a:latin typeface="メイリオ" pitchFamily="50" charset="-128"/>
                <a:ea typeface="メイリオ" pitchFamily="50" charset="-128"/>
                <a:cs typeface="メイリオ" pitchFamily="50" charset="-128"/>
              </a:rPr>
              <a:t>EFO</a:t>
            </a:r>
            <a:r>
              <a:rPr lang="ja-JP" altLang="en-US" sz="2800" b="1" dirty="0" smtClean="0">
                <a:latin typeface="メイリオ" pitchFamily="50" charset="-128"/>
                <a:ea typeface="メイリオ" pitchFamily="50" charset="-128"/>
                <a:cs typeface="メイリオ" pitchFamily="50" charset="-128"/>
              </a:rPr>
              <a:t>を検討した。</a:t>
            </a:r>
            <a:endParaRPr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a:t>
            </a:r>
            <a:r>
              <a:rPr lang="ja-JP" altLang="en-US" dirty="0" smtClean="0"/>
              <a:t> </a:t>
            </a:r>
            <a:r>
              <a:rPr lang="en-US" altLang="ja-JP" dirty="0" smtClean="0"/>
              <a:t>EFO</a:t>
            </a:r>
            <a:r>
              <a:rPr lang="ja-JP" altLang="en-US" dirty="0" smtClean="0"/>
              <a:t>適用イメージ</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251520" y="2708920"/>
            <a:ext cx="8589754" cy="3168352"/>
          </a:xfrm>
          <a:prstGeom prst="rect">
            <a:avLst/>
          </a:prstGeom>
          <a:noFill/>
          <a:ln w="9525">
            <a:noFill/>
            <a:miter lim="800000"/>
            <a:headEnd/>
            <a:tailEnd/>
          </a:ln>
        </p:spPr>
      </p:pic>
      <p:sp>
        <p:nvSpPr>
          <p:cNvPr id="7" name="テキスト ボックス 6"/>
          <p:cNvSpPr txBox="1"/>
          <p:nvPr/>
        </p:nvSpPr>
        <p:spPr>
          <a:xfrm>
            <a:off x="827584" y="3501008"/>
            <a:ext cx="1440160" cy="369332"/>
          </a:xfrm>
          <a:prstGeom prst="rect">
            <a:avLst/>
          </a:prstGeom>
          <a:noFill/>
        </p:spPr>
        <p:txBody>
          <a:bodyPr wrap="square" rtlCol="0">
            <a:spAutoFit/>
          </a:bodyPr>
          <a:lstStyle/>
          <a:p>
            <a:r>
              <a:rPr kumimoji="1" lang="en-US" altLang="ja-JP" dirty="0" smtClean="0">
                <a:solidFill>
                  <a:srgbClr val="FF0000"/>
                </a:solidFill>
                <a:latin typeface="メイリオ" pitchFamily="50" charset="-128"/>
                <a:ea typeface="メイリオ" pitchFamily="50" charset="-128"/>
                <a:cs typeface="メイリオ" pitchFamily="50" charset="-128"/>
              </a:rPr>
              <a:t>【</a:t>
            </a:r>
            <a:r>
              <a:rPr kumimoji="1" lang="ja-JP" altLang="en-US" dirty="0" smtClean="0">
                <a:solidFill>
                  <a:srgbClr val="FF0000"/>
                </a:solidFill>
                <a:latin typeface="メイリオ" pitchFamily="50" charset="-128"/>
                <a:ea typeface="メイリオ" pitchFamily="50" charset="-128"/>
                <a:cs typeface="メイリオ" pitchFamily="50" charset="-128"/>
              </a:rPr>
              <a:t>必須</a:t>
            </a:r>
            <a:r>
              <a:rPr kumimoji="1" lang="en-US" altLang="ja-JP" dirty="0" smtClean="0">
                <a:solidFill>
                  <a:srgbClr val="FF0000"/>
                </a:solidFill>
                <a:latin typeface="メイリオ" pitchFamily="50" charset="-128"/>
                <a:ea typeface="メイリオ" pitchFamily="50" charset="-128"/>
                <a:cs typeface="メイリオ" pitchFamily="50" charset="-128"/>
              </a:rPr>
              <a:t>】</a:t>
            </a:r>
            <a:endParaRPr kumimoji="1" lang="ja-JP" altLang="en-US" dirty="0">
              <a:solidFill>
                <a:srgbClr val="FF0000"/>
              </a:solidFill>
              <a:latin typeface="メイリオ" pitchFamily="50" charset="-128"/>
              <a:ea typeface="メイリオ" pitchFamily="50" charset="-128"/>
              <a:cs typeface="メイリオ" pitchFamily="50" charset="-128"/>
            </a:endParaRPr>
          </a:p>
        </p:txBody>
      </p:sp>
      <p:sp>
        <p:nvSpPr>
          <p:cNvPr id="8" name="正方形/長方形 7"/>
          <p:cNvSpPr/>
          <p:nvPr/>
        </p:nvSpPr>
        <p:spPr>
          <a:xfrm>
            <a:off x="2123728" y="3501008"/>
            <a:ext cx="6408712" cy="288032"/>
          </a:xfrm>
          <a:prstGeom prst="rect">
            <a:avLst/>
          </a:prstGeom>
          <a:noFill/>
          <a:ln>
            <a:solidFill>
              <a:srgbClr val="37CBFF"/>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788024" y="3954542"/>
            <a:ext cx="3888432" cy="400110"/>
          </a:xfrm>
          <a:prstGeom prst="rect">
            <a:avLst/>
          </a:prstGeom>
          <a:noFill/>
        </p:spPr>
        <p:txBody>
          <a:bodyPr wrap="square" rtlCol="0">
            <a:spAutoFit/>
          </a:bodyPr>
          <a:lstStyle/>
          <a:p>
            <a:r>
              <a:rPr kumimoji="1" lang="en-US" altLang="ja-JP" sz="2000" dirty="0" smtClean="0">
                <a:solidFill>
                  <a:srgbClr val="FF0000"/>
                </a:solidFill>
                <a:latin typeface="メイリオ" pitchFamily="50" charset="-128"/>
                <a:ea typeface="メイリオ" pitchFamily="50" charset="-128"/>
                <a:cs typeface="メイリオ" pitchFamily="50" charset="-128"/>
              </a:rPr>
              <a:t>※1~2000</a:t>
            </a:r>
            <a:r>
              <a:rPr lang="ja-JP" altLang="en-US" sz="2000" dirty="0" smtClean="0">
                <a:solidFill>
                  <a:srgbClr val="FF0000"/>
                </a:solidFill>
                <a:latin typeface="メイリオ" pitchFamily="50" charset="-128"/>
                <a:ea typeface="メイリオ" pitchFamily="50" charset="-128"/>
                <a:cs typeface="メイリオ" pitchFamily="50" charset="-128"/>
              </a:rPr>
              <a:t>で指定してください。</a:t>
            </a:r>
            <a:endParaRPr kumimoji="1" lang="ja-JP" altLang="en-US" sz="2000" dirty="0">
              <a:solidFill>
                <a:srgbClr val="FF0000"/>
              </a:solidFill>
              <a:latin typeface="メイリオ" pitchFamily="50" charset="-128"/>
              <a:ea typeface="メイリオ" pitchFamily="50" charset="-128"/>
              <a:cs typeface="メイリオ" pitchFamily="50" charset="-128"/>
            </a:endParaRPr>
          </a:p>
        </p:txBody>
      </p:sp>
      <p:sp>
        <p:nvSpPr>
          <p:cNvPr id="10" name="角丸四角形吹き出し 9"/>
          <p:cNvSpPr/>
          <p:nvPr/>
        </p:nvSpPr>
        <p:spPr>
          <a:xfrm>
            <a:off x="899592" y="2276872"/>
            <a:ext cx="3280364" cy="864096"/>
          </a:xfrm>
          <a:prstGeom prst="wedgeRoundRectCallout">
            <a:avLst>
              <a:gd name="adj1" fmla="val -37254"/>
              <a:gd name="adj2" fmla="val 91318"/>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ユーザに入力してほしい</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項目を強調する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4644008" y="2276872"/>
            <a:ext cx="3600400" cy="864096"/>
          </a:xfrm>
          <a:prstGeom prst="wedgeRoundRectCallout">
            <a:avLst>
              <a:gd name="adj1" fmla="val -42739"/>
              <a:gd name="adj2" fmla="val 106867"/>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現在入力しているフォーム</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5724128" y="4941168"/>
            <a:ext cx="3168352" cy="864096"/>
          </a:xfrm>
          <a:prstGeom prst="wedgeRoundRectCallout">
            <a:avLst>
              <a:gd name="adj1" fmla="val -45234"/>
              <a:gd name="adj2" fmla="val -126530"/>
              <a:gd name="adj3" fmla="val 16667"/>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入力項目についての</a:t>
            </a:r>
            <a:endParaRPr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補足を表示する</a:t>
            </a:r>
            <a:endParaRPr kumimoji="1" lang="ja-JP" altLang="en-US" sz="20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251520" y="1268760"/>
            <a:ext cx="367240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a:t>
            </a:r>
            <a:endParaRPr kumimoji="1"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 </a:t>
            </a:r>
            <a:r>
              <a:rPr lang="ja-JP" altLang="en-US" dirty="0" smtClean="0"/>
              <a:t>検討項目の選定プロセス</a:t>
            </a:r>
            <a:endParaRPr kumimoji="1" lang="ja-JP" altLang="en-US" dirty="0"/>
          </a:p>
        </p:txBody>
      </p:sp>
      <p:sp>
        <p:nvSpPr>
          <p:cNvPr id="3" name="コンテンツ プレースホルダ 2"/>
          <p:cNvSpPr>
            <a:spLocks noGrp="1"/>
          </p:cNvSpPr>
          <p:nvPr>
            <p:ph idx="1"/>
          </p:nvPr>
        </p:nvSpPr>
        <p:spPr>
          <a:xfrm>
            <a:off x="457200" y="1412776"/>
            <a:ext cx="8229600" cy="4896544"/>
          </a:xfrm>
        </p:spPr>
        <p:txBody>
          <a:bodyPr>
            <a:normAutofit lnSpcReduction="10000"/>
          </a:bodyPr>
          <a:lstStyle/>
          <a:p>
            <a:pPr marL="514350" indent="-514350">
              <a:buFont typeface="+mj-ea"/>
              <a:buAutoNum type="circleNumDbPlain"/>
            </a:pPr>
            <a:r>
              <a:rPr kumimoji="1" lang="en-US" altLang="ja-JP" dirty="0" smtClean="0"/>
              <a:t>『EFO』</a:t>
            </a:r>
            <a:r>
              <a:rPr lang="ja-JP" altLang="en-US" dirty="0" smtClean="0"/>
              <a:t>という</a:t>
            </a:r>
            <a:r>
              <a:rPr kumimoji="1" lang="ja-JP" altLang="en-US" dirty="0" smtClean="0"/>
              <a:t>キーワード</a:t>
            </a:r>
            <a:r>
              <a:rPr kumimoji="1" lang="en-US" altLang="ja-JP" dirty="0" smtClean="0"/>
              <a:t>Google</a:t>
            </a:r>
            <a:r>
              <a:rPr kumimoji="1" lang="ja-JP" altLang="en-US" dirty="0" smtClean="0"/>
              <a:t>内検索。</a:t>
            </a:r>
            <a:endParaRPr kumimoji="1" lang="en-US" altLang="ja-JP" dirty="0" smtClean="0"/>
          </a:p>
          <a:p>
            <a:pPr marL="514350" indent="-514350">
              <a:buFont typeface="+mj-ea"/>
              <a:buAutoNum type="circleNumDbPlain"/>
            </a:pPr>
            <a:endParaRPr kumimoji="1" lang="en-US" altLang="ja-JP" dirty="0" smtClean="0"/>
          </a:p>
          <a:p>
            <a:pPr marL="514350" indent="-514350">
              <a:buFont typeface="+mj-ea"/>
              <a:buAutoNum type="circleNumDbPlain"/>
            </a:pPr>
            <a:r>
              <a:rPr lang="ja-JP" altLang="en-US" dirty="0" smtClean="0"/>
              <a:t>重複を省いた上位１０サイト内の</a:t>
            </a:r>
            <a:r>
              <a:rPr lang="en-US" altLang="ja-JP" dirty="0" smtClean="0"/>
              <a:t>EFO</a:t>
            </a:r>
            <a:r>
              <a:rPr lang="ja-JP" altLang="en-US" dirty="0" smtClean="0"/>
              <a:t>のポイント、特徴、機能等の項目をピックアップ。</a:t>
            </a:r>
            <a:endParaRPr lang="en-US" altLang="ja-JP" dirty="0" smtClean="0"/>
          </a:p>
          <a:p>
            <a:pPr marL="514350" indent="-514350">
              <a:buFont typeface="+mj-ea"/>
              <a:buAutoNum type="circleNumDbPlain"/>
            </a:pPr>
            <a:endParaRPr lang="en-US" altLang="ja-JP" dirty="0" smtClean="0"/>
          </a:p>
          <a:p>
            <a:pPr marL="514350" indent="-514350">
              <a:buFont typeface="+mj-ea"/>
              <a:buAutoNum type="circleNumDbPlain"/>
            </a:pPr>
            <a:r>
              <a:rPr kumimoji="1" lang="ja-JP" altLang="en-US" dirty="0" smtClean="0"/>
              <a:t>ピックアップ項目の重複項目や関連性の無い項目等を省く。</a:t>
            </a:r>
            <a:r>
              <a:rPr kumimoji="1" lang="en-US" altLang="ja-JP" dirty="0" smtClean="0"/>
              <a:t>【126</a:t>
            </a:r>
            <a:r>
              <a:rPr kumimoji="1" lang="ja-JP" altLang="en-US" dirty="0" smtClean="0"/>
              <a:t>項目</a:t>
            </a:r>
            <a:r>
              <a:rPr lang="en-US" altLang="ja-JP" dirty="0" smtClean="0"/>
              <a:t>-&gt;24</a:t>
            </a:r>
            <a:r>
              <a:rPr lang="ja-JP" altLang="en-US" dirty="0" smtClean="0"/>
              <a:t>項目</a:t>
            </a:r>
            <a:r>
              <a:rPr kumimoji="1" lang="en-US" altLang="ja-JP" dirty="0" smtClean="0"/>
              <a:t>】</a:t>
            </a:r>
          </a:p>
          <a:p>
            <a:pPr marL="514350" indent="-514350">
              <a:buFont typeface="+mj-ea"/>
              <a:buAutoNum type="circleNumDbPlain"/>
            </a:pPr>
            <a:endParaRPr kumimoji="1" lang="en-US" altLang="ja-JP" dirty="0" smtClean="0"/>
          </a:p>
          <a:p>
            <a:pPr marL="514350" indent="-514350">
              <a:buFont typeface="+mj-ea"/>
              <a:buAutoNum type="circleNumDbPlain"/>
            </a:pPr>
            <a:r>
              <a:rPr kumimoji="1" lang="en-US" altLang="ja-JP" dirty="0" smtClean="0"/>
              <a:t>NC3</a:t>
            </a:r>
            <a:r>
              <a:rPr kumimoji="1" lang="ja-JP" altLang="en-US" dirty="0" smtClean="0"/>
              <a:t>の仕様、</a:t>
            </a:r>
            <a:r>
              <a:rPr kumimoji="1" lang="en-US" altLang="ja-JP" dirty="0" smtClean="0"/>
              <a:t>iframe</a:t>
            </a:r>
            <a:r>
              <a:rPr kumimoji="1" lang="ja-JP" altLang="en-US" dirty="0" smtClean="0"/>
              <a:t>プラグインの仕様</a:t>
            </a:r>
            <a:endParaRPr kumimoji="1" lang="en-US" altLang="ja-JP" dirty="0" smtClean="0"/>
          </a:p>
          <a:p>
            <a:pPr marL="514350" indent="-514350">
              <a:buNone/>
            </a:pPr>
            <a:r>
              <a:rPr lang="ja-JP" altLang="en-US" dirty="0" smtClean="0"/>
              <a:t>　に適さない項目を省く。</a:t>
            </a:r>
            <a:r>
              <a:rPr lang="en-US" altLang="ja-JP" dirty="0" smtClean="0"/>
              <a:t>【24</a:t>
            </a:r>
            <a:r>
              <a:rPr lang="ja-JP" altLang="en-US" dirty="0" smtClean="0"/>
              <a:t>項目</a:t>
            </a:r>
            <a:r>
              <a:rPr lang="en-US" altLang="ja-JP" dirty="0" smtClean="0"/>
              <a:t>-&gt;13</a:t>
            </a:r>
            <a:r>
              <a:rPr lang="ja-JP" altLang="en-US" dirty="0" smtClean="0"/>
              <a:t>項目</a:t>
            </a:r>
            <a:r>
              <a:rPr lang="en-US" altLang="ja-JP" dirty="0" smtClean="0"/>
              <a:t>】</a:t>
            </a: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
        <p:nvSpPr>
          <p:cNvPr id="6"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3.5</a:t>
            </a:r>
            <a:r>
              <a:rPr lang="ja-JP" altLang="en-US" dirty="0" smtClean="0"/>
              <a:t> 検討項目</a:t>
            </a:r>
            <a:endParaRPr kumimoji="1"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0" y="1008111"/>
          <a:ext cx="9144000" cy="5849889"/>
        </p:xfrm>
        <a:graphic>
          <a:graphicData uri="http://schemas.openxmlformats.org/drawingml/2006/table">
            <a:tbl>
              <a:tblPr/>
              <a:tblGrid>
                <a:gridCol w="551793"/>
                <a:gridCol w="8592207"/>
              </a:tblGrid>
              <a:tr h="367940">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403862">
                <a:tc>
                  <a:txBody>
                    <a:bodyPr/>
                    <a:lstStyle/>
                    <a:p>
                      <a:pPr algn="ctr">
                        <a:lnSpc>
                          <a:spcPts val="1800"/>
                        </a:lnSpc>
                        <a:spcAft>
                          <a:spcPts val="0"/>
                        </a:spcAft>
                      </a:pPr>
                      <a:r>
                        <a:rPr lang="en-US" sz="2400" b="1" kern="100" dirty="0">
                          <a:latin typeface="Century"/>
                          <a:ea typeface="Mincho"/>
                          <a:cs typeface="Times New Roman"/>
                        </a:rPr>
                        <a:t>1</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862">
                <a:tc>
                  <a:txBody>
                    <a:bodyPr/>
                    <a:lstStyle/>
                    <a:p>
                      <a:pPr algn="ctr">
                        <a:lnSpc>
                          <a:spcPts val="1800"/>
                        </a:lnSpc>
                        <a:spcAft>
                          <a:spcPts val="0"/>
                        </a:spcAft>
                      </a:pPr>
                      <a:r>
                        <a:rPr lang="en-US" sz="2400" b="1" kern="100" dirty="0">
                          <a:latin typeface="Century"/>
                          <a:ea typeface="Mincho"/>
                          <a:cs typeface="Times New Roman"/>
                        </a:rPr>
                        <a:t>2</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400" b="1" kern="100" dirty="0">
                          <a:latin typeface="Century"/>
                          <a:ea typeface="Mincho"/>
                          <a:cs typeface="Times New Roman"/>
                        </a:rPr>
                        <a:t>3</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kern="100" dirty="0" smtClean="0">
                          <a:latin typeface="+mn-lt"/>
                          <a:ea typeface="Mincho"/>
                          <a:cs typeface="Times New Roman"/>
                        </a:rPr>
                        <a:t>アクティブなフォームは</a:t>
                      </a:r>
                      <a:r>
                        <a:rPr lang="ja-JP" sz="2000" b="1" kern="100" dirty="0" smtClean="0">
                          <a:latin typeface="+mn-lt"/>
                          <a:ea typeface="Mincho"/>
                          <a:cs typeface="Times New Roman"/>
                        </a:rPr>
                        <a:t>色</a:t>
                      </a:r>
                      <a:r>
                        <a:rPr lang="ja-JP" sz="20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6099">
                <a:tc>
                  <a:txBody>
                    <a:bodyPr/>
                    <a:lstStyle/>
                    <a:p>
                      <a:pPr algn="ctr">
                        <a:lnSpc>
                          <a:spcPts val="1800"/>
                        </a:lnSpc>
                        <a:spcAft>
                          <a:spcPts val="0"/>
                        </a:spcAft>
                      </a:pPr>
                      <a:r>
                        <a:rPr lang="en-US" sz="2400" b="1" kern="100" dirty="0">
                          <a:latin typeface="Century"/>
                          <a:ea typeface="Mincho"/>
                          <a:cs typeface="Times New Roman"/>
                        </a:rPr>
                        <a:t>4</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400" b="1" kern="100" dirty="0">
                          <a:latin typeface="Century"/>
                          <a:ea typeface="Mincho"/>
                          <a:cs typeface="Times New Roman"/>
                        </a:rPr>
                        <a:t>5</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862">
                <a:tc>
                  <a:txBody>
                    <a:bodyPr/>
                    <a:lstStyle/>
                    <a:p>
                      <a:pPr algn="ctr">
                        <a:lnSpc>
                          <a:spcPts val="1800"/>
                        </a:lnSpc>
                        <a:spcAft>
                          <a:spcPts val="0"/>
                        </a:spcAft>
                      </a:pPr>
                      <a:r>
                        <a:rPr lang="en-US" sz="2400" b="1" kern="100" dirty="0">
                          <a:latin typeface="Century"/>
                          <a:ea typeface="Mincho"/>
                          <a:cs typeface="Times New Roman"/>
                        </a:rPr>
                        <a:t>6</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400" b="1" kern="100" dirty="0">
                          <a:latin typeface="Century"/>
                          <a:ea typeface="Mincho"/>
                          <a:cs typeface="Times New Roman"/>
                        </a:rPr>
                        <a:t>7</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862">
                <a:tc>
                  <a:txBody>
                    <a:bodyPr/>
                    <a:lstStyle/>
                    <a:p>
                      <a:pPr algn="ctr">
                        <a:lnSpc>
                          <a:spcPts val="1800"/>
                        </a:lnSpc>
                        <a:spcAft>
                          <a:spcPts val="0"/>
                        </a:spcAft>
                      </a:pPr>
                      <a:r>
                        <a:rPr lang="en-US" sz="2400" b="1" kern="100" dirty="0">
                          <a:latin typeface="Century"/>
                          <a:ea typeface="Mincho"/>
                          <a:cs typeface="Times New Roman"/>
                        </a:rPr>
                        <a:t>8</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altLang="en-US" sz="2000" b="1" kern="100" dirty="0" smtClean="0">
                          <a:latin typeface="+mn-lt"/>
                          <a:ea typeface="Mincho"/>
                          <a:cs typeface="Times New Roman"/>
                        </a:rPr>
                        <a:t>初期表示の文言を設定する</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400" b="1" kern="100" dirty="0">
                          <a:latin typeface="Century"/>
                          <a:ea typeface="Mincho"/>
                          <a:cs typeface="Times New Roman"/>
                        </a:rPr>
                        <a:t>9</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82026">
                <a:tc>
                  <a:txBody>
                    <a:bodyPr/>
                    <a:lstStyle/>
                    <a:p>
                      <a:pPr algn="ctr">
                        <a:lnSpc>
                          <a:spcPts val="1800"/>
                        </a:lnSpc>
                        <a:spcAft>
                          <a:spcPts val="0"/>
                        </a:spcAft>
                      </a:pPr>
                      <a:r>
                        <a:rPr lang="en-US" sz="2400" b="1" kern="100" dirty="0">
                          <a:latin typeface="Century"/>
                          <a:ea typeface="Mincho"/>
                          <a:cs typeface="Times New Roman"/>
                        </a:rPr>
                        <a:t>10</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ラジオボタンやチェックボックス</a:t>
                      </a:r>
                      <a:r>
                        <a:rPr lang="ja-JP" sz="2000" b="1" kern="100" dirty="0" smtClean="0">
                          <a:latin typeface="+mn-lt"/>
                          <a:ea typeface="Mincho"/>
                          <a:cs typeface="Times New Roman"/>
                        </a:rPr>
                        <a:t>はラベル</a:t>
                      </a:r>
                      <a:r>
                        <a:rPr lang="ja-JP" sz="20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400" b="1" kern="100" dirty="0">
                          <a:latin typeface="Century"/>
                          <a:ea typeface="Mincho"/>
                          <a:cs typeface="Times New Roman"/>
                        </a:rPr>
                        <a:t>11</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7968">
                <a:tc>
                  <a:txBody>
                    <a:bodyPr/>
                    <a:lstStyle/>
                    <a:p>
                      <a:pPr algn="ctr">
                        <a:lnSpc>
                          <a:spcPts val="1800"/>
                        </a:lnSpc>
                        <a:spcAft>
                          <a:spcPts val="0"/>
                        </a:spcAft>
                      </a:pPr>
                      <a:r>
                        <a:rPr lang="en-US" sz="2400" b="1" kern="100" dirty="0">
                          <a:latin typeface="Century"/>
                          <a:ea typeface="Mincho"/>
                          <a:cs typeface="Times New Roman"/>
                        </a:rPr>
                        <a:t>12</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エラー箇所に正しい情報が入力</a:t>
                      </a:r>
                      <a:r>
                        <a:rPr lang="ja-JP" sz="2000" b="1" kern="100" dirty="0" smtClean="0">
                          <a:latin typeface="+mn-lt"/>
                          <a:ea typeface="Mincho"/>
                          <a:cs typeface="Times New Roman"/>
                        </a:rPr>
                        <a:t>されたらエラー</a:t>
                      </a:r>
                      <a:r>
                        <a:rPr lang="ja-JP" sz="20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511098">
                <a:tc>
                  <a:txBody>
                    <a:bodyPr/>
                    <a:lstStyle/>
                    <a:p>
                      <a:pPr algn="ctr">
                        <a:lnSpc>
                          <a:spcPts val="1800"/>
                        </a:lnSpc>
                        <a:spcAft>
                          <a:spcPts val="0"/>
                        </a:spcAft>
                      </a:pPr>
                      <a:r>
                        <a:rPr lang="en-US" sz="2400" b="1" kern="100" dirty="0" smtClean="0">
                          <a:latin typeface="Century"/>
                          <a:ea typeface="Mincho"/>
                          <a:cs typeface="Times New Roman"/>
                        </a:rPr>
                        <a:t>13</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smtClean="0">
                          <a:latin typeface="+mn-lt"/>
                          <a:ea typeface="Mincho"/>
                          <a:cs typeface="Times New Roman"/>
                        </a:rPr>
                        <a:t>登録</a:t>
                      </a:r>
                      <a:r>
                        <a:rPr lang="ja-JP" sz="2000" b="1"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24</a:t>
            </a:fld>
            <a:endParaRPr lang="ja-JP"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25</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kumimoji="1" lang="en-US" altLang="ja-JP" dirty="0" smtClean="0"/>
              <a:t>.1</a:t>
            </a:r>
            <a:r>
              <a:rPr lang="ja-JP" altLang="en-US" dirty="0" smtClean="0"/>
              <a:t> 検討項目の分類</a:t>
            </a:r>
            <a:endParaRPr kumimoji="1"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0" y="1052735"/>
          <a:ext cx="9144000" cy="5805262"/>
        </p:xfrm>
        <a:graphic>
          <a:graphicData uri="http://schemas.openxmlformats.org/drawingml/2006/table">
            <a:tbl>
              <a:tblPr/>
              <a:tblGrid>
                <a:gridCol w="457200"/>
                <a:gridCol w="5588420"/>
                <a:gridCol w="3098380"/>
              </a:tblGrid>
              <a:tr h="356713">
                <a:tc>
                  <a:txBody>
                    <a:bodyPr/>
                    <a:lstStyle/>
                    <a:p>
                      <a:pPr algn="ctr">
                        <a:lnSpc>
                          <a:spcPts val="1800"/>
                        </a:lnSpc>
                        <a:spcAft>
                          <a:spcPts val="0"/>
                        </a:spcAft>
                      </a:pPr>
                      <a:r>
                        <a:rPr lang="en-US" altLang="ja-JP" sz="2000" b="1" kern="100" dirty="0" smtClean="0">
                          <a:latin typeface="+mn-lt"/>
                          <a:ea typeface="Mincho"/>
                          <a:cs typeface="Times New Roman"/>
                        </a:rPr>
                        <a:t>#</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0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000" b="1" kern="100" dirty="0" smtClean="0">
                          <a:latin typeface="+mn-lt"/>
                          <a:ea typeface="Mincho"/>
                          <a:cs typeface="Times New Roman"/>
                        </a:rPr>
                        <a:t>分類</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2089">
                <a:tc>
                  <a:txBody>
                    <a:bodyPr/>
                    <a:lstStyle/>
                    <a:p>
                      <a:pPr algn="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rowSpan="10">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アクティブなフォームは</a:t>
                      </a:r>
                      <a:r>
                        <a:rPr lang="ja-JP" sz="1800" b="1" kern="100" dirty="0" smtClean="0">
                          <a:latin typeface="+mn-lt"/>
                          <a:ea typeface="Mincho"/>
                          <a:cs typeface="Times New Roman"/>
                        </a:rPr>
                        <a:t>色</a:t>
                      </a:r>
                      <a:r>
                        <a:rPr lang="ja-JP" sz="18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4093">
                <a:tc>
                  <a:txBody>
                    <a:bodyPr/>
                    <a:lstStyle/>
                    <a:p>
                      <a:pPr algn="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初期表示の文言を設定する</a:t>
                      </a:r>
                      <a:endParaRPr lang="ja-JP" altLang="ja-JP" sz="18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604490">
                <a:tc>
                  <a:txBody>
                    <a:bodyPr/>
                    <a:lstStyle/>
                    <a:p>
                      <a:pPr algn="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ラジオボタンやチェックボックス</a:t>
                      </a:r>
                      <a:r>
                        <a:rPr lang="ja-JP" sz="1800" b="1" kern="100" dirty="0" smtClean="0">
                          <a:latin typeface="+mn-lt"/>
                          <a:ea typeface="Mincho"/>
                          <a:cs typeface="Times New Roman"/>
                        </a:rPr>
                        <a:t>はラベル</a:t>
                      </a:r>
                      <a:r>
                        <a:rPr lang="ja-JP" sz="18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618020">
                <a:tc>
                  <a:txBody>
                    <a:bodyPr/>
                    <a:lstStyle/>
                    <a:p>
                      <a:pPr algn="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エラー箇所に正しい情報が入力</a:t>
                      </a:r>
                      <a:r>
                        <a:rPr lang="ja-JP" sz="1800" b="1" kern="100" dirty="0" smtClean="0">
                          <a:latin typeface="+mn-lt"/>
                          <a:ea typeface="Mincho"/>
                          <a:cs typeface="Times New Roman"/>
                        </a:rPr>
                        <a:t>されたらエラー</a:t>
                      </a:r>
                      <a:r>
                        <a:rPr lang="ja-JP" sz="18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603145">
                <a:tc>
                  <a:txBody>
                    <a:bodyPr/>
                    <a:lstStyle/>
                    <a:p>
                      <a:pPr algn="r">
                        <a:lnSpc>
                          <a:spcPts val="1800"/>
                        </a:lnSpc>
                        <a:spcAft>
                          <a:spcPts val="0"/>
                        </a:spcAft>
                      </a:pPr>
                      <a:r>
                        <a:rPr lang="en-US" sz="2000" b="1" kern="100" dirty="0" smtClean="0">
                          <a:latin typeface="Century"/>
                          <a:ea typeface="Mincho"/>
                          <a:cs typeface="Times New Roman"/>
                        </a:rPr>
                        <a:t>13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r>
                        <a:rPr lang="ja-JP" sz="1800" b="1" kern="100" dirty="0" smtClean="0">
                          <a:latin typeface="+mn-lt"/>
                          <a:ea typeface="Mincho"/>
                          <a:cs typeface="Times New Roman"/>
                        </a:rPr>
                        <a:t>登録</a:t>
                      </a:r>
                      <a:r>
                        <a:rPr lang="ja-JP" sz="1800" b="1"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sp>
        <p:nvSpPr>
          <p:cNvPr id="7" name="正方形/長方形 6"/>
          <p:cNvSpPr/>
          <p:nvPr/>
        </p:nvSpPr>
        <p:spPr>
          <a:xfrm>
            <a:off x="6084168" y="5301208"/>
            <a:ext cx="3024336" cy="936104"/>
          </a:xfrm>
          <a:prstGeom prst="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2000" b="1" kern="100" dirty="0" smtClean="0">
                <a:solidFill>
                  <a:schemeClr val="tx1"/>
                </a:solidFill>
                <a:ea typeface="Mincho"/>
                <a:cs typeface="Times New Roman"/>
              </a:rPr>
              <a:t>リアルタイム</a:t>
            </a:r>
            <a:endParaRPr lang="en-US" altLang="ja-JP" sz="2000" b="1" kern="100" dirty="0" smtClean="0">
              <a:solidFill>
                <a:schemeClr val="tx1"/>
              </a:solidFill>
              <a:ea typeface="Mincho"/>
              <a:cs typeface="Times New Roman"/>
            </a:endParaRPr>
          </a:p>
          <a:p>
            <a:pPr algn="ctr"/>
            <a:r>
              <a:rPr lang="ja-JP" altLang="en-US" sz="2000" b="1" kern="100" dirty="0" smtClean="0">
                <a:solidFill>
                  <a:schemeClr val="tx1"/>
                </a:solidFill>
                <a:ea typeface="Mincho"/>
                <a:cs typeface="Times New Roman"/>
              </a:rPr>
              <a:t>バリデーション</a:t>
            </a:r>
          </a:p>
        </p:txBody>
      </p:sp>
      <p:sp>
        <p:nvSpPr>
          <p:cNvPr id="6" name="正方形/長方形 5"/>
          <p:cNvSpPr/>
          <p:nvPr/>
        </p:nvSpPr>
        <p:spPr>
          <a:xfrm>
            <a:off x="6084168" y="1449168"/>
            <a:ext cx="3024336" cy="3780032"/>
          </a:xfrm>
          <a:prstGeom prst="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kern="100" dirty="0" smtClean="0">
                <a:solidFill>
                  <a:schemeClr val="tx1"/>
                </a:solidFill>
                <a:ea typeface="Mincho"/>
                <a:cs typeface="Times New Roman"/>
              </a:rPr>
              <a:t>表示・入力方法最適化</a:t>
            </a:r>
            <a:endParaRPr lang="ja-JP" altLang="en-US" sz="2000" b="1" kern="100" dirty="0">
              <a:solidFill>
                <a:schemeClr val="tx1"/>
              </a:solidFill>
              <a:ea typeface="Mincho"/>
              <a:cs typeface="Times New Roman"/>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
        <p:nvSpPr>
          <p:cNvPr id="8" name="正方形/長方形 7"/>
          <p:cNvSpPr/>
          <p:nvPr/>
        </p:nvSpPr>
        <p:spPr>
          <a:xfrm>
            <a:off x="6084168" y="6309320"/>
            <a:ext cx="3024336" cy="504056"/>
          </a:xfrm>
          <a:prstGeom prst="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kern="100" dirty="0" smtClean="0">
                <a:solidFill>
                  <a:schemeClr val="tx1"/>
                </a:solidFill>
                <a:ea typeface="Mincho"/>
                <a:cs typeface="Times New Roman"/>
              </a:rPr>
              <a:t>サブミットロック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1" name="コンテンツ プレースホルダ 2"/>
          <p:cNvSpPr>
            <a:spLocks noGrp="1"/>
          </p:cNvSpPr>
          <p:nvPr>
            <p:ph idx="1"/>
          </p:nvPr>
        </p:nvSpPr>
        <p:spPr>
          <a:xfrm>
            <a:off x="457200" y="2348880"/>
            <a:ext cx="8363272" cy="2088232"/>
          </a:xfrm>
        </p:spPr>
        <p:txBody>
          <a:bodyPr>
            <a:normAutofit/>
          </a:bodyPr>
          <a:lstStyle/>
          <a:p>
            <a:r>
              <a:rPr lang="ja-JP" altLang="en-US" sz="2400" dirty="0" smtClean="0"/>
              <a:t>画面のイメージを固める段階で、表示する項目・表示の並び等の精査を行い最適化する。</a:t>
            </a:r>
            <a:endParaRPr lang="en-US" altLang="ja-JP" sz="2400" dirty="0" smtClean="0"/>
          </a:p>
          <a:p>
            <a:r>
              <a:rPr kumimoji="1" lang="en-US" altLang="ja-JP" sz="2400" dirty="0" smtClean="0"/>
              <a:t>Web</a:t>
            </a:r>
            <a:r>
              <a:rPr kumimoji="1" lang="ja-JP" altLang="en-US" sz="2400" dirty="0" smtClean="0"/>
              <a:t>ブラウザ上に表示される部分であるため、</a:t>
            </a:r>
            <a:r>
              <a:rPr kumimoji="1" lang="en-US" altLang="ja-JP" sz="2400" dirty="0" smtClean="0"/>
              <a:t>HTML5</a:t>
            </a:r>
            <a:r>
              <a:rPr kumimoji="1" lang="ja-JP" altLang="en-US" sz="2400" dirty="0" smtClean="0"/>
              <a:t>と</a:t>
            </a:r>
            <a:r>
              <a:rPr kumimoji="1" lang="en-US" altLang="ja-JP" sz="2400" dirty="0" smtClean="0"/>
              <a:t>Bootstrap</a:t>
            </a:r>
            <a:r>
              <a:rPr kumimoji="1" lang="ja-JP" altLang="en-US" sz="2400" dirty="0" smtClean="0"/>
              <a:t>を使い、実現する。</a:t>
            </a:r>
            <a:endParaRPr kumimoji="1" lang="ja-JP" altLang="en-US" sz="2400" dirty="0"/>
          </a:p>
        </p:txBody>
      </p:sp>
      <p:sp>
        <p:nvSpPr>
          <p:cNvPr id="12" name="テキスト ボックス 11"/>
          <p:cNvSpPr txBox="1"/>
          <p:nvPr/>
        </p:nvSpPr>
        <p:spPr>
          <a:xfrm>
            <a:off x="683568" y="4581128"/>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pic>
        <p:nvPicPr>
          <p:cNvPr id="13" name="図 12"/>
          <p:cNvPicPr/>
          <p:nvPr/>
        </p:nvPicPr>
        <p:blipFill>
          <a:blip r:embed="rId3" cstate="print"/>
          <a:srcRect/>
          <a:stretch>
            <a:fillRect/>
          </a:stretch>
        </p:blipFill>
        <p:spPr bwMode="auto">
          <a:xfrm>
            <a:off x="251520" y="5157192"/>
            <a:ext cx="8591494" cy="792088"/>
          </a:xfrm>
          <a:prstGeom prst="rect">
            <a:avLst/>
          </a:prstGeom>
          <a:noFill/>
          <a:ln w="9525">
            <a:noFill/>
            <a:miter lim="800000"/>
            <a:headEnd/>
            <a:tailEnd/>
          </a:ln>
        </p:spPr>
      </p:pic>
      <p:sp>
        <p:nvSpPr>
          <p:cNvPr id="8" name="角丸四角形 7"/>
          <p:cNvSpPr/>
          <p:nvPr/>
        </p:nvSpPr>
        <p:spPr>
          <a:xfrm>
            <a:off x="323528" y="1196752"/>
            <a:ext cx="511256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①表示・入力方法最適化</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a:t>
            </a:r>
            <a:r>
              <a:rPr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67544" y="2204864"/>
            <a:ext cx="8435280" cy="1656184"/>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kumimoji="1" lang="ja-JP" altLang="en-US" sz="2400" dirty="0" smtClean="0"/>
              <a:t>正常・エラーを区別するフォームの色やアイコン等には</a:t>
            </a:r>
            <a:r>
              <a:rPr lang="en-US" altLang="ja-JP" sz="2400" dirty="0" smtClean="0"/>
              <a:t>Bootstrap</a:t>
            </a:r>
            <a:r>
              <a:rPr lang="ja-JP" altLang="en-US" sz="2400" dirty="0" smtClean="0"/>
              <a:t>を使い、実現する。</a:t>
            </a:r>
            <a:endParaRPr lang="en-US" altLang="ja-JP" sz="2400" dirty="0" smtClean="0"/>
          </a:p>
        </p:txBody>
      </p:sp>
      <p:pic>
        <p:nvPicPr>
          <p:cNvPr id="8" name="図 7"/>
          <p:cNvPicPr/>
          <p:nvPr/>
        </p:nvPicPr>
        <p:blipFill>
          <a:blip r:embed="rId3" cstate="print"/>
          <a:srcRect r="-41"/>
          <a:stretch>
            <a:fillRect/>
          </a:stretch>
        </p:blipFill>
        <p:spPr bwMode="auto">
          <a:xfrm>
            <a:off x="277383" y="4221088"/>
            <a:ext cx="8615097" cy="720080"/>
          </a:xfrm>
          <a:prstGeom prst="rect">
            <a:avLst/>
          </a:prstGeom>
          <a:noFill/>
          <a:ln w="9525">
            <a:noFill/>
            <a:miter lim="800000"/>
            <a:headEnd/>
            <a:tailEnd/>
          </a:ln>
        </p:spPr>
      </p:pic>
      <p:pic>
        <p:nvPicPr>
          <p:cNvPr id="9" name="図 8"/>
          <p:cNvPicPr/>
          <p:nvPr/>
        </p:nvPicPr>
        <p:blipFill>
          <a:blip r:embed="rId4" cstate="print"/>
          <a:srcRect r="-21"/>
          <a:stretch>
            <a:fillRect/>
          </a:stretch>
        </p:blipFill>
        <p:spPr bwMode="auto">
          <a:xfrm>
            <a:off x="277614" y="5085184"/>
            <a:ext cx="8614449" cy="756083"/>
          </a:xfrm>
          <a:prstGeom prst="rect">
            <a:avLst/>
          </a:prstGeom>
          <a:noFill/>
          <a:ln w="9525">
            <a:noFill/>
            <a:miter lim="800000"/>
            <a:headEnd/>
            <a:tailEnd/>
          </a:ln>
        </p:spPr>
      </p:pic>
      <p:cxnSp>
        <p:nvCxnSpPr>
          <p:cNvPr id="11" name="直線コネクタ 10"/>
          <p:cNvCxnSpPr/>
          <p:nvPr/>
        </p:nvCxnSpPr>
        <p:spPr>
          <a:xfrm>
            <a:off x="2771800" y="2564904"/>
            <a:ext cx="4032448" cy="0"/>
          </a:xfrm>
          <a:prstGeom prst="line">
            <a:avLst/>
          </a:prstGeom>
          <a:ln w="57150">
            <a:solidFill>
              <a:srgbClr val="FF0000"/>
            </a:solidFill>
          </a:ln>
          <a:effectLst>
            <a:outerShdw blurRad="40000" dist="23000" dir="5400000" rotWithShape="0">
              <a:srgbClr val="000000">
                <a:alpha val="35000"/>
              </a:srgbClr>
            </a:outerShdw>
            <a:reflection blurRad="6350" stA="50000" endA="300" endPos="90000" dist="508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10" name="テキスト ボックス 9"/>
          <p:cNvSpPr txBox="1"/>
          <p:nvPr/>
        </p:nvSpPr>
        <p:spPr>
          <a:xfrm>
            <a:off x="467544" y="3645024"/>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323528" y="1196752"/>
            <a:ext cx="612068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②リアルタイムバリデーション</a:t>
            </a:r>
            <a:r>
              <a:rPr lang="en-US" altLang="ja-JP" sz="2000" b="1" dirty="0" smtClean="0">
                <a:ea typeface="メイリオ" pitchFamily="50" charset="-128"/>
                <a:cs typeface="メイリオ" pitchFamily="50" charset="-128"/>
              </a:rPr>
              <a:t>※1</a:t>
            </a:r>
            <a:endParaRPr lang="ja-JP" altLang="en-US" sz="2800" b="1" dirty="0">
              <a:ea typeface="メイリオ" pitchFamily="50" charset="-128"/>
              <a:cs typeface="メイリオ" pitchFamily="50" charset="-128"/>
            </a:endParaRPr>
          </a:p>
        </p:txBody>
      </p:sp>
      <p:sp>
        <p:nvSpPr>
          <p:cNvPr id="12" name="テキスト ボックス 11"/>
          <p:cNvSpPr txBox="1"/>
          <p:nvPr/>
        </p:nvSpPr>
        <p:spPr>
          <a:xfrm>
            <a:off x="251520" y="6167045"/>
            <a:ext cx="8568952" cy="646331"/>
          </a:xfrm>
          <a:prstGeom prst="rect">
            <a:avLst/>
          </a:prstGeom>
          <a:noFill/>
        </p:spPr>
        <p:txBody>
          <a:bodyPr wrap="square" rtlCol="0">
            <a:spAutoFit/>
          </a:bodyPr>
          <a:lstStyle/>
          <a:p>
            <a:r>
              <a:rPr lang="en-US" altLang="ja-JP" b="1" dirty="0" smtClean="0">
                <a:latin typeface="メイリオ" pitchFamily="50" charset="-128"/>
                <a:ea typeface="メイリオ" pitchFamily="50" charset="-128"/>
                <a:cs typeface="メイリオ" pitchFamily="50" charset="-128"/>
              </a:rPr>
              <a:t>※1</a:t>
            </a:r>
            <a:r>
              <a:rPr lang="ja-JP" altLang="en-US" b="1" dirty="0" smtClean="0">
                <a:latin typeface="メイリオ" pitchFamily="50" charset="-128"/>
                <a:ea typeface="メイリオ" pitchFamily="50" charset="-128"/>
                <a:cs typeface="メイリオ" pitchFamily="50" charset="-128"/>
              </a:rPr>
              <a:t>  バリデーション </a:t>
            </a:r>
            <a:r>
              <a:rPr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 仕様や文法などに照らして適切に記述されているか否かを</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検証すること。</a:t>
            </a:r>
            <a:endParaRPr lang="en-US" altLang="ja-JP" b="1"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916832"/>
            <a:ext cx="8219256" cy="2880320"/>
          </a:xfrm>
        </p:spPr>
        <p:txBody>
          <a:bodyPr>
            <a:normAutofit/>
          </a:bodyPr>
          <a:lstStyle/>
          <a:p>
            <a:r>
              <a:rPr lang="en-US" altLang="ja-JP" sz="2400" dirty="0" smtClean="0"/>
              <a:t>AngularJS</a:t>
            </a:r>
            <a:r>
              <a:rPr lang="ja-JP" altLang="en-US" sz="2400" dirty="0" smtClean="0"/>
              <a:t>は</a:t>
            </a:r>
            <a:r>
              <a:rPr lang="en-US" altLang="ja-JP" sz="2400" dirty="0" smtClean="0"/>
              <a:t>”</a:t>
            </a:r>
            <a:r>
              <a:rPr lang="ja-JP" altLang="en-US" sz="2400" dirty="0" smtClean="0"/>
              <a:t>データ源が単一であることは重要</a:t>
            </a:r>
            <a:r>
              <a:rPr lang="en-US" altLang="ja-JP" sz="2400" dirty="0" smtClean="0"/>
              <a:t>”</a:t>
            </a:r>
            <a:r>
              <a:rPr lang="ja-JP" altLang="en-US" sz="2400" dirty="0" smtClean="0"/>
              <a:t>という考え方のもとにある。</a:t>
            </a:r>
            <a:endParaRPr lang="en-US" altLang="ja-JP" sz="2400" dirty="0" smtClean="0"/>
          </a:p>
          <a:p>
            <a:r>
              <a:rPr lang="en-US" altLang="ja-JP" sz="2400" dirty="0" smtClean="0"/>
              <a:t>View</a:t>
            </a:r>
            <a:r>
              <a:rPr lang="ja-JP" altLang="en-US" sz="2400" dirty="0" smtClean="0"/>
              <a:t>と</a:t>
            </a:r>
            <a:r>
              <a:rPr lang="en-US" altLang="ja-JP" sz="2400" dirty="0" smtClean="0"/>
              <a:t>Model</a:t>
            </a:r>
            <a:r>
              <a:rPr lang="ja-JP" altLang="en-US" sz="2400" dirty="0" smtClean="0"/>
              <a:t>のデータを自動的に同期することを示す。</a:t>
            </a:r>
            <a:endParaRPr lang="en-US" altLang="ja-JP" sz="2400" dirty="0" smtClean="0"/>
          </a:p>
          <a:p>
            <a:r>
              <a:rPr lang="en-US" altLang="ja-JP" sz="2400" dirty="0" smtClean="0"/>
              <a:t>View</a:t>
            </a:r>
            <a:r>
              <a:rPr lang="ja-JP" altLang="en-US" sz="2400" dirty="0" smtClean="0"/>
              <a:t>は常に</a:t>
            </a:r>
            <a:r>
              <a:rPr lang="en-US" altLang="ja-JP" sz="2400" dirty="0" smtClean="0"/>
              <a:t>Model</a:t>
            </a:r>
            <a:r>
              <a:rPr lang="ja-JP" altLang="en-US" sz="2400" dirty="0" smtClean="0"/>
              <a:t>の状態を投影し、</a:t>
            </a:r>
            <a:r>
              <a:rPr lang="en-US" altLang="ja-JP" sz="2400" dirty="0" smtClean="0"/>
              <a:t>Model</a:t>
            </a:r>
            <a:r>
              <a:rPr lang="ja-JP" altLang="en-US" sz="2400" dirty="0" smtClean="0"/>
              <a:t>が変更されるとその変更が</a:t>
            </a:r>
            <a:r>
              <a:rPr lang="en-US" altLang="ja-JP" sz="2400" dirty="0" smtClean="0"/>
              <a:t>View</a:t>
            </a:r>
            <a:r>
              <a:rPr lang="ja-JP" altLang="en-US" sz="2400" dirty="0" smtClean="0"/>
              <a:t>に反映される。</a:t>
            </a:r>
            <a:endParaRPr lang="en-US" altLang="ja-JP" sz="2400" dirty="0" smtClean="0"/>
          </a:p>
          <a:p>
            <a:r>
              <a:rPr lang="en-US" altLang="ja-JP" sz="2400" dirty="0" smtClean="0"/>
              <a:t>View</a:t>
            </a:r>
            <a:r>
              <a:rPr lang="ja-JP" altLang="en-US" sz="2400" dirty="0" smtClean="0"/>
              <a:t>が変更された場合も同様である。</a:t>
            </a:r>
            <a:endParaRPr lang="en-US" altLang="ja-JP" sz="2400" dirty="0" smtClean="0"/>
          </a:p>
          <a:p>
            <a:endParaRPr lang="en-US" altLang="ja-JP" sz="2400" dirty="0" smtClean="0"/>
          </a:p>
        </p:txBody>
      </p:sp>
      <p:sp>
        <p:nvSpPr>
          <p:cNvPr id="10" name="角丸四角形 9"/>
          <p:cNvSpPr/>
          <p:nvPr/>
        </p:nvSpPr>
        <p:spPr>
          <a:xfrm>
            <a:off x="323528" y="1196752"/>
            <a:ext cx="590465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双方向データバインディング</a:t>
            </a:r>
            <a:endParaRPr kumimoji="1" lang="ja-JP" altLang="en-US" sz="2800" b="1" dirty="0">
              <a:ea typeface="メイリオ" pitchFamily="50" charset="-128"/>
              <a:cs typeface="メイリオ" pitchFamily="50" charset="-128"/>
            </a:endParaRPr>
          </a:p>
        </p:txBody>
      </p:sp>
      <p:pic>
        <p:nvPicPr>
          <p:cNvPr id="7" name="Picture 2"/>
          <p:cNvPicPr>
            <a:picLocks noChangeAspect="1" noChangeArrowheads="1"/>
          </p:cNvPicPr>
          <p:nvPr/>
        </p:nvPicPr>
        <p:blipFill>
          <a:blip r:embed="rId3" cstate="print"/>
          <a:srcRect/>
          <a:stretch>
            <a:fillRect/>
          </a:stretch>
        </p:blipFill>
        <p:spPr bwMode="auto">
          <a:xfrm>
            <a:off x="1691680" y="4365104"/>
            <a:ext cx="5668068" cy="2420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t>結言</a:t>
            </a:r>
            <a:endParaRPr kumimoji="1" lang="en-US" altLang="ja-JP" sz="32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32048" y="1988840"/>
            <a:ext cx="8676456" cy="2088232"/>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lang="ja-JP" altLang="en-US" sz="2400" dirty="0" smtClean="0"/>
              <a:t>バリデーションエラーが発生している場合、決定や一時保存のボタンを非活性にする。</a:t>
            </a:r>
            <a:endParaRPr lang="en-US" altLang="ja-JP" sz="2400" dirty="0" smtClean="0"/>
          </a:p>
          <a:p>
            <a:r>
              <a:rPr lang="ja-JP" altLang="en-US" sz="2400" dirty="0" smtClean="0"/>
              <a:t>正常なデータが入力されている場合、ボタン押下が可能。</a:t>
            </a:r>
            <a:endParaRPr lang="en-US" altLang="ja-JP" sz="2400" dirty="0" smtClean="0"/>
          </a:p>
        </p:txBody>
      </p:sp>
      <p:pic>
        <p:nvPicPr>
          <p:cNvPr id="7" name="図 6"/>
          <p:cNvPicPr/>
          <p:nvPr/>
        </p:nvPicPr>
        <p:blipFill>
          <a:blip r:embed="rId3" cstate="print"/>
          <a:srcRect r="-41"/>
          <a:stretch>
            <a:fillRect/>
          </a:stretch>
        </p:blipFill>
        <p:spPr bwMode="auto">
          <a:xfrm>
            <a:off x="360040" y="4119485"/>
            <a:ext cx="8604448" cy="719190"/>
          </a:xfrm>
          <a:prstGeom prst="rect">
            <a:avLst/>
          </a:prstGeom>
          <a:noFill/>
          <a:ln w="9525">
            <a:noFill/>
            <a:miter lim="800000"/>
            <a:headEnd/>
            <a:tailEnd/>
          </a:ln>
        </p:spPr>
      </p:pic>
      <p:pic>
        <p:nvPicPr>
          <p:cNvPr id="8" name="図 7"/>
          <p:cNvPicPr/>
          <p:nvPr/>
        </p:nvPicPr>
        <p:blipFill>
          <a:blip r:embed="rId4" cstate="print"/>
          <a:srcRect r="-21"/>
          <a:stretch>
            <a:fillRect/>
          </a:stretch>
        </p:blipFill>
        <p:spPr bwMode="auto">
          <a:xfrm>
            <a:off x="360360" y="5288611"/>
            <a:ext cx="8603805" cy="755149"/>
          </a:xfrm>
          <a:prstGeom prst="rect">
            <a:avLst/>
          </a:prstGeom>
          <a:noFill/>
          <a:ln w="9525">
            <a:noFill/>
            <a:miter lim="800000"/>
            <a:headEnd/>
            <a:tailEnd/>
          </a:ln>
        </p:spPr>
      </p:pic>
      <p:pic>
        <p:nvPicPr>
          <p:cNvPr id="63490" name="Picture 2"/>
          <p:cNvPicPr>
            <a:picLocks noChangeAspect="1" noChangeArrowheads="1"/>
          </p:cNvPicPr>
          <p:nvPr/>
        </p:nvPicPr>
        <p:blipFill>
          <a:blip r:embed="rId5" cstate="print"/>
          <a:srcRect/>
          <a:stretch>
            <a:fillRect/>
          </a:stretch>
        </p:blipFill>
        <p:spPr bwMode="auto">
          <a:xfrm>
            <a:off x="7668344" y="4838675"/>
            <a:ext cx="864096" cy="590466"/>
          </a:xfrm>
          <a:prstGeom prst="rect">
            <a:avLst/>
          </a:prstGeom>
          <a:noFill/>
          <a:ln w="9525">
            <a:noFill/>
            <a:miter lim="800000"/>
            <a:headEnd/>
            <a:tailEnd/>
          </a:ln>
        </p:spPr>
      </p:pic>
      <p:pic>
        <p:nvPicPr>
          <p:cNvPr id="63491" name="Picture 3"/>
          <p:cNvPicPr>
            <a:picLocks noChangeAspect="1" noChangeArrowheads="1"/>
          </p:cNvPicPr>
          <p:nvPr/>
        </p:nvPicPr>
        <p:blipFill>
          <a:blip r:embed="rId6" cstate="print"/>
          <a:srcRect/>
          <a:stretch>
            <a:fillRect/>
          </a:stretch>
        </p:blipFill>
        <p:spPr bwMode="auto">
          <a:xfrm>
            <a:off x="7668344" y="5998060"/>
            <a:ext cx="864096" cy="599292"/>
          </a:xfrm>
          <a:prstGeom prst="rect">
            <a:avLst/>
          </a:prstGeom>
          <a:noFill/>
          <a:ln w="9525">
            <a:noFill/>
            <a:miter lim="800000"/>
            <a:headEnd/>
            <a:tailEnd/>
          </a:ln>
        </p:spPr>
      </p:pic>
      <p:sp>
        <p:nvSpPr>
          <p:cNvPr id="10" name="テキスト ボックス 9"/>
          <p:cNvSpPr txBox="1"/>
          <p:nvPr/>
        </p:nvSpPr>
        <p:spPr>
          <a:xfrm>
            <a:off x="323528" y="3717032"/>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sp>
        <p:nvSpPr>
          <p:cNvPr id="11" name="角丸四角形吹き出し 10"/>
          <p:cNvSpPr/>
          <p:nvPr/>
        </p:nvSpPr>
        <p:spPr>
          <a:xfrm>
            <a:off x="3779913" y="6093296"/>
            <a:ext cx="3528392" cy="576064"/>
          </a:xfrm>
          <a:prstGeom prst="wedgeRoundRectCallout">
            <a:avLst>
              <a:gd name="adj1" fmla="val 61699"/>
              <a:gd name="adj2" fmla="val -18555"/>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ボタンを非活性にする</a:t>
            </a:r>
            <a:endParaRPr kumimoji="1" lang="ja-JP" altLang="en-US" sz="24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3779913" y="4869160"/>
            <a:ext cx="3528392" cy="576064"/>
          </a:xfrm>
          <a:prstGeom prst="wedgeRoundRectCallout">
            <a:avLst>
              <a:gd name="adj1" fmla="val 62364"/>
              <a:gd name="adj2" fmla="val -15177"/>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ボタンを活性化する</a:t>
            </a:r>
            <a:endParaRPr kumimoji="1" lang="ja-JP" altLang="en-US" sz="2400" b="1" dirty="0">
              <a:latin typeface="メイリオ" pitchFamily="50" charset="-128"/>
              <a:ea typeface="メイリオ" pitchFamily="50" charset="-128"/>
              <a:cs typeface="メイリオ" pitchFamily="50" charset="-128"/>
            </a:endParaRPr>
          </a:p>
        </p:txBody>
      </p:sp>
      <p:sp>
        <p:nvSpPr>
          <p:cNvPr id="13" name="角丸四角形 12"/>
          <p:cNvSpPr/>
          <p:nvPr/>
        </p:nvSpPr>
        <p:spPr>
          <a:xfrm>
            <a:off x="323528" y="1196752"/>
            <a:ext cx="439248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③サブミットロック</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31</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5.1</a:t>
            </a:r>
            <a:r>
              <a:rPr lang="ja-JP" altLang="en-US" dirty="0" smtClean="0"/>
              <a:t> 評価内容</a:t>
            </a:r>
            <a:endParaRPr kumimoji="1" lang="ja-JP" altLang="en-US" dirty="0"/>
          </a:p>
        </p:txBody>
      </p:sp>
      <p:sp>
        <p:nvSpPr>
          <p:cNvPr id="6" name="コンテンツ プレースホルダ 5"/>
          <p:cNvSpPr>
            <a:spLocks noGrp="1"/>
          </p:cNvSpPr>
          <p:nvPr>
            <p:ph idx="1"/>
          </p:nvPr>
        </p:nvSpPr>
        <p:spPr>
          <a:xfrm>
            <a:off x="457200" y="1412776"/>
            <a:ext cx="8003232" cy="4968552"/>
          </a:xfrm>
        </p:spPr>
        <p:txBody>
          <a:bodyPr>
            <a:noAutofit/>
          </a:bodyPr>
          <a:lstStyle/>
          <a:p>
            <a:pPr>
              <a:spcBef>
                <a:spcPts val="200"/>
              </a:spcBef>
            </a:pPr>
            <a:r>
              <a:rPr lang="ja-JP" altLang="en-US" dirty="0" smtClean="0"/>
              <a:t>使用性の評価はアンケート調査やアクセスログ解析が一般的。</a:t>
            </a:r>
            <a:r>
              <a:rPr lang="en-US" altLang="ja-JP" dirty="0" smtClean="0"/>
              <a:t>(</a:t>
            </a:r>
            <a:r>
              <a:rPr lang="ja-JP" altLang="en-US" dirty="0" smtClean="0"/>
              <a:t>大量の検証データが必要</a:t>
            </a:r>
            <a:r>
              <a:rPr lang="en-US" altLang="ja-JP" dirty="0" smtClean="0"/>
              <a:t>)</a:t>
            </a:r>
          </a:p>
          <a:p>
            <a:pPr>
              <a:spcBef>
                <a:spcPts val="300"/>
              </a:spcBef>
            </a:pPr>
            <a:endParaRPr lang="en-US" altLang="ja-JP" dirty="0" smtClean="0"/>
          </a:p>
          <a:p>
            <a:pPr>
              <a:spcBef>
                <a:spcPts val="200"/>
              </a:spcBef>
            </a:pPr>
            <a:r>
              <a:rPr lang="ja-JP" altLang="en-US" dirty="0" smtClean="0"/>
              <a:t>リリースされていない現段階では定量的な評価は困難。</a:t>
            </a:r>
            <a:endParaRPr lang="en-US" altLang="ja-JP" dirty="0" smtClean="0"/>
          </a:p>
          <a:p>
            <a:pPr>
              <a:spcBef>
                <a:spcPts val="200"/>
              </a:spcBef>
            </a:pPr>
            <a:endParaRPr lang="en-US" altLang="ja-JP" dirty="0" smtClean="0"/>
          </a:p>
          <a:p>
            <a:pPr>
              <a:spcBef>
                <a:spcPts val="200"/>
              </a:spcBef>
            </a:pPr>
            <a:r>
              <a:rPr kumimoji="1" lang="ja-JP" altLang="en-US" dirty="0" smtClean="0"/>
              <a:t>定量的な評価は、</a:t>
            </a:r>
            <a:r>
              <a:rPr kumimoji="1" lang="en-US" altLang="ja-JP" dirty="0" smtClean="0"/>
              <a:t>4</a:t>
            </a:r>
            <a:r>
              <a:rPr kumimoji="1" lang="ja-JP" altLang="en-US" dirty="0" smtClean="0"/>
              <a:t>月以降のリリース後となる。</a:t>
            </a:r>
            <a:endParaRPr kumimoji="1" lang="en-US" altLang="ja-JP" dirty="0" smtClean="0"/>
          </a:p>
          <a:p>
            <a:pPr>
              <a:spcBef>
                <a:spcPts val="200"/>
              </a:spcBef>
            </a:pPr>
            <a:endParaRPr kumimoji="1" lang="en-US" altLang="ja-JP" dirty="0" smtClean="0"/>
          </a:p>
          <a:p>
            <a:pPr>
              <a:spcBef>
                <a:spcPts val="200"/>
              </a:spcBef>
            </a:pPr>
            <a:r>
              <a:rPr kumimoji="1" lang="ja-JP" altLang="en-US" dirty="0" smtClean="0"/>
              <a:t>前述した</a:t>
            </a:r>
            <a:r>
              <a:rPr kumimoji="1" lang="en-US" altLang="ja-JP" dirty="0" smtClean="0"/>
              <a:t>13</a:t>
            </a:r>
            <a:r>
              <a:rPr kumimoji="1" lang="ja-JP" altLang="en-US" dirty="0" smtClean="0"/>
              <a:t>の「評価項目」</a:t>
            </a:r>
            <a:r>
              <a:rPr lang="ja-JP" altLang="en-US" dirty="0" smtClean="0"/>
              <a:t>をそれぞれ満たす実装ができたかを評価する。</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表 25"/>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概要</a:t>
                      </a:r>
                      <a:endParaRPr kumimoji="1" lang="ja-JP"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rgbClr val="FF0000"/>
                          </a:solidFill>
                          <a:latin typeface="Century"/>
                          <a:ea typeface="Mincho"/>
                          <a:cs typeface="Times New Roman"/>
                        </a:rPr>
                        <a:t>1</a:t>
                      </a:r>
                      <a:endParaRPr lang="ja-JP" altLang="ja-JP" sz="1600" b="1" kern="100" dirty="0" smtClean="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rgbClr val="FF0000"/>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2</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タブ名やラベル名からフォームの目的を判別できるように表示名称を精査。</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rgbClr val="FF0000"/>
                          </a:solidFill>
                          <a:latin typeface="Century"/>
                          <a:ea typeface="Mincho"/>
                          <a:cs typeface="Times New Roman"/>
                        </a:rPr>
                        <a:t>3</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rgbClr val="FF0000"/>
                          </a:solidFill>
                          <a:latin typeface="+mn-lt"/>
                          <a:ea typeface="Mincho"/>
                          <a:cs typeface="Times New Roman"/>
                        </a:rPr>
                        <a:t>アクティブなフォームは</a:t>
                      </a:r>
                      <a:r>
                        <a:rPr lang="ja-JP" sz="1600" b="1" kern="100" dirty="0" smtClean="0">
                          <a:solidFill>
                            <a:srgbClr val="FF0000"/>
                          </a:solidFill>
                          <a:latin typeface="+mn-lt"/>
                          <a:ea typeface="Mincho"/>
                          <a:cs typeface="Times New Roman"/>
                        </a:rPr>
                        <a:t>色</a:t>
                      </a:r>
                      <a:r>
                        <a:rPr lang="ja-JP" sz="1600" b="1" kern="100" dirty="0">
                          <a:solidFill>
                            <a:srgbClr val="FF0000"/>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a:t>
                      </a:r>
                      <a:r>
                        <a:rPr kumimoji="1" lang="en-US" altLang="en-US" sz="1600" b="1" kern="100" dirty="0" smtClean="0">
                          <a:solidFill>
                            <a:schemeClr val="tx1"/>
                          </a:solidFill>
                          <a:latin typeface="+mn-lt"/>
                          <a:ea typeface="Mincho"/>
                          <a:cs typeface="Times New Roman"/>
                        </a:rPr>
                        <a:t>Bootstrap</a:t>
                      </a:r>
                      <a:r>
                        <a:rPr kumimoji="1" lang="ja-JP" altLang="en-US" sz="1600" b="1" kern="100" dirty="0" smtClean="0">
                          <a:solidFill>
                            <a:schemeClr val="tx1"/>
                          </a:solidFill>
                          <a:latin typeface="+mn-lt"/>
                          <a:ea typeface="Mincho"/>
                          <a:cs typeface="Times New Roman"/>
                        </a:rPr>
                        <a:t>により実現）</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4</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ボタンの色や表現は</a:t>
                      </a:r>
                      <a:r>
                        <a:rPr kumimoji="1" lang="en-US" altLang="en-US" sz="1600" b="1" kern="100" dirty="0" smtClean="0">
                          <a:solidFill>
                            <a:schemeClr val="tx1"/>
                          </a:solidFill>
                          <a:latin typeface="+mn-lt"/>
                          <a:ea typeface="Mincho"/>
                          <a:cs typeface="Times New Roman"/>
                        </a:rPr>
                        <a:t>NC3</a:t>
                      </a:r>
                      <a:r>
                        <a:rPr kumimoji="1" lang="ja-JP" altLang="en-US" sz="1600" b="1" kern="100" dirty="0" smtClean="0">
                          <a:solidFill>
                            <a:schemeClr val="tx1"/>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（キャンセル、一時保存、決定等）</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latin typeface="Century"/>
                          <a:ea typeface="Mincho"/>
                          <a:cs typeface="Times New Roman"/>
                        </a:rPr>
                        <a:t>5</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仕様により、</a:t>
                      </a:r>
                      <a:r>
                        <a:rPr kumimoji="1" lang="en-US" altLang="en-US" sz="1600" b="1" kern="100" dirty="0" smtClean="0">
                          <a:solidFill>
                            <a:schemeClr val="tx1"/>
                          </a:solidFill>
                          <a:latin typeface="+mn-lt"/>
                          <a:ea typeface="Mincho"/>
                          <a:cs typeface="Times New Roman"/>
                        </a:rPr>
                        <a:t>NC2</a:t>
                      </a:r>
                      <a:r>
                        <a:rPr kumimoji="1" lang="ja-JP" altLang="en-US" sz="1600" b="1" kern="100" dirty="0" smtClean="0">
                          <a:solidFill>
                            <a:schemeClr val="tx1"/>
                          </a:solidFill>
                          <a:latin typeface="+mn-lt"/>
                          <a:ea typeface="Mincho"/>
                          <a:cs typeface="Times New Roman"/>
                        </a:rPr>
                        <a:t>では存在したフレームの幅の指定が無くなり、垂直に並ぶ。</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latin typeface="Century"/>
                          <a:ea typeface="Mincho"/>
                          <a:cs typeface="Times New Roman"/>
                        </a:rPr>
                        <a:t>6</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600" b="1" kern="100" dirty="0" smtClean="0">
                          <a:solidFill>
                            <a:schemeClr val="tx1"/>
                          </a:solidFill>
                          <a:latin typeface="+mn-lt"/>
                          <a:ea typeface="Mincho"/>
                          <a:cs typeface="Times New Roman"/>
                        </a:rPr>
                        <a:t>NC2</a:t>
                      </a:r>
                      <a:r>
                        <a:rPr kumimoji="1" lang="ja-JP" altLang="en-US" sz="1600" b="1" kern="100" dirty="0" smtClean="0">
                          <a:solidFill>
                            <a:schemeClr val="tx1"/>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latin typeface="Century"/>
                          <a:ea typeface="Mincho"/>
                          <a:cs typeface="Times New Roman"/>
                        </a:rPr>
                        <a:t>7</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600" b="1" kern="100" dirty="0" smtClean="0">
                          <a:solidFill>
                            <a:schemeClr val="tx1"/>
                          </a:solidFill>
                          <a:latin typeface="+mn-lt"/>
                          <a:ea typeface="Mincho"/>
                          <a:cs typeface="Times New Roman"/>
                        </a:rPr>
                        <a:t>HTML</a:t>
                      </a:r>
                      <a:r>
                        <a:rPr kumimoji="1" lang="ja-JP" altLang="en-US" sz="1600" b="1" kern="100" dirty="0" smtClean="0">
                          <a:solidFill>
                            <a:schemeClr val="tx1"/>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8</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latin typeface="+mn-lt"/>
                          <a:ea typeface="Mincho"/>
                          <a:cs typeface="Times New Roman"/>
                        </a:rPr>
                        <a:t>初期表示の文言を設定する</a:t>
                      </a:r>
                      <a:endParaRPr lang="ja-JP" altLang="ja-JP" sz="16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プレースホルダーを使用し、フォームが空の場合は初期表示の文言を設定。</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latin typeface="Century"/>
                          <a:ea typeface="Mincho"/>
                          <a:cs typeface="Times New Roman"/>
                        </a:rPr>
                        <a:t>9</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600" b="1" kern="100" dirty="0" smtClean="0">
                          <a:solidFill>
                            <a:schemeClr val="tx1"/>
                          </a:solidFill>
                          <a:latin typeface="+mn-lt"/>
                          <a:ea typeface="Mincho"/>
                          <a:cs typeface="Times New Roman"/>
                        </a:rPr>
                        <a:t>URL</a:t>
                      </a:r>
                      <a:r>
                        <a:rPr kumimoji="1" lang="ja-JP" altLang="en-US" sz="1600" b="1" kern="100" dirty="0" smtClean="0">
                          <a:solidFill>
                            <a:schemeClr val="tx1"/>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latin typeface="Century"/>
                          <a:ea typeface="Mincho"/>
                          <a:cs typeface="Times New Roman"/>
                        </a:rPr>
                        <a:t>10</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ラジオボタンやチェックボックス</a:t>
                      </a:r>
                      <a:r>
                        <a:rPr lang="ja-JP" sz="1600" b="1" kern="100" dirty="0" smtClean="0">
                          <a:latin typeface="+mn-lt"/>
                          <a:ea typeface="Mincho"/>
                          <a:cs typeface="Times New Roman"/>
                        </a:rPr>
                        <a:t>はラベル</a:t>
                      </a:r>
                      <a:r>
                        <a:rPr lang="ja-JP" sz="1600" b="1" kern="100" dirty="0">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8460432" y="2204864"/>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6" name="テキスト ボックス 15"/>
          <p:cNvSpPr txBox="1"/>
          <p:nvPr/>
        </p:nvSpPr>
        <p:spPr>
          <a:xfrm>
            <a:off x="8460432" y="3140968"/>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7" name="テキスト ボックス 16"/>
          <p:cNvSpPr txBox="1"/>
          <p:nvPr/>
        </p:nvSpPr>
        <p:spPr>
          <a:xfrm>
            <a:off x="8460432" y="3635732"/>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8" name="テキスト ボックス 17"/>
          <p:cNvSpPr txBox="1"/>
          <p:nvPr/>
        </p:nvSpPr>
        <p:spPr>
          <a:xfrm>
            <a:off x="8460432" y="4047455"/>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9" name="テキスト ボックス 18"/>
          <p:cNvSpPr txBox="1"/>
          <p:nvPr/>
        </p:nvSpPr>
        <p:spPr>
          <a:xfrm>
            <a:off x="8460432" y="4407495"/>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0" name="テキスト ボックス 19"/>
          <p:cNvSpPr txBox="1"/>
          <p:nvPr/>
        </p:nvSpPr>
        <p:spPr>
          <a:xfrm>
            <a:off x="8460432" y="4839543"/>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1" name="テキスト ボックス 20"/>
          <p:cNvSpPr txBox="1"/>
          <p:nvPr/>
        </p:nvSpPr>
        <p:spPr>
          <a:xfrm>
            <a:off x="8460432" y="5517232"/>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2" name="テキスト ボックス 21"/>
          <p:cNvSpPr txBox="1"/>
          <p:nvPr/>
        </p:nvSpPr>
        <p:spPr>
          <a:xfrm>
            <a:off x="8460432" y="6309320"/>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3" name="テキスト ボックス 22"/>
          <p:cNvSpPr txBox="1"/>
          <p:nvPr/>
        </p:nvSpPr>
        <p:spPr>
          <a:xfrm>
            <a:off x="8460432" y="177281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4" name="テキスト ボックス 23"/>
          <p:cNvSpPr txBox="1"/>
          <p:nvPr/>
        </p:nvSpPr>
        <p:spPr>
          <a:xfrm>
            <a:off x="8460432" y="270892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500"/>
                                        <p:tgtEl>
                                          <p:spTgt spid="1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ox(in)">
                                      <p:cBhvr>
                                        <p:cTn id="16" dur="500"/>
                                        <p:tgtEl>
                                          <p:spTgt spid="1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500"/>
                                        <p:tgtEl>
                                          <p:spTgt spid="2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ox(in)">
                                      <p:cBhvr>
                                        <p:cTn id="28" dur="500"/>
                                        <p:tgtEl>
                                          <p:spTgt spid="2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ox(in)">
                                      <p:cBhvr>
                                        <p:cTn id="31" dur="500"/>
                                        <p:tgtEl>
                                          <p:spTgt spid="2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ox(in)">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19" grpId="0"/>
      <p:bldP spid="20" grpId="0"/>
      <p:bldP spid="21" grpId="0"/>
      <p:bldP spid="22" grpId="0"/>
      <p:bldP spid="23"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表 61"/>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rgbClr val="FF0000"/>
                          </a:solidFill>
                          <a:latin typeface="Century"/>
                          <a:ea typeface="Mincho"/>
                          <a:cs typeface="Times New Roman"/>
                        </a:rPr>
                        <a:t>1</a:t>
                      </a:r>
                      <a:endParaRPr lang="ja-JP" altLang="ja-JP" sz="1600" b="1" kern="100" dirty="0" smtClean="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rgbClr val="FF0000"/>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rgbClr val="FF0000"/>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2</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タブ名やラベル名からフォームの目的を判別できるように表示名称を精査。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3</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アクティブなフォームは</a:t>
                      </a:r>
                      <a:r>
                        <a:rPr lang="ja-JP" sz="1600" b="1" kern="100" dirty="0" smtClean="0">
                          <a:solidFill>
                            <a:schemeClr val="bg1">
                              <a:lumMod val="75000"/>
                            </a:schemeClr>
                          </a:solidFill>
                          <a:latin typeface="+mn-lt"/>
                          <a:ea typeface="Mincho"/>
                          <a:cs typeface="Times New Roman"/>
                        </a:rPr>
                        <a:t>色</a:t>
                      </a:r>
                      <a:r>
                        <a:rPr lang="ja-JP" sz="1600" b="1" kern="100" dirty="0">
                          <a:solidFill>
                            <a:schemeClr val="bg1">
                              <a:lumMod val="75000"/>
                            </a:schemeClr>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a:t>
                      </a:r>
                      <a:r>
                        <a:rPr kumimoji="1" lang="en-US" altLang="en-US" sz="1400" b="1" kern="100" dirty="0" smtClean="0">
                          <a:solidFill>
                            <a:schemeClr val="bg1">
                              <a:lumMod val="75000"/>
                            </a:schemeClr>
                          </a:solidFill>
                          <a:latin typeface="+mn-lt"/>
                          <a:ea typeface="Mincho"/>
                          <a:cs typeface="Times New Roman"/>
                        </a:rPr>
                        <a:t>Bootstrap</a:t>
                      </a:r>
                      <a:r>
                        <a:rPr kumimoji="1" lang="ja-JP" altLang="en-US" sz="1400" b="1" kern="100" dirty="0" smtClean="0">
                          <a:solidFill>
                            <a:schemeClr val="bg1">
                              <a:lumMod val="75000"/>
                            </a:schemeClr>
                          </a:solidFill>
                          <a:latin typeface="+mn-lt"/>
                          <a:ea typeface="Mincho"/>
                          <a:cs typeface="Times New Roman"/>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4</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ボタンの色や表現は</a:t>
                      </a:r>
                      <a:r>
                        <a:rPr kumimoji="1" lang="en-US" altLang="en-US" sz="1400" b="1" kern="100" dirty="0" smtClean="0">
                          <a:solidFill>
                            <a:schemeClr val="bg1">
                              <a:lumMod val="75000"/>
                            </a:schemeClr>
                          </a:solidFill>
                          <a:latin typeface="+mn-lt"/>
                          <a:ea typeface="Mincho"/>
                          <a:cs typeface="Times New Roman"/>
                        </a:rPr>
                        <a:t>NC3</a:t>
                      </a:r>
                      <a:r>
                        <a:rPr kumimoji="1" lang="ja-JP" altLang="en-US" sz="1400" b="1" kern="100" dirty="0" smtClean="0">
                          <a:solidFill>
                            <a:schemeClr val="bg1">
                              <a:lumMod val="75000"/>
                            </a:schemeClr>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（キャンセル、一時保存、決定等）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5</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仕様により、</a:t>
                      </a: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では存在したフレームの幅の指定が無くなり、垂直に並ぶ。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6</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7</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HTML</a:t>
                      </a:r>
                      <a:r>
                        <a:rPr kumimoji="1" lang="ja-JP" altLang="en-US" sz="1400" b="1" kern="100" dirty="0" smtClean="0">
                          <a:solidFill>
                            <a:schemeClr val="bg1">
                              <a:lumMod val="75000"/>
                            </a:schemeClr>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8</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初期表示の文言を設定する</a:t>
                      </a:r>
                      <a:endParaRPr lang="ja-JP" altLang="ja-JP" sz="1600" b="1" kern="100" dirty="0">
                        <a:solidFill>
                          <a:schemeClr val="bg1">
                            <a:lumMod val="75000"/>
                          </a:schemeClr>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プレースホルダーを使用し、フォームが空の場合は初期表示の文言を設定。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9</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URL</a:t>
                      </a:r>
                      <a:r>
                        <a:rPr kumimoji="1" lang="ja-JP" altLang="en-US" sz="1400" b="1" kern="100" dirty="0" smtClean="0">
                          <a:solidFill>
                            <a:schemeClr val="bg1">
                              <a:lumMod val="75000"/>
                            </a:schemeClr>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10</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ラジオボタンやチェックボックス</a:t>
                      </a:r>
                      <a:r>
                        <a:rPr lang="ja-JP" sz="1600" b="1" kern="100" dirty="0" smtClean="0">
                          <a:solidFill>
                            <a:schemeClr val="bg1">
                              <a:lumMod val="75000"/>
                            </a:schemeClr>
                          </a:solidFill>
                          <a:latin typeface="+mn-lt"/>
                          <a:ea typeface="Mincho"/>
                          <a:cs typeface="Times New Roman"/>
                        </a:rPr>
                        <a:t>はラベル</a:t>
                      </a:r>
                      <a:r>
                        <a:rPr lang="ja-JP" sz="1600" b="1" kern="100" dirty="0">
                          <a:solidFill>
                            <a:schemeClr val="bg1">
                              <a:lumMod val="75000"/>
                            </a:schemeClr>
                          </a:solidFill>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64" name="テキスト ボックス 63"/>
          <p:cNvSpPr txBox="1"/>
          <p:nvPr/>
        </p:nvSpPr>
        <p:spPr>
          <a:xfrm>
            <a:off x="8460432" y="2204864"/>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5" name="テキスト ボックス 64"/>
          <p:cNvSpPr txBox="1"/>
          <p:nvPr/>
        </p:nvSpPr>
        <p:spPr>
          <a:xfrm>
            <a:off x="8460432" y="3140968"/>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6" name="テキスト ボックス 65"/>
          <p:cNvSpPr txBox="1"/>
          <p:nvPr/>
        </p:nvSpPr>
        <p:spPr>
          <a:xfrm>
            <a:off x="8460432" y="36357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7" name="テキスト ボックス 66"/>
          <p:cNvSpPr txBox="1"/>
          <p:nvPr/>
        </p:nvSpPr>
        <p:spPr>
          <a:xfrm>
            <a:off x="8460432" y="404745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8" name="テキスト ボックス 67"/>
          <p:cNvSpPr txBox="1"/>
          <p:nvPr/>
        </p:nvSpPr>
        <p:spPr>
          <a:xfrm>
            <a:off x="8460432" y="440749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9" name="テキスト ボックス 68"/>
          <p:cNvSpPr txBox="1"/>
          <p:nvPr/>
        </p:nvSpPr>
        <p:spPr>
          <a:xfrm>
            <a:off x="8460432" y="4839543"/>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0" name="テキスト ボックス 69"/>
          <p:cNvSpPr txBox="1"/>
          <p:nvPr/>
        </p:nvSpPr>
        <p:spPr>
          <a:xfrm>
            <a:off x="8460432" y="55172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1" name="テキスト ボックス 70"/>
          <p:cNvSpPr txBox="1"/>
          <p:nvPr/>
        </p:nvSpPr>
        <p:spPr>
          <a:xfrm>
            <a:off x="8460432" y="63093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2" name="テキスト ボックス 71"/>
          <p:cNvSpPr txBox="1"/>
          <p:nvPr/>
        </p:nvSpPr>
        <p:spPr>
          <a:xfrm>
            <a:off x="8460432" y="177281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73" name="テキスト ボックス 72"/>
          <p:cNvSpPr txBox="1"/>
          <p:nvPr/>
        </p:nvSpPr>
        <p:spPr>
          <a:xfrm>
            <a:off x="8460432" y="27089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467544" y="2276872"/>
            <a:ext cx="7992888" cy="4392488"/>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1028" name="Picture 4"/>
          <p:cNvPicPr>
            <a:picLocks noChangeAspect="1" noChangeArrowheads="1"/>
          </p:cNvPicPr>
          <p:nvPr/>
        </p:nvPicPr>
        <p:blipFill>
          <a:blip r:embed="rId3" cstate="print"/>
          <a:srcRect/>
          <a:stretch>
            <a:fillRect/>
          </a:stretch>
        </p:blipFill>
        <p:spPr bwMode="auto">
          <a:xfrm>
            <a:off x="539553" y="2420889"/>
            <a:ext cx="5723707" cy="2952327"/>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838339" y="2924944"/>
            <a:ext cx="5478077" cy="3600400"/>
          </a:xfrm>
          <a:prstGeom prst="rect">
            <a:avLst/>
          </a:prstGeom>
          <a:noFill/>
          <a:ln w="9525">
            <a:noFill/>
            <a:miter lim="800000"/>
            <a:headEnd/>
            <a:tailEnd/>
          </a:ln>
        </p:spPr>
      </p:pic>
      <p:cxnSp>
        <p:nvCxnSpPr>
          <p:cNvPr id="29" name="カギ線コネクタ 28"/>
          <p:cNvCxnSpPr/>
          <p:nvPr/>
        </p:nvCxnSpPr>
        <p:spPr>
          <a:xfrm rot="5400000">
            <a:off x="899594" y="2564902"/>
            <a:ext cx="1224136" cy="360044"/>
          </a:xfrm>
          <a:prstGeom prst="bentConnector3">
            <a:avLst>
              <a:gd name="adj1" fmla="val 74010"/>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31" name="カギ線コネクタ 30"/>
          <p:cNvCxnSpPr/>
          <p:nvPr/>
        </p:nvCxnSpPr>
        <p:spPr>
          <a:xfrm rot="16200000" flipH="1">
            <a:off x="2411760" y="2132856"/>
            <a:ext cx="1728192" cy="1728192"/>
          </a:xfrm>
          <a:prstGeom prst="bentConnector3">
            <a:avLst>
              <a:gd name="adj1" fmla="val 77715"/>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63"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9"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dissolve">
                                      <p:cBhvr>
                                        <p:cTn id="10" dur="500"/>
                                        <p:tgtEl>
                                          <p:spTgt spid="1028"/>
                                        </p:tgtEl>
                                      </p:cBhvr>
                                    </p:animEffect>
                                  </p:childTnLst>
                                </p:cTn>
                              </p:par>
                              <p:par>
                                <p:cTn id="11" presetID="9"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dissolve">
                                      <p:cBhvr>
                                        <p:cTn id="13" dur="500"/>
                                        <p:tgtEl>
                                          <p:spTgt spid="1027"/>
                                        </p:tgtEl>
                                      </p:cBhvr>
                                    </p:animEffect>
                                  </p:childTnLst>
                                </p:cTn>
                              </p:par>
                              <p:par>
                                <p:cTn id="14" presetID="9"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par>
                                <p:cTn id="17" presetID="9"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表 34"/>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chemeClr val="bg1">
                              <a:lumMod val="75000"/>
                            </a:schemeClr>
                          </a:solidFill>
                          <a:latin typeface="Century"/>
                          <a:ea typeface="Mincho"/>
                          <a:cs typeface="Times New Roman"/>
                        </a:rPr>
                        <a:t>1</a:t>
                      </a:r>
                      <a:endParaRPr lang="ja-JP" altLang="ja-JP" sz="1600" b="1" kern="100" dirty="0" smtClean="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bg1">
                              <a:lumMod val="75000"/>
                            </a:schemeClr>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2</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bg1">
                              <a:lumMod val="75000"/>
                            </a:schemeClr>
                          </a:solidFill>
                          <a:latin typeface="+mn-lt"/>
                          <a:ea typeface="Mincho"/>
                          <a:cs typeface="Times New Roman"/>
                        </a:rPr>
                        <a:t>タブ名やラベル名からフォームの目的を判別できるように表示名称を精査。</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rgbClr val="FF0000"/>
                          </a:solidFill>
                          <a:latin typeface="Century"/>
                          <a:ea typeface="Mincho"/>
                          <a:cs typeface="Times New Roman"/>
                        </a:rPr>
                        <a:t>3</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rgbClr val="FF0000"/>
                          </a:solidFill>
                          <a:latin typeface="+mn-lt"/>
                          <a:ea typeface="Mincho"/>
                          <a:cs typeface="Times New Roman"/>
                        </a:rPr>
                        <a:t>アクティブなフォームは</a:t>
                      </a:r>
                      <a:r>
                        <a:rPr lang="ja-JP" sz="1600" b="1" kern="100" dirty="0" smtClean="0">
                          <a:solidFill>
                            <a:srgbClr val="FF0000"/>
                          </a:solidFill>
                          <a:latin typeface="+mn-lt"/>
                          <a:ea typeface="Mincho"/>
                          <a:cs typeface="Times New Roman"/>
                        </a:rPr>
                        <a:t>色</a:t>
                      </a:r>
                      <a:r>
                        <a:rPr lang="ja-JP" sz="1600" b="1" kern="100" dirty="0">
                          <a:solidFill>
                            <a:srgbClr val="FF0000"/>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rgbClr val="FF0000"/>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600" b="1" kern="100" dirty="0" smtClean="0">
                          <a:solidFill>
                            <a:srgbClr val="FF0000"/>
                          </a:solidFill>
                          <a:latin typeface="+mn-lt"/>
                          <a:ea typeface="Mincho"/>
                          <a:cs typeface="Times New Roman"/>
                        </a:rPr>
                        <a:t>（</a:t>
                      </a:r>
                      <a:r>
                        <a:rPr kumimoji="1" lang="en-US" altLang="en-US" sz="1600" b="1" kern="100" dirty="0" smtClean="0">
                          <a:solidFill>
                            <a:srgbClr val="FF0000"/>
                          </a:solidFill>
                          <a:latin typeface="+mn-lt"/>
                          <a:ea typeface="Mincho"/>
                          <a:cs typeface="Times New Roman"/>
                        </a:rPr>
                        <a:t>Bootstrap</a:t>
                      </a:r>
                      <a:r>
                        <a:rPr kumimoji="1" lang="ja-JP" altLang="en-US" sz="1600" b="1" kern="100" dirty="0" smtClean="0">
                          <a:solidFill>
                            <a:srgbClr val="FF0000"/>
                          </a:solidFill>
                          <a:latin typeface="+mn-lt"/>
                          <a:ea typeface="Mincho"/>
                          <a:cs typeface="Times New Roman"/>
                        </a:rPr>
                        <a:t>により実現）</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4</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ボタンの色や表現は</a:t>
                      </a:r>
                      <a:r>
                        <a:rPr kumimoji="1" lang="en-US" altLang="en-US" sz="1400" b="1" kern="100" dirty="0" smtClean="0">
                          <a:solidFill>
                            <a:schemeClr val="bg1">
                              <a:lumMod val="75000"/>
                            </a:schemeClr>
                          </a:solidFill>
                          <a:latin typeface="+mn-lt"/>
                          <a:ea typeface="Mincho"/>
                          <a:cs typeface="Times New Roman"/>
                        </a:rPr>
                        <a:t>NC3</a:t>
                      </a:r>
                      <a:r>
                        <a:rPr kumimoji="1" lang="ja-JP" altLang="en-US" sz="1400" b="1" kern="100" dirty="0" smtClean="0">
                          <a:solidFill>
                            <a:schemeClr val="bg1">
                              <a:lumMod val="75000"/>
                            </a:schemeClr>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（キャンセル、一時保存、決定等）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5</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仕様により、</a:t>
                      </a: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では存在したフレームの幅の指定が無くなり、垂直に並ぶ。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6</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7</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HTML</a:t>
                      </a:r>
                      <a:r>
                        <a:rPr kumimoji="1" lang="ja-JP" altLang="en-US" sz="1400" b="1" kern="100" dirty="0" smtClean="0">
                          <a:solidFill>
                            <a:schemeClr val="bg1">
                              <a:lumMod val="75000"/>
                            </a:schemeClr>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8</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初期表示の文言を設定する</a:t>
                      </a:r>
                      <a:endParaRPr lang="ja-JP" altLang="ja-JP" sz="1600" b="1" kern="100" dirty="0">
                        <a:solidFill>
                          <a:schemeClr val="bg1">
                            <a:lumMod val="75000"/>
                          </a:schemeClr>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プレースホルダーを使用し、フォームが空の場合は初期表示の文言を設定。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9</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URL</a:t>
                      </a:r>
                      <a:r>
                        <a:rPr kumimoji="1" lang="ja-JP" altLang="en-US" sz="1400" b="1" kern="100" dirty="0" smtClean="0">
                          <a:solidFill>
                            <a:schemeClr val="bg1">
                              <a:lumMod val="75000"/>
                            </a:schemeClr>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10</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ラジオボタンやチェックボックス</a:t>
                      </a:r>
                      <a:r>
                        <a:rPr lang="ja-JP" sz="1600" b="1" kern="100" dirty="0" smtClean="0">
                          <a:solidFill>
                            <a:schemeClr val="bg1">
                              <a:lumMod val="75000"/>
                            </a:schemeClr>
                          </a:solidFill>
                          <a:latin typeface="+mn-lt"/>
                          <a:ea typeface="Mincho"/>
                          <a:cs typeface="Times New Roman"/>
                        </a:rPr>
                        <a:t>はラベル</a:t>
                      </a:r>
                      <a:r>
                        <a:rPr lang="ja-JP" sz="1600" b="1" kern="100" dirty="0">
                          <a:solidFill>
                            <a:schemeClr val="bg1">
                              <a:lumMod val="75000"/>
                            </a:schemeClr>
                          </a:solidFill>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37" name="テキスト ボックス 36"/>
          <p:cNvSpPr txBox="1"/>
          <p:nvPr/>
        </p:nvSpPr>
        <p:spPr>
          <a:xfrm>
            <a:off x="8460432" y="2204864"/>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8" name="テキスト ボックス 37"/>
          <p:cNvSpPr txBox="1"/>
          <p:nvPr/>
        </p:nvSpPr>
        <p:spPr>
          <a:xfrm>
            <a:off x="8460432" y="3140968"/>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9" name="テキスト ボックス 38"/>
          <p:cNvSpPr txBox="1"/>
          <p:nvPr/>
        </p:nvSpPr>
        <p:spPr>
          <a:xfrm>
            <a:off x="8460432" y="36357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0" name="テキスト ボックス 39"/>
          <p:cNvSpPr txBox="1"/>
          <p:nvPr/>
        </p:nvSpPr>
        <p:spPr>
          <a:xfrm>
            <a:off x="8460432" y="404745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1" name="テキスト ボックス 40"/>
          <p:cNvSpPr txBox="1"/>
          <p:nvPr/>
        </p:nvSpPr>
        <p:spPr>
          <a:xfrm>
            <a:off x="8460432" y="440749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2" name="テキスト ボックス 41"/>
          <p:cNvSpPr txBox="1"/>
          <p:nvPr/>
        </p:nvSpPr>
        <p:spPr>
          <a:xfrm>
            <a:off x="8460432" y="4839543"/>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3" name="テキスト ボックス 42"/>
          <p:cNvSpPr txBox="1"/>
          <p:nvPr/>
        </p:nvSpPr>
        <p:spPr>
          <a:xfrm>
            <a:off x="8460432" y="55172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4" name="テキスト ボックス 43"/>
          <p:cNvSpPr txBox="1"/>
          <p:nvPr/>
        </p:nvSpPr>
        <p:spPr>
          <a:xfrm>
            <a:off x="8460432" y="63093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5" name="テキスト ボックス 44"/>
          <p:cNvSpPr txBox="1"/>
          <p:nvPr/>
        </p:nvSpPr>
        <p:spPr>
          <a:xfrm>
            <a:off x="8460432" y="1772816"/>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6" name="テキスト ボックス 45"/>
          <p:cNvSpPr txBox="1"/>
          <p:nvPr/>
        </p:nvSpPr>
        <p:spPr>
          <a:xfrm>
            <a:off x="8460432" y="270892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539552" y="3140968"/>
            <a:ext cx="6984776" cy="3717032"/>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2050" name="Picture 2"/>
          <p:cNvPicPr>
            <a:picLocks noChangeAspect="1" noChangeArrowheads="1"/>
          </p:cNvPicPr>
          <p:nvPr/>
        </p:nvPicPr>
        <p:blipFill>
          <a:blip r:embed="rId3" cstate="print"/>
          <a:srcRect l="27672" t="16000" r="28054" b="42000"/>
          <a:stretch>
            <a:fillRect/>
          </a:stretch>
        </p:blipFill>
        <p:spPr bwMode="auto">
          <a:xfrm>
            <a:off x="683568" y="3284984"/>
            <a:ext cx="6674742" cy="3384376"/>
          </a:xfrm>
          <a:prstGeom prst="rect">
            <a:avLst/>
          </a:prstGeom>
          <a:noFill/>
          <a:ln w="9525">
            <a:noFill/>
            <a:miter lim="800000"/>
            <a:headEnd/>
            <a:tailEnd/>
          </a:ln>
        </p:spPr>
      </p:pic>
      <p:cxnSp>
        <p:nvCxnSpPr>
          <p:cNvPr id="29" name="カギ線コネクタ 28"/>
          <p:cNvCxnSpPr/>
          <p:nvPr/>
        </p:nvCxnSpPr>
        <p:spPr>
          <a:xfrm rot="16200000" flipH="1">
            <a:off x="1655678" y="3392997"/>
            <a:ext cx="1656183" cy="864095"/>
          </a:xfrm>
          <a:prstGeom prst="bentConnector3">
            <a:avLst>
              <a:gd name="adj1" fmla="val 50000"/>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36"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dissolve">
                                      <p:cBhvr>
                                        <p:cTn id="10" dur="500"/>
                                        <p:tgtEl>
                                          <p:spTgt spid="205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2800" b="1" noProof="0" dirty="0" smtClean="0">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0" y="1340769"/>
          <a:ext cx="9144000" cy="2513237"/>
        </p:xfrm>
        <a:graphic>
          <a:graphicData uri="http://schemas.openxmlformats.org/drawingml/2006/table">
            <a:tbl>
              <a:tblPr/>
              <a:tblGrid>
                <a:gridCol w="395536"/>
                <a:gridCol w="3744416"/>
                <a:gridCol w="4032448"/>
                <a:gridCol w="971600"/>
              </a:tblGrid>
              <a:tr h="504055">
                <a:tc>
                  <a:txBody>
                    <a:bodyPr/>
                    <a:lstStyle/>
                    <a:p>
                      <a:pPr marL="0" algn="ctr" defTabSz="914400" rtl="0" eaLnBrk="1" latinLnBrk="0" hangingPunct="1">
                        <a:lnSpc>
                          <a:spcPts val="1800"/>
                        </a:lnSpc>
                        <a:spcAft>
                          <a:spcPts val="0"/>
                        </a:spcAft>
                      </a:pPr>
                      <a:r>
                        <a:rPr kumimoji="1" lang="en-US" altLang="ja-JP" sz="2400" b="1" kern="100" dirty="0" smtClean="0">
                          <a:solidFill>
                            <a:schemeClr val="tx1"/>
                          </a:solidFill>
                          <a:latin typeface="メイリオ" pitchFamily="50" charset="-128"/>
                          <a:ea typeface="メイリオ" pitchFamily="50" charset="-128"/>
                          <a:cs typeface="メイリオ" pitchFamily="50" charset="-128"/>
                        </a:rPr>
                        <a:t>#</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a:solidFill>
                            <a:schemeClr val="tx1"/>
                          </a:solidFill>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概要</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評価</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655476">
                <a:tc>
                  <a:txBody>
                    <a:bodyPr/>
                    <a:lstStyle/>
                    <a:p>
                      <a:pPr algn="r">
                        <a:lnSpc>
                          <a:spcPts val="1800"/>
                        </a:lnSpc>
                        <a:spcAft>
                          <a:spcPts val="0"/>
                        </a:spcAft>
                      </a:pPr>
                      <a:r>
                        <a:rPr lang="en-US" sz="1600" b="1" kern="100" dirty="0">
                          <a:solidFill>
                            <a:srgbClr val="FF0000"/>
                          </a:solidFill>
                          <a:latin typeface="Century"/>
                          <a:ea typeface="Mincho"/>
                          <a:cs typeface="Times New Roman"/>
                        </a:rPr>
                        <a:t>11</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u="none" kern="100" dirty="0">
                          <a:solidFill>
                            <a:srgbClr val="FF0000"/>
                          </a:solidFill>
                          <a:latin typeface="+mn-lt"/>
                          <a:ea typeface="Mincho"/>
                          <a:cs typeface="Times New Roman"/>
                        </a:rPr>
                        <a:t>エラーを明記する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rgbClr val="FF0000"/>
                          </a:solidFill>
                          <a:latin typeface="メイリオ" pitchFamily="50" charset="-128"/>
                          <a:ea typeface="メイリオ" pitchFamily="50" charset="-128"/>
                          <a:cs typeface="メイリオ" pitchFamily="50" charset="-128"/>
                        </a:rPr>
                        <a:t>不正な値が入力された場合、エラーをフォームの直後（真下）に表示。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53706">
                <a:tc>
                  <a:txBody>
                    <a:bodyPr/>
                    <a:lstStyle/>
                    <a:p>
                      <a:pPr algn="r">
                        <a:lnSpc>
                          <a:spcPts val="1800"/>
                        </a:lnSpc>
                        <a:spcAft>
                          <a:spcPts val="0"/>
                        </a:spcAft>
                      </a:pPr>
                      <a:r>
                        <a:rPr lang="en-US" sz="1600" b="1" kern="100" dirty="0">
                          <a:solidFill>
                            <a:srgbClr val="FF0000"/>
                          </a:solidFill>
                          <a:latin typeface="Century"/>
                          <a:ea typeface="Mincho"/>
                          <a:cs typeface="Times New Roman"/>
                        </a:rPr>
                        <a:t>12</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u="none" kern="100" dirty="0">
                          <a:solidFill>
                            <a:srgbClr val="FF0000"/>
                          </a:solidFill>
                          <a:latin typeface="+mn-lt"/>
                          <a:ea typeface="Mincho"/>
                          <a:cs typeface="Times New Roman"/>
                        </a:rPr>
                        <a:t>エラー箇所に正しい情報が入力</a:t>
                      </a:r>
                      <a:r>
                        <a:rPr lang="ja-JP" sz="1600" b="1" u="none" kern="100" dirty="0" smtClean="0">
                          <a:solidFill>
                            <a:srgbClr val="FF0000"/>
                          </a:solidFill>
                          <a:latin typeface="+mn-lt"/>
                          <a:ea typeface="Mincho"/>
                          <a:cs typeface="Times New Roman"/>
                        </a:rPr>
                        <a:t>されたらエラー</a:t>
                      </a:r>
                      <a:r>
                        <a:rPr lang="ja-JP" sz="1600" b="1" u="none" kern="100" dirty="0">
                          <a:solidFill>
                            <a:srgbClr val="FF0000"/>
                          </a:solidFill>
                          <a:latin typeface="+mn-lt"/>
                          <a:ea typeface="Mincho"/>
                          <a:cs typeface="Times New Roman"/>
                        </a:rPr>
                        <a:t>をリアルタイムで消す</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rgbClr val="FF0000"/>
                          </a:solidFill>
                          <a:latin typeface="メイリオ" pitchFamily="50" charset="-128"/>
                          <a:ea typeface="メイリオ" pitchFamily="50" charset="-128"/>
                          <a:cs typeface="メイリオ" pitchFamily="50" charset="-128"/>
                        </a:rPr>
                        <a:t>エラーであればエラーメッセージを表示し、正しいデータであれば何も表示しないようリアルタイムで反映。</a:t>
                      </a:r>
                    </a:p>
                    <a:p>
                      <a:pPr marL="0" algn="just" defTabSz="914400" rtl="0" eaLnBrk="1" latinLnBrk="0" hangingPunct="1">
                        <a:lnSpc>
                          <a:spcPts val="1800"/>
                        </a:lnSpc>
                        <a:spcAft>
                          <a:spcPts val="0"/>
                        </a:spcAft>
                      </a:pPr>
                      <a:r>
                        <a:rPr kumimoji="1" lang="ja-JP" altLang="en-US" sz="1600" b="1" kern="100" dirty="0" smtClean="0">
                          <a:solidFill>
                            <a:srgbClr val="FF0000"/>
                          </a:solidFill>
                          <a:latin typeface="メイリオ" pitchFamily="50" charset="-128"/>
                          <a:ea typeface="メイリオ" pitchFamily="50" charset="-128"/>
                          <a:cs typeface="メイリオ" pitchFamily="50" charset="-128"/>
                        </a:rPr>
                        <a:t>（</a:t>
                      </a:r>
                      <a:r>
                        <a:rPr kumimoji="1" lang="en-US" altLang="en-US" sz="1600" b="1" kern="100" dirty="0" smtClean="0">
                          <a:solidFill>
                            <a:srgbClr val="FF0000"/>
                          </a:solidFill>
                          <a:latin typeface="メイリオ" pitchFamily="50" charset="-128"/>
                          <a:ea typeface="メイリオ" pitchFamily="50" charset="-128"/>
                          <a:cs typeface="メイリオ" pitchFamily="50" charset="-128"/>
                        </a:rPr>
                        <a:t>AngularJS</a:t>
                      </a:r>
                      <a:r>
                        <a:rPr kumimoji="1" lang="ja-JP" altLang="en-US" sz="1600" b="1" kern="100" dirty="0" smtClean="0">
                          <a:solidFill>
                            <a:srgbClr val="FF0000"/>
                          </a:solidFill>
                          <a:latin typeface="メイリオ" pitchFamily="50" charset="-128"/>
                          <a:ea typeface="メイリオ" pitchFamily="50" charset="-128"/>
                          <a:cs typeface="メイリオ" pitchFamily="50" charset="-128"/>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0" name="テキスト ボックス 9"/>
          <p:cNvSpPr txBox="1"/>
          <p:nvPr/>
        </p:nvSpPr>
        <p:spPr>
          <a:xfrm>
            <a:off x="8460432" y="1916832"/>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3" name="テキスト ボックス 12"/>
          <p:cNvSpPr txBox="1"/>
          <p:nvPr/>
        </p:nvSpPr>
        <p:spPr>
          <a:xfrm>
            <a:off x="8460432" y="2967335"/>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4" name="正方形/長方形 13"/>
          <p:cNvSpPr/>
          <p:nvPr/>
        </p:nvSpPr>
        <p:spPr>
          <a:xfrm>
            <a:off x="2195736" y="3645024"/>
            <a:ext cx="4536504" cy="3096344"/>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3075" name="Picture 3"/>
          <p:cNvPicPr>
            <a:picLocks noChangeAspect="1" noChangeArrowheads="1"/>
          </p:cNvPicPr>
          <p:nvPr/>
        </p:nvPicPr>
        <p:blipFill>
          <a:blip r:embed="rId3" cstate="print"/>
          <a:srcRect/>
          <a:stretch>
            <a:fillRect/>
          </a:stretch>
        </p:blipFill>
        <p:spPr bwMode="auto">
          <a:xfrm>
            <a:off x="2339752" y="3717032"/>
            <a:ext cx="4248472" cy="292301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dissolve">
                                      <p:cBhvr>
                                        <p:cTn id="13" dur="500"/>
                                        <p:tgtEl>
                                          <p:spTgt spid="307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0" y="1340768"/>
          <a:ext cx="9144000" cy="1584176"/>
        </p:xfrm>
        <a:graphic>
          <a:graphicData uri="http://schemas.openxmlformats.org/drawingml/2006/table">
            <a:tbl>
              <a:tblPr/>
              <a:tblGrid>
                <a:gridCol w="395536"/>
                <a:gridCol w="3744416"/>
                <a:gridCol w="4032448"/>
                <a:gridCol w="971600"/>
              </a:tblGrid>
              <a:tr h="504056">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1080120">
                <a:tc>
                  <a:txBody>
                    <a:bodyPr/>
                    <a:lstStyle/>
                    <a:p>
                      <a:pPr marL="0" algn="just" defTabSz="914400" rtl="0" eaLnBrk="1" latinLnBrk="0" hangingPunct="1">
                        <a:lnSpc>
                          <a:spcPts val="1800"/>
                        </a:lnSpc>
                        <a:spcAft>
                          <a:spcPts val="0"/>
                        </a:spcAft>
                      </a:pPr>
                      <a:r>
                        <a:rPr kumimoji="1" lang="en-US" sz="1600" b="1" kern="100" dirty="0" smtClean="0">
                          <a:solidFill>
                            <a:srgbClr val="FF0000"/>
                          </a:solidFill>
                          <a:latin typeface="Century"/>
                          <a:ea typeface="Mincho"/>
                          <a:cs typeface="Times New Roman"/>
                        </a:rPr>
                        <a:t>13</a:t>
                      </a:r>
                      <a:endParaRPr kumimoji="1"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sz="1600" b="1" kern="100" dirty="0" smtClean="0">
                          <a:solidFill>
                            <a:srgbClr val="FF0000"/>
                          </a:solidFill>
                          <a:latin typeface="+mn-lt"/>
                          <a:ea typeface="Mincho"/>
                          <a:cs typeface="Times New Roman"/>
                        </a:rPr>
                        <a:t>登録</a:t>
                      </a:r>
                      <a:r>
                        <a:rPr kumimoji="1" lang="ja-JP" sz="1600" b="1" kern="100" dirty="0">
                          <a:solidFill>
                            <a:srgbClr val="FF0000"/>
                          </a:solidFill>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ja-JP" sz="1600" b="1" kern="100" dirty="0" smtClean="0">
                          <a:solidFill>
                            <a:srgbClr val="FF0000"/>
                          </a:solidFill>
                          <a:latin typeface="+mn-lt"/>
                          <a:ea typeface="Mincho"/>
                          <a:cs typeface="Times New Roman"/>
                        </a:rPr>
                        <a:t>エラーの間はボタンを非活性にしておき、正しい情報が入力された場合、ボタンを活性化する。</a:t>
                      </a:r>
                      <a:endParaRPr kumimoji="1" lang="ja-JP" sz="1600" b="1" kern="100" dirty="0">
                        <a:solidFill>
                          <a:srgbClr val="FF0000"/>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sz="2400" b="1" kern="100" dirty="0">
                        <a:solidFill>
                          <a:schemeClr val="tx1"/>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0" name="テキスト ボックス 9"/>
          <p:cNvSpPr txBox="1"/>
          <p:nvPr/>
        </p:nvSpPr>
        <p:spPr>
          <a:xfrm>
            <a:off x="8460432" y="213285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1" name="正方形/長方形 10"/>
          <p:cNvSpPr/>
          <p:nvPr/>
        </p:nvSpPr>
        <p:spPr>
          <a:xfrm>
            <a:off x="107504" y="3068960"/>
            <a:ext cx="8856984" cy="2592287"/>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4098" name="Picture 2"/>
          <p:cNvPicPr>
            <a:picLocks noChangeAspect="1" noChangeArrowheads="1"/>
          </p:cNvPicPr>
          <p:nvPr/>
        </p:nvPicPr>
        <p:blipFill>
          <a:blip r:embed="rId3" cstate="print"/>
          <a:srcRect/>
          <a:stretch>
            <a:fillRect/>
          </a:stretch>
        </p:blipFill>
        <p:spPr bwMode="auto">
          <a:xfrm>
            <a:off x="179512" y="3166814"/>
            <a:ext cx="8640960" cy="2350417"/>
          </a:xfrm>
          <a:prstGeom prst="rect">
            <a:avLst/>
          </a:prstGeom>
          <a:noFill/>
          <a:ln w="9525">
            <a:noFill/>
            <a:miter lim="800000"/>
            <a:headEnd/>
            <a:tailEnd/>
          </a:ln>
        </p:spPr>
      </p:pic>
      <p:sp>
        <p:nvSpPr>
          <p:cNvPr id="16" name="正方形/長方形 15"/>
          <p:cNvSpPr/>
          <p:nvPr/>
        </p:nvSpPr>
        <p:spPr>
          <a:xfrm>
            <a:off x="1403648" y="5589239"/>
            <a:ext cx="2088232" cy="548680"/>
          </a:xfrm>
          <a:prstGeom prst="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ボタン非活性</a:t>
            </a:r>
            <a:endParaRPr lang="ja-JP" altLang="en-US" sz="2000" b="1" dirty="0">
              <a:latin typeface="メイリオ" pitchFamily="50" charset="-128"/>
              <a:ea typeface="メイリオ" pitchFamily="50" charset="-128"/>
              <a:cs typeface="メイリオ" pitchFamily="50" charset="-128"/>
            </a:endParaRPr>
          </a:p>
        </p:txBody>
      </p:sp>
      <p:sp>
        <p:nvSpPr>
          <p:cNvPr id="14" name="線吹き出し 2 (枠付き) 13"/>
          <p:cNvSpPr/>
          <p:nvPr/>
        </p:nvSpPr>
        <p:spPr>
          <a:xfrm rot="16200000">
            <a:off x="2555776" y="4437111"/>
            <a:ext cx="360040" cy="1080120"/>
          </a:xfrm>
          <a:prstGeom prst="borderCallout2">
            <a:avLst>
              <a:gd name="adj1" fmla="val 48494"/>
              <a:gd name="adj2" fmla="val 5395"/>
              <a:gd name="adj3" fmla="val 49638"/>
              <a:gd name="adj4" fmla="val -58423"/>
              <a:gd name="adj5" fmla="val 17546"/>
              <a:gd name="adj6" fmla="val -129037"/>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5580112" y="5589239"/>
            <a:ext cx="2160240" cy="548680"/>
          </a:xfrm>
          <a:prstGeom prst="rect">
            <a:avLst/>
          </a:prstGeom>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ボタン活性化</a:t>
            </a:r>
            <a:endParaRPr lang="ja-JP" altLang="en-US" sz="2000" b="1" dirty="0">
              <a:latin typeface="メイリオ" pitchFamily="50" charset="-128"/>
              <a:ea typeface="メイリオ" pitchFamily="50" charset="-128"/>
              <a:cs typeface="メイリオ" pitchFamily="50" charset="-128"/>
            </a:endParaRPr>
          </a:p>
        </p:txBody>
      </p:sp>
      <p:sp>
        <p:nvSpPr>
          <p:cNvPr id="15" name="線吹き出し 2 (枠付き) 14"/>
          <p:cNvSpPr/>
          <p:nvPr/>
        </p:nvSpPr>
        <p:spPr>
          <a:xfrm rot="16200000">
            <a:off x="6876256" y="4437111"/>
            <a:ext cx="360040" cy="1080120"/>
          </a:xfrm>
          <a:prstGeom prst="borderCallout2">
            <a:avLst>
              <a:gd name="adj1" fmla="val 47350"/>
              <a:gd name="adj2" fmla="val -11765"/>
              <a:gd name="adj3" fmla="val 47350"/>
              <a:gd name="adj4" fmla="val -54991"/>
              <a:gd name="adj5" fmla="val 11827"/>
              <a:gd name="adj6" fmla="val -125605"/>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dissolve">
                                      <p:cBhvr>
                                        <p:cTn id="10" dur="500"/>
                                        <p:tgtEl>
                                          <p:spTgt spid="409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par>
                          <p:cTn id="14" fill="hold">
                            <p:stCondLst>
                              <p:cond delay="500"/>
                            </p:stCondLst>
                            <p:childTnLst>
                              <p:par>
                                <p:cTn id="15" presetID="18" presetClass="entr" presetSubtype="12"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trips(downLeft)">
                                      <p:cBhvr>
                                        <p:cTn id="17" dur="500"/>
                                        <p:tgtEl>
                                          <p:spTgt spid="14"/>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strips(downLeft)">
                                      <p:cBhvr>
                                        <p:cTn id="20" dur="500"/>
                                        <p:tgtEl>
                                          <p:spTgt spid="15"/>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trips(downLeft)">
                                      <p:cBhvr>
                                        <p:cTn id="23" dur="500"/>
                                        <p:tgtEl>
                                          <p:spTgt spid="16"/>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strips(downLeft)">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6" grpId="0" animBg="1"/>
      <p:bldP spid="14" grpId="0" animBg="1"/>
      <p:bldP spid="17"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5.3 </a:t>
            </a:r>
            <a:r>
              <a:rPr lang="ja-JP" altLang="en-US" dirty="0" smtClean="0"/>
              <a:t>プログラム規模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38</a:t>
            </a:fld>
            <a:endParaRPr lang="ja-JP" altLang="en-US" dirty="0"/>
          </a:p>
        </p:txBody>
      </p:sp>
      <p:graphicFrame>
        <p:nvGraphicFramePr>
          <p:cNvPr id="5" name="表 4"/>
          <p:cNvGraphicFramePr>
            <a:graphicFrameLocks noGrp="1"/>
          </p:cNvGraphicFramePr>
          <p:nvPr/>
        </p:nvGraphicFramePr>
        <p:xfrm>
          <a:off x="323528" y="1268757"/>
          <a:ext cx="8496944" cy="5112568"/>
        </p:xfrm>
        <a:graphic>
          <a:graphicData uri="http://schemas.openxmlformats.org/drawingml/2006/table">
            <a:tbl>
              <a:tblPr/>
              <a:tblGrid>
                <a:gridCol w="1388655"/>
                <a:gridCol w="520651"/>
                <a:gridCol w="2029110"/>
                <a:gridCol w="1601889"/>
                <a:gridCol w="1601889"/>
                <a:gridCol w="1354750"/>
              </a:tblGrid>
              <a:tr h="398838">
                <a:tc row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項番</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rowSpan="2" grid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項目</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rowSpan="2" hMerge="1">
                  <a:txBody>
                    <a:bodyPr/>
                    <a:lstStyle/>
                    <a:p>
                      <a:endParaRPr kumimoji="1" lang="ja-JP" altLang="en-US"/>
                    </a:p>
                  </a:txBody>
                  <a:tcPr/>
                </a:tc>
                <a:tc gridSpan="3">
                  <a:txBody>
                    <a:bodyPr/>
                    <a:lstStyle/>
                    <a:p>
                      <a:pPr algn="ctr">
                        <a:lnSpc>
                          <a:spcPts val="1800"/>
                        </a:lnSpc>
                        <a:spcAft>
                          <a:spcPts val="0"/>
                        </a:spcAft>
                      </a:pPr>
                      <a:r>
                        <a:rPr kumimoji="1" lang="ja-JP" sz="2000" b="1" kern="100" dirty="0">
                          <a:solidFill>
                            <a:schemeClr val="tx1"/>
                          </a:solidFill>
                          <a:latin typeface="+mn-lt"/>
                          <a:ea typeface="Mincho"/>
                          <a:cs typeface="Times New Roman"/>
                        </a:rPr>
                        <a:t>行数</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hMerge="1">
                  <a:txBody>
                    <a:bodyPr/>
                    <a:lstStyle/>
                    <a:p>
                      <a:endParaRPr kumimoji="1" lang="ja-JP" altLang="en-US"/>
                    </a:p>
                  </a:txBody>
                  <a:tcPr/>
                </a:tc>
                <a:tc hMerge="1">
                  <a:txBody>
                    <a:bodyPr/>
                    <a:lstStyle/>
                    <a:p>
                      <a:endParaRPr kumimoji="1" lang="ja-JP" altLang="en-US"/>
                    </a:p>
                  </a:txBody>
                  <a:tcPr/>
                </a:tc>
              </a:tr>
              <a:tr h="638140">
                <a:tc vMerge="1">
                  <a:txBody>
                    <a:bodyPr/>
                    <a:lstStyle/>
                    <a:p>
                      <a:endParaRPr kumimoji="1" lang="ja-JP" altLang="en-US"/>
                    </a:p>
                  </a:txBody>
                  <a:tcPr/>
                </a:tc>
                <a:tc gridSpan="2" vMerge="1">
                  <a:txBody>
                    <a:bodyPr/>
                    <a:lstStyle/>
                    <a:p>
                      <a:endParaRPr kumimoji="1" lang="ja-JP" altLang="en-US"/>
                    </a:p>
                  </a:txBody>
                  <a:tcPr/>
                </a:tc>
                <a:tc hMerge="1" v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有効行</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コメント</a:t>
                      </a:r>
                      <a:r>
                        <a:rPr kumimoji="1" lang="ja-JP" sz="2000" b="1" kern="100" dirty="0" smtClean="0">
                          <a:solidFill>
                            <a:schemeClr val="tx1"/>
                          </a:solidFill>
                          <a:latin typeface="+mn-lt"/>
                          <a:ea typeface="Mincho"/>
                          <a:cs typeface="Times New Roman"/>
                        </a:rPr>
                        <a:t>・</a:t>
                      </a:r>
                      <a:endParaRPr kumimoji="1" lang="en-US" altLang="ja-JP" sz="2000" b="1" kern="100" dirty="0" smtClean="0">
                        <a:solidFill>
                          <a:schemeClr val="tx1"/>
                        </a:solidFill>
                        <a:latin typeface="+mn-lt"/>
                        <a:ea typeface="Mincho"/>
                        <a:cs typeface="Times New Roman"/>
                      </a:endParaRPr>
                    </a:p>
                    <a:p>
                      <a:pPr marL="0" algn="ctr" defTabSz="914400" rtl="0" eaLnBrk="1" latinLnBrk="0" hangingPunct="1">
                        <a:lnSpc>
                          <a:spcPts val="1800"/>
                        </a:lnSpc>
                        <a:spcAft>
                          <a:spcPts val="0"/>
                        </a:spcAft>
                      </a:pPr>
                      <a:r>
                        <a:rPr kumimoji="1" lang="ja-JP" sz="2000" b="1" kern="100" dirty="0" smtClean="0">
                          <a:solidFill>
                            <a:schemeClr val="tx1"/>
                          </a:solidFill>
                          <a:latin typeface="+mn-lt"/>
                          <a:ea typeface="Mincho"/>
                          <a:cs typeface="Times New Roman"/>
                        </a:rPr>
                        <a:t>空白</a:t>
                      </a:r>
                      <a:r>
                        <a:rPr kumimoji="1" lang="ja-JP" sz="2000" b="1" kern="100" dirty="0">
                          <a:solidFill>
                            <a:schemeClr val="tx1"/>
                          </a:solidFill>
                          <a:latin typeface="+mn-lt"/>
                          <a:ea typeface="Mincho"/>
                          <a:cs typeface="Times New Roman"/>
                        </a:rPr>
                        <a:t>行</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合計行</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454499">
                <a:tc>
                  <a:txBody>
                    <a:bodyPr/>
                    <a:lstStyle/>
                    <a:p>
                      <a:pPr marL="0" algn="ctr" defTabSz="914400" rtl="0" eaLnBrk="1" latinLnBrk="0" hangingPunct="1">
                        <a:lnSpc>
                          <a:spcPts val="1800"/>
                        </a:lnSpc>
                        <a:spcAft>
                          <a:spcPts val="0"/>
                        </a:spcAft>
                      </a:pPr>
                      <a:r>
                        <a:rPr kumimoji="1" lang="ja-JP" sz="2800" b="1" kern="100" dirty="0">
                          <a:solidFill>
                            <a:schemeClr val="tx1"/>
                          </a:solidFill>
                          <a:latin typeface="+mn-lt"/>
                          <a:ea typeface="Mincho"/>
                          <a:cs typeface="Times New Roman"/>
                        </a:rPr>
                        <a:t>－</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gridSpan="2">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PHP</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kumimoji="1" lang="ja-JP" altLang="en-US"/>
                    </a:p>
                  </a:txBody>
                  <a:tcPr/>
                </a:tc>
                <a:tc gridSpan="3">
                  <a:txBody>
                    <a:bodyPr/>
                    <a:lstStyle/>
                    <a:p>
                      <a:pPr marL="0" algn="ctr" defTabSz="914400" rtl="0" eaLnBrk="1" latinLnBrk="0" hangingPunct="1">
                        <a:lnSpc>
                          <a:spcPts val="1800"/>
                        </a:lnSpc>
                        <a:spcAft>
                          <a:spcPts val="0"/>
                        </a:spcAft>
                      </a:pPr>
                      <a:r>
                        <a:rPr kumimoji="1" lang="ja-JP" sz="2800" b="1" kern="100" dirty="0">
                          <a:solidFill>
                            <a:schemeClr val="tx1"/>
                          </a:solidFill>
                          <a:latin typeface="+mn-lt"/>
                          <a:ea typeface="Mincho"/>
                          <a:cs typeface="Times New Roman"/>
                        </a:rPr>
                        <a:t>－</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hMerge="1">
                  <a:txBody>
                    <a:bodyPr/>
                    <a:lstStyle/>
                    <a:p>
                      <a:endParaRPr kumimoji="1" lang="ja-JP" altLang="en-US"/>
                    </a:p>
                  </a:txBody>
                  <a:tcPr/>
                </a:tc>
                <a:tc hMerge="1">
                  <a:txBody>
                    <a:bodyPr/>
                    <a:lstStyle/>
                    <a:p>
                      <a:endParaRPr kumimoji="1" lang="ja-JP" altLang="en-US"/>
                    </a:p>
                  </a:txBody>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0" algn="just" defTabSz="914400" rtl="0" eaLnBrk="1" latinLnBrk="0" hangingPunct="1">
                        <a:lnSpc>
                          <a:spcPts val="1800"/>
                        </a:lnSpc>
                        <a:spcAft>
                          <a:spcPts val="0"/>
                        </a:spcAft>
                      </a:pPr>
                      <a:endParaRPr kumimoji="1" lang="en-US" sz="2000" b="1" kern="100" dirty="0">
                        <a:solidFill>
                          <a:schemeClr val="tx1"/>
                        </a:solidFill>
                        <a:latin typeface="+mn-lt"/>
                        <a:ea typeface="Mincho"/>
                        <a:cs typeface="Times New Roman"/>
                      </a:endParaRPr>
                    </a:p>
                  </a:txBody>
                  <a:tcPr marL="58381" marR="58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Model</a:t>
                      </a:r>
                      <a:endParaRPr kumimoji="1" lang="ja-JP" sz="24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211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177</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388</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View</a:t>
                      </a:r>
                      <a:endParaRPr kumimoji="1" lang="ja-JP" sz="24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336</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191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527</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Controller</a:t>
                      </a:r>
                      <a:endParaRPr kumimoji="1" lang="ja-JP" sz="24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206</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228</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434</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4</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Test</a:t>
                      </a:r>
                      <a:endParaRPr kumimoji="1" lang="ja-JP" sz="24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1877</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1261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3138</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901548">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5</a:t>
                      </a:r>
                      <a:endParaRPr kumimoji="1" lang="ja-JP" sz="28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Config ,</a:t>
                      </a:r>
                      <a:endParaRPr kumimoji="1" lang="en-US" altLang="ja-JP" sz="2400" b="1" kern="100" baseline="0" dirty="0" smtClean="0">
                        <a:solidFill>
                          <a:schemeClr val="tx1"/>
                        </a:solidFill>
                        <a:latin typeface="+mn-lt"/>
                        <a:ea typeface="Mincho"/>
                        <a:cs typeface="Times New Roman"/>
                      </a:endParaRPr>
                    </a:p>
                    <a:p>
                      <a:pPr marL="0" algn="just" defTabSz="914400" rtl="0" eaLnBrk="1" latinLnBrk="0" hangingPunct="1">
                        <a:lnSpc>
                          <a:spcPts val="1800"/>
                        </a:lnSpc>
                        <a:spcAft>
                          <a:spcPts val="0"/>
                        </a:spcAft>
                      </a:pPr>
                      <a:r>
                        <a:rPr kumimoji="1" lang="en-US" altLang="ja-JP" sz="2400" b="1" kern="100" baseline="0" dirty="0" smtClean="0">
                          <a:solidFill>
                            <a:schemeClr val="tx1"/>
                          </a:solidFill>
                          <a:latin typeface="+mn-lt"/>
                          <a:ea typeface="Mincho"/>
                          <a:cs typeface="Times New Roman"/>
                        </a:rPr>
                        <a:t>Language etc.</a:t>
                      </a:r>
                      <a:endParaRPr kumimoji="1" lang="en-US" altLang="ja-JP" sz="24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142</a:t>
                      </a:r>
                      <a:endParaRPr kumimoji="1" lang="ja-JP" sz="28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95</a:t>
                      </a:r>
                      <a:endParaRPr kumimoji="1" lang="ja-JP" sz="28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237</a:t>
                      </a:r>
                      <a:endParaRPr kumimoji="1" lang="ja-JP" sz="28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7048">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6</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gridSpan="2">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Javascript</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249</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233</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482</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7</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総行数</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3021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2185</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5206</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7"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39</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結言</a:t>
            </a:r>
            <a:endParaRPr kumimoji="1" lang="en-US" altLang="ja-JP" sz="32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a:t>
            </a:r>
            <a:r>
              <a:rPr lang="ja-JP" altLang="en-US" dirty="0" smtClean="0"/>
              <a:t>１結論</a:t>
            </a:r>
            <a:endParaRPr kumimoji="1" lang="ja-JP" altLang="en-US" dirty="0"/>
          </a:p>
        </p:txBody>
      </p:sp>
      <p:sp>
        <p:nvSpPr>
          <p:cNvPr id="6" name="コンテンツ プレースホルダ 5"/>
          <p:cNvSpPr>
            <a:spLocks noGrp="1"/>
          </p:cNvSpPr>
          <p:nvPr>
            <p:ph idx="1"/>
          </p:nvPr>
        </p:nvSpPr>
        <p:spPr>
          <a:xfrm>
            <a:off x="251520" y="1412776"/>
            <a:ext cx="8686800" cy="4713387"/>
          </a:xfrm>
        </p:spPr>
        <p:txBody>
          <a:bodyPr/>
          <a:lstStyle/>
          <a:p>
            <a:r>
              <a:rPr lang="en-US" altLang="ja-JP" dirty="0" smtClean="0"/>
              <a:t>EFO</a:t>
            </a:r>
            <a:r>
              <a:rPr lang="ja-JP" altLang="en-US" dirty="0" smtClean="0"/>
              <a:t>の観点からフォームの機能を設計・実装し、</a:t>
            </a:r>
            <a:endParaRPr lang="en-US" altLang="ja-JP" dirty="0" smtClean="0"/>
          </a:p>
          <a:p>
            <a:pPr>
              <a:buNone/>
            </a:pPr>
            <a:r>
              <a:rPr lang="ja-JP" altLang="en-US" dirty="0" smtClean="0"/>
              <a:t>　全ての検討項目</a:t>
            </a:r>
            <a:r>
              <a:rPr lang="en-US" altLang="ja-JP" dirty="0" smtClean="0"/>
              <a:t>(</a:t>
            </a:r>
            <a:r>
              <a:rPr lang="ja-JP" altLang="en-US" dirty="0" smtClean="0"/>
              <a:t>全</a:t>
            </a:r>
            <a:r>
              <a:rPr lang="en-US" altLang="ja-JP" dirty="0" smtClean="0"/>
              <a:t>13</a:t>
            </a:r>
            <a:r>
              <a:rPr lang="ja-JP" altLang="en-US" dirty="0" smtClean="0"/>
              <a:t>項目</a:t>
            </a:r>
            <a:r>
              <a:rPr lang="en-US" altLang="ja-JP" dirty="0" smtClean="0"/>
              <a:t>)</a:t>
            </a:r>
            <a:r>
              <a:rPr lang="ja-JP" altLang="en-US" dirty="0" smtClean="0"/>
              <a:t>を満たすことができた。</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下矢印 6"/>
          <p:cNvSpPr/>
          <p:nvPr/>
        </p:nvSpPr>
        <p:spPr>
          <a:xfrm>
            <a:off x="2699792" y="2780928"/>
            <a:ext cx="3600400" cy="1296144"/>
          </a:xfrm>
          <a:prstGeom prst="downArrow">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 name="角丸四角形 7"/>
          <p:cNvSpPr/>
          <p:nvPr/>
        </p:nvSpPr>
        <p:spPr>
          <a:xfrm>
            <a:off x="467544" y="4509120"/>
            <a:ext cx="8208912" cy="1512168"/>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b="1" dirty="0" smtClean="0">
                <a:latin typeface="メイリオ" pitchFamily="50" charset="-128"/>
                <a:ea typeface="メイリオ" pitchFamily="50" charset="-128"/>
                <a:cs typeface="メイリオ" pitchFamily="50" charset="-128"/>
              </a:rPr>
              <a:t>この機能を</a:t>
            </a:r>
            <a:r>
              <a:rPr kumimoji="1" lang="en-US" altLang="ja-JP" sz="2800" b="1" dirty="0" smtClean="0">
                <a:latin typeface="メイリオ" pitchFamily="50" charset="-128"/>
                <a:ea typeface="メイリオ" pitchFamily="50" charset="-128"/>
                <a:cs typeface="メイリオ" pitchFamily="50" charset="-128"/>
              </a:rPr>
              <a:t>NC3</a:t>
            </a:r>
            <a:r>
              <a:rPr kumimoji="1" lang="ja-JP" altLang="en-US" sz="2800" b="1" dirty="0" smtClean="0">
                <a:latin typeface="メイリオ" pitchFamily="50" charset="-128"/>
                <a:ea typeface="メイリオ" pitchFamily="50" charset="-128"/>
                <a:cs typeface="メイリオ" pitchFamily="50" charset="-128"/>
              </a:rPr>
              <a:t>の開発者内で共有。</a:t>
            </a:r>
            <a:endParaRPr kumimoji="1"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一部の機能は</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の仕様として取り入れられた。</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323528" y="1052736"/>
            <a:ext cx="8229600" cy="2880320"/>
          </a:xfrm>
        </p:spPr>
        <p:txBody>
          <a:bodyPr>
            <a:normAutofit/>
          </a:bodyPr>
          <a:lstStyle/>
          <a:p>
            <a:pPr>
              <a:buNone/>
            </a:pPr>
            <a:r>
              <a:rPr kumimoji="1" lang="en-US" altLang="ja-JP" dirty="0" smtClean="0"/>
              <a:t>1. </a:t>
            </a:r>
            <a:r>
              <a:rPr lang="ja-JP" altLang="en-US" dirty="0" smtClean="0"/>
              <a:t>スクロールバーの</a:t>
            </a:r>
            <a:r>
              <a:rPr lang="en-US" altLang="ja-JP" dirty="0" smtClean="0"/>
              <a:t>Web</a:t>
            </a:r>
            <a:r>
              <a:rPr lang="ja-JP" altLang="en-US" dirty="0" smtClean="0"/>
              <a:t>ブラウザ依存問題</a:t>
            </a:r>
            <a:endParaRPr lang="en-US" altLang="ja-JP" dirty="0" smtClean="0"/>
          </a:p>
          <a:p>
            <a:pPr lvl="1"/>
            <a:r>
              <a:rPr lang="en-US" altLang="ja-JP" dirty="0" smtClean="0"/>
              <a:t>Ajax</a:t>
            </a:r>
            <a:r>
              <a:rPr lang="ja-JP" altLang="en-US" dirty="0" smtClean="0"/>
              <a:t>の非同期通信による属性変更が</a:t>
            </a:r>
            <a:r>
              <a:rPr lang="en-US" altLang="ja-JP" dirty="0" smtClean="0"/>
              <a:t>Web</a:t>
            </a:r>
            <a:r>
              <a:rPr lang="ja-JP" altLang="en-US" dirty="0" smtClean="0"/>
              <a:t>ブラウザに反映されない。　</a:t>
            </a:r>
            <a:endParaRPr lang="en-US" altLang="ja-JP" dirty="0" smtClean="0"/>
          </a:p>
          <a:p>
            <a:pPr lvl="1"/>
            <a:r>
              <a:rPr lang="ja-JP" altLang="en-US" dirty="0" smtClean="0"/>
              <a:t>調査した結果、</a:t>
            </a:r>
            <a:r>
              <a:rPr lang="en-US" altLang="ja-JP" dirty="0" smtClean="0"/>
              <a:t>Firefox</a:t>
            </a:r>
            <a:r>
              <a:rPr lang="ja-JP" altLang="en-US" dirty="0" smtClean="0"/>
              <a:t>以外のブラウザ＋</a:t>
            </a:r>
            <a:r>
              <a:rPr lang="en-US" altLang="ja-JP" dirty="0" smtClean="0"/>
              <a:t>HTML5</a:t>
            </a:r>
            <a:r>
              <a:rPr lang="ja-JP" altLang="en-US" dirty="0" smtClean="0"/>
              <a:t>の組み合わせで発生。</a:t>
            </a:r>
            <a:endParaRPr lang="en-US" altLang="ja-JP" dirty="0" smtClean="0"/>
          </a:p>
          <a:p>
            <a:pPr>
              <a:buNone/>
            </a:pP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41</a:t>
            </a:fld>
            <a:endParaRPr lang="ja-JP" altLang="en-US" dirty="0"/>
          </a:p>
        </p:txBody>
      </p:sp>
      <p:graphicFrame>
        <p:nvGraphicFramePr>
          <p:cNvPr id="8" name="表 7"/>
          <p:cNvGraphicFramePr>
            <a:graphicFrameLocks noGrp="1"/>
          </p:cNvGraphicFramePr>
          <p:nvPr/>
        </p:nvGraphicFramePr>
        <p:xfrm>
          <a:off x="323528" y="3140968"/>
          <a:ext cx="8352928" cy="3573018"/>
        </p:xfrm>
        <a:graphic>
          <a:graphicData uri="http://schemas.openxmlformats.org/drawingml/2006/table">
            <a:tbl>
              <a:tblPr/>
              <a:tblGrid>
                <a:gridCol w="439673"/>
                <a:gridCol w="2231400"/>
                <a:gridCol w="2492324"/>
                <a:gridCol w="1609590"/>
                <a:gridCol w="1579941"/>
              </a:tblGrid>
              <a:tr h="649638">
                <a:tc>
                  <a:txBody>
                    <a:bodyPr/>
                    <a:lstStyle/>
                    <a:p>
                      <a:pPr algn="ctr">
                        <a:lnSpc>
                          <a:spcPts val="1800"/>
                        </a:lnSpc>
                        <a:spcAft>
                          <a:spcPts val="0"/>
                        </a:spcAft>
                      </a:pPr>
                      <a:r>
                        <a:rPr lang="ja-JP" sz="1800" b="1" kern="100" dirty="0">
                          <a:latin typeface="Century"/>
                          <a:ea typeface="Mincho"/>
                          <a:cs typeface="Times New Roman"/>
                        </a:rPr>
                        <a:t>項番</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sz="1800" b="1" kern="100" dirty="0" smtClean="0">
                          <a:latin typeface="Century"/>
                          <a:ea typeface="Mincho"/>
                          <a:cs typeface="Times New Roman"/>
                        </a:rPr>
                        <a:t>分類</a:t>
                      </a:r>
                      <a:endParaRPr lang="en-US" altLang="ja-JP" sz="1800" b="1" kern="100" dirty="0" smtClean="0">
                        <a:latin typeface="Century"/>
                        <a:ea typeface="Mincho"/>
                        <a:cs typeface="Times New Roman"/>
                      </a:endParaRPr>
                    </a:p>
                    <a:p>
                      <a:pPr algn="ctr">
                        <a:lnSpc>
                          <a:spcPts val="1800"/>
                        </a:lnSpc>
                        <a:spcAft>
                          <a:spcPts val="0"/>
                        </a:spcAft>
                      </a:pPr>
                      <a:r>
                        <a:rPr lang="ja-JP" sz="1800" b="1" kern="100" dirty="0" smtClean="0">
                          <a:latin typeface="Century"/>
                          <a:ea typeface="Mincho"/>
                          <a:cs typeface="Times New Roman"/>
                        </a:rPr>
                        <a:t>（ベース</a:t>
                      </a:r>
                      <a:r>
                        <a:rPr lang="ja-JP" altLang="en-US" sz="1800" b="1" kern="100" dirty="0" smtClean="0">
                          <a:latin typeface="Century"/>
                          <a:ea typeface="Mincho"/>
                          <a:cs typeface="Times New Roman"/>
                        </a:rPr>
                        <a:t>ブラウザ</a:t>
                      </a:r>
                      <a:r>
                        <a:rPr lang="ja-JP" sz="1800" b="1" kern="100" dirty="0" smtClean="0">
                          <a:latin typeface="Century"/>
                          <a:ea typeface="Mincho"/>
                          <a:cs typeface="Times New Roman"/>
                        </a:rPr>
                        <a:t>）</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dirty="0">
                          <a:latin typeface="Century"/>
                          <a:ea typeface="Mincho"/>
                          <a:cs typeface="Times New Roman"/>
                        </a:rPr>
                        <a:t>Web</a:t>
                      </a:r>
                      <a:r>
                        <a:rPr lang="ja-JP" sz="1800" b="1" kern="100" dirty="0">
                          <a:latin typeface="Century"/>
                          <a:ea typeface="Mincho"/>
                          <a:cs typeface="Times New Roman"/>
                        </a:rPr>
                        <a:t>ブラウザ</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Windows</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Mac</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4820">
                <a:tc>
                  <a:txBody>
                    <a:bodyPr/>
                    <a:lstStyle/>
                    <a:p>
                      <a:pPr algn="ct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2</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3">
                  <a:txBody>
                    <a:bodyPr/>
                    <a:lstStyle/>
                    <a:p>
                      <a:pPr algn="just">
                        <a:lnSpc>
                          <a:spcPts val="1800"/>
                        </a:lnSpc>
                        <a:spcAft>
                          <a:spcPts val="0"/>
                        </a:spcAft>
                      </a:pPr>
                      <a:r>
                        <a:rPr lang="en-US" sz="1800" b="1" kern="100" dirty="0">
                          <a:solidFill>
                            <a:srgbClr val="FF0000"/>
                          </a:solidFill>
                          <a:latin typeface="Century"/>
                          <a:ea typeface="Mincho"/>
                          <a:cs typeface="Times New Roman"/>
                        </a:rPr>
                        <a:t>Firefox</a:t>
                      </a:r>
                      <a:endParaRPr lang="ja-JP" sz="1800" b="1" kern="100" dirty="0">
                        <a:solidFill>
                          <a:srgbClr val="FF0000"/>
                        </a:solidFill>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Firefox</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IceDragon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4</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latin typeface="Century"/>
                          <a:ea typeface="Mincho"/>
                          <a:cs typeface="Times New Roman"/>
                        </a:rPr>
                        <a:t>Pale Moon</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a:latin typeface="Century"/>
                          <a:ea typeface="Mincho"/>
                          <a:cs typeface="Times New Roman"/>
                        </a:rPr>
                        <a:t>6</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4">
                  <a:txBody>
                    <a:bodyPr/>
                    <a:lstStyle/>
                    <a:p>
                      <a:pPr algn="just">
                        <a:lnSpc>
                          <a:spcPts val="1800"/>
                        </a:lnSpc>
                        <a:spcAft>
                          <a:spcPts val="0"/>
                        </a:spcAft>
                      </a:pPr>
                      <a:r>
                        <a:rPr lang="en-US" sz="1800" b="1" kern="100" dirty="0">
                          <a:latin typeface="Century"/>
                          <a:ea typeface="Mincho"/>
                          <a:cs typeface="Times New Roman"/>
                        </a:rPr>
                        <a:t>Chromium</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a:latin typeface="Century"/>
                          <a:ea typeface="Mincho"/>
                          <a:cs typeface="Times New Roman"/>
                        </a:rPr>
                        <a:t>Google Chrome</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Opera</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Sleipnir</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bl>
          </a:graphicData>
        </a:graphic>
      </p:graphicFrame>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323528" y="1484784"/>
            <a:ext cx="8496944" cy="5373216"/>
          </a:xfrm>
        </p:spPr>
        <p:txBody>
          <a:bodyPr>
            <a:normAutofit/>
          </a:bodyPr>
          <a:lstStyle/>
          <a:p>
            <a:pPr>
              <a:buNone/>
            </a:pPr>
            <a:r>
              <a:rPr kumimoji="1" lang="en-US" altLang="ja-JP" dirty="0" smtClean="0"/>
              <a:t>2.</a:t>
            </a:r>
            <a:r>
              <a:rPr kumimoji="1" lang="ja-JP" altLang="en-US" dirty="0" smtClean="0"/>
              <a:t> 仕様変更への対応</a:t>
            </a:r>
            <a:endParaRPr kumimoji="1" lang="en-US" altLang="ja-JP" dirty="0" smtClean="0"/>
          </a:p>
          <a:p>
            <a:pPr lvl="1"/>
            <a:r>
              <a:rPr lang="en-US" altLang="ja-JP" dirty="0" smtClean="0"/>
              <a:t>11</a:t>
            </a:r>
            <a:r>
              <a:rPr lang="ja-JP" altLang="en-US" dirty="0" smtClean="0"/>
              <a:t>月中旬から下旬にかけて、お知らせプラグインのコードレビューを行った。</a:t>
            </a:r>
            <a:endParaRPr lang="en-US" altLang="ja-JP" dirty="0" smtClean="0"/>
          </a:p>
          <a:p>
            <a:pPr lvl="1"/>
            <a:r>
              <a:rPr lang="ja-JP" altLang="en-US" dirty="0" smtClean="0"/>
              <a:t>バリデーションの仕様を以下のように変更。</a:t>
            </a:r>
            <a:endParaRPr lang="en-US" altLang="ja-JP" dirty="0" smtClean="0"/>
          </a:p>
          <a:p>
            <a:pPr lvl="1"/>
            <a:endParaRPr lang="en-US" altLang="ja-JP" dirty="0" smtClean="0"/>
          </a:p>
          <a:p>
            <a:pPr marL="1314450" lvl="2" indent="-457200">
              <a:buFont typeface="+mj-ea"/>
              <a:buAutoNum type="circleNumDbPlain"/>
            </a:pPr>
            <a:r>
              <a:rPr lang="ja-JP" altLang="en-US" sz="2400" dirty="0" smtClean="0"/>
              <a:t>セッティングモード内のバリデーションはサーバサイド</a:t>
            </a:r>
            <a:r>
              <a:rPr lang="en-US" altLang="ja-JP" sz="2400" dirty="0" smtClean="0"/>
              <a:t>(CakePHP)</a:t>
            </a:r>
            <a:r>
              <a:rPr lang="ja-JP" altLang="en-US" sz="2400" dirty="0" smtClean="0"/>
              <a:t>のみにする。</a:t>
            </a:r>
            <a:endParaRPr lang="en-US" altLang="ja-JP" sz="2400" dirty="0" smtClean="0"/>
          </a:p>
          <a:p>
            <a:pPr marL="1314450" lvl="2" indent="-457200">
              <a:buFont typeface="+mj-ea"/>
              <a:buAutoNum type="circleNumDbPlain"/>
            </a:pPr>
            <a:r>
              <a:rPr lang="ja-JP" altLang="en-US" sz="2400" dirty="0" smtClean="0"/>
              <a:t>クライアントサイド</a:t>
            </a:r>
            <a:r>
              <a:rPr lang="en-US" altLang="ja-JP" sz="2400" dirty="0" smtClean="0"/>
              <a:t>(AngularJS)</a:t>
            </a:r>
            <a:r>
              <a:rPr lang="ja-JP" altLang="en-US" sz="2400" dirty="0" smtClean="0"/>
              <a:t>で行う。</a:t>
            </a:r>
            <a:endParaRPr lang="en-US" altLang="ja-JP" sz="2400" dirty="0" smtClean="0"/>
          </a:p>
          <a:p>
            <a:pPr marL="1314450" lvl="2" indent="-457200">
              <a:buFont typeface="+mj-ea"/>
              <a:buAutoNum type="circleNumDbPlain"/>
            </a:pPr>
            <a:endParaRPr lang="en-US" altLang="ja-JP" sz="2400" dirty="0" smtClean="0"/>
          </a:p>
          <a:p>
            <a:pPr lvl="1"/>
            <a:r>
              <a:rPr lang="en-US" altLang="ja-JP" dirty="0" smtClean="0"/>
              <a:t>iframe</a:t>
            </a:r>
            <a:r>
              <a:rPr lang="ja-JP" altLang="en-US" dirty="0" smtClean="0"/>
              <a:t>プラグインは編集をセッティングモード内で行うため</a:t>
            </a:r>
            <a:r>
              <a:rPr lang="en-US" altLang="ja-JP" dirty="0" smtClean="0"/>
              <a:t>AngularJS</a:t>
            </a:r>
            <a:r>
              <a:rPr lang="ja-JP" altLang="en-US" dirty="0" smtClean="0"/>
              <a:t>による実装は改修の必要あり。</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42</a:t>
            </a:fld>
            <a:endParaRPr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323528" y="1484785"/>
            <a:ext cx="8229600" cy="2880320"/>
          </a:xfrm>
        </p:spPr>
        <p:txBody>
          <a:bodyPr>
            <a:normAutofit/>
          </a:bodyPr>
          <a:lstStyle/>
          <a:p>
            <a:pPr>
              <a:buNone/>
            </a:pPr>
            <a:r>
              <a:rPr lang="en-US" altLang="ja-JP" dirty="0" smtClean="0"/>
              <a:t>3</a:t>
            </a:r>
            <a:r>
              <a:rPr kumimoji="1" lang="en-US" altLang="ja-JP" dirty="0" smtClean="0"/>
              <a:t>.</a:t>
            </a:r>
            <a:r>
              <a:rPr kumimoji="1" lang="ja-JP" altLang="en-US" dirty="0" smtClean="0"/>
              <a:t>掲示板プラグインの開発</a:t>
            </a:r>
          </a:p>
          <a:p>
            <a:pPr lvl="1"/>
            <a:r>
              <a:rPr lang="en-US" altLang="ja-JP" dirty="0" smtClean="0"/>
              <a:t>12</a:t>
            </a:r>
            <a:r>
              <a:rPr lang="ja-JP" altLang="en-US" dirty="0" smtClean="0"/>
              <a:t>月より着手。</a:t>
            </a:r>
            <a:endParaRPr lang="en-US" altLang="ja-JP" dirty="0" smtClean="0"/>
          </a:p>
          <a:p>
            <a:pPr lvl="1"/>
            <a:r>
              <a:rPr lang="en-US" altLang="ja-JP" dirty="0" smtClean="0"/>
              <a:t>3</a:t>
            </a:r>
            <a:r>
              <a:rPr lang="ja-JP" altLang="en-US" dirty="0" smtClean="0"/>
              <a:t>月末に</a:t>
            </a:r>
            <a:r>
              <a:rPr lang="en-US" altLang="ja-JP" dirty="0" smtClean="0"/>
              <a:t>iframe</a:t>
            </a:r>
            <a:r>
              <a:rPr lang="ja-JP" altLang="en-US" dirty="0" smtClean="0"/>
              <a:t>プラグインと合わせて納品予定。</a:t>
            </a:r>
            <a:endParaRPr lang="en-US" altLang="ja-JP" dirty="0" smtClean="0"/>
          </a:p>
          <a:p>
            <a:pPr lvl="1"/>
            <a:r>
              <a:rPr lang="ja-JP" altLang="en-US" dirty="0" smtClean="0"/>
              <a:t>画面遷移図作成、</a:t>
            </a:r>
            <a:r>
              <a:rPr lang="en-US" altLang="ja-JP" dirty="0" smtClean="0"/>
              <a:t>ER</a:t>
            </a:r>
            <a:r>
              <a:rPr lang="ja-JP" altLang="en-US" dirty="0" smtClean="0"/>
              <a:t>図作成、先行実装</a:t>
            </a:r>
            <a:r>
              <a:rPr lang="en-US" altLang="ja-JP" dirty="0" smtClean="0"/>
              <a:t>(</a:t>
            </a:r>
            <a:r>
              <a:rPr lang="ja-JP" altLang="en-US" dirty="0" smtClean="0"/>
              <a:t>プロトタイプ作成</a:t>
            </a:r>
            <a:r>
              <a:rPr lang="en-US" altLang="ja-JP" dirty="0" smtClean="0"/>
              <a:t>)</a:t>
            </a:r>
            <a:r>
              <a:rPr lang="ja-JP" altLang="en-US" dirty="0" smtClean="0"/>
              <a:t>作業中。</a:t>
            </a:r>
            <a:endParaRPr lang="en-US" altLang="ja-JP" dirty="0" smtClean="0"/>
          </a:p>
          <a:p>
            <a:pPr lvl="1"/>
            <a:r>
              <a:rPr lang="en-US" altLang="ja-JP" dirty="0" smtClean="0"/>
              <a:t>EFO</a:t>
            </a:r>
            <a:r>
              <a:rPr lang="ja-JP" altLang="en-US" dirty="0" smtClean="0"/>
              <a:t>の観点でフォーム最適化を考慮する。</a:t>
            </a:r>
            <a:endParaRPr lang="en-US" altLang="ja-JP" dirty="0" smtClean="0"/>
          </a:p>
          <a:p>
            <a:pPr lvl="1"/>
            <a:endParaRPr lang="en-US" altLang="ja-JP" dirty="0" smtClean="0"/>
          </a:p>
          <a:p>
            <a:pPr lvl="1"/>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43</a:t>
            </a:fld>
            <a:endParaRPr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dirty="0" smtClean="0"/>
              <a:t>ご清聴ありがとうございました。</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44</a:t>
            </a:fld>
            <a:endParaRPr kumimoji="1" lang="ja-JP" altLang="en-US" dirty="0"/>
          </a:p>
        </p:txBody>
      </p:sp>
      <p:cxnSp>
        <p:nvCxnSpPr>
          <p:cNvPr id="7" name="直線コネクタ 6"/>
          <p:cNvCxnSpPr/>
          <p:nvPr/>
        </p:nvCxnSpPr>
        <p:spPr>
          <a:xfrm>
            <a:off x="2483768" y="5013176"/>
            <a:ext cx="6264696"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4005064"/>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機能提案及び、評価</a:t>
            </a:r>
            <a:endParaRPr lang="ja-JP" altLang="en-US" sz="2400" b="1" dirty="0">
              <a:latin typeface="メイリオ" pitchFamily="50" charset="-128"/>
              <a:ea typeface="メイリオ" pitchFamily="50" charset="-128"/>
              <a:cs typeface="メイリオ" pitchFamily="50" charset="-128"/>
            </a:endParaRPr>
          </a:p>
        </p:txBody>
      </p:sp>
      <p:sp>
        <p:nvSpPr>
          <p:cNvPr id="8"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日工専</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54</a:t>
            </a:r>
            <a:r>
              <a:rPr lang="ja-JP" altLang="en-US" sz="2000" b="1" dirty="0" smtClean="0">
                <a:latin typeface="メイリオ" pitchFamily="50" charset="-128"/>
                <a:ea typeface="メイリオ" pitchFamily="50" charset="-128"/>
                <a:cs typeface="メイリオ" pitchFamily="50" charset="-128"/>
              </a:rPr>
              <a:t>期 情報工学科 外田浩太朗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テーマ選定に至るプロセス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正方形/長方形 5"/>
          <p:cNvSpPr/>
          <p:nvPr/>
        </p:nvSpPr>
        <p:spPr>
          <a:xfrm>
            <a:off x="179512" y="1556792"/>
            <a:ext cx="1872208"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2400" b="1" dirty="0" smtClean="0">
                <a:latin typeface="メイリオ" pitchFamily="50" charset="-128"/>
                <a:ea typeface="メイリオ" pitchFamily="50" charset="-128"/>
                <a:cs typeface="メイリオ" pitchFamily="50" charset="-128"/>
              </a:rPr>
              <a:t>NC3PJ</a:t>
            </a:r>
            <a:r>
              <a:rPr kumimoji="1" lang="ja-JP" altLang="en-US" sz="2400" b="1" dirty="0" smtClean="0">
                <a:latin typeface="メイリオ" pitchFamily="50" charset="-128"/>
                <a:ea typeface="メイリオ" pitchFamily="50" charset="-128"/>
                <a:cs typeface="メイリオ" pitchFamily="50" charset="-128"/>
              </a:rPr>
              <a:t>参画</a:t>
            </a:r>
            <a:endParaRPr kumimoji="1" lang="ja-JP" altLang="en-US" sz="2400" b="1" dirty="0">
              <a:latin typeface="メイリオ" pitchFamily="50" charset="-128"/>
              <a:ea typeface="メイリオ" pitchFamily="50" charset="-128"/>
              <a:cs typeface="メイリオ" pitchFamily="50" charset="-128"/>
            </a:endParaRPr>
          </a:p>
        </p:txBody>
      </p:sp>
      <p:sp>
        <p:nvSpPr>
          <p:cNvPr id="7" name="正方形/長方形 6"/>
          <p:cNvSpPr/>
          <p:nvPr/>
        </p:nvSpPr>
        <p:spPr>
          <a:xfrm>
            <a:off x="4788024" y="1556792"/>
            <a:ext cx="2016224"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2400" b="1" dirty="0" smtClean="0">
                <a:latin typeface="メイリオ" pitchFamily="50" charset="-128"/>
                <a:ea typeface="メイリオ" pitchFamily="50" charset="-128"/>
                <a:cs typeface="メイリオ" pitchFamily="50" charset="-128"/>
              </a:rPr>
              <a:t>フォーム提案</a:t>
            </a:r>
            <a:endParaRPr kumimoji="1" lang="ja-JP" altLang="en-US" sz="2400" b="1" dirty="0">
              <a:latin typeface="メイリオ" pitchFamily="50" charset="-128"/>
              <a:ea typeface="メイリオ" pitchFamily="50" charset="-128"/>
              <a:cs typeface="メイリオ" pitchFamily="50" charset="-128"/>
            </a:endParaRPr>
          </a:p>
        </p:txBody>
      </p:sp>
      <p:sp>
        <p:nvSpPr>
          <p:cNvPr id="8" name="正方形/長方形 7"/>
          <p:cNvSpPr/>
          <p:nvPr/>
        </p:nvSpPr>
        <p:spPr>
          <a:xfrm>
            <a:off x="7164288" y="1556792"/>
            <a:ext cx="1764704"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一部採用</a:t>
            </a:r>
            <a:endParaRPr kumimoji="1" lang="ja-JP" altLang="en-US" sz="2400" b="1" dirty="0">
              <a:latin typeface="メイリオ" pitchFamily="50" charset="-128"/>
              <a:ea typeface="メイリオ" pitchFamily="50" charset="-128"/>
              <a:cs typeface="メイリオ" pitchFamily="50" charset="-128"/>
            </a:endParaRPr>
          </a:p>
        </p:txBody>
      </p:sp>
      <p:cxnSp>
        <p:nvCxnSpPr>
          <p:cNvPr id="10" name="直線矢印コネクタ 9"/>
          <p:cNvCxnSpPr>
            <a:stCxn id="6" idx="3"/>
            <a:endCxn id="16" idx="1"/>
          </p:cNvCxnSpPr>
          <p:nvPr/>
        </p:nvCxnSpPr>
        <p:spPr>
          <a:xfrm>
            <a:off x="2051720"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cxnSp>
        <p:nvCxnSpPr>
          <p:cNvPr id="12" name="直線矢印コネクタ 11"/>
          <p:cNvCxnSpPr>
            <a:stCxn id="7" idx="3"/>
            <a:endCxn id="8" idx="1"/>
          </p:cNvCxnSpPr>
          <p:nvPr/>
        </p:nvCxnSpPr>
        <p:spPr>
          <a:xfrm>
            <a:off x="6804248"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sp>
        <p:nvSpPr>
          <p:cNvPr id="15" name="角丸四角形吹き出し 14"/>
          <p:cNvSpPr/>
          <p:nvPr/>
        </p:nvSpPr>
        <p:spPr>
          <a:xfrm>
            <a:off x="539552" y="3068960"/>
            <a:ext cx="8064896" cy="1224136"/>
          </a:xfrm>
          <a:prstGeom prst="wedgeRoundRectCallout">
            <a:avLst>
              <a:gd name="adj1" fmla="val -14219"/>
              <a:gd name="adj2" fmla="val -11159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 name="正方形/長方形 15"/>
          <p:cNvSpPr/>
          <p:nvPr/>
        </p:nvSpPr>
        <p:spPr>
          <a:xfrm>
            <a:off x="2411760" y="1484784"/>
            <a:ext cx="2016224" cy="792088"/>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2000" b="1" dirty="0" smtClean="0">
                <a:latin typeface="メイリオ" pitchFamily="50" charset="-128"/>
                <a:ea typeface="メイリオ" pitchFamily="50" charset="-128"/>
                <a:cs typeface="メイリオ" pitchFamily="50" charset="-128"/>
              </a:rPr>
              <a:t>Iframe</a:t>
            </a:r>
          </a:p>
          <a:p>
            <a:pPr algn="ctr"/>
            <a:r>
              <a:rPr lang="ja-JP" altLang="en-US" sz="2000" b="1" dirty="0" smtClean="0">
                <a:latin typeface="メイリオ" pitchFamily="50" charset="-128"/>
                <a:ea typeface="メイリオ" pitchFamily="50" charset="-128"/>
                <a:cs typeface="メイリオ" pitchFamily="50" charset="-128"/>
              </a:rPr>
              <a:t>プラグイン開発</a:t>
            </a:r>
          </a:p>
        </p:txBody>
      </p:sp>
      <p:sp>
        <p:nvSpPr>
          <p:cNvPr id="17" name="正方形/長方形 16"/>
          <p:cNvSpPr/>
          <p:nvPr/>
        </p:nvSpPr>
        <p:spPr>
          <a:xfrm>
            <a:off x="755576" y="3212976"/>
            <a:ext cx="2232248" cy="864096"/>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設計</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プロトタイプ作成</a:t>
            </a:r>
            <a:endParaRPr kumimoji="1" lang="ja-JP" altLang="en-US" sz="2000" b="1" dirty="0">
              <a:latin typeface="メイリオ" pitchFamily="50" charset="-128"/>
              <a:ea typeface="メイリオ" pitchFamily="50" charset="-128"/>
              <a:cs typeface="メイリオ" pitchFamily="50" charset="-128"/>
            </a:endParaRPr>
          </a:p>
        </p:txBody>
      </p:sp>
      <p:sp>
        <p:nvSpPr>
          <p:cNvPr id="18" name="正方形/長方形 17"/>
          <p:cNvSpPr/>
          <p:nvPr/>
        </p:nvSpPr>
        <p:spPr>
          <a:xfrm>
            <a:off x="3635896" y="3356992"/>
            <a:ext cx="1800200" cy="576064"/>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実装・テスト</a:t>
            </a:r>
          </a:p>
        </p:txBody>
      </p:sp>
      <p:sp>
        <p:nvSpPr>
          <p:cNvPr id="19" name="正方形/長方形 18"/>
          <p:cNvSpPr/>
          <p:nvPr/>
        </p:nvSpPr>
        <p:spPr>
          <a:xfrm>
            <a:off x="6372200" y="3356992"/>
            <a:ext cx="1800200" cy="576064"/>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レビュー</a:t>
            </a:r>
          </a:p>
        </p:txBody>
      </p:sp>
      <p:cxnSp>
        <p:nvCxnSpPr>
          <p:cNvPr id="20" name="直線矢印コネクタ 19"/>
          <p:cNvCxnSpPr>
            <a:stCxn id="17" idx="3"/>
            <a:endCxn id="18" idx="1"/>
          </p:cNvCxnSpPr>
          <p:nvPr/>
        </p:nvCxnSpPr>
        <p:spPr>
          <a:xfrm>
            <a:off x="2987824" y="3645024"/>
            <a:ext cx="648072" cy="0"/>
          </a:xfrm>
          <a:prstGeom prst="straightConnector1">
            <a:avLst/>
          </a:prstGeom>
          <a:ln w="57150">
            <a:solidFill>
              <a:schemeClr val="tx2">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25" name="直線矢印コネクタ 24"/>
          <p:cNvCxnSpPr>
            <a:stCxn id="18" idx="3"/>
            <a:endCxn id="19" idx="1"/>
          </p:cNvCxnSpPr>
          <p:nvPr/>
        </p:nvCxnSpPr>
        <p:spPr>
          <a:xfrm>
            <a:off x="5436096" y="3645024"/>
            <a:ext cx="936104" cy="0"/>
          </a:xfrm>
          <a:prstGeom prst="straightConnector1">
            <a:avLst/>
          </a:prstGeom>
          <a:ln w="57150">
            <a:solidFill>
              <a:schemeClr val="tx2">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59" name="直線矢印コネクタ 58"/>
          <p:cNvCxnSpPr>
            <a:stCxn id="16" idx="3"/>
            <a:endCxn id="7" idx="1"/>
          </p:cNvCxnSpPr>
          <p:nvPr/>
        </p:nvCxnSpPr>
        <p:spPr>
          <a:xfrm>
            <a:off x="4427984"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sp>
        <p:nvSpPr>
          <p:cNvPr id="87" name="角丸四角形吹き出し 86"/>
          <p:cNvSpPr/>
          <p:nvPr/>
        </p:nvSpPr>
        <p:spPr>
          <a:xfrm>
            <a:off x="539552" y="5085184"/>
            <a:ext cx="8064896" cy="1224136"/>
          </a:xfrm>
          <a:prstGeom prst="wedgeRoundRectCallout">
            <a:avLst>
              <a:gd name="adj1" fmla="val -31766"/>
              <a:gd name="adj2" fmla="val -128492"/>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28" name="角丸四角形 127"/>
          <p:cNvSpPr/>
          <p:nvPr/>
        </p:nvSpPr>
        <p:spPr>
          <a:xfrm>
            <a:off x="251520" y="4509120"/>
            <a:ext cx="8640960" cy="2088232"/>
          </a:xfrm>
          <a:prstGeom prst="roundRect">
            <a:avLst/>
          </a:prstGeom>
          <a:solidFill>
            <a:schemeClr val="bg1"/>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2400" b="1" dirty="0" smtClean="0">
                <a:latin typeface="メイリオ" pitchFamily="50" charset="-128"/>
                <a:ea typeface="メイリオ" pitchFamily="50" charset="-128"/>
                <a:cs typeface="メイリオ" pitchFamily="50" charset="-128"/>
              </a:rPr>
              <a:t>テーマ選定</a:t>
            </a:r>
            <a:r>
              <a:rPr lang="ja-JP" altLang="en-US" sz="2400" b="1" dirty="0" smtClean="0">
                <a:latin typeface="メイリオ" pitchFamily="50" charset="-128"/>
                <a:ea typeface="メイリオ" pitchFamily="50" charset="-128"/>
                <a:cs typeface="メイリオ" pitchFamily="50" charset="-128"/>
              </a:rPr>
              <a:t>部分</a:t>
            </a:r>
            <a:endParaRPr kumimoji="1" lang="ja-JP" altLang="en-US" sz="2400" b="1" dirty="0">
              <a:latin typeface="メイリオ" pitchFamily="50" charset="-128"/>
              <a:ea typeface="メイリオ" pitchFamily="50" charset="-128"/>
              <a:cs typeface="メイリオ" pitchFamily="50" charset="-128"/>
            </a:endParaRPr>
          </a:p>
        </p:txBody>
      </p:sp>
      <p:grpSp>
        <p:nvGrpSpPr>
          <p:cNvPr id="129" name="グループ化 128"/>
          <p:cNvGrpSpPr/>
          <p:nvPr/>
        </p:nvGrpSpPr>
        <p:grpSpPr>
          <a:xfrm>
            <a:off x="755576" y="5229200"/>
            <a:ext cx="7560840" cy="864096"/>
            <a:chOff x="755576" y="5229200"/>
            <a:chExt cx="7560840" cy="864096"/>
          </a:xfrm>
        </p:grpSpPr>
        <p:sp>
          <p:nvSpPr>
            <p:cNvPr id="88" name="正方形/長方形 87"/>
            <p:cNvSpPr/>
            <p:nvPr/>
          </p:nvSpPr>
          <p:spPr>
            <a:xfrm>
              <a:off x="755576" y="5229200"/>
              <a:ext cx="1944216" cy="864096"/>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EFO</a:t>
              </a:r>
              <a:r>
                <a:rPr kumimoji="1" lang="ja-JP" altLang="en-US" sz="2000" b="1" dirty="0" smtClean="0">
                  <a:latin typeface="メイリオ" pitchFamily="50" charset="-128"/>
                  <a:ea typeface="メイリオ" pitchFamily="50" charset="-128"/>
                  <a:cs typeface="メイリオ" pitchFamily="50" charset="-128"/>
                </a:rPr>
                <a:t>検討項目</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の列挙</a:t>
              </a:r>
              <a:endParaRPr kumimoji="1" lang="ja-JP" altLang="en-US" sz="2000" b="1" dirty="0">
                <a:latin typeface="メイリオ" pitchFamily="50" charset="-128"/>
                <a:ea typeface="メイリオ" pitchFamily="50" charset="-128"/>
                <a:cs typeface="メイリオ" pitchFamily="50" charset="-128"/>
              </a:endParaRPr>
            </a:p>
          </p:txBody>
        </p:sp>
        <p:sp>
          <p:nvSpPr>
            <p:cNvPr id="89" name="正方形/長方形 88"/>
            <p:cNvSpPr/>
            <p:nvPr/>
          </p:nvSpPr>
          <p:spPr>
            <a:xfrm>
              <a:off x="3203848" y="5229200"/>
              <a:ext cx="1728192" cy="864096"/>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検討項目の</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絞り込み</a:t>
              </a:r>
            </a:p>
          </p:txBody>
        </p:sp>
        <p:sp>
          <p:nvSpPr>
            <p:cNvPr id="90" name="正方形/長方形 89"/>
            <p:cNvSpPr/>
            <p:nvPr/>
          </p:nvSpPr>
          <p:spPr>
            <a:xfrm>
              <a:off x="5436096" y="5373216"/>
              <a:ext cx="1224136" cy="576064"/>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実装</a:t>
              </a:r>
            </a:p>
          </p:txBody>
        </p:sp>
        <p:cxnSp>
          <p:nvCxnSpPr>
            <p:cNvPr id="91" name="直線矢印コネクタ 90"/>
            <p:cNvCxnSpPr>
              <a:stCxn id="88" idx="3"/>
              <a:endCxn id="89" idx="1"/>
            </p:cNvCxnSpPr>
            <p:nvPr/>
          </p:nvCxnSpPr>
          <p:spPr>
            <a:xfrm>
              <a:off x="2699792"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cxnSp>
          <p:nvCxnSpPr>
            <p:cNvPr id="92" name="直線矢印コネクタ 91"/>
            <p:cNvCxnSpPr>
              <a:stCxn id="89" idx="3"/>
              <a:endCxn id="90" idx="1"/>
            </p:cNvCxnSpPr>
            <p:nvPr/>
          </p:nvCxnSpPr>
          <p:spPr>
            <a:xfrm>
              <a:off x="4932040"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110" name="正方形/長方形 109"/>
            <p:cNvSpPr/>
            <p:nvPr/>
          </p:nvSpPr>
          <p:spPr>
            <a:xfrm>
              <a:off x="7164288" y="5373216"/>
              <a:ext cx="1152128" cy="576064"/>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評価</a:t>
              </a:r>
            </a:p>
          </p:txBody>
        </p:sp>
        <p:cxnSp>
          <p:nvCxnSpPr>
            <p:cNvPr id="112" name="直線矢印コネクタ 111"/>
            <p:cNvCxnSpPr>
              <a:stCxn id="90" idx="3"/>
              <a:endCxn id="110" idx="1"/>
            </p:cNvCxnSpPr>
            <p:nvPr/>
          </p:nvCxnSpPr>
          <p:spPr>
            <a:xfrm>
              <a:off x="6660232"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dissolve">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ソースコードのコメント規定</a:t>
            </a:r>
            <a:endParaRPr kumimoji="1" lang="ja-JP" altLang="en-US" sz="3600" dirty="0"/>
          </a:p>
        </p:txBody>
      </p:sp>
      <p:sp>
        <p:nvSpPr>
          <p:cNvPr id="1025" name="Rectangle 1"/>
          <p:cNvSpPr>
            <a:spLocks noChangeArrowheads="1"/>
          </p:cNvSpPr>
          <p:nvPr/>
        </p:nvSpPr>
        <p:spPr bwMode="auto">
          <a:xfrm>
            <a:off x="576064" y="908720"/>
            <a:ext cx="8567936" cy="5949280"/>
          </a:xfrm>
          <a:prstGeom prst="rect">
            <a:avLst/>
          </a:prstGeom>
          <a:solidFill>
            <a:srgbClr val="F8F8F8"/>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1" lang="ja-JP" altLang="ja-JP" b="0" i="0" u="none" strike="noStrike" cap="none" normalizeH="0" baseline="0" dirty="0" smtClean="0">
                <a:ln>
                  <a:noFill/>
                </a:ln>
                <a:solidFill>
                  <a:srgbClr val="666666"/>
                </a:solidFill>
                <a:effectLst/>
                <a:latin typeface="Arial Unicode MS" pitchFamily="50" charset="-128"/>
                <a:ea typeface="ＭＳ Ｐゴシック" pitchFamily="50" charset="-128"/>
                <a:cs typeface="ＭＳ Ｐゴシック" pitchFamily="50" charset="-128"/>
              </a:rPr>
              <a:t>&lt;?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php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marL="0" marR="0" lvl="0" indent="0" defTabSz="914400" rtl="0" eaLnBrk="0" fontAlgn="base" latinLnBrk="0" hangingPunct="0">
              <a:lnSpc>
                <a:spcPct val="100000"/>
              </a:lnSpc>
              <a:spcBef>
                <a:spcPct val="0"/>
              </a:spcBef>
              <a:spcAft>
                <a:spcPct val="0"/>
              </a:spcAft>
              <a:buClrTx/>
              <a:buSzTx/>
              <a:buFontTx/>
              <a:buNone/>
              <a:tabLst/>
            </a:pP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marL="0" marR="0" lvl="0" indent="0" defTabSz="914400" rtl="0" eaLnBrk="0" fontAlgn="base" latinLnBrk="0" hangingPunct="0">
              <a:lnSpc>
                <a:spcPct val="100000"/>
              </a:lnSpc>
              <a:spcBef>
                <a:spcPct val="0"/>
              </a:spcBef>
              <a:spcAft>
                <a:spcPct val="0"/>
              </a:spcAft>
              <a:buClrTx/>
              <a:buSzTx/>
              <a:buFontTx/>
              <a:buNone/>
              <a:tabLs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Iframes Controller</a:t>
            </a:r>
            <a:endParaRPr lang="en-US" altLang="ja-JP" dirty="0" smtClean="0">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ja-JP" altLang="en-US"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@author Noriko Arai &lt;</a:t>
            </a:r>
            <a:r>
              <a:rPr lang="ja-JP" altLang="ja-JP" i="1" dirty="0" smtClean="0">
                <a:solidFill>
                  <a:srgbClr val="BA2121"/>
                </a:solidFill>
                <a:latin typeface="Arial Unicode MS" pitchFamily="50" charset="-128"/>
                <a:ea typeface="ＭＳ Ｐゴシック" pitchFamily="50" charset="-128"/>
                <a:cs typeface="ＭＳ Ｐゴシック" pitchFamily="50" charset="-128"/>
                <a:hlinkClick r:id="rId3"/>
              </a:rPr>
              <a:t>arai@nii.ac.jp</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&gt;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@author Kotaro Hokada </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&lt;</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hlinkClick r:id="rId3"/>
              </a:rPr>
              <a:t>kotaro.hokada@gmail.com</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&gt;</a:t>
            </a:r>
            <a:endPar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@link http://www.netcommons.org NetCommons Project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@license http://www.netcommons.org/license.txt NetCommons License</a:t>
            </a:r>
            <a:endPar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@copyright Copyright 2014, NetCommons Project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App</a:t>
            </a:r>
            <a:r>
              <a:rPr kumimoji="1" lang="ja-JP" altLang="ja-JP" b="0" i="0" u="none" strike="noStrike" cap="none" normalizeH="0" baseline="0" dirty="0" smtClean="0">
                <a:ln>
                  <a:noFill/>
                </a:ln>
                <a:solidFill>
                  <a:srgbClr val="666666"/>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uses</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'IframesAppController'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'Iframes.Controller'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endParaRPr lang="en-US" altLang="ja-JP" dirty="0" smtClean="0">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Iframes 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@author Kotaro Hokada </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&lt;</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hlinkClick r:id="rId3"/>
              </a:rPr>
              <a:t>kotaro.hokada@gmail.com</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&gt;</a:t>
            </a:r>
            <a:endPar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@package NetCommons\Iframes\Controller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1" i="0" u="none" strike="noStrike" cap="none" normalizeH="0" baseline="0" dirty="0" smtClean="0">
                <a:ln>
                  <a:noFill/>
                </a:ln>
                <a:solidFill>
                  <a:srgbClr val="008000"/>
                </a:solidFill>
                <a:effectLst/>
                <a:latin typeface="Arial Unicode MS" pitchFamily="50" charset="-128"/>
                <a:ea typeface="ＭＳ Ｐゴシック" pitchFamily="50" charset="-128"/>
                <a:cs typeface="ＭＳ Ｐゴシック" pitchFamily="50" charset="-128"/>
              </a:rPr>
              <a:t>class</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1" i="0" u="none" strike="noStrike" cap="none" normalizeH="0" baseline="0" dirty="0" smtClean="0">
                <a:ln>
                  <a:noFill/>
                </a:ln>
                <a:solidFill>
                  <a:srgbClr val="0000FF"/>
                </a:solidFill>
                <a:effectLst/>
                <a:latin typeface="Arial Unicode MS" pitchFamily="50" charset="-128"/>
                <a:ea typeface="ＭＳ Ｐゴシック" pitchFamily="50" charset="-128"/>
                <a:cs typeface="ＭＳ Ｐゴシック" pitchFamily="50" charset="-128"/>
              </a:rPr>
              <a:t>IframesController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1" i="0" u="none" strike="noStrike" cap="none" normalizeH="0" baseline="0" dirty="0" smtClean="0">
                <a:ln>
                  <a:noFill/>
                </a:ln>
                <a:solidFill>
                  <a:srgbClr val="008000"/>
                </a:solidFill>
                <a:effectLst/>
                <a:latin typeface="Arial Unicode MS" pitchFamily="50" charset="-128"/>
                <a:ea typeface="ＭＳ Ｐゴシック" pitchFamily="50" charset="-128"/>
                <a:cs typeface="ＭＳ Ｐゴシック" pitchFamily="50" charset="-128"/>
              </a:rPr>
              <a:t>extends</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IframesAppController {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lang="en-US" altLang="ja-JP" i="1" dirty="0" smtClean="0">
                <a:solidFill>
                  <a:srgbClr val="BA2121"/>
                </a:solidFill>
                <a:latin typeface="Arial Unicode MS" pitchFamily="50" charset="-128"/>
                <a:ea typeface="ＭＳ Ｐゴシック" pitchFamily="50" charset="-128"/>
                <a:cs typeface="ＭＳ Ｐゴシック" pitchFamily="50" charset="-128"/>
              </a:rPr>
              <a:t>/* </a:t>
            </a:r>
            <a:r>
              <a:rPr lang="ja-JP" altLang="en-US" i="1" dirty="0" smtClean="0">
                <a:solidFill>
                  <a:srgbClr val="BA2121"/>
                </a:solidFill>
                <a:latin typeface="Arial Unicode MS" pitchFamily="50" charset="-128"/>
                <a:ea typeface="ＭＳ Ｐゴシック" pitchFamily="50" charset="-128"/>
                <a:cs typeface="ＭＳ Ｐゴシック" pitchFamily="50" charset="-128"/>
              </a:rPr>
              <a:t>省略 </a:t>
            </a:r>
            <a:r>
              <a:rPr lang="en-US" altLang="ja-JP" i="1" dirty="0" smtClean="0">
                <a:solidFill>
                  <a:srgbClr val="BA2121"/>
                </a:solidFill>
                <a:latin typeface="Arial Unicode MS" pitchFamily="50" charset="-128"/>
                <a:ea typeface="ＭＳ Ｐゴシック" pitchFamily="50" charset="-128"/>
                <a:cs typeface="ＭＳ Ｐゴシック" pitchFamily="50" charset="-128"/>
              </a:rPr>
              <a:t>*/</a:t>
            </a: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p:txBody>
      </p:sp>
      <p:sp>
        <p:nvSpPr>
          <p:cNvPr id="9" name="四角形吹き出し 8"/>
          <p:cNvSpPr/>
          <p:nvPr/>
        </p:nvSpPr>
        <p:spPr>
          <a:xfrm>
            <a:off x="1403648" y="908720"/>
            <a:ext cx="1512168" cy="432048"/>
          </a:xfrm>
          <a:prstGeom prst="wedgeRectCallout">
            <a:avLst>
              <a:gd name="adj1" fmla="val -40745"/>
              <a:gd name="adj2" fmla="val 8174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ファイル名</a:t>
            </a:r>
            <a:endParaRPr kumimoji="1" lang="ja-JP" altLang="en-US" sz="2000" b="1" dirty="0">
              <a:latin typeface="メイリオ" pitchFamily="50" charset="-128"/>
              <a:ea typeface="メイリオ" pitchFamily="50" charset="-128"/>
              <a:cs typeface="メイリオ" pitchFamily="50" charset="-128"/>
            </a:endParaRPr>
          </a:p>
        </p:txBody>
      </p:sp>
      <p:sp>
        <p:nvSpPr>
          <p:cNvPr id="10" name="四角形吹き出し 9"/>
          <p:cNvSpPr/>
          <p:nvPr/>
        </p:nvSpPr>
        <p:spPr>
          <a:xfrm>
            <a:off x="3563888" y="1052736"/>
            <a:ext cx="1872208" cy="648072"/>
          </a:xfrm>
          <a:prstGeom prst="wedgeRectCallout">
            <a:avLst>
              <a:gd name="adj1" fmla="val -51988"/>
              <a:gd name="adj2" fmla="val 11444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先生の氏名</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アドレス</a:t>
            </a:r>
            <a:endParaRPr kumimoji="1" lang="ja-JP" altLang="en-US" sz="2000" b="1"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5724128" y="1052736"/>
            <a:ext cx="1944216" cy="648072"/>
          </a:xfrm>
          <a:prstGeom prst="wedgeRectCallout">
            <a:avLst>
              <a:gd name="adj1" fmla="val -75811"/>
              <a:gd name="adj2" fmla="val 15581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開発者の氏名</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アドレス</a:t>
            </a:r>
            <a:endParaRPr kumimoji="1" lang="ja-JP" altLang="en-US" sz="2000" b="1" dirty="0">
              <a:latin typeface="メイリオ" pitchFamily="50" charset="-128"/>
              <a:ea typeface="メイリオ" pitchFamily="50" charset="-128"/>
              <a:cs typeface="メイリオ" pitchFamily="50" charset="-128"/>
            </a:endParaRPr>
          </a:p>
        </p:txBody>
      </p:sp>
      <p:sp>
        <p:nvSpPr>
          <p:cNvPr id="12" name="四角形吹き出し 11"/>
          <p:cNvSpPr/>
          <p:nvPr/>
        </p:nvSpPr>
        <p:spPr>
          <a:xfrm>
            <a:off x="7380312" y="3284984"/>
            <a:ext cx="1476672" cy="432048"/>
          </a:xfrm>
          <a:prstGeom prst="wedgeRectCallout">
            <a:avLst>
              <a:gd name="adj1" fmla="val -96998"/>
              <a:gd name="adj2" fmla="val -7651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ライセンス</a:t>
            </a:r>
            <a:endParaRPr kumimoji="1" lang="ja-JP" altLang="en-US" sz="2000" b="1" dirty="0">
              <a:latin typeface="メイリオ" pitchFamily="50" charset="-128"/>
              <a:ea typeface="メイリオ" pitchFamily="50" charset="-128"/>
              <a:cs typeface="メイリオ" pitchFamily="50" charset="-128"/>
            </a:endParaRPr>
          </a:p>
        </p:txBody>
      </p:sp>
      <p:sp>
        <p:nvSpPr>
          <p:cNvPr id="13" name="四角形吹き出し 12"/>
          <p:cNvSpPr/>
          <p:nvPr/>
        </p:nvSpPr>
        <p:spPr>
          <a:xfrm>
            <a:off x="6444208" y="3861048"/>
            <a:ext cx="1152128" cy="432048"/>
          </a:xfrm>
          <a:prstGeom prst="wedgeRectCallout">
            <a:avLst>
              <a:gd name="adj1" fmla="val -95371"/>
              <a:gd name="adj2" fmla="val -16068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著作権</a:t>
            </a:r>
            <a:endParaRPr kumimoji="1" lang="ja-JP" altLang="en-US" sz="2000" b="1" dirty="0">
              <a:latin typeface="メイリオ" pitchFamily="50" charset="-128"/>
              <a:ea typeface="メイリオ" pitchFamily="50" charset="-128"/>
              <a:cs typeface="メイリオ" pitchFamily="50" charset="-128"/>
            </a:endParaRPr>
          </a:p>
        </p:txBody>
      </p:sp>
      <p:sp>
        <p:nvSpPr>
          <p:cNvPr id="14" name="四角形吹き出し 13"/>
          <p:cNvSpPr/>
          <p:nvPr/>
        </p:nvSpPr>
        <p:spPr>
          <a:xfrm>
            <a:off x="7164288" y="1988840"/>
            <a:ext cx="1656184" cy="432048"/>
          </a:xfrm>
          <a:prstGeom prst="wedgeRectCallout">
            <a:avLst>
              <a:gd name="adj1" fmla="val -89976"/>
              <a:gd name="adj2" fmla="val 10290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公式サイト</a:t>
            </a:r>
            <a:endParaRPr kumimoji="1" lang="ja-JP" altLang="en-US" sz="2000" b="1" dirty="0">
              <a:latin typeface="メイリオ" pitchFamily="50" charset="-128"/>
              <a:ea typeface="メイリオ" pitchFamily="50" charset="-128"/>
              <a:cs typeface="メイリオ" pitchFamily="50" charset="-128"/>
            </a:endParaRPr>
          </a:p>
        </p:txBody>
      </p:sp>
      <p:sp>
        <p:nvSpPr>
          <p:cNvPr id="15" name="フローチャート: 処理 14"/>
          <p:cNvSpPr/>
          <p:nvPr/>
        </p:nvSpPr>
        <p:spPr>
          <a:xfrm>
            <a:off x="72008" y="1196752"/>
            <a:ext cx="467544" cy="2448272"/>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ファイルの先頭</a:t>
            </a:r>
            <a:endParaRPr kumimoji="1" lang="ja-JP" altLang="en-US" sz="2000"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46</a:t>
            </a:fld>
            <a:endParaRPr lang="ja-JP" altLang="en-US" dirty="0"/>
          </a:p>
        </p:txBody>
      </p:sp>
      <p:sp>
        <p:nvSpPr>
          <p:cNvPr id="16" name="フローチャート: 処理 15"/>
          <p:cNvSpPr/>
          <p:nvPr/>
        </p:nvSpPr>
        <p:spPr>
          <a:xfrm>
            <a:off x="72008" y="4149080"/>
            <a:ext cx="467544" cy="1944216"/>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クラスの先頭</a:t>
            </a:r>
            <a:endParaRPr kumimoji="1" lang="ja-JP" altLang="en-US" sz="2000" b="1" dirty="0">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6516216" y="5329624"/>
            <a:ext cx="2520280" cy="1123712"/>
          </a:xfrm>
          <a:prstGeom prst="round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・メンバ変数宣言</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・メソッド</a:t>
            </a:r>
            <a:endParaRPr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の先頭も同様</a:t>
            </a:r>
            <a:endParaRPr kumimoji="1" lang="ja-JP" altLang="en-US" sz="2000" b="1" dirty="0">
              <a:latin typeface="メイリオ" pitchFamily="50" charset="-128"/>
              <a:ea typeface="メイリオ" pitchFamily="50" charset="-128"/>
              <a:cs typeface="メイリオ" pitchFamily="50" charset="-128"/>
            </a:endParaRPr>
          </a:p>
        </p:txBody>
      </p:sp>
      <p:sp>
        <p:nvSpPr>
          <p:cNvPr id="17"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dissolve">
                                      <p:cBhvr>
                                        <p:cTn id="24" dur="500"/>
                                        <p:tgtEl>
                                          <p:spTgt spid="12"/>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9"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PLATON</a:t>
            </a:r>
            <a:r>
              <a:rPr lang="ja-JP" altLang="en-US" dirty="0" smtClean="0"/>
              <a:t>の移行</a:t>
            </a:r>
            <a:r>
              <a:rPr lang="en-US" altLang="ja-JP" dirty="0" smtClean="0"/>
              <a:t>(NC2</a:t>
            </a:r>
            <a:r>
              <a:rPr lang="ja-JP" altLang="en-US" dirty="0" smtClean="0"/>
              <a:t>⇒</a:t>
            </a:r>
            <a:r>
              <a:rPr lang="en-US" altLang="ja-JP" dirty="0" smtClean="0"/>
              <a:t>NC3)</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47</a:t>
            </a:fld>
            <a:endParaRPr lang="ja-JP" altLang="en-US" dirty="0"/>
          </a:p>
        </p:txBody>
      </p:sp>
      <p:sp>
        <p:nvSpPr>
          <p:cNvPr id="9" name="コンテンツ プレースホルダ 5"/>
          <p:cNvSpPr txBox="1">
            <a:spLocks/>
          </p:cNvSpPr>
          <p:nvPr/>
        </p:nvSpPr>
        <p:spPr>
          <a:xfrm>
            <a:off x="323528" y="1340768"/>
            <a:ext cx="8280920" cy="367240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NC3</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の正式版リリースの後、</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NC2</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から</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NC3</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への移行ツールを開発予定</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移行ツール配布時期はまだ未定。</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800" b="1" dirty="0" smtClean="0">
                <a:latin typeface="メイリオ" pitchFamily="50" charset="-128"/>
                <a:ea typeface="メイリオ" pitchFamily="50" charset="-128"/>
                <a:cs typeface="メイリオ" pitchFamily="50" charset="-128"/>
              </a:rPr>
              <a:t>移行ツールを利用することで</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への乗り換え工数は減らせる。</a:t>
            </a:r>
            <a:endParaRPr lang="en-US" altLang="ja-JP" sz="2800" b="1" dirty="0" smtClean="0">
              <a:latin typeface="メイリオ" pitchFamily="50" charset="-128"/>
              <a:ea typeface="メイリオ" pitchFamily="50" charset="-128"/>
              <a:cs typeface="メイリオ" pitchFamily="50" charset="-128"/>
            </a:endParaRPr>
          </a:p>
        </p:txBody>
      </p:sp>
      <p:sp>
        <p:nvSpPr>
          <p:cNvPr id="23"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24" name="表 23"/>
          <p:cNvGraphicFramePr>
            <a:graphicFrameLocks noGrp="1"/>
          </p:cNvGraphicFramePr>
          <p:nvPr/>
        </p:nvGraphicFramePr>
        <p:xfrm>
          <a:off x="827584" y="3861048"/>
          <a:ext cx="7848872" cy="2016225"/>
        </p:xfrm>
        <a:graphic>
          <a:graphicData uri="http://schemas.openxmlformats.org/drawingml/2006/table">
            <a:tbl>
              <a:tblPr/>
              <a:tblGrid>
                <a:gridCol w="642029"/>
                <a:gridCol w="2238291"/>
                <a:gridCol w="1152128"/>
                <a:gridCol w="1296144"/>
                <a:gridCol w="1296144"/>
                <a:gridCol w="1224136"/>
              </a:tblGrid>
              <a:tr h="403245">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a:txBody>
                    <a:bodyPr/>
                    <a:lstStyle/>
                    <a:p>
                      <a:pPr algn="ctr">
                        <a:lnSpc>
                          <a:spcPts val="1800"/>
                        </a:lnSpc>
                        <a:spcAft>
                          <a:spcPts val="0"/>
                        </a:spcAft>
                      </a:pPr>
                      <a:r>
                        <a:rPr lang="en-US" altLang="ja-JP" sz="2000" b="1" kern="100" dirty="0" smtClean="0">
                          <a:latin typeface="Century"/>
                          <a:ea typeface="Mincho"/>
                          <a:cs typeface="Times New Roman"/>
                        </a:rPr>
                        <a:t>2015/3</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2015/8</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2016/3</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2016/8</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altLang="ja-JP" b="1" dirty="0" smtClean="0">
                          <a:latin typeface="メイリオ" pitchFamily="50" charset="-128"/>
                          <a:ea typeface="メイリオ" pitchFamily="50" charset="-128"/>
                          <a:cs typeface="メイリオ" pitchFamily="50" charset="-128"/>
                        </a:rPr>
                        <a:t>α</a:t>
                      </a:r>
                      <a:r>
                        <a:rPr lang="ja-JP" altLang="en-US" b="1" dirty="0" smtClean="0">
                          <a:latin typeface="メイリオ" pitchFamily="50" charset="-128"/>
                          <a:ea typeface="メイリオ" pitchFamily="50" charset="-128"/>
                          <a:cs typeface="メイリオ" pitchFamily="50" charset="-128"/>
                        </a:rPr>
                        <a:t>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altLang="en-US" sz="2000" b="1" kern="100" dirty="0" smtClean="0">
                          <a:latin typeface="HGP創英角ﾎﾟｯﾌﾟ体" pitchFamily="50" charset="-128"/>
                          <a:ea typeface="HGP創英角ﾎﾟｯﾌﾟ体" pitchFamily="50" charset="-128"/>
                          <a:cs typeface="メイリオ" pitchFamily="50" charset="-128"/>
                        </a:rPr>
                        <a:t>○</a:t>
                      </a:r>
                      <a:endParaRPr lang="ja-JP" sz="2000" b="1" kern="100" dirty="0">
                        <a:latin typeface="HGP創英角ﾎﾟｯﾌﾟ体" pitchFamily="50" charset="-128"/>
                        <a:ea typeface="HGP創英角ﾎﾟｯﾌﾟ体"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altLang="ja-JP" b="1" dirty="0" smtClean="0">
                          <a:latin typeface="メイリオ" pitchFamily="50" charset="-128"/>
                          <a:ea typeface="メイリオ" pitchFamily="50" charset="-128"/>
                          <a:cs typeface="メイリオ" pitchFamily="50" charset="-128"/>
                        </a:rPr>
                        <a:t>β</a:t>
                      </a:r>
                      <a:r>
                        <a:rPr lang="ja-JP" altLang="en-US" b="1" dirty="0" smtClean="0">
                          <a:latin typeface="メイリオ" pitchFamily="50" charset="-128"/>
                          <a:ea typeface="メイリオ" pitchFamily="50" charset="-128"/>
                          <a:cs typeface="メイリオ" pitchFamily="50" charset="-128"/>
                        </a:rPr>
                        <a:t>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ja-JP" altLang="en-US" sz="2000" b="1" kern="100" dirty="0" smtClean="0">
                          <a:solidFill>
                            <a:schemeClr val="tx1"/>
                          </a:solidFill>
                          <a:latin typeface="HGP創英角ﾎﾟｯﾌﾟ体" pitchFamily="50" charset="-128"/>
                          <a:ea typeface="HGP創英角ﾎﾟｯﾌﾟ体" pitchFamily="50" charset="-128"/>
                          <a:cs typeface="メイリオ" pitchFamily="50" charset="-128"/>
                        </a:rPr>
                        <a:t>○</a:t>
                      </a:r>
                      <a:endParaRPr kumimoji="1" lang="ja-JP" altLang="ja-JP" sz="2000" b="1" kern="100" dirty="0">
                        <a:solidFill>
                          <a:schemeClr val="tx1"/>
                        </a:solidFill>
                        <a:latin typeface="HGP創英角ﾎﾟｯﾌﾟ体" pitchFamily="50" charset="-128"/>
                        <a:ea typeface="HGP創英角ﾎﾟｯﾌﾟ体"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ja-JP" altLang="en-US" b="1" dirty="0" smtClean="0">
                          <a:latin typeface="メイリオ" pitchFamily="50" charset="-128"/>
                          <a:ea typeface="メイリオ" pitchFamily="50" charset="-128"/>
                          <a:cs typeface="メイリオ" pitchFamily="50" charset="-128"/>
                        </a:rPr>
                        <a:t>正式版リリース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ja-JP" altLang="en-US" sz="2000" b="1" kern="100" dirty="0">
                          <a:solidFill>
                            <a:schemeClr val="tx1"/>
                          </a:solidFill>
                          <a:latin typeface="HGP創英角ﾎﾟｯﾌﾟ体" pitchFamily="50" charset="-128"/>
                          <a:ea typeface="HGP創英角ﾎﾟｯﾌﾟ体" pitchFamily="50" charset="-128"/>
                          <a:cs typeface="メイリオ" pitchFamily="50" charset="-128"/>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ja-JP" altLang="en-US" b="1" dirty="0" smtClean="0">
                          <a:latin typeface="メイリオ" pitchFamily="50" charset="-128"/>
                          <a:ea typeface="メイリオ" pitchFamily="50" charset="-128"/>
                          <a:cs typeface="メイリオ" pitchFamily="50" charset="-128"/>
                        </a:rPr>
                        <a:t>移行ツール配布</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lnSpc>
                          <a:spcPts val="1800"/>
                        </a:lnSpc>
                        <a:spcAft>
                          <a:spcPts val="0"/>
                        </a:spcAft>
                      </a:pPr>
                      <a:r>
                        <a:rPr kumimoji="1" lang="ja-JP" altLang="en-US" sz="2000" b="1" kern="100" dirty="0" smtClean="0">
                          <a:solidFill>
                            <a:schemeClr val="tx1"/>
                          </a:solidFill>
                          <a:latin typeface="HGP創英角ﾎﾟｯﾌﾟ体" pitchFamily="50" charset="-128"/>
                          <a:ea typeface="HGP創英角ﾎﾟｯﾌﾟ体" pitchFamily="50" charset="-128"/>
                          <a:cs typeface="メイリオ" pitchFamily="50" charset="-128"/>
                        </a:rPr>
                        <a:t>○</a:t>
                      </a:r>
                      <a:endParaRPr kumimoji="1" lang="ja-JP" altLang="en-US" sz="2000" b="1" kern="100" dirty="0">
                        <a:solidFill>
                          <a:schemeClr val="tx1"/>
                        </a:solidFill>
                        <a:latin typeface="HGP創英角ﾎﾟｯﾌﾟ体" pitchFamily="50" charset="-128"/>
                        <a:ea typeface="HGP創英角ﾎﾟｯﾌﾟ体"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5" name="テキスト ボックス 24"/>
          <p:cNvSpPr txBox="1"/>
          <p:nvPr/>
        </p:nvSpPr>
        <p:spPr>
          <a:xfrm>
            <a:off x="755576" y="5934670"/>
            <a:ext cx="6264696" cy="923330"/>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α</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機能が不足している試作版</a:t>
            </a:r>
            <a:endParaRPr lang="en-US" altLang="ja-JP" dirty="0" smtClean="0">
              <a:latin typeface="メイリオ" pitchFamily="50" charset="-128"/>
              <a:ea typeface="メイリオ" pitchFamily="50" charset="-128"/>
              <a:cs typeface="メイリオ" pitchFamily="50" charset="-128"/>
            </a:endParaRPr>
          </a:p>
          <a:p>
            <a:r>
              <a:rPr lang="en-US" altLang="ja-JP" dirty="0" smtClean="0">
                <a:latin typeface="メイリオ" pitchFamily="50" charset="-128"/>
                <a:ea typeface="メイリオ" pitchFamily="50" charset="-128"/>
                <a:cs typeface="メイリオ" pitchFamily="50" charset="-128"/>
              </a:rPr>
              <a:t>β</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機能が一部不足しているおり、動作が不安定</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正式版：</a:t>
            </a:r>
            <a:r>
              <a:rPr lang="ja-JP" altLang="en-US" dirty="0" smtClean="0">
                <a:latin typeface="メイリオ" pitchFamily="50" charset="-128"/>
                <a:ea typeface="メイリオ" pitchFamily="50" charset="-128"/>
                <a:cs typeface="メイリオ" pitchFamily="50" charset="-128"/>
              </a:rPr>
              <a:t>対応の</a:t>
            </a:r>
            <a:r>
              <a:rPr lang="en-US" altLang="ja-JP" dirty="0" smtClean="0">
                <a:latin typeface="メイリオ" pitchFamily="50" charset="-128"/>
                <a:ea typeface="メイリオ" pitchFamily="50" charset="-128"/>
                <a:cs typeface="メイリオ" pitchFamily="50" charset="-128"/>
              </a:rPr>
              <a:t>OS</a:t>
            </a:r>
            <a:r>
              <a:rPr lang="ja-JP" altLang="en-US" dirty="0" smtClean="0">
                <a:latin typeface="メイリオ" pitchFamily="50" charset="-128"/>
                <a:ea typeface="メイリオ" pitchFamily="50" charset="-128"/>
                <a:cs typeface="メイリオ" pitchFamily="50" charset="-128"/>
              </a:rPr>
              <a:t>の上では問題なく動く</a:t>
            </a:r>
            <a:endParaRPr kumimoji="1" lang="en-US" altLang="ja-JP" dirty="0" smtClean="0">
              <a:latin typeface="メイリオ" pitchFamily="50" charset="-128"/>
              <a:ea typeface="メイリオ" pitchFamily="50" charset="-128"/>
              <a:cs typeface="メイリオ" pitchFamily="50" charset="-128"/>
            </a:endParaRPr>
          </a:p>
        </p:txBody>
      </p:sp>
      <p:sp>
        <p:nvSpPr>
          <p:cNvPr id="26" name="角丸四角形 25"/>
          <p:cNvSpPr/>
          <p:nvPr/>
        </p:nvSpPr>
        <p:spPr>
          <a:xfrm>
            <a:off x="4932040" y="3429000"/>
            <a:ext cx="3744416" cy="504056"/>
          </a:xfrm>
          <a:prstGeom prst="round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未定</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苦労したところ</a:t>
            </a:r>
            <a:endParaRPr kumimoji="1" lang="ja-JP" altLang="en-US" dirty="0"/>
          </a:p>
        </p:txBody>
      </p:sp>
      <p:sp>
        <p:nvSpPr>
          <p:cNvPr id="3" name="コンテンツ プレースホルダ 2"/>
          <p:cNvSpPr>
            <a:spLocks noGrp="1"/>
          </p:cNvSpPr>
          <p:nvPr>
            <p:ph idx="1"/>
          </p:nvPr>
        </p:nvSpPr>
        <p:spPr>
          <a:xfrm>
            <a:off x="611560" y="1556792"/>
            <a:ext cx="8219256" cy="1224136"/>
          </a:xfrm>
        </p:spPr>
        <p:txBody>
          <a:bodyPr/>
          <a:lstStyle/>
          <a:p>
            <a:r>
              <a:rPr lang="en-US" altLang="ja-JP" dirty="0" smtClean="0"/>
              <a:t>CakePHP</a:t>
            </a:r>
            <a:r>
              <a:rPr lang="ja-JP" altLang="en-US" dirty="0" smtClean="0"/>
              <a:t>と</a:t>
            </a:r>
            <a:r>
              <a:rPr kumimoji="1" lang="en-US" altLang="ja-JP" dirty="0" smtClean="0"/>
              <a:t>AngularJS</a:t>
            </a:r>
            <a:r>
              <a:rPr kumimoji="1" lang="ja-JP" altLang="en-US" dirty="0" smtClean="0"/>
              <a:t>の</a:t>
            </a:r>
            <a:r>
              <a:rPr lang="ja-JP" altLang="en-US" dirty="0" smtClean="0"/>
              <a:t>コードの共存</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7" name="コンテンツ プレースホルダ 2"/>
          <p:cNvSpPr txBox="1">
            <a:spLocks/>
          </p:cNvSpPr>
          <p:nvPr/>
        </p:nvSpPr>
        <p:spPr>
          <a:xfrm>
            <a:off x="216024" y="2636912"/>
            <a:ext cx="8532440" cy="1224136"/>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互いのコーディング規則を組み合わせて実装する必要があった。</a:t>
            </a: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8" name="コンテンツ プレースホルダ 2"/>
          <p:cNvSpPr txBox="1">
            <a:spLocks/>
          </p:cNvSpPr>
          <p:nvPr/>
        </p:nvSpPr>
        <p:spPr>
          <a:xfrm>
            <a:off x="216024" y="3789040"/>
            <a:ext cx="8352928" cy="1224136"/>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現在は開発者内で共有したものが、何度か修正され、シンプルなコードになっている。</a:t>
            </a: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ソフトウェアやライブラリ</a:t>
            </a:r>
            <a:endParaRPr kumimoji="1"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0" y="908720"/>
            <a:ext cx="9144000" cy="59492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10" name="正方形/長方形 9"/>
          <p:cNvSpPr/>
          <p:nvPr/>
        </p:nvSpPr>
        <p:spPr>
          <a:xfrm>
            <a:off x="2700739" y="1782056"/>
            <a:ext cx="6140730"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NetCommons3</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Plugin</a:t>
            </a:r>
          </a:p>
          <a:p>
            <a:pPr algn="ctr"/>
            <a:r>
              <a:rPr lang="en-US" altLang="ja-JP" sz="1400" b="1" dirty="0" smtClean="0">
                <a:latin typeface="メイリオ" pitchFamily="50" charset="-128"/>
                <a:ea typeface="メイリオ" pitchFamily="50" charset="-128"/>
                <a:cs typeface="メイリオ" pitchFamily="50" charset="-128"/>
              </a:rPr>
              <a:t>(HTML, CSS, Javascript, PHP)</a:t>
            </a:r>
            <a:endParaRPr kumimoji="1" lang="ja-JP" altLang="en-US" sz="2000" b="1" dirty="0">
              <a:latin typeface="メイリオ" pitchFamily="50" charset="-128"/>
              <a:ea typeface="メイリオ" pitchFamily="50" charset="-128"/>
              <a:cs typeface="メイリオ" pitchFamily="50" charset="-128"/>
            </a:endParaRPr>
          </a:p>
        </p:txBody>
      </p:sp>
      <p:sp>
        <p:nvSpPr>
          <p:cNvPr id="11" name="正方形/長方形 10"/>
          <p:cNvSpPr/>
          <p:nvPr/>
        </p:nvSpPr>
        <p:spPr>
          <a:xfrm>
            <a:off x="2700739" y="2574144"/>
            <a:ext cx="6140730"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NetCommons3</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Core</a:t>
            </a:r>
          </a:p>
          <a:p>
            <a:pPr algn="ctr"/>
            <a:r>
              <a:rPr lang="en-US" altLang="ja-JP" sz="1400" b="1" dirty="0" smtClean="0">
                <a:latin typeface="メイリオ" pitchFamily="50" charset="-128"/>
                <a:ea typeface="メイリオ" pitchFamily="50" charset="-128"/>
                <a:cs typeface="メイリオ" pitchFamily="50" charset="-128"/>
              </a:rPr>
              <a:t>(HTML, CSS, Javascript, PHP)</a:t>
            </a:r>
            <a:endParaRPr lang="ja-JP" altLang="en-US" sz="1400" b="1" dirty="0" smtClean="0">
              <a:latin typeface="メイリオ" pitchFamily="50" charset="-128"/>
              <a:ea typeface="メイリオ" pitchFamily="50" charset="-128"/>
              <a:cs typeface="メイリオ" pitchFamily="50" charset="-128"/>
            </a:endParaRPr>
          </a:p>
        </p:txBody>
      </p:sp>
      <p:sp>
        <p:nvSpPr>
          <p:cNvPr id="12" name="正方形/長方形 11"/>
          <p:cNvSpPr/>
          <p:nvPr/>
        </p:nvSpPr>
        <p:spPr>
          <a:xfrm>
            <a:off x="2699792" y="3356992"/>
            <a:ext cx="6140730" cy="48585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CakePHP</a:t>
            </a:r>
          </a:p>
        </p:txBody>
      </p:sp>
      <p:sp>
        <p:nvSpPr>
          <p:cNvPr id="13" name="正方形/長方形 12"/>
          <p:cNvSpPr/>
          <p:nvPr/>
        </p:nvSpPr>
        <p:spPr>
          <a:xfrm>
            <a:off x="2699792" y="3933056"/>
            <a:ext cx="6140730" cy="48585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Composer</a:t>
            </a:r>
          </a:p>
        </p:txBody>
      </p:sp>
      <p:sp>
        <p:nvSpPr>
          <p:cNvPr id="14" name="正方形/長方形 13"/>
          <p:cNvSpPr/>
          <p:nvPr/>
        </p:nvSpPr>
        <p:spPr>
          <a:xfrm>
            <a:off x="2699792" y="4527326"/>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Apache,</a:t>
            </a:r>
            <a:r>
              <a:rPr lang="ja-JP" altLang="en-US" sz="2000" b="1" dirty="0" smtClean="0">
                <a:latin typeface="メイリオ" pitchFamily="50" charset="-128"/>
                <a:ea typeface="メイリオ" pitchFamily="50" charset="-128"/>
                <a:cs typeface="メイリオ" pitchFamily="50" charset="-128"/>
              </a:rPr>
              <a:t> </a:t>
            </a:r>
            <a:r>
              <a:rPr kumimoji="1" lang="en-US" altLang="ja-JP" sz="2000" b="1" dirty="0" smtClean="0">
                <a:latin typeface="メイリオ" pitchFamily="50" charset="-128"/>
                <a:ea typeface="メイリオ" pitchFamily="50" charset="-128"/>
                <a:cs typeface="メイリオ" pitchFamily="50" charset="-128"/>
              </a:rPr>
              <a:t>MySQL,</a:t>
            </a:r>
            <a:r>
              <a:rPr lang="en-US" altLang="ja-JP" sz="2000" b="1" dirty="0" smtClean="0">
                <a:latin typeface="メイリオ" pitchFamily="50" charset="-128"/>
                <a:ea typeface="メイリオ" pitchFamily="50" charset="-128"/>
                <a:cs typeface="メイリオ" pitchFamily="50" charset="-128"/>
              </a:rPr>
              <a:t> PHP</a:t>
            </a:r>
            <a:r>
              <a:rPr lang="ja-JP" altLang="en-US" sz="2000" b="1" dirty="0" smtClean="0">
                <a:latin typeface="メイリオ" pitchFamily="50" charset="-128"/>
                <a:ea typeface="メイリオ" pitchFamily="50" charset="-128"/>
                <a:cs typeface="メイリオ" pitchFamily="50" charset="-128"/>
              </a:rPr>
              <a:t> </a:t>
            </a:r>
            <a:endParaRPr kumimoji="1" lang="en-US" altLang="ja-JP" sz="2000" b="1" dirty="0" smtClean="0">
              <a:latin typeface="メイリオ" pitchFamily="50" charset="-128"/>
              <a:ea typeface="メイリオ" pitchFamily="50" charset="-128"/>
              <a:cs typeface="メイリオ" pitchFamily="50" charset="-128"/>
            </a:endParaRPr>
          </a:p>
        </p:txBody>
      </p:sp>
      <p:sp>
        <p:nvSpPr>
          <p:cNvPr id="15" name="正方形/長方形 14"/>
          <p:cNvSpPr/>
          <p:nvPr/>
        </p:nvSpPr>
        <p:spPr>
          <a:xfrm>
            <a:off x="2699792" y="6237312"/>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Ubuntu</a:t>
            </a:r>
            <a:r>
              <a:rPr lang="en-US" altLang="ja-JP" sz="2000" b="1" dirty="0" smtClean="0">
                <a:latin typeface="メイリオ" pitchFamily="50" charset="-128"/>
                <a:ea typeface="メイリオ" pitchFamily="50" charset="-128"/>
                <a:cs typeface="メイリオ" pitchFamily="50" charset="-128"/>
              </a:rPr>
              <a:t>, </a:t>
            </a:r>
            <a:r>
              <a:rPr kumimoji="1" lang="en-US" altLang="ja-JP" sz="2000" b="1" dirty="0" smtClean="0">
                <a:latin typeface="メイリオ" pitchFamily="50" charset="-128"/>
                <a:ea typeface="メイリオ" pitchFamily="50" charset="-128"/>
                <a:cs typeface="メイリオ" pitchFamily="50" charset="-128"/>
              </a:rPr>
              <a:t>Windows</a:t>
            </a:r>
            <a:r>
              <a:rPr lang="en-US" altLang="ja-JP" sz="2000" b="1" dirty="0" smtClean="0">
                <a:latin typeface="メイリオ" pitchFamily="50" charset="-128"/>
                <a:ea typeface="メイリオ" pitchFamily="50" charset="-128"/>
                <a:cs typeface="メイリオ" pitchFamily="50" charset="-128"/>
              </a:rPr>
              <a:t>, Mac</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OS X, Linux     etc.</a:t>
            </a:r>
            <a:endParaRPr kumimoji="1" lang="en-US" altLang="ja-JP" sz="1400" b="1" dirty="0" smtClean="0">
              <a:latin typeface="メイリオ" pitchFamily="50" charset="-128"/>
              <a:ea typeface="メイリオ" pitchFamily="50" charset="-128"/>
              <a:cs typeface="メイリオ" pitchFamily="50" charset="-128"/>
            </a:endParaRPr>
          </a:p>
        </p:txBody>
      </p:sp>
      <p:sp>
        <p:nvSpPr>
          <p:cNvPr id="16" name="正方形/長方形 15"/>
          <p:cNvSpPr/>
          <p:nvPr/>
        </p:nvSpPr>
        <p:spPr>
          <a:xfrm>
            <a:off x="179512" y="6237312"/>
            <a:ext cx="2304256"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ホストマシン</a:t>
            </a:r>
            <a:r>
              <a:rPr lang="en-US" altLang="ja-JP" b="1" dirty="0" smtClean="0">
                <a:latin typeface="メイリオ" pitchFamily="50" charset="-128"/>
                <a:ea typeface="メイリオ" pitchFamily="50" charset="-128"/>
                <a:cs typeface="メイリオ" pitchFamily="50" charset="-128"/>
              </a:rPr>
              <a:t>OS</a:t>
            </a:r>
            <a:endParaRPr kumimoji="1" lang="en-US" altLang="ja-JP" sz="1200" b="1" dirty="0" smtClean="0">
              <a:latin typeface="メイリオ" pitchFamily="50" charset="-128"/>
              <a:ea typeface="メイリオ" pitchFamily="50" charset="-128"/>
              <a:cs typeface="メイリオ" pitchFamily="50" charset="-128"/>
            </a:endParaRPr>
          </a:p>
        </p:txBody>
      </p:sp>
      <p:sp>
        <p:nvSpPr>
          <p:cNvPr id="17" name="正方形/長方形 16"/>
          <p:cNvSpPr/>
          <p:nvPr/>
        </p:nvSpPr>
        <p:spPr>
          <a:xfrm>
            <a:off x="179512" y="5085184"/>
            <a:ext cx="2304256"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仮想マシン</a:t>
            </a:r>
            <a:r>
              <a:rPr lang="en-US" altLang="ja-JP" b="1" dirty="0" smtClean="0">
                <a:latin typeface="メイリオ" pitchFamily="50" charset="-128"/>
                <a:ea typeface="メイリオ" pitchFamily="50" charset="-128"/>
                <a:cs typeface="メイリオ" pitchFamily="50" charset="-128"/>
              </a:rPr>
              <a:t>OS</a:t>
            </a:r>
            <a:endParaRPr kumimoji="1" lang="en-US" altLang="ja-JP" sz="1200" b="1" dirty="0" smtClean="0">
              <a:latin typeface="メイリオ" pitchFamily="50" charset="-128"/>
              <a:ea typeface="メイリオ" pitchFamily="50" charset="-128"/>
              <a:cs typeface="メイリオ" pitchFamily="50" charset="-128"/>
            </a:endParaRPr>
          </a:p>
        </p:txBody>
      </p:sp>
      <p:sp>
        <p:nvSpPr>
          <p:cNvPr id="18" name="正方形/長方形 17"/>
          <p:cNvSpPr/>
          <p:nvPr/>
        </p:nvSpPr>
        <p:spPr>
          <a:xfrm>
            <a:off x="2699792" y="5085184"/>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Ubuntu</a:t>
            </a:r>
            <a:endParaRPr kumimoji="1" lang="en-US" altLang="ja-JP" sz="1400" b="1" dirty="0" smtClean="0">
              <a:latin typeface="メイリオ" pitchFamily="50" charset="-128"/>
              <a:ea typeface="メイリオ" pitchFamily="50" charset="-128"/>
              <a:cs typeface="メイリオ" pitchFamily="50" charset="-128"/>
            </a:endParaRPr>
          </a:p>
        </p:txBody>
      </p:sp>
      <p:sp>
        <p:nvSpPr>
          <p:cNvPr id="19" name="正方形/長方形 18"/>
          <p:cNvSpPr/>
          <p:nvPr/>
        </p:nvSpPr>
        <p:spPr>
          <a:xfrm>
            <a:off x="179512" y="5661248"/>
            <a:ext cx="2304256"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仮想マシン</a:t>
            </a:r>
            <a:endParaRPr lang="en-US" altLang="ja-JP" b="1"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2699792" y="5661248"/>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VirtualBox, Vagrant, </a:t>
            </a:r>
            <a:r>
              <a:rPr lang="en-US" altLang="ja-JP" sz="2000" b="1" dirty="0" smtClean="0">
                <a:latin typeface="メイリオ" pitchFamily="50" charset="-128"/>
                <a:ea typeface="メイリオ" pitchFamily="50" charset="-128"/>
                <a:cs typeface="メイリオ" pitchFamily="50" charset="-128"/>
              </a:rPr>
              <a:t>Chef-DK</a:t>
            </a:r>
          </a:p>
        </p:txBody>
      </p:sp>
      <p:sp>
        <p:nvSpPr>
          <p:cNvPr id="21" name="正方形/長方形 20"/>
          <p:cNvSpPr/>
          <p:nvPr/>
        </p:nvSpPr>
        <p:spPr>
          <a:xfrm>
            <a:off x="179512" y="4509120"/>
            <a:ext cx="2304256"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動作環境</a:t>
            </a:r>
            <a:endParaRPr lang="en-US" altLang="ja-JP" b="1" dirty="0" smtClean="0">
              <a:latin typeface="メイリオ" pitchFamily="50" charset="-128"/>
              <a:ea typeface="メイリオ" pitchFamily="50" charset="-128"/>
              <a:cs typeface="メイリオ" pitchFamily="50" charset="-128"/>
            </a:endParaRPr>
          </a:p>
        </p:txBody>
      </p:sp>
      <p:sp>
        <p:nvSpPr>
          <p:cNvPr id="22" name="正方形/長方形 21"/>
          <p:cNvSpPr/>
          <p:nvPr/>
        </p:nvSpPr>
        <p:spPr>
          <a:xfrm>
            <a:off x="179512" y="3933056"/>
            <a:ext cx="2304256" cy="48585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b="1" dirty="0" smtClean="0">
                <a:latin typeface="メイリオ" pitchFamily="50" charset="-128"/>
                <a:ea typeface="メイリオ" pitchFamily="50" charset="-128"/>
                <a:cs typeface="メイリオ" pitchFamily="50" charset="-128"/>
              </a:rPr>
              <a:t>依存関係管理</a:t>
            </a:r>
            <a:endParaRPr kumimoji="1" lang="en-US" altLang="ja-JP" sz="2400" b="1" dirty="0" smtClean="0">
              <a:latin typeface="メイリオ" pitchFamily="50" charset="-128"/>
              <a:ea typeface="メイリオ" pitchFamily="50" charset="-128"/>
              <a:cs typeface="メイリオ" pitchFamily="50" charset="-128"/>
            </a:endParaRPr>
          </a:p>
        </p:txBody>
      </p:sp>
      <p:sp>
        <p:nvSpPr>
          <p:cNvPr id="23" name="正方形/長方形 22"/>
          <p:cNvSpPr/>
          <p:nvPr/>
        </p:nvSpPr>
        <p:spPr>
          <a:xfrm>
            <a:off x="179512" y="3356992"/>
            <a:ext cx="2304256" cy="48585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b="1" dirty="0" smtClean="0">
                <a:latin typeface="メイリオ" pitchFamily="50" charset="-128"/>
                <a:ea typeface="メイリオ" pitchFamily="50" charset="-128"/>
                <a:cs typeface="メイリオ" pitchFamily="50" charset="-128"/>
              </a:rPr>
              <a:t>PHP</a:t>
            </a:r>
            <a:r>
              <a:rPr kumimoji="1" lang="ja-JP" altLang="en-US" b="1" dirty="0" smtClean="0">
                <a:latin typeface="メイリオ" pitchFamily="50" charset="-128"/>
                <a:ea typeface="メイリオ" pitchFamily="50" charset="-128"/>
                <a:cs typeface="メイリオ" pitchFamily="50" charset="-128"/>
              </a:rPr>
              <a:t>フレームワーク</a:t>
            </a:r>
            <a:endParaRPr kumimoji="1" lang="en-US" altLang="ja-JP" sz="2400" b="1" dirty="0" smtClean="0">
              <a:latin typeface="メイリオ" pitchFamily="50" charset="-128"/>
              <a:ea typeface="メイリオ" pitchFamily="50" charset="-128"/>
              <a:cs typeface="メイリオ" pitchFamily="50" charset="-128"/>
            </a:endParaRPr>
          </a:p>
        </p:txBody>
      </p:sp>
      <p:sp>
        <p:nvSpPr>
          <p:cNvPr id="24" name="正方形/長方形 23"/>
          <p:cNvSpPr/>
          <p:nvPr/>
        </p:nvSpPr>
        <p:spPr>
          <a:xfrm>
            <a:off x="179512" y="2574144"/>
            <a:ext cx="2304256"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b="1" dirty="0" smtClean="0">
                <a:latin typeface="メイリオ" pitchFamily="50" charset="-128"/>
                <a:ea typeface="メイリオ" pitchFamily="50" charset="-128"/>
                <a:cs typeface="メイリオ" pitchFamily="50" charset="-128"/>
              </a:rPr>
              <a:t>NC3</a:t>
            </a:r>
            <a:r>
              <a:rPr lang="ja-JP" altLang="en-US" b="1" dirty="0" smtClean="0">
                <a:latin typeface="メイリオ" pitchFamily="50" charset="-128"/>
                <a:ea typeface="メイリオ" pitchFamily="50" charset="-128"/>
                <a:cs typeface="メイリオ" pitchFamily="50" charset="-128"/>
              </a:rPr>
              <a:t>の核となる</a:t>
            </a:r>
            <a:endParaRPr lang="en-US" altLang="ja-JP" b="1" dirty="0" smtClean="0">
              <a:latin typeface="メイリオ" pitchFamily="50" charset="-128"/>
              <a:ea typeface="メイリオ" pitchFamily="50" charset="-128"/>
              <a:cs typeface="メイリオ" pitchFamily="50" charset="-128"/>
            </a:endParaRPr>
          </a:p>
          <a:p>
            <a:pPr algn="ctr"/>
            <a:r>
              <a:rPr kumimoji="1" lang="ja-JP" altLang="en-US" b="1" dirty="0" smtClean="0">
                <a:latin typeface="メイリオ" pitchFamily="50" charset="-128"/>
                <a:ea typeface="メイリオ" pitchFamily="50" charset="-128"/>
                <a:cs typeface="メイリオ" pitchFamily="50" charset="-128"/>
              </a:rPr>
              <a:t>プログラム</a:t>
            </a:r>
            <a:endParaRPr kumimoji="1" lang="en-US" altLang="ja-JP" sz="2400" b="1" dirty="0" smtClean="0">
              <a:latin typeface="メイリオ" pitchFamily="50" charset="-128"/>
              <a:ea typeface="メイリオ" pitchFamily="50" charset="-128"/>
              <a:cs typeface="メイリオ" pitchFamily="50" charset="-128"/>
            </a:endParaRPr>
          </a:p>
        </p:txBody>
      </p:sp>
      <p:sp>
        <p:nvSpPr>
          <p:cNvPr id="25" name="正方形/長方形 24"/>
          <p:cNvSpPr/>
          <p:nvPr/>
        </p:nvSpPr>
        <p:spPr>
          <a:xfrm>
            <a:off x="179512" y="1782056"/>
            <a:ext cx="2304256"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b="1" dirty="0" smtClean="0">
                <a:latin typeface="メイリオ" pitchFamily="50" charset="-128"/>
                <a:ea typeface="メイリオ" pitchFamily="50" charset="-128"/>
                <a:cs typeface="メイリオ" pitchFamily="50" charset="-128"/>
              </a:rPr>
              <a:t>NC3</a:t>
            </a:r>
            <a:r>
              <a:rPr lang="ja-JP" altLang="en-US" b="1" dirty="0" smtClean="0">
                <a:latin typeface="メイリオ" pitchFamily="50" charset="-128"/>
                <a:ea typeface="メイリオ" pitchFamily="50" charset="-128"/>
                <a:cs typeface="メイリオ" pitchFamily="50" charset="-128"/>
              </a:rPr>
              <a:t>の各機能となる</a:t>
            </a:r>
            <a:endParaRPr lang="en-US" altLang="ja-JP" b="1" dirty="0" smtClean="0">
              <a:latin typeface="メイリオ" pitchFamily="50" charset="-128"/>
              <a:ea typeface="メイリオ" pitchFamily="50" charset="-128"/>
              <a:cs typeface="メイリオ" pitchFamily="50" charset="-128"/>
            </a:endParaRPr>
          </a:p>
          <a:p>
            <a:pPr algn="ctr"/>
            <a:r>
              <a:rPr lang="ja-JP" altLang="en-US" b="1" dirty="0" smtClean="0">
                <a:latin typeface="メイリオ" pitchFamily="50" charset="-128"/>
                <a:ea typeface="メイリオ" pitchFamily="50" charset="-128"/>
                <a:cs typeface="メイリオ" pitchFamily="50" charset="-128"/>
              </a:rPr>
              <a:t>プログラム</a:t>
            </a:r>
            <a:endParaRPr lang="en-US" altLang="ja-JP" b="1" dirty="0" smtClean="0">
              <a:latin typeface="メイリオ" pitchFamily="50" charset="-128"/>
              <a:ea typeface="メイリオ" pitchFamily="50" charset="-128"/>
              <a:cs typeface="メイリオ" pitchFamily="50" charset="-128"/>
            </a:endParaRPr>
          </a:p>
        </p:txBody>
      </p:sp>
      <p:sp>
        <p:nvSpPr>
          <p:cNvPr id="26" name="正方形/長方形 25"/>
          <p:cNvSpPr/>
          <p:nvPr/>
        </p:nvSpPr>
        <p:spPr>
          <a:xfrm>
            <a:off x="2700738" y="980728"/>
            <a:ext cx="1943269"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Bootstrap</a:t>
            </a:r>
          </a:p>
          <a:p>
            <a:pPr algn="ctr"/>
            <a:r>
              <a:rPr lang="en-US" altLang="ja-JP" sz="1400" b="1" dirty="0" smtClean="0">
                <a:latin typeface="メイリオ" pitchFamily="50" charset="-128"/>
                <a:ea typeface="メイリオ" pitchFamily="50" charset="-128"/>
                <a:cs typeface="メイリオ" pitchFamily="50" charset="-128"/>
              </a:rPr>
              <a:t>(CSS)</a:t>
            </a:r>
            <a:endParaRPr kumimoji="1" lang="ja-JP" altLang="en-US" sz="1400" b="1" dirty="0">
              <a:latin typeface="メイリオ" pitchFamily="50" charset="-128"/>
              <a:ea typeface="メイリオ" pitchFamily="50" charset="-128"/>
              <a:cs typeface="メイリオ" pitchFamily="50" charset="-128"/>
            </a:endParaRPr>
          </a:p>
        </p:txBody>
      </p:sp>
      <p:sp>
        <p:nvSpPr>
          <p:cNvPr id="27" name="正方形/長方形 26"/>
          <p:cNvSpPr/>
          <p:nvPr/>
        </p:nvSpPr>
        <p:spPr>
          <a:xfrm>
            <a:off x="6876256" y="980728"/>
            <a:ext cx="1943269"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jQuery</a:t>
            </a:r>
          </a:p>
          <a:p>
            <a:pPr algn="ctr"/>
            <a:r>
              <a:rPr lang="en-US" altLang="ja-JP" sz="1400" b="1" dirty="0" smtClean="0">
                <a:latin typeface="メイリオ" pitchFamily="50" charset="-128"/>
                <a:ea typeface="メイリオ" pitchFamily="50" charset="-128"/>
                <a:cs typeface="メイリオ" pitchFamily="50" charset="-128"/>
              </a:rPr>
              <a:t>(Javascript)</a:t>
            </a:r>
            <a:endParaRPr kumimoji="1" lang="ja-JP" altLang="en-US" sz="1400" b="1" dirty="0">
              <a:latin typeface="メイリオ" pitchFamily="50" charset="-128"/>
              <a:ea typeface="メイリオ" pitchFamily="50" charset="-128"/>
              <a:cs typeface="メイリオ" pitchFamily="50" charset="-128"/>
            </a:endParaRPr>
          </a:p>
        </p:txBody>
      </p:sp>
      <p:sp>
        <p:nvSpPr>
          <p:cNvPr id="29" name="正方形/長方形 28"/>
          <p:cNvSpPr/>
          <p:nvPr/>
        </p:nvSpPr>
        <p:spPr>
          <a:xfrm>
            <a:off x="4716016" y="980728"/>
            <a:ext cx="2098731"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AngularJS</a:t>
            </a:r>
          </a:p>
          <a:p>
            <a:pPr algn="ctr"/>
            <a:r>
              <a:rPr lang="en-US" altLang="ja-JP" sz="1400" b="1" dirty="0" smtClean="0">
                <a:latin typeface="メイリオ" pitchFamily="50" charset="-128"/>
                <a:ea typeface="メイリオ" pitchFamily="50" charset="-128"/>
                <a:cs typeface="メイリオ" pitchFamily="50" charset="-128"/>
              </a:rPr>
              <a:t>(Javascript)</a:t>
            </a:r>
            <a:endParaRPr kumimoji="1" lang="ja-JP" altLang="en-US" sz="1400" b="1" dirty="0">
              <a:latin typeface="メイリオ" pitchFamily="50" charset="-128"/>
              <a:ea typeface="メイリオ" pitchFamily="50" charset="-128"/>
              <a:cs typeface="メイリオ" pitchFamily="50" charset="-128"/>
            </a:endParaRPr>
          </a:p>
        </p:txBody>
      </p:sp>
      <p:sp>
        <p:nvSpPr>
          <p:cNvPr id="30" name="正方形/長方形 29"/>
          <p:cNvSpPr/>
          <p:nvPr/>
        </p:nvSpPr>
        <p:spPr>
          <a:xfrm>
            <a:off x="179512" y="980728"/>
            <a:ext cx="2304256"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フレームワーク／</a:t>
            </a:r>
            <a:endParaRPr lang="en-US" altLang="ja-JP" b="1" dirty="0" smtClean="0">
              <a:latin typeface="メイリオ" pitchFamily="50" charset="-128"/>
              <a:ea typeface="メイリオ" pitchFamily="50" charset="-128"/>
              <a:cs typeface="メイリオ" pitchFamily="50" charset="-128"/>
            </a:endParaRPr>
          </a:p>
          <a:p>
            <a:pPr algn="ctr"/>
            <a:r>
              <a:rPr lang="ja-JP" altLang="en-US" b="1" dirty="0" smtClean="0">
                <a:latin typeface="メイリオ" pitchFamily="50" charset="-128"/>
                <a:ea typeface="メイリオ" pitchFamily="50" charset="-128"/>
                <a:cs typeface="メイリオ" pitchFamily="50" charset="-128"/>
              </a:rPr>
              <a:t>ライブラリ</a:t>
            </a:r>
            <a:endParaRPr lang="en-US" altLang="ja-JP" b="1" dirty="0" smtClean="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49</a:t>
            </a:fld>
            <a:endParaRPr lang="ja-JP"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099989"/>
            <a:ext cx="8229600" cy="3633267"/>
          </a:xfrm>
        </p:spPr>
        <p:txBody>
          <a:bodyPr>
            <a:noAutofit/>
          </a:bodyPr>
          <a:lstStyle/>
          <a:p>
            <a:r>
              <a:rPr kumimoji="1" lang="en-US" altLang="ja-JP" sz="2400" dirty="0" smtClean="0"/>
              <a:t>HTML</a:t>
            </a:r>
            <a:r>
              <a:rPr kumimoji="1" lang="ja-JP" altLang="en-US" sz="2400" dirty="0" smtClean="0"/>
              <a:t>や</a:t>
            </a:r>
            <a:r>
              <a:rPr kumimoji="1" lang="en-US" altLang="ja-JP" sz="2400" dirty="0" smtClean="0"/>
              <a:t>CSS</a:t>
            </a:r>
            <a:r>
              <a:rPr kumimoji="1" lang="ja-JP" altLang="en-US" sz="2400" dirty="0" smtClean="0"/>
              <a:t>、</a:t>
            </a:r>
            <a:r>
              <a:rPr kumimoji="1" lang="en-US" altLang="ja-JP" sz="2400" dirty="0" smtClean="0"/>
              <a:t>Javascript</a:t>
            </a:r>
            <a:r>
              <a:rPr kumimoji="1" lang="ja-JP" altLang="en-US" sz="2400" dirty="0" smtClean="0"/>
              <a:t>等の専門知識を必要とせず</a:t>
            </a:r>
            <a:r>
              <a:rPr kumimoji="1" lang="en-US" altLang="ja-JP" sz="2400" dirty="0" smtClean="0"/>
              <a:t>Web</a:t>
            </a:r>
            <a:r>
              <a:rPr kumimoji="1" lang="ja-JP" altLang="en-US" sz="2400" dirty="0" smtClean="0"/>
              <a:t>ページを作成する仕組みを提供するシステム。</a:t>
            </a:r>
            <a:endParaRPr kumimoji="1" lang="en-US" altLang="ja-JP" sz="2400" dirty="0" smtClean="0"/>
          </a:p>
          <a:p>
            <a:r>
              <a:rPr lang="ja-JP" altLang="en-US" sz="2400" dirty="0" smtClean="0"/>
              <a:t>一概には説明できないが、ブログであったり、学校や企業のＨＰ等を簡単に作成できる。</a:t>
            </a:r>
            <a:endParaRPr lang="en-US" altLang="ja-JP" sz="2400" dirty="0" smtClean="0"/>
          </a:p>
          <a:p>
            <a:r>
              <a:rPr kumimoji="1" lang="en-US" altLang="ja-JP" sz="2400" dirty="0" smtClean="0"/>
              <a:t>WordPress</a:t>
            </a:r>
            <a:r>
              <a:rPr kumimoji="1" lang="ja-JP" altLang="en-US" sz="2400" dirty="0" smtClean="0"/>
              <a:t>というブログサイト重視の</a:t>
            </a:r>
            <a:r>
              <a:rPr kumimoji="1" lang="en-US" altLang="ja-JP" sz="2400" dirty="0" smtClean="0"/>
              <a:t>CMS</a:t>
            </a:r>
            <a:r>
              <a:rPr kumimoji="1" lang="ja-JP" altLang="en-US" sz="2400" dirty="0" smtClean="0"/>
              <a:t>が最も広く知られている。</a:t>
            </a:r>
            <a:endParaRPr kumimoji="1" lang="en-US" altLang="ja-JP" sz="2400" dirty="0" smtClean="0"/>
          </a:p>
          <a:p>
            <a:r>
              <a:rPr lang="ja-JP" altLang="en-US" sz="2400" dirty="0" smtClean="0"/>
              <a:t>導入しやすさ、デザイン重視、</a:t>
            </a:r>
            <a:r>
              <a:rPr lang="en-US" altLang="ja-JP" sz="2400" dirty="0" smtClean="0"/>
              <a:t>E-</a:t>
            </a:r>
            <a:r>
              <a:rPr lang="ja-JP" altLang="en-US" sz="2400" dirty="0" smtClean="0"/>
              <a:t>コマース特化、カスタマイズ性重視、等様々な用途の</a:t>
            </a:r>
            <a:r>
              <a:rPr lang="en-US" altLang="ja-JP" sz="2400" dirty="0" smtClean="0"/>
              <a:t>CMS</a:t>
            </a:r>
            <a:r>
              <a:rPr lang="ja-JP" altLang="en-US" sz="2400" dirty="0" smtClean="0"/>
              <a:t>が出回っている。</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640871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Contents Management System</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フレームワークを使う理由</a:t>
            </a:r>
            <a:endParaRPr kumimoji="1" lang="ja-JP" altLang="en-US" sz="3600" dirty="0"/>
          </a:p>
        </p:txBody>
      </p:sp>
      <p:sp>
        <p:nvSpPr>
          <p:cNvPr id="3" name="コンテンツ プレースホルダ 2"/>
          <p:cNvSpPr>
            <a:spLocks noGrp="1"/>
          </p:cNvSpPr>
          <p:nvPr>
            <p:ph idx="1"/>
          </p:nvPr>
        </p:nvSpPr>
        <p:spPr>
          <a:xfrm>
            <a:off x="179512" y="1196752"/>
            <a:ext cx="8712968" cy="5661248"/>
          </a:xfrm>
        </p:spPr>
        <p:txBody>
          <a:bodyPr>
            <a:normAutofit lnSpcReduction="10000"/>
          </a:bodyPr>
          <a:lstStyle/>
          <a:p>
            <a:pPr>
              <a:buNone/>
            </a:pPr>
            <a:r>
              <a:rPr kumimoji="1" lang="ja-JP" altLang="en-US" dirty="0" smtClean="0"/>
              <a:t>フレームワーク無し</a:t>
            </a:r>
            <a:endParaRPr kumimoji="1" lang="en-US" altLang="ja-JP" dirty="0" smtClean="0"/>
          </a:p>
          <a:p>
            <a:pPr lvl="1"/>
            <a:r>
              <a:rPr kumimoji="1" lang="en-US" altLang="ja-JP" dirty="0" smtClean="0"/>
              <a:t>PHP</a:t>
            </a:r>
            <a:r>
              <a:rPr kumimoji="1" lang="ja-JP" altLang="en-US" dirty="0" smtClean="0"/>
              <a:t>というプログラム言語は、同じ動作の機能を様々な実装方法で記述できる。</a:t>
            </a:r>
            <a:endParaRPr kumimoji="1" lang="en-US" altLang="ja-JP" dirty="0" smtClean="0"/>
          </a:p>
          <a:p>
            <a:pPr lvl="1"/>
            <a:r>
              <a:rPr lang="ja-JP" altLang="en-US" dirty="0" smtClean="0"/>
              <a:t>場合によっては、読めないソースが出てくるため、</a:t>
            </a:r>
            <a:r>
              <a:rPr kumimoji="1" lang="ja-JP" altLang="en-US" dirty="0" smtClean="0"/>
              <a:t>メンテナンス上これは良くない。</a:t>
            </a:r>
            <a:endParaRPr kumimoji="1" lang="en-US" altLang="ja-JP" dirty="0" smtClean="0"/>
          </a:p>
          <a:p>
            <a:pPr>
              <a:buNone/>
            </a:pPr>
            <a:r>
              <a:rPr lang="ja-JP" altLang="en-US" dirty="0" smtClean="0"/>
              <a:t>フレームワーク</a:t>
            </a:r>
            <a:r>
              <a:rPr lang="ja-JP" altLang="en-US" dirty="0" smtClean="0"/>
              <a:t>　</a:t>
            </a:r>
            <a:endParaRPr lang="en-US" altLang="ja-JP" dirty="0" smtClean="0"/>
          </a:p>
          <a:p>
            <a:pPr lvl="1"/>
            <a:r>
              <a:rPr lang="ja-JP" altLang="en-US" dirty="0" smtClean="0"/>
              <a:t>ファイル名やメソッド名、ファイル構成、テーブル名等、規則に沿って作らないと動かない。</a:t>
            </a:r>
            <a:endParaRPr lang="en-US" altLang="ja-JP" dirty="0" smtClean="0"/>
          </a:p>
          <a:p>
            <a:pPr lvl="1"/>
            <a:r>
              <a:rPr lang="ja-JP" altLang="en-US" dirty="0" smtClean="0"/>
              <a:t>規則に沿えば簡単に作れる。</a:t>
            </a:r>
            <a:endParaRPr lang="en-US" altLang="ja-JP" dirty="0" smtClean="0"/>
          </a:p>
          <a:p>
            <a:pPr>
              <a:buNone/>
            </a:pPr>
            <a:r>
              <a:rPr lang="ja-JP" altLang="en-US" dirty="0" smtClean="0"/>
              <a:t>メリット</a:t>
            </a:r>
            <a:endParaRPr lang="en-US" altLang="ja-JP" dirty="0" smtClean="0"/>
          </a:p>
          <a:p>
            <a:pPr lvl="1"/>
            <a:r>
              <a:rPr lang="ja-JP" altLang="en-US" dirty="0" smtClean="0"/>
              <a:t>実</a:t>
            </a:r>
            <a:r>
              <a:rPr lang="ja-JP" altLang="en-US" dirty="0" smtClean="0"/>
              <a:t>装の労力を軽減、メンテナンス性の確保、均質化、可読性の向上等</a:t>
            </a:r>
            <a:r>
              <a:rPr lang="ja-JP" altLang="en-US" dirty="0" smtClean="0"/>
              <a:t>、メリット</a:t>
            </a:r>
            <a:r>
              <a:rPr lang="ja-JP" altLang="en-US" dirty="0" smtClean="0"/>
              <a:t>が多い</a:t>
            </a:r>
            <a:r>
              <a:rPr lang="ja-JP" altLang="en-US" dirty="0" smtClean="0"/>
              <a:t>。</a:t>
            </a:r>
            <a:endParaRPr lang="en-US" altLang="ja-JP" dirty="0" smtClean="0"/>
          </a:p>
          <a:p>
            <a:pPr>
              <a:buNone/>
            </a:pPr>
            <a:r>
              <a:rPr lang="ja-JP" altLang="en-US" dirty="0" smtClean="0"/>
              <a:t>デメリット</a:t>
            </a:r>
            <a:endParaRPr lang="en-US" altLang="ja-JP" dirty="0" smtClean="0"/>
          </a:p>
          <a:p>
            <a:pPr lvl="1"/>
            <a:r>
              <a:rPr lang="ja-JP" altLang="en-US" dirty="0" smtClean="0"/>
              <a:t>学習コスト</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スクロールバーの問題</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5"/>
          <p:cNvSpPr>
            <a:spLocks noGrp="1"/>
          </p:cNvSpPr>
          <p:nvPr>
            <p:ph idx="1"/>
          </p:nvPr>
        </p:nvSpPr>
        <p:spPr>
          <a:xfrm>
            <a:off x="457200" y="1052736"/>
            <a:ext cx="8229600" cy="4713387"/>
          </a:xfrm>
        </p:spPr>
        <p:txBody>
          <a:bodyPr/>
          <a:lstStyle/>
          <a:p>
            <a:pPr>
              <a:buNone/>
            </a:pPr>
            <a:r>
              <a:rPr kumimoji="1" lang="en-US" altLang="ja-JP" dirty="0" smtClean="0"/>
              <a:t>iframe</a:t>
            </a:r>
            <a:r>
              <a:rPr kumimoji="1" lang="ja-JP" altLang="en-US" dirty="0" smtClean="0"/>
              <a:t>を表示する部分のソースコード</a:t>
            </a:r>
            <a:endParaRPr kumimoji="1" lang="ja-JP" altLang="en-US" dirty="0"/>
          </a:p>
        </p:txBody>
      </p:sp>
      <p:sp>
        <p:nvSpPr>
          <p:cNvPr id="2049" name="Rectangle 1"/>
          <p:cNvSpPr>
            <a:spLocks noChangeArrowheads="1"/>
          </p:cNvSpPr>
          <p:nvPr/>
        </p:nvSpPr>
        <p:spPr bwMode="auto">
          <a:xfrm>
            <a:off x="0" y="1520497"/>
            <a:ext cx="9144000" cy="1384995"/>
          </a:xfrm>
          <a:prstGeom prst="rect">
            <a:avLst/>
          </a:prstGeom>
          <a:solidFill>
            <a:schemeClr val="bg1"/>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ja-JP" sz="1400" b="1" i="0" u="none" strike="noStrike" cap="none" normalizeH="0" baseline="0" dirty="0" smtClean="0">
                <a:ln>
                  <a:noFill/>
                </a:ln>
                <a:solidFill>
                  <a:srgbClr val="008000"/>
                </a:solidFill>
                <a:effectLst/>
                <a:latin typeface="Arial Unicode MS" pitchFamily="50" charset="-128"/>
                <a:ea typeface="ＭＳ Ｐゴシック" pitchFamily="50" charset="-128"/>
                <a:cs typeface="ＭＳ Ｐゴシック" pitchFamily="50" charset="-128"/>
              </a:rPr>
              <a:t>&lt;iframe</a:t>
            </a:r>
            <a:r>
              <a:rPr kumimoji="1" lang="ja-JP" altLang="ja-JP" sz="1400"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sz="1400"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width=</a:t>
            </a:r>
            <a:r>
              <a:rPr kumimoji="1" lang="ja-JP" altLang="ja-JP" sz="1400"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"100%“</a:t>
            </a:r>
            <a:endParaRPr lang="en-US" altLang="ja-JP" sz="1400" dirty="0" smtClean="0">
              <a:latin typeface="Arial Unicode MS" pitchFamily="50" charset="-128"/>
              <a:ea typeface="ＭＳ Ｐゴシック" pitchFamily="50" charset="-128"/>
              <a:cs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              </a:t>
            </a:r>
            <a:r>
              <a:rPr kumimoji="1" lang="ja-JP" altLang="ja-JP" sz="1400"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src=</a:t>
            </a:r>
            <a:r>
              <a:rPr kumimoji="1" lang="ja-JP" altLang="ja-JP" sz="1400"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"&lt;?php echo h($iframe['Iframe']['url']); ?&gt;“</a:t>
            </a:r>
            <a:endParaRPr lang="en-US" altLang="ja-JP" sz="1400" dirty="0" smtClean="0">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sz="1400" dirty="0" smtClean="0">
                <a:solidFill>
                  <a:srgbClr val="7D9029"/>
                </a:solidFill>
                <a:latin typeface="Arial Unicode MS" pitchFamily="50" charset="-128"/>
                <a:ea typeface="ＭＳ Ｐゴシック" pitchFamily="50" charset="-128"/>
                <a:cs typeface="ＭＳ Ｐゴシック" pitchFamily="50" charset="-128"/>
              </a:rPr>
              <a:t>              </a:t>
            </a:r>
            <a:r>
              <a:rPr kumimoji="1" lang="ja-JP" altLang="ja-JP" sz="1400"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height=</a:t>
            </a:r>
            <a:r>
              <a:rPr kumimoji="1" lang="ja-JP" altLang="ja-JP" sz="1400"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"&lt;?php echo (int)$iframeFrameSetting['IframeFrameSetting']['height']; ?&gt;“</a:t>
            </a:r>
            <a:endParaRPr lang="en-US" altLang="ja-JP" sz="1400" dirty="0" smtClean="0">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sz="1400" dirty="0" smtClean="0">
                <a:solidFill>
                  <a:srgbClr val="7D9029"/>
                </a:solidFill>
                <a:latin typeface="Arial Unicode MS" pitchFamily="50" charset="-128"/>
                <a:ea typeface="ＭＳ Ｐゴシック" pitchFamily="50" charset="-128"/>
                <a:cs typeface="ＭＳ Ｐゴシック" pitchFamily="50" charset="-128"/>
              </a:rPr>
              <a:t>              </a:t>
            </a:r>
            <a:r>
              <a:rPr kumimoji="1" lang="ja-JP" altLang="ja-JP" sz="1400"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scrolling=</a:t>
            </a:r>
            <a:r>
              <a:rPr kumimoji="1" lang="ja-JP" altLang="ja-JP" sz="1400"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"&lt;?php echo $iframeFrameSetting['IframeFrameSetting']['display_scrollbar'] ? 'yes' : 'no'; ?&gt;“</a:t>
            </a:r>
            <a:endParaRPr kumimoji="1" lang="en-US" altLang="ja-JP" sz="1400"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sz="1400" dirty="0" smtClean="0">
                <a:solidFill>
                  <a:srgbClr val="7D9029"/>
                </a:solidFill>
                <a:latin typeface="Arial Unicode MS" pitchFamily="50" charset="-128"/>
                <a:ea typeface="ＭＳ Ｐゴシック" pitchFamily="50" charset="-128"/>
                <a:cs typeface="ＭＳ Ｐゴシック" pitchFamily="50" charset="-128"/>
              </a:rPr>
              <a:t>             </a:t>
            </a:r>
            <a:r>
              <a:rPr kumimoji="1" lang="ja-JP" altLang="ja-JP" sz="1400"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sz="1400"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frameborder=</a:t>
            </a:r>
            <a:r>
              <a:rPr kumimoji="1" lang="ja-JP" altLang="ja-JP" sz="1400"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"&lt;?php echo $iframeFrameSetting['IframeFrameSetting']['display_frame'] ? '1' : '0'; ?&gt;“</a:t>
            </a:r>
            <a:endParaRPr kumimoji="1" lang="en-US" altLang="ja-JP" sz="1400"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sz="1400" b="1" i="0" u="none" strike="noStrike" cap="none" normalizeH="0" baseline="0" dirty="0" smtClean="0">
                <a:ln>
                  <a:noFill/>
                </a:ln>
                <a:solidFill>
                  <a:srgbClr val="008000"/>
                </a:solidFill>
                <a:effectLst/>
                <a:latin typeface="Arial Unicode MS" pitchFamily="50" charset="-128"/>
                <a:ea typeface="ＭＳ Ｐゴシック" pitchFamily="50" charset="-128"/>
                <a:cs typeface="ＭＳ Ｐゴシック" pitchFamily="50" charset="-128"/>
              </a:rPr>
              <a:t>&gt;&lt;/iframe&gt;</a:t>
            </a:r>
            <a:r>
              <a:rPr kumimoji="1" lang="ja-JP" altLang="ja-JP" sz="1400"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ja-JP" altLang="ja-JP" sz="14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pic>
        <p:nvPicPr>
          <p:cNvPr id="2050" name="Picture 2"/>
          <p:cNvPicPr>
            <a:picLocks noChangeAspect="1" noChangeArrowheads="1"/>
          </p:cNvPicPr>
          <p:nvPr/>
        </p:nvPicPr>
        <p:blipFill>
          <a:blip r:embed="rId3" cstate="print"/>
          <a:srcRect/>
          <a:stretch>
            <a:fillRect/>
          </a:stretch>
        </p:blipFill>
        <p:spPr bwMode="auto">
          <a:xfrm>
            <a:off x="323528" y="3861048"/>
            <a:ext cx="2833000" cy="1944216"/>
          </a:xfrm>
          <a:prstGeom prst="rect">
            <a:avLst/>
          </a:prstGeom>
          <a:noFill/>
          <a:ln w="9525">
            <a:solidFill>
              <a:schemeClr val="tx1"/>
            </a:solidFill>
            <a:miter lim="800000"/>
            <a:headEnd/>
            <a:tailEnd/>
          </a:ln>
        </p:spPr>
      </p:pic>
      <p:sp>
        <p:nvSpPr>
          <p:cNvPr id="9" name="フローチャート : 代替処理 8"/>
          <p:cNvSpPr/>
          <p:nvPr/>
        </p:nvSpPr>
        <p:spPr>
          <a:xfrm>
            <a:off x="323528" y="3861048"/>
            <a:ext cx="1080120" cy="360040"/>
          </a:xfrm>
          <a:prstGeom prst="flowChartAlternateProcess">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 代替処理 9"/>
          <p:cNvSpPr/>
          <p:nvPr/>
        </p:nvSpPr>
        <p:spPr>
          <a:xfrm>
            <a:off x="1331640" y="4797152"/>
            <a:ext cx="1080120" cy="360040"/>
          </a:xfrm>
          <a:prstGeom prst="flowChartAlternateProcess">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線吹き出し 1 (枠付き) 10"/>
          <p:cNvSpPr/>
          <p:nvPr/>
        </p:nvSpPr>
        <p:spPr>
          <a:xfrm rot="16200000">
            <a:off x="377788" y="1251012"/>
            <a:ext cx="1296144" cy="1907704"/>
          </a:xfrm>
          <a:prstGeom prst="borderCallout1">
            <a:avLst>
              <a:gd name="adj1" fmla="val 48259"/>
              <a:gd name="adj2" fmla="val -907"/>
              <a:gd name="adj3" fmla="val 82991"/>
              <a:gd name="adj4" fmla="val -68966"/>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275856" y="3002176"/>
            <a:ext cx="5868144" cy="1877437"/>
          </a:xfrm>
          <a:prstGeom prst="rect">
            <a:avLst/>
          </a:prstGeom>
          <a:noFill/>
        </p:spPr>
        <p:txBody>
          <a:bodyPr wrap="square" rtlCol="0">
            <a:spAutoFit/>
          </a:bodyPr>
          <a:lstStyle/>
          <a:p>
            <a:r>
              <a:rPr kumimoji="1" lang="ja-JP" altLang="en-US" sz="2000" b="1" u="sng" dirty="0" smtClean="0">
                <a:latin typeface="メイリオ" pitchFamily="50" charset="-128"/>
                <a:ea typeface="メイリオ" pitchFamily="50" charset="-128"/>
                <a:cs typeface="メイリオ" pitchFamily="50" charset="-128"/>
              </a:rPr>
              <a:t>問題</a:t>
            </a:r>
            <a:endParaRPr kumimoji="1" lang="en-US" altLang="ja-JP" sz="2000" b="1" u="sng"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Ajax</a:t>
            </a:r>
            <a:r>
              <a:rPr lang="ja-JP" altLang="en-US" sz="2400" b="1" dirty="0" smtClean="0">
                <a:latin typeface="メイリオ" pitchFamily="50" charset="-128"/>
                <a:ea typeface="メイリオ" pitchFamily="50" charset="-128"/>
                <a:cs typeface="メイリオ" pitchFamily="50" charset="-128"/>
              </a:rPr>
              <a:t>による非同期通信で</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スクロールバーを</a:t>
            </a:r>
            <a:r>
              <a:rPr kumimoji="1" lang="en-US" altLang="ja-JP" sz="2400" b="1" dirty="0" smtClean="0">
                <a:latin typeface="メイリオ" pitchFamily="50" charset="-128"/>
                <a:ea typeface="メイリオ" pitchFamily="50" charset="-128"/>
                <a:cs typeface="メイリオ" pitchFamily="50" charset="-128"/>
              </a:rPr>
              <a:t>ON/OFF</a:t>
            </a:r>
            <a:r>
              <a:rPr lang="ja-JP" altLang="en-US" sz="2400" b="1" dirty="0" smtClean="0">
                <a:latin typeface="メイリオ" pitchFamily="50" charset="-128"/>
                <a:ea typeface="メイリオ" pitchFamily="50" charset="-128"/>
                <a:cs typeface="メイリオ" pitchFamily="50" charset="-128"/>
              </a:rPr>
              <a:t>切り替え時、</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データは反映される</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画面上で反映されない</a:t>
            </a:r>
            <a:endParaRPr kumimoji="1" lang="ja-JP" altLang="en-US" sz="2400" b="1" dirty="0">
              <a:latin typeface="メイリオ" pitchFamily="50" charset="-128"/>
              <a:ea typeface="メイリオ" pitchFamily="50" charset="-128"/>
              <a:cs typeface="メイリオ" pitchFamily="50" charset="-128"/>
            </a:endParaRPr>
          </a:p>
        </p:txBody>
      </p:sp>
      <p:sp>
        <p:nvSpPr>
          <p:cNvPr id="13" name="テキスト ボックス 12"/>
          <p:cNvSpPr txBox="1"/>
          <p:nvPr/>
        </p:nvSpPr>
        <p:spPr>
          <a:xfrm>
            <a:off x="3275856" y="4941168"/>
            <a:ext cx="5868144" cy="2308324"/>
          </a:xfrm>
          <a:prstGeom prst="rect">
            <a:avLst/>
          </a:prstGeom>
          <a:noFill/>
        </p:spPr>
        <p:txBody>
          <a:bodyPr wrap="square" rtlCol="0">
            <a:spAutoFit/>
          </a:bodyPr>
          <a:lstStyle/>
          <a:p>
            <a:r>
              <a:rPr kumimoji="1" lang="ja-JP" altLang="en-US" sz="2000" b="1" u="sng" dirty="0" smtClean="0">
                <a:latin typeface="メイリオ" pitchFamily="50" charset="-128"/>
                <a:ea typeface="メイリオ" pitchFamily="50" charset="-128"/>
                <a:cs typeface="メイリオ" pitchFamily="50" charset="-128"/>
              </a:rPr>
              <a:t>解決策案</a:t>
            </a:r>
            <a:endParaRPr kumimoji="1" lang="en-US" altLang="ja-JP" sz="2000" b="1" u="sng" dirty="0" smtClean="0">
              <a:latin typeface="メイリオ" pitchFamily="50" charset="-128"/>
              <a:ea typeface="メイリオ" pitchFamily="50" charset="-128"/>
              <a:cs typeface="メイリオ" pitchFamily="50" charset="-128"/>
            </a:endParaRPr>
          </a:p>
          <a:p>
            <a:r>
              <a:rPr lang="ja-JP" altLang="en-US" sz="2400"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①スクロールバーを切り替える場合は</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画面更新を行う。</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②別の方法でコーディングを行う。</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t>         &lt;object&gt;</a:t>
            </a:r>
            <a:r>
              <a:rPr lang="ja-JP" altLang="en-US" sz="2400" b="1" dirty="0" smtClean="0"/>
              <a:t>使用、スクロールバー廃止</a:t>
            </a:r>
            <a:endParaRPr lang="en-US" altLang="ja-JP" sz="2400" b="1" dirty="0" smtClean="0">
              <a:latin typeface="メイリオ" pitchFamily="50" charset="-128"/>
              <a:ea typeface="メイリオ" pitchFamily="50" charset="-128"/>
              <a:cs typeface="メイリオ" pitchFamily="50" charset="-128"/>
            </a:endParaRPr>
          </a:p>
          <a:p>
            <a:endParaRPr kumimoji="1" lang="ja-JP" altLang="en-US" sz="2400"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基礎知識の勉強</a:t>
            </a:r>
            <a:r>
              <a:rPr lang="en-US" altLang="ja-JP" dirty="0" smtClean="0"/>
              <a:t>…</a:t>
            </a:r>
            <a:endParaRPr kumimoji="1" lang="ja-JP" altLang="en-US" dirty="0"/>
          </a:p>
        </p:txBody>
      </p:sp>
      <p:sp>
        <p:nvSpPr>
          <p:cNvPr id="3" name="コンテンツ プレースホルダ 2"/>
          <p:cNvSpPr>
            <a:spLocks noGrp="1"/>
          </p:cNvSpPr>
          <p:nvPr>
            <p:ph idx="1"/>
          </p:nvPr>
        </p:nvSpPr>
        <p:spPr>
          <a:xfrm>
            <a:off x="179512" y="1484784"/>
            <a:ext cx="5040560" cy="5373216"/>
          </a:xfrm>
        </p:spPr>
        <p:txBody>
          <a:bodyPr>
            <a:normAutofit fontScale="85000" lnSpcReduction="20000"/>
          </a:bodyPr>
          <a:lstStyle/>
          <a:p>
            <a:r>
              <a:rPr kumimoji="1" lang="ja-JP" altLang="en-US" dirty="0" smtClean="0"/>
              <a:t>ドットインストール</a:t>
            </a:r>
            <a:endParaRPr lang="en-US" altLang="ja-JP" dirty="0" smtClean="0"/>
          </a:p>
          <a:p>
            <a:pPr lvl="1"/>
            <a:r>
              <a:rPr lang="ja-JP" altLang="en-US" dirty="0" smtClean="0"/>
              <a:t>受講レッスン</a:t>
            </a:r>
            <a:endParaRPr lang="en-US" altLang="ja-JP" dirty="0" smtClean="0"/>
          </a:p>
          <a:p>
            <a:pPr lvl="2"/>
            <a:r>
              <a:rPr kumimoji="1" lang="en-US" altLang="ja-JP" dirty="0" smtClean="0"/>
              <a:t>HTML</a:t>
            </a:r>
            <a:r>
              <a:rPr kumimoji="1" lang="ja-JP" altLang="en-US" dirty="0" smtClean="0"/>
              <a:t>入門</a:t>
            </a:r>
            <a:endParaRPr kumimoji="1" lang="en-US" altLang="ja-JP" dirty="0" smtClean="0"/>
          </a:p>
          <a:p>
            <a:pPr lvl="2"/>
            <a:r>
              <a:rPr kumimoji="1" lang="en-US" altLang="ja-JP" dirty="0" smtClean="0"/>
              <a:t>CSS</a:t>
            </a:r>
            <a:r>
              <a:rPr kumimoji="1" lang="ja-JP" altLang="en-US" dirty="0" smtClean="0"/>
              <a:t>入門</a:t>
            </a:r>
            <a:endParaRPr kumimoji="1" lang="en-US" altLang="ja-JP" dirty="0" smtClean="0"/>
          </a:p>
          <a:p>
            <a:pPr lvl="2"/>
            <a:r>
              <a:rPr kumimoji="1" lang="en-US" altLang="ja-JP" dirty="0" smtClean="0"/>
              <a:t>CSS3</a:t>
            </a:r>
            <a:r>
              <a:rPr kumimoji="1" lang="ja-JP" altLang="en-US" dirty="0" smtClean="0"/>
              <a:t>入門</a:t>
            </a:r>
            <a:endParaRPr kumimoji="1" lang="en-US" altLang="ja-JP" dirty="0" smtClean="0"/>
          </a:p>
          <a:p>
            <a:pPr lvl="2"/>
            <a:r>
              <a:rPr kumimoji="1" lang="en-US" altLang="ja-JP" dirty="0" smtClean="0"/>
              <a:t>Javascript</a:t>
            </a:r>
            <a:r>
              <a:rPr kumimoji="1" lang="ja-JP" altLang="en-US" dirty="0" smtClean="0"/>
              <a:t>入門</a:t>
            </a:r>
            <a:endParaRPr kumimoji="1" lang="en-US" altLang="ja-JP" dirty="0" smtClean="0"/>
          </a:p>
          <a:p>
            <a:pPr lvl="2"/>
            <a:r>
              <a:rPr kumimoji="1" lang="en-US" altLang="ja-JP" dirty="0" smtClean="0"/>
              <a:t>jQuery</a:t>
            </a:r>
            <a:r>
              <a:rPr kumimoji="1" lang="ja-JP" altLang="en-US" dirty="0" smtClean="0"/>
              <a:t>入門</a:t>
            </a:r>
            <a:endParaRPr kumimoji="1" lang="en-US" altLang="ja-JP" dirty="0" smtClean="0"/>
          </a:p>
          <a:p>
            <a:pPr lvl="2"/>
            <a:r>
              <a:rPr kumimoji="1" lang="en-US" altLang="ja-JP" dirty="0" smtClean="0"/>
              <a:t>Bootstrap 3.0</a:t>
            </a:r>
            <a:r>
              <a:rPr kumimoji="1" lang="ja-JP" altLang="en-US" dirty="0" smtClean="0"/>
              <a:t>入門</a:t>
            </a:r>
            <a:endParaRPr kumimoji="1" lang="en-US" altLang="ja-JP" dirty="0" smtClean="0"/>
          </a:p>
          <a:p>
            <a:pPr lvl="2"/>
            <a:r>
              <a:rPr lang="en-US" altLang="ja-JP" dirty="0" smtClean="0"/>
              <a:t>UNIX</a:t>
            </a:r>
            <a:r>
              <a:rPr lang="ja-JP" altLang="en-US" dirty="0" smtClean="0"/>
              <a:t>コマンド入門</a:t>
            </a:r>
            <a:r>
              <a:rPr lang="en-US" altLang="ja-JP" dirty="0" smtClean="0"/>
              <a:t>(</a:t>
            </a:r>
            <a:r>
              <a:rPr lang="ja-JP" altLang="en-US" dirty="0" smtClean="0"/>
              <a:t>一般ユーザ編</a:t>
            </a:r>
            <a:r>
              <a:rPr lang="en-US" altLang="ja-JP" dirty="0" smtClean="0"/>
              <a:t>)</a:t>
            </a:r>
          </a:p>
          <a:p>
            <a:pPr lvl="2"/>
            <a:r>
              <a:rPr kumimoji="1" lang="ja-JP" altLang="en-US" dirty="0" smtClean="0"/>
              <a:t>ローカル開発環境の構築</a:t>
            </a:r>
            <a:endParaRPr kumimoji="1" lang="en-US" altLang="ja-JP" dirty="0" smtClean="0"/>
          </a:p>
          <a:p>
            <a:pPr lvl="2"/>
            <a:r>
              <a:rPr lang="en-US" altLang="ja-JP" dirty="0" smtClean="0"/>
              <a:t>Vagrant</a:t>
            </a:r>
            <a:r>
              <a:rPr lang="ja-JP" altLang="en-US" dirty="0" smtClean="0"/>
              <a:t>入門</a:t>
            </a:r>
            <a:endParaRPr lang="en-US" altLang="ja-JP" dirty="0" smtClean="0"/>
          </a:p>
          <a:p>
            <a:pPr lvl="2"/>
            <a:r>
              <a:rPr kumimoji="1" lang="en-US" altLang="ja-JP" dirty="0" smtClean="0"/>
              <a:t>MySQL</a:t>
            </a:r>
            <a:r>
              <a:rPr kumimoji="1" lang="ja-JP" altLang="en-US" dirty="0" smtClean="0"/>
              <a:t>入門</a:t>
            </a:r>
            <a:endParaRPr kumimoji="1" lang="en-US" altLang="ja-JP" dirty="0" smtClean="0"/>
          </a:p>
          <a:p>
            <a:pPr lvl="2"/>
            <a:r>
              <a:rPr kumimoji="1" lang="en-US" altLang="ja-JP" dirty="0" smtClean="0"/>
              <a:t>PostgreSQL</a:t>
            </a:r>
            <a:r>
              <a:rPr kumimoji="1" lang="ja-JP" altLang="en-US" dirty="0" smtClean="0"/>
              <a:t>入門</a:t>
            </a:r>
            <a:endParaRPr kumimoji="1" lang="en-US" altLang="ja-JP" dirty="0" smtClean="0"/>
          </a:p>
          <a:p>
            <a:pPr lvl="2"/>
            <a:r>
              <a:rPr kumimoji="1" lang="en-US" altLang="ja-JP" dirty="0" smtClean="0"/>
              <a:t>CakePHP</a:t>
            </a:r>
            <a:r>
              <a:rPr kumimoji="1" lang="ja-JP" altLang="en-US" dirty="0" smtClean="0"/>
              <a:t>入門</a:t>
            </a:r>
            <a:endParaRPr kumimoji="1" lang="en-US" altLang="ja-JP" dirty="0" smtClean="0"/>
          </a:p>
          <a:p>
            <a:pPr lvl="2"/>
            <a:r>
              <a:rPr kumimoji="1" lang="en-US" altLang="ja-JP" dirty="0" smtClean="0"/>
              <a:t>vim</a:t>
            </a:r>
            <a:r>
              <a:rPr kumimoji="1" lang="ja-JP" altLang="en-US" dirty="0" smtClean="0"/>
              <a:t>入門</a:t>
            </a:r>
            <a:endParaRPr kumimoji="1" lang="en-US" altLang="ja-JP" dirty="0" smtClean="0"/>
          </a:p>
          <a:p>
            <a:pPr lvl="2"/>
            <a:r>
              <a:rPr lang="en-US" altLang="ja-JP" dirty="0" smtClean="0"/>
              <a:t>Git</a:t>
            </a:r>
            <a:r>
              <a:rPr lang="ja-JP" altLang="en-US" dirty="0" smtClean="0"/>
              <a:t>入門</a:t>
            </a:r>
            <a:endParaRPr lang="en-US" altLang="ja-JP" dirty="0" smtClean="0"/>
          </a:p>
          <a:p>
            <a:r>
              <a:rPr kumimoji="1" lang="ja-JP" altLang="en-US" dirty="0" smtClean="0"/>
              <a:t>書籍</a:t>
            </a:r>
            <a:endParaRPr kumimoji="1" lang="en-US" altLang="ja-JP" dirty="0" smtClean="0"/>
          </a:p>
          <a:p>
            <a:r>
              <a:rPr lang="ja-JP" altLang="en-US" dirty="0" smtClean="0"/>
              <a:t>公式</a:t>
            </a:r>
            <a:r>
              <a:rPr lang="en-US" altLang="ja-JP" dirty="0" smtClean="0"/>
              <a:t>Web</a:t>
            </a:r>
            <a:r>
              <a:rPr lang="ja-JP" altLang="en-US" dirty="0" smtClean="0"/>
              <a:t>サイト</a:t>
            </a:r>
            <a:endParaRPr kumimoji="1" lang="en-US" altLang="ja-JP" dirty="0" smtClean="0"/>
          </a:p>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1027" name="Picture 3"/>
          <p:cNvPicPr>
            <a:picLocks noChangeAspect="1" noChangeArrowheads="1"/>
          </p:cNvPicPr>
          <p:nvPr/>
        </p:nvPicPr>
        <p:blipFill>
          <a:blip r:embed="rId3" cstate="print"/>
          <a:srcRect/>
          <a:stretch>
            <a:fillRect/>
          </a:stretch>
        </p:blipFill>
        <p:spPr bwMode="auto">
          <a:xfrm>
            <a:off x="5076056" y="2010544"/>
            <a:ext cx="3333750" cy="9144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4644008" y="1883668"/>
            <a:ext cx="1771650" cy="342900"/>
          </a:xfrm>
          <a:prstGeom prst="rect">
            <a:avLst/>
          </a:prstGeom>
          <a:noFill/>
          <a:ln w="9525">
            <a:noFill/>
            <a:miter lim="800000"/>
            <a:headEnd/>
            <a:tailEnd/>
          </a:ln>
        </p:spPr>
      </p:pic>
      <p:sp>
        <p:nvSpPr>
          <p:cNvPr id="9" name="コンテンツ プレースホルダ 2"/>
          <p:cNvSpPr txBox="1">
            <a:spLocks/>
          </p:cNvSpPr>
          <p:nvPr/>
        </p:nvSpPr>
        <p:spPr>
          <a:xfrm>
            <a:off x="5039544" y="3429000"/>
            <a:ext cx="4104456" cy="2664296"/>
          </a:xfrm>
          <a:prstGeom prst="rect">
            <a:avLst/>
          </a:prstGeom>
        </p:spPr>
        <p:txBody>
          <a:bodyPr vert="horz" lIns="91440" tIns="45720" rIns="91440" bIns="45720" rtlCol="0">
            <a:normAutofit/>
          </a:bodyPr>
          <a:lstStyle/>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入門</a:t>
            </a:r>
            <a:r>
              <a:rPr lang="en-US" altLang="ja-JP" sz="1700" b="1" dirty="0" smtClean="0">
                <a:latin typeface="メイリオ" pitchFamily="50" charset="-128"/>
                <a:ea typeface="メイリオ" pitchFamily="50" charset="-128"/>
                <a:cs typeface="メイリオ" pitchFamily="50" charset="-128"/>
              </a:rPr>
              <a:t>(</a:t>
            </a:r>
            <a:r>
              <a:rPr lang="ja-JP" altLang="en-US" sz="1700" b="1" dirty="0" smtClean="0">
                <a:latin typeface="メイリオ" pitchFamily="50" charset="-128"/>
                <a:ea typeface="メイリオ" pitchFamily="50" charset="-128"/>
                <a:cs typeface="メイリオ" pitchFamily="50" charset="-128"/>
              </a:rPr>
              <a:t>基本編</a:t>
            </a:r>
            <a:r>
              <a:rPr lang="en-US" altLang="ja-JP" sz="1700" b="1" dirty="0" smtClean="0">
                <a:latin typeface="メイリオ" pitchFamily="50" charset="-128"/>
                <a:ea typeface="メイリオ" pitchFamily="50" charset="-128"/>
                <a:cs typeface="メイリオ" pitchFamily="50" charset="-128"/>
              </a:rPr>
              <a:t>)</a:t>
            </a: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入門</a:t>
            </a:r>
            <a:r>
              <a:rPr lang="en-US" altLang="ja-JP" sz="1700" b="1" dirty="0" smtClean="0">
                <a:latin typeface="メイリオ" pitchFamily="50" charset="-128"/>
                <a:ea typeface="メイリオ" pitchFamily="50" charset="-128"/>
                <a:cs typeface="メイリオ" pitchFamily="50" charset="-128"/>
              </a:rPr>
              <a:t>(</a:t>
            </a:r>
            <a:r>
              <a:rPr lang="ja-JP" altLang="en-US" sz="1700" b="1" dirty="0" smtClean="0">
                <a:latin typeface="メイリオ" pitchFamily="50" charset="-128"/>
                <a:ea typeface="メイリオ" pitchFamily="50" charset="-128"/>
                <a:cs typeface="メイリオ" pitchFamily="50" charset="-128"/>
              </a:rPr>
              <a:t>応用編</a:t>
            </a:r>
            <a:r>
              <a:rPr lang="en-US" altLang="ja-JP" sz="1700" b="1" dirty="0" smtClean="0">
                <a:latin typeface="メイリオ" pitchFamily="50" charset="-128"/>
                <a:ea typeface="メイリオ" pitchFamily="50" charset="-128"/>
                <a:cs typeface="メイリオ" pitchFamily="50" charset="-128"/>
              </a:rPr>
              <a:t>)</a:t>
            </a: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で作る「簡易掲示板」</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で作る「シンプルカレンダー」</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で作る投票システム</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で作る「画像掲示板」</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で作る「ビンゴシート」</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AngularJS</a:t>
            </a:r>
            <a:r>
              <a:rPr lang="ja-JP" altLang="en-US" sz="1700" b="1" dirty="0" smtClean="0">
                <a:latin typeface="メイリオ" pitchFamily="50" charset="-128"/>
                <a:ea typeface="メイリオ" pitchFamily="50" charset="-128"/>
                <a:cs typeface="メイリオ" pitchFamily="50" charset="-128"/>
              </a:rPr>
              <a:t>入門</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AngularJS</a:t>
            </a:r>
            <a:r>
              <a:rPr lang="ja-JP" altLang="en-US" sz="1700" b="1" dirty="0" smtClean="0">
                <a:latin typeface="メイリオ" pitchFamily="50" charset="-128"/>
                <a:ea typeface="メイリオ" pitchFamily="50" charset="-128"/>
                <a:cs typeface="メイリオ" pitchFamily="50" charset="-128"/>
              </a:rPr>
              <a:t>で作る</a:t>
            </a:r>
            <a:r>
              <a:rPr lang="en-US" altLang="ja-JP" sz="1700" b="1" dirty="0" err="1" smtClean="0">
                <a:latin typeface="メイリオ" pitchFamily="50" charset="-128"/>
                <a:ea typeface="メイリオ" pitchFamily="50" charset="-128"/>
                <a:cs typeface="メイリオ" pitchFamily="50" charset="-128"/>
              </a:rPr>
              <a:t>ToDo</a:t>
            </a:r>
            <a:r>
              <a:rPr lang="ja-JP" altLang="en-US" sz="1700" b="1" dirty="0" smtClean="0">
                <a:latin typeface="メイリオ" pitchFamily="50" charset="-128"/>
                <a:ea typeface="メイリオ" pitchFamily="50" charset="-128"/>
                <a:cs typeface="メイリオ" pitchFamily="50" charset="-128"/>
              </a:rPr>
              <a:t>アプリ</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3347864" y="1484784"/>
            <a:ext cx="2880320" cy="400110"/>
          </a:xfrm>
          <a:prstGeom prst="rect">
            <a:avLst/>
          </a:prstGeom>
          <a:noFill/>
        </p:spPr>
        <p:txBody>
          <a:bodyPr wrap="square" rtlCol="0">
            <a:spAutoFit/>
          </a:bodyPr>
          <a:lstStyle/>
          <a:p>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a:t>
            </a:r>
            <a:r>
              <a:rPr lang="ja-JP" altLang="en-US" sz="2000" b="1" dirty="0" smtClean="0">
                <a:latin typeface="メイリオ" pitchFamily="50" charset="-128"/>
                <a:ea typeface="メイリオ" pitchFamily="50" charset="-128"/>
                <a:cs typeface="メイリオ" pitchFamily="50" charset="-128"/>
              </a:rPr>
              <a:t>月～</a:t>
            </a:r>
            <a:r>
              <a:rPr lang="en-US" altLang="ja-JP" sz="2000" b="1" dirty="0" smtClean="0">
                <a:latin typeface="メイリオ" pitchFamily="50" charset="-128"/>
                <a:ea typeface="メイリオ" pitchFamily="50" charset="-128"/>
                <a:cs typeface="メイリオ" pitchFamily="50" charset="-128"/>
              </a:rPr>
              <a:t>4</a:t>
            </a:r>
            <a:r>
              <a:rPr lang="ja-JP" altLang="en-US" sz="2000" b="1" dirty="0" smtClean="0">
                <a:latin typeface="メイリオ" pitchFamily="50" charset="-128"/>
                <a:ea typeface="メイリオ" pitchFamily="50" charset="-128"/>
                <a:cs typeface="メイリオ" pitchFamily="50" charset="-128"/>
              </a:rPr>
              <a:t>月にかけて）</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CI(</a:t>
            </a:r>
            <a:r>
              <a:rPr kumimoji="1" lang="ja-JP" altLang="en-US" sz="3600" dirty="0" smtClean="0"/>
              <a:t>継続的インテグレーション</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a:xfrm>
            <a:off x="457200" y="1412776"/>
            <a:ext cx="8229600" cy="5184576"/>
          </a:xfrm>
        </p:spPr>
        <p:txBody>
          <a:bodyPr>
            <a:normAutofit/>
          </a:bodyPr>
          <a:lstStyle/>
          <a:p>
            <a:r>
              <a:rPr lang="en-US" altLang="ja-JP" dirty="0" smtClean="0"/>
              <a:t>XP(</a:t>
            </a:r>
            <a:r>
              <a:rPr lang="ja-JP" altLang="en-US" dirty="0" smtClean="0"/>
              <a:t>エクストリームプログラミング</a:t>
            </a:r>
            <a:r>
              <a:rPr lang="en-US" altLang="ja-JP" dirty="0" smtClean="0"/>
              <a:t>)</a:t>
            </a:r>
            <a:r>
              <a:rPr lang="ja-JP" altLang="en-US" dirty="0" smtClean="0"/>
              <a:t>のプラクティスの一つ。</a:t>
            </a:r>
            <a:endParaRPr lang="en-US" altLang="ja-JP" dirty="0" smtClean="0"/>
          </a:p>
          <a:p>
            <a:endParaRPr lang="en-US" altLang="ja-JP" dirty="0" smtClean="0"/>
          </a:p>
          <a:p>
            <a:r>
              <a:rPr lang="en-US" altLang="ja-JP" dirty="0" smtClean="0"/>
              <a:t>XP</a:t>
            </a:r>
            <a:r>
              <a:rPr lang="ja-JP" altLang="en-US" dirty="0" smtClean="0"/>
              <a:t>とはソフトウェア開発手法の総称である。</a:t>
            </a:r>
            <a:endParaRPr lang="en-US" altLang="ja-JP" dirty="0" smtClean="0"/>
          </a:p>
          <a:p>
            <a:r>
              <a:rPr lang="ja-JP" altLang="en-US" dirty="0" smtClean="0"/>
              <a:t>開発が進むにつれ変更コストが高くなることが一般的だが、自動テストなど様々な対策により変更コストが大きくならないように工夫し、柔軟性を実現する。</a:t>
            </a:r>
            <a:endParaRPr lang="en-US" altLang="ja-JP" dirty="0" smtClean="0"/>
          </a:p>
          <a:p>
            <a:r>
              <a:rPr lang="en-US" altLang="ja-JP" dirty="0" smtClean="0"/>
              <a:t>5</a:t>
            </a:r>
            <a:r>
              <a:rPr lang="ja-JP" altLang="en-US" dirty="0" smtClean="0"/>
              <a:t>つの価値、</a:t>
            </a:r>
            <a:r>
              <a:rPr lang="en-US" altLang="ja-JP" dirty="0" smtClean="0"/>
              <a:t>19</a:t>
            </a:r>
            <a:r>
              <a:rPr lang="ja-JP" altLang="en-US" dirty="0" smtClean="0"/>
              <a:t>のプラクティス</a:t>
            </a:r>
            <a:r>
              <a:rPr lang="en-US" altLang="ja-JP" dirty="0" smtClean="0"/>
              <a:t>(</a:t>
            </a:r>
            <a:r>
              <a:rPr lang="ja-JP" altLang="en-US" dirty="0" smtClean="0"/>
              <a:t>実践</a:t>
            </a:r>
            <a:r>
              <a:rPr lang="en-US" altLang="ja-JP" dirty="0" smtClean="0"/>
              <a:t>)</a:t>
            </a:r>
            <a:r>
              <a:rPr lang="ja-JP" altLang="en-US" dirty="0" smtClean="0"/>
              <a:t>を定義。</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OSS(</a:t>
            </a:r>
            <a:r>
              <a:rPr kumimoji="1" lang="ja-JP" altLang="en-US" sz="3600" dirty="0" smtClean="0"/>
              <a:t>オープンソースソフトウェア</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r>
              <a:rPr lang="en-US" altLang="ja-JP" dirty="0" smtClean="0"/>
              <a:t>OSS</a:t>
            </a:r>
          </a:p>
          <a:p>
            <a:pPr>
              <a:buNone/>
            </a:pPr>
            <a:r>
              <a:rPr kumimoji="1" lang="ja-JP" altLang="en-US" dirty="0" smtClean="0"/>
              <a:t>　無償で使用可能。</a:t>
            </a:r>
            <a:endParaRPr kumimoji="1" lang="en-US" altLang="ja-JP" dirty="0" smtClean="0"/>
          </a:p>
          <a:p>
            <a:pPr>
              <a:buNone/>
            </a:pPr>
            <a:r>
              <a:rPr lang="ja-JP" altLang="en-US" dirty="0" smtClean="0"/>
              <a:t>　</a:t>
            </a:r>
            <a:r>
              <a:rPr kumimoji="1" lang="ja-JP" altLang="en-US" dirty="0" smtClean="0"/>
              <a:t>複製、改変、再配布が可能。</a:t>
            </a:r>
            <a:endParaRPr kumimoji="1" lang="en-US" altLang="ja-JP" dirty="0" smtClean="0"/>
          </a:p>
          <a:p>
            <a:pPr>
              <a:buNone/>
            </a:pPr>
            <a:endParaRPr kumimoji="1" lang="en-US" altLang="ja-JP" dirty="0" smtClean="0"/>
          </a:p>
          <a:p>
            <a:r>
              <a:rPr kumimoji="1" lang="ja-JP" altLang="en-US" dirty="0" smtClean="0"/>
              <a:t>フリーソフト</a:t>
            </a:r>
            <a:endParaRPr kumimoji="1" lang="en-US" altLang="ja-JP" dirty="0" smtClean="0"/>
          </a:p>
          <a:p>
            <a:pPr>
              <a:buNone/>
            </a:pPr>
            <a:r>
              <a:rPr lang="ja-JP" altLang="en-US" dirty="0" smtClean="0"/>
              <a:t>　無償で使用可能。</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承認機能</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7" name="Picture 3"/>
          <p:cNvPicPr>
            <a:picLocks noChangeAspect="1" noChangeArrowheads="1"/>
          </p:cNvPicPr>
          <p:nvPr/>
        </p:nvPicPr>
        <p:blipFill>
          <a:blip r:embed="rId3" cstate="print"/>
          <a:srcRect/>
          <a:stretch>
            <a:fillRect/>
          </a:stretch>
        </p:blipFill>
        <p:spPr bwMode="auto">
          <a:xfrm>
            <a:off x="1043608" y="980728"/>
            <a:ext cx="2088232" cy="2880320"/>
          </a:xfrm>
          <a:prstGeom prst="rect">
            <a:avLst/>
          </a:prstGeom>
          <a:noFill/>
          <a:ln w="9525">
            <a:noFill/>
            <a:miter lim="800000"/>
            <a:headEnd/>
            <a:tailEnd/>
          </a:ln>
        </p:spPr>
      </p:pic>
      <p:pic>
        <p:nvPicPr>
          <p:cNvPr id="8" name="Picture 4"/>
          <p:cNvPicPr>
            <a:picLocks noChangeAspect="1" noChangeArrowheads="1"/>
          </p:cNvPicPr>
          <p:nvPr/>
        </p:nvPicPr>
        <p:blipFill>
          <a:blip r:embed="rId4" cstate="print"/>
          <a:srcRect/>
          <a:stretch>
            <a:fillRect/>
          </a:stretch>
        </p:blipFill>
        <p:spPr bwMode="auto">
          <a:xfrm>
            <a:off x="1043608" y="3933056"/>
            <a:ext cx="2088232" cy="2880320"/>
          </a:xfrm>
          <a:prstGeom prst="rect">
            <a:avLst/>
          </a:prstGeom>
          <a:noFill/>
          <a:ln w="9525">
            <a:noFill/>
            <a:miter lim="800000"/>
            <a:headEnd/>
            <a:tailEnd/>
          </a:ln>
        </p:spPr>
      </p:pic>
      <p:pic>
        <p:nvPicPr>
          <p:cNvPr id="1026" name="Picture 2"/>
          <p:cNvPicPr>
            <a:picLocks noChangeAspect="1" noChangeArrowheads="1"/>
          </p:cNvPicPr>
          <p:nvPr/>
        </p:nvPicPr>
        <p:blipFill>
          <a:blip r:embed="rId5" cstate="print"/>
          <a:srcRect/>
          <a:stretch>
            <a:fillRect/>
          </a:stretch>
        </p:blipFill>
        <p:spPr bwMode="auto">
          <a:xfrm>
            <a:off x="3347864" y="980728"/>
            <a:ext cx="5472608" cy="2836302"/>
          </a:xfrm>
          <a:prstGeom prst="rect">
            <a:avLst/>
          </a:prstGeom>
          <a:noFill/>
          <a:ln w="9525">
            <a:noFill/>
            <a:miter lim="800000"/>
            <a:headEnd/>
            <a:tailEnd/>
          </a:ln>
        </p:spPr>
      </p:pic>
      <p:sp>
        <p:nvSpPr>
          <p:cNvPr id="10" name="フローチャート: 処理 9"/>
          <p:cNvSpPr/>
          <p:nvPr/>
        </p:nvSpPr>
        <p:spPr>
          <a:xfrm>
            <a:off x="179512" y="1124744"/>
            <a:ext cx="576064" cy="2448272"/>
          </a:xfrm>
          <a:prstGeom prst="flowChart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kumimoji="1" lang="en-US" altLang="ja-JP" sz="2000" dirty="0" smtClean="0">
                <a:latin typeface="メイリオ" pitchFamily="50" charset="-128"/>
                <a:ea typeface="メイリオ" pitchFamily="50" charset="-128"/>
                <a:cs typeface="メイリオ" pitchFamily="50" charset="-128"/>
              </a:rPr>
              <a:t>student</a:t>
            </a:r>
            <a:endParaRPr kumimoji="1" lang="ja-JP" altLang="en-US" sz="2000" dirty="0">
              <a:latin typeface="メイリオ" pitchFamily="50" charset="-128"/>
              <a:ea typeface="メイリオ" pitchFamily="50" charset="-128"/>
              <a:cs typeface="メイリオ" pitchFamily="50" charset="-128"/>
            </a:endParaRPr>
          </a:p>
        </p:txBody>
      </p:sp>
      <p:sp>
        <p:nvSpPr>
          <p:cNvPr id="11" name="フローチャート: 処理 10"/>
          <p:cNvSpPr/>
          <p:nvPr/>
        </p:nvSpPr>
        <p:spPr>
          <a:xfrm>
            <a:off x="179512" y="4077072"/>
            <a:ext cx="576064" cy="2448272"/>
          </a:xfrm>
          <a:prstGeom prst="flowChart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kumimoji="1" lang="en-US" altLang="ja-JP" sz="2000" dirty="0" smtClean="0">
                <a:latin typeface="メイリオ" pitchFamily="50" charset="-128"/>
                <a:ea typeface="メイリオ" pitchFamily="50" charset="-128"/>
                <a:cs typeface="メイリオ" pitchFamily="50" charset="-128"/>
              </a:rPr>
              <a:t>professor</a:t>
            </a:r>
            <a:endParaRPr kumimoji="1" lang="ja-JP" altLang="en-US" sz="2000" dirty="0">
              <a:latin typeface="メイリオ" pitchFamily="50" charset="-128"/>
              <a:ea typeface="メイリオ" pitchFamily="50" charset="-128"/>
              <a:cs typeface="メイリオ" pitchFamily="50" charset="-128"/>
            </a:endParaRPr>
          </a:p>
        </p:txBody>
      </p:sp>
      <p:cxnSp>
        <p:nvCxnSpPr>
          <p:cNvPr id="13" name="直線コネクタ 12"/>
          <p:cNvCxnSpPr/>
          <p:nvPr/>
        </p:nvCxnSpPr>
        <p:spPr>
          <a:xfrm>
            <a:off x="0" y="3861048"/>
            <a:ext cx="9144000" cy="0"/>
          </a:xfrm>
          <a:prstGeom prst="line">
            <a:avLst/>
          </a:prstGeom>
          <a:ln w="57150"/>
        </p:spPr>
        <p:style>
          <a:lnRef idx="3">
            <a:schemeClr val="accent1"/>
          </a:lnRef>
          <a:fillRef idx="0">
            <a:schemeClr val="accent1"/>
          </a:fillRef>
          <a:effectRef idx="2">
            <a:schemeClr val="accent1"/>
          </a:effectRef>
          <a:fontRef idx="minor">
            <a:schemeClr val="tx1"/>
          </a:fontRef>
        </p:style>
      </p:cxnSp>
      <p:pic>
        <p:nvPicPr>
          <p:cNvPr id="1027" name="Picture 3"/>
          <p:cNvPicPr>
            <a:picLocks noChangeAspect="1" noChangeArrowheads="1"/>
          </p:cNvPicPr>
          <p:nvPr/>
        </p:nvPicPr>
        <p:blipFill>
          <a:blip r:embed="rId6" cstate="print"/>
          <a:srcRect/>
          <a:stretch>
            <a:fillRect/>
          </a:stretch>
        </p:blipFill>
        <p:spPr bwMode="auto">
          <a:xfrm>
            <a:off x="3347864" y="3861048"/>
            <a:ext cx="5472608" cy="292494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HTML</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56</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251520" y="2876275"/>
            <a:ext cx="5760640" cy="3405661"/>
          </a:xfrm>
          <a:prstGeom prst="rect">
            <a:avLst/>
          </a:prstGeom>
          <a:noFill/>
          <a:ln w="9525">
            <a:noFill/>
            <a:miter lim="800000"/>
            <a:headEnd/>
            <a:tailEnd/>
          </a:ln>
        </p:spPr>
      </p:pic>
      <p:sp>
        <p:nvSpPr>
          <p:cNvPr id="9" name="四角形吹き出し 8"/>
          <p:cNvSpPr/>
          <p:nvPr/>
        </p:nvSpPr>
        <p:spPr>
          <a:xfrm>
            <a:off x="5508104" y="3284984"/>
            <a:ext cx="3384376" cy="2664296"/>
          </a:xfrm>
          <a:prstGeom prst="wedgeRectCallout">
            <a:avLst>
              <a:gd name="adj1" fmla="val -78720"/>
              <a:gd name="adj2" fmla="val 29476"/>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a:t>
            </a:r>
            <a:r>
              <a:rPr lang="en-US" altLang="ja-JP" u="sng" dirty="0" smtClean="0">
                <a:solidFill>
                  <a:srgbClr val="FF0000"/>
                </a:solidFill>
              </a:rPr>
              <a:t>&lt;title&gt;Google&lt;/title&gt;</a:t>
            </a:r>
          </a:p>
          <a:p>
            <a:r>
              <a:rPr lang="en-US" altLang="ja-JP" dirty="0" smtClean="0"/>
              <a:t>    &lt;/head&gt;</a:t>
            </a:r>
          </a:p>
          <a:p>
            <a:r>
              <a:rPr lang="en-US" altLang="ja-JP" dirty="0" smtClean="0"/>
              <a:t>    &lt;body&gt;</a:t>
            </a:r>
          </a:p>
          <a:p>
            <a:r>
              <a:rPr lang="en-US" altLang="ja-JP" dirty="0" smtClean="0"/>
              <a:t>        &lt;textarea&gt;&lt;/textarea&gt;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440160"/>
          </a:xfrm>
        </p:spPr>
        <p:txBody>
          <a:bodyPr>
            <a:normAutofit/>
          </a:bodyPr>
          <a:lstStyle/>
          <a:p>
            <a:r>
              <a:rPr kumimoji="1" lang="en-US" altLang="ja-JP" sz="2400" dirty="0" smtClean="0"/>
              <a:t>HTML(HyperText </a:t>
            </a:r>
            <a:r>
              <a:rPr lang="en-US" altLang="ja-JP" sz="2400" dirty="0" smtClean="0"/>
              <a:t>Ma</a:t>
            </a:r>
            <a:r>
              <a:rPr kumimoji="1" lang="en-US" altLang="ja-JP" sz="2400" dirty="0" smtClean="0"/>
              <a:t>rkup </a:t>
            </a:r>
            <a:r>
              <a:rPr lang="en-US" altLang="ja-JP" sz="2400" dirty="0" smtClean="0"/>
              <a:t>L</a:t>
            </a:r>
            <a:r>
              <a:rPr kumimoji="1" lang="en-US" altLang="ja-JP" sz="2400" dirty="0" smtClean="0"/>
              <a:t>anguage)</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ページを記述するためのマークアップ言語。</a:t>
            </a:r>
            <a:endParaRPr lang="en-US" altLang="ja-JP" sz="2400" dirty="0" smtClean="0"/>
          </a:p>
          <a:p>
            <a:pPr>
              <a:buNone/>
            </a:pPr>
            <a:r>
              <a:rPr lang="ja-JP" altLang="en-US" sz="2400" dirty="0" smtClean="0"/>
              <a:t>　これから主流になる</a:t>
            </a:r>
            <a:r>
              <a:rPr lang="en-US" altLang="ja-JP" sz="2400" dirty="0" smtClean="0"/>
              <a:t>HTML5</a:t>
            </a:r>
            <a:r>
              <a:rPr lang="ja-JP" altLang="en-US" sz="2400" dirty="0" smtClean="0"/>
              <a:t>を採用。</a:t>
            </a:r>
            <a:r>
              <a:rPr lang="en-US" altLang="ja-JP" sz="2400" dirty="0" smtClean="0"/>
              <a:t>『</a:t>
            </a:r>
            <a:r>
              <a:rPr kumimoji="1" lang="ja-JP" altLang="en-US" sz="2400" dirty="0" smtClean="0"/>
              <a:t>ページ</a:t>
            </a:r>
            <a:r>
              <a:rPr lang="ja-JP" altLang="en-US" sz="2400" dirty="0" smtClean="0"/>
              <a:t>の</a:t>
            </a:r>
            <a:r>
              <a:rPr kumimoji="1" lang="ja-JP" altLang="en-US" sz="2400" dirty="0" smtClean="0"/>
              <a:t>構成</a:t>
            </a:r>
            <a:r>
              <a:rPr kumimoji="1" lang="en-US" altLang="ja-JP" sz="2400" dirty="0" smtClean="0"/>
              <a:t>』</a:t>
            </a:r>
            <a:endParaRPr kumimoji="1" lang="ja-JP" altLang="en-US" sz="2400" dirty="0"/>
          </a:p>
        </p:txBody>
      </p:sp>
      <p:sp>
        <p:nvSpPr>
          <p:cNvPr id="11" name="フローチャート: 処理 10"/>
          <p:cNvSpPr/>
          <p:nvPr/>
        </p:nvSpPr>
        <p:spPr>
          <a:xfrm>
            <a:off x="5508104" y="2852936"/>
            <a:ext cx="3384376"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000" dirty="0" smtClean="0"/>
              <a:t>Google.html</a:t>
            </a:r>
            <a:endParaRPr kumimoji="1" lang="ja-JP" altLang="en-US" sz="2000" dirty="0"/>
          </a:p>
        </p:txBody>
      </p:sp>
      <p:sp>
        <p:nvSpPr>
          <p:cNvPr id="13"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CSS</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57</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251520" y="3020291"/>
            <a:ext cx="5760640" cy="3405661"/>
          </a:xfrm>
          <a:prstGeom prst="rect">
            <a:avLst/>
          </a:prstGeom>
          <a:noFill/>
          <a:ln w="9525">
            <a:noFill/>
            <a:miter lim="800000"/>
            <a:headEnd/>
            <a:tailEnd/>
          </a:ln>
        </p:spPr>
      </p:pic>
      <p:sp>
        <p:nvSpPr>
          <p:cNvPr id="9" name="四角形吹き出し 8"/>
          <p:cNvSpPr/>
          <p:nvPr/>
        </p:nvSpPr>
        <p:spPr>
          <a:xfrm>
            <a:off x="4644008" y="3212976"/>
            <a:ext cx="4176464" cy="2996952"/>
          </a:xfrm>
          <a:prstGeom prst="wedgeRectCallout">
            <a:avLst>
              <a:gd name="adj1" fmla="val -60449"/>
              <a:gd name="adj2" fmla="val 2709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&lt;/head&gt;</a:t>
            </a:r>
          </a:p>
          <a:p>
            <a:r>
              <a:rPr lang="en-US" altLang="ja-JP" dirty="0" smtClean="0"/>
              <a:t>    &lt;body</a:t>
            </a:r>
            <a:r>
              <a:rPr lang="ja-JP" altLang="en-US" dirty="0" smtClean="0"/>
              <a:t> </a:t>
            </a:r>
            <a:r>
              <a:rPr lang="en-US" altLang="ja-JP" u="sng" dirty="0" smtClean="0">
                <a:solidFill>
                  <a:srgbClr val="FF0000"/>
                </a:solidFill>
              </a:rPr>
              <a:t>style=“text-align: center;”</a:t>
            </a:r>
            <a:r>
              <a:rPr lang="en-US" altLang="ja-JP" dirty="0" smtClean="0"/>
              <a:t>&gt;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152128"/>
          </a:xfrm>
        </p:spPr>
        <p:txBody>
          <a:bodyPr>
            <a:normAutofit/>
          </a:bodyPr>
          <a:lstStyle/>
          <a:p>
            <a:r>
              <a:rPr kumimoji="1" lang="en-US" altLang="ja-JP" sz="2400" dirty="0" smtClean="0"/>
              <a:t>CSS(Cascading Style Sheet)</a:t>
            </a:r>
            <a:r>
              <a:rPr kumimoji="1" lang="ja-JP" altLang="en-US" sz="2400" dirty="0" smtClean="0"/>
              <a:t>とは</a:t>
            </a:r>
            <a:endParaRPr kumimoji="1" lang="en-US" altLang="ja-JP" sz="2400" dirty="0" smtClean="0"/>
          </a:p>
          <a:p>
            <a:pPr>
              <a:buNone/>
            </a:pPr>
            <a:r>
              <a:rPr lang="ja-JP" altLang="en-US" sz="2400" dirty="0" smtClean="0"/>
              <a:t>　要素をどのように表示するかを指示する。</a:t>
            </a:r>
            <a:r>
              <a:rPr lang="en-US" altLang="ja-JP" sz="2400" dirty="0" smtClean="0"/>
              <a:t>『</a:t>
            </a:r>
            <a:r>
              <a:rPr lang="ja-JP" altLang="en-US" sz="2400" dirty="0" smtClean="0"/>
              <a:t>見た目</a:t>
            </a:r>
            <a:r>
              <a:rPr lang="en-US" altLang="ja-JP" sz="2400" dirty="0" smtClean="0"/>
              <a:t>』</a:t>
            </a:r>
            <a:endParaRPr kumimoji="1" lang="ja-JP" altLang="en-US" sz="2400" dirty="0"/>
          </a:p>
        </p:txBody>
      </p:sp>
      <p:sp>
        <p:nvSpPr>
          <p:cNvPr id="11" name="フローチャート: 処理 10"/>
          <p:cNvSpPr/>
          <p:nvPr/>
        </p:nvSpPr>
        <p:spPr>
          <a:xfrm>
            <a:off x="4644008" y="2780928"/>
            <a:ext cx="4176464"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style</a:t>
            </a:r>
            <a:r>
              <a:rPr lang="ja-JP" altLang="en-US" sz="2000" dirty="0" smtClean="0"/>
              <a:t>属性で記述</a:t>
            </a:r>
            <a:endParaRPr kumimoji="1" lang="ja-JP" altLang="en-US" sz="2000" dirty="0"/>
          </a:p>
        </p:txBody>
      </p:sp>
      <p:sp>
        <p:nvSpPr>
          <p:cNvPr id="12"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CSS</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58</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323528" y="2924944"/>
            <a:ext cx="5760640" cy="3405661"/>
          </a:xfrm>
          <a:prstGeom prst="rect">
            <a:avLst/>
          </a:prstGeom>
          <a:noFill/>
          <a:ln w="9525">
            <a:noFill/>
            <a:miter lim="800000"/>
            <a:headEnd/>
            <a:tailEnd/>
          </a:ln>
        </p:spPr>
      </p:pic>
      <p:sp>
        <p:nvSpPr>
          <p:cNvPr id="9" name="四角形吹き出し 8"/>
          <p:cNvSpPr/>
          <p:nvPr/>
        </p:nvSpPr>
        <p:spPr>
          <a:xfrm>
            <a:off x="4283968" y="3045621"/>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a:t>
            </a:r>
            <a:r>
              <a:rPr lang="en-US" altLang="ja-JP" u="sng" dirty="0" smtClean="0">
                <a:solidFill>
                  <a:srgbClr val="FF0000"/>
                </a:solidFill>
              </a:rPr>
              <a:t>&lt;link rel=“stylesheet” type=“text/css”</a:t>
            </a:r>
          </a:p>
          <a:p>
            <a:r>
              <a:rPr lang="en-US" altLang="ja-JP" dirty="0" smtClean="0">
                <a:solidFill>
                  <a:srgbClr val="FF0000"/>
                </a:solidFill>
              </a:rPr>
              <a:t>          </a:t>
            </a:r>
            <a:r>
              <a:rPr lang="en-US" altLang="ja-JP" u="sng" dirty="0" smtClean="0">
                <a:solidFill>
                  <a:srgbClr val="FF0000"/>
                </a:solidFill>
              </a:rPr>
              <a:t>href=“Google.css”&gt;&lt;/link&gt;</a:t>
            </a:r>
          </a:p>
          <a:p>
            <a:r>
              <a:rPr lang="en-US" altLang="ja-JP" dirty="0" smtClean="0"/>
              <a:t>    &lt;/head&gt;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1" name="四角形吹き出し 10"/>
          <p:cNvSpPr/>
          <p:nvPr/>
        </p:nvSpPr>
        <p:spPr>
          <a:xfrm>
            <a:off x="6516216" y="5061845"/>
            <a:ext cx="2376264" cy="1052736"/>
          </a:xfrm>
          <a:prstGeom prst="wedgeRectCallout">
            <a:avLst>
              <a:gd name="adj1" fmla="val -79128"/>
              <a:gd name="adj2" fmla="val -27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  </a:t>
            </a:r>
            <a:r>
              <a:rPr lang="en-US" altLang="ja-JP" u="sng" dirty="0" smtClean="0">
                <a:solidFill>
                  <a:srgbClr val="FF0000"/>
                </a:solidFill>
              </a:rPr>
              <a:t>textarea {</a:t>
            </a:r>
          </a:p>
          <a:p>
            <a:r>
              <a:rPr lang="en-US" altLang="ja-JP" dirty="0" smtClean="0">
                <a:solidFill>
                  <a:srgbClr val="FF0000"/>
                </a:solidFill>
              </a:rPr>
              <a:t>      </a:t>
            </a:r>
            <a:r>
              <a:rPr lang="en-US" altLang="ja-JP" u="sng" dirty="0" smtClean="0">
                <a:solidFill>
                  <a:srgbClr val="FF0000"/>
                </a:solidFill>
              </a:rPr>
              <a:t>text-align: center;</a:t>
            </a:r>
          </a:p>
          <a:p>
            <a:r>
              <a:rPr lang="en-US" altLang="ja-JP" dirty="0" smtClean="0">
                <a:solidFill>
                  <a:srgbClr val="FF0000"/>
                </a:solidFill>
              </a:rPr>
              <a:t>  </a:t>
            </a:r>
            <a:r>
              <a:rPr lang="en-US" altLang="ja-JP" u="sng" dirty="0" smtClean="0">
                <a:solidFill>
                  <a:srgbClr val="FF0000"/>
                </a:solidFill>
              </a:rPr>
              <a:t>}</a:t>
            </a:r>
          </a:p>
        </p:txBody>
      </p:sp>
      <p:sp>
        <p:nvSpPr>
          <p:cNvPr id="12" name="フローチャート: 処理 11"/>
          <p:cNvSpPr/>
          <p:nvPr/>
        </p:nvSpPr>
        <p:spPr>
          <a:xfrm>
            <a:off x="4283968" y="2613573"/>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endParaRPr kumimoji="1" lang="ja-JP" altLang="en-US" sz="2000" dirty="0"/>
          </a:p>
        </p:txBody>
      </p:sp>
      <p:sp>
        <p:nvSpPr>
          <p:cNvPr id="13" name="フローチャート: 処理 12"/>
          <p:cNvSpPr/>
          <p:nvPr/>
        </p:nvSpPr>
        <p:spPr>
          <a:xfrm>
            <a:off x="6516216" y="4629797"/>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Google.css</a:t>
            </a:r>
            <a:endParaRPr kumimoji="1" lang="ja-JP" altLang="en-US" sz="2000" dirty="0"/>
          </a:p>
        </p:txBody>
      </p:sp>
      <p:sp>
        <p:nvSpPr>
          <p:cNvPr id="15" name="コンテンツ プレースホルダ 2"/>
          <p:cNvSpPr txBox="1">
            <a:spLocks/>
          </p:cNvSpPr>
          <p:nvPr/>
        </p:nvSpPr>
        <p:spPr>
          <a:xfrm>
            <a:off x="611560" y="1340768"/>
            <a:ext cx="8229600" cy="11521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CSS(Cascading Style Sheet)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要素をどのように表示するかを指示する。</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見た目</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4"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59</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323528" y="2924945"/>
            <a:ext cx="4019426" cy="2376264"/>
          </a:xfrm>
          <a:prstGeom prst="rect">
            <a:avLst/>
          </a:prstGeom>
          <a:noFill/>
          <a:ln w="9525">
            <a:noFill/>
            <a:miter lim="800000"/>
            <a:headEnd/>
            <a:tailEnd/>
          </a:ln>
        </p:spPr>
      </p:pic>
      <p:sp>
        <p:nvSpPr>
          <p:cNvPr id="9" name="四角形吹き出し 8"/>
          <p:cNvSpPr/>
          <p:nvPr/>
        </p:nvSpPr>
        <p:spPr>
          <a:xfrm>
            <a:off x="4355976" y="2564904"/>
            <a:ext cx="4320480" cy="4149080"/>
          </a:xfrm>
          <a:prstGeom prst="wedgeRectCallout">
            <a:avLst>
              <a:gd name="adj1" fmla="val -77372"/>
              <a:gd name="adj2" fmla="val 4880"/>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ja-JP" altLang="en-US" dirty="0" smtClean="0"/>
              <a:t>        </a:t>
            </a:r>
            <a:r>
              <a:rPr lang="en-US" altLang="ja-JP" dirty="0" smtClean="0">
                <a:solidFill>
                  <a:srgbClr val="FF0000"/>
                </a:solidFill>
              </a:rPr>
              <a:t>&lt;script type=“text/javascript”&gt;</a:t>
            </a:r>
          </a:p>
          <a:p>
            <a:r>
              <a:rPr lang="en-US" altLang="ja-JP" dirty="0" smtClean="0">
                <a:solidFill>
                  <a:srgbClr val="FF0000"/>
                </a:solidFill>
              </a:rPr>
              <a:t>            function Hello(){</a:t>
            </a:r>
          </a:p>
          <a:p>
            <a:r>
              <a:rPr lang="en-US" altLang="ja-JP" dirty="0" smtClean="0">
                <a:solidFill>
                  <a:srgbClr val="FF0000"/>
                </a:solidFill>
              </a:rPr>
              <a:t>                alert(”</a:t>
            </a:r>
            <a:r>
              <a:rPr lang="ja-JP" altLang="en-US" dirty="0" smtClean="0">
                <a:solidFill>
                  <a:srgbClr val="FF0000"/>
                </a:solidFill>
              </a:rPr>
              <a:t>こんにちは</a:t>
            </a:r>
            <a:r>
              <a:rPr lang="en-US" altLang="ja-JP" dirty="0" smtClean="0">
                <a:solidFill>
                  <a:srgbClr val="FF0000"/>
                </a:solidFill>
              </a:rPr>
              <a:t>”);</a:t>
            </a:r>
          </a:p>
          <a:p>
            <a:r>
              <a:rPr lang="en-US" altLang="ja-JP" dirty="0" smtClean="0">
                <a:solidFill>
                  <a:srgbClr val="FF0000"/>
                </a:solidFill>
              </a:rPr>
              <a:t>            }</a:t>
            </a:r>
          </a:p>
          <a:p>
            <a:r>
              <a:rPr lang="en-US" altLang="ja-JP" dirty="0" smtClean="0">
                <a:solidFill>
                  <a:srgbClr val="FF0000"/>
                </a:solidFill>
              </a:rPr>
              <a:t>        &lt;/script&gt;</a:t>
            </a:r>
          </a:p>
          <a:p>
            <a:r>
              <a:rPr lang="ja-JP" altLang="en-US" dirty="0" smtClean="0"/>
              <a:t>    </a:t>
            </a:r>
            <a:r>
              <a:rPr lang="en-US" altLang="ja-JP" dirty="0" smtClean="0"/>
              <a:t>&lt;/head&gt;</a:t>
            </a:r>
          </a:p>
          <a:p>
            <a:r>
              <a:rPr lang="en-US" altLang="ja-JP" dirty="0" smtClean="0"/>
              <a:t>    &lt;body&gt;</a:t>
            </a:r>
          </a:p>
          <a:p>
            <a:r>
              <a:rPr lang="en-US" altLang="ja-JP" dirty="0" smtClean="0"/>
              <a:t>        &lt;button onclick=“Hello”&gt;</a:t>
            </a:r>
          </a:p>
          <a:p>
            <a:r>
              <a:rPr lang="ja-JP" altLang="en-US" dirty="0" smtClean="0"/>
              <a:t>            </a:t>
            </a:r>
            <a:r>
              <a:rPr lang="en-US" altLang="ja-JP" dirty="0" smtClean="0"/>
              <a:t>Google</a:t>
            </a:r>
            <a:r>
              <a:rPr lang="ja-JP" altLang="en-US" dirty="0" smtClean="0"/>
              <a:t>検索　　　 　</a:t>
            </a:r>
            <a:endParaRPr lang="en-US" altLang="ja-JP" dirty="0" smtClean="0"/>
          </a:p>
          <a:p>
            <a:r>
              <a:rPr lang="en-US" altLang="ja-JP" dirty="0" smtClean="0"/>
              <a:t>        &lt;/button&gt;</a:t>
            </a:r>
          </a:p>
          <a:p>
            <a:r>
              <a:rPr lang="en-US" altLang="ja-JP" dirty="0" smtClean="0"/>
              <a:t>    &lt;/body&gt;</a:t>
            </a:r>
          </a:p>
          <a:p>
            <a:r>
              <a:rPr lang="en-US" altLang="ja-JP" dirty="0" smtClean="0"/>
              <a:t>&lt;/html&gt;</a:t>
            </a:r>
            <a:endParaRPr lang="en-US" altLang="ja-JP" u="sng" dirty="0" smtClean="0">
              <a:solidFill>
                <a:srgbClr val="FF0000"/>
              </a:solidFill>
            </a:endParaRPr>
          </a:p>
        </p:txBody>
      </p:sp>
      <p:sp>
        <p:nvSpPr>
          <p:cNvPr id="10"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12" name="フローチャート: 処理 11"/>
          <p:cNvSpPr/>
          <p:nvPr/>
        </p:nvSpPr>
        <p:spPr>
          <a:xfrm>
            <a:off x="4355976" y="2132856"/>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script</a:t>
            </a:r>
            <a:r>
              <a:rPr lang="ja-JP" altLang="en-US" sz="2000" dirty="0" smtClean="0"/>
              <a:t>タグ内に記述</a:t>
            </a:r>
          </a:p>
        </p:txBody>
      </p:sp>
      <p:sp>
        <p:nvSpPr>
          <p:cNvPr id="11"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1988840"/>
            <a:ext cx="8229600" cy="2592288"/>
          </a:xfrm>
        </p:spPr>
        <p:txBody>
          <a:bodyPr/>
          <a:lstStyle/>
          <a:p>
            <a:r>
              <a:rPr lang="en-US" altLang="ja-JP" sz="2400" dirty="0" smtClean="0"/>
              <a:t>NII</a:t>
            </a:r>
            <a:r>
              <a:rPr lang="ja-JP" altLang="en-US" sz="2400" dirty="0" smtClean="0"/>
              <a:t> の新井研究室で開発されている</a:t>
            </a:r>
            <a:endParaRPr lang="en-US" altLang="ja-JP" sz="2400" dirty="0" smtClean="0"/>
          </a:p>
          <a:p>
            <a:r>
              <a:rPr lang="ja-JP" altLang="en-US" sz="2400" dirty="0" smtClean="0"/>
              <a:t>オープンソースの</a:t>
            </a:r>
            <a:r>
              <a:rPr lang="en-US" altLang="ja-JP" sz="2400" dirty="0" smtClean="0"/>
              <a:t>CMS</a:t>
            </a:r>
            <a:endParaRPr kumimoji="1" lang="en-US" altLang="ja-JP" sz="2400" dirty="0" smtClean="0"/>
          </a:p>
          <a:p>
            <a:r>
              <a:rPr kumimoji="1" lang="en-US" altLang="ja-JP" sz="2400" dirty="0" smtClean="0"/>
              <a:t>2,000</a:t>
            </a:r>
            <a:r>
              <a:rPr kumimoji="1" lang="ja-JP" altLang="en-US" sz="2400" dirty="0" smtClean="0"/>
              <a:t>以上の学校</a:t>
            </a:r>
            <a:r>
              <a:rPr lang="ja-JP" altLang="en-US" sz="2400" dirty="0" smtClean="0"/>
              <a:t>、都道府県レベルの教育センターでは</a:t>
            </a:r>
            <a:r>
              <a:rPr lang="en-US" altLang="ja-JP" sz="2400" dirty="0" smtClean="0"/>
              <a:t>3</a:t>
            </a:r>
            <a:r>
              <a:rPr lang="ja-JP" altLang="en-US" sz="2400" dirty="0" smtClean="0"/>
              <a:t>分の</a:t>
            </a:r>
            <a:r>
              <a:rPr lang="en-US" altLang="ja-JP" sz="2400" dirty="0" smtClean="0"/>
              <a:t>2</a:t>
            </a:r>
            <a:r>
              <a:rPr lang="ja-JP" altLang="en-US" sz="2400" dirty="0" smtClean="0"/>
              <a:t>以上で使われている</a:t>
            </a:r>
            <a:endParaRPr lang="en-US" altLang="ja-JP" sz="2400" dirty="0" smtClean="0"/>
          </a:p>
          <a:p>
            <a:r>
              <a:rPr kumimoji="1" lang="ja-JP" altLang="en-US" sz="2400" dirty="0" smtClean="0"/>
              <a:t>企業や</a:t>
            </a:r>
            <a:r>
              <a:rPr kumimoji="1" lang="en-US" altLang="ja-JP" sz="2400" dirty="0" smtClean="0"/>
              <a:t>NPO</a:t>
            </a:r>
            <a:r>
              <a:rPr kumimoji="1" lang="ja-JP" altLang="en-US" sz="2400" dirty="0" smtClean="0"/>
              <a:t>団体等も利用</a:t>
            </a:r>
            <a:endParaRPr kumimoji="1"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60040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NetCommons</a:t>
            </a:r>
            <a:endParaRPr kumimoji="1" lang="ja-JP" altLang="en-US" sz="2800" b="1" dirty="0">
              <a:latin typeface="メイリオ" pitchFamily="50" charset="-128"/>
              <a:ea typeface="メイリオ" pitchFamily="50" charset="-128"/>
              <a:cs typeface="メイリオ" pitchFamily="50" charset="-128"/>
            </a:endParaRPr>
          </a:p>
        </p:txBody>
      </p:sp>
      <p:sp>
        <p:nvSpPr>
          <p:cNvPr id="7" name="コンテンツ プレースホルダ 2"/>
          <p:cNvSpPr txBox="1">
            <a:spLocks/>
          </p:cNvSpPr>
          <p:nvPr/>
        </p:nvSpPr>
        <p:spPr>
          <a:xfrm>
            <a:off x="1619672" y="4149080"/>
            <a:ext cx="7524328"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,000</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以上の導入が確認されている。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2"/>
          <p:cNvSpPr txBox="1">
            <a:spLocks/>
          </p:cNvSpPr>
          <p:nvPr/>
        </p:nvSpPr>
        <p:spPr>
          <a:xfrm>
            <a:off x="457200" y="4797152"/>
            <a:ext cx="8229600" cy="151216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売り文句「ワープロやメールを書けるスキル</a:t>
            </a:r>
            <a:r>
              <a:rPr lang="ja-JP" altLang="en-US" sz="2400" b="1" dirty="0" smtClean="0">
                <a:latin typeface="メイリオ" pitchFamily="50" charset="-128"/>
                <a:ea typeface="メイリオ" pitchFamily="50" charset="-128"/>
                <a:cs typeface="メイリオ" pitchFamily="50" charset="-128"/>
              </a:rPr>
              <a:t>があればブログ感覚で入力</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や更新ができる」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lvl="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インストール直後から様々な機能を使える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コンテンツ プレースホルダ 2"/>
          <p:cNvSpPr txBox="1">
            <a:spLocks/>
          </p:cNvSpPr>
          <p:nvPr/>
        </p:nvSpPr>
        <p:spPr>
          <a:xfrm>
            <a:off x="1619672" y="6165304"/>
            <a:ext cx="7524328" cy="69269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導入のしやすさの分野で選択される。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2" name="タイトル 1"/>
          <p:cNvSpPr>
            <a:spLocks noGrp="1"/>
          </p:cNvSpPr>
          <p:nvPr>
            <p:ph type="title"/>
          </p:nvPr>
        </p:nvSpPr>
        <p:spPr/>
        <p:txBody>
          <a:bodyPr/>
          <a:lstStyle/>
          <a:p>
            <a:r>
              <a:rPr lang="en-US" altLang="ja-JP" dirty="0" smtClean="0"/>
              <a:t>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60</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179511" y="2708920"/>
            <a:ext cx="4263027" cy="2520280"/>
          </a:xfrm>
          <a:prstGeom prst="rect">
            <a:avLst/>
          </a:prstGeom>
          <a:noFill/>
          <a:ln w="9525">
            <a:noFill/>
            <a:miter lim="800000"/>
            <a:headEnd/>
            <a:tailEnd/>
          </a:ln>
        </p:spPr>
      </p:pic>
      <p:sp>
        <p:nvSpPr>
          <p:cNvPr id="9" name="四角形吹き出し 8"/>
          <p:cNvSpPr/>
          <p:nvPr/>
        </p:nvSpPr>
        <p:spPr>
          <a:xfrm>
            <a:off x="3419872" y="2852936"/>
            <a:ext cx="4320480" cy="3429000"/>
          </a:xfrm>
          <a:prstGeom prst="wedgeRectCallout">
            <a:avLst>
              <a:gd name="adj1" fmla="val -60490"/>
              <a:gd name="adj2" fmla="val 318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&lt;script type=“text/javacript”</a:t>
            </a:r>
          </a:p>
          <a:p>
            <a:r>
              <a:rPr lang="en-US" altLang="ja-JP" dirty="0" smtClean="0"/>
              <a:t>           src=“Google.js”&gt;&lt;/script&gt;</a:t>
            </a:r>
          </a:p>
          <a:p>
            <a:r>
              <a:rPr lang="ja-JP" altLang="en-US" dirty="0" smtClean="0"/>
              <a:t>    </a:t>
            </a:r>
            <a:r>
              <a:rPr lang="en-US" altLang="ja-JP" dirty="0" smtClean="0"/>
              <a:t>&lt;/head&gt;</a:t>
            </a:r>
          </a:p>
          <a:p>
            <a:r>
              <a:rPr lang="en-US" altLang="ja-JP" dirty="0" smtClean="0"/>
              <a:t>    &lt;body&gt;</a:t>
            </a:r>
          </a:p>
          <a:p>
            <a:r>
              <a:rPr lang="en-US" altLang="ja-JP" dirty="0" smtClean="0"/>
              <a:t>        &lt;button onclick=“Hello”&gt;</a:t>
            </a:r>
          </a:p>
          <a:p>
            <a:r>
              <a:rPr lang="ja-JP" altLang="en-US" dirty="0" smtClean="0"/>
              <a:t>            </a:t>
            </a:r>
            <a:r>
              <a:rPr lang="en-US" altLang="ja-JP" dirty="0" smtClean="0"/>
              <a:t>Google</a:t>
            </a:r>
            <a:r>
              <a:rPr lang="ja-JP" altLang="en-US" dirty="0" smtClean="0"/>
              <a:t>検索　　　 　</a:t>
            </a:r>
            <a:endParaRPr lang="en-US" altLang="ja-JP" dirty="0" smtClean="0"/>
          </a:p>
          <a:p>
            <a:r>
              <a:rPr lang="en-US" altLang="ja-JP" dirty="0" smtClean="0"/>
              <a:t>        &lt;/button&gt;</a:t>
            </a:r>
          </a:p>
          <a:p>
            <a:r>
              <a:rPr lang="en-US" altLang="ja-JP" dirty="0" smtClean="0"/>
              <a:t>    &lt;/body&gt;</a:t>
            </a:r>
          </a:p>
          <a:p>
            <a:r>
              <a:rPr lang="en-US" altLang="ja-JP" dirty="0" smtClean="0"/>
              <a:t>&lt;/html&gt;</a:t>
            </a:r>
          </a:p>
        </p:txBody>
      </p:sp>
      <p:sp>
        <p:nvSpPr>
          <p:cNvPr id="12" name="フローチャート: 処理 11"/>
          <p:cNvSpPr/>
          <p:nvPr/>
        </p:nvSpPr>
        <p:spPr>
          <a:xfrm>
            <a:off x="3419872" y="2420888"/>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p>
        </p:txBody>
      </p:sp>
      <p:sp>
        <p:nvSpPr>
          <p:cNvPr id="10"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11" name="四角形吹き出し 10"/>
          <p:cNvSpPr/>
          <p:nvPr/>
        </p:nvSpPr>
        <p:spPr>
          <a:xfrm>
            <a:off x="6588224" y="4509120"/>
            <a:ext cx="2376264" cy="1052736"/>
          </a:xfrm>
          <a:prstGeom prst="wedgeRectCallout">
            <a:avLst>
              <a:gd name="adj1" fmla="val -98827"/>
              <a:gd name="adj2" fmla="val -75340"/>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function Hello(){</a:t>
            </a:r>
            <a:br>
              <a:rPr lang="en-US" altLang="ja-JP" dirty="0" smtClean="0">
                <a:solidFill>
                  <a:srgbClr val="FF0000"/>
                </a:solidFill>
              </a:rPr>
            </a:br>
            <a:r>
              <a:rPr lang="en-US" altLang="ja-JP" dirty="0" smtClean="0">
                <a:solidFill>
                  <a:srgbClr val="FF0000"/>
                </a:solidFill>
              </a:rPr>
              <a:t>  alert("</a:t>
            </a:r>
            <a:r>
              <a:rPr lang="ja-JP" altLang="en-US" dirty="0" smtClean="0">
                <a:solidFill>
                  <a:srgbClr val="FF0000"/>
                </a:solidFill>
              </a:rPr>
              <a:t>こんにちは</a:t>
            </a:r>
            <a:r>
              <a:rPr lang="en-US" altLang="ja-JP" dirty="0" smtClean="0">
                <a:solidFill>
                  <a:srgbClr val="FF0000"/>
                </a:solidFill>
              </a:rPr>
              <a:t>");</a:t>
            </a:r>
            <a:r>
              <a:rPr lang="ja-JP" altLang="en-US" dirty="0" smtClean="0">
                <a:solidFill>
                  <a:srgbClr val="FF0000"/>
                </a:solidFill>
              </a:rPr>
              <a:t/>
            </a:r>
            <a:br>
              <a:rPr lang="ja-JP" altLang="en-US" dirty="0" smtClean="0">
                <a:solidFill>
                  <a:srgbClr val="FF0000"/>
                </a:solidFill>
              </a:rPr>
            </a:br>
            <a:r>
              <a:rPr lang="en-US" altLang="ja-JP" dirty="0" smtClean="0">
                <a:solidFill>
                  <a:srgbClr val="FF0000"/>
                </a:solidFill>
              </a:rPr>
              <a:t>}</a:t>
            </a:r>
            <a:endParaRPr lang="en-US" altLang="ja-JP" u="sng" dirty="0" smtClean="0">
              <a:solidFill>
                <a:srgbClr val="FF0000"/>
              </a:solidFill>
            </a:endParaRPr>
          </a:p>
        </p:txBody>
      </p:sp>
      <p:sp>
        <p:nvSpPr>
          <p:cNvPr id="13" name="フローチャート: 処理 12"/>
          <p:cNvSpPr/>
          <p:nvPr/>
        </p:nvSpPr>
        <p:spPr>
          <a:xfrm>
            <a:off x="6588224" y="4077072"/>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Google.js</a:t>
            </a:r>
            <a:endParaRPr kumimoji="1" lang="ja-JP" altLang="en-US" sz="20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19256" cy="3168352"/>
          </a:xfrm>
        </p:spPr>
        <p:txBody>
          <a:bodyPr>
            <a:normAutofit/>
          </a:bodyPr>
          <a:lstStyle/>
          <a:p>
            <a:r>
              <a:rPr lang="ja-JP" altLang="en-US" sz="2400" dirty="0" smtClean="0"/>
              <a:t>現在リリースされている</a:t>
            </a:r>
            <a:r>
              <a:rPr lang="en-US" altLang="ja-JP" sz="2400" dirty="0" smtClean="0"/>
              <a:t>NC2(ver 2.4.2.0)</a:t>
            </a:r>
            <a:r>
              <a:rPr lang="ja-JP" altLang="en-US" sz="2400" dirty="0" smtClean="0"/>
              <a:t>の後継版。</a:t>
            </a:r>
            <a:endParaRPr lang="en-US" altLang="ja-JP" sz="2400" dirty="0" smtClean="0"/>
          </a:p>
          <a:p>
            <a:r>
              <a:rPr kumimoji="1" lang="en-US" altLang="ja-JP" sz="2400" dirty="0" smtClean="0"/>
              <a:t>NC2</a:t>
            </a:r>
            <a:r>
              <a:rPr kumimoji="1" lang="ja-JP" altLang="en-US" sz="2400" dirty="0" smtClean="0"/>
              <a:t>同様、ルームやグループ、権限</a:t>
            </a:r>
            <a:r>
              <a:rPr lang="ja-JP" altLang="en-US" sz="2400" dirty="0" smtClean="0"/>
              <a:t>、といった概念は基本的に変更なし。</a:t>
            </a:r>
            <a:endParaRPr lang="en-US" altLang="ja-JP" sz="2400" dirty="0" smtClean="0"/>
          </a:p>
          <a:p>
            <a:r>
              <a:rPr lang="ja-JP" altLang="en-US" sz="2400" dirty="0" smtClean="0"/>
              <a:t>開発に使用するソフトウェアやソフトウェアに適用するフレームワーク</a:t>
            </a:r>
            <a:r>
              <a:rPr lang="en-US" altLang="ja-JP" sz="1600" dirty="0" smtClean="0"/>
              <a:t>※1</a:t>
            </a:r>
            <a:r>
              <a:rPr lang="ja-JP" altLang="en-US" sz="2400" dirty="0" smtClean="0"/>
              <a:t>等の変更があり、ソースコードや開発方法等は様変わり。</a:t>
            </a:r>
            <a:endParaRPr lang="en-US" altLang="ja-JP" sz="2400" dirty="0" smtClean="0"/>
          </a:p>
          <a:p>
            <a:r>
              <a:rPr lang="ja-JP" altLang="en-US" sz="2400" dirty="0" smtClean="0"/>
              <a:t>翌年</a:t>
            </a:r>
            <a:r>
              <a:rPr lang="en-US" altLang="ja-JP" sz="2400" dirty="0" smtClean="0"/>
              <a:t>3</a:t>
            </a:r>
            <a:r>
              <a:rPr lang="ja-JP" altLang="en-US" sz="2400" dirty="0" smtClean="0"/>
              <a:t>月末の</a:t>
            </a:r>
            <a:r>
              <a:rPr lang="en-US" altLang="ja-JP" sz="2400" dirty="0" smtClean="0"/>
              <a:t>α</a:t>
            </a:r>
            <a:r>
              <a:rPr lang="ja-JP" altLang="en-US" sz="2400" dirty="0" smtClean="0"/>
              <a:t>版</a:t>
            </a:r>
            <a:r>
              <a:rPr lang="en-US" altLang="ja-JP" sz="1600" dirty="0" smtClean="0"/>
              <a:t>※2</a:t>
            </a:r>
            <a:r>
              <a:rPr lang="ja-JP" altLang="en-US" sz="2400" dirty="0" smtClean="0"/>
              <a:t>リリースに向けて現在開発中。</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960440" cy="648072"/>
          </a:xfrm>
          <a:prstGeom prst="roundRect">
            <a:avLst/>
          </a:prstGeom>
          <a:scene3d>
            <a:camera prst="orthographicFront"/>
            <a:lightRig rig="threePt" dir="t"/>
          </a:scene3d>
          <a:sp3d>
            <a:bevelT prst="convex"/>
          </a:sp3d>
        </p:spPr>
        <p:style>
          <a:lnRef idx="1">
            <a:schemeClr val="accent4"/>
          </a:lnRef>
          <a:fillRef idx="2">
            <a:schemeClr val="accent4"/>
          </a:fillRef>
          <a:effectRef idx="1">
            <a:schemeClr val="accent4"/>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NetCommons</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endParaRPr kumimoji="1" lang="ja-JP" altLang="en-US" sz="2800" b="1"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395536" y="5517232"/>
            <a:ext cx="8424936" cy="1200329"/>
          </a:xfrm>
          <a:prstGeom prst="rect">
            <a:avLst/>
          </a:prstGeom>
          <a:noFill/>
        </p:spPr>
        <p:txBody>
          <a:bodyPr wrap="square" rtlCol="0">
            <a:spAutoFit/>
          </a:bodyPr>
          <a:lstStyle/>
          <a:p>
            <a:r>
              <a:rPr lang="en-US" altLang="ja-JP" b="1" dirty="0" smtClean="0">
                <a:latin typeface="メイリオ" pitchFamily="50" charset="-128"/>
                <a:ea typeface="メイリオ" pitchFamily="50" charset="-128"/>
                <a:cs typeface="メイリオ" pitchFamily="50" charset="-128"/>
              </a:rPr>
              <a:t>※1</a:t>
            </a:r>
            <a:r>
              <a:rPr lang="ja-JP" altLang="en-US" b="1" dirty="0" smtClean="0">
                <a:latin typeface="メイリオ" pitchFamily="50" charset="-128"/>
                <a:ea typeface="メイリオ" pitchFamily="50" charset="-128"/>
                <a:cs typeface="メイリオ" pitchFamily="50" charset="-128"/>
              </a:rPr>
              <a:t>  フレームワーク </a:t>
            </a:r>
            <a:r>
              <a:rPr lang="en-US" altLang="ja-JP" b="1" dirty="0" smtClean="0">
                <a:latin typeface="メイリオ" pitchFamily="50" charset="-128"/>
                <a:ea typeface="メイリオ" pitchFamily="50" charset="-128"/>
                <a:cs typeface="メイリオ" pitchFamily="50" charset="-128"/>
              </a:rPr>
              <a:t>: </a:t>
            </a:r>
            <a:r>
              <a:rPr lang="ja-JP" altLang="en-US" b="1" dirty="0" smtClean="0">
                <a:latin typeface="メイリオ" pitchFamily="50" charset="-128"/>
                <a:ea typeface="メイリオ" pitchFamily="50" charset="-128"/>
                <a:cs typeface="メイリオ" pitchFamily="50" charset="-128"/>
              </a:rPr>
              <a:t>アプリケーションを開発する際に頻繁に必要する</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汎用的な機能を纏めて提供し、アプリケーションの土台と</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して機能するソフトウェア。</a:t>
            </a:r>
            <a:endParaRPr lang="en-US" altLang="ja-JP" b="1" dirty="0" smtClean="0">
              <a:latin typeface="メイリオ" pitchFamily="50" charset="-128"/>
              <a:ea typeface="メイリオ" pitchFamily="50" charset="-128"/>
              <a:cs typeface="メイリオ" pitchFamily="50" charset="-128"/>
            </a:endParaRPr>
          </a:p>
          <a:p>
            <a:r>
              <a:rPr lang="en-US" altLang="ja-JP" b="1" dirty="0" smtClean="0">
                <a:latin typeface="メイリオ" pitchFamily="50" charset="-128"/>
                <a:ea typeface="メイリオ" pitchFamily="50" charset="-128"/>
                <a:cs typeface="メイリオ" pitchFamily="50" charset="-128"/>
              </a:rPr>
              <a:t>※2  α</a:t>
            </a:r>
            <a:r>
              <a:rPr kumimoji="1" lang="ja-JP" altLang="en-US" b="1" dirty="0" smtClean="0">
                <a:latin typeface="メイリオ" pitchFamily="50" charset="-128"/>
                <a:ea typeface="メイリオ" pitchFamily="50" charset="-128"/>
                <a:cs typeface="メイリオ" pitchFamily="50" charset="-128"/>
              </a:rPr>
              <a:t>版：</a:t>
            </a:r>
            <a:r>
              <a:rPr lang="ja-JP" altLang="en-US" b="1" dirty="0" smtClean="0">
                <a:latin typeface="メイリオ" pitchFamily="50" charset="-128"/>
                <a:ea typeface="メイリオ" pitchFamily="50" charset="-128"/>
                <a:cs typeface="メイリオ" pitchFamily="50" charset="-128"/>
              </a:rPr>
              <a:t>機能が不足している、あるいはバグを含む試作版。</a:t>
            </a:r>
            <a:endParaRPr lang="en-US" altLang="ja-JP" b="1"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コンテンツ プレースホルダ 6"/>
          <p:cNvGraphicFramePr>
            <a:graphicFrameLocks noGrp="1"/>
          </p:cNvGraphicFramePr>
          <p:nvPr>
            <p:ph idx="1"/>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r>
                        <a:rPr kumimoji="1" lang="en-US" altLang="ja-JP" sz="2000" b="1" dirty="0" smtClean="0">
                          <a:latin typeface="メイリオ" pitchFamily="50" charset="-128"/>
                          <a:ea typeface="メイリオ" pitchFamily="50" charset="-128"/>
                          <a:cs typeface="メイリオ" pitchFamily="50" charset="-128"/>
                        </a:rPr>
                        <a:t>(RAD)</a:t>
                      </a:r>
                    </a:p>
                    <a:p>
                      <a:r>
                        <a:rPr kumimoji="1" lang="ja-JP" altLang="en-US" sz="2000" b="1" dirty="0" smtClean="0">
                          <a:latin typeface="メイリオ" pitchFamily="50" charset="-128"/>
                          <a:ea typeface="メイリオ" pitchFamily="50" charset="-128"/>
                          <a:cs typeface="メイリオ" pitchFamily="50" charset="-128"/>
                        </a:rPr>
                        <a:t>メンテナンス性アップ</a:t>
                      </a:r>
                      <a:r>
                        <a:rPr kumimoji="1" lang="en-US" altLang="ja-JP" sz="2000" b="1" dirty="0" smtClean="0">
                          <a:latin typeface="メイリオ" pitchFamily="50" charset="-128"/>
                          <a:ea typeface="メイリオ" pitchFamily="50" charset="-128"/>
                          <a:cs typeface="メイリオ" pitchFamily="50" charset="-128"/>
                        </a:rPr>
                        <a:t>(MVC)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b="1" dirty="0" smtClean="0">
                          <a:latin typeface="メイリオ" pitchFamily="50" charset="-128"/>
                          <a:ea typeface="メイリオ" pitchFamily="50" charset="-128"/>
                          <a:cs typeface="メイリオ" pitchFamily="50" charset="-128"/>
                        </a:rPr>
                        <a:t>開発効率アップ</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デザイン性アップ</a:t>
                      </a:r>
                      <a:endParaRPr kumimoji="1" lang="en-US" altLang="ja-JP" sz="2000" b="1" dirty="0" smtClean="0">
                        <a:latin typeface="メイリオ" pitchFamily="50" charset="-128"/>
                        <a:ea typeface="メイリオ" pitchFamily="50" charset="-128"/>
                        <a:cs typeface="メイリオ" pitchFamily="50" charset="-128"/>
                      </a:endParaRP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メンテナンス性アップ</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コンテンツ プレースホルダ 6"/>
          <p:cNvGraphicFramePr>
            <a:graphicFrameLocks noGrp="1"/>
          </p:cNvGraphicFramePr>
          <p:nvPr>
            <p:ph idx="1"/>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r>
                        <a:rPr kumimoji="1" lang="en-US" altLang="ja-JP" sz="2000" b="1" dirty="0" smtClean="0">
                          <a:latin typeface="メイリオ" pitchFamily="50" charset="-128"/>
                          <a:ea typeface="メイリオ" pitchFamily="50" charset="-128"/>
                          <a:cs typeface="メイリオ" pitchFamily="50" charset="-128"/>
                        </a:rPr>
                        <a:t>(RAD)</a:t>
                      </a:r>
                    </a:p>
                    <a:p>
                      <a:r>
                        <a:rPr kumimoji="1" lang="ja-JP" altLang="en-US" sz="2000" b="1" dirty="0" smtClean="0">
                          <a:latin typeface="メイリオ" pitchFamily="50" charset="-128"/>
                          <a:ea typeface="メイリオ" pitchFamily="50" charset="-128"/>
                          <a:cs typeface="メイリオ" pitchFamily="50" charset="-128"/>
                        </a:rPr>
                        <a:t>メンテナンス性アップ</a:t>
                      </a:r>
                      <a:r>
                        <a:rPr kumimoji="1" lang="en-US" altLang="ja-JP" sz="2000" b="1" dirty="0" smtClean="0">
                          <a:latin typeface="メイリオ" pitchFamily="50" charset="-128"/>
                          <a:ea typeface="メイリオ" pitchFamily="50" charset="-128"/>
                          <a:cs typeface="メイリオ" pitchFamily="50" charset="-128"/>
                        </a:rPr>
                        <a:t>(MVC)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デザイン性アップ</a:t>
                      </a:r>
                      <a:endParaRPr kumimoji="1" lang="en-US" altLang="ja-JP" sz="2000" b="1" dirty="0" smtClean="0">
                        <a:latin typeface="メイリオ" pitchFamily="50" charset="-128"/>
                        <a:ea typeface="メイリオ" pitchFamily="50" charset="-128"/>
                        <a:cs typeface="メイリオ" pitchFamily="50" charset="-128"/>
                      </a:endParaRP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メンテナンス性アップ</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23528" y="1916832"/>
            <a:ext cx="8640960" cy="108012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吹き出し 5"/>
          <p:cNvSpPr/>
          <p:nvPr/>
        </p:nvSpPr>
        <p:spPr>
          <a:xfrm>
            <a:off x="755576" y="3284984"/>
            <a:ext cx="7920880" cy="3168352"/>
          </a:xfrm>
          <a:prstGeom prst="wedgeRoundRectCallout">
            <a:avLst>
              <a:gd name="adj1" fmla="val -25284"/>
              <a:gd name="adj2" fmla="val -62514"/>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以前</a:t>
            </a:r>
            <a:r>
              <a:rPr kumimoji="1" lang="en-US" altLang="ja-JP" sz="2400" b="1" dirty="0" smtClean="0">
                <a:latin typeface="メイリオ" pitchFamily="50" charset="-128"/>
                <a:ea typeface="メイリオ" pitchFamily="50" charset="-128"/>
                <a:cs typeface="メイリオ" pitchFamily="50" charset="-128"/>
              </a:rPr>
              <a:t>]</a:t>
            </a:r>
          </a:p>
          <a:p>
            <a:r>
              <a:rPr kumimoji="1"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Maple</a:t>
            </a:r>
            <a:r>
              <a:rPr kumimoji="1" lang="ja-JP" altLang="en-US" sz="2400" b="1" dirty="0" smtClean="0">
                <a:latin typeface="メイリオ" pitchFamily="50" charset="-128"/>
                <a:ea typeface="メイリオ" pitchFamily="50" charset="-128"/>
                <a:cs typeface="メイリオ" pitchFamily="50" charset="-128"/>
              </a:rPr>
              <a:t>　  ・開発者が日本人でドキュメントが豊富</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・開発は終了しており、サポートがない</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[NC3]</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  ・日本国内では最も使われている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・ドキュメントやノウハウが豊富</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現在も盛んに開発が行われている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10873</TotalTime>
  <Words>12009</Words>
  <Application>Microsoft Office PowerPoint</Application>
  <PresentationFormat>画面に合わせる (4:3)</PresentationFormat>
  <Paragraphs>1531</Paragraphs>
  <Slides>60</Slides>
  <Notes>60</Notes>
  <HiddenSlides>16</HiddenSlides>
  <MMClips>0</MMClips>
  <ScaleCrop>false</ScaleCrop>
  <HeadingPairs>
    <vt:vector size="4" baseType="variant">
      <vt:variant>
        <vt:lpstr>テーマ</vt:lpstr>
      </vt:variant>
      <vt:variant>
        <vt:i4>1</vt:i4>
      </vt:variant>
      <vt:variant>
        <vt:lpstr>スライド タイトル</vt:lpstr>
      </vt:variant>
      <vt:variant>
        <vt:i4>60</vt:i4>
      </vt:variant>
    </vt:vector>
  </HeadingPairs>
  <TitlesOfParts>
    <vt:vector size="61" baseType="lpstr">
      <vt:lpstr>Office テーマ</vt:lpstr>
      <vt:lpstr>NetCommons3プラグイン開発における 機能提案及び、評価</vt:lpstr>
      <vt:lpstr>スライド 2</vt:lpstr>
      <vt:lpstr>目次</vt:lpstr>
      <vt:lpstr>目次</vt:lpstr>
      <vt:lpstr>1.1 CMS</vt:lpstr>
      <vt:lpstr>1.1 CMS</vt:lpstr>
      <vt:lpstr>1.1 CMS</vt:lpstr>
      <vt:lpstr>1.2 NC2との主な相違点</vt:lpstr>
      <vt:lpstr>1.2 NC2との主な相違点</vt:lpstr>
      <vt:lpstr>1.2 NC2との主な相違点</vt:lpstr>
      <vt:lpstr>1.2 NC2との主な相違点</vt:lpstr>
      <vt:lpstr>1.2 NC2との主な相違点</vt:lpstr>
      <vt:lpstr>1.3 MVCモデルとは</vt:lpstr>
      <vt:lpstr>1.4 ユーザのメリット</vt:lpstr>
      <vt:lpstr>目次</vt:lpstr>
      <vt:lpstr>２.1 プラグイン開発</vt:lpstr>
      <vt:lpstr>２.1 プラグイン開発</vt:lpstr>
      <vt:lpstr>２.2 開発スケジュール</vt:lpstr>
      <vt:lpstr>目次</vt:lpstr>
      <vt:lpstr>3.1 NC2のフォーム</vt:lpstr>
      <vt:lpstr>3.2 EFO</vt:lpstr>
      <vt:lpstr>3.3 EFO適用イメージ</vt:lpstr>
      <vt:lpstr>3.4 検討項目の選定プロセス</vt:lpstr>
      <vt:lpstr>3.5 検討項目</vt:lpstr>
      <vt:lpstr>目次</vt:lpstr>
      <vt:lpstr>4.1 検討項目の分類</vt:lpstr>
      <vt:lpstr>4.2 実現方法</vt:lpstr>
      <vt:lpstr>4.2 実現方法</vt:lpstr>
      <vt:lpstr>4.2 実現方法</vt:lpstr>
      <vt:lpstr>4.2 実現方法</vt:lpstr>
      <vt:lpstr>目次</vt:lpstr>
      <vt:lpstr>5.1 評価内容</vt:lpstr>
      <vt:lpstr>5.2 評価結果</vt:lpstr>
      <vt:lpstr>5.2 評価結果</vt:lpstr>
      <vt:lpstr>5.2 評価結果</vt:lpstr>
      <vt:lpstr>5.2 評価結果</vt:lpstr>
      <vt:lpstr>5.2 評価結果</vt:lpstr>
      <vt:lpstr>5.3 プログラム規模</vt:lpstr>
      <vt:lpstr>目次</vt:lpstr>
      <vt:lpstr>6.１結論</vt:lpstr>
      <vt:lpstr>6.2 今後の予定</vt:lpstr>
      <vt:lpstr>6.2 今後の予定</vt:lpstr>
      <vt:lpstr>6.2 今後の予定</vt:lpstr>
      <vt:lpstr>ご清聴ありがとうございました。</vt:lpstr>
      <vt:lpstr>テーマ選定に至るプロセス</vt:lpstr>
      <vt:lpstr>ソースコードのコメント規定</vt:lpstr>
      <vt:lpstr>PLATONの移行(NC2⇒NC3)</vt:lpstr>
      <vt:lpstr>苦労したところ</vt:lpstr>
      <vt:lpstr>ソフトウェアやライブラリ</vt:lpstr>
      <vt:lpstr>フレームワークを使う理由</vt:lpstr>
      <vt:lpstr>スクロールバーの問題</vt:lpstr>
      <vt:lpstr>基礎知識の勉強…</vt:lpstr>
      <vt:lpstr>CI(継続的インテグレーション)</vt:lpstr>
      <vt:lpstr>OSS(オープンソースソフトウェア)</vt:lpstr>
      <vt:lpstr>承認機能</vt:lpstr>
      <vt:lpstr>HTML</vt:lpstr>
      <vt:lpstr>CSS</vt:lpstr>
      <vt:lpstr>CSS</vt:lpstr>
      <vt:lpstr>Javascript</vt:lpstr>
      <vt:lpstr>Javascript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NetCommons3開発における 機能提案および評価</dc:title>
  <dc:creator>joho</dc:creator>
  <cp:lastModifiedBy>joho</cp:lastModifiedBy>
  <cp:revision>1126</cp:revision>
  <dcterms:created xsi:type="dcterms:W3CDTF">2014-10-23T15:17:38Z</dcterms:created>
  <dcterms:modified xsi:type="dcterms:W3CDTF">2014-12-12T03:13:08Z</dcterms:modified>
</cp:coreProperties>
</file>