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3"/>
  </p:notesMasterIdLst>
  <p:handoutMasterIdLst>
    <p:handoutMasterId r:id="rId54"/>
  </p:handoutMasterIdLst>
  <p:sldIdLst>
    <p:sldId id="256" r:id="rId2"/>
    <p:sldId id="276" r:id="rId3"/>
    <p:sldId id="312" r:id="rId4"/>
    <p:sldId id="285" r:id="rId5"/>
    <p:sldId id="286" r:id="rId6"/>
    <p:sldId id="287" r:id="rId7"/>
    <p:sldId id="288" r:id="rId8"/>
    <p:sldId id="332" r:id="rId9"/>
    <p:sldId id="338" r:id="rId10"/>
    <p:sldId id="339" r:id="rId11"/>
    <p:sldId id="340" r:id="rId12"/>
    <p:sldId id="341" r:id="rId13"/>
    <p:sldId id="342" r:id="rId14"/>
    <p:sldId id="295" r:id="rId15"/>
    <p:sldId id="294" r:id="rId16"/>
    <p:sldId id="323" r:id="rId17"/>
    <p:sldId id="296" r:id="rId18"/>
    <p:sldId id="297" r:id="rId19"/>
    <p:sldId id="298" r:id="rId20"/>
    <p:sldId id="299" r:id="rId21"/>
    <p:sldId id="301" r:id="rId22"/>
    <p:sldId id="300" r:id="rId23"/>
    <p:sldId id="302" r:id="rId24"/>
    <p:sldId id="303" r:id="rId25"/>
    <p:sldId id="304" r:id="rId26"/>
    <p:sldId id="305" r:id="rId27"/>
    <p:sldId id="307" r:id="rId28"/>
    <p:sldId id="306" r:id="rId29"/>
    <p:sldId id="309" r:id="rId30"/>
    <p:sldId id="321" r:id="rId31"/>
    <p:sldId id="330" r:id="rId32"/>
    <p:sldId id="327" r:id="rId33"/>
    <p:sldId id="331" r:id="rId34"/>
    <p:sldId id="328" r:id="rId35"/>
    <p:sldId id="329" r:id="rId36"/>
    <p:sldId id="310" r:id="rId37"/>
    <p:sldId id="320" r:id="rId38"/>
    <p:sldId id="333" r:id="rId39"/>
    <p:sldId id="335" r:id="rId40"/>
    <p:sldId id="336" r:id="rId41"/>
    <p:sldId id="283" r:id="rId42"/>
    <p:sldId id="311" r:id="rId43"/>
    <p:sldId id="315" r:id="rId44"/>
    <p:sldId id="316" r:id="rId45"/>
    <p:sldId id="317" r:id="rId46"/>
    <p:sldId id="318" r:id="rId47"/>
    <p:sldId id="319" r:id="rId48"/>
    <p:sldId id="314" r:id="rId49"/>
    <p:sldId id="337" r:id="rId50"/>
    <p:sldId id="343" r:id="rId51"/>
    <p:sldId id="344" r:id="rId52"/>
  </p:sldIdLst>
  <p:sldSz cx="9144000" cy="6858000" type="screen4x3"/>
  <p:notesSz cx="6735763" cy="98694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CBDF"/>
    <a:srgbClr val="B5DDE9"/>
    <a:srgbClr val="CCDBA9"/>
    <a:srgbClr val="37CBFF"/>
    <a:srgbClr val="CDCDCD"/>
    <a:srgbClr val="F5F5F5"/>
    <a:srgbClr val="D4F4D4"/>
    <a:srgbClr val="A9E9A9"/>
    <a:srgbClr val="EAEAEA"/>
    <a:srgbClr val="E6E6E6"/>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9" autoAdjust="0"/>
    <p:restoredTop sz="78032" autoAdjust="0"/>
  </p:normalViewPr>
  <p:slideViewPr>
    <p:cSldViewPr>
      <p:cViewPr varScale="1">
        <p:scale>
          <a:sx n="57" d="100"/>
          <a:sy n="57" d="100"/>
        </p:scale>
        <p:origin x="-168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994" y="-102"/>
      </p:cViewPr>
      <p:guideLst>
        <p:guide orient="horz" pos="3109"/>
        <p:guide pos="2122"/>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15373" y="0"/>
            <a:ext cx="2918831" cy="493474"/>
          </a:xfrm>
          <a:prstGeom prst="rect">
            <a:avLst/>
          </a:prstGeom>
        </p:spPr>
        <p:txBody>
          <a:bodyPr vert="horz" lIns="91440" tIns="45720" rIns="91440" bIns="45720" rtlCol="0"/>
          <a:lstStyle>
            <a:lvl1pPr algn="r">
              <a:defRPr sz="1200"/>
            </a:lvl1pPr>
          </a:lstStyle>
          <a:p>
            <a:fld id="{4D0B171D-DB52-4872-B7A7-CAEB79401EAB}" type="datetimeFigureOut">
              <a:rPr kumimoji="1" lang="ja-JP" altLang="en-US" smtClean="0"/>
              <a:pPr/>
              <a:t>2014/12/5</a:t>
            </a:fld>
            <a:endParaRPr kumimoji="1" lang="ja-JP" altLang="en-US"/>
          </a:p>
        </p:txBody>
      </p:sp>
      <p:sp>
        <p:nvSpPr>
          <p:cNvPr id="4" name="フッター プレースホルダ 3"/>
          <p:cNvSpPr>
            <a:spLocks noGrp="1"/>
          </p:cNvSpPr>
          <p:nvPr>
            <p:ph type="ftr" sz="quarter" idx="2"/>
          </p:nvPr>
        </p:nvSpPr>
        <p:spPr>
          <a:xfrm>
            <a:off x="0" y="9374301"/>
            <a:ext cx="2918831" cy="493474"/>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15373" y="9374301"/>
            <a:ext cx="2918831" cy="493474"/>
          </a:xfrm>
          <a:prstGeom prst="rect">
            <a:avLst/>
          </a:prstGeom>
        </p:spPr>
        <p:txBody>
          <a:bodyPr vert="horz" lIns="91440" tIns="45720" rIns="91440" bIns="45720" rtlCol="0" anchor="b"/>
          <a:lstStyle>
            <a:lvl1pPr algn="r">
              <a:defRPr sz="1200"/>
            </a:lvl1pPr>
          </a:lstStyle>
          <a:p>
            <a:fld id="{DBB5B725-4B17-4B84-A5CE-19E243D3DDDD}"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15373" y="0"/>
            <a:ext cx="2918831" cy="493474"/>
          </a:xfrm>
          <a:prstGeom prst="rect">
            <a:avLst/>
          </a:prstGeom>
        </p:spPr>
        <p:txBody>
          <a:bodyPr vert="horz" lIns="91440" tIns="45720" rIns="91440" bIns="45720" rtlCol="0"/>
          <a:lstStyle>
            <a:lvl1pPr algn="r">
              <a:defRPr sz="1200"/>
            </a:lvl1pPr>
          </a:lstStyle>
          <a:p>
            <a:fld id="{768736D5-E0D3-4111-8C4C-E5098B8E037F}" type="datetimeFigureOut">
              <a:rPr kumimoji="1" lang="ja-JP" altLang="en-US" smtClean="0"/>
              <a:pPr/>
              <a:t>2014/12/5</a:t>
            </a:fld>
            <a:endParaRPr kumimoji="1" lang="ja-JP" altLang="en-US" dirty="0"/>
          </a:p>
        </p:txBody>
      </p:sp>
      <p:sp>
        <p:nvSpPr>
          <p:cNvPr id="4" name="スライド イメージ プレースホルダ 3"/>
          <p:cNvSpPr>
            <a:spLocks noGrp="1" noRot="1" noChangeAspect="1"/>
          </p:cNvSpPr>
          <p:nvPr>
            <p:ph type="sldImg" idx="2"/>
          </p:nvPr>
        </p:nvSpPr>
        <p:spPr>
          <a:xfrm>
            <a:off x="900113" y="739775"/>
            <a:ext cx="4935537" cy="370205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 4"/>
          <p:cNvSpPr>
            <a:spLocks noGrp="1"/>
          </p:cNvSpPr>
          <p:nvPr>
            <p:ph type="body" sz="quarter" idx="3"/>
          </p:nvPr>
        </p:nvSpPr>
        <p:spPr>
          <a:xfrm>
            <a:off x="673577" y="4688007"/>
            <a:ext cx="5388610" cy="444127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9374301"/>
            <a:ext cx="2918831" cy="493474"/>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15373" y="9374301"/>
            <a:ext cx="2918831" cy="493474"/>
          </a:xfrm>
          <a:prstGeom prst="rect">
            <a:avLst/>
          </a:prstGeom>
        </p:spPr>
        <p:txBody>
          <a:bodyPr vert="horz" lIns="91440" tIns="45720" rIns="91440" bIns="45720" rtlCol="0" anchor="b"/>
          <a:lstStyle>
            <a:lvl1pPr algn="r">
              <a:defRPr sz="1200"/>
            </a:lvl1pPr>
          </a:lstStyle>
          <a:p>
            <a:fld id="{44DF46E2-8AE4-4839-B61A-75E79F11E2DB}"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[15</a:t>
            </a:r>
            <a:r>
              <a:rPr kumimoji="1" lang="ja-JP" altLang="en-US" dirty="0" smtClean="0"/>
              <a:t>秒</a:t>
            </a:r>
            <a:r>
              <a:rPr kumimoji="1" lang="en-US" altLang="ja-JP" dirty="0" smtClean="0"/>
              <a:t>]</a:t>
            </a:r>
          </a:p>
          <a:p>
            <a:r>
              <a:rPr kumimoji="1" lang="en-US" altLang="ja-JP" dirty="0" smtClean="0"/>
              <a:t>NetCommons3</a:t>
            </a:r>
            <a:r>
              <a:rPr kumimoji="1" lang="ja-JP" altLang="en-US" dirty="0" smtClean="0"/>
              <a:t>プラグイン開発における機能提案及び、評価と題しまして</a:t>
            </a:r>
            <a:endParaRPr kumimoji="1" lang="en-US" altLang="ja-JP" dirty="0" smtClean="0"/>
          </a:p>
          <a:p>
            <a:r>
              <a:rPr kumimoji="1" lang="ja-JP" altLang="en-US" dirty="0" smtClean="0"/>
              <a:t>ＮＩＩ新井研究室、</a:t>
            </a:r>
            <a:endParaRPr kumimoji="1" lang="en-US" altLang="ja-JP" dirty="0" smtClean="0"/>
          </a:p>
          <a:p>
            <a:r>
              <a:rPr kumimoji="1" lang="ja-JP" altLang="en-US" dirty="0" smtClean="0"/>
              <a:t>（情公共）（消防セ１）の外田が報告させて頂きます。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a:t>
            </a:fld>
            <a:endParaRPr kumimoji="1"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続きまして、</a:t>
            </a:r>
            <a:r>
              <a:rPr kumimoji="1" lang="en-US" altLang="ja-JP" dirty="0" smtClean="0"/>
              <a:t>NC3</a:t>
            </a:r>
            <a:r>
              <a:rPr kumimoji="1" lang="ja-JP" altLang="en-US" dirty="0" smtClean="0"/>
              <a:t>プロジェクト内での担当について説明します。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14</a:t>
            </a:fld>
            <a:endParaRPr kumimoji="1" lang="ja-JP"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p>
          <a:p>
            <a:r>
              <a:rPr kumimoji="1" lang="ja-JP" altLang="en-US" dirty="0" smtClean="0"/>
              <a:t>まずプラグインとは何かと言いますと、</a:t>
            </a:r>
            <a:r>
              <a:rPr kumimoji="1" lang="en-US" altLang="ja-JP" dirty="0" smtClean="0"/>
              <a:t>CakePHP</a:t>
            </a:r>
            <a:r>
              <a:rPr kumimoji="1" lang="ja-JP" altLang="en-US" dirty="0" smtClean="0"/>
              <a:t>のアプリケーションの単位を指します。</a:t>
            </a:r>
            <a:endParaRPr kumimoji="1" lang="en-US" altLang="ja-JP" dirty="0" smtClean="0"/>
          </a:p>
          <a:p>
            <a:r>
              <a:rPr kumimoji="1" lang="en-US" altLang="ja-JP" dirty="0" smtClean="0"/>
              <a:t>NC2</a:t>
            </a:r>
            <a:r>
              <a:rPr kumimoji="1" lang="ja-JP" altLang="en-US" dirty="0" smtClean="0"/>
              <a:t>ではモジュール→</a:t>
            </a:r>
            <a:r>
              <a:rPr kumimoji="1" lang="en-US" altLang="ja-JP" dirty="0" smtClean="0"/>
              <a:t>NC3</a:t>
            </a:r>
            <a:r>
              <a:rPr kumimoji="1" lang="ja-JP" altLang="en-US" dirty="0" smtClean="0"/>
              <a:t>ではプラグインという呼称に</a:t>
            </a:r>
            <a:r>
              <a:rPr kumimoji="1" lang="ja-JP" altLang="en-US" dirty="0" smtClean="0"/>
              <a:t>変わる</a:t>
            </a:r>
            <a:endParaRPr kumimoji="1" lang="en-US" altLang="ja-JP" dirty="0" smtClean="0"/>
          </a:p>
          <a:p>
            <a:endParaRPr kumimoji="1" lang="en-US" altLang="ja-JP" dirty="0" smtClean="0"/>
          </a:p>
          <a:p>
            <a:r>
              <a:rPr kumimoji="1" lang="ja-JP" altLang="en-US" dirty="0" smtClean="0"/>
              <a:t>掲示板はまだ着手したばかりで、本研究は</a:t>
            </a:r>
            <a:r>
              <a:rPr kumimoji="1" lang="en-US" altLang="ja-JP" dirty="0" smtClean="0"/>
              <a:t>iframe</a:t>
            </a:r>
            <a:r>
              <a:rPr kumimoji="1" lang="ja-JP" altLang="en-US" dirty="0" smtClean="0"/>
              <a:t>プラグインをベースに</a:t>
            </a:r>
            <a:r>
              <a:rPr kumimoji="1" lang="en-US" altLang="ja-JP" dirty="0" smtClean="0"/>
              <a:t>UI</a:t>
            </a:r>
            <a:r>
              <a:rPr kumimoji="1" lang="ja-JP" altLang="en-US" dirty="0" smtClean="0"/>
              <a:t>の改善を図りました。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15</a:t>
            </a:fld>
            <a:endParaRPr kumimoji="1" lang="ja-JP"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p>
          <a:p>
            <a:r>
              <a:rPr kumimoji="1" lang="ja-JP" altLang="en-US" dirty="0" smtClean="0"/>
              <a:t>次に</a:t>
            </a:r>
            <a:r>
              <a:rPr kumimoji="1" lang="en-US" altLang="ja-JP" dirty="0" smtClean="0"/>
              <a:t>iframe</a:t>
            </a:r>
            <a:r>
              <a:rPr kumimoji="1" lang="ja-JP" altLang="en-US" dirty="0" smtClean="0"/>
              <a:t>プラグインについて簡単に説明します。</a:t>
            </a:r>
            <a:endParaRPr kumimoji="1" lang="en-US" altLang="ja-JP" dirty="0" smtClean="0"/>
          </a:p>
          <a:p>
            <a:endParaRPr kumimoji="1" lang="en-US" altLang="ja-JP" dirty="0" smtClean="0"/>
          </a:p>
          <a:p>
            <a:r>
              <a:rPr kumimoji="1" lang="ja-JP" altLang="en-US" dirty="0" smtClean="0"/>
              <a:t>このタグを使うことで、</a:t>
            </a:r>
            <a:r>
              <a:rPr kumimoji="1" lang="en-US" altLang="ja-JP" dirty="0" smtClean="0"/>
              <a:t>Web</a:t>
            </a:r>
            <a:r>
              <a:rPr kumimoji="1" lang="ja-JP" altLang="en-US" dirty="0" smtClean="0"/>
              <a:t>ページ内に別の</a:t>
            </a:r>
            <a:r>
              <a:rPr kumimoji="1" lang="en-US" altLang="ja-JP" dirty="0" smtClean="0"/>
              <a:t>Web</a:t>
            </a:r>
            <a:r>
              <a:rPr kumimoji="1" lang="ja-JP" altLang="en-US" dirty="0" smtClean="0"/>
              <a:t>ページを埋め込むことができます。</a:t>
            </a:r>
            <a:endParaRPr kumimoji="1" lang="en-US" altLang="ja-JP" dirty="0" smtClean="0"/>
          </a:p>
          <a:p>
            <a:endParaRPr kumimoji="1" lang="en-US" altLang="ja-JP" dirty="0" smtClean="0"/>
          </a:p>
          <a:p>
            <a:r>
              <a:rPr kumimoji="1" lang="en-US" altLang="ja-JP" dirty="0" smtClean="0"/>
              <a:t>iframe</a:t>
            </a:r>
            <a:r>
              <a:rPr kumimoji="1" lang="ja-JP" altLang="en-US" dirty="0" smtClean="0"/>
              <a:t>プラグインはこの</a:t>
            </a:r>
            <a:r>
              <a:rPr kumimoji="1" lang="en-US" altLang="ja-JP" dirty="0" smtClean="0"/>
              <a:t>iframe</a:t>
            </a:r>
            <a:r>
              <a:rPr kumimoji="1" lang="ja-JP" altLang="en-US" dirty="0" smtClean="0"/>
              <a:t>をＵＩ操作によって簡単に使えるようにするために</a:t>
            </a:r>
            <a:endParaRPr kumimoji="1" lang="en-US" altLang="ja-JP" dirty="0" smtClean="0"/>
          </a:p>
          <a:p>
            <a:r>
              <a:rPr kumimoji="1" lang="en-US" altLang="ja-JP" dirty="0" smtClean="0"/>
              <a:t>NC3</a:t>
            </a:r>
            <a:r>
              <a:rPr kumimoji="1" lang="ja-JP" altLang="en-US" dirty="0" smtClean="0"/>
              <a:t>の機能として提供しているプラグインです。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イメージとしてはこのような感じになります。（デモ機）</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16</a:t>
            </a:fld>
            <a:endParaRPr kumimoji="1" lang="ja-JP"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[60</a:t>
            </a:r>
            <a:r>
              <a:rPr kumimoji="1" lang="ja-JP" altLang="en-US" dirty="0" smtClean="0"/>
              <a:t>秒</a:t>
            </a:r>
            <a:r>
              <a:rPr kumimoji="1" lang="en-US" altLang="ja-JP" dirty="0" smtClean="0"/>
              <a:t>]</a:t>
            </a:r>
          </a:p>
          <a:p>
            <a:r>
              <a:rPr kumimoji="1" lang="ja-JP" altLang="en-US" dirty="0" smtClean="0"/>
              <a:t>開発スケジュールです。</a:t>
            </a:r>
            <a:endParaRPr kumimoji="1" lang="en-US" altLang="ja-JP" dirty="0" smtClean="0"/>
          </a:p>
          <a:p>
            <a:r>
              <a:rPr kumimoji="1" lang="ja-JP" altLang="en-US" dirty="0" smtClean="0"/>
              <a:t>作業として関連技術の学習、</a:t>
            </a:r>
            <a:r>
              <a:rPr kumimoji="1" lang="en-US" altLang="ja-JP" dirty="0" smtClean="0"/>
              <a:t>NC3</a:t>
            </a:r>
            <a:r>
              <a:rPr kumimoji="1" lang="ja-JP" altLang="en-US" dirty="0" smtClean="0"/>
              <a:t>の仕様理解、</a:t>
            </a:r>
            <a:r>
              <a:rPr kumimoji="1" lang="en-US" altLang="ja-JP" dirty="0" smtClean="0"/>
              <a:t>iframe</a:t>
            </a:r>
            <a:r>
              <a:rPr kumimoji="1" lang="ja-JP" altLang="en-US" dirty="0" smtClean="0"/>
              <a:t>プラグインの開発を並行して行ってきました。</a:t>
            </a:r>
            <a:endParaRPr kumimoji="1" lang="en-US" altLang="ja-JP" dirty="0" smtClean="0"/>
          </a:p>
          <a:p>
            <a:endParaRPr kumimoji="1" lang="en-US" altLang="ja-JP" dirty="0" smtClean="0"/>
          </a:p>
          <a:p>
            <a:r>
              <a:rPr kumimoji="1" lang="en-US" altLang="ja-JP" dirty="0" smtClean="0"/>
              <a:t>Iframe</a:t>
            </a:r>
            <a:r>
              <a:rPr kumimoji="1" lang="ja-JP" altLang="en-US" dirty="0" smtClean="0"/>
              <a:t>プラグインを開発するためには開発する環境を作らなければなりませんので、</a:t>
            </a:r>
            <a:endParaRPr kumimoji="1" lang="en-US" altLang="ja-JP" dirty="0" smtClean="0"/>
          </a:p>
          <a:p>
            <a:r>
              <a:rPr kumimoji="1" lang="ja-JP" altLang="en-US" dirty="0" smtClean="0"/>
              <a:t>まずはインフラソフトの勉強をしながら</a:t>
            </a:r>
            <a:r>
              <a:rPr kumimoji="1" lang="en-US" altLang="ja-JP" dirty="0" smtClean="0"/>
              <a:t>NC3</a:t>
            </a:r>
            <a:r>
              <a:rPr kumimoji="1" lang="ja-JP" altLang="en-US" dirty="0" smtClean="0"/>
              <a:t>のインストール作業を行いました。</a:t>
            </a:r>
            <a:endParaRPr kumimoji="1" lang="en-US" altLang="ja-JP" dirty="0" smtClean="0"/>
          </a:p>
          <a:p>
            <a:r>
              <a:rPr kumimoji="1" lang="ja-JP" altLang="en-US" dirty="0" smtClean="0"/>
              <a:t>フレームワークの勉強は</a:t>
            </a:r>
            <a:r>
              <a:rPr kumimoji="1" lang="en-US" altLang="ja-JP" dirty="0" smtClean="0"/>
              <a:t>5</a:t>
            </a:r>
            <a:r>
              <a:rPr kumimoji="1" lang="ja-JP" altLang="en-US" dirty="0" smtClean="0"/>
              <a:t>月頃は概要的なところを理解して、そのあとは開発で使いながら勉強しました。</a:t>
            </a:r>
            <a:endParaRPr kumimoji="1" lang="en-US" altLang="ja-JP" dirty="0" smtClean="0"/>
          </a:p>
          <a:p>
            <a:endParaRPr kumimoji="1" lang="en-US" altLang="ja-JP" dirty="0" smtClean="0"/>
          </a:p>
          <a:p>
            <a:r>
              <a:rPr kumimoji="1" lang="ja-JP" altLang="en-US" dirty="0" smtClean="0"/>
              <a:t>その間に</a:t>
            </a:r>
            <a:r>
              <a:rPr kumimoji="1" lang="en-US" altLang="ja-JP" dirty="0" smtClean="0"/>
              <a:t>NC3</a:t>
            </a:r>
            <a:r>
              <a:rPr kumimoji="1" lang="ja-JP" altLang="en-US" dirty="0" smtClean="0"/>
              <a:t>の仕様を決める会議であったり、毎週の進捗会議に参加して</a:t>
            </a:r>
            <a:r>
              <a:rPr kumimoji="1" lang="en-US" altLang="ja-JP" dirty="0" smtClean="0"/>
              <a:t>NC3</a:t>
            </a:r>
            <a:r>
              <a:rPr kumimoji="1" lang="ja-JP" altLang="en-US" dirty="0" smtClean="0"/>
              <a:t>の理解を深めていきました。</a:t>
            </a:r>
            <a:endParaRPr kumimoji="1" lang="en-US" altLang="ja-JP" dirty="0" smtClean="0"/>
          </a:p>
          <a:p>
            <a:endParaRPr kumimoji="1" lang="en-US" altLang="ja-JP" dirty="0" smtClean="0"/>
          </a:p>
          <a:p>
            <a:r>
              <a:rPr kumimoji="1" lang="ja-JP" altLang="en-US" dirty="0" smtClean="0"/>
              <a:t>開発についてですが、開発というと設計、プログラミング、テスト、レビューといった流れが一般的ですが、</a:t>
            </a:r>
            <a:endParaRPr kumimoji="1" lang="en-US" altLang="ja-JP" dirty="0" smtClean="0"/>
          </a:p>
          <a:p>
            <a:r>
              <a:rPr kumimoji="1" lang="ja-JP" altLang="en-US" dirty="0" smtClean="0"/>
              <a:t>アジャイル的な開発であることもあり柔軟で、また</a:t>
            </a:r>
            <a:r>
              <a:rPr kumimoji="1" lang="en-US" altLang="ja-JP" dirty="0" smtClean="0"/>
              <a:t>Web</a:t>
            </a:r>
            <a:r>
              <a:rPr kumimoji="1" lang="ja-JP" altLang="en-US" dirty="0" smtClean="0"/>
              <a:t>アプリケーションは画面を元に検討した方が仕様が早く固められる場合もあり、</a:t>
            </a:r>
            <a:endParaRPr kumimoji="1" lang="en-US" altLang="ja-JP" dirty="0" smtClean="0"/>
          </a:p>
          <a:p>
            <a:r>
              <a:rPr kumimoji="1" lang="ja-JP" altLang="en-US" dirty="0" smtClean="0"/>
              <a:t>先に実装、テストを行い、新井教授や開発者に何度か見てもらい仕様が固まったところで、ドキュメントに落とす作業を行っています。</a:t>
            </a:r>
            <a:endParaRPr kumimoji="1" lang="en-US" altLang="ja-JP" dirty="0" smtClean="0"/>
          </a:p>
          <a:p>
            <a:endParaRPr kumimoji="1" lang="en-US" altLang="ja-JP" dirty="0" smtClean="0"/>
          </a:p>
          <a:p>
            <a:r>
              <a:rPr kumimoji="1" lang="ja-JP" altLang="en-US" dirty="0" smtClean="0"/>
              <a:t>最終的なレビューはまだできておらず、</a:t>
            </a:r>
            <a:r>
              <a:rPr kumimoji="1" lang="en-US" altLang="ja-JP" dirty="0" smtClean="0"/>
              <a:t>12</a:t>
            </a:r>
            <a:r>
              <a:rPr kumimoji="1" lang="ja-JP" altLang="en-US" dirty="0" smtClean="0"/>
              <a:t>月後半を予定しています。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17</a:t>
            </a:fld>
            <a:endParaRPr kumimoji="1" lang="ja-JP"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18</a:t>
            </a:fld>
            <a:endParaRPr kumimoji="1" lang="ja-JP"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p>
          <a:p>
            <a:r>
              <a:rPr kumimoji="1" lang="ja-JP" altLang="en-US" dirty="0" smtClean="0"/>
              <a:t>これは</a:t>
            </a:r>
            <a:r>
              <a:rPr kumimoji="1" lang="en-US" altLang="ja-JP" dirty="0" smtClean="0"/>
              <a:t>NC2</a:t>
            </a:r>
            <a:r>
              <a:rPr kumimoji="1" lang="ja-JP" altLang="en-US" dirty="0" smtClean="0"/>
              <a:t>の</a:t>
            </a:r>
            <a:r>
              <a:rPr kumimoji="1" lang="en-US" altLang="ja-JP" dirty="0" smtClean="0"/>
              <a:t>iframe</a:t>
            </a:r>
            <a:r>
              <a:rPr kumimoji="1" lang="ja-JP" altLang="en-US" dirty="0" smtClean="0"/>
              <a:t>モジュールの編集画面です。</a:t>
            </a:r>
            <a:endParaRPr kumimoji="1" lang="en-US" altLang="ja-JP" dirty="0" smtClean="0"/>
          </a:p>
          <a:p>
            <a:r>
              <a:rPr kumimoji="1" lang="ja-JP" altLang="en-US" dirty="0" smtClean="0"/>
              <a:t>なんとも言えない簡素なＵＩですね。</a:t>
            </a:r>
            <a:endParaRPr kumimoji="1" lang="en-US" altLang="ja-JP" dirty="0" smtClean="0"/>
          </a:p>
          <a:p>
            <a:r>
              <a:rPr kumimoji="1" lang="ja-JP" altLang="en-US" dirty="0" smtClean="0"/>
              <a:t>項目自体が複雑ではないので困ることはなさそうですが、</a:t>
            </a:r>
            <a:endParaRPr kumimoji="1" lang="en-US" altLang="ja-JP" dirty="0" smtClean="0"/>
          </a:p>
          <a:p>
            <a:r>
              <a:rPr kumimoji="1" lang="ja-JP" altLang="en-US" dirty="0" smtClean="0"/>
              <a:t>改良の余地があるようにも見えます。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19</a:t>
            </a:fld>
            <a:endParaRPr kumimoji="1" lang="ja-JP"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[40</a:t>
            </a:r>
            <a:r>
              <a:rPr kumimoji="1" lang="ja-JP" altLang="en-US" dirty="0" smtClean="0"/>
              <a:t>秒</a:t>
            </a:r>
            <a:r>
              <a:rPr kumimoji="1" lang="en-US" altLang="ja-JP" dirty="0" smtClean="0"/>
              <a:t>]</a:t>
            </a:r>
          </a:p>
          <a:p>
            <a:r>
              <a:rPr kumimoji="1" lang="ja-JP" altLang="en-US" dirty="0" smtClean="0"/>
              <a:t>ここで</a:t>
            </a:r>
            <a:r>
              <a:rPr kumimoji="1" lang="en-US" altLang="ja-JP" dirty="0" smtClean="0"/>
              <a:t>EFO</a:t>
            </a:r>
            <a:r>
              <a:rPr kumimoji="1" lang="ja-JP" altLang="en-US" dirty="0" smtClean="0"/>
              <a:t>という考え方を説明します。</a:t>
            </a:r>
            <a:endParaRPr kumimoji="1" lang="en-US" altLang="ja-JP" dirty="0" smtClean="0"/>
          </a:p>
          <a:p>
            <a:r>
              <a:rPr kumimoji="1" lang="en-US" altLang="ja-JP" dirty="0" smtClean="0"/>
              <a:t>EFO</a:t>
            </a:r>
            <a:r>
              <a:rPr kumimoji="1" lang="ja-JP" altLang="en-US" dirty="0" smtClean="0"/>
              <a:t>とはエントリーフォームを最適化することで</a:t>
            </a:r>
            <a:endParaRPr kumimoji="1" lang="en-US" altLang="ja-JP" dirty="0" smtClean="0"/>
          </a:p>
          <a:p>
            <a:r>
              <a:rPr kumimoji="1" lang="en-US" altLang="ja-JP" dirty="0" smtClean="0"/>
              <a:t>Web</a:t>
            </a:r>
            <a:r>
              <a:rPr kumimoji="1" lang="ja-JP" altLang="en-US" dirty="0" smtClean="0"/>
              <a:t>サイトの入力フォームを利用しやすいように改善することを示します。</a:t>
            </a:r>
            <a:endParaRPr kumimoji="1" lang="en-US" altLang="ja-JP" dirty="0" smtClean="0"/>
          </a:p>
          <a:p>
            <a:endParaRPr kumimoji="1" lang="en-US" altLang="ja-JP" dirty="0" smtClean="0"/>
          </a:p>
          <a:p>
            <a:r>
              <a:rPr kumimoji="1" lang="ja-JP" altLang="en-US" dirty="0" smtClean="0"/>
              <a:t>そこで、</a:t>
            </a:r>
            <a:r>
              <a:rPr kumimoji="1" lang="en-US" altLang="ja-JP" dirty="0" smtClean="0"/>
              <a:t>iframe</a:t>
            </a:r>
            <a:r>
              <a:rPr kumimoji="1" lang="ja-JP" altLang="en-US" dirty="0" smtClean="0"/>
              <a:t>プラグインの使用性を改善しようと考え、</a:t>
            </a:r>
            <a:r>
              <a:rPr kumimoji="1" lang="en-US" altLang="ja-JP" dirty="0" smtClean="0"/>
              <a:t>EFO</a:t>
            </a:r>
            <a:r>
              <a:rPr kumimoji="1" lang="ja-JP" altLang="en-US" dirty="0" smtClean="0"/>
              <a:t>を検討しました。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20</a:t>
            </a:fld>
            <a:endParaRPr kumimoji="1" lang="ja-JP"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p>
          <a:p>
            <a:r>
              <a:rPr kumimoji="1" lang="ja-JP" altLang="en-US" dirty="0" smtClean="0"/>
              <a:t>これは先ほどの</a:t>
            </a:r>
            <a:r>
              <a:rPr kumimoji="1" lang="en-US" altLang="ja-JP" dirty="0" smtClean="0"/>
              <a:t>NC2</a:t>
            </a:r>
            <a:r>
              <a:rPr kumimoji="1" lang="ja-JP" altLang="en-US" dirty="0" smtClean="0"/>
              <a:t>の画面です。</a:t>
            </a:r>
            <a:endParaRPr kumimoji="1" lang="en-US" altLang="ja-JP" dirty="0" smtClean="0"/>
          </a:p>
          <a:p>
            <a:r>
              <a:rPr kumimoji="1" lang="en-US" altLang="ja-JP" dirty="0" smtClean="0"/>
              <a:t>EFO</a:t>
            </a:r>
            <a:r>
              <a:rPr kumimoji="1" lang="ja-JP" altLang="en-US" dirty="0" smtClean="0"/>
              <a:t>の例を紹介しますと</a:t>
            </a:r>
            <a:endParaRPr kumimoji="1" lang="en-US" altLang="ja-JP" dirty="0" smtClean="0"/>
          </a:p>
          <a:p>
            <a:r>
              <a:rPr kumimoji="1" lang="ja-JP" altLang="en-US" dirty="0" smtClean="0"/>
              <a:t>このように入力必須項目には必須と表示する、</a:t>
            </a:r>
            <a:endParaRPr kumimoji="1" lang="en-US" altLang="ja-JP" dirty="0" smtClean="0"/>
          </a:p>
          <a:p>
            <a:r>
              <a:rPr kumimoji="1" lang="ja-JP" altLang="en-US" dirty="0" smtClean="0"/>
              <a:t>現在入力中のフォームを強調する、</a:t>
            </a:r>
            <a:endParaRPr kumimoji="1" lang="en-US" altLang="ja-JP" dirty="0" smtClean="0"/>
          </a:p>
          <a:p>
            <a:r>
              <a:rPr kumimoji="1" lang="ja-JP" altLang="en-US" dirty="0" smtClean="0"/>
              <a:t>入力項目についての補足を表示する、等があります。</a:t>
            </a:r>
            <a:endParaRPr kumimoji="1" lang="en-US" altLang="ja-JP" dirty="0" smtClean="0"/>
          </a:p>
          <a:p>
            <a:endParaRPr kumimoji="1" lang="en-US" altLang="ja-JP" dirty="0" smtClean="0"/>
          </a:p>
          <a:p>
            <a:r>
              <a:rPr kumimoji="1" lang="ja-JP" altLang="en-US" dirty="0" smtClean="0"/>
              <a:t>これだけで十分に使用性の改善に繋がるでしょう。</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21</a:t>
            </a:fld>
            <a:endParaRPr kumimoji="1" lang="ja-JP"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[10</a:t>
            </a:r>
            <a:r>
              <a:rPr kumimoji="1" lang="ja-JP" altLang="en-US" dirty="0" smtClean="0"/>
              <a:t>秒</a:t>
            </a:r>
            <a:r>
              <a:rPr kumimoji="1" lang="en-US" altLang="ja-JP" dirty="0" smtClean="0"/>
              <a:t>]</a:t>
            </a:r>
          </a:p>
          <a:p>
            <a:r>
              <a:rPr kumimoji="1" lang="en-US" altLang="ja-JP" dirty="0" smtClean="0"/>
              <a:t>EFO</a:t>
            </a:r>
            <a:r>
              <a:rPr kumimoji="1" lang="ja-JP" altLang="en-US" dirty="0" smtClean="0"/>
              <a:t>の項目について調査し、こちらの</a:t>
            </a:r>
            <a:r>
              <a:rPr kumimoji="1" lang="en-US" altLang="ja-JP" dirty="0" smtClean="0"/>
              <a:t>13</a:t>
            </a:r>
            <a:r>
              <a:rPr kumimoji="1" lang="ja-JP" altLang="en-US" dirty="0" smtClean="0"/>
              <a:t>項目を検討項目としました。</a:t>
            </a:r>
            <a:endParaRPr kumimoji="1" lang="en-US" altLang="ja-JP" dirty="0" smtClean="0"/>
          </a:p>
          <a:p>
            <a:r>
              <a:rPr kumimoji="1" lang="ja-JP" altLang="en-US" dirty="0" smtClean="0"/>
              <a:t>詳細は以降説明します。</a:t>
            </a:r>
            <a:endParaRPr kumimoji="1" lang="en-US" altLang="ja-JP" dirty="0" smtClean="0"/>
          </a:p>
          <a:p>
            <a:endParaRPr kumimoji="1" lang="en-US" altLang="ja-JP" dirty="0" smtClean="0"/>
          </a:p>
          <a:p>
            <a:r>
              <a:rPr kumimoji="1" lang="ja-JP" altLang="en-US" dirty="0" smtClean="0"/>
              <a:t>どうしてこの</a:t>
            </a:r>
            <a:r>
              <a:rPr kumimoji="1" lang="en-US" altLang="ja-JP" dirty="0" smtClean="0"/>
              <a:t>13</a:t>
            </a:r>
            <a:r>
              <a:rPr kumimoji="1" lang="ja-JP" altLang="en-US" dirty="0" smtClean="0"/>
              <a:t>項目にしたかは補足で示すこと！！！！</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22</a:t>
            </a:fld>
            <a:endParaRPr kumimoji="1" lang="ja-JP"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23</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[60</a:t>
            </a:r>
            <a:r>
              <a:rPr kumimoji="1" lang="ja-JP" altLang="en-US" dirty="0" smtClean="0"/>
              <a:t>秒</a:t>
            </a:r>
            <a:r>
              <a:rPr kumimoji="1" lang="en-US" altLang="ja-JP" dirty="0" smtClean="0"/>
              <a:t>]</a:t>
            </a:r>
          </a:p>
          <a:p>
            <a:r>
              <a:rPr kumimoji="1" lang="ja-JP" altLang="en-US" dirty="0" smtClean="0"/>
              <a:t>私の本科生時代の卒業研究は</a:t>
            </a:r>
            <a:r>
              <a:rPr kumimoji="1" lang="en-US" altLang="ja-JP" dirty="0" smtClean="0"/>
              <a:t>NetCommons2</a:t>
            </a:r>
            <a:r>
              <a:rPr kumimoji="1" lang="ja-JP" altLang="en-US" dirty="0" smtClean="0"/>
              <a:t>を使って日工専の情報共有基盤を開発するというものでした。</a:t>
            </a:r>
            <a:endParaRPr kumimoji="1" lang="en-US" altLang="ja-JP" dirty="0" smtClean="0"/>
          </a:p>
          <a:p>
            <a:endParaRPr kumimoji="1" lang="en-US" altLang="ja-JP" dirty="0" smtClean="0"/>
          </a:p>
          <a:p>
            <a:r>
              <a:rPr kumimoji="1" lang="en-US" altLang="ja-JP" dirty="0" smtClean="0"/>
              <a:t>NetCommons2</a:t>
            </a:r>
            <a:r>
              <a:rPr kumimoji="1" lang="ja-JP" altLang="en-US" dirty="0" smtClean="0"/>
              <a:t>のソースは改変せず、運用でカバーする方針でした。</a:t>
            </a:r>
            <a:endParaRPr kumimoji="1" lang="en-US" altLang="ja-JP" dirty="0" smtClean="0"/>
          </a:p>
          <a:p>
            <a:r>
              <a:rPr kumimoji="1" lang="ja-JP" altLang="en-US" dirty="0" smtClean="0"/>
              <a:t>発表の際にはインターフェースに関して質問を受けることがありましたが、</a:t>
            </a:r>
            <a:endParaRPr kumimoji="1" lang="en-US" altLang="ja-JP" dirty="0" smtClean="0"/>
          </a:p>
          <a:p>
            <a:r>
              <a:rPr kumimoji="1" lang="en-US" altLang="ja-JP" dirty="0" smtClean="0"/>
              <a:t>NetCommons2</a:t>
            </a:r>
            <a:r>
              <a:rPr kumimoji="1" lang="ja-JP" altLang="en-US" dirty="0" smtClean="0"/>
              <a:t>の仕様であるとしか回答できませんでした。</a:t>
            </a:r>
            <a:endParaRPr kumimoji="1" lang="en-US" altLang="ja-JP" dirty="0" smtClean="0"/>
          </a:p>
          <a:p>
            <a:endParaRPr kumimoji="1" lang="en-US" altLang="ja-JP" dirty="0" smtClean="0"/>
          </a:p>
          <a:p>
            <a:r>
              <a:rPr kumimoji="1" lang="ja-JP" altLang="en-US" dirty="0" smtClean="0"/>
              <a:t>その後、研究科で</a:t>
            </a:r>
            <a:r>
              <a:rPr kumimoji="1" lang="en-US" altLang="ja-JP" dirty="0" smtClean="0"/>
              <a:t>NII</a:t>
            </a:r>
            <a:r>
              <a:rPr kumimoji="1" lang="ja-JP" altLang="en-US" dirty="0" smtClean="0"/>
              <a:t>の新井研究室に入り、運よく</a:t>
            </a:r>
            <a:r>
              <a:rPr kumimoji="1" lang="en-US" altLang="ja-JP" dirty="0" smtClean="0"/>
              <a:t>NetCommons</a:t>
            </a:r>
            <a:r>
              <a:rPr kumimoji="1" lang="ja-JP" altLang="en-US" dirty="0" smtClean="0"/>
              <a:t>バージョン</a:t>
            </a:r>
            <a:r>
              <a:rPr kumimoji="1" lang="en-US" altLang="ja-JP" dirty="0" smtClean="0"/>
              <a:t>3</a:t>
            </a:r>
            <a:r>
              <a:rPr kumimoji="1" lang="ja-JP" altLang="en-US" dirty="0" smtClean="0"/>
              <a:t>の開発に参画することになりました。</a:t>
            </a:r>
            <a:endParaRPr kumimoji="1" lang="en-US" altLang="ja-JP" dirty="0" smtClean="0"/>
          </a:p>
          <a:p>
            <a:endParaRPr kumimoji="1" lang="en-US" altLang="ja-JP" dirty="0" smtClean="0"/>
          </a:p>
          <a:p>
            <a:r>
              <a:rPr kumimoji="1" lang="ja-JP" altLang="en-US" dirty="0" smtClean="0"/>
              <a:t>そこでユーザ目線で入力がしやすく、エラー内容が分かりやすい</a:t>
            </a:r>
            <a:endParaRPr kumimoji="1" lang="en-US" altLang="ja-JP" dirty="0" smtClean="0"/>
          </a:p>
          <a:p>
            <a:r>
              <a:rPr kumimoji="1" lang="ja-JP" altLang="en-US" dirty="0" smtClean="0"/>
              <a:t>非機能要件の特性として扱われる</a:t>
            </a:r>
            <a:r>
              <a:rPr kumimoji="1" lang="en-US" altLang="ja-JP" dirty="0" smtClean="0"/>
              <a:t>『</a:t>
            </a:r>
            <a:r>
              <a:rPr kumimoji="1" lang="ja-JP" altLang="en-US" dirty="0" smtClean="0"/>
              <a:t>使用性</a:t>
            </a:r>
            <a:r>
              <a:rPr kumimoji="1" lang="en-US" altLang="ja-JP" dirty="0" smtClean="0"/>
              <a:t>』</a:t>
            </a:r>
            <a:r>
              <a:rPr kumimoji="1" lang="ja-JP" altLang="en-US" dirty="0" smtClean="0"/>
              <a:t>の面で改善を図り、機能検討、実装、そして評価して行きたいと思います。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a:t>
            </a:fld>
            <a:endParaRPr kumimoji="1" lang="ja-JP"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24</a:t>
            </a:fld>
            <a:endParaRPr kumimoji="1" lang="ja-JP"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25</a:t>
            </a:fld>
            <a:endParaRPr kumimoji="1" lang="ja-JP"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26</a:t>
            </a:fld>
            <a:endParaRPr kumimoji="1" lang="ja-JP"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p>
          <a:p>
            <a:r>
              <a:rPr kumimoji="1" lang="ja-JP" altLang="en-US" dirty="0" smtClean="0"/>
              <a:t>例を交えて言葉で説明。</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27</a:t>
            </a:fld>
            <a:endParaRPr kumimoji="1" lang="ja-JP"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28</a:t>
            </a:fld>
            <a:endParaRPr kumimoji="1" lang="ja-JP"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29</a:t>
            </a:fld>
            <a:endParaRPr kumimoji="1" lang="ja-JP"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[60</a:t>
            </a:r>
            <a:r>
              <a:rPr kumimoji="1" lang="ja-JP" altLang="en-US" dirty="0" smtClean="0"/>
              <a:t>秒</a:t>
            </a:r>
            <a:r>
              <a:rPr kumimoji="1" lang="en-US" altLang="ja-JP" dirty="0" smtClean="0"/>
              <a:t>]</a:t>
            </a:r>
          </a:p>
          <a:p>
            <a:r>
              <a:rPr kumimoji="1" lang="en-US" altLang="ja-JP" dirty="0" smtClean="0"/>
              <a:t>Classify</a:t>
            </a:r>
          </a:p>
          <a:p>
            <a:r>
              <a:rPr kumimoji="1" lang="en-US" altLang="ja-JP" dirty="0" smtClean="0"/>
              <a:t>Statistics</a:t>
            </a:r>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30</a:t>
            </a:fld>
            <a:endParaRPr kumimoji="1" lang="ja-JP"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一つ目は表示・入力方法最適化です。</a:t>
            </a:r>
            <a:endParaRPr kumimoji="1" lang="en-US" altLang="ja-JP" dirty="0" smtClean="0"/>
          </a:p>
          <a:p>
            <a:endParaRPr kumimoji="1" lang="en-US" altLang="ja-JP" dirty="0" smtClean="0"/>
          </a:p>
          <a:p>
            <a:r>
              <a:rPr kumimoji="1" lang="ja-JP" altLang="en-US" dirty="0" smtClean="0"/>
              <a:t>全てを説明すると時間もありませんので、</a:t>
            </a:r>
            <a:endParaRPr kumimoji="1" lang="en-US" altLang="ja-JP" dirty="0" smtClean="0"/>
          </a:p>
          <a:p>
            <a:r>
              <a:rPr kumimoji="1" lang="ja-JP" altLang="en-US" dirty="0" smtClean="0"/>
              <a:t>数点に絞って説明します。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31</a:t>
            </a:fld>
            <a:endParaRPr kumimoji="1" lang="ja-JP"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32</a:t>
            </a:fld>
            <a:endParaRPr kumimoji="1" lang="ja-JP"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少し分かりづらいかもしれませんが、</a:t>
            </a:r>
            <a:endParaRPr kumimoji="1" lang="en-US" altLang="ja-JP" dirty="0" smtClean="0"/>
          </a:p>
          <a:p>
            <a:r>
              <a:rPr kumimoji="1" lang="ja-JP" altLang="en-US" dirty="0" smtClean="0"/>
              <a:t>テキストボックスを選択した際には少しハイライトが掛って、強調されます。</a:t>
            </a:r>
            <a:endParaRPr kumimoji="1" lang="en-US" altLang="ja-JP" dirty="0" smtClean="0"/>
          </a:p>
          <a:p>
            <a:r>
              <a:rPr kumimoji="1" lang="ja-JP" altLang="en-US" dirty="0" smtClean="0"/>
              <a:t>これは</a:t>
            </a:r>
            <a:r>
              <a:rPr kumimoji="1" lang="en-US" altLang="ja-JP" dirty="0" smtClean="0"/>
              <a:t>Bootstrap</a:t>
            </a:r>
            <a:r>
              <a:rPr kumimoji="1" lang="ja-JP" altLang="en-US" dirty="0" smtClean="0"/>
              <a:t>のフォームを使うことで、自動的にこのように表示することができます。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33</a:t>
            </a:fld>
            <a:endParaRPr kumimoji="1" lang="ja-JP"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[5</a:t>
            </a:r>
            <a:r>
              <a:rPr kumimoji="1" lang="ja-JP" altLang="en-US" dirty="0" smtClean="0"/>
              <a:t>秒</a:t>
            </a:r>
            <a:r>
              <a:rPr kumimoji="1" lang="en-US" altLang="ja-JP" dirty="0" smtClean="0"/>
              <a:t>]</a:t>
            </a:r>
          </a:p>
          <a:p>
            <a:r>
              <a:rPr kumimoji="1" lang="ja-JP" altLang="en-US" dirty="0" smtClean="0"/>
              <a:t>報告はこのような流れで行います。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a:t>
            </a:fld>
            <a:endParaRPr kumimoji="1" lang="ja-JP"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二つ目はリアルタイムバリデーションです。</a:t>
            </a:r>
            <a:endParaRPr kumimoji="1" lang="en-US" altLang="ja-JP" dirty="0" smtClean="0"/>
          </a:p>
          <a:p>
            <a:endParaRPr kumimoji="1" lang="en-US" altLang="ja-JP" dirty="0" smtClean="0"/>
          </a:p>
          <a:p>
            <a:r>
              <a:rPr kumimoji="1" lang="ja-JP" altLang="en-US" dirty="0" smtClean="0"/>
              <a:t>背景文字で薄く</a:t>
            </a:r>
            <a:r>
              <a:rPr kumimoji="1" lang="en-US" altLang="ja-JP" dirty="0" smtClean="0"/>
              <a:t>400</a:t>
            </a:r>
            <a:r>
              <a:rPr kumimoji="1" lang="ja-JP" altLang="en-US" dirty="0" smtClean="0"/>
              <a:t>という数字がありますが、</a:t>
            </a:r>
            <a:endParaRPr kumimoji="1" lang="en-US" altLang="ja-JP" dirty="0" smtClean="0"/>
          </a:p>
          <a:p>
            <a:r>
              <a:rPr kumimoji="1" lang="ja-JP" altLang="en-US" dirty="0" smtClean="0"/>
              <a:t>何も入力されていない場合</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34</a:t>
            </a:fld>
            <a:endParaRPr kumimoji="1" lang="ja-JP"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三つ目はサブミットロックです。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35</a:t>
            </a:fld>
            <a:endParaRPr kumimoji="1" lang="ja-JP"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37</a:t>
            </a:fld>
            <a:endParaRPr kumimoji="1" lang="ja-JP"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[40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38</a:t>
            </a:fld>
            <a:endParaRPr kumimoji="1" lang="ja-JP"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[30</a:t>
            </a:r>
            <a:r>
              <a:rPr kumimoji="1" lang="ja-JP" altLang="en-US" dirty="0" smtClean="0"/>
              <a:t>秒</a:t>
            </a:r>
            <a:r>
              <a:rPr kumimoji="1" lang="en-US" altLang="ja-JP" dirty="0" smtClean="0"/>
              <a:t>]</a:t>
            </a:r>
            <a:endParaRPr kumimoji="1" lang="ja-JP" altLang="en-US"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39</a:t>
            </a:fld>
            <a:endParaRPr kumimoji="1" lang="ja-JP"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[20</a:t>
            </a:r>
            <a:r>
              <a:rPr kumimoji="1" lang="ja-JP" altLang="en-US" dirty="0" smtClean="0"/>
              <a:t>秒</a:t>
            </a:r>
            <a:r>
              <a:rPr kumimoji="1" lang="en-US" altLang="ja-JP" dirty="0" smtClean="0"/>
              <a:t>]</a:t>
            </a:r>
            <a:endParaRPr kumimoji="1" lang="ja-JP" altLang="en-US"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40</a:t>
            </a:fld>
            <a:endParaRPr kumimoji="1" lang="ja-JP"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以上で国立情報学研究所　社会共有知研究センタ　新井研究室</a:t>
            </a:r>
            <a:endParaRPr kumimoji="1" lang="en-US" altLang="ja-JP" dirty="0" smtClean="0"/>
          </a:p>
          <a:p>
            <a:r>
              <a:rPr kumimoji="1" lang="ja-JP" altLang="en-US" dirty="0" smtClean="0"/>
              <a:t>日立製作所　公共システム事業部　消防システム開発センタ　第</a:t>
            </a:r>
            <a:r>
              <a:rPr kumimoji="1" lang="en-US" altLang="ja-JP" dirty="0" smtClean="0"/>
              <a:t>2</a:t>
            </a:r>
            <a:r>
              <a:rPr kumimoji="1" lang="ja-JP" altLang="en-US" dirty="0" smtClean="0"/>
              <a:t>Ｇ　外田浩太朗の中間発表を終わります。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41</a:t>
            </a:fld>
            <a:endParaRPr kumimoji="1" lang="ja-JP"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１，３以外の検討結果を説明できるように！</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49</a:t>
            </a:fld>
            <a:endParaRPr kumimoji="1" lang="ja-JP"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１，３以外の検討結果を説明できるように！</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50</a:t>
            </a:fld>
            <a:endParaRPr kumimoji="1" lang="ja-JP"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[15</a:t>
            </a:r>
            <a:r>
              <a:rPr kumimoji="1" lang="ja-JP" altLang="en-US" dirty="0" smtClean="0"/>
              <a:t>秒</a:t>
            </a:r>
            <a:r>
              <a:rPr kumimoji="1" lang="en-US" altLang="ja-JP" dirty="0" smtClean="0"/>
              <a:t>]</a:t>
            </a:r>
          </a:p>
          <a:p>
            <a:r>
              <a:rPr kumimoji="1" lang="ja-JP" altLang="en-US" dirty="0" smtClean="0"/>
              <a:t>まずは前置き的なところで、</a:t>
            </a:r>
            <a:endParaRPr kumimoji="1" lang="en-US" altLang="ja-JP" dirty="0" smtClean="0"/>
          </a:p>
          <a:p>
            <a:r>
              <a:rPr kumimoji="1" lang="en-US" altLang="ja-JP" dirty="0" smtClean="0"/>
              <a:t>NC3</a:t>
            </a:r>
            <a:r>
              <a:rPr kumimoji="1" lang="ja-JP" altLang="en-US" dirty="0" smtClean="0"/>
              <a:t>プロジェクトに関連することを説明していきます。</a:t>
            </a:r>
            <a:endParaRPr kumimoji="1" lang="en-US" altLang="ja-JP" dirty="0" smtClean="0"/>
          </a:p>
          <a:p>
            <a:endParaRPr kumimoji="1" lang="en-US" altLang="ja-JP" dirty="0" smtClean="0"/>
          </a:p>
          <a:p>
            <a:r>
              <a:rPr kumimoji="1" lang="ja-JP" altLang="en-US" dirty="0" smtClean="0"/>
              <a:t>またこの先、簡単のために</a:t>
            </a:r>
            <a:endParaRPr kumimoji="1" lang="en-US" altLang="ja-JP" dirty="0" smtClean="0"/>
          </a:p>
          <a:p>
            <a:r>
              <a:rPr kumimoji="1" lang="en-US" altLang="ja-JP" dirty="0" smtClean="0"/>
              <a:t>NetCommons3</a:t>
            </a:r>
            <a:r>
              <a:rPr kumimoji="1" lang="ja-JP" altLang="en-US" dirty="0" smtClean="0"/>
              <a:t>を</a:t>
            </a:r>
            <a:r>
              <a:rPr kumimoji="1" lang="en-US" altLang="ja-JP" dirty="0" smtClean="0"/>
              <a:t>NC3</a:t>
            </a:r>
            <a:r>
              <a:rPr kumimoji="1" lang="ja-JP" altLang="en-US" dirty="0" smtClean="0"/>
              <a:t>・・・</a:t>
            </a:r>
            <a:r>
              <a:rPr kumimoji="1" lang="ja-JP" altLang="en-US" baseline="0" dirty="0" smtClean="0"/>
              <a:t>等と</a:t>
            </a:r>
            <a:r>
              <a:rPr kumimoji="1" lang="ja-JP" altLang="en-US" dirty="0" smtClean="0"/>
              <a:t>表現させて頂きます。</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a:t>
            </a:fld>
            <a:endParaRPr kumimoji="1" lang="ja-JP"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p>
          <a:p>
            <a:r>
              <a:rPr kumimoji="1" lang="ja-JP" altLang="en-US" dirty="0" smtClean="0"/>
              <a:t>すでにご存知の方も多いかと思いますが、</a:t>
            </a:r>
            <a:endParaRPr kumimoji="1" lang="en-US" altLang="ja-JP" dirty="0" smtClean="0"/>
          </a:p>
          <a:p>
            <a:r>
              <a:rPr kumimoji="1" lang="en-US" altLang="ja-JP" dirty="0" smtClean="0"/>
              <a:t>Web</a:t>
            </a:r>
            <a:r>
              <a:rPr kumimoji="1" lang="ja-JP" altLang="en-US" dirty="0" smtClean="0"/>
              <a:t>ブラウザ上で動作するアプリケーションを開発するためには</a:t>
            </a:r>
            <a:endParaRPr kumimoji="1" lang="en-US" altLang="ja-JP" dirty="0" smtClean="0"/>
          </a:p>
          <a:p>
            <a:r>
              <a:rPr kumimoji="1" lang="ja-JP" altLang="en-US" dirty="0" smtClean="0"/>
              <a:t>普通は</a:t>
            </a:r>
            <a:r>
              <a:rPr kumimoji="1" lang="en-US" altLang="ja-JP" dirty="0" smtClean="0"/>
              <a:t>HTML</a:t>
            </a:r>
            <a:r>
              <a:rPr kumimoji="1" lang="ja-JP" altLang="en-US" dirty="0" smtClean="0"/>
              <a:t>などの専門知識が必要で、プログラミング経験が無い人は</a:t>
            </a:r>
            <a:endParaRPr kumimoji="1" lang="en-US" altLang="ja-JP" dirty="0" smtClean="0"/>
          </a:p>
          <a:p>
            <a:r>
              <a:rPr kumimoji="1" lang="ja-JP" altLang="en-US" dirty="0" smtClean="0"/>
              <a:t>とてもではないですが、難しいでしょう。</a:t>
            </a:r>
            <a:endParaRPr kumimoji="1" lang="en-US" altLang="ja-JP" dirty="0" smtClean="0"/>
          </a:p>
          <a:p>
            <a:r>
              <a:rPr kumimoji="1" lang="ja-JP" altLang="en-US" dirty="0" smtClean="0"/>
              <a:t>これを仕組みとして提供するものが</a:t>
            </a:r>
            <a:r>
              <a:rPr kumimoji="1" lang="en-US" altLang="ja-JP" dirty="0" smtClean="0"/>
              <a:t>CMS</a:t>
            </a:r>
            <a:r>
              <a:rPr kumimoji="1" lang="ja-JP" altLang="en-US" dirty="0" smtClean="0"/>
              <a:t>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a:t>
            </a:fld>
            <a:endParaRPr kumimoji="1" lang="ja-JP"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p>
          <a:p>
            <a:r>
              <a:rPr kumimoji="1" lang="en-US" altLang="ja-JP" dirty="0" smtClean="0"/>
              <a:t>NC</a:t>
            </a:r>
            <a:r>
              <a:rPr kumimoji="1" lang="ja-JP" altLang="en-US" dirty="0" smtClean="0"/>
              <a:t>とは新井研究室で開発されているオープンソースの</a:t>
            </a:r>
            <a:r>
              <a:rPr kumimoji="1" lang="en-US" altLang="ja-JP" dirty="0" smtClean="0"/>
              <a:t>CMS</a:t>
            </a:r>
            <a:r>
              <a:rPr kumimoji="1" lang="ja-JP" altLang="en-US" dirty="0" smtClean="0"/>
              <a:t>です。</a:t>
            </a:r>
            <a:endParaRPr kumimoji="1" lang="en-US" altLang="ja-JP" dirty="0" smtClean="0"/>
          </a:p>
          <a:p>
            <a:r>
              <a:rPr kumimoji="1" lang="ja-JP" altLang="en-US" dirty="0" smtClean="0"/>
              <a:t>参考書に掲載されている古いデータですが、その時点では</a:t>
            </a:r>
            <a:r>
              <a:rPr kumimoji="1" lang="en-US" altLang="ja-JP" dirty="0" smtClean="0"/>
              <a:t>3</a:t>
            </a:r>
            <a:r>
              <a:rPr kumimoji="1" lang="ja-JP" altLang="en-US" dirty="0" smtClean="0"/>
              <a:t>千以上の導入があったようです。</a:t>
            </a:r>
            <a:endParaRPr kumimoji="1" lang="en-US" altLang="ja-JP" dirty="0" smtClean="0"/>
          </a:p>
          <a:p>
            <a:endParaRPr kumimoji="1" lang="en-US" altLang="ja-JP" dirty="0" smtClean="0"/>
          </a:p>
          <a:p>
            <a:r>
              <a:rPr kumimoji="1" lang="ja-JP" altLang="en-US" dirty="0" smtClean="0"/>
              <a:t>またこの</a:t>
            </a:r>
            <a:r>
              <a:rPr kumimoji="1" lang="en-US" altLang="ja-JP" dirty="0" smtClean="0"/>
              <a:t>NC</a:t>
            </a:r>
            <a:r>
              <a:rPr kumimoji="1" lang="ja-JP" altLang="en-US" dirty="0" smtClean="0"/>
              <a:t>はワープロのように入力更新できたり、</a:t>
            </a:r>
            <a:endParaRPr kumimoji="1" lang="en-US" altLang="ja-JP" dirty="0" smtClean="0"/>
          </a:p>
          <a:p>
            <a:r>
              <a:rPr kumimoji="1" lang="ja-JP" altLang="en-US" dirty="0" smtClean="0"/>
              <a:t>インストール直後から様々な機能が使えるため</a:t>
            </a:r>
            <a:endParaRPr kumimoji="1" lang="en-US" altLang="ja-JP" dirty="0" smtClean="0"/>
          </a:p>
          <a:p>
            <a:r>
              <a:rPr kumimoji="1" lang="ja-JP" altLang="en-US" dirty="0" smtClean="0"/>
              <a:t>導入のしやすさで選択されることが多いと考えます。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6</a:t>
            </a:fld>
            <a:endParaRPr kumimoji="1" lang="ja-JP"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p>
          <a:p>
            <a:r>
              <a:rPr kumimoji="1" lang="ja-JP" altLang="en-US" dirty="0" smtClean="0"/>
              <a:t>そして</a:t>
            </a:r>
            <a:r>
              <a:rPr kumimoji="1" lang="en-US" altLang="ja-JP" dirty="0" smtClean="0"/>
              <a:t>NC3</a:t>
            </a:r>
            <a:r>
              <a:rPr kumimoji="1" lang="ja-JP" altLang="en-US" dirty="0" smtClean="0"/>
              <a:t>ですが、</a:t>
            </a:r>
            <a:r>
              <a:rPr kumimoji="1" lang="en-US" altLang="ja-JP" dirty="0" smtClean="0"/>
              <a:t>NC2</a:t>
            </a:r>
            <a:r>
              <a:rPr kumimoji="1" lang="ja-JP" altLang="en-US" dirty="0" smtClean="0"/>
              <a:t>の後継版となります。</a:t>
            </a:r>
            <a:endParaRPr kumimoji="1" lang="en-US" altLang="ja-JP" dirty="0" smtClean="0"/>
          </a:p>
          <a:p>
            <a:r>
              <a:rPr kumimoji="1" lang="ja-JP" altLang="en-US" dirty="0" smtClean="0"/>
              <a:t>概念的なところに大きな変更はありませんが、</a:t>
            </a:r>
            <a:endParaRPr kumimoji="1" lang="en-US" altLang="ja-JP" dirty="0" smtClean="0"/>
          </a:p>
          <a:p>
            <a:r>
              <a:rPr kumimoji="1" lang="ja-JP" altLang="en-US" dirty="0" smtClean="0"/>
              <a:t>開発に使用するソフトウェアやそれに採用するフレームワークに変更があったり、</a:t>
            </a:r>
            <a:endParaRPr kumimoji="1" lang="en-US" altLang="ja-JP" dirty="0" smtClean="0"/>
          </a:p>
          <a:p>
            <a:r>
              <a:rPr kumimoji="1" lang="ja-JP" altLang="en-US" dirty="0" smtClean="0"/>
              <a:t>新たに採用したりと、ソースコードや開発方法は様変わりしています。</a:t>
            </a:r>
            <a:endParaRPr kumimoji="1" lang="en-US" altLang="ja-JP" dirty="0" smtClean="0"/>
          </a:p>
          <a:p>
            <a:endParaRPr kumimoji="1" lang="en-US" altLang="ja-JP" dirty="0" smtClean="0"/>
          </a:p>
          <a:p>
            <a:r>
              <a:rPr kumimoji="1" lang="ja-JP" altLang="en-US" dirty="0" smtClean="0"/>
              <a:t>来年の</a:t>
            </a:r>
            <a:r>
              <a:rPr kumimoji="1" lang="en-US" altLang="ja-JP" dirty="0" smtClean="0"/>
              <a:t>4</a:t>
            </a:r>
            <a:r>
              <a:rPr kumimoji="1" lang="ja-JP" altLang="en-US" dirty="0" smtClean="0"/>
              <a:t>月の</a:t>
            </a:r>
            <a:r>
              <a:rPr kumimoji="1" lang="en-US" altLang="ja-JP" dirty="0" smtClean="0"/>
              <a:t>α</a:t>
            </a:r>
            <a:r>
              <a:rPr kumimoji="1" lang="ja-JP" altLang="en-US" dirty="0" smtClean="0"/>
              <a:t>版リリースに向けて現在開発中です。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7</a:t>
            </a:fld>
            <a:endParaRPr kumimoji="1" lang="ja-JP"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[10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8</a:t>
            </a:fld>
            <a:endParaRPr kumimoji="1" lang="ja-JP"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デメリットも</a:t>
            </a:r>
            <a:endParaRPr kumimoji="1" lang="en-US" altLang="ja-JP" dirty="0" smtClean="0"/>
          </a:p>
          <a:p>
            <a:endParaRPr kumimoji="1" lang="en-US" altLang="ja-JP" dirty="0" smtClean="0"/>
          </a:p>
          <a:p>
            <a:r>
              <a:rPr kumimoji="1" lang="ja-JP" altLang="en-US" dirty="0" smtClean="0"/>
              <a:t>他の</a:t>
            </a:r>
            <a:r>
              <a:rPr kumimoji="1" lang="en-US" altLang="ja-JP" dirty="0" smtClean="0"/>
              <a:t>PHP</a:t>
            </a:r>
            <a:r>
              <a:rPr kumimoji="1" lang="ja-JP" altLang="en-US" dirty="0" smtClean="0"/>
              <a:t>フレームワークも</a:t>
            </a:r>
            <a:endParaRPr kumimoji="1" lang="en-US" altLang="ja-JP" dirty="0" smtClean="0"/>
          </a:p>
          <a:p>
            <a:endParaRPr kumimoji="1" lang="en-US" altLang="ja-JP" dirty="0" smtClean="0"/>
          </a:p>
          <a:p>
            <a:r>
              <a:rPr kumimoji="1" lang="ja-JP" altLang="en-US" dirty="0" smtClean="0"/>
              <a:t>なぜ</a:t>
            </a:r>
            <a:r>
              <a:rPr kumimoji="1" lang="en-US" altLang="ja-JP" dirty="0" smtClean="0"/>
              <a:t>CakePHP</a:t>
            </a:r>
            <a:r>
              <a:rPr kumimoji="1" lang="ja-JP" altLang="en-US" dirty="0" smtClean="0"/>
              <a:t>になったのかも</a:t>
            </a:r>
            <a:endParaRPr kumimoji="1" lang="en-US" altLang="ja-JP" dirty="0" smtClean="0"/>
          </a:p>
          <a:p>
            <a:endParaRPr kumimoji="1" lang="en-US" altLang="ja-JP" dirty="0" smtClean="0"/>
          </a:p>
          <a:p>
            <a:r>
              <a:rPr kumimoji="1" lang="ja-JP" altLang="en-US" dirty="0" smtClean="0"/>
              <a:t>補足準備？</a:t>
            </a:r>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9</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 サブタイトルの書式設定</a:t>
            </a:r>
            <a:endParaRPr kumimoji="1" lang="ja-JP" altLang="en-US" dirty="0"/>
          </a:p>
        </p:txBody>
      </p:sp>
      <p:sp>
        <p:nvSpPr>
          <p:cNvPr id="4" name="日付プレースホルダ 3"/>
          <p:cNvSpPr>
            <a:spLocks noGrp="1"/>
          </p:cNvSpPr>
          <p:nvPr>
            <p:ph type="dt" sz="half" idx="10"/>
          </p:nvPr>
        </p:nvSpPr>
        <p:spPr/>
        <p:txBody>
          <a:bodyPr/>
          <a:lstStyle/>
          <a:p>
            <a:fld id="{A9FED28E-9910-4CC0-BDE8-5AFA225D5F47}" type="datetime1">
              <a:rPr kumimoji="1" lang="ja-JP" altLang="en-US" smtClean="0"/>
              <a:pPr/>
              <a:t>2014/12/5</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6A6F51AD-34C9-47F4-86A8-3B69DA90BEA2}" type="datetime1">
              <a:rPr kumimoji="1" lang="ja-JP" altLang="en-US" smtClean="0"/>
              <a:pPr/>
              <a:t>2014/12/5</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590417E-B2DC-43DB-A4CD-B72741785689}" type="datetime1">
              <a:rPr kumimoji="1" lang="ja-JP" altLang="en-US" smtClean="0"/>
              <a:pPr/>
              <a:t>2014/12/5</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fld id="{BD1CCC0A-69FD-4DB1-8F69-9B7E47B35B06}" type="datetime1">
              <a:rPr kumimoji="1" lang="ja-JP" altLang="en-US" smtClean="0"/>
              <a:pPr/>
              <a:t>2014/12/5</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a:xfrm>
            <a:off x="7020272" y="6525344"/>
            <a:ext cx="2133600" cy="365125"/>
          </a:xfrm>
        </p:spPr>
        <p:txBody>
          <a:bodyPr/>
          <a:lstStyle>
            <a:lvl1pPr>
              <a:defRPr sz="2000"/>
            </a:lvl1pPr>
          </a:lstStyle>
          <a:p>
            <a:fld id="{D2D8002D-B5B0-4BAC-B1F6-782DDCCE6D9C}" type="slidenum">
              <a:rPr lang="ja-JP" altLang="en-US" smtClean="0"/>
              <a:pPr/>
              <a:t>&lt;#&gt;</a:t>
            </a:fld>
            <a:endParaRPr lang="ja-JP"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0070CAFA-E75C-41BD-BE36-3967424809FA}" type="datetime1">
              <a:rPr kumimoji="1" lang="ja-JP" altLang="en-US" smtClean="0"/>
              <a:pPr/>
              <a:t>2014/12/5</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068F4025-64F1-4470-B5D1-4B3DAE112D35}" type="datetime1">
              <a:rPr kumimoji="1" lang="ja-JP" altLang="en-US" smtClean="0"/>
              <a:pPr/>
              <a:t>2014/12/5</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9D22DCD-7121-4433-9452-1134E9B0F84C}" type="datetime1">
              <a:rPr kumimoji="1" lang="ja-JP" altLang="en-US" smtClean="0"/>
              <a:pPr/>
              <a:t>2014/12/5</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C7DC36FC-1499-47BD-B33A-43ABA6D8900D}" type="datetime1">
              <a:rPr kumimoji="1" lang="ja-JP" altLang="en-US" smtClean="0"/>
              <a:pPr/>
              <a:t>2014/12/5</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659CCE9-15B5-4EA3-8B94-9C5237C58DE4}" type="datetime1">
              <a:rPr kumimoji="1" lang="ja-JP" altLang="en-US" smtClean="0"/>
              <a:pPr/>
              <a:t>2014/12/5</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175F6F9-74FF-4910-8619-FBBF32934514}" type="datetime1">
              <a:rPr kumimoji="1" lang="ja-JP" altLang="en-US" smtClean="0"/>
              <a:pPr/>
              <a:t>2014/12/5</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F71BFCFD-31AB-4D54-B301-796373502974}" type="datetime1">
              <a:rPr kumimoji="1" lang="ja-JP" altLang="en-US" smtClean="0"/>
              <a:pPr/>
              <a:t>2014/12/5</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Shape 7"/>
          <p:cNvGrpSpPr/>
          <p:nvPr userDrawn="1"/>
        </p:nvGrpSpPr>
        <p:grpSpPr>
          <a:xfrm>
            <a:off x="0" y="0"/>
            <a:ext cx="9144000" cy="6858000"/>
            <a:chOff x="0" y="0"/>
            <a:chExt cx="9144000" cy="6760028"/>
          </a:xfrm>
        </p:grpSpPr>
        <p:sp>
          <p:nvSpPr>
            <p:cNvPr id="30" name="Shape 8"/>
            <p:cNvSpPr/>
            <p:nvPr/>
          </p:nvSpPr>
          <p:spPr>
            <a:xfrm>
              <a:off x="0" y="0"/>
              <a:ext cx="9144000" cy="676002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2"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19" name="Shape 12"/>
          <p:cNvGrpSpPr/>
          <p:nvPr userDrawn="1"/>
        </p:nvGrpSpPr>
        <p:grpSpPr>
          <a:xfrm>
            <a:off x="-1" y="2141264"/>
            <a:ext cx="5626745" cy="4716736"/>
            <a:chOff x="0" y="2533588"/>
            <a:chExt cx="8022335" cy="8966518"/>
          </a:xfrm>
        </p:grpSpPr>
        <p:sp>
          <p:nvSpPr>
            <p:cNvPr id="20"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1"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2"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
        <p:nvSpPr>
          <p:cNvPr id="2" name="タイトル プレースホルダ 1"/>
          <p:cNvSpPr>
            <a:spLocks noGrp="1"/>
          </p:cNvSpPr>
          <p:nvPr>
            <p:ph type="title"/>
          </p:nvPr>
        </p:nvSpPr>
        <p:spPr>
          <a:xfrm>
            <a:off x="457200" y="125760"/>
            <a:ext cx="8229600" cy="114300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412776"/>
            <a:ext cx="8229600" cy="4713387"/>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3F5BA-E36A-437C-98D2-FDEE83C185CE}" type="datetime1">
              <a:rPr kumimoji="1" lang="ja-JP" altLang="en-US" smtClean="0"/>
              <a:pPr/>
              <a:t>2014/12/5</a:t>
            </a:fld>
            <a:endParaRPr kumimoji="1"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 5"/>
          <p:cNvSpPr>
            <a:spLocks noGrp="1"/>
          </p:cNvSpPr>
          <p:nvPr>
            <p:ph type="sldNum" sz="quarter" idx="4"/>
          </p:nvPr>
        </p:nvSpPr>
        <p:spPr>
          <a:xfrm>
            <a:off x="6948264" y="652534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b="1"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2800" b="1"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kumimoji="1" sz="2400" b="1"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kumimoji="1" sz="2000" b="1"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機能提案及び、評価</a:t>
            </a:r>
            <a:endParaRPr kumimoji="1" lang="ja-JP" altLang="en-US" sz="3600" b="1" dirty="0">
              <a:latin typeface="メイリオ" pitchFamily="50" charset="-128"/>
              <a:ea typeface="メイリオ" pitchFamily="50" charset="-128"/>
              <a:cs typeface="メイリオ" pitchFamily="50" charset="-128"/>
            </a:endParaRPr>
          </a:p>
        </p:txBody>
      </p:sp>
      <p:sp>
        <p:nvSpPr>
          <p:cNvPr id="3" name="サブタイトル 2"/>
          <p:cNvSpPr>
            <a:spLocks noGrp="1"/>
          </p:cNvSpPr>
          <p:nvPr>
            <p:ph type="subTitle" idx="1"/>
          </p:nvPr>
        </p:nvSpPr>
        <p:spPr>
          <a:xfrm>
            <a:off x="2339752" y="4293096"/>
            <a:ext cx="6408712" cy="2400672"/>
          </a:xfrm>
        </p:spPr>
        <p:txBody>
          <a:bodyPr>
            <a:noAutofit/>
          </a:bodyPr>
          <a:lstStyle/>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国立情報学研究所</a:t>
            </a:r>
            <a:r>
              <a:rPr lang="ja-JP" altLang="en-US" sz="2400" b="1" dirty="0" smtClean="0">
                <a:solidFill>
                  <a:schemeClr val="tx1"/>
                </a:solidFill>
                <a:latin typeface="メイリオ" pitchFamily="50" charset="-128"/>
                <a:ea typeface="メイリオ" pitchFamily="50" charset="-128"/>
                <a:cs typeface="メイリオ" pitchFamily="50" charset="-128"/>
              </a:rPr>
              <a:t>　社会共有知研究センター</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新井研究室</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日立製作所　公共システム事業部</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消防システム開発センタ　第</a:t>
            </a:r>
            <a:r>
              <a:rPr lang="en-US" altLang="ja-JP" sz="2400" b="1" dirty="0" smtClean="0">
                <a:solidFill>
                  <a:schemeClr val="tx1"/>
                </a:solidFill>
                <a:latin typeface="メイリオ" pitchFamily="50" charset="-128"/>
                <a:ea typeface="メイリオ" pitchFamily="50" charset="-128"/>
                <a:cs typeface="メイリオ" pitchFamily="50" charset="-128"/>
              </a:rPr>
              <a:t>1</a:t>
            </a:r>
            <a:r>
              <a:rPr lang="ja-JP" altLang="en-US" sz="2400" b="1" dirty="0" smtClean="0">
                <a:solidFill>
                  <a:schemeClr val="tx1"/>
                </a:solidFill>
                <a:latin typeface="メイリオ" pitchFamily="50" charset="-128"/>
                <a:ea typeface="メイリオ" pitchFamily="50" charset="-128"/>
                <a:cs typeface="メイリオ" pitchFamily="50" charset="-128"/>
              </a:rPr>
              <a:t>Ｇ</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外田浩太朗</a:t>
            </a:r>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コンテンツ プレースホルダ 6"/>
          <p:cNvGraphicFramePr>
            <a:graphicFrameLocks noGrp="1"/>
          </p:cNvGraphicFramePr>
          <p:nvPr>
            <p:ph idx="1"/>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137576"/>
                <a:gridCol w="1602835"/>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a:t>
                      </a:r>
                    </a:p>
                    <a:p>
                      <a:pPr algn="ctr"/>
                      <a:r>
                        <a:rPr kumimoji="1" lang="en-US" altLang="ja-JP" sz="2000" b="1" dirty="0" smtClean="0">
                          <a:latin typeface="メイリオ" pitchFamily="50" charset="-128"/>
                          <a:ea typeface="メイリオ" pitchFamily="50" charset="-128"/>
                          <a:cs typeface="メイリオ" pitchFamily="50" charset="-128"/>
                        </a:rPr>
                        <a:t>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10</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539552" y="3140968"/>
            <a:ext cx="6552728" cy="72008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2483768" y="4221088"/>
            <a:ext cx="6336704" cy="1944216"/>
          </a:xfrm>
          <a:prstGeom prst="wedgeRoundRectCallout">
            <a:avLst>
              <a:gd name="adj1" fmla="val -16755"/>
              <a:gd name="adj2" fmla="val -73288"/>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2400" b="1" dirty="0" smtClean="0">
                <a:latin typeface="メイリオ" pitchFamily="50" charset="-128"/>
                <a:ea typeface="メイリオ" pitchFamily="50" charset="-128"/>
                <a:cs typeface="メイリオ" pitchFamily="50" charset="-128"/>
              </a:rPr>
              <a:t>・</a:t>
            </a:r>
            <a:r>
              <a:rPr kumimoji="1" lang="en-US" altLang="ja-JP" sz="2400" b="1" dirty="0" smtClean="0">
                <a:latin typeface="メイリオ" pitchFamily="50" charset="-128"/>
                <a:ea typeface="メイリオ" pitchFamily="50" charset="-128"/>
                <a:cs typeface="メイリオ" pitchFamily="50" charset="-128"/>
              </a:rPr>
              <a:t>Javascript</a:t>
            </a:r>
            <a:r>
              <a:rPr kumimoji="1" lang="ja-JP" altLang="en-US" sz="2400" b="1" dirty="0" smtClean="0">
                <a:latin typeface="メイリオ" pitchFamily="50" charset="-128"/>
                <a:ea typeface="メイリオ" pitchFamily="50" charset="-128"/>
                <a:cs typeface="メイリオ" pitchFamily="50" charset="-128"/>
              </a:rPr>
              <a:t>のフレームワーク</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a:t>
            </a:r>
            <a:r>
              <a:rPr kumimoji="1" lang="en-US" altLang="ja-JP" sz="2400" b="1" dirty="0" smtClean="0">
                <a:latin typeface="メイリオ" pitchFamily="50" charset="-128"/>
                <a:ea typeface="メイリオ" pitchFamily="50" charset="-128"/>
                <a:cs typeface="メイリオ" pitchFamily="50" charset="-128"/>
              </a:rPr>
              <a:t>Google</a:t>
            </a:r>
            <a:r>
              <a:rPr kumimoji="1" lang="ja-JP" altLang="en-US" sz="2400" b="1" dirty="0" smtClean="0">
                <a:latin typeface="メイリオ" pitchFamily="50" charset="-128"/>
                <a:ea typeface="メイリオ" pitchFamily="50" charset="-128"/>
                <a:cs typeface="メイリオ" pitchFamily="50" charset="-128"/>
              </a:rPr>
              <a:t>がオープンソースで開発</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a:t>
            </a:r>
            <a:r>
              <a:rPr lang="en-US" altLang="ja-JP" sz="2400" b="1" dirty="0" smtClean="0">
                <a:latin typeface="メイリオ" pitchFamily="50" charset="-128"/>
                <a:ea typeface="メイリオ" pitchFamily="50" charset="-128"/>
                <a:cs typeface="メイリオ" pitchFamily="50" charset="-128"/>
              </a:rPr>
              <a:t>MVC</a:t>
            </a:r>
            <a:r>
              <a:rPr lang="ja-JP" altLang="en-US" sz="2400" b="1" dirty="0" smtClean="0">
                <a:latin typeface="メイリオ" pitchFamily="50" charset="-128"/>
                <a:ea typeface="メイリオ" pitchFamily="50" charset="-128"/>
                <a:cs typeface="メイリオ" pitchFamily="50" charset="-128"/>
              </a:rPr>
              <a:t>モデルが採用されている</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・双方向データバインディング等の特徴</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コンテンツ プレースホルダ 6"/>
          <p:cNvGraphicFramePr>
            <a:graphicFrameLocks noGrp="1"/>
          </p:cNvGraphicFramePr>
          <p:nvPr>
            <p:ph idx="1"/>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137576"/>
                <a:gridCol w="1602835"/>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a:t>
                      </a:r>
                    </a:p>
                    <a:p>
                      <a:pPr algn="ctr"/>
                      <a:r>
                        <a:rPr kumimoji="1" lang="en-US" altLang="ja-JP" sz="2000" b="1" dirty="0" smtClean="0">
                          <a:latin typeface="メイリオ" pitchFamily="50" charset="-128"/>
                          <a:ea typeface="メイリオ" pitchFamily="50" charset="-128"/>
                          <a:cs typeface="メイリオ" pitchFamily="50" charset="-128"/>
                        </a:rPr>
                        <a:t>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11</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539552" y="4149080"/>
            <a:ext cx="8280920" cy="86409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吹き出し 11"/>
          <p:cNvSpPr/>
          <p:nvPr/>
        </p:nvSpPr>
        <p:spPr>
          <a:xfrm>
            <a:off x="2483768" y="1988840"/>
            <a:ext cx="6336704" cy="1728192"/>
          </a:xfrm>
          <a:prstGeom prst="wedgeRoundRectCallout">
            <a:avLst>
              <a:gd name="adj1" fmla="val -20601"/>
              <a:gd name="adj2" fmla="val 86725"/>
              <a:gd name="adj3" fmla="val 16667"/>
            </a:avLst>
          </a:prstGeom>
          <a:scene3d>
            <a:camera prst="orthographicFront"/>
            <a:lightRig rig="threePt" dir="t"/>
          </a:scene3d>
          <a:sp3d>
            <a:bevelT prst="relaxedInset"/>
          </a:sp3d>
        </p:spPr>
        <p:style>
          <a:lnRef idx="1">
            <a:schemeClr val="accent6"/>
          </a:lnRef>
          <a:fillRef idx="2">
            <a:schemeClr val="accent6"/>
          </a:fillRef>
          <a:effectRef idx="1">
            <a:schemeClr val="accent6"/>
          </a:effectRef>
          <a:fontRef idx="minor">
            <a:schemeClr val="dk1"/>
          </a:fontRef>
        </p:style>
        <p:txBody>
          <a:bodyPr rtlCol="0" anchor="ctr"/>
          <a:lstStyle/>
          <a:p>
            <a:r>
              <a:rPr lang="ja-JP" altLang="en-US" sz="2400" b="1" dirty="0" smtClean="0">
                <a:latin typeface="メイリオ" pitchFamily="50" charset="-128"/>
                <a:ea typeface="メイリオ" pitchFamily="50" charset="-128"/>
                <a:cs typeface="メイリオ" pitchFamily="50" charset="-128"/>
              </a:rPr>
              <a:t>・</a:t>
            </a:r>
            <a:r>
              <a:rPr kumimoji="1" lang="en-US" altLang="ja-JP" sz="2400" b="1" dirty="0" smtClean="0">
                <a:latin typeface="メイリオ" pitchFamily="50" charset="-128"/>
                <a:ea typeface="メイリオ" pitchFamily="50" charset="-128"/>
                <a:cs typeface="メイリオ" pitchFamily="50" charset="-128"/>
              </a:rPr>
              <a:t>Twitter</a:t>
            </a:r>
            <a:r>
              <a:rPr kumimoji="1" lang="ja-JP" altLang="en-US" sz="2400" b="1" dirty="0" smtClean="0">
                <a:latin typeface="メイリオ" pitchFamily="50" charset="-128"/>
                <a:ea typeface="メイリオ" pitchFamily="50" charset="-128"/>
                <a:cs typeface="メイリオ" pitchFamily="50" charset="-128"/>
              </a:rPr>
              <a:t>がオープンソースで開発</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a:t>
            </a:r>
            <a:r>
              <a:rPr lang="en-US" altLang="ja-JP" sz="2400" b="1" dirty="0" smtClean="0">
                <a:latin typeface="メイリオ" pitchFamily="50" charset="-128"/>
                <a:ea typeface="メイリオ" pitchFamily="50" charset="-128"/>
                <a:cs typeface="メイリオ" pitchFamily="50" charset="-128"/>
              </a:rPr>
              <a:t>Twitter</a:t>
            </a:r>
            <a:r>
              <a:rPr lang="ja-JP" altLang="en-US" sz="2400" b="1" dirty="0" smtClean="0">
                <a:latin typeface="メイリオ" pitchFamily="50" charset="-128"/>
                <a:ea typeface="メイリオ" pitchFamily="50" charset="-128"/>
                <a:cs typeface="メイリオ" pitchFamily="50" charset="-128"/>
              </a:rPr>
              <a:t>ライクなデザインが表現できる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・レスポンシブデザインを実現できる</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コンテンツ プレースホルダ 6"/>
          <p:cNvGraphicFramePr>
            <a:graphicFrameLocks noGrp="1"/>
          </p:cNvGraphicFramePr>
          <p:nvPr>
            <p:ph idx="1"/>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137576"/>
                <a:gridCol w="1602835"/>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a:t>
                      </a:r>
                    </a:p>
                    <a:p>
                      <a:pPr algn="ctr"/>
                      <a:r>
                        <a:rPr kumimoji="1" lang="en-US" altLang="ja-JP" sz="2000" b="1" dirty="0" smtClean="0">
                          <a:latin typeface="メイリオ" pitchFamily="50" charset="-128"/>
                          <a:ea typeface="メイリオ" pitchFamily="50" charset="-128"/>
                          <a:cs typeface="メイリオ" pitchFamily="50" charset="-128"/>
                        </a:rPr>
                        <a:t>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12</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539552" y="5373216"/>
            <a:ext cx="7272808" cy="108012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395536" y="2276872"/>
            <a:ext cx="8352928" cy="3024336"/>
          </a:xfrm>
          <a:prstGeom prst="wedgeRoundRectCallout">
            <a:avLst>
              <a:gd name="adj1" fmla="val -4994"/>
              <a:gd name="adj2" fmla="val 57434"/>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ja-JP" sz="2400" b="1" dirty="0" smtClean="0">
                <a:latin typeface="メイリオ" pitchFamily="50" charset="-128"/>
                <a:ea typeface="メイリオ" pitchFamily="50" charset="-128"/>
                <a:cs typeface="メイリオ" pitchFamily="50" charset="-128"/>
              </a:rPr>
              <a:t>   TravisCI</a:t>
            </a:r>
          </a:p>
          <a:p>
            <a:r>
              <a:rPr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Github</a:t>
            </a:r>
            <a:r>
              <a:rPr kumimoji="1" lang="ja-JP" altLang="en-US" sz="2400" b="1" dirty="0" smtClean="0">
                <a:latin typeface="メイリオ" pitchFamily="50" charset="-128"/>
                <a:ea typeface="メイリオ" pitchFamily="50" charset="-128"/>
                <a:cs typeface="メイリオ" pitchFamily="50" charset="-128"/>
              </a:rPr>
              <a:t>と連携</a:t>
            </a:r>
            <a:r>
              <a:rPr kumimoji="1" lang="ja-JP" altLang="en-US" sz="2400" b="1" dirty="0" smtClean="0">
                <a:latin typeface="メイリオ" pitchFamily="50" charset="-128"/>
                <a:ea typeface="メイリオ" pitchFamily="50" charset="-128"/>
                <a:cs typeface="メイリオ" pitchFamily="50" charset="-128"/>
              </a:rPr>
              <a:t>し</a:t>
            </a:r>
            <a:r>
              <a:rPr kumimoji="1" lang="en-US" altLang="ja-JP" sz="2400" b="1" dirty="0" smtClean="0">
                <a:latin typeface="メイリオ" pitchFamily="50" charset="-128"/>
                <a:ea typeface="メイリオ" pitchFamily="50" charset="-128"/>
                <a:cs typeface="メイリオ" pitchFamily="50" charset="-128"/>
              </a:rPr>
              <a:t>GitHub</a:t>
            </a:r>
            <a:r>
              <a:rPr kumimoji="1" lang="ja-JP" altLang="en-US" sz="2400" b="1" dirty="0" smtClean="0">
                <a:latin typeface="メイリオ" pitchFamily="50" charset="-128"/>
                <a:ea typeface="メイリオ" pitchFamily="50" charset="-128"/>
                <a:cs typeface="メイリオ" pitchFamily="50" charset="-128"/>
              </a:rPr>
              <a:t>への</a:t>
            </a:r>
            <a:r>
              <a:rPr lang="en-US" altLang="ja-JP" sz="2400" b="1" dirty="0" smtClean="0">
                <a:latin typeface="メイリオ" pitchFamily="50" charset="-128"/>
                <a:ea typeface="メイリオ" pitchFamily="50" charset="-128"/>
                <a:cs typeface="メイリオ" pitchFamily="50" charset="-128"/>
              </a:rPr>
              <a:t>Push</a:t>
            </a:r>
            <a:r>
              <a:rPr lang="ja-JP" altLang="en-US" sz="2400" b="1" dirty="0" smtClean="0">
                <a:latin typeface="メイリオ" pitchFamily="50" charset="-128"/>
                <a:ea typeface="メイリオ" pitchFamily="50" charset="-128"/>
                <a:cs typeface="メイリオ" pitchFamily="50" charset="-128"/>
              </a:rPr>
              <a:t>をトリガーにして</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予め設定した通りに自動でテストを実行する</a:t>
            </a:r>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    ※CI</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Continuous Integration</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継続的インテグレーション</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テストを継続的に実行して行くこと</a:t>
            </a:r>
            <a:endParaRPr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1844824"/>
            <a:ext cx="8229600" cy="1368152"/>
          </a:xfrm>
        </p:spPr>
        <p:txBody>
          <a:bodyPr/>
          <a:lstStyle/>
          <a:p>
            <a:pPr marL="514350" indent="-514350">
              <a:buFont typeface="+mj-lt"/>
              <a:buAutoNum type="arabicPeriod"/>
            </a:pPr>
            <a:r>
              <a:rPr kumimoji="1" lang="ja-JP" altLang="en-US" dirty="0" smtClean="0"/>
              <a:t>独自デザインの反映が簡単になる。</a:t>
            </a:r>
            <a:endParaRPr kumimoji="1" lang="en-US" altLang="ja-JP" dirty="0" smtClean="0"/>
          </a:p>
          <a:p>
            <a:pPr marL="514350" indent="-514350">
              <a:buFont typeface="+mj-lt"/>
              <a:buAutoNum type="arabicPeriod"/>
            </a:pPr>
            <a:r>
              <a:rPr lang="ja-JP" altLang="en-US" dirty="0" smtClean="0"/>
              <a:t>追加機能の開発敷居が低くなる。</a:t>
            </a:r>
            <a:endParaRPr kumimoji="1"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13</a:t>
            </a:fld>
            <a:endParaRPr lang="ja-JP" altLang="en-US" dirty="0"/>
          </a:p>
        </p:txBody>
      </p:sp>
      <p:sp>
        <p:nvSpPr>
          <p:cNvPr id="7" name="タイトル 1"/>
          <p:cNvSpPr>
            <a:spLocks noGrp="1"/>
          </p:cNvSpPr>
          <p:nvPr>
            <p:ph type="title"/>
          </p:nvPr>
        </p:nvSpPr>
        <p:spPr>
          <a:xfrm>
            <a:off x="457200" y="125760"/>
            <a:ext cx="8229600" cy="1143000"/>
          </a:xfrm>
        </p:spPr>
        <p:txBody>
          <a:bodyPr/>
          <a:lstStyle/>
          <a:p>
            <a:r>
              <a:rPr kumimoji="1" lang="en-US" altLang="ja-JP" dirty="0" smtClean="0"/>
              <a:t>1.3 </a:t>
            </a:r>
            <a:r>
              <a:rPr kumimoji="1" lang="ja-JP" altLang="en-US" dirty="0" smtClean="0"/>
              <a:t>ユーザのメリット</a:t>
            </a:r>
            <a:endParaRPr kumimoji="1" lang="ja-JP" altLang="en-US" dirty="0"/>
          </a:p>
        </p:txBody>
      </p:sp>
      <p:sp>
        <p:nvSpPr>
          <p:cNvPr id="8"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323528" y="1052736"/>
            <a:ext cx="33843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システム管理者</a:t>
            </a:r>
            <a:endParaRPr kumimoji="1" lang="ja-JP" altLang="en-US" sz="2800" b="1" dirty="0">
              <a:ea typeface="メイリオ" pitchFamily="50" charset="-128"/>
              <a:cs typeface="メイリオ" pitchFamily="50" charset="-128"/>
            </a:endParaRPr>
          </a:p>
        </p:txBody>
      </p:sp>
      <p:sp>
        <p:nvSpPr>
          <p:cNvPr id="11" name="角丸四角形 10"/>
          <p:cNvSpPr/>
          <p:nvPr/>
        </p:nvSpPr>
        <p:spPr>
          <a:xfrm>
            <a:off x="323528" y="2924944"/>
            <a:ext cx="33843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システム利用者</a:t>
            </a:r>
            <a:endParaRPr kumimoji="1" lang="ja-JP" altLang="en-US" sz="2800" b="1" dirty="0">
              <a:ea typeface="メイリオ" pitchFamily="50" charset="-128"/>
              <a:cs typeface="メイリオ" pitchFamily="50" charset="-128"/>
            </a:endParaRPr>
          </a:p>
        </p:txBody>
      </p:sp>
      <p:sp>
        <p:nvSpPr>
          <p:cNvPr id="12" name="コンテンツ プレースホルダ 2"/>
          <p:cNvSpPr txBox="1">
            <a:spLocks/>
          </p:cNvSpPr>
          <p:nvPr/>
        </p:nvSpPr>
        <p:spPr>
          <a:xfrm>
            <a:off x="457200" y="3645024"/>
            <a:ext cx="8229600" cy="252028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閲覧する媒体に依存しない。</a:t>
            </a:r>
            <a:endParaRPr lang="en-US" altLang="ja-JP" sz="2800" b="1" dirty="0" smtClean="0">
              <a:latin typeface="メイリオ" pitchFamily="50" charset="-128"/>
              <a:ea typeface="メイリオ" pitchFamily="50" charset="-128"/>
              <a:cs typeface="メイリオ" pitchFamily="50" charset="-128"/>
            </a:endParaRPr>
          </a:p>
          <a:p>
            <a:pPr marL="514350" lvl="0" indent="-514350">
              <a:spcBef>
                <a:spcPct val="20000"/>
              </a:spcBef>
            </a:pPr>
            <a:r>
              <a:rPr lang="ja-JP" altLang="en-US" sz="2800" b="1" dirty="0" smtClean="0">
                <a:latin typeface="メイリオ" pitchFamily="50" charset="-128"/>
                <a:ea typeface="メイリオ" pitchFamily="50" charset="-128"/>
                <a:cs typeface="メイリオ" pitchFamily="50" charset="-128"/>
              </a:rPr>
              <a:t>　　　レスポンシブデザイン（デモ）</a:t>
            </a:r>
            <a:endParaRPr lang="en-US" altLang="ja-JP" sz="2800" b="1" dirty="0" smtClean="0">
              <a:latin typeface="メイリオ" pitchFamily="50" charset="-128"/>
              <a:ea typeface="メイリオ" pitchFamily="50" charset="-128"/>
              <a:cs typeface="メイリオ" pitchFamily="50" charset="-128"/>
            </a:endParaRPr>
          </a:p>
          <a:p>
            <a:pPr marL="514350" indent="-514350">
              <a:spcBef>
                <a:spcPct val="20000"/>
              </a:spcBef>
              <a:buFont typeface="+mj-lt"/>
              <a:buAutoNum type="arabicPeriod" startAt="2"/>
            </a:pPr>
            <a:r>
              <a:rPr lang="ja-JP" altLang="en-US" sz="2800" b="1" dirty="0" smtClean="0">
                <a:latin typeface="メイリオ" pitchFamily="50" charset="-128"/>
                <a:ea typeface="メイリオ" pitchFamily="50" charset="-128"/>
                <a:cs typeface="メイリオ" pitchFamily="50" charset="-128"/>
              </a:rPr>
              <a:t>承認機能が追加される。</a:t>
            </a:r>
            <a:endParaRPr lang="en-US" altLang="ja-JP" sz="2800" b="1" dirty="0" smtClean="0">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lang="ja-JP" altLang="en-US" sz="2800" b="1" dirty="0" smtClean="0">
                <a:latin typeface="メイリオ" pitchFamily="50" charset="-128"/>
                <a:ea typeface="メイリオ" pitchFamily="50" charset="-128"/>
                <a:cs typeface="メイリオ" pitchFamily="50" charset="-128"/>
              </a:rPr>
              <a:t>ユーザインターフェースが</a:t>
            </a:r>
            <a:r>
              <a:rPr lang="ja-JP" altLang="en-US" sz="2800" b="1" dirty="0" smtClean="0">
                <a:latin typeface="メイリオ" pitchFamily="50" charset="-128"/>
                <a:ea typeface="メイリオ" pitchFamily="50" charset="-128"/>
                <a:cs typeface="メイリオ" pitchFamily="50" charset="-128"/>
              </a:rPr>
              <a:t>改善される。</a:t>
            </a:r>
            <a:endParaRPr lang="en-US" altLang="ja-JP" sz="2800" b="1" dirty="0" smtClean="0">
              <a:latin typeface="メイリオ" pitchFamily="50" charset="-128"/>
              <a:ea typeface="メイリオ" pitchFamily="50" charset="-128"/>
              <a:cs typeface="メイリオ" pitchFamily="50" charset="-128"/>
            </a:endParaRPr>
          </a:p>
        </p:txBody>
      </p:sp>
      <p:sp>
        <p:nvSpPr>
          <p:cNvPr id="13" name="角丸四角形 12"/>
          <p:cNvSpPr/>
          <p:nvPr/>
        </p:nvSpPr>
        <p:spPr>
          <a:xfrm>
            <a:off x="971600" y="5157192"/>
            <a:ext cx="6552728" cy="43204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3059832" y="5733256"/>
            <a:ext cx="5040560" cy="936104"/>
          </a:xfrm>
          <a:prstGeom prst="roundRect">
            <a:avLst/>
          </a:prstGeom>
          <a:scene3d>
            <a:camera prst="orthographicFront"/>
            <a:lightRig rig="threePt" dir="t"/>
          </a:scene3d>
          <a:sp3d>
            <a:bevelT w="114300" prst="hardEdge"/>
          </a:sp3d>
        </p:spPr>
        <p:style>
          <a:lnRef idx="1">
            <a:schemeClr val="accent3"/>
          </a:lnRef>
          <a:fillRef idx="2">
            <a:schemeClr val="accent3"/>
          </a:fillRef>
          <a:effectRef idx="1">
            <a:schemeClr val="accent3"/>
          </a:effectRef>
          <a:fontRef idx="minor">
            <a:schemeClr val="dk1"/>
          </a:fontRef>
        </p:style>
        <p:txBody>
          <a:bodyPr rtlCol="0" anchor="b"/>
          <a:lstStyle/>
          <a:p>
            <a:pPr algn="ctr"/>
            <a:r>
              <a:rPr kumimoji="1" lang="ja-JP" altLang="en-US" sz="2400" b="1" dirty="0" smtClean="0">
                <a:latin typeface="メイリオ" pitchFamily="50" charset="-128"/>
                <a:ea typeface="メイリオ" pitchFamily="50" charset="-128"/>
                <a:cs typeface="メイリオ" pitchFamily="50" charset="-128"/>
              </a:rPr>
              <a:t>改善に関わることができた。</a:t>
            </a:r>
            <a:endParaRPr kumimoji="1" lang="en-US" altLang="ja-JP" sz="2400" b="1" dirty="0" smtClean="0">
              <a:latin typeface="メイリオ" pitchFamily="50" charset="-128"/>
              <a:ea typeface="メイリオ" pitchFamily="50" charset="-128"/>
              <a:cs typeface="メイリオ" pitchFamily="50" charset="-128"/>
            </a:endParaRPr>
          </a:p>
          <a:p>
            <a:pPr algn="ctr"/>
            <a:r>
              <a:rPr lang="ja-JP" altLang="en-US" sz="2400" b="1" dirty="0" smtClean="0">
                <a:latin typeface="メイリオ" pitchFamily="50" charset="-128"/>
                <a:ea typeface="メイリオ" pitchFamily="50" charset="-128"/>
                <a:cs typeface="メイリオ" pitchFamily="50" charset="-128"/>
              </a:rPr>
              <a:t>その取り組みの報告。</a:t>
            </a:r>
            <a:endParaRPr kumimoji="1" lang="ja-JP" altLang="en-US" sz="2400" b="1" dirty="0">
              <a:latin typeface="メイリオ" pitchFamily="50" charset="-128"/>
              <a:ea typeface="メイリオ" pitchFamily="50" charset="-128"/>
              <a:cs typeface="メイリオ" pitchFamily="50" charset="-128"/>
            </a:endParaRPr>
          </a:p>
        </p:txBody>
      </p:sp>
      <p:sp>
        <p:nvSpPr>
          <p:cNvPr id="16" name="曲折矢印 15"/>
          <p:cNvSpPr/>
          <p:nvPr/>
        </p:nvSpPr>
        <p:spPr>
          <a:xfrm rot="10800000" flipH="1">
            <a:off x="1907704" y="5661248"/>
            <a:ext cx="1080120" cy="792088"/>
          </a:xfrm>
          <a:prstGeom prst="bentArrow">
            <a:avLst>
              <a:gd name="adj1" fmla="val 35547"/>
              <a:gd name="adj2" fmla="val 32363"/>
              <a:gd name="adj3" fmla="val 25000"/>
              <a:gd name="adj4" fmla="val 21187"/>
            </a:avLst>
          </a:prstGeom>
          <a:effectLst>
            <a:glow rad="101600">
              <a:schemeClr val="accent6">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ja-JP" altLang="en-US">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par>
                          <p:cTn id="11" fill="hold">
                            <p:stCondLst>
                              <p:cond delay="500"/>
                            </p:stCondLst>
                            <p:childTnLst>
                              <p:par>
                                <p:cTn id="12" presetID="22" presetClass="entr" presetSubtype="8" fill="hold" grpId="1"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1"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14</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1512168"/>
          </a:xfrm>
        </p:spPr>
        <p:txBody>
          <a:bodyPr>
            <a:normAutofit/>
          </a:bodyPr>
          <a:lstStyle/>
          <a:p>
            <a:r>
              <a:rPr kumimoji="1" lang="en-US" altLang="ja-JP" sz="2400" dirty="0" smtClean="0"/>
              <a:t>CakePHP</a:t>
            </a:r>
            <a:r>
              <a:rPr kumimoji="1" lang="ja-JP" altLang="en-US" sz="2400" dirty="0" smtClean="0"/>
              <a:t>のアプリケーションの単位。</a:t>
            </a:r>
            <a:endParaRPr kumimoji="1" lang="en-US" altLang="ja-JP" sz="2400" dirty="0" smtClean="0"/>
          </a:p>
          <a:p>
            <a:r>
              <a:rPr kumimoji="1" lang="en-US" altLang="ja-JP" sz="2400" dirty="0" smtClean="0"/>
              <a:t>NC2</a:t>
            </a:r>
            <a:r>
              <a:rPr kumimoji="1" lang="ja-JP" altLang="en-US" sz="2400" dirty="0" smtClean="0"/>
              <a:t>で各機能をモジュールと呼んでいたのに対し、</a:t>
            </a:r>
            <a:endParaRPr kumimoji="1" lang="en-US" altLang="ja-JP" sz="2400" dirty="0" smtClean="0"/>
          </a:p>
          <a:p>
            <a:pPr>
              <a:buNone/>
            </a:pPr>
            <a:r>
              <a:rPr lang="ja-JP" altLang="en-US" sz="2400" dirty="0" smtClean="0"/>
              <a:t>　　</a:t>
            </a:r>
            <a:r>
              <a:rPr lang="en-US" altLang="ja-JP" sz="2400" dirty="0" smtClean="0"/>
              <a:t>NC3</a:t>
            </a:r>
            <a:r>
              <a:rPr lang="ja-JP" altLang="en-US" sz="2400" dirty="0" smtClean="0"/>
              <a:t>ではプラグインという呼称になる。</a:t>
            </a:r>
            <a:endParaRPr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3240360"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プラグインとは</a:t>
            </a:r>
            <a:endParaRPr kumimoji="1" lang="ja-JP" altLang="en-US" sz="2800" b="1" dirty="0">
              <a:ea typeface="メイリオ" pitchFamily="50" charset="-128"/>
              <a:cs typeface="メイリオ" pitchFamily="50" charset="-128"/>
            </a:endParaRPr>
          </a:p>
        </p:txBody>
      </p:sp>
      <p:sp>
        <p:nvSpPr>
          <p:cNvPr id="9" name="角丸四角形 8"/>
          <p:cNvSpPr/>
          <p:nvPr/>
        </p:nvSpPr>
        <p:spPr>
          <a:xfrm>
            <a:off x="323528" y="3933056"/>
            <a:ext cx="424847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開発担当・最終</a:t>
            </a:r>
            <a:r>
              <a:rPr kumimoji="1" lang="ja-JP" altLang="en-US" sz="2800" b="1" dirty="0" smtClean="0">
                <a:ea typeface="メイリオ" pitchFamily="50" charset="-128"/>
                <a:cs typeface="メイリオ" pitchFamily="50" charset="-128"/>
              </a:rPr>
              <a:t>成果物</a:t>
            </a:r>
            <a:endParaRPr kumimoji="1" lang="ja-JP" altLang="en-US" sz="2800" b="1" dirty="0">
              <a:ea typeface="メイリオ" pitchFamily="50" charset="-128"/>
              <a:cs typeface="メイリオ" pitchFamily="50" charset="-128"/>
            </a:endParaRPr>
          </a:p>
        </p:txBody>
      </p:sp>
      <p:sp>
        <p:nvSpPr>
          <p:cNvPr id="10" name="コンテンツ プレースホルダ 2"/>
          <p:cNvSpPr txBox="1">
            <a:spLocks/>
          </p:cNvSpPr>
          <p:nvPr/>
        </p:nvSpPr>
        <p:spPr>
          <a:xfrm>
            <a:off x="467544" y="4797152"/>
            <a:ext cx="8219256" cy="19168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iframe</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プラグイン　</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実装済み・未レビュー</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2400" b="1" dirty="0" smtClean="0">
                <a:latin typeface="メイリオ" pitchFamily="50" charset="-128"/>
                <a:ea typeface="メイリオ" pitchFamily="50" charset="-128"/>
                <a:cs typeface="メイリオ" pitchFamily="50" charset="-128"/>
              </a:rPr>
              <a:t>掲示板プラグイン　</a:t>
            </a:r>
            <a:r>
              <a:rPr lang="en-US" altLang="ja-JP" sz="2400" b="1" dirty="0" smtClean="0">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12</a:t>
            </a:r>
            <a:r>
              <a:rPr lang="ja-JP" altLang="en-US" sz="2400" b="1" dirty="0" smtClean="0">
                <a:latin typeface="メイリオ" pitchFamily="50" charset="-128"/>
                <a:ea typeface="メイリオ" pitchFamily="50" charset="-128"/>
                <a:cs typeface="メイリオ" pitchFamily="50" charset="-128"/>
              </a:rPr>
              <a:t>月着手開始</a:t>
            </a: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ts val="2400"/>
              </a:spcBef>
              <a:spcAft>
                <a:spcPts val="0"/>
              </a:spcAft>
              <a:buClrTx/>
              <a:buSzTx/>
              <a:tabLst/>
              <a:defRPr/>
            </a:pPr>
            <a:r>
              <a:rPr lang="ja-JP" altLang="en-US" sz="2400" b="1" dirty="0" smtClean="0">
                <a:latin typeface="メイリオ" pitchFamily="50" charset="-128"/>
                <a:ea typeface="メイリオ" pitchFamily="50" charset="-128"/>
                <a:cs typeface="メイリオ" pitchFamily="50" charset="-128"/>
              </a:rPr>
              <a:t>　画面遷移図、</a:t>
            </a:r>
            <a:r>
              <a:rPr lang="en-US" altLang="ja-JP" sz="2400" b="1" dirty="0" smtClean="0">
                <a:latin typeface="メイリオ" pitchFamily="50" charset="-128"/>
                <a:ea typeface="メイリオ" pitchFamily="50" charset="-128"/>
                <a:cs typeface="メイリオ" pitchFamily="50" charset="-128"/>
              </a:rPr>
              <a:t>ER</a:t>
            </a:r>
            <a:r>
              <a:rPr lang="ja-JP" altLang="en-US" sz="2400" b="1" dirty="0" smtClean="0">
                <a:latin typeface="メイリオ" pitchFamily="50" charset="-128"/>
                <a:ea typeface="メイリオ" pitchFamily="50" charset="-128"/>
                <a:cs typeface="メイリオ" pitchFamily="50" charset="-128"/>
              </a:rPr>
              <a:t>図、ソースコード、テストコード</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4176464"/>
          </a:xfrm>
        </p:spPr>
        <p:txBody>
          <a:bodyPr>
            <a:normAutofit/>
          </a:bodyPr>
          <a:lstStyle/>
          <a:p>
            <a:r>
              <a:rPr lang="en-US" altLang="ja-JP" sz="2400" dirty="0" smtClean="0"/>
              <a:t>HTML</a:t>
            </a:r>
            <a:r>
              <a:rPr lang="ja-JP" altLang="en-US" sz="2400" dirty="0" smtClean="0"/>
              <a:t>の</a:t>
            </a:r>
            <a:r>
              <a:rPr lang="en-US" altLang="ja-JP" sz="2400" dirty="0" smtClean="0"/>
              <a:t>&lt;iframe&gt;</a:t>
            </a:r>
            <a:r>
              <a:rPr lang="ja-JP" altLang="en-US" sz="2400" dirty="0" smtClean="0"/>
              <a:t>タグ</a:t>
            </a:r>
            <a:r>
              <a:rPr kumimoji="1" lang="ja-JP" altLang="en-US" sz="2400" dirty="0" smtClean="0"/>
              <a:t>を</a:t>
            </a:r>
            <a:r>
              <a:rPr kumimoji="1" lang="ja-JP" altLang="en-US" sz="2400" dirty="0" smtClean="0"/>
              <a:t>使うことで、</a:t>
            </a:r>
            <a:r>
              <a:rPr kumimoji="1" lang="en-US" altLang="ja-JP" sz="2400" dirty="0" smtClean="0"/>
              <a:t>Web</a:t>
            </a:r>
            <a:r>
              <a:rPr kumimoji="1" lang="ja-JP" altLang="en-US" sz="2400" dirty="0" smtClean="0"/>
              <a:t>ページ内に別の</a:t>
            </a:r>
            <a:r>
              <a:rPr kumimoji="1" lang="en-US" altLang="ja-JP" sz="2400" dirty="0" smtClean="0"/>
              <a:t>Web</a:t>
            </a:r>
            <a:r>
              <a:rPr lang="ja-JP" altLang="en-US" sz="2400" dirty="0" smtClean="0"/>
              <a:t>ページを埋め込む技術。</a:t>
            </a:r>
            <a:endParaRPr lang="en-US" altLang="ja-JP" sz="2400" dirty="0" smtClean="0"/>
          </a:p>
          <a:p>
            <a:r>
              <a:rPr kumimoji="1" lang="en-US" altLang="ja-JP" sz="2400" dirty="0" smtClean="0"/>
              <a:t>iframe</a:t>
            </a:r>
            <a:r>
              <a:rPr kumimoji="1" lang="ja-JP" altLang="en-US" sz="2400" dirty="0" smtClean="0"/>
              <a:t>をフォームを操作することで簡単に使えるように</a:t>
            </a:r>
            <a:r>
              <a:rPr kumimoji="1" lang="en-US" altLang="ja-JP" sz="2400" dirty="0" smtClean="0"/>
              <a:t>NC3</a:t>
            </a:r>
            <a:r>
              <a:rPr kumimoji="1" lang="ja-JP" altLang="en-US" sz="2400" dirty="0" smtClean="0"/>
              <a:t>の機能として提供するプラグイン</a:t>
            </a:r>
            <a:r>
              <a:rPr kumimoji="1" lang="ja-JP" altLang="en-US" sz="2400" dirty="0" smtClean="0"/>
              <a:t>。</a:t>
            </a:r>
            <a:endParaRPr kumimoji="1" lang="en-US" altLang="ja-JP" sz="2400" dirty="0" smtClean="0"/>
          </a:p>
          <a:p>
            <a:r>
              <a:rPr lang="en-US" altLang="ja-JP" sz="2400" dirty="0" smtClean="0"/>
              <a:t>iframe</a:t>
            </a:r>
            <a:r>
              <a:rPr lang="ja-JP" altLang="en-US" sz="2400" dirty="0" smtClean="0"/>
              <a:t>やインラインフレームと呼ぶ。</a:t>
            </a:r>
            <a:endParaRPr lang="en-US" altLang="ja-JP" sz="2400" dirty="0" smtClean="0"/>
          </a:p>
          <a:p>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568863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latin typeface="メイリオ" pitchFamily="50" charset="-128"/>
                <a:ea typeface="メイリオ" pitchFamily="50" charset="-128"/>
                <a:cs typeface="メイリオ" pitchFamily="50" charset="-128"/>
              </a:rPr>
              <a:t>iframe</a:t>
            </a:r>
            <a:r>
              <a:rPr kumimoji="1" lang="ja-JP" altLang="en-US" sz="2800" b="1" dirty="0" smtClean="0">
                <a:ea typeface="メイリオ" pitchFamily="50" charset="-128"/>
                <a:cs typeface="メイリオ" pitchFamily="50" charset="-128"/>
              </a:rPr>
              <a:t>プラグインと</a:t>
            </a:r>
            <a:r>
              <a:rPr kumimoji="1" lang="ja-JP" altLang="en-US" sz="2800" b="1" dirty="0" smtClean="0">
                <a:ea typeface="メイリオ" pitchFamily="50" charset="-128"/>
                <a:cs typeface="メイリオ" pitchFamily="50" charset="-128"/>
              </a:rPr>
              <a:t>は（デモ）</a:t>
            </a:r>
            <a:endParaRPr kumimoji="1"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.2</a:t>
            </a:r>
            <a:r>
              <a:rPr lang="ja-JP" altLang="en-US" dirty="0" smtClean="0"/>
              <a:t> 開発スケジュール</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179512" y="1142996"/>
          <a:ext cx="8424936" cy="5526369"/>
        </p:xfrm>
        <a:graphic>
          <a:graphicData uri="http://schemas.openxmlformats.org/drawingml/2006/table">
            <a:tbl>
              <a:tblPr/>
              <a:tblGrid>
                <a:gridCol w="473360"/>
                <a:gridCol w="266476"/>
                <a:gridCol w="3868676"/>
                <a:gridCol w="432048"/>
                <a:gridCol w="370580"/>
                <a:gridCol w="421508"/>
                <a:gridCol w="432048"/>
                <a:gridCol w="432048"/>
                <a:gridCol w="432048"/>
                <a:gridCol w="431442"/>
                <a:gridCol w="432654"/>
                <a:gridCol w="432048"/>
              </a:tblGrid>
              <a:tr h="340249">
                <a:tc>
                  <a:txBody>
                    <a:bodyPr/>
                    <a:lstStyle/>
                    <a:p>
                      <a:pPr algn="ctr">
                        <a:lnSpc>
                          <a:spcPts val="1800"/>
                        </a:lnSpc>
                        <a:spcAft>
                          <a:spcPts val="0"/>
                        </a:spcAft>
                      </a:pPr>
                      <a:r>
                        <a:rPr lang="en-US" altLang="ja-JP" sz="2000" b="1" kern="100" dirty="0" smtClean="0">
                          <a:latin typeface="Century"/>
                          <a:ea typeface="Mincho"/>
                          <a:cs typeface="Times New Roman"/>
                        </a:rPr>
                        <a:t>#</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gridSpan="2">
                  <a:txBody>
                    <a:bodyPr/>
                    <a:lstStyle/>
                    <a:p>
                      <a:pPr algn="l" latinLnBrk="1">
                        <a:lnSpc>
                          <a:spcPts val="1800"/>
                        </a:lnSpc>
                        <a:spcAft>
                          <a:spcPts val="0"/>
                        </a:spcAft>
                      </a:pPr>
                      <a:r>
                        <a:rPr lang="ja-JP" altLang="ja-JP" sz="1600" b="1" kern="100" dirty="0" smtClean="0">
                          <a:latin typeface="Century"/>
                          <a:ea typeface="Mincho"/>
                          <a:cs typeface="Times New Roman"/>
                        </a:rPr>
                        <a:t>作業項目</a:t>
                      </a:r>
                      <a:r>
                        <a:rPr lang="ja-JP" altLang="en-US" sz="1600" b="1" kern="100" dirty="0" smtClean="0">
                          <a:latin typeface="Century"/>
                          <a:ea typeface="Mincho"/>
                          <a:cs typeface="Times New Roman"/>
                        </a:rPr>
                        <a:t>　　　　　　　　　　　　　</a:t>
                      </a:r>
                      <a:r>
                        <a:rPr lang="ja-JP" sz="1600" b="1" kern="100" dirty="0" smtClean="0">
                          <a:latin typeface="Century"/>
                          <a:ea typeface="Mincho"/>
                          <a:cs typeface="Times New Roman"/>
                        </a:rPr>
                        <a:t>年月</a:t>
                      </a:r>
                      <a:endParaRPr lang="ja-JP" sz="16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hMerge="1">
                  <a:txBody>
                    <a:bodyPr/>
                    <a:lstStyle/>
                    <a:p>
                      <a:endParaRPr kumimoji="1" lang="ja-JP" altLang="en-US"/>
                    </a:p>
                  </a:txBody>
                  <a:tcPr/>
                </a:tc>
                <a:tc>
                  <a:txBody>
                    <a:bodyPr/>
                    <a:lstStyle/>
                    <a:p>
                      <a:pPr algn="ctr">
                        <a:lnSpc>
                          <a:spcPts val="1800"/>
                        </a:lnSpc>
                        <a:spcAft>
                          <a:spcPts val="0"/>
                        </a:spcAft>
                      </a:pPr>
                      <a:r>
                        <a:rPr lang="en-US" sz="2000" b="1" kern="100" dirty="0">
                          <a:latin typeface="Century"/>
                          <a:ea typeface="Mincho"/>
                          <a:cs typeface="Times New Roman"/>
                        </a:rPr>
                        <a:t>4</a:t>
                      </a:r>
                      <a:r>
                        <a:rPr lang="ja-JP" sz="2000" b="1" kern="100" dirty="0">
                          <a:latin typeface="Century"/>
                          <a:ea typeface="Mincho"/>
                          <a:cs typeface="Times New Roman"/>
                        </a:rPr>
                        <a:t>　</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8</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9</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10</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11</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40249">
                <a:tc>
                  <a:txBody>
                    <a:bodyPr/>
                    <a:lstStyle/>
                    <a:p>
                      <a:pPr algn="ctr">
                        <a:lnSpc>
                          <a:spcPts val="1800"/>
                        </a:lnSpc>
                        <a:spcAft>
                          <a:spcPts val="0"/>
                        </a:spcAft>
                      </a:pPr>
                      <a:r>
                        <a:rPr lang="en-US" sz="2000" b="1" kern="100" dirty="0">
                          <a:latin typeface="Century"/>
                          <a:ea typeface="Mincho"/>
                          <a:cs typeface="Times New Roman"/>
                        </a:rPr>
                        <a:t>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ja-JP" sz="1800" b="1" kern="100" dirty="0">
                          <a:latin typeface="Century"/>
                          <a:ea typeface="Mincho"/>
                          <a:cs typeface="Times New Roman"/>
                        </a:rPr>
                        <a:t>関連技術学習</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83046">
                <a:tc>
                  <a:txBody>
                    <a:bodyPr/>
                    <a:lstStyle/>
                    <a:p>
                      <a:pPr algn="ctr">
                        <a:lnSpc>
                          <a:spcPts val="1800"/>
                        </a:lnSpc>
                        <a:spcAft>
                          <a:spcPts val="0"/>
                        </a:spcAft>
                      </a:pPr>
                      <a:r>
                        <a:rPr lang="en-US" sz="2000" b="1" kern="100" dirty="0">
                          <a:latin typeface="Century"/>
                          <a:ea typeface="Mincho"/>
                          <a:cs typeface="Times New Roman"/>
                        </a:rPr>
                        <a:t>2</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インフラ</a:t>
                      </a:r>
                      <a:r>
                        <a:rPr lang="ja-JP" sz="1800" b="1" kern="100" dirty="0" smtClean="0">
                          <a:latin typeface="Century"/>
                          <a:ea typeface="Mincho"/>
                          <a:cs typeface="Times New Roman"/>
                        </a:rPr>
                        <a:t>系</a:t>
                      </a:r>
                      <a:endParaRPr lang="ja-JP" sz="18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9837">
                <a:tc>
                  <a:txBody>
                    <a:bodyPr/>
                    <a:lstStyle/>
                    <a:p>
                      <a:pPr algn="ctr">
                        <a:lnSpc>
                          <a:spcPts val="1800"/>
                        </a:lnSpc>
                        <a:spcAft>
                          <a:spcPts val="0"/>
                        </a:spcAft>
                      </a:pPr>
                      <a:r>
                        <a:rPr lang="en-US" sz="2000" b="1" kern="100" dirty="0">
                          <a:latin typeface="Century"/>
                          <a:ea typeface="Mincho"/>
                          <a:cs typeface="Times New Roman"/>
                        </a:rPr>
                        <a:t>3</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フレームワーク・</a:t>
                      </a:r>
                      <a:r>
                        <a:rPr lang="ja-JP" sz="1800" b="1" kern="100" dirty="0" smtClean="0">
                          <a:latin typeface="Century"/>
                          <a:ea typeface="Mincho"/>
                          <a:cs typeface="Times New Roman"/>
                        </a:rPr>
                        <a:t>ライブラリ</a:t>
                      </a:r>
                      <a:endParaRPr lang="ja-JP" sz="18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altLang="ja-JP" sz="2000" kern="100" dirty="0" smtClean="0">
                          <a:latin typeface="Century"/>
                          <a:ea typeface="Mincho"/>
                          <a:cs typeface="Times New Roman"/>
                        </a:rPr>
                        <a:t>－</a:t>
                      </a:r>
                      <a:endParaRPr lang="ja-JP" alt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b="1" kern="100" dirty="0" smtClean="0">
                          <a:latin typeface="Century"/>
                          <a:ea typeface="Mincho"/>
                          <a:cs typeface="Times New Roman"/>
                        </a:rPr>
                        <a:t>NC3</a:t>
                      </a:r>
                      <a:r>
                        <a:rPr lang="ja-JP" sz="1800" b="1" kern="100" dirty="0" smtClean="0">
                          <a:latin typeface="Century"/>
                          <a:ea typeface="Mincho"/>
                          <a:cs typeface="Times New Roman"/>
                        </a:rPr>
                        <a:t>仕様理解</a:t>
                      </a:r>
                      <a:endParaRPr lang="ja-JP" sz="18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40249">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仕様検討会議への参加</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en-US" sz="1800" b="1" kern="100" dirty="0">
                          <a:latin typeface="Century"/>
                          <a:ea typeface="Mincho"/>
                          <a:cs typeface="Times New Roman"/>
                        </a:rPr>
                        <a:t>NC2</a:t>
                      </a:r>
                      <a:r>
                        <a:rPr lang="ja-JP" sz="1800" b="1" kern="100" dirty="0">
                          <a:latin typeface="Century"/>
                          <a:ea typeface="Mincho"/>
                          <a:cs typeface="Times New Roman"/>
                        </a:rPr>
                        <a:t>参考書の確認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en-US" sz="1800" b="1" kern="100" dirty="0">
                          <a:latin typeface="Century"/>
                          <a:ea typeface="Mincho"/>
                          <a:cs typeface="Times New Roman"/>
                        </a:rPr>
                        <a:t>NC3</a:t>
                      </a:r>
                      <a:r>
                        <a:rPr lang="ja-JP" sz="1800" b="1" kern="100" dirty="0">
                          <a:latin typeface="Century"/>
                          <a:ea typeface="Mincho"/>
                          <a:cs typeface="Times New Roman"/>
                        </a:rPr>
                        <a:t>仕様書等の確認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8</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先行開発プラグインのトレース</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9</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進捗会議の議事録作成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10</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b="1" kern="100" dirty="0">
                          <a:latin typeface="Century"/>
                          <a:ea typeface="Mincho"/>
                          <a:cs typeface="Times New Roman"/>
                        </a:rPr>
                        <a:t>iframe</a:t>
                      </a:r>
                      <a:r>
                        <a:rPr lang="ja-JP" sz="1800" b="1"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40249">
                <a:tc>
                  <a:txBody>
                    <a:bodyPr/>
                    <a:lstStyle/>
                    <a:p>
                      <a:pPr algn="ctr">
                        <a:lnSpc>
                          <a:spcPts val="1800"/>
                        </a:lnSpc>
                        <a:spcAft>
                          <a:spcPts val="0"/>
                        </a:spcAft>
                      </a:pPr>
                      <a:r>
                        <a:rPr lang="en-US" sz="2000" b="1" kern="100" dirty="0">
                          <a:latin typeface="Century"/>
                          <a:ea typeface="Mincho"/>
                          <a:cs typeface="Times New Roman"/>
                        </a:rPr>
                        <a:t>11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環境構築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画面遷移図・</a:t>
                      </a:r>
                      <a:r>
                        <a:rPr lang="en-US" sz="1800" b="1" kern="100" dirty="0">
                          <a:latin typeface="Century"/>
                          <a:ea typeface="Mincho"/>
                          <a:cs typeface="Times New Roman"/>
                        </a:rPr>
                        <a:t>ER</a:t>
                      </a:r>
                      <a:r>
                        <a:rPr lang="ja-JP" sz="1800" b="1" kern="100" dirty="0">
                          <a:latin typeface="Century"/>
                          <a:ea typeface="Mincho"/>
                          <a:cs typeface="Times New Roman"/>
                        </a:rPr>
                        <a:t>図作成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13</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14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提案機能（調査・実装）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15</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18</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t>フォームにおける問題点</a:t>
            </a:r>
            <a:endParaRPr lang="en-US" altLang="ja-JP" sz="3200" dirty="0" smtClean="0"/>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3.1</a:t>
            </a:r>
            <a:r>
              <a:rPr lang="ja-JP" altLang="en-US" dirty="0" smtClean="0"/>
              <a:t> </a:t>
            </a:r>
            <a:r>
              <a:rPr lang="en-US" altLang="ja-JP" dirty="0" smtClean="0"/>
              <a:t>NC2</a:t>
            </a:r>
            <a:r>
              <a:rPr lang="ja-JP" altLang="en-US" dirty="0" smtClean="0"/>
              <a:t>のフォーム</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268760"/>
            <a:ext cx="367240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iframe</a:t>
            </a:r>
            <a:r>
              <a:rPr lang="ja-JP" altLang="en-US" sz="2800" b="1" dirty="0" smtClean="0">
                <a:ea typeface="メイリオ" pitchFamily="50" charset="-128"/>
                <a:cs typeface="メイリオ" pitchFamily="50" charset="-128"/>
              </a:rPr>
              <a:t>モジュール</a:t>
            </a:r>
            <a:endParaRPr kumimoji="1" lang="ja-JP" altLang="en-US" sz="2800" b="1" dirty="0">
              <a:ea typeface="メイリオ" pitchFamily="50" charset="-128"/>
              <a:cs typeface="メイリオ"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251520" y="2276872"/>
            <a:ext cx="8589754" cy="3168352"/>
          </a:xfrm>
          <a:prstGeom prst="rect">
            <a:avLst/>
          </a:prstGeom>
          <a:noFill/>
          <a:ln w="9525">
            <a:noFill/>
            <a:miter lim="800000"/>
            <a:headEnd/>
            <a:tailEnd/>
          </a:ln>
        </p:spPr>
      </p:pic>
      <p:sp>
        <p:nvSpPr>
          <p:cNvPr id="8" name="コンテンツ プレースホルダ 2"/>
          <p:cNvSpPr>
            <a:spLocks noGrp="1"/>
          </p:cNvSpPr>
          <p:nvPr>
            <p:ph idx="1"/>
          </p:nvPr>
        </p:nvSpPr>
        <p:spPr>
          <a:xfrm>
            <a:off x="3095328" y="5517232"/>
            <a:ext cx="5797152" cy="936104"/>
          </a:xfrm>
        </p:spPr>
        <p:txBody>
          <a:bodyPr>
            <a:noAutofit/>
          </a:bodyPr>
          <a:lstStyle/>
          <a:p>
            <a:r>
              <a:rPr lang="ja-JP" altLang="en-US" sz="2400" dirty="0" smtClean="0"/>
              <a:t>入力するときに困ることはなさそう。</a:t>
            </a:r>
            <a:endParaRPr lang="en-US" altLang="ja-JP" sz="2400" dirty="0" smtClean="0"/>
          </a:p>
          <a:p>
            <a:r>
              <a:rPr lang="ja-JP" altLang="en-US" sz="2400" dirty="0" smtClean="0"/>
              <a:t>改善</a:t>
            </a:r>
            <a:r>
              <a:rPr lang="ja-JP" altLang="en-US" sz="2400" dirty="0" smtClean="0"/>
              <a:t>の余地があるのではないか。</a:t>
            </a:r>
            <a:endParaRPr kumimoji="1" lang="en-US" altLang="ja-JP" sz="2400" dirty="0" smtClean="0"/>
          </a:p>
          <a:p>
            <a:endParaRPr kumimoji="1" lang="ja-JP" alt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 5"/>
          <p:cNvSpPr>
            <a:spLocks noGrp="1"/>
          </p:cNvSpPr>
          <p:nvPr>
            <p:ph idx="1"/>
          </p:nvPr>
        </p:nvSpPr>
        <p:spPr>
          <a:xfrm>
            <a:off x="395536" y="3933056"/>
            <a:ext cx="8748464" cy="1152128"/>
          </a:xfrm>
        </p:spPr>
        <p:txBody>
          <a:bodyPr>
            <a:normAutofit/>
          </a:bodyPr>
          <a:lstStyle/>
          <a:p>
            <a:r>
              <a:rPr lang="en-US" altLang="ja-JP" sz="2400" dirty="0" smtClean="0"/>
              <a:t>NetCommons3</a:t>
            </a:r>
            <a:r>
              <a:rPr lang="ja-JP" altLang="en-US" sz="2400" dirty="0" smtClean="0"/>
              <a:t>開発プロジェクトに参画している。</a:t>
            </a:r>
            <a:endParaRPr lang="en-US" altLang="ja-JP" sz="2400" dirty="0" smtClean="0"/>
          </a:p>
          <a:p>
            <a:r>
              <a:rPr lang="ja-JP" altLang="en-US" sz="2400" dirty="0" smtClean="0"/>
              <a:t>プラグイン開発の中でフォームを提案する機会を得た。</a:t>
            </a:r>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a:t>
            </a:fld>
            <a:endParaRPr kumimoji="1" lang="ja-JP" altLang="en-US" dirty="0"/>
          </a:p>
        </p:txBody>
      </p:sp>
      <p:sp>
        <p:nvSpPr>
          <p:cNvPr id="7" name="角丸四角形 6"/>
          <p:cNvSpPr/>
          <p:nvPr/>
        </p:nvSpPr>
        <p:spPr>
          <a:xfrm>
            <a:off x="539552" y="4941168"/>
            <a:ext cx="8136904" cy="1656184"/>
          </a:xfrm>
          <a:prstGeom prst="round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latin typeface="メイリオ" pitchFamily="50" charset="-128"/>
                <a:ea typeface="メイリオ" pitchFamily="50" charset="-128"/>
                <a:cs typeface="メイリオ" pitchFamily="50" charset="-128"/>
              </a:rPr>
              <a:t>　　　　・入力がしやすい</a:t>
            </a:r>
            <a:endParaRPr lang="en-US" altLang="ja-JP" sz="2400" b="1" dirty="0" smtClean="0">
              <a:latin typeface="メイリオ" pitchFamily="50" charset="-128"/>
              <a:ea typeface="メイリオ" pitchFamily="50" charset="-128"/>
              <a:cs typeface="メイリオ" pitchFamily="50" charset="-128"/>
            </a:endParaRPr>
          </a:p>
          <a:p>
            <a:pPr>
              <a:spcAft>
                <a:spcPts val="1200"/>
              </a:spcAft>
            </a:pPr>
            <a:r>
              <a:rPr lang="ja-JP" altLang="en-US" sz="2400" b="1" dirty="0" smtClean="0">
                <a:latin typeface="メイリオ" pitchFamily="50" charset="-128"/>
                <a:ea typeface="メイリオ" pitchFamily="50" charset="-128"/>
                <a:cs typeface="メイリオ" pitchFamily="50" charset="-128"/>
              </a:rPr>
              <a:t>　　　　・エラー内容が分かりやすい </a:t>
            </a:r>
            <a:r>
              <a:rPr lang="en-US" altLang="ja-JP" sz="2400" b="1" dirty="0" smtClean="0">
                <a:latin typeface="メイリオ" pitchFamily="50" charset="-128"/>
                <a:ea typeface="メイリオ" pitchFamily="50" charset="-128"/>
                <a:cs typeface="メイリオ" pitchFamily="50" charset="-128"/>
              </a:rPr>
              <a:t>etc</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=&gt; </a:t>
            </a:r>
            <a:r>
              <a:rPr lang="ja-JP" altLang="en-US" sz="2800" b="1" dirty="0" smtClean="0">
                <a:latin typeface="メイリオ" pitchFamily="50" charset="-128"/>
                <a:ea typeface="メイリオ" pitchFamily="50" charset="-128"/>
                <a:cs typeface="メイリオ" pitchFamily="50" charset="-128"/>
              </a:rPr>
              <a:t>使用性が高いフォームを提案・評価する</a:t>
            </a:r>
            <a:endParaRPr kumimoji="1" lang="ja-JP" altLang="en-US" sz="2400" b="1" dirty="0">
              <a:latin typeface="メイリオ" pitchFamily="50" charset="-128"/>
              <a:ea typeface="メイリオ" pitchFamily="50" charset="-128"/>
              <a:cs typeface="メイリオ" pitchFamily="50" charset="-128"/>
            </a:endParaRPr>
          </a:p>
        </p:txBody>
      </p:sp>
      <p:sp>
        <p:nvSpPr>
          <p:cNvPr id="8" name="コンテンツ プレースホルダ 5"/>
          <p:cNvSpPr txBox="1">
            <a:spLocks/>
          </p:cNvSpPr>
          <p:nvPr/>
        </p:nvSpPr>
        <p:spPr>
          <a:xfrm>
            <a:off x="395536" y="1700808"/>
            <a:ext cx="8568952" cy="194421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のソースは改変せず、運用でカバーする方針で研究。</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インターフェース等に関して質問を受けたが、</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の仕様であるとしか回答できず。</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正方形/長方形 8"/>
          <p:cNvSpPr/>
          <p:nvPr/>
        </p:nvSpPr>
        <p:spPr>
          <a:xfrm>
            <a:off x="251520" y="1196752"/>
            <a:ext cx="417646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800" b="1" dirty="0" smtClean="0">
                <a:solidFill>
                  <a:schemeClr val="tx1"/>
                </a:solidFill>
                <a:latin typeface="メイリオ" pitchFamily="50" charset="-128"/>
                <a:ea typeface="メイリオ" pitchFamily="50" charset="-128"/>
                <a:cs typeface="メイリオ" pitchFamily="50" charset="-128"/>
              </a:rPr>
              <a:t>本科生時代の卒業研究</a:t>
            </a:r>
          </a:p>
        </p:txBody>
      </p:sp>
      <p:sp>
        <p:nvSpPr>
          <p:cNvPr id="10" name="正方形/長方形 9"/>
          <p:cNvSpPr/>
          <p:nvPr/>
        </p:nvSpPr>
        <p:spPr>
          <a:xfrm>
            <a:off x="251520" y="3429000"/>
            <a:ext cx="345638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800" b="1" dirty="0" smtClean="0">
                <a:solidFill>
                  <a:schemeClr val="tx1"/>
                </a:solidFill>
                <a:latin typeface="メイリオ" pitchFamily="50" charset="-128"/>
                <a:ea typeface="メイリオ" pitchFamily="50" charset="-128"/>
                <a:cs typeface="メイリオ" pitchFamily="50" charset="-128"/>
              </a:rPr>
              <a:t>研究科進学</a:t>
            </a:r>
          </a:p>
        </p:txBody>
      </p:sp>
      <p:sp>
        <p:nvSpPr>
          <p:cNvPr id="13" name="タイトル 4"/>
          <p:cNvSpPr txBox="1">
            <a:spLocks/>
          </p:cNvSpPr>
          <p:nvPr/>
        </p:nvSpPr>
        <p:spPr>
          <a:xfrm>
            <a:off x="518864" y="12576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背景と目的</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3.2</a:t>
            </a:r>
            <a:r>
              <a:rPr lang="ja-JP" altLang="en-US" dirty="0" smtClean="0"/>
              <a:t> </a:t>
            </a:r>
            <a:r>
              <a:rPr lang="en-US" altLang="ja-JP" dirty="0" smtClean="0"/>
              <a:t>EFO</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268760"/>
            <a:ext cx="5256584"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latin typeface="メイリオ" pitchFamily="50" charset="-128"/>
                <a:ea typeface="メイリオ" pitchFamily="50" charset="-128"/>
                <a:cs typeface="メイリオ" pitchFamily="50" charset="-128"/>
              </a:rPr>
              <a:t>Entry Form Optimization</a:t>
            </a:r>
            <a:endParaRPr kumimoji="1" lang="ja-JP" altLang="en-US" sz="2800" b="1" dirty="0">
              <a:latin typeface="メイリオ" pitchFamily="50" charset="-128"/>
              <a:ea typeface="メイリオ" pitchFamily="50" charset="-128"/>
              <a:cs typeface="メイリオ" pitchFamily="50" charset="-128"/>
            </a:endParaRPr>
          </a:p>
        </p:txBody>
      </p:sp>
      <p:sp>
        <p:nvSpPr>
          <p:cNvPr id="7" name="コンテンツ プレースホルダ 2"/>
          <p:cNvSpPr>
            <a:spLocks noGrp="1"/>
          </p:cNvSpPr>
          <p:nvPr>
            <p:ph idx="1"/>
          </p:nvPr>
        </p:nvSpPr>
        <p:spPr>
          <a:xfrm>
            <a:off x="457200" y="2204864"/>
            <a:ext cx="8507288" cy="2448272"/>
          </a:xfrm>
        </p:spPr>
        <p:txBody>
          <a:bodyPr>
            <a:noAutofit/>
          </a:bodyPr>
          <a:lstStyle/>
          <a:p>
            <a:r>
              <a:rPr lang="ja-JP" altLang="en-US" sz="2400" dirty="0" smtClean="0"/>
              <a:t>フォームを利用しやすいように改善する</a:t>
            </a:r>
            <a:r>
              <a:rPr lang="ja-JP" altLang="en-US" sz="2400" dirty="0" smtClean="0"/>
              <a:t>ことで、利用者</a:t>
            </a:r>
            <a:r>
              <a:rPr lang="ja-JP" altLang="en-US" sz="2400" dirty="0" smtClean="0"/>
              <a:t>の途中離脱を減らし、最適化すること。</a:t>
            </a:r>
            <a:endParaRPr lang="en-US" altLang="ja-JP" sz="2400" dirty="0" smtClean="0"/>
          </a:p>
          <a:p>
            <a:r>
              <a:rPr lang="ja-JP" altLang="en-US" sz="2400" dirty="0" smtClean="0"/>
              <a:t>例えば、入力中はフォームを強調する</a:t>
            </a:r>
            <a:endParaRPr lang="en-US" altLang="ja-JP" sz="2400" dirty="0" smtClean="0"/>
          </a:p>
          <a:p>
            <a:pPr>
              <a:buNone/>
            </a:pPr>
            <a:r>
              <a:rPr lang="ja-JP" altLang="en-US" sz="2400" dirty="0" smtClean="0"/>
              <a:t>　　　　　「必須項目です」等ラベルを付ける</a:t>
            </a:r>
            <a:endParaRPr lang="en-US" altLang="ja-JP" sz="2400" dirty="0" smtClean="0"/>
          </a:p>
          <a:p>
            <a:pPr>
              <a:buNone/>
            </a:pPr>
            <a:r>
              <a:rPr lang="ja-JP" altLang="en-US" sz="2400" dirty="0" smtClean="0"/>
              <a:t>　等によってユーザのストレス・手間を減らすことができる。</a:t>
            </a:r>
            <a:endParaRPr lang="en-US" altLang="ja-JP" sz="2400" dirty="0" smtClean="0"/>
          </a:p>
          <a:p>
            <a:endParaRPr kumimoji="1" lang="ja-JP" altLang="en-US" sz="2400" dirty="0"/>
          </a:p>
        </p:txBody>
      </p:sp>
      <p:sp>
        <p:nvSpPr>
          <p:cNvPr id="8" name="角丸四角形 7"/>
          <p:cNvSpPr/>
          <p:nvPr/>
        </p:nvSpPr>
        <p:spPr>
          <a:xfrm>
            <a:off x="755576" y="4797152"/>
            <a:ext cx="7704856" cy="1368152"/>
          </a:xfrm>
          <a:prstGeom prst="round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800" b="1" dirty="0" smtClean="0">
                <a:latin typeface="メイリオ" pitchFamily="50" charset="-128"/>
                <a:ea typeface="メイリオ" pitchFamily="50" charset="-128"/>
                <a:cs typeface="メイリオ" pitchFamily="50" charset="-128"/>
              </a:rPr>
              <a:t>iframe</a:t>
            </a:r>
            <a:r>
              <a:rPr lang="ja-JP" altLang="en-US" sz="2800" b="1" dirty="0" smtClean="0">
                <a:latin typeface="メイリオ" pitchFamily="50" charset="-128"/>
                <a:ea typeface="メイリオ" pitchFamily="50" charset="-128"/>
                <a:cs typeface="メイリオ" pitchFamily="50" charset="-128"/>
              </a:rPr>
              <a:t>プラグインの使用性改善を考え、</a:t>
            </a:r>
            <a:endParaRPr lang="en-US" altLang="ja-JP" sz="2800" b="1" dirty="0" smtClean="0">
              <a:latin typeface="メイリオ" pitchFamily="50" charset="-128"/>
              <a:ea typeface="メイリオ" pitchFamily="50" charset="-128"/>
              <a:cs typeface="メイリオ" pitchFamily="50" charset="-128"/>
            </a:endParaRPr>
          </a:p>
          <a:p>
            <a:pPr algn="ctr"/>
            <a:r>
              <a:rPr lang="en-US" altLang="ja-JP" sz="2800" b="1" dirty="0" smtClean="0">
                <a:latin typeface="メイリオ" pitchFamily="50" charset="-128"/>
                <a:ea typeface="メイリオ" pitchFamily="50" charset="-128"/>
                <a:cs typeface="メイリオ" pitchFamily="50" charset="-128"/>
              </a:rPr>
              <a:t>EFO</a:t>
            </a:r>
            <a:r>
              <a:rPr lang="ja-JP" altLang="en-US" sz="2800" b="1" dirty="0" smtClean="0">
                <a:latin typeface="メイリオ" pitchFamily="50" charset="-128"/>
                <a:ea typeface="メイリオ" pitchFamily="50" charset="-128"/>
                <a:cs typeface="メイリオ" pitchFamily="50" charset="-128"/>
              </a:rPr>
              <a:t>を検討した。</a:t>
            </a:r>
            <a:endParaRPr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3.3</a:t>
            </a:r>
            <a:r>
              <a:rPr lang="ja-JP" altLang="en-US" dirty="0" smtClean="0"/>
              <a:t> </a:t>
            </a:r>
            <a:r>
              <a:rPr lang="en-US" altLang="ja-JP" dirty="0" smtClean="0"/>
              <a:t>EFO</a:t>
            </a:r>
            <a:r>
              <a:rPr lang="ja-JP" altLang="en-US" dirty="0" smtClean="0"/>
              <a:t>適用イメージ</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251520" y="2708920"/>
            <a:ext cx="8589754" cy="3168352"/>
          </a:xfrm>
          <a:prstGeom prst="rect">
            <a:avLst/>
          </a:prstGeom>
          <a:noFill/>
          <a:ln w="9525">
            <a:noFill/>
            <a:miter lim="800000"/>
            <a:headEnd/>
            <a:tailEnd/>
          </a:ln>
        </p:spPr>
      </p:pic>
      <p:sp>
        <p:nvSpPr>
          <p:cNvPr id="7" name="テキスト ボックス 6"/>
          <p:cNvSpPr txBox="1"/>
          <p:nvPr/>
        </p:nvSpPr>
        <p:spPr>
          <a:xfrm>
            <a:off x="827584" y="3501008"/>
            <a:ext cx="1080120"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a:t>
            </a:r>
            <a:r>
              <a:rPr kumimoji="1" lang="ja-JP" altLang="en-US" sz="1600" dirty="0" smtClean="0">
                <a:solidFill>
                  <a:srgbClr val="FF0000"/>
                </a:solidFill>
                <a:latin typeface="メイリオ" pitchFamily="50" charset="-128"/>
                <a:ea typeface="メイリオ" pitchFamily="50" charset="-128"/>
                <a:cs typeface="メイリオ" pitchFamily="50" charset="-128"/>
              </a:rPr>
              <a:t>必須</a:t>
            </a:r>
            <a:r>
              <a:rPr kumimoji="1" lang="en-US" altLang="ja-JP" sz="1600" dirty="0" smtClean="0">
                <a:solidFill>
                  <a:srgbClr val="FF0000"/>
                </a:solidFill>
                <a:latin typeface="メイリオ" pitchFamily="50" charset="-128"/>
                <a:ea typeface="メイリオ" pitchFamily="50" charset="-128"/>
                <a:cs typeface="メイリオ" pitchFamily="50" charset="-128"/>
              </a:rPr>
              <a:t>】</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8" name="正方形/長方形 7"/>
          <p:cNvSpPr/>
          <p:nvPr/>
        </p:nvSpPr>
        <p:spPr>
          <a:xfrm>
            <a:off x="2123728" y="3501008"/>
            <a:ext cx="6408712" cy="288032"/>
          </a:xfrm>
          <a:prstGeom prst="rect">
            <a:avLst/>
          </a:prstGeom>
          <a:noFill/>
          <a:ln>
            <a:solidFill>
              <a:srgbClr val="37CBFF"/>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788024" y="3954542"/>
            <a:ext cx="3384376"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※1~2000</a:t>
            </a:r>
            <a:r>
              <a:rPr lang="ja-JP" altLang="en-US" sz="1600" dirty="0" smtClean="0">
                <a:solidFill>
                  <a:srgbClr val="FF0000"/>
                </a:solidFill>
                <a:latin typeface="メイリオ" pitchFamily="50" charset="-128"/>
                <a:ea typeface="メイリオ" pitchFamily="50" charset="-128"/>
                <a:cs typeface="メイリオ" pitchFamily="50" charset="-128"/>
              </a:rPr>
              <a:t>で指定してください。</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10" name="角丸四角形吹き出し 9"/>
          <p:cNvSpPr/>
          <p:nvPr/>
        </p:nvSpPr>
        <p:spPr>
          <a:xfrm>
            <a:off x="1259632" y="2420888"/>
            <a:ext cx="3280364" cy="864096"/>
          </a:xfrm>
          <a:prstGeom prst="wedgeRoundRectCallout">
            <a:avLst>
              <a:gd name="adj1" fmla="val -39471"/>
              <a:gd name="adj2" fmla="val 75685"/>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ユーザに入力してほしい</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項目を強調する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4860032" y="2420888"/>
            <a:ext cx="3600400" cy="864096"/>
          </a:xfrm>
          <a:prstGeom prst="wedgeRoundRectCallout">
            <a:avLst>
              <a:gd name="adj1" fmla="val -49088"/>
              <a:gd name="adj2" fmla="val 90032"/>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現在入力しているフォーム</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3" name="角丸四角形吹き出し 12"/>
          <p:cNvSpPr/>
          <p:nvPr/>
        </p:nvSpPr>
        <p:spPr>
          <a:xfrm>
            <a:off x="5724128" y="4581128"/>
            <a:ext cx="3168352" cy="864096"/>
          </a:xfrm>
          <a:prstGeom prst="wedgeRoundRectCallout">
            <a:avLst>
              <a:gd name="adj1" fmla="val -37363"/>
              <a:gd name="adj2" fmla="val -91657"/>
              <a:gd name="adj3" fmla="val 16667"/>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入力項目についての</a:t>
            </a:r>
            <a:endParaRPr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補足を表示する</a:t>
            </a:r>
            <a:endParaRPr kumimoji="1" lang="ja-JP" altLang="en-US" sz="2000" b="1" dirty="0">
              <a:latin typeface="メイリオ" pitchFamily="50" charset="-128"/>
              <a:ea typeface="メイリオ" pitchFamily="50" charset="-128"/>
              <a:cs typeface="メイリオ" pitchFamily="50" charset="-128"/>
            </a:endParaRPr>
          </a:p>
        </p:txBody>
      </p:sp>
      <p:sp>
        <p:nvSpPr>
          <p:cNvPr id="14" name="角丸四角形 13"/>
          <p:cNvSpPr/>
          <p:nvPr/>
        </p:nvSpPr>
        <p:spPr>
          <a:xfrm>
            <a:off x="251520" y="1268760"/>
            <a:ext cx="367240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iframe</a:t>
            </a:r>
            <a:r>
              <a:rPr lang="ja-JP" altLang="en-US" sz="2800" b="1" dirty="0" smtClean="0">
                <a:ea typeface="メイリオ" pitchFamily="50" charset="-128"/>
                <a:cs typeface="メイリオ" pitchFamily="50" charset="-128"/>
              </a:rPr>
              <a:t>モジュール</a:t>
            </a:r>
            <a:endParaRPr kumimoji="1"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dissolv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3.4</a:t>
            </a:r>
            <a:r>
              <a:rPr lang="ja-JP" altLang="en-US" dirty="0" smtClean="0"/>
              <a:t> 検討項目</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107504" y="1124744"/>
          <a:ext cx="8892480" cy="5400599"/>
        </p:xfrm>
        <a:graphic>
          <a:graphicData uri="http://schemas.openxmlformats.org/drawingml/2006/table">
            <a:tbl>
              <a:tblPr/>
              <a:tblGrid>
                <a:gridCol w="536615"/>
                <a:gridCol w="8355865"/>
              </a:tblGrid>
              <a:tr h="463693">
                <a:tc>
                  <a:txBody>
                    <a:bodyPr/>
                    <a:lstStyle/>
                    <a:p>
                      <a:pPr algn="ctr">
                        <a:lnSpc>
                          <a:spcPts val="1800"/>
                        </a:lnSpc>
                        <a:spcAft>
                          <a:spcPts val="0"/>
                        </a:spcAft>
                      </a:pPr>
                      <a:r>
                        <a:rPr lang="en-US" altLang="ja-JP" sz="2400" b="1" kern="100" dirty="0" smtClean="0">
                          <a:latin typeface="+mn-lt"/>
                          <a:ea typeface="Mincho"/>
                          <a:cs typeface="Times New Roman"/>
                        </a:rPr>
                        <a:t>#</a:t>
                      </a:r>
                      <a:endParaRPr lang="ja-JP" sz="24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3708">
                <a:tc>
                  <a:txBody>
                    <a:bodyPr/>
                    <a:lstStyle/>
                    <a:p>
                      <a:pPr algn="ctr">
                        <a:lnSpc>
                          <a:spcPts val="1800"/>
                        </a:lnSpc>
                        <a:spcAft>
                          <a:spcPts val="0"/>
                        </a:spcAft>
                      </a:pPr>
                      <a:r>
                        <a:rPr lang="en-US" sz="2000" b="1" kern="100" dirty="0">
                          <a:latin typeface="Century"/>
                          <a:ea typeface="Mincho"/>
                          <a:cs typeface="Times New Roman"/>
                        </a:rPr>
                        <a:t>1</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3708">
                <a:tc>
                  <a:txBody>
                    <a:bodyPr/>
                    <a:lstStyle/>
                    <a:p>
                      <a:pPr algn="ctr">
                        <a:lnSpc>
                          <a:spcPts val="1800"/>
                        </a:lnSpc>
                        <a:spcAft>
                          <a:spcPts val="0"/>
                        </a:spcAft>
                      </a:pPr>
                      <a:r>
                        <a:rPr lang="en-US" sz="2000" b="1" kern="100" dirty="0">
                          <a:latin typeface="Century"/>
                          <a:ea typeface="Mincho"/>
                          <a:cs typeface="Times New Roman"/>
                        </a:rPr>
                        <a:t>2</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dirty="0">
                          <a:latin typeface="Century"/>
                          <a:ea typeface="Mincho"/>
                          <a:cs typeface="Times New Roman"/>
                        </a:rPr>
                        <a:t>3</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b="1" kern="100" dirty="0" smtClean="0">
                          <a:latin typeface="+mn-lt"/>
                          <a:ea typeface="Mincho"/>
                          <a:cs typeface="Times New Roman"/>
                        </a:rPr>
                        <a:t>アクティブなフォームは</a:t>
                      </a:r>
                      <a:r>
                        <a:rPr lang="ja-JP" sz="2000" b="1" kern="100" dirty="0" smtClean="0">
                          <a:latin typeface="+mn-lt"/>
                          <a:ea typeface="Mincho"/>
                          <a:cs typeface="Times New Roman"/>
                        </a:rPr>
                        <a:t>色</a:t>
                      </a:r>
                      <a:r>
                        <a:rPr lang="ja-JP" sz="2000" b="1"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5722">
                <a:tc>
                  <a:txBody>
                    <a:bodyPr/>
                    <a:lstStyle/>
                    <a:p>
                      <a:pPr algn="ctr">
                        <a:lnSpc>
                          <a:spcPts val="1800"/>
                        </a:lnSpc>
                        <a:spcAft>
                          <a:spcPts val="0"/>
                        </a:spcAft>
                      </a:pPr>
                      <a:r>
                        <a:rPr lang="en-US" sz="2000" b="1" kern="100" dirty="0">
                          <a:latin typeface="Century"/>
                          <a:ea typeface="Mincho"/>
                          <a:cs typeface="Times New Roman"/>
                        </a:rPr>
                        <a:t>4</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3708">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3708">
                <a:tc>
                  <a:txBody>
                    <a:bodyPr/>
                    <a:lstStyle/>
                    <a:p>
                      <a:pPr algn="ctr">
                        <a:lnSpc>
                          <a:spcPts val="1800"/>
                        </a:lnSpc>
                        <a:spcAft>
                          <a:spcPts val="0"/>
                        </a:spcAft>
                      </a:pPr>
                      <a:r>
                        <a:rPr lang="en-US" sz="2000" b="1" kern="100">
                          <a:latin typeface="Century"/>
                          <a:ea typeface="Mincho"/>
                          <a:cs typeface="Times New Roman"/>
                        </a:rPr>
                        <a:t>8</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a:latin typeface="Century"/>
                          <a:ea typeface="Mincho"/>
                          <a:cs typeface="Times New Roman"/>
                        </a:rPr>
                        <a:t>9</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34101">
                <a:tc>
                  <a:txBody>
                    <a:bodyPr/>
                    <a:lstStyle/>
                    <a:p>
                      <a:pPr algn="ctr">
                        <a:lnSpc>
                          <a:spcPts val="1800"/>
                        </a:lnSpc>
                        <a:spcAft>
                          <a:spcPts val="0"/>
                        </a:spcAft>
                      </a:pPr>
                      <a:r>
                        <a:rPr lang="en-US" sz="2000" b="1" kern="100">
                          <a:latin typeface="Century"/>
                          <a:ea typeface="Mincho"/>
                          <a:cs typeface="Times New Roman"/>
                        </a:rPr>
                        <a:t>10</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ラジオボタンやチェックボックス</a:t>
                      </a:r>
                      <a:r>
                        <a:rPr lang="ja-JP" sz="2000" b="1" kern="100" dirty="0" smtClean="0">
                          <a:latin typeface="+mn-lt"/>
                          <a:ea typeface="Mincho"/>
                          <a:cs typeface="Times New Roman"/>
                        </a:rPr>
                        <a:t>はラベル</a:t>
                      </a:r>
                      <a:r>
                        <a:rPr lang="ja-JP" sz="2000" b="1"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a:latin typeface="Century"/>
                          <a:ea typeface="Mincho"/>
                          <a:cs typeface="Times New Roman"/>
                        </a:rPr>
                        <a:t>11</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429">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エラー箇所に正しい情報が入力</a:t>
                      </a:r>
                      <a:r>
                        <a:rPr lang="ja-JP" sz="2000" b="1" kern="100" dirty="0" smtClean="0">
                          <a:latin typeface="+mn-lt"/>
                          <a:ea typeface="Mincho"/>
                          <a:cs typeface="Times New Roman"/>
                        </a:rPr>
                        <a:t>されたらエラー</a:t>
                      </a:r>
                      <a:r>
                        <a:rPr lang="ja-JP" sz="2000" b="1"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60282">
                <a:tc>
                  <a:txBody>
                    <a:bodyPr/>
                    <a:lstStyle/>
                    <a:p>
                      <a:pPr algn="ctr">
                        <a:lnSpc>
                          <a:spcPts val="1800"/>
                        </a:lnSpc>
                        <a:spcAft>
                          <a:spcPts val="0"/>
                        </a:spcAft>
                      </a:pPr>
                      <a:r>
                        <a:rPr lang="en-US" sz="2000" b="1" kern="100" dirty="0" smtClean="0">
                          <a:latin typeface="Century"/>
                          <a:ea typeface="Mincho"/>
                          <a:cs typeface="Times New Roman"/>
                        </a:rPr>
                        <a:t>13</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smtClean="0">
                          <a:latin typeface="+mn-lt"/>
                          <a:ea typeface="Mincho"/>
                          <a:cs typeface="Times New Roman"/>
                        </a:rPr>
                        <a:t>登録</a:t>
                      </a:r>
                      <a:r>
                        <a:rPr lang="ja-JP" sz="2000" b="1" kern="100" dirty="0">
                          <a:latin typeface="+mn-lt"/>
                          <a:ea typeface="Mincho"/>
                          <a:cs typeface="Times New Roman"/>
                        </a:rPr>
                        <a:t>ボタンは全ての入力が完了したら押せるようにする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23</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a:t>
            </a:r>
            <a:r>
              <a:rPr kumimoji="1" lang="en-US" altLang="ja-JP" dirty="0" smtClean="0"/>
              <a:t>.1</a:t>
            </a:r>
            <a:r>
              <a:rPr lang="ja-JP" altLang="en-US" dirty="0" smtClean="0"/>
              <a:t> 検討項目の分類</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179512" y="1052735"/>
          <a:ext cx="8568952" cy="5696116"/>
        </p:xfrm>
        <a:graphic>
          <a:graphicData uri="http://schemas.openxmlformats.org/drawingml/2006/table">
            <a:tbl>
              <a:tblPr/>
              <a:tblGrid>
                <a:gridCol w="432048"/>
                <a:gridCol w="5328592"/>
                <a:gridCol w="2808312"/>
              </a:tblGrid>
              <a:tr h="340697">
                <a:tc>
                  <a:txBody>
                    <a:bodyPr/>
                    <a:lstStyle/>
                    <a:p>
                      <a:pPr algn="ctr">
                        <a:lnSpc>
                          <a:spcPts val="1800"/>
                        </a:lnSpc>
                        <a:spcAft>
                          <a:spcPts val="0"/>
                        </a:spcAft>
                      </a:pPr>
                      <a:r>
                        <a:rPr lang="en-US" altLang="ja-JP" sz="2000" b="1" kern="100" dirty="0" smtClean="0">
                          <a:latin typeface="+mn-lt"/>
                          <a:ea typeface="Mincho"/>
                          <a:cs typeface="Times New Roman"/>
                        </a:rPr>
                        <a:t>#</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0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000" b="1" kern="100" dirty="0" smtClean="0">
                          <a:latin typeface="+mn-lt"/>
                          <a:ea typeface="Mincho"/>
                          <a:cs typeface="Times New Roman"/>
                        </a:rPr>
                        <a:t>分類</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1</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rowSpan="10">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2</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3</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altLang="en-US" sz="1800" b="1" kern="100" dirty="0" smtClean="0">
                          <a:latin typeface="+mn-lt"/>
                          <a:ea typeface="Mincho"/>
                          <a:cs typeface="Times New Roman"/>
                        </a:rPr>
                        <a:t>アクティブなフォームは</a:t>
                      </a:r>
                      <a:r>
                        <a:rPr lang="ja-JP" sz="1800" b="1" kern="100" dirty="0" smtClean="0">
                          <a:latin typeface="+mn-lt"/>
                          <a:ea typeface="Mincho"/>
                          <a:cs typeface="Times New Roman"/>
                        </a:rPr>
                        <a:t>色</a:t>
                      </a:r>
                      <a:r>
                        <a:rPr lang="ja-JP" sz="1800" b="1"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7746">
                <a:tc>
                  <a:txBody>
                    <a:bodyPr/>
                    <a:lstStyle/>
                    <a:p>
                      <a:pPr algn="r">
                        <a:lnSpc>
                          <a:spcPts val="1800"/>
                        </a:lnSpc>
                        <a:spcAft>
                          <a:spcPts val="0"/>
                        </a:spcAft>
                      </a:pPr>
                      <a:r>
                        <a:rPr lang="en-US" sz="1800" b="1" kern="100" dirty="0">
                          <a:latin typeface="Century"/>
                          <a:ea typeface="Mincho"/>
                          <a:cs typeface="Times New Roman"/>
                        </a:rPr>
                        <a:t>4</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5</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6</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7</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8</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9</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577349">
                <a:tc>
                  <a:txBody>
                    <a:bodyPr/>
                    <a:lstStyle/>
                    <a:p>
                      <a:pPr algn="r">
                        <a:lnSpc>
                          <a:spcPts val="1800"/>
                        </a:lnSpc>
                        <a:spcAft>
                          <a:spcPts val="0"/>
                        </a:spcAft>
                      </a:pPr>
                      <a:r>
                        <a:rPr lang="en-US" sz="1800" b="1" kern="100" dirty="0">
                          <a:latin typeface="Century"/>
                          <a:ea typeface="Mincho"/>
                          <a:cs typeface="Times New Roman"/>
                        </a:rPr>
                        <a:t>10</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ラジオボタンやチェックボックス</a:t>
                      </a:r>
                      <a:r>
                        <a:rPr lang="ja-JP" sz="1800" b="1" kern="100" dirty="0" smtClean="0">
                          <a:latin typeface="+mn-lt"/>
                          <a:ea typeface="Mincho"/>
                          <a:cs typeface="Times New Roman"/>
                        </a:rPr>
                        <a:t>はラベル</a:t>
                      </a:r>
                      <a:r>
                        <a:rPr lang="ja-JP" sz="1800" b="1"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11</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rowSpan="2">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590272">
                <a:tc>
                  <a:txBody>
                    <a:bodyPr/>
                    <a:lstStyle/>
                    <a:p>
                      <a:pPr algn="r">
                        <a:lnSpc>
                          <a:spcPts val="1800"/>
                        </a:lnSpc>
                        <a:spcAft>
                          <a:spcPts val="0"/>
                        </a:spcAft>
                      </a:pPr>
                      <a:r>
                        <a:rPr lang="en-US" sz="1800" b="1" kern="100" dirty="0">
                          <a:latin typeface="Century"/>
                          <a:ea typeface="Mincho"/>
                          <a:cs typeface="Times New Roman"/>
                        </a:rPr>
                        <a:t>12</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エラー箇所に正しい情報が入力</a:t>
                      </a:r>
                      <a:r>
                        <a:rPr lang="ja-JP" sz="1800" b="1" kern="100" dirty="0" smtClean="0">
                          <a:latin typeface="+mn-lt"/>
                          <a:ea typeface="Mincho"/>
                          <a:cs typeface="Times New Roman"/>
                        </a:rPr>
                        <a:t>されたらエラー</a:t>
                      </a:r>
                      <a:r>
                        <a:rPr lang="ja-JP" sz="1800" b="1"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727564">
                <a:tc>
                  <a:txBody>
                    <a:bodyPr/>
                    <a:lstStyle/>
                    <a:p>
                      <a:pPr algn="r">
                        <a:lnSpc>
                          <a:spcPts val="1800"/>
                        </a:lnSpc>
                        <a:spcAft>
                          <a:spcPts val="0"/>
                        </a:spcAft>
                      </a:pPr>
                      <a:r>
                        <a:rPr lang="en-US" sz="1800" b="1" kern="100" dirty="0" smtClean="0">
                          <a:latin typeface="Century"/>
                          <a:ea typeface="Mincho"/>
                          <a:cs typeface="Times New Roman"/>
                        </a:rPr>
                        <a:t>13</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r>
                        <a:rPr lang="ja-JP" sz="1800" b="1" kern="100" dirty="0" smtClean="0">
                          <a:latin typeface="+mn-lt"/>
                          <a:ea typeface="Mincho"/>
                          <a:cs typeface="Times New Roman"/>
                        </a:rPr>
                        <a:t>登録</a:t>
                      </a:r>
                      <a:r>
                        <a:rPr lang="ja-JP" sz="1800" b="1" kern="100" dirty="0">
                          <a:latin typeface="+mn-lt"/>
                          <a:ea typeface="Mincho"/>
                          <a:cs typeface="Times New Roman"/>
                        </a:rPr>
                        <a:t>ボタンは全ての入力が完了したら押せるようにする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r>
            </a:tbl>
          </a:graphicData>
        </a:graphic>
      </p:graphicFrame>
      <p:sp>
        <p:nvSpPr>
          <p:cNvPr id="7" name="正方形/長方形 6"/>
          <p:cNvSpPr/>
          <p:nvPr/>
        </p:nvSpPr>
        <p:spPr>
          <a:xfrm>
            <a:off x="6012160" y="5157192"/>
            <a:ext cx="2664296" cy="792088"/>
          </a:xfrm>
          <a:prstGeom prst="rect">
            <a:avLst/>
          </a:prstGeom>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b="1" kern="100" dirty="0" smtClean="0">
                <a:solidFill>
                  <a:schemeClr val="tx1"/>
                </a:solidFill>
                <a:ea typeface="Mincho"/>
                <a:cs typeface="Times New Roman"/>
              </a:rPr>
              <a:t>リアルタイム</a:t>
            </a:r>
            <a:endParaRPr lang="en-US" altLang="ja-JP" b="1" kern="100" dirty="0" smtClean="0">
              <a:solidFill>
                <a:schemeClr val="tx1"/>
              </a:solidFill>
              <a:ea typeface="Mincho"/>
              <a:cs typeface="Times New Roman"/>
            </a:endParaRPr>
          </a:p>
          <a:p>
            <a:pPr algn="ctr"/>
            <a:r>
              <a:rPr lang="ja-JP" altLang="en-US" b="1" kern="100" dirty="0" smtClean="0">
                <a:solidFill>
                  <a:schemeClr val="tx1"/>
                </a:solidFill>
                <a:ea typeface="Mincho"/>
                <a:cs typeface="Times New Roman"/>
              </a:rPr>
              <a:t>バリデーション</a:t>
            </a:r>
          </a:p>
        </p:txBody>
      </p:sp>
      <p:sp>
        <p:nvSpPr>
          <p:cNvPr id="8" name="正方形/長方形 7"/>
          <p:cNvSpPr/>
          <p:nvPr/>
        </p:nvSpPr>
        <p:spPr>
          <a:xfrm>
            <a:off x="6012160" y="6093296"/>
            <a:ext cx="2664296" cy="576064"/>
          </a:xfrm>
          <a:prstGeom prst="rect">
            <a:avLst/>
          </a:prstGeom>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b="1" kern="100" dirty="0" smtClean="0">
                <a:solidFill>
                  <a:schemeClr val="tx1"/>
                </a:solidFill>
                <a:ea typeface="Mincho"/>
                <a:cs typeface="Times New Roman"/>
              </a:rPr>
              <a:t>サブミットロック</a:t>
            </a:r>
          </a:p>
        </p:txBody>
      </p:sp>
      <p:sp>
        <p:nvSpPr>
          <p:cNvPr id="6" name="正方形/長方形 5"/>
          <p:cNvSpPr/>
          <p:nvPr/>
        </p:nvSpPr>
        <p:spPr>
          <a:xfrm>
            <a:off x="6012160" y="1449168"/>
            <a:ext cx="2664296" cy="3564008"/>
          </a:xfrm>
          <a:prstGeom prst="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b="1" kern="100" dirty="0" smtClean="0">
                <a:solidFill>
                  <a:schemeClr val="tx1"/>
                </a:solidFill>
                <a:ea typeface="Mincho"/>
                <a:cs typeface="Times New Roman"/>
              </a:rPr>
              <a:t>表示・入力方法最適化</a:t>
            </a:r>
            <a:endParaRPr lang="ja-JP" altLang="en-US" b="1" kern="100" dirty="0">
              <a:solidFill>
                <a:schemeClr val="tx1"/>
              </a:solidFill>
              <a:ea typeface="Mincho"/>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1" name="コンテンツ プレースホルダ 2"/>
          <p:cNvSpPr>
            <a:spLocks noGrp="1"/>
          </p:cNvSpPr>
          <p:nvPr>
            <p:ph idx="1"/>
          </p:nvPr>
        </p:nvSpPr>
        <p:spPr>
          <a:xfrm>
            <a:off x="457200" y="2348880"/>
            <a:ext cx="8363272" cy="2088232"/>
          </a:xfrm>
        </p:spPr>
        <p:txBody>
          <a:bodyPr>
            <a:normAutofit/>
          </a:bodyPr>
          <a:lstStyle/>
          <a:p>
            <a:r>
              <a:rPr lang="ja-JP" altLang="en-US" sz="2400" dirty="0" smtClean="0"/>
              <a:t>画面のイメージを固める段階で、表示する項目・表示の並び等の精査を行い最適化する。</a:t>
            </a:r>
            <a:endParaRPr lang="en-US" altLang="ja-JP" sz="2400" dirty="0" smtClean="0"/>
          </a:p>
          <a:p>
            <a:r>
              <a:rPr kumimoji="1" lang="en-US" altLang="ja-JP" sz="2400" dirty="0" smtClean="0"/>
              <a:t>Web</a:t>
            </a:r>
            <a:r>
              <a:rPr kumimoji="1" lang="ja-JP" altLang="en-US" sz="2400" dirty="0" smtClean="0"/>
              <a:t>ブラウザ上に表示される部分であるため、</a:t>
            </a:r>
            <a:r>
              <a:rPr kumimoji="1" lang="en-US" altLang="ja-JP" sz="2400" dirty="0" smtClean="0"/>
              <a:t>HTML5</a:t>
            </a:r>
            <a:r>
              <a:rPr kumimoji="1" lang="ja-JP" altLang="en-US" sz="2400" dirty="0" smtClean="0"/>
              <a:t>と</a:t>
            </a:r>
            <a:r>
              <a:rPr kumimoji="1" lang="en-US" altLang="ja-JP" sz="2400" dirty="0" smtClean="0"/>
              <a:t>Bootstrap</a:t>
            </a:r>
            <a:r>
              <a:rPr kumimoji="1" lang="ja-JP" altLang="en-US" sz="2400" dirty="0" smtClean="0"/>
              <a:t>を使い、実現する。</a:t>
            </a:r>
            <a:endParaRPr kumimoji="1" lang="ja-JP" altLang="en-US" sz="2400" dirty="0"/>
          </a:p>
        </p:txBody>
      </p:sp>
      <p:sp>
        <p:nvSpPr>
          <p:cNvPr id="12" name="テキスト ボックス 11"/>
          <p:cNvSpPr txBox="1"/>
          <p:nvPr/>
        </p:nvSpPr>
        <p:spPr>
          <a:xfrm>
            <a:off x="683568" y="4581128"/>
            <a:ext cx="158417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例えば、</a:t>
            </a:r>
            <a:endParaRPr kumimoji="1" lang="ja-JP" altLang="en-US" sz="2800" b="1" dirty="0">
              <a:latin typeface="メイリオ" pitchFamily="50" charset="-128"/>
              <a:ea typeface="メイリオ" pitchFamily="50" charset="-128"/>
              <a:cs typeface="メイリオ" pitchFamily="50" charset="-128"/>
            </a:endParaRPr>
          </a:p>
        </p:txBody>
      </p:sp>
      <p:pic>
        <p:nvPicPr>
          <p:cNvPr id="13" name="図 12"/>
          <p:cNvPicPr/>
          <p:nvPr/>
        </p:nvPicPr>
        <p:blipFill>
          <a:blip r:embed="rId3" cstate="print"/>
          <a:srcRect/>
          <a:stretch>
            <a:fillRect/>
          </a:stretch>
        </p:blipFill>
        <p:spPr bwMode="auto">
          <a:xfrm>
            <a:off x="251520" y="5157192"/>
            <a:ext cx="8591494" cy="792088"/>
          </a:xfrm>
          <a:prstGeom prst="rect">
            <a:avLst/>
          </a:prstGeom>
          <a:noFill/>
          <a:ln w="9525">
            <a:noFill/>
            <a:miter lim="800000"/>
            <a:headEnd/>
            <a:tailEnd/>
          </a:ln>
        </p:spPr>
      </p:pic>
      <p:sp>
        <p:nvSpPr>
          <p:cNvPr id="8" name="角丸四角形 7"/>
          <p:cNvSpPr/>
          <p:nvPr/>
        </p:nvSpPr>
        <p:spPr>
          <a:xfrm>
            <a:off x="323528" y="1196752"/>
            <a:ext cx="5112568"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①表示・入力方法最適化</a:t>
            </a:r>
            <a:endParaRPr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a:t>
            </a:r>
            <a:r>
              <a:rPr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67544" y="2204864"/>
            <a:ext cx="8435280" cy="1656184"/>
          </a:xfrm>
        </p:spPr>
        <p:txBody>
          <a:bodyPr>
            <a:no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kumimoji="1" lang="ja-JP" altLang="en-US" sz="2400" dirty="0" smtClean="0"/>
              <a:t>正常・エラーを区別するフォームの色やアイコン等には</a:t>
            </a:r>
            <a:r>
              <a:rPr lang="en-US" altLang="ja-JP" sz="2400" dirty="0" smtClean="0"/>
              <a:t>Bootstrap</a:t>
            </a:r>
            <a:r>
              <a:rPr lang="ja-JP" altLang="en-US" sz="2400" dirty="0" smtClean="0"/>
              <a:t>を使い、実現する。</a:t>
            </a:r>
            <a:endParaRPr lang="en-US" altLang="ja-JP" sz="2400" dirty="0" smtClean="0"/>
          </a:p>
        </p:txBody>
      </p:sp>
      <p:pic>
        <p:nvPicPr>
          <p:cNvPr id="8" name="図 7"/>
          <p:cNvPicPr/>
          <p:nvPr/>
        </p:nvPicPr>
        <p:blipFill>
          <a:blip r:embed="rId3" cstate="print"/>
          <a:srcRect r="-41"/>
          <a:stretch>
            <a:fillRect/>
          </a:stretch>
        </p:blipFill>
        <p:spPr bwMode="auto">
          <a:xfrm>
            <a:off x="277383" y="4365104"/>
            <a:ext cx="8615097" cy="720080"/>
          </a:xfrm>
          <a:prstGeom prst="rect">
            <a:avLst/>
          </a:prstGeom>
          <a:noFill/>
          <a:ln w="9525">
            <a:noFill/>
            <a:miter lim="800000"/>
            <a:headEnd/>
            <a:tailEnd/>
          </a:ln>
        </p:spPr>
      </p:pic>
      <p:pic>
        <p:nvPicPr>
          <p:cNvPr id="9" name="図 8"/>
          <p:cNvPicPr/>
          <p:nvPr/>
        </p:nvPicPr>
        <p:blipFill>
          <a:blip r:embed="rId4" cstate="print"/>
          <a:srcRect r="-21"/>
          <a:stretch>
            <a:fillRect/>
          </a:stretch>
        </p:blipFill>
        <p:spPr bwMode="auto">
          <a:xfrm>
            <a:off x="277614" y="5337213"/>
            <a:ext cx="8614449" cy="756083"/>
          </a:xfrm>
          <a:prstGeom prst="rect">
            <a:avLst/>
          </a:prstGeom>
          <a:noFill/>
          <a:ln w="9525">
            <a:noFill/>
            <a:miter lim="800000"/>
            <a:headEnd/>
            <a:tailEnd/>
          </a:ln>
        </p:spPr>
      </p:pic>
      <p:cxnSp>
        <p:nvCxnSpPr>
          <p:cNvPr id="11" name="直線コネクタ 10"/>
          <p:cNvCxnSpPr/>
          <p:nvPr/>
        </p:nvCxnSpPr>
        <p:spPr>
          <a:xfrm>
            <a:off x="2771800" y="2564904"/>
            <a:ext cx="3960440" cy="0"/>
          </a:xfrm>
          <a:prstGeom prst="line">
            <a:avLst/>
          </a:prstGeom>
          <a:ln>
            <a:solidFill>
              <a:srgbClr val="FF0000"/>
            </a:solidFill>
          </a:ln>
          <a:effectLst>
            <a:outerShdw blurRad="40000" dist="23000" dir="5400000" rotWithShape="0">
              <a:srgbClr val="000000">
                <a:alpha val="35000"/>
              </a:srgbClr>
            </a:outerShdw>
            <a:reflection blurRad="6350" stA="50000" endA="300" endPos="90000" dist="508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10" name="テキスト ボックス 9"/>
          <p:cNvSpPr txBox="1"/>
          <p:nvPr/>
        </p:nvSpPr>
        <p:spPr>
          <a:xfrm>
            <a:off x="467544" y="3717032"/>
            <a:ext cx="158417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例えば、</a:t>
            </a:r>
            <a:endParaRPr kumimoji="1" lang="ja-JP" altLang="en-US" sz="2800" b="1" dirty="0">
              <a:latin typeface="メイリオ" pitchFamily="50" charset="-128"/>
              <a:ea typeface="メイリオ" pitchFamily="50" charset="-128"/>
              <a:cs typeface="メイリオ" pitchFamily="50" charset="-128"/>
            </a:endParaRPr>
          </a:p>
        </p:txBody>
      </p:sp>
      <p:sp>
        <p:nvSpPr>
          <p:cNvPr id="14" name="角丸四角形 13"/>
          <p:cNvSpPr/>
          <p:nvPr/>
        </p:nvSpPr>
        <p:spPr>
          <a:xfrm>
            <a:off x="323528" y="1196752"/>
            <a:ext cx="5832648"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②リアルタイムバリデーション</a:t>
            </a:r>
            <a:endParaRPr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916832"/>
            <a:ext cx="8219256" cy="2880320"/>
          </a:xfrm>
        </p:spPr>
        <p:txBody>
          <a:bodyPr>
            <a:normAutofit/>
          </a:bodyPr>
          <a:lstStyle/>
          <a:p>
            <a:r>
              <a:rPr lang="en-US" altLang="ja-JP" sz="2400" dirty="0" smtClean="0"/>
              <a:t>AngularJS</a:t>
            </a:r>
            <a:r>
              <a:rPr lang="ja-JP" altLang="en-US" sz="2400" dirty="0" smtClean="0"/>
              <a:t>は</a:t>
            </a:r>
            <a:r>
              <a:rPr lang="en-US" altLang="ja-JP" sz="2400" dirty="0" smtClean="0"/>
              <a:t>”</a:t>
            </a:r>
            <a:r>
              <a:rPr lang="ja-JP" altLang="en-US" sz="2400" dirty="0" smtClean="0"/>
              <a:t>データ源が単一であることは重要</a:t>
            </a:r>
            <a:r>
              <a:rPr lang="en-US" altLang="ja-JP" sz="2400" dirty="0" smtClean="0"/>
              <a:t>”</a:t>
            </a:r>
            <a:r>
              <a:rPr lang="ja-JP" altLang="en-US" sz="2400" dirty="0" smtClean="0"/>
              <a:t>という考え方のもとにある。</a:t>
            </a:r>
            <a:endParaRPr lang="en-US" altLang="ja-JP" sz="2400" dirty="0" smtClean="0"/>
          </a:p>
          <a:p>
            <a:r>
              <a:rPr lang="en-US" altLang="ja-JP" sz="2400" dirty="0" smtClean="0"/>
              <a:t>View</a:t>
            </a:r>
            <a:r>
              <a:rPr lang="ja-JP" altLang="en-US" sz="2400" dirty="0" smtClean="0"/>
              <a:t>と</a:t>
            </a:r>
            <a:r>
              <a:rPr lang="en-US" altLang="ja-JP" sz="2400" dirty="0" smtClean="0"/>
              <a:t>Model</a:t>
            </a:r>
            <a:r>
              <a:rPr lang="ja-JP" altLang="en-US" sz="2400" dirty="0" smtClean="0"/>
              <a:t>のデータを自動的に同期することを示す。</a:t>
            </a:r>
            <a:endParaRPr lang="en-US" altLang="ja-JP" sz="2400" dirty="0" smtClean="0"/>
          </a:p>
          <a:p>
            <a:r>
              <a:rPr lang="en-US" altLang="ja-JP" sz="2400" dirty="0" smtClean="0"/>
              <a:t>View</a:t>
            </a:r>
            <a:r>
              <a:rPr lang="ja-JP" altLang="en-US" sz="2400" dirty="0" smtClean="0"/>
              <a:t>は常に</a:t>
            </a:r>
            <a:r>
              <a:rPr lang="en-US" altLang="ja-JP" sz="2400" dirty="0" smtClean="0"/>
              <a:t>Model</a:t>
            </a:r>
            <a:r>
              <a:rPr lang="ja-JP" altLang="en-US" sz="2400" dirty="0" smtClean="0"/>
              <a:t>の状態を投影し、</a:t>
            </a:r>
            <a:r>
              <a:rPr lang="en-US" altLang="ja-JP" sz="2400" dirty="0" smtClean="0"/>
              <a:t>Model</a:t>
            </a:r>
            <a:r>
              <a:rPr lang="ja-JP" altLang="en-US" sz="2400" dirty="0" smtClean="0"/>
              <a:t>が変更されるとその変更が</a:t>
            </a:r>
            <a:r>
              <a:rPr lang="en-US" altLang="ja-JP" sz="2400" dirty="0" smtClean="0"/>
              <a:t>View</a:t>
            </a:r>
            <a:r>
              <a:rPr lang="ja-JP" altLang="en-US" sz="2400" dirty="0" smtClean="0"/>
              <a:t>に反映される。</a:t>
            </a:r>
            <a:endParaRPr lang="en-US" altLang="ja-JP" sz="2400" dirty="0" smtClean="0"/>
          </a:p>
          <a:p>
            <a:r>
              <a:rPr lang="en-US" altLang="ja-JP" sz="2400" dirty="0" smtClean="0"/>
              <a:t>View</a:t>
            </a:r>
            <a:r>
              <a:rPr lang="ja-JP" altLang="en-US" sz="2400" dirty="0" smtClean="0"/>
              <a:t>が変更された場合も同様である。</a:t>
            </a:r>
            <a:endParaRPr lang="en-US" altLang="ja-JP" sz="2400" dirty="0" smtClean="0"/>
          </a:p>
          <a:p>
            <a:endParaRPr lang="en-US" altLang="ja-JP" sz="2400" dirty="0" smtClean="0"/>
          </a:p>
        </p:txBody>
      </p:sp>
      <p:sp>
        <p:nvSpPr>
          <p:cNvPr id="10" name="角丸四角形 9"/>
          <p:cNvSpPr/>
          <p:nvPr/>
        </p:nvSpPr>
        <p:spPr>
          <a:xfrm>
            <a:off x="323528" y="1196752"/>
            <a:ext cx="669674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双方向</a:t>
            </a:r>
            <a:r>
              <a:rPr kumimoji="1" lang="ja-JP" altLang="en-US" sz="2800" b="1" dirty="0" smtClean="0">
                <a:ea typeface="メイリオ" pitchFamily="50" charset="-128"/>
                <a:cs typeface="メイリオ" pitchFamily="50" charset="-128"/>
              </a:rPr>
              <a:t>データバインディング（デモ）</a:t>
            </a:r>
            <a:endParaRPr kumimoji="1" lang="ja-JP" altLang="en-US" sz="2800" b="1" dirty="0">
              <a:ea typeface="メイリオ" pitchFamily="50" charset="-128"/>
              <a:cs typeface="メイリオ" pitchFamily="50" charset="-128"/>
            </a:endParaRPr>
          </a:p>
        </p:txBody>
      </p:sp>
      <p:pic>
        <p:nvPicPr>
          <p:cNvPr id="7" name="Picture 2"/>
          <p:cNvPicPr>
            <a:picLocks noChangeAspect="1" noChangeArrowheads="1"/>
          </p:cNvPicPr>
          <p:nvPr/>
        </p:nvPicPr>
        <p:blipFill>
          <a:blip r:embed="rId3" cstate="print"/>
          <a:srcRect/>
          <a:stretch>
            <a:fillRect/>
          </a:stretch>
        </p:blipFill>
        <p:spPr bwMode="auto">
          <a:xfrm>
            <a:off x="1691680" y="4365104"/>
            <a:ext cx="5668068" cy="2420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32048" y="1988840"/>
            <a:ext cx="8676456" cy="2088232"/>
          </a:xfrm>
        </p:spPr>
        <p:txBody>
          <a:bodyPr>
            <a:no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lang="ja-JP" altLang="en-US" sz="2400" dirty="0" smtClean="0"/>
              <a:t>バリデーションエラーが発生している場合、決定や一時保存のボタンを非活性にする。</a:t>
            </a:r>
            <a:endParaRPr lang="en-US" altLang="ja-JP" sz="2400" dirty="0" smtClean="0"/>
          </a:p>
          <a:p>
            <a:r>
              <a:rPr lang="ja-JP" altLang="en-US" sz="2400" dirty="0" smtClean="0"/>
              <a:t>正常なデータが入力されている場合、ボタン押下が可能。</a:t>
            </a:r>
            <a:endParaRPr lang="en-US" altLang="ja-JP" sz="2400" dirty="0" smtClean="0"/>
          </a:p>
        </p:txBody>
      </p:sp>
      <p:pic>
        <p:nvPicPr>
          <p:cNvPr id="7" name="図 6"/>
          <p:cNvPicPr/>
          <p:nvPr/>
        </p:nvPicPr>
        <p:blipFill>
          <a:blip r:embed="rId3" cstate="print"/>
          <a:srcRect r="-41"/>
          <a:stretch>
            <a:fillRect/>
          </a:stretch>
        </p:blipFill>
        <p:spPr bwMode="auto">
          <a:xfrm>
            <a:off x="360040" y="4119485"/>
            <a:ext cx="8604448" cy="719190"/>
          </a:xfrm>
          <a:prstGeom prst="rect">
            <a:avLst/>
          </a:prstGeom>
          <a:noFill/>
          <a:ln w="9525">
            <a:noFill/>
            <a:miter lim="800000"/>
            <a:headEnd/>
            <a:tailEnd/>
          </a:ln>
        </p:spPr>
      </p:pic>
      <p:pic>
        <p:nvPicPr>
          <p:cNvPr id="8" name="図 7"/>
          <p:cNvPicPr/>
          <p:nvPr/>
        </p:nvPicPr>
        <p:blipFill>
          <a:blip r:embed="rId4" cstate="print"/>
          <a:srcRect r="-21"/>
          <a:stretch>
            <a:fillRect/>
          </a:stretch>
        </p:blipFill>
        <p:spPr bwMode="auto">
          <a:xfrm>
            <a:off x="360360" y="5288611"/>
            <a:ext cx="8603805" cy="755149"/>
          </a:xfrm>
          <a:prstGeom prst="rect">
            <a:avLst/>
          </a:prstGeom>
          <a:noFill/>
          <a:ln w="9525">
            <a:noFill/>
            <a:miter lim="800000"/>
            <a:headEnd/>
            <a:tailEnd/>
          </a:ln>
        </p:spPr>
      </p:pic>
      <p:pic>
        <p:nvPicPr>
          <p:cNvPr id="63490" name="Picture 2"/>
          <p:cNvPicPr>
            <a:picLocks noChangeAspect="1" noChangeArrowheads="1"/>
          </p:cNvPicPr>
          <p:nvPr/>
        </p:nvPicPr>
        <p:blipFill>
          <a:blip r:embed="rId5" cstate="print"/>
          <a:srcRect/>
          <a:stretch>
            <a:fillRect/>
          </a:stretch>
        </p:blipFill>
        <p:spPr bwMode="auto">
          <a:xfrm>
            <a:off x="7668344" y="4838675"/>
            <a:ext cx="864096" cy="590466"/>
          </a:xfrm>
          <a:prstGeom prst="rect">
            <a:avLst/>
          </a:prstGeom>
          <a:noFill/>
          <a:ln w="9525">
            <a:noFill/>
            <a:miter lim="800000"/>
            <a:headEnd/>
            <a:tailEnd/>
          </a:ln>
        </p:spPr>
      </p:pic>
      <p:pic>
        <p:nvPicPr>
          <p:cNvPr id="63491" name="Picture 3"/>
          <p:cNvPicPr>
            <a:picLocks noChangeAspect="1" noChangeArrowheads="1"/>
          </p:cNvPicPr>
          <p:nvPr/>
        </p:nvPicPr>
        <p:blipFill>
          <a:blip r:embed="rId6" cstate="print"/>
          <a:srcRect/>
          <a:stretch>
            <a:fillRect/>
          </a:stretch>
        </p:blipFill>
        <p:spPr bwMode="auto">
          <a:xfrm>
            <a:off x="7668344" y="5998060"/>
            <a:ext cx="864096" cy="599292"/>
          </a:xfrm>
          <a:prstGeom prst="rect">
            <a:avLst/>
          </a:prstGeom>
          <a:noFill/>
          <a:ln w="9525">
            <a:noFill/>
            <a:miter lim="800000"/>
            <a:headEnd/>
            <a:tailEnd/>
          </a:ln>
        </p:spPr>
      </p:pic>
      <p:sp>
        <p:nvSpPr>
          <p:cNvPr id="10" name="テキスト ボックス 9"/>
          <p:cNvSpPr txBox="1"/>
          <p:nvPr/>
        </p:nvSpPr>
        <p:spPr>
          <a:xfrm>
            <a:off x="323528" y="3717032"/>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sp>
        <p:nvSpPr>
          <p:cNvPr id="11" name="角丸四角形吹き出し 10"/>
          <p:cNvSpPr/>
          <p:nvPr/>
        </p:nvSpPr>
        <p:spPr>
          <a:xfrm>
            <a:off x="3779913" y="6093296"/>
            <a:ext cx="3528392" cy="576064"/>
          </a:xfrm>
          <a:prstGeom prst="wedgeRoundRectCallout">
            <a:avLst>
              <a:gd name="adj1" fmla="val 61699"/>
              <a:gd name="adj2" fmla="val -18555"/>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ボタンを非活性にする</a:t>
            </a:r>
            <a:endParaRPr kumimoji="1" lang="ja-JP" altLang="en-US" sz="2400"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3779913" y="4869160"/>
            <a:ext cx="3528392" cy="576064"/>
          </a:xfrm>
          <a:prstGeom prst="wedgeRoundRectCallout">
            <a:avLst>
              <a:gd name="adj1" fmla="val 62364"/>
              <a:gd name="adj2" fmla="val -15177"/>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ボタンを活性化する</a:t>
            </a:r>
            <a:endParaRPr kumimoji="1" lang="ja-JP" altLang="en-US" sz="2400" b="1" dirty="0">
              <a:latin typeface="メイリオ" pitchFamily="50" charset="-128"/>
              <a:ea typeface="メイリオ" pitchFamily="50" charset="-128"/>
              <a:cs typeface="メイリオ" pitchFamily="50" charset="-128"/>
            </a:endParaRPr>
          </a:p>
        </p:txBody>
      </p:sp>
      <p:sp>
        <p:nvSpPr>
          <p:cNvPr id="13" name="角丸四角形 12"/>
          <p:cNvSpPr/>
          <p:nvPr/>
        </p:nvSpPr>
        <p:spPr>
          <a:xfrm>
            <a:off x="323528" y="1196752"/>
            <a:ext cx="4392488"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③サブミットロック</a:t>
            </a:r>
            <a:endParaRPr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29</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t>評価</a:t>
            </a:r>
            <a:endParaRPr kumimoji="1" lang="en-US" altLang="ja-JP" sz="3200" dirty="0" smtClean="0"/>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t>フォームにおける問題点</a:t>
            </a:r>
            <a:endParaRPr lang="en-US" altLang="ja-JP" sz="3200" dirty="0" smtClean="0"/>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lang="ja-JP" altLang="en-US" sz="3200" dirty="0" smtClean="0"/>
              <a:t>評価</a:t>
            </a:r>
            <a:endParaRPr kumimoji="1" lang="en-US" altLang="ja-JP" sz="3200" dirty="0" smtClean="0"/>
          </a:p>
          <a:p>
            <a:pPr marL="514350" indent="-514350">
              <a:buFont typeface="+mj-lt"/>
              <a:buAutoNum type="arabicPeriod"/>
            </a:pPr>
            <a:r>
              <a:rPr kumimoji="1" lang="ja-JP" altLang="en-US" sz="3200" dirty="0" smtClean="0"/>
              <a:t>結言</a:t>
            </a:r>
            <a:endParaRPr kumimoji="1" lang="en-US" altLang="ja-JP" sz="32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a:t>
            </a:fld>
            <a:endParaRPr kumimoji="1" lang="ja-JP"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5.1</a:t>
            </a:r>
            <a:r>
              <a:rPr lang="ja-JP" altLang="en-US" dirty="0" smtClean="0"/>
              <a:t> 評価内容</a:t>
            </a:r>
            <a:endParaRPr kumimoji="1" lang="ja-JP" altLang="en-US" dirty="0"/>
          </a:p>
        </p:txBody>
      </p:sp>
      <p:sp>
        <p:nvSpPr>
          <p:cNvPr id="6" name="コンテンツ プレースホルダ 5"/>
          <p:cNvSpPr>
            <a:spLocks noGrp="1"/>
          </p:cNvSpPr>
          <p:nvPr>
            <p:ph idx="1"/>
          </p:nvPr>
        </p:nvSpPr>
        <p:spPr>
          <a:xfrm>
            <a:off x="457200" y="1412776"/>
            <a:ext cx="8003232" cy="4680520"/>
          </a:xfrm>
        </p:spPr>
        <p:txBody>
          <a:bodyPr>
            <a:noAutofit/>
          </a:bodyPr>
          <a:lstStyle/>
          <a:p>
            <a:r>
              <a:rPr lang="ja-JP" altLang="en-US" dirty="0" smtClean="0"/>
              <a:t>使用性の評価はアンケート調査やアクセスログ解析が一般的。</a:t>
            </a:r>
            <a:r>
              <a:rPr lang="en-US" altLang="ja-JP" dirty="0" smtClean="0"/>
              <a:t>(</a:t>
            </a:r>
            <a:r>
              <a:rPr lang="ja-JP" altLang="en-US" dirty="0" smtClean="0"/>
              <a:t>大量のデータが必要。</a:t>
            </a:r>
            <a:r>
              <a:rPr lang="en-US" altLang="ja-JP" dirty="0" smtClean="0"/>
              <a:t>)</a:t>
            </a:r>
          </a:p>
          <a:p>
            <a:r>
              <a:rPr lang="ja-JP" altLang="en-US" dirty="0" smtClean="0"/>
              <a:t>リリースされていない現段階では定量的な評価は困難。</a:t>
            </a:r>
            <a:endParaRPr lang="en-US" altLang="ja-JP" dirty="0" smtClean="0"/>
          </a:p>
          <a:p>
            <a:r>
              <a:rPr kumimoji="1" lang="ja-JP" altLang="en-US" dirty="0" smtClean="0"/>
              <a:t>定量的な評価は、</a:t>
            </a:r>
            <a:r>
              <a:rPr kumimoji="1" lang="en-US" altLang="ja-JP" dirty="0" smtClean="0"/>
              <a:t>4</a:t>
            </a:r>
            <a:r>
              <a:rPr kumimoji="1" lang="ja-JP" altLang="en-US" dirty="0" smtClean="0"/>
              <a:t>月以降のリリース後となる。</a:t>
            </a:r>
            <a:endParaRPr kumimoji="1" lang="en-US" altLang="ja-JP" dirty="0" smtClean="0"/>
          </a:p>
          <a:p>
            <a:r>
              <a:rPr kumimoji="1" lang="ja-JP" altLang="en-US" dirty="0" smtClean="0"/>
              <a:t>前述した</a:t>
            </a:r>
            <a:r>
              <a:rPr kumimoji="1" lang="en-US" altLang="ja-JP" dirty="0" smtClean="0"/>
              <a:t>13</a:t>
            </a:r>
            <a:r>
              <a:rPr kumimoji="1" lang="ja-JP" altLang="en-US" dirty="0" smtClean="0"/>
              <a:t>の「評価項目」</a:t>
            </a:r>
            <a:r>
              <a:rPr lang="ja-JP" altLang="en-US" dirty="0" smtClean="0"/>
              <a:t>をそれぞれ満たす実装ができたかを評価する</a:t>
            </a:r>
            <a:r>
              <a:rPr lang="ja-JP" altLang="en-US" dirty="0" smtClean="0"/>
              <a:t>。</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1" name="表 10"/>
          <p:cNvGraphicFramePr>
            <a:graphicFrameLocks noGrp="1"/>
          </p:cNvGraphicFramePr>
          <p:nvPr/>
        </p:nvGraphicFramePr>
        <p:xfrm>
          <a:off x="467544" y="2420888"/>
          <a:ext cx="8280920" cy="4320480"/>
        </p:xfrm>
        <a:graphic>
          <a:graphicData uri="http://schemas.openxmlformats.org/drawingml/2006/table">
            <a:tbl>
              <a:tblPr/>
              <a:tblGrid>
                <a:gridCol w="504056"/>
                <a:gridCol w="6768752"/>
                <a:gridCol w="1008112"/>
              </a:tblGrid>
              <a:tr h="438970">
                <a:tc>
                  <a:txBody>
                    <a:bodyPr/>
                    <a:lstStyle/>
                    <a:p>
                      <a:pPr algn="ctr">
                        <a:lnSpc>
                          <a:spcPts val="1800"/>
                        </a:lnSpc>
                        <a:spcAft>
                          <a:spcPts val="0"/>
                        </a:spcAft>
                      </a:pPr>
                      <a:r>
                        <a:rPr lang="en-US" altLang="ja-JP" sz="2400" b="1" kern="100" dirty="0" smtClean="0">
                          <a:latin typeface="+mn-lt"/>
                          <a:ea typeface="Mincho"/>
                          <a:cs typeface="Times New Roman"/>
                        </a:rPr>
                        <a:t>#</a:t>
                      </a:r>
                      <a:endParaRPr lang="ja-JP" sz="24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mn-lt"/>
                          <a:ea typeface="Mincho"/>
                          <a:cs typeface="Times New Roman"/>
                        </a:rPr>
                        <a:t>評価</a:t>
                      </a:r>
                      <a:endParaRPr lang="ja-JP" sz="24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4572">
                <a:tc>
                  <a:txBody>
                    <a:bodyPr/>
                    <a:lstStyle/>
                    <a:p>
                      <a:pPr marL="0" marR="0" indent="0" algn="r" defTabSz="914400" rtl="0" eaLnBrk="1" fontAlgn="auto" latinLnBrk="0" hangingPunct="1">
                        <a:lnSpc>
                          <a:spcPts val="1800"/>
                        </a:lnSpc>
                        <a:spcBef>
                          <a:spcPts val="0"/>
                        </a:spcBef>
                        <a:spcAft>
                          <a:spcPts val="0"/>
                        </a:spcAft>
                        <a:buClrTx/>
                        <a:buSzTx/>
                        <a:buFontTx/>
                        <a:buNone/>
                        <a:tabLst/>
                        <a:defRPr/>
                      </a:pPr>
                      <a:r>
                        <a:rPr lang="en-US" altLang="ja-JP" sz="2400" b="1" kern="100" dirty="0" smtClean="0">
                          <a:solidFill>
                            <a:srgbClr val="FF0000"/>
                          </a:solidFill>
                          <a:latin typeface="Century"/>
                          <a:ea typeface="Mincho"/>
                          <a:cs typeface="Times New Roman"/>
                        </a:rPr>
                        <a:t>1</a:t>
                      </a:r>
                      <a:endParaRPr lang="ja-JP" altLang="ja-JP" sz="2400" b="1" kern="100" dirty="0" smtClean="0">
                        <a:solidFill>
                          <a:srgbClr val="FF0000"/>
                        </a:solidFill>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solidFill>
                            <a:srgbClr val="FF0000"/>
                          </a:solidFill>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latin typeface="Century"/>
                          <a:ea typeface="Mincho"/>
                          <a:cs typeface="Times New Roman"/>
                        </a:rPr>
                        <a:t>2</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2400" b="1" kern="100" dirty="0">
                          <a:solidFill>
                            <a:srgbClr val="FF0000"/>
                          </a:solidFill>
                          <a:latin typeface="Century"/>
                          <a:ea typeface="Mincho"/>
                          <a:cs typeface="Times New Roman"/>
                        </a:rPr>
                        <a:t>3</a:t>
                      </a:r>
                      <a:endParaRPr lang="ja-JP" sz="2400" b="1" kern="100" dirty="0">
                        <a:solidFill>
                          <a:srgbClr val="FF0000"/>
                        </a:solidFill>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b="1" kern="100" dirty="0" smtClean="0">
                          <a:solidFill>
                            <a:srgbClr val="FF0000"/>
                          </a:solidFill>
                          <a:latin typeface="+mn-lt"/>
                          <a:ea typeface="Mincho"/>
                          <a:cs typeface="Times New Roman"/>
                        </a:rPr>
                        <a:t>アクティブなフォームは</a:t>
                      </a:r>
                      <a:r>
                        <a:rPr lang="ja-JP" sz="2000" b="1" kern="100" dirty="0" smtClean="0">
                          <a:solidFill>
                            <a:srgbClr val="FF0000"/>
                          </a:solidFill>
                          <a:latin typeface="+mn-lt"/>
                          <a:ea typeface="Mincho"/>
                          <a:cs typeface="Times New Roman"/>
                        </a:rPr>
                        <a:t>色</a:t>
                      </a:r>
                      <a:r>
                        <a:rPr lang="ja-JP" sz="2000" b="1" kern="100" dirty="0">
                          <a:solidFill>
                            <a:srgbClr val="FF0000"/>
                          </a:solidFill>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590">
                <a:tc>
                  <a:txBody>
                    <a:bodyPr/>
                    <a:lstStyle/>
                    <a:p>
                      <a:pPr algn="r">
                        <a:lnSpc>
                          <a:spcPts val="1800"/>
                        </a:lnSpc>
                        <a:spcAft>
                          <a:spcPts val="0"/>
                        </a:spcAft>
                      </a:pPr>
                      <a:r>
                        <a:rPr lang="en-US" sz="1800" b="1" kern="100" dirty="0">
                          <a:latin typeface="Century"/>
                          <a:ea typeface="Mincho"/>
                          <a:cs typeface="Times New Roman"/>
                        </a:rPr>
                        <a:t>4</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latin typeface="Century"/>
                          <a:ea typeface="Mincho"/>
                          <a:cs typeface="Times New Roman"/>
                        </a:rPr>
                        <a:t>5</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latin typeface="Century"/>
                          <a:ea typeface="Mincho"/>
                          <a:cs typeface="Times New Roman"/>
                        </a:rPr>
                        <a:t>6</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latin typeface="Century"/>
                          <a:ea typeface="Mincho"/>
                          <a:cs typeface="Times New Roman"/>
                        </a:rPr>
                        <a:t>7</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latin typeface="Century"/>
                          <a:ea typeface="Mincho"/>
                          <a:cs typeface="Times New Roman"/>
                        </a:rPr>
                        <a:t>8</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latin typeface="Century"/>
                          <a:ea typeface="Mincho"/>
                          <a:cs typeface="Times New Roman"/>
                        </a:rPr>
                        <a:t>9</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98344">
                <a:tc>
                  <a:txBody>
                    <a:bodyPr/>
                    <a:lstStyle/>
                    <a:p>
                      <a:pPr algn="r">
                        <a:lnSpc>
                          <a:spcPts val="1800"/>
                        </a:lnSpc>
                        <a:spcAft>
                          <a:spcPts val="0"/>
                        </a:spcAft>
                      </a:pPr>
                      <a:r>
                        <a:rPr lang="en-US" sz="1800" b="1" kern="100" dirty="0">
                          <a:latin typeface="Century"/>
                          <a:ea typeface="Mincho"/>
                          <a:cs typeface="Times New Roman"/>
                        </a:rPr>
                        <a:t>10</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latin typeface="+mn-lt"/>
                          <a:ea typeface="Mincho"/>
                          <a:cs typeface="Times New Roman"/>
                        </a:rPr>
                        <a:t>ラジオボタンやチェックボックス</a:t>
                      </a:r>
                      <a:r>
                        <a:rPr lang="ja-JP" sz="1800" b="1" kern="100" dirty="0" smtClean="0">
                          <a:latin typeface="+mn-lt"/>
                          <a:ea typeface="Mincho"/>
                          <a:cs typeface="Times New Roman"/>
                        </a:rPr>
                        <a:t>はラベル</a:t>
                      </a:r>
                      <a:r>
                        <a:rPr lang="ja-JP" sz="1800" b="1"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14" name="テキスト ボックス 13"/>
          <p:cNvSpPr txBox="1"/>
          <p:nvPr/>
        </p:nvSpPr>
        <p:spPr>
          <a:xfrm>
            <a:off x="8028384" y="3275692"/>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6" name="テキスト ボックス 15"/>
          <p:cNvSpPr txBox="1"/>
          <p:nvPr/>
        </p:nvSpPr>
        <p:spPr>
          <a:xfrm>
            <a:off x="8028384" y="3995772"/>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7" name="テキスト ボックス 16"/>
          <p:cNvSpPr txBox="1"/>
          <p:nvPr/>
        </p:nvSpPr>
        <p:spPr>
          <a:xfrm>
            <a:off x="8028384" y="4355812"/>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8" name="テキスト ボックス 17"/>
          <p:cNvSpPr txBox="1"/>
          <p:nvPr/>
        </p:nvSpPr>
        <p:spPr>
          <a:xfrm>
            <a:off x="8028384" y="4715852"/>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9" name="テキスト ボックス 18"/>
          <p:cNvSpPr txBox="1"/>
          <p:nvPr/>
        </p:nvSpPr>
        <p:spPr>
          <a:xfrm>
            <a:off x="8028384" y="5075892"/>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0" name="テキスト ボックス 19"/>
          <p:cNvSpPr txBox="1"/>
          <p:nvPr/>
        </p:nvSpPr>
        <p:spPr>
          <a:xfrm>
            <a:off x="8028384" y="5435932"/>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1" name="テキスト ボックス 20"/>
          <p:cNvSpPr txBox="1"/>
          <p:nvPr/>
        </p:nvSpPr>
        <p:spPr>
          <a:xfrm>
            <a:off x="8028384" y="5795972"/>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2" name="テキスト ボックス 21"/>
          <p:cNvSpPr txBox="1"/>
          <p:nvPr/>
        </p:nvSpPr>
        <p:spPr>
          <a:xfrm>
            <a:off x="8028384" y="6237312"/>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3" name="テキスト ボックス 22"/>
          <p:cNvSpPr txBox="1"/>
          <p:nvPr/>
        </p:nvSpPr>
        <p:spPr>
          <a:xfrm>
            <a:off x="8028384" y="2780928"/>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24" name="テキスト ボックス 23"/>
          <p:cNvSpPr txBox="1"/>
          <p:nvPr/>
        </p:nvSpPr>
        <p:spPr>
          <a:xfrm>
            <a:off x="8028384" y="3543399"/>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25" name="角丸四角形 24"/>
          <p:cNvSpPr/>
          <p:nvPr/>
        </p:nvSpPr>
        <p:spPr>
          <a:xfrm>
            <a:off x="179513" y="1124744"/>
            <a:ext cx="237626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a:t>
            </a:r>
            <a:r>
              <a:rPr kumimoji="1" lang="ja-JP" altLang="en-US" sz="2800" b="1" dirty="0" smtClean="0">
                <a:latin typeface="メイリオ" pitchFamily="50" charset="-128"/>
                <a:ea typeface="メイリオ" pitchFamily="50" charset="-128"/>
                <a:cs typeface="メイリオ" pitchFamily="50" charset="-128"/>
              </a:rPr>
              <a:t>機能</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ox(in)">
                                      <p:cBhvr>
                                        <p:cTn id="10" dur="500"/>
                                        <p:tgtEl>
                                          <p:spTgt spid="1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ox(in)">
                                      <p:cBhvr>
                                        <p:cTn id="13" dur="500"/>
                                        <p:tgtEl>
                                          <p:spTgt spid="1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ox(in)">
                                      <p:cBhvr>
                                        <p:cTn id="16" dur="500"/>
                                        <p:tgtEl>
                                          <p:spTgt spid="18"/>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ox(in)">
                                      <p:cBhvr>
                                        <p:cTn id="19" dur="500"/>
                                        <p:tgtEl>
                                          <p:spTgt spid="19"/>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500"/>
                                        <p:tgtEl>
                                          <p:spTgt spid="20"/>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ox(in)">
                                      <p:cBhvr>
                                        <p:cTn id="25" dur="500"/>
                                        <p:tgtEl>
                                          <p:spTgt spid="2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ox(in)">
                                      <p:cBhvr>
                                        <p:cTn id="28" dur="500"/>
                                        <p:tgtEl>
                                          <p:spTgt spid="22"/>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ox(in)">
                                      <p:cBhvr>
                                        <p:cTn id="31" dur="500"/>
                                        <p:tgtEl>
                                          <p:spTgt spid="23"/>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ox(in)">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8" grpId="0"/>
      <p:bldP spid="19" grpId="0"/>
      <p:bldP spid="20" grpId="0"/>
      <p:bldP spid="21" grpId="0"/>
      <p:bldP spid="22" grpId="0"/>
      <p:bldP spid="23" grpId="0"/>
      <p:bldP spid="2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表 22"/>
          <p:cNvGraphicFramePr>
            <a:graphicFrameLocks noGrp="1"/>
          </p:cNvGraphicFramePr>
          <p:nvPr/>
        </p:nvGraphicFramePr>
        <p:xfrm>
          <a:off x="467544" y="2420888"/>
          <a:ext cx="8280920" cy="4320480"/>
        </p:xfrm>
        <a:graphic>
          <a:graphicData uri="http://schemas.openxmlformats.org/drawingml/2006/table">
            <a:tbl>
              <a:tblPr/>
              <a:tblGrid>
                <a:gridCol w="504056"/>
                <a:gridCol w="6768752"/>
                <a:gridCol w="1008112"/>
              </a:tblGrid>
              <a:tr h="438970">
                <a:tc>
                  <a:txBody>
                    <a:bodyPr/>
                    <a:lstStyle/>
                    <a:p>
                      <a:pPr algn="ctr">
                        <a:lnSpc>
                          <a:spcPts val="1800"/>
                        </a:lnSpc>
                        <a:spcAft>
                          <a:spcPts val="0"/>
                        </a:spcAft>
                      </a:pPr>
                      <a:r>
                        <a:rPr lang="en-US" altLang="ja-JP" sz="2400" b="1" kern="100" dirty="0" smtClean="0">
                          <a:latin typeface="+mn-lt"/>
                          <a:ea typeface="Mincho"/>
                          <a:cs typeface="Times New Roman"/>
                        </a:rPr>
                        <a:t>#</a:t>
                      </a:r>
                      <a:endParaRPr lang="ja-JP" sz="24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mn-lt"/>
                          <a:ea typeface="Mincho"/>
                          <a:cs typeface="Times New Roman"/>
                        </a:rPr>
                        <a:t>評価</a:t>
                      </a:r>
                      <a:endParaRPr lang="ja-JP" sz="24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4572">
                <a:tc>
                  <a:txBody>
                    <a:bodyPr/>
                    <a:lstStyle/>
                    <a:p>
                      <a:pPr algn="r">
                        <a:lnSpc>
                          <a:spcPts val="1800"/>
                        </a:lnSpc>
                        <a:spcAft>
                          <a:spcPts val="0"/>
                        </a:spcAft>
                      </a:pPr>
                      <a:r>
                        <a:rPr lang="en-US" sz="2400" b="1" kern="100" dirty="0">
                          <a:solidFill>
                            <a:srgbClr val="FF0000"/>
                          </a:solidFill>
                          <a:latin typeface="Century"/>
                          <a:ea typeface="Mincho"/>
                          <a:cs typeface="Times New Roman"/>
                        </a:rPr>
                        <a:t>1</a:t>
                      </a:r>
                      <a:endParaRPr lang="ja-JP" sz="2400" b="1" kern="100" dirty="0">
                        <a:solidFill>
                          <a:srgbClr val="FF0000"/>
                        </a:solidFill>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u="none" kern="100" dirty="0">
                          <a:solidFill>
                            <a:srgbClr val="FF0000"/>
                          </a:solidFill>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2</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2400" b="1" kern="100" dirty="0">
                          <a:solidFill>
                            <a:schemeClr val="bg1">
                              <a:lumMod val="75000"/>
                            </a:schemeClr>
                          </a:solidFill>
                          <a:latin typeface="Century"/>
                          <a:ea typeface="Mincho"/>
                          <a:cs typeface="Times New Roman"/>
                        </a:rPr>
                        <a:t>3</a:t>
                      </a:r>
                      <a:endParaRPr lang="ja-JP" sz="2400" b="1" kern="100" dirty="0">
                        <a:solidFill>
                          <a:schemeClr val="bg1">
                            <a:lumMod val="75000"/>
                          </a:schemeClr>
                        </a:solidFill>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b="1" kern="100" dirty="0" smtClean="0">
                          <a:solidFill>
                            <a:schemeClr val="bg1">
                              <a:lumMod val="75000"/>
                            </a:schemeClr>
                          </a:solidFill>
                          <a:latin typeface="+mn-lt"/>
                          <a:ea typeface="Mincho"/>
                          <a:cs typeface="Times New Roman"/>
                        </a:rPr>
                        <a:t>アクティブなフォームは</a:t>
                      </a:r>
                      <a:r>
                        <a:rPr lang="ja-JP" sz="2000" b="1" kern="100" dirty="0" smtClean="0">
                          <a:solidFill>
                            <a:schemeClr val="bg1">
                              <a:lumMod val="75000"/>
                            </a:schemeClr>
                          </a:solidFill>
                          <a:latin typeface="+mn-lt"/>
                          <a:ea typeface="Mincho"/>
                          <a:cs typeface="Times New Roman"/>
                        </a:rPr>
                        <a:t>色</a:t>
                      </a:r>
                      <a:r>
                        <a:rPr lang="ja-JP" sz="2000" b="1" kern="100" dirty="0">
                          <a:solidFill>
                            <a:schemeClr val="bg1">
                              <a:lumMod val="75000"/>
                            </a:schemeClr>
                          </a:solidFill>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590">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4</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5</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6</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7</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8</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9</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98344">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10</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ラジオボタンやチェックボックス</a:t>
                      </a:r>
                      <a:r>
                        <a:rPr lang="ja-JP" sz="1800" b="1" kern="100" dirty="0" smtClean="0">
                          <a:solidFill>
                            <a:schemeClr val="bg1">
                              <a:lumMod val="75000"/>
                            </a:schemeClr>
                          </a:solidFill>
                          <a:latin typeface="+mn-lt"/>
                          <a:ea typeface="Mincho"/>
                          <a:cs typeface="Times New Roman"/>
                        </a:rPr>
                        <a:t>はラベル</a:t>
                      </a:r>
                      <a:r>
                        <a:rPr lang="ja-JP" sz="1800" b="1" kern="100" dirty="0">
                          <a:solidFill>
                            <a:schemeClr val="bg1">
                              <a:lumMod val="75000"/>
                            </a:schemeClr>
                          </a:solidFill>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27" name="正方形/長方形 26"/>
          <p:cNvSpPr/>
          <p:nvPr/>
        </p:nvSpPr>
        <p:spPr>
          <a:xfrm>
            <a:off x="755576" y="3356992"/>
            <a:ext cx="6480720" cy="3312368"/>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1028" name="Picture 4"/>
          <p:cNvPicPr>
            <a:picLocks noChangeAspect="1" noChangeArrowheads="1"/>
          </p:cNvPicPr>
          <p:nvPr/>
        </p:nvPicPr>
        <p:blipFill>
          <a:blip r:embed="rId3" cstate="print"/>
          <a:srcRect/>
          <a:stretch>
            <a:fillRect/>
          </a:stretch>
        </p:blipFill>
        <p:spPr bwMode="auto">
          <a:xfrm>
            <a:off x="899592" y="3602491"/>
            <a:ext cx="4968552" cy="2562813"/>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2411760" y="3480400"/>
            <a:ext cx="4632940" cy="3044944"/>
          </a:xfrm>
          <a:prstGeom prst="rect">
            <a:avLst/>
          </a:prstGeom>
          <a:noFill/>
          <a:ln w="9525">
            <a:noFill/>
            <a:miter lim="800000"/>
            <a:headEnd/>
            <a:tailEnd/>
          </a:ln>
        </p:spPr>
      </p:pic>
      <p:cxnSp>
        <p:nvCxnSpPr>
          <p:cNvPr id="29" name="カギ線コネクタ 28"/>
          <p:cNvCxnSpPr/>
          <p:nvPr/>
        </p:nvCxnSpPr>
        <p:spPr>
          <a:xfrm rot="5400000">
            <a:off x="1079612" y="3681028"/>
            <a:ext cx="1224136" cy="288032"/>
          </a:xfrm>
          <a:prstGeom prst="bentConnector3">
            <a:avLst>
              <a:gd name="adj1" fmla="val 75236"/>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31" name="カギ線コネクタ 30"/>
          <p:cNvCxnSpPr/>
          <p:nvPr/>
        </p:nvCxnSpPr>
        <p:spPr>
          <a:xfrm rot="16200000" flipH="1">
            <a:off x="2483768" y="3284984"/>
            <a:ext cx="1080120" cy="936104"/>
          </a:xfrm>
          <a:prstGeom prst="bentConnector3">
            <a:avLst>
              <a:gd name="adj1" fmla="val 75168"/>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24" name="テキスト ボックス 23"/>
          <p:cNvSpPr txBox="1"/>
          <p:nvPr/>
        </p:nvSpPr>
        <p:spPr>
          <a:xfrm>
            <a:off x="8028384" y="2780928"/>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25" name="テキスト ボックス 24"/>
          <p:cNvSpPr txBox="1"/>
          <p:nvPr/>
        </p:nvSpPr>
        <p:spPr>
          <a:xfrm>
            <a:off x="8028384" y="327569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28" name="テキスト ボックス 27"/>
          <p:cNvSpPr txBox="1"/>
          <p:nvPr/>
        </p:nvSpPr>
        <p:spPr>
          <a:xfrm>
            <a:off x="8028384" y="3543399"/>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0" name="テキスト ボックス 29"/>
          <p:cNvSpPr txBox="1"/>
          <p:nvPr/>
        </p:nvSpPr>
        <p:spPr>
          <a:xfrm>
            <a:off x="8028384" y="399577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2" name="テキスト ボックス 31"/>
          <p:cNvSpPr txBox="1"/>
          <p:nvPr/>
        </p:nvSpPr>
        <p:spPr>
          <a:xfrm>
            <a:off x="8028384" y="435581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3" name="テキスト ボックス 32"/>
          <p:cNvSpPr txBox="1"/>
          <p:nvPr/>
        </p:nvSpPr>
        <p:spPr>
          <a:xfrm>
            <a:off x="8028384" y="471585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4" name="テキスト ボックス 33"/>
          <p:cNvSpPr txBox="1"/>
          <p:nvPr/>
        </p:nvSpPr>
        <p:spPr>
          <a:xfrm>
            <a:off x="8028384" y="507589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5" name="テキスト ボックス 34"/>
          <p:cNvSpPr txBox="1"/>
          <p:nvPr/>
        </p:nvSpPr>
        <p:spPr>
          <a:xfrm>
            <a:off x="8028384" y="543593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6" name="テキスト ボックス 35"/>
          <p:cNvSpPr txBox="1"/>
          <p:nvPr/>
        </p:nvSpPr>
        <p:spPr>
          <a:xfrm>
            <a:off x="8028384" y="579597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7" name="テキスト ボックス 36"/>
          <p:cNvSpPr txBox="1"/>
          <p:nvPr/>
        </p:nvSpPr>
        <p:spPr>
          <a:xfrm>
            <a:off x="8028384" y="623731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26" name="角丸四角形 25"/>
          <p:cNvSpPr/>
          <p:nvPr/>
        </p:nvSpPr>
        <p:spPr>
          <a:xfrm>
            <a:off x="179513" y="1124744"/>
            <a:ext cx="237626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a:t>
            </a:r>
            <a:r>
              <a:rPr kumimoji="1" lang="ja-JP" altLang="en-US" sz="2800" b="1" dirty="0" smtClean="0">
                <a:latin typeface="メイリオ" pitchFamily="50" charset="-128"/>
                <a:ea typeface="メイリオ" pitchFamily="50" charset="-128"/>
                <a:cs typeface="メイリオ" pitchFamily="50" charset="-128"/>
              </a:rPr>
              <a:t>機能</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par>
                                <p:cTn id="8" presetID="9"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dissolve">
                                      <p:cBhvr>
                                        <p:cTn id="10" dur="500"/>
                                        <p:tgtEl>
                                          <p:spTgt spid="1028"/>
                                        </p:tgtEl>
                                      </p:cBhvr>
                                    </p:animEffect>
                                  </p:childTnLst>
                                </p:cTn>
                              </p:par>
                              <p:par>
                                <p:cTn id="11" presetID="9" presetClass="entr" presetSubtype="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dissolve">
                                      <p:cBhvr>
                                        <p:cTn id="13" dur="500"/>
                                        <p:tgtEl>
                                          <p:spTgt spid="1027"/>
                                        </p:tgtEl>
                                      </p:cBhvr>
                                    </p:animEffect>
                                  </p:childTnLst>
                                </p:cTn>
                              </p:par>
                              <p:par>
                                <p:cTn id="14" presetID="9"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dissolve">
                                      <p:cBhvr>
                                        <p:cTn id="16" dur="500"/>
                                        <p:tgtEl>
                                          <p:spTgt spid="31"/>
                                        </p:tgtEl>
                                      </p:cBhvr>
                                    </p:animEffect>
                                  </p:childTnLst>
                                </p:cTn>
                              </p:par>
                              <p:par>
                                <p:cTn id="17" presetID="9"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表 20"/>
          <p:cNvGraphicFramePr>
            <a:graphicFrameLocks noGrp="1"/>
          </p:cNvGraphicFramePr>
          <p:nvPr/>
        </p:nvGraphicFramePr>
        <p:xfrm>
          <a:off x="467544" y="2420888"/>
          <a:ext cx="8280920" cy="4320480"/>
        </p:xfrm>
        <a:graphic>
          <a:graphicData uri="http://schemas.openxmlformats.org/drawingml/2006/table">
            <a:tbl>
              <a:tblPr/>
              <a:tblGrid>
                <a:gridCol w="504056"/>
                <a:gridCol w="6768752"/>
                <a:gridCol w="1008112"/>
              </a:tblGrid>
              <a:tr h="438970">
                <a:tc>
                  <a:txBody>
                    <a:bodyPr/>
                    <a:lstStyle/>
                    <a:p>
                      <a:pPr algn="ctr">
                        <a:lnSpc>
                          <a:spcPts val="1800"/>
                        </a:lnSpc>
                        <a:spcAft>
                          <a:spcPts val="0"/>
                        </a:spcAft>
                      </a:pPr>
                      <a:r>
                        <a:rPr lang="en-US" altLang="ja-JP" sz="2400" b="1" kern="100" dirty="0" smtClean="0">
                          <a:solidFill>
                            <a:schemeClr val="tx1"/>
                          </a:solidFill>
                          <a:latin typeface="+mn-lt"/>
                          <a:ea typeface="Mincho"/>
                          <a:cs typeface="Times New Roman"/>
                        </a:rPr>
                        <a:t>#</a:t>
                      </a:r>
                      <a:endParaRPr lang="ja-JP" sz="2400" b="1" kern="100" dirty="0">
                        <a:solidFill>
                          <a:schemeClr val="tx1"/>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solidFill>
                            <a:schemeClr val="tx1"/>
                          </a:solidFill>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solidFill>
                            <a:schemeClr val="tx1"/>
                          </a:solidFill>
                          <a:latin typeface="+mn-lt"/>
                          <a:ea typeface="Mincho"/>
                          <a:cs typeface="Times New Roman"/>
                        </a:rPr>
                        <a:t>評価</a:t>
                      </a:r>
                      <a:endParaRPr lang="ja-JP" sz="2400" b="1" kern="100" dirty="0">
                        <a:solidFill>
                          <a:schemeClr val="tx1"/>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4572">
                <a:tc>
                  <a:txBody>
                    <a:bodyPr/>
                    <a:lstStyle/>
                    <a:p>
                      <a:pPr algn="r">
                        <a:lnSpc>
                          <a:spcPts val="1800"/>
                        </a:lnSpc>
                        <a:spcAft>
                          <a:spcPts val="0"/>
                        </a:spcAft>
                      </a:pPr>
                      <a:r>
                        <a:rPr lang="en-US" sz="2400" b="1" kern="100" dirty="0">
                          <a:solidFill>
                            <a:schemeClr val="bg1">
                              <a:lumMod val="75000"/>
                            </a:schemeClr>
                          </a:solidFill>
                          <a:latin typeface="Century"/>
                          <a:ea typeface="Mincho"/>
                          <a:cs typeface="Times New Roman"/>
                        </a:rPr>
                        <a:t>1</a:t>
                      </a:r>
                      <a:endParaRPr lang="ja-JP" sz="2400" b="1" kern="100" dirty="0">
                        <a:solidFill>
                          <a:schemeClr val="bg1">
                            <a:lumMod val="75000"/>
                          </a:schemeClr>
                        </a:solidFill>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solidFill>
                            <a:schemeClr val="bg1">
                              <a:lumMod val="75000"/>
                            </a:schemeClr>
                          </a:solidFill>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2</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2400" b="1" kern="100" dirty="0">
                          <a:solidFill>
                            <a:srgbClr val="FF0000"/>
                          </a:solidFill>
                          <a:latin typeface="Century"/>
                          <a:ea typeface="Mincho"/>
                          <a:cs typeface="Times New Roman"/>
                        </a:rPr>
                        <a:t>3</a:t>
                      </a:r>
                      <a:endParaRPr lang="ja-JP" sz="2400" b="1" kern="100" dirty="0">
                        <a:solidFill>
                          <a:srgbClr val="FF0000"/>
                        </a:solidFill>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b="1" u="none" kern="100" dirty="0" smtClean="0">
                          <a:solidFill>
                            <a:srgbClr val="FF0000"/>
                          </a:solidFill>
                          <a:latin typeface="+mn-lt"/>
                          <a:ea typeface="Mincho"/>
                          <a:cs typeface="Times New Roman"/>
                        </a:rPr>
                        <a:t>アクティブなフォームは</a:t>
                      </a:r>
                      <a:r>
                        <a:rPr lang="ja-JP" sz="2000" b="1" u="none" kern="100" dirty="0" smtClean="0">
                          <a:solidFill>
                            <a:srgbClr val="FF0000"/>
                          </a:solidFill>
                          <a:latin typeface="+mn-lt"/>
                          <a:ea typeface="Mincho"/>
                          <a:cs typeface="Times New Roman"/>
                        </a:rPr>
                        <a:t>色</a:t>
                      </a:r>
                      <a:r>
                        <a:rPr lang="ja-JP" sz="2000" b="1" u="none" kern="100" dirty="0">
                          <a:solidFill>
                            <a:srgbClr val="FF0000"/>
                          </a:solidFill>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590">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4</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5</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6</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7</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8</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9</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98344">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10</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ラジオボタンやチェックボックス</a:t>
                      </a:r>
                      <a:r>
                        <a:rPr lang="ja-JP" sz="1800" b="1" kern="100" dirty="0" smtClean="0">
                          <a:solidFill>
                            <a:schemeClr val="bg1">
                              <a:lumMod val="75000"/>
                            </a:schemeClr>
                          </a:solidFill>
                          <a:latin typeface="+mn-lt"/>
                          <a:ea typeface="Mincho"/>
                          <a:cs typeface="Times New Roman"/>
                        </a:rPr>
                        <a:t>はラベル</a:t>
                      </a:r>
                      <a:r>
                        <a:rPr lang="ja-JP" sz="1800" b="1" kern="100" dirty="0">
                          <a:solidFill>
                            <a:schemeClr val="bg1">
                              <a:lumMod val="75000"/>
                            </a:schemeClr>
                          </a:solidFill>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27" name="正方形/長方形 26"/>
          <p:cNvSpPr/>
          <p:nvPr/>
        </p:nvSpPr>
        <p:spPr>
          <a:xfrm>
            <a:off x="1115616" y="4005064"/>
            <a:ext cx="5328592" cy="2736304"/>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2050" name="Picture 2"/>
          <p:cNvPicPr>
            <a:picLocks noChangeAspect="1" noChangeArrowheads="1"/>
          </p:cNvPicPr>
          <p:nvPr/>
        </p:nvPicPr>
        <p:blipFill>
          <a:blip r:embed="rId3" cstate="print"/>
          <a:srcRect l="27672" t="16000" r="28054" b="42000"/>
          <a:stretch>
            <a:fillRect/>
          </a:stretch>
        </p:blipFill>
        <p:spPr bwMode="auto">
          <a:xfrm>
            <a:off x="1187624" y="4077072"/>
            <a:ext cx="5112568" cy="2592288"/>
          </a:xfrm>
          <a:prstGeom prst="rect">
            <a:avLst/>
          </a:prstGeom>
          <a:noFill/>
          <a:ln w="9525">
            <a:noFill/>
            <a:miter lim="800000"/>
            <a:headEnd/>
            <a:tailEnd/>
          </a:ln>
        </p:spPr>
      </p:pic>
      <p:cxnSp>
        <p:nvCxnSpPr>
          <p:cNvPr id="29" name="カギ線コネクタ 28"/>
          <p:cNvCxnSpPr/>
          <p:nvPr/>
        </p:nvCxnSpPr>
        <p:spPr>
          <a:xfrm rot="16200000" flipH="1">
            <a:off x="2411759" y="4005063"/>
            <a:ext cx="1152130" cy="1008115"/>
          </a:xfrm>
          <a:prstGeom prst="bentConnector3">
            <a:avLst>
              <a:gd name="adj1" fmla="val 20238"/>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22" name="テキスト ボックス 21"/>
          <p:cNvSpPr txBox="1"/>
          <p:nvPr/>
        </p:nvSpPr>
        <p:spPr>
          <a:xfrm>
            <a:off x="8028384" y="2780928"/>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23" name="テキスト ボックス 22"/>
          <p:cNvSpPr txBox="1"/>
          <p:nvPr/>
        </p:nvSpPr>
        <p:spPr>
          <a:xfrm>
            <a:off x="8028384" y="327569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24" name="テキスト ボックス 23"/>
          <p:cNvSpPr txBox="1"/>
          <p:nvPr/>
        </p:nvSpPr>
        <p:spPr>
          <a:xfrm>
            <a:off x="8028384" y="3543399"/>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25" name="テキスト ボックス 24"/>
          <p:cNvSpPr txBox="1"/>
          <p:nvPr/>
        </p:nvSpPr>
        <p:spPr>
          <a:xfrm>
            <a:off x="8028384" y="399577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28" name="テキスト ボックス 27"/>
          <p:cNvSpPr txBox="1"/>
          <p:nvPr/>
        </p:nvSpPr>
        <p:spPr>
          <a:xfrm>
            <a:off x="8028384" y="435581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0" name="テキスト ボックス 29"/>
          <p:cNvSpPr txBox="1"/>
          <p:nvPr/>
        </p:nvSpPr>
        <p:spPr>
          <a:xfrm>
            <a:off x="8028384" y="471585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1" name="テキスト ボックス 30"/>
          <p:cNvSpPr txBox="1"/>
          <p:nvPr/>
        </p:nvSpPr>
        <p:spPr>
          <a:xfrm>
            <a:off x="8028384" y="507589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2" name="テキスト ボックス 31"/>
          <p:cNvSpPr txBox="1"/>
          <p:nvPr/>
        </p:nvSpPr>
        <p:spPr>
          <a:xfrm>
            <a:off x="8028384" y="543593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3" name="テキスト ボックス 32"/>
          <p:cNvSpPr txBox="1"/>
          <p:nvPr/>
        </p:nvSpPr>
        <p:spPr>
          <a:xfrm>
            <a:off x="8028384" y="579597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4" name="テキスト ボックス 33"/>
          <p:cNvSpPr txBox="1"/>
          <p:nvPr/>
        </p:nvSpPr>
        <p:spPr>
          <a:xfrm>
            <a:off x="8028384" y="623731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26" name="角丸四角形 25"/>
          <p:cNvSpPr/>
          <p:nvPr/>
        </p:nvSpPr>
        <p:spPr>
          <a:xfrm>
            <a:off x="179513" y="1124744"/>
            <a:ext cx="237626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a:t>
            </a:r>
            <a:r>
              <a:rPr kumimoji="1" lang="ja-JP" altLang="en-US" sz="2800" b="1" dirty="0" smtClean="0">
                <a:latin typeface="メイリオ" pitchFamily="50" charset="-128"/>
                <a:ea typeface="メイリオ" pitchFamily="50" charset="-128"/>
                <a:cs typeface="メイリオ" pitchFamily="50" charset="-128"/>
              </a:rPr>
              <a:t>機能</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dissolve">
                                      <p:cBhvr>
                                        <p:cTn id="10" dur="500"/>
                                        <p:tgtEl>
                                          <p:spTgt spid="205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2800" b="1" noProof="0" dirty="0" smtClean="0">
                <a:latin typeface="メイリオ" pitchFamily="50" charset="-128"/>
                <a:ea typeface="メイリオ" pitchFamily="50" charset="-128"/>
                <a:cs typeface="メイリオ" pitchFamily="50" charset="-128"/>
              </a:rPr>
              <a:t>②リアルタイムバリデーション</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179512" y="2492896"/>
          <a:ext cx="3528392" cy="3672408"/>
        </p:xfrm>
        <a:graphic>
          <a:graphicData uri="http://schemas.openxmlformats.org/drawingml/2006/table">
            <a:tbl>
              <a:tblPr/>
              <a:tblGrid>
                <a:gridCol w="504056"/>
                <a:gridCol w="2463001"/>
                <a:gridCol w="561335"/>
              </a:tblGrid>
              <a:tr h="913512">
                <a:tc>
                  <a:txBody>
                    <a:bodyPr/>
                    <a:lstStyle/>
                    <a:p>
                      <a:pPr algn="ctr">
                        <a:lnSpc>
                          <a:spcPts val="1800"/>
                        </a:lnSpc>
                        <a:spcAft>
                          <a:spcPts val="0"/>
                        </a:spcAft>
                      </a:pPr>
                      <a:r>
                        <a:rPr lang="en-US" altLang="ja-JP" sz="2400" b="1" kern="100" dirty="0" smtClean="0">
                          <a:latin typeface="+mn-lt"/>
                          <a:ea typeface="Mincho"/>
                          <a:cs typeface="Times New Roman"/>
                        </a:rPr>
                        <a:t>#</a:t>
                      </a:r>
                      <a:endParaRPr lang="ja-JP" sz="24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mn-lt"/>
                          <a:ea typeface="Mincho"/>
                          <a:cs typeface="Times New Roman"/>
                        </a:rPr>
                        <a:t>評</a:t>
                      </a:r>
                      <a:endParaRPr lang="en-US" altLang="ja-JP" sz="2400" b="1" kern="100" dirty="0" smtClean="0">
                        <a:latin typeface="+mn-lt"/>
                        <a:ea typeface="Mincho"/>
                        <a:cs typeface="Times New Roman"/>
                      </a:endParaRPr>
                    </a:p>
                    <a:p>
                      <a:pPr algn="ctr">
                        <a:lnSpc>
                          <a:spcPts val="1800"/>
                        </a:lnSpc>
                        <a:spcAft>
                          <a:spcPts val="0"/>
                        </a:spcAft>
                      </a:pPr>
                      <a:endParaRPr lang="en-US" altLang="ja-JP" sz="2400" b="1" kern="100" dirty="0" smtClean="0">
                        <a:latin typeface="+mn-lt"/>
                        <a:ea typeface="Mincho"/>
                        <a:cs typeface="Times New Roman"/>
                      </a:endParaRPr>
                    </a:p>
                    <a:p>
                      <a:pPr algn="ctr">
                        <a:lnSpc>
                          <a:spcPts val="1800"/>
                        </a:lnSpc>
                        <a:spcAft>
                          <a:spcPts val="0"/>
                        </a:spcAft>
                      </a:pPr>
                      <a:r>
                        <a:rPr lang="ja-JP" altLang="en-US" sz="2400" b="1" kern="100" dirty="0" smtClean="0">
                          <a:latin typeface="+mn-lt"/>
                          <a:ea typeface="Mincho"/>
                          <a:cs typeface="Times New Roman"/>
                        </a:rPr>
                        <a:t>価</a:t>
                      </a:r>
                      <a:endParaRPr lang="ja-JP" sz="24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900063">
                <a:tc>
                  <a:txBody>
                    <a:bodyPr/>
                    <a:lstStyle/>
                    <a:p>
                      <a:pPr algn="r">
                        <a:lnSpc>
                          <a:spcPts val="1800"/>
                        </a:lnSpc>
                        <a:spcAft>
                          <a:spcPts val="0"/>
                        </a:spcAft>
                      </a:pPr>
                      <a:r>
                        <a:rPr lang="en-US" sz="2400" b="1" kern="100" dirty="0">
                          <a:solidFill>
                            <a:srgbClr val="FF0000"/>
                          </a:solidFill>
                          <a:latin typeface="Century"/>
                          <a:ea typeface="Mincho"/>
                          <a:cs typeface="Times New Roman"/>
                        </a:rPr>
                        <a:t>11</a:t>
                      </a:r>
                      <a:endParaRPr lang="ja-JP" sz="24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u="none" kern="100" dirty="0">
                          <a:solidFill>
                            <a:srgbClr val="FF0000"/>
                          </a:solidFill>
                          <a:latin typeface="+mn-lt"/>
                          <a:ea typeface="Mincho"/>
                          <a:cs typeface="Times New Roman"/>
                        </a:rPr>
                        <a:t>エラーを明記する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20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858833">
                <a:tc>
                  <a:txBody>
                    <a:bodyPr/>
                    <a:lstStyle/>
                    <a:p>
                      <a:pPr algn="r">
                        <a:lnSpc>
                          <a:spcPts val="1800"/>
                        </a:lnSpc>
                        <a:spcAft>
                          <a:spcPts val="0"/>
                        </a:spcAft>
                      </a:pPr>
                      <a:r>
                        <a:rPr lang="en-US" sz="2400" b="1" kern="100" dirty="0">
                          <a:solidFill>
                            <a:srgbClr val="FF0000"/>
                          </a:solidFill>
                          <a:latin typeface="Century"/>
                          <a:ea typeface="Mincho"/>
                          <a:cs typeface="Times New Roman"/>
                        </a:rPr>
                        <a:t>12</a:t>
                      </a:r>
                      <a:endParaRPr lang="ja-JP" sz="24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u="none" kern="100" dirty="0">
                          <a:solidFill>
                            <a:srgbClr val="FF0000"/>
                          </a:solidFill>
                          <a:latin typeface="+mn-lt"/>
                          <a:ea typeface="Mincho"/>
                          <a:cs typeface="Times New Roman"/>
                        </a:rPr>
                        <a:t>エラー箇所に正しい情報が入力</a:t>
                      </a:r>
                      <a:r>
                        <a:rPr lang="ja-JP" sz="1800" b="1" u="none" kern="100" dirty="0" smtClean="0">
                          <a:solidFill>
                            <a:srgbClr val="FF0000"/>
                          </a:solidFill>
                          <a:latin typeface="+mn-lt"/>
                          <a:ea typeface="Mincho"/>
                          <a:cs typeface="Times New Roman"/>
                        </a:rPr>
                        <a:t>されたらエラー</a:t>
                      </a:r>
                      <a:r>
                        <a:rPr lang="ja-JP" sz="1800" b="1" u="none" kern="100" dirty="0">
                          <a:solidFill>
                            <a:srgbClr val="FF0000"/>
                          </a:solidFill>
                          <a:latin typeface="+mn-lt"/>
                          <a:ea typeface="Mincho"/>
                          <a:cs typeface="Times New Roman"/>
                        </a:rPr>
                        <a:t>をリアルタイムで消す</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20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10" name="テキスト ボックス 9"/>
          <p:cNvSpPr txBox="1"/>
          <p:nvPr/>
        </p:nvSpPr>
        <p:spPr>
          <a:xfrm>
            <a:off x="3203848" y="3645024"/>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3" name="テキスト ボックス 12"/>
          <p:cNvSpPr txBox="1"/>
          <p:nvPr/>
        </p:nvSpPr>
        <p:spPr>
          <a:xfrm>
            <a:off x="3203848" y="5022468"/>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4" name="正方形/長方形 13"/>
          <p:cNvSpPr/>
          <p:nvPr/>
        </p:nvSpPr>
        <p:spPr>
          <a:xfrm>
            <a:off x="3773132" y="2484348"/>
            <a:ext cx="5298860" cy="3680956"/>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3075" name="Picture 3"/>
          <p:cNvPicPr>
            <a:picLocks noChangeAspect="1" noChangeArrowheads="1"/>
          </p:cNvPicPr>
          <p:nvPr/>
        </p:nvPicPr>
        <p:blipFill>
          <a:blip r:embed="rId3" cstate="print"/>
          <a:srcRect/>
          <a:stretch>
            <a:fillRect/>
          </a:stretch>
        </p:blipFill>
        <p:spPr bwMode="auto">
          <a:xfrm>
            <a:off x="3928369" y="2564904"/>
            <a:ext cx="5036119" cy="3464933"/>
          </a:xfrm>
          <a:prstGeom prst="rect">
            <a:avLst/>
          </a:prstGeom>
          <a:noFill/>
          <a:ln w="9525">
            <a:noFill/>
            <a:miter lim="800000"/>
            <a:headEnd/>
            <a:tailEnd/>
          </a:ln>
        </p:spPr>
      </p:pic>
      <p:sp>
        <p:nvSpPr>
          <p:cNvPr id="15" name="角丸四角形 14"/>
          <p:cNvSpPr/>
          <p:nvPr/>
        </p:nvSpPr>
        <p:spPr>
          <a:xfrm>
            <a:off x="179513" y="1124744"/>
            <a:ext cx="237626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a:t>
            </a:r>
            <a:r>
              <a:rPr kumimoji="1" lang="ja-JP" altLang="en-US" sz="2800" b="1" dirty="0" smtClean="0">
                <a:latin typeface="メイリオ" pitchFamily="50" charset="-128"/>
                <a:ea typeface="メイリオ" pitchFamily="50" charset="-128"/>
                <a:cs typeface="メイリオ" pitchFamily="50" charset="-128"/>
              </a:rPr>
              <a:t>機能</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ox(in)">
                                      <p:cBhvr>
                                        <p:cTn id="10" dur="500"/>
                                        <p:tgtEl>
                                          <p:spTgt spid="13"/>
                                        </p:tgtEl>
                                      </p:cBhvr>
                                    </p:animEffect>
                                  </p:childTnLst>
                                </p:cTn>
                              </p:par>
                              <p:par>
                                <p:cTn id="11" presetID="9" presetClass="entr" presetSubtype="0" fill="hold" nodeType="withEffect">
                                  <p:stCondLst>
                                    <p:cond delay="0"/>
                                  </p:stCondLst>
                                  <p:childTnLst>
                                    <p:set>
                                      <p:cBhvr>
                                        <p:cTn id="12" dur="1" fill="hold">
                                          <p:stCondLst>
                                            <p:cond delay="0"/>
                                          </p:stCondLst>
                                        </p:cTn>
                                        <p:tgtEl>
                                          <p:spTgt spid="3075"/>
                                        </p:tgtEl>
                                        <p:attrNameLst>
                                          <p:attrName>style.visibility</p:attrName>
                                        </p:attrNameLst>
                                      </p:cBhvr>
                                      <p:to>
                                        <p:strVal val="visible"/>
                                      </p:to>
                                    </p:set>
                                    <p:animEffect transition="in" filter="dissolve">
                                      <p:cBhvr>
                                        <p:cTn id="13" dur="500"/>
                                        <p:tgtEl>
                                          <p:spTgt spid="307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ssolv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③サブミットロック</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323529" y="2420888"/>
          <a:ext cx="8424935" cy="1080120"/>
        </p:xfrm>
        <a:graphic>
          <a:graphicData uri="http://schemas.openxmlformats.org/drawingml/2006/table">
            <a:tbl>
              <a:tblPr/>
              <a:tblGrid>
                <a:gridCol w="576063"/>
                <a:gridCol w="6823228"/>
                <a:gridCol w="1025644"/>
              </a:tblGrid>
              <a:tr h="432048">
                <a:tc>
                  <a:txBody>
                    <a:bodyPr/>
                    <a:lstStyle/>
                    <a:p>
                      <a:pPr algn="ctr">
                        <a:lnSpc>
                          <a:spcPts val="1800"/>
                        </a:lnSpc>
                        <a:spcAft>
                          <a:spcPts val="0"/>
                        </a:spcAft>
                      </a:pPr>
                      <a:r>
                        <a:rPr lang="en-US" altLang="ja-JP" sz="2400" b="1" kern="100" dirty="0" smtClean="0">
                          <a:latin typeface="+mn-lt"/>
                          <a:ea typeface="Mincho"/>
                          <a:cs typeface="Times New Roman"/>
                        </a:rPr>
                        <a:t>#</a:t>
                      </a:r>
                      <a:endParaRPr lang="ja-JP" sz="24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mn-lt"/>
                          <a:ea typeface="Mincho"/>
                          <a:cs typeface="Times New Roman"/>
                        </a:rPr>
                        <a:t>評価</a:t>
                      </a:r>
                      <a:endParaRPr lang="ja-JP" sz="24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648072">
                <a:tc>
                  <a:txBody>
                    <a:bodyPr/>
                    <a:lstStyle/>
                    <a:p>
                      <a:pPr algn="r">
                        <a:lnSpc>
                          <a:spcPts val="1800"/>
                        </a:lnSpc>
                        <a:spcAft>
                          <a:spcPts val="0"/>
                        </a:spcAft>
                      </a:pPr>
                      <a:r>
                        <a:rPr lang="en-US" sz="2400" b="1" kern="100" dirty="0" smtClean="0">
                          <a:solidFill>
                            <a:srgbClr val="FF0000"/>
                          </a:solidFill>
                          <a:latin typeface="Century"/>
                          <a:ea typeface="Mincho"/>
                          <a:cs typeface="Times New Roman"/>
                        </a:rPr>
                        <a:t>13</a:t>
                      </a:r>
                      <a:endParaRPr lang="ja-JP" sz="24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smtClean="0">
                          <a:solidFill>
                            <a:srgbClr val="FF0000"/>
                          </a:solidFill>
                          <a:latin typeface="+mn-lt"/>
                          <a:ea typeface="Mincho"/>
                          <a:cs typeface="Times New Roman"/>
                        </a:rPr>
                        <a:t>登録</a:t>
                      </a:r>
                      <a:r>
                        <a:rPr lang="ja-JP" sz="2000" b="1" kern="100" dirty="0">
                          <a:solidFill>
                            <a:srgbClr val="FF0000"/>
                          </a:solidFill>
                          <a:latin typeface="+mn-lt"/>
                          <a:ea typeface="Mincho"/>
                          <a:cs typeface="Times New Roman"/>
                        </a:rPr>
                        <a:t>ボタンは全ての入力が完了したら押せるようにする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20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0" name="テキスト ボックス 9"/>
          <p:cNvSpPr txBox="1"/>
          <p:nvPr/>
        </p:nvSpPr>
        <p:spPr>
          <a:xfrm>
            <a:off x="8028384" y="2967335"/>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1" name="正方形/長方形 10"/>
          <p:cNvSpPr/>
          <p:nvPr/>
        </p:nvSpPr>
        <p:spPr>
          <a:xfrm>
            <a:off x="107504" y="3645024"/>
            <a:ext cx="8856984" cy="2592287"/>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4098" name="Picture 2"/>
          <p:cNvPicPr>
            <a:picLocks noChangeAspect="1" noChangeArrowheads="1"/>
          </p:cNvPicPr>
          <p:nvPr/>
        </p:nvPicPr>
        <p:blipFill>
          <a:blip r:embed="rId3" cstate="print"/>
          <a:srcRect/>
          <a:stretch>
            <a:fillRect/>
          </a:stretch>
        </p:blipFill>
        <p:spPr bwMode="auto">
          <a:xfrm>
            <a:off x="179512" y="3742878"/>
            <a:ext cx="8640960" cy="2350417"/>
          </a:xfrm>
          <a:prstGeom prst="rect">
            <a:avLst/>
          </a:prstGeom>
          <a:noFill/>
          <a:ln w="9525">
            <a:noFill/>
            <a:miter lim="800000"/>
            <a:headEnd/>
            <a:tailEnd/>
          </a:ln>
        </p:spPr>
      </p:pic>
      <p:sp>
        <p:nvSpPr>
          <p:cNvPr id="16" name="正方形/長方形 15"/>
          <p:cNvSpPr/>
          <p:nvPr/>
        </p:nvSpPr>
        <p:spPr>
          <a:xfrm>
            <a:off x="1403648" y="6165303"/>
            <a:ext cx="2088232" cy="548680"/>
          </a:xfrm>
          <a:prstGeom prst="rect">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ボタン非活性</a:t>
            </a:r>
            <a:endParaRPr lang="ja-JP" altLang="en-US" sz="2000" b="1" dirty="0">
              <a:latin typeface="メイリオ" pitchFamily="50" charset="-128"/>
              <a:ea typeface="メイリオ" pitchFamily="50" charset="-128"/>
              <a:cs typeface="メイリオ" pitchFamily="50" charset="-128"/>
            </a:endParaRPr>
          </a:p>
        </p:txBody>
      </p:sp>
      <p:sp>
        <p:nvSpPr>
          <p:cNvPr id="14" name="線吹き出し 2 (枠付き) 13"/>
          <p:cNvSpPr/>
          <p:nvPr/>
        </p:nvSpPr>
        <p:spPr>
          <a:xfrm rot="16200000">
            <a:off x="2555776" y="5013175"/>
            <a:ext cx="360040" cy="1080120"/>
          </a:xfrm>
          <a:prstGeom prst="borderCallout2">
            <a:avLst>
              <a:gd name="adj1" fmla="val 48494"/>
              <a:gd name="adj2" fmla="val 5395"/>
              <a:gd name="adj3" fmla="val 49638"/>
              <a:gd name="adj4" fmla="val -58423"/>
              <a:gd name="adj5" fmla="val 17546"/>
              <a:gd name="adj6" fmla="val -129037"/>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5580112" y="6165303"/>
            <a:ext cx="2160240" cy="548680"/>
          </a:xfrm>
          <a:prstGeom prst="rect">
            <a:avLst/>
          </a:prstGeom>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ボタン活性化</a:t>
            </a:r>
            <a:endParaRPr lang="ja-JP" altLang="en-US" sz="2000" b="1" dirty="0">
              <a:latin typeface="メイリオ" pitchFamily="50" charset="-128"/>
              <a:ea typeface="メイリオ" pitchFamily="50" charset="-128"/>
              <a:cs typeface="メイリオ" pitchFamily="50" charset="-128"/>
            </a:endParaRPr>
          </a:p>
        </p:txBody>
      </p:sp>
      <p:sp>
        <p:nvSpPr>
          <p:cNvPr id="15" name="線吹き出し 2 (枠付き) 14"/>
          <p:cNvSpPr/>
          <p:nvPr/>
        </p:nvSpPr>
        <p:spPr>
          <a:xfrm rot="16200000">
            <a:off x="6876256" y="5013175"/>
            <a:ext cx="360040" cy="1080120"/>
          </a:xfrm>
          <a:prstGeom prst="borderCallout2">
            <a:avLst>
              <a:gd name="adj1" fmla="val 47350"/>
              <a:gd name="adj2" fmla="val -11765"/>
              <a:gd name="adj3" fmla="val 47350"/>
              <a:gd name="adj4" fmla="val -54991"/>
              <a:gd name="adj5" fmla="val 11827"/>
              <a:gd name="adj6" fmla="val -125605"/>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a:off x="179513" y="1124744"/>
            <a:ext cx="237626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a:t>
            </a:r>
            <a:r>
              <a:rPr kumimoji="1" lang="ja-JP" altLang="en-US" sz="2800" b="1" dirty="0" smtClean="0">
                <a:latin typeface="メイリオ" pitchFamily="50" charset="-128"/>
                <a:ea typeface="メイリオ" pitchFamily="50" charset="-128"/>
                <a:cs typeface="メイリオ" pitchFamily="50" charset="-128"/>
              </a:rPr>
              <a:t>機能</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9"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dissolve">
                                      <p:cBhvr>
                                        <p:cTn id="10" dur="500"/>
                                        <p:tgtEl>
                                          <p:spTgt spid="409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strips(downLeft)">
                                      <p:cBhvr>
                                        <p:cTn id="18" dur="500"/>
                                        <p:tgtEl>
                                          <p:spTgt spid="14"/>
                                        </p:tgtEl>
                                      </p:cBhvr>
                                    </p:animEffect>
                                  </p:childTnLst>
                                </p:cTn>
                              </p:par>
                              <p:par>
                                <p:cTn id="19" presetID="18" presetClass="entr" presetSubtype="1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trips(downLeft)">
                                      <p:cBhvr>
                                        <p:cTn id="21" dur="500"/>
                                        <p:tgtEl>
                                          <p:spTgt spid="15"/>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strips(downLeft)">
                                      <p:cBhvr>
                                        <p:cTn id="24" dur="500"/>
                                        <p:tgtEl>
                                          <p:spTgt spid="16"/>
                                        </p:tgtEl>
                                      </p:cBhvr>
                                    </p:animEffect>
                                  </p:childTnLst>
                                </p:cTn>
                              </p:par>
                              <p:par>
                                <p:cTn id="25" presetID="18" presetClass="entr" presetSubtype="12"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strips(downLeft)">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6" grpId="0" animBg="1"/>
      <p:bldP spid="14" grpId="0" animBg="1"/>
      <p:bldP spid="17" grpId="0" animBg="1"/>
      <p:bldP spid="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36</a:t>
            </a:fld>
            <a:endParaRPr kumimoji="1" lang="ja-JP" altLang="en-US" dirty="0"/>
          </a:p>
        </p:txBody>
      </p:sp>
      <p:sp>
        <p:nvSpPr>
          <p:cNvPr id="9"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t>結言</a:t>
            </a:r>
            <a:endParaRPr kumimoji="1" lang="en-US" altLang="ja-JP" sz="32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a:t>
            </a:r>
            <a:r>
              <a:rPr lang="ja-JP" altLang="en-US" dirty="0" smtClean="0"/>
              <a:t>１結論</a:t>
            </a:r>
            <a:endParaRPr kumimoji="1" lang="ja-JP" altLang="en-US" dirty="0"/>
          </a:p>
        </p:txBody>
      </p:sp>
      <p:sp>
        <p:nvSpPr>
          <p:cNvPr id="6" name="コンテンツ プレースホルダ 5"/>
          <p:cNvSpPr>
            <a:spLocks noGrp="1"/>
          </p:cNvSpPr>
          <p:nvPr>
            <p:ph idx="1"/>
          </p:nvPr>
        </p:nvSpPr>
        <p:spPr>
          <a:xfrm>
            <a:off x="251520" y="1412776"/>
            <a:ext cx="8686800" cy="4713387"/>
          </a:xfrm>
        </p:spPr>
        <p:txBody>
          <a:bodyPr/>
          <a:lstStyle/>
          <a:p>
            <a:r>
              <a:rPr lang="en-US" altLang="ja-JP" dirty="0" smtClean="0"/>
              <a:t>EFO</a:t>
            </a:r>
            <a:r>
              <a:rPr lang="ja-JP" altLang="en-US" dirty="0" smtClean="0"/>
              <a:t>の観点からフォームの機能を設計・実装し、</a:t>
            </a:r>
            <a:endParaRPr lang="en-US" altLang="ja-JP" dirty="0" smtClean="0"/>
          </a:p>
          <a:p>
            <a:pPr>
              <a:buNone/>
            </a:pPr>
            <a:r>
              <a:rPr lang="ja-JP" altLang="en-US" dirty="0" smtClean="0"/>
              <a:t>　全ての検討項目</a:t>
            </a:r>
            <a:r>
              <a:rPr lang="en-US" altLang="ja-JP" dirty="0" smtClean="0"/>
              <a:t>(</a:t>
            </a:r>
            <a:r>
              <a:rPr lang="ja-JP" altLang="en-US" dirty="0" smtClean="0"/>
              <a:t>全</a:t>
            </a:r>
            <a:r>
              <a:rPr lang="en-US" altLang="ja-JP" dirty="0" smtClean="0"/>
              <a:t>13</a:t>
            </a:r>
            <a:r>
              <a:rPr lang="ja-JP" altLang="en-US" dirty="0" smtClean="0"/>
              <a:t>項目</a:t>
            </a:r>
            <a:r>
              <a:rPr lang="en-US" altLang="ja-JP" dirty="0" smtClean="0"/>
              <a:t>)</a:t>
            </a:r>
            <a:r>
              <a:rPr lang="ja-JP" altLang="en-US" dirty="0" smtClean="0"/>
              <a:t>を満たすことができた。</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7" name="下矢印 6"/>
          <p:cNvSpPr/>
          <p:nvPr/>
        </p:nvSpPr>
        <p:spPr>
          <a:xfrm>
            <a:off x="2699792" y="2780928"/>
            <a:ext cx="3600400" cy="1296144"/>
          </a:xfrm>
          <a:prstGeom prst="downArrow">
            <a:avLst/>
          </a:prstGeom>
          <a:effectLst>
            <a:glow rad="101600">
              <a:schemeClr val="accent6">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8" name="角丸四角形 7"/>
          <p:cNvSpPr/>
          <p:nvPr/>
        </p:nvSpPr>
        <p:spPr>
          <a:xfrm>
            <a:off x="467544" y="4509120"/>
            <a:ext cx="8208912" cy="1512168"/>
          </a:xfrm>
          <a:prstGeom prst="roundRect">
            <a:avLst/>
          </a:prstGeom>
          <a:scene3d>
            <a:camera prst="orthographicFront"/>
            <a:lightRig rig="threePt" dir="t"/>
          </a:scene3d>
          <a:sp3d>
            <a:bevelT w="114300" prst="hardEdge"/>
          </a:sp3d>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800" b="1" dirty="0" smtClean="0">
                <a:latin typeface="メイリオ" pitchFamily="50" charset="-128"/>
                <a:ea typeface="メイリオ" pitchFamily="50" charset="-128"/>
                <a:cs typeface="メイリオ" pitchFamily="50" charset="-128"/>
              </a:rPr>
              <a:t>この機能を</a:t>
            </a:r>
            <a:r>
              <a:rPr kumimoji="1" lang="en-US" altLang="ja-JP" sz="2800" b="1" dirty="0" smtClean="0">
                <a:latin typeface="メイリオ" pitchFamily="50" charset="-128"/>
                <a:ea typeface="メイリオ" pitchFamily="50" charset="-128"/>
                <a:cs typeface="メイリオ" pitchFamily="50" charset="-128"/>
              </a:rPr>
              <a:t>NC3</a:t>
            </a:r>
            <a:r>
              <a:rPr kumimoji="1" lang="ja-JP" altLang="en-US" sz="2800" b="1" dirty="0" smtClean="0">
                <a:latin typeface="メイリオ" pitchFamily="50" charset="-128"/>
                <a:ea typeface="メイリオ" pitchFamily="50" charset="-128"/>
                <a:cs typeface="メイリオ" pitchFamily="50" charset="-128"/>
              </a:rPr>
              <a:t>の開発者内で共有</a:t>
            </a:r>
            <a:endParaRPr kumimoji="1" lang="en-US" altLang="ja-JP" sz="2800" b="1" dirty="0" smtClean="0">
              <a:latin typeface="メイリオ" pitchFamily="50" charset="-128"/>
              <a:ea typeface="メイリオ" pitchFamily="50" charset="-128"/>
              <a:cs typeface="メイリオ" pitchFamily="50" charset="-128"/>
            </a:endParaRPr>
          </a:p>
          <a:p>
            <a:pPr algn="ctr"/>
            <a:r>
              <a:rPr lang="ja-JP" altLang="en-US" sz="2800" b="1" dirty="0" smtClean="0">
                <a:latin typeface="メイリオ" pitchFamily="50" charset="-128"/>
                <a:ea typeface="メイリオ" pitchFamily="50" charset="-128"/>
                <a:cs typeface="メイリオ" pitchFamily="50" charset="-128"/>
              </a:rPr>
              <a:t>一部の機能は</a:t>
            </a:r>
            <a:r>
              <a:rPr lang="en-US" altLang="ja-JP" sz="2800" b="1" dirty="0" smtClean="0">
                <a:latin typeface="メイリオ" pitchFamily="50" charset="-128"/>
                <a:ea typeface="メイリオ" pitchFamily="50" charset="-128"/>
                <a:cs typeface="メイリオ" pitchFamily="50" charset="-128"/>
              </a:rPr>
              <a:t>NC3</a:t>
            </a:r>
            <a:r>
              <a:rPr lang="ja-JP" altLang="en-US" sz="2800" b="1" dirty="0" smtClean="0">
                <a:latin typeface="メイリオ" pitchFamily="50" charset="-128"/>
                <a:ea typeface="メイリオ" pitchFamily="50" charset="-128"/>
                <a:cs typeface="メイリオ" pitchFamily="50" charset="-128"/>
              </a:rPr>
              <a:t>の仕様として</a:t>
            </a:r>
            <a:r>
              <a:rPr lang="ja-JP" altLang="en-US" sz="2800" b="1" dirty="0" smtClean="0">
                <a:latin typeface="メイリオ" pitchFamily="50" charset="-128"/>
                <a:ea typeface="メイリオ" pitchFamily="50" charset="-128"/>
                <a:cs typeface="メイリオ" pitchFamily="50" charset="-128"/>
              </a:rPr>
              <a:t>取り入れられた。</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457200" y="1052736"/>
            <a:ext cx="8229600" cy="2880320"/>
          </a:xfrm>
        </p:spPr>
        <p:txBody>
          <a:bodyPr>
            <a:normAutofit/>
          </a:bodyPr>
          <a:lstStyle/>
          <a:p>
            <a:pPr>
              <a:buNone/>
            </a:pPr>
            <a:r>
              <a:rPr kumimoji="1" lang="en-US" altLang="ja-JP" dirty="0" smtClean="0"/>
              <a:t>1. </a:t>
            </a:r>
            <a:r>
              <a:rPr lang="ja-JP" altLang="en-US" dirty="0" smtClean="0"/>
              <a:t>スクロールバーの</a:t>
            </a:r>
            <a:r>
              <a:rPr lang="en-US" altLang="ja-JP" dirty="0" smtClean="0"/>
              <a:t>Web</a:t>
            </a:r>
            <a:r>
              <a:rPr lang="ja-JP" altLang="en-US" dirty="0" smtClean="0"/>
              <a:t>ブラウザ依存問題</a:t>
            </a:r>
            <a:endParaRPr lang="en-US" altLang="ja-JP" dirty="0" smtClean="0"/>
          </a:p>
          <a:p>
            <a:pPr lvl="1"/>
            <a:r>
              <a:rPr lang="en-US" altLang="ja-JP" dirty="0" smtClean="0"/>
              <a:t>Ajax</a:t>
            </a:r>
            <a:r>
              <a:rPr lang="ja-JP" altLang="en-US" dirty="0" smtClean="0"/>
              <a:t>の非同期通信による属性変更が</a:t>
            </a:r>
            <a:r>
              <a:rPr lang="en-US" altLang="ja-JP" dirty="0" smtClean="0"/>
              <a:t>Web</a:t>
            </a:r>
            <a:r>
              <a:rPr lang="ja-JP" altLang="en-US" dirty="0" smtClean="0"/>
              <a:t>ブラウザに反映されない。　</a:t>
            </a:r>
            <a:endParaRPr lang="en-US" altLang="ja-JP" dirty="0" smtClean="0"/>
          </a:p>
          <a:p>
            <a:pPr lvl="1"/>
            <a:r>
              <a:rPr lang="ja-JP" altLang="en-US" dirty="0" smtClean="0"/>
              <a:t>調査した結果、</a:t>
            </a:r>
            <a:r>
              <a:rPr lang="en-US" altLang="ja-JP" dirty="0" smtClean="0"/>
              <a:t>Firefox</a:t>
            </a:r>
            <a:r>
              <a:rPr lang="ja-JP" altLang="en-US" dirty="0" smtClean="0"/>
              <a:t>以外のブラウザ＋</a:t>
            </a:r>
            <a:r>
              <a:rPr lang="en-US" altLang="ja-JP" dirty="0" smtClean="0"/>
              <a:t>HTML5</a:t>
            </a:r>
            <a:r>
              <a:rPr lang="ja-JP" altLang="en-US" dirty="0" smtClean="0"/>
              <a:t>の組み合わせで発生。</a:t>
            </a:r>
            <a:endParaRPr lang="en-US" altLang="ja-JP" dirty="0" smtClean="0"/>
          </a:p>
          <a:p>
            <a:pPr>
              <a:buNone/>
            </a:pP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38</a:t>
            </a:fld>
            <a:endParaRPr lang="ja-JP" altLang="en-US" dirty="0"/>
          </a:p>
        </p:txBody>
      </p:sp>
      <p:graphicFrame>
        <p:nvGraphicFramePr>
          <p:cNvPr id="8" name="表 7"/>
          <p:cNvGraphicFramePr>
            <a:graphicFrameLocks noGrp="1"/>
          </p:cNvGraphicFramePr>
          <p:nvPr/>
        </p:nvGraphicFramePr>
        <p:xfrm>
          <a:off x="323528" y="3140968"/>
          <a:ext cx="8352928" cy="3573018"/>
        </p:xfrm>
        <a:graphic>
          <a:graphicData uri="http://schemas.openxmlformats.org/drawingml/2006/table">
            <a:tbl>
              <a:tblPr/>
              <a:tblGrid>
                <a:gridCol w="439673"/>
                <a:gridCol w="2231400"/>
                <a:gridCol w="2492324"/>
                <a:gridCol w="1609590"/>
                <a:gridCol w="1579941"/>
              </a:tblGrid>
              <a:tr h="649638">
                <a:tc>
                  <a:txBody>
                    <a:bodyPr/>
                    <a:lstStyle/>
                    <a:p>
                      <a:pPr algn="ctr">
                        <a:lnSpc>
                          <a:spcPts val="1800"/>
                        </a:lnSpc>
                        <a:spcAft>
                          <a:spcPts val="0"/>
                        </a:spcAft>
                      </a:pPr>
                      <a:r>
                        <a:rPr lang="ja-JP" sz="1800" b="1" kern="100" dirty="0">
                          <a:latin typeface="Century"/>
                          <a:ea typeface="Mincho"/>
                          <a:cs typeface="Times New Roman"/>
                        </a:rPr>
                        <a:t>項番</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sz="1800" b="1" kern="100" dirty="0" smtClean="0">
                          <a:latin typeface="Century"/>
                          <a:ea typeface="Mincho"/>
                          <a:cs typeface="Times New Roman"/>
                        </a:rPr>
                        <a:t>分類</a:t>
                      </a:r>
                      <a:endParaRPr lang="en-US" altLang="ja-JP" sz="1800" b="1" kern="100" dirty="0" smtClean="0">
                        <a:latin typeface="Century"/>
                        <a:ea typeface="Mincho"/>
                        <a:cs typeface="Times New Roman"/>
                      </a:endParaRPr>
                    </a:p>
                    <a:p>
                      <a:pPr algn="ctr">
                        <a:lnSpc>
                          <a:spcPts val="1800"/>
                        </a:lnSpc>
                        <a:spcAft>
                          <a:spcPts val="0"/>
                        </a:spcAft>
                      </a:pPr>
                      <a:r>
                        <a:rPr lang="ja-JP" sz="1800" b="1" kern="100" dirty="0" smtClean="0">
                          <a:latin typeface="Century"/>
                          <a:ea typeface="Mincho"/>
                          <a:cs typeface="Times New Roman"/>
                        </a:rPr>
                        <a:t>（ベース</a:t>
                      </a:r>
                      <a:r>
                        <a:rPr lang="ja-JP" altLang="en-US" sz="1800" b="1" kern="100" dirty="0" smtClean="0">
                          <a:latin typeface="Century"/>
                          <a:ea typeface="Mincho"/>
                          <a:cs typeface="Times New Roman"/>
                        </a:rPr>
                        <a:t>ブラウザ</a:t>
                      </a:r>
                      <a:r>
                        <a:rPr lang="ja-JP" sz="1800" b="1" kern="100" dirty="0" smtClean="0">
                          <a:latin typeface="Century"/>
                          <a:ea typeface="Mincho"/>
                          <a:cs typeface="Times New Roman"/>
                        </a:rPr>
                        <a:t>）</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dirty="0">
                          <a:latin typeface="Century"/>
                          <a:ea typeface="Mincho"/>
                          <a:cs typeface="Times New Roman"/>
                        </a:rPr>
                        <a:t>Web</a:t>
                      </a:r>
                      <a:r>
                        <a:rPr lang="ja-JP" sz="1800" b="1" kern="100" dirty="0">
                          <a:latin typeface="Century"/>
                          <a:ea typeface="Mincho"/>
                          <a:cs typeface="Times New Roman"/>
                        </a:rPr>
                        <a:t>ブラウザ</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a:latin typeface="Century"/>
                          <a:ea typeface="Mincho"/>
                          <a:cs typeface="Times New Roman"/>
                        </a:rPr>
                        <a:t>Windows</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a:latin typeface="Century"/>
                          <a:ea typeface="Mincho"/>
                          <a:cs typeface="Times New Roman"/>
                        </a:rPr>
                        <a:t>Mac</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24820">
                <a:tc>
                  <a:txBody>
                    <a:bodyPr/>
                    <a:lstStyle/>
                    <a:p>
                      <a:pPr algn="ctr">
                        <a:lnSpc>
                          <a:spcPts val="1800"/>
                        </a:lnSpc>
                        <a:spcAft>
                          <a:spcPts val="0"/>
                        </a:spcAft>
                      </a:pPr>
                      <a:r>
                        <a:rPr lang="en-US" sz="1800" b="1" kern="100" dirty="0">
                          <a:latin typeface="Century"/>
                          <a:ea typeface="Mincho"/>
                          <a:cs typeface="Times New Roman"/>
                        </a:rPr>
                        <a:t>1</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Internet Explorer</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Internet Explorer</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a:latin typeface="Century"/>
                          <a:ea typeface="Mincho"/>
                          <a:cs typeface="Times New Roman"/>
                        </a:rPr>
                        <a:t>2</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3">
                  <a:txBody>
                    <a:bodyPr/>
                    <a:lstStyle/>
                    <a:p>
                      <a:pPr algn="just">
                        <a:lnSpc>
                          <a:spcPts val="1800"/>
                        </a:lnSpc>
                        <a:spcAft>
                          <a:spcPts val="0"/>
                        </a:spcAft>
                      </a:pPr>
                      <a:r>
                        <a:rPr lang="en-US" sz="1800" b="1" kern="100" dirty="0">
                          <a:solidFill>
                            <a:srgbClr val="FF0000"/>
                          </a:solidFill>
                          <a:latin typeface="Century"/>
                          <a:ea typeface="Mincho"/>
                          <a:cs typeface="Times New Roman"/>
                        </a:rPr>
                        <a:t>Firefox</a:t>
                      </a:r>
                      <a:endParaRPr lang="ja-JP" sz="1800" b="1" kern="100" dirty="0">
                        <a:solidFill>
                          <a:srgbClr val="FF0000"/>
                        </a:solidFill>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Firefox</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3</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solidFill>
                            <a:srgbClr val="FF0000"/>
                          </a:solidFill>
                          <a:latin typeface="Century"/>
                          <a:ea typeface="Mincho"/>
                          <a:cs typeface="Times New Roman"/>
                        </a:rPr>
                        <a:t>Comodo IceDragon</a:t>
                      </a:r>
                      <a:endParaRPr lang="ja-JP" sz="1800" b="1" kern="100" dirty="0">
                        <a:solidFill>
                          <a:srgbClr val="FF0000"/>
                        </a:solidFill>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a:latin typeface="Century"/>
                          <a:ea typeface="Mincho"/>
                          <a:cs typeface="Times New Roman"/>
                        </a:rPr>
                        <a:t>4</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latin typeface="Century"/>
                          <a:ea typeface="Mincho"/>
                          <a:cs typeface="Times New Roman"/>
                        </a:rPr>
                        <a:t>Pale Moon</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dirty="0">
                          <a:latin typeface="Century"/>
                          <a:ea typeface="Mincho"/>
                          <a:cs typeface="Times New Roman"/>
                        </a:rPr>
                        <a:t>5</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Safari</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Safari</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4820">
                <a:tc>
                  <a:txBody>
                    <a:bodyPr/>
                    <a:lstStyle/>
                    <a:p>
                      <a:pPr algn="ctr">
                        <a:lnSpc>
                          <a:spcPts val="1800"/>
                        </a:lnSpc>
                        <a:spcAft>
                          <a:spcPts val="0"/>
                        </a:spcAft>
                      </a:pPr>
                      <a:r>
                        <a:rPr lang="en-US" sz="1800" b="1" kern="100">
                          <a:latin typeface="Century"/>
                          <a:ea typeface="Mincho"/>
                          <a:cs typeface="Times New Roman"/>
                        </a:rPr>
                        <a:t>6</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4">
                  <a:txBody>
                    <a:bodyPr/>
                    <a:lstStyle/>
                    <a:p>
                      <a:pPr algn="just">
                        <a:lnSpc>
                          <a:spcPts val="1800"/>
                        </a:lnSpc>
                        <a:spcAft>
                          <a:spcPts val="0"/>
                        </a:spcAft>
                      </a:pPr>
                      <a:r>
                        <a:rPr lang="en-US" sz="1800" b="1" kern="100" dirty="0">
                          <a:latin typeface="Century"/>
                          <a:ea typeface="Mincho"/>
                          <a:cs typeface="Times New Roman"/>
                        </a:rPr>
                        <a:t>Chromium</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a:latin typeface="Century"/>
                          <a:ea typeface="Mincho"/>
                          <a:cs typeface="Times New Roman"/>
                        </a:rPr>
                        <a:t>Google Chrome</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7</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a:latin typeface="Century"/>
                          <a:ea typeface="Mincho"/>
                          <a:cs typeface="Times New Roman"/>
                        </a:rPr>
                        <a:t>Opera</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4820">
                <a:tc>
                  <a:txBody>
                    <a:bodyPr/>
                    <a:lstStyle/>
                    <a:p>
                      <a:pPr algn="ctr">
                        <a:lnSpc>
                          <a:spcPts val="1800"/>
                        </a:lnSpc>
                        <a:spcAft>
                          <a:spcPts val="0"/>
                        </a:spcAft>
                      </a:pPr>
                      <a:r>
                        <a:rPr lang="en-US" sz="1800" b="1" kern="100" dirty="0">
                          <a:latin typeface="Century"/>
                          <a:ea typeface="Mincho"/>
                          <a:cs typeface="Times New Roman"/>
                        </a:rPr>
                        <a:t>8</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just">
                        <a:lnSpc>
                          <a:spcPts val="1800"/>
                        </a:lnSpc>
                        <a:spcAft>
                          <a:spcPts val="0"/>
                        </a:spcAft>
                      </a:pPr>
                      <a:r>
                        <a:rPr lang="en-US" sz="1800" b="1" kern="100">
                          <a:latin typeface="Century"/>
                          <a:ea typeface="Mincho"/>
                          <a:cs typeface="Times New Roman"/>
                        </a:rPr>
                        <a:t>Sleipnir</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9</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solidFill>
                            <a:srgbClr val="FF0000"/>
                          </a:solidFill>
                          <a:latin typeface="Century"/>
                          <a:ea typeface="Mincho"/>
                          <a:cs typeface="Times New Roman"/>
                        </a:rPr>
                        <a:t>Comodo Dragon</a:t>
                      </a:r>
                      <a:endParaRPr lang="ja-JP" sz="1800" b="1" kern="100" dirty="0">
                        <a:solidFill>
                          <a:srgbClr val="FF0000"/>
                        </a:solidFill>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bl>
          </a:graphicData>
        </a:graphic>
      </p:graphicFrame>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323528" y="1484784"/>
            <a:ext cx="8820472" cy="5373216"/>
          </a:xfrm>
        </p:spPr>
        <p:txBody>
          <a:bodyPr>
            <a:normAutofit/>
          </a:bodyPr>
          <a:lstStyle/>
          <a:p>
            <a:pPr>
              <a:buNone/>
            </a:pPr>
            <a:r>
              <a:rPr kumimoji="1" lang="en-US" altLang="ja-JP" dirty="0" smtClean="0"/>
              <a:t>2</a:t>
            </a:r>
            <a:r>
              <a:rPr kumimoji="1" lang="en-US" altLang="ja-JP" dirty="0" smtClean="0"/>
              <a:t>.</a:t>
            </a:r>
            <a:r>
              <a:rPr kumimoji="1" lang="ja-JP" altLang="en-US" dirty="0" smtClean="0"/>
              <a:t> 仕様</a:t>
            </a:r>
            <a:r>
              <a:rPr kumimoji="1" lang="ja-JP" altLang="en-US" dirty="0" smtClean="0"/>
              <a:t>変更への対応</a:t>
            </a:r>
            <a:endParaRPr kumimoji="1" lang="en-US" altLang="ja-JP" dirty="0" smtClean="0"/>
          </a:p>
          <a:p>
            <a:pPr lvl="1"/>
            <a:r>
              <a:rPr lang="en-US" altLang="ja-JP" dirty="0" smtClean="0"/>
              <a:t>11</a:t>
            </a:r>
            <a:r>
              <a:rPr lang="ja-JP" altLang="en-US" dirty="0" smtClean="0"/>
              <a:t>月中旬から下旬にかけて、お知らせプラグインのコードレビューを行った。</a:t>
            </a:r>
            <a:endParaRPr lang="en-US" altLang="ja-JP" dirty="0" smtClean="0"/>
          </a:p>
          <a:p>
            <a:pPr lvl="1"/>
            <a:r>
              <a:rPr lang="ja-JP" altLang="en-US" dirty="0" smtClean="0"/>
              <a:t>バリデーションの仕様を以下のように変更。</a:t>
            </a:r>
            <a:endParaRPr lang="en-US" altLang="ja-JP" dirty="0" smtClean="0"/>
          </a:p>
          <a:p>
            <a:pPr lvl="1"/>
            <a:endParaRPr lang="en-US" altLang="ja-JP" dirty="0" smtClean="0"/>
          </a:p>
          <a:p>
            <a:pPr marL="1314450" lvl="2" indent="-457200">
              <a:buFont typeface="+mj-ea"/>
              <a:buAutoNum type="circleNumDbPlain"/>
            </a:pPr>
            <a:r>
              <a:rPr lang="ja-JP" altLang="en-US" sz="2400" dirty="0" smtClean="0"/>
              <a:t>セッティングモード内のバリデーションはサーバサイド</a:t>
            </a:r>
            <a:r>
              <a:rPr lang="en-US" altLang="ja-JP" sz="2400" dirty="0" smtClean="0"/>
              <a:t>(CakePHP)</a:t>
            </a:r>
            <a:r>
              <a:rPr lang="ja-JP" altLang="en-US" sz="2400" dirty="0" smtClean="0"/>
              <a:t>のみにする。</a:t>
            </a:r>
            <a:endParaRPr lang="en-US" altLang="ja-JP" sz="2400" dirty="0" smtClean="0"/>
          </a:p>
          <a:p>
            <a:pPr marL="1314450" lvl="2" indent="-457200">
              <a:buFont typeface="+mj-ea"/>
              <a:buAutoNum type="circleNumDbPlain"/>
            </a:pPr>
            <a:r>
              <a:rPr lang="ja-JP" altLang="en-US" sz="2400" dirty="0" smtClean="0"/>
              <a:t>クライアントサイド</a:t>
            </a:r>
            <a:r>
              <a:rPr lang="en-US" altLang="ja-JP" sz="2400" dirty="0" smtClean="0"/>
              <a:t>(AngularJS)</a:t>
            </a:r>
            <a:r>
              <a:rPr lang="ja-JP" altLang="en-US" sz="2400" dirty="0" smtClean="0"/>
              <a:t>で行う。</a:t>
            </a:r>
            <a:endParaRPr lang="en-US" altLang="ja-JP" sz="2400" dirty="0" smtClean="0"/>
          </a:p>
          <a:p>
            <a:pPr marL="1314450" lvl="2" indent="-457200">
              <a:buFont typeface="+mj-ea"/>
              <a:buAutoNum type="circleNumDbPlain"/>
            </a:pPr>
            <a:endParaRPr lang="en-US" altLang="ja-JP" sz="2400" dirty="0" smtClean="0"/>
          </a:p>
          <a:p>
            <a:pPr lvl="1"/>
            <a:r>
              <a:rPr lang="en-US" altLang="ja-JP" dirty="0" smtClean="0"/>
              <a:t>iframe</a:t>
            </a:r>
            <a:r>
              <a:rPr lang="ja-JP" altLang="en-US" dirty="0" smtClean="0"/>
              <a:t>プラグインは編集をセッティングモード内で行うため</a:t>
            </a:r>
            <a:r>
              <a:rPr lang="en-US" altLang="ja-JP" dirty="0" smtClean="0"/>
              <a:t>AngularJS</a:t>
            </a:r>
            <a:r>
              <a:rPr lang="ja-JP" altLang="en-US" dirty="0" smtClean="0"/>
              <a:t>による実装は改修の必要あり。</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39</a:t>
            </a:fld>
            <a:endParaRPr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a:t>
            </a:fld>
            <a:endParaRPr kumimoji="1" lang="ja-JP" altLang="en-US" dirty="0"/>
          </a:p>
        </p:txBody>
      </p:sp>
      <p:sp>
        <p:nvSpPr>
          <p:cNvPr id="9"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457200" y="1484785"/>
            <a:ext cx="8229600" cy="2880320"/>
          </a:xfrm>
        </p:spPr>
        <p:txBody>
          <a:bodyPr>
            <a:normAutofit/>
          </a:bodyPr>
          <a:lstStyle/>
          <a:p>
            <a:pPr>
              <a:buNone/>
            </a:pPr>
            <a:r>
              <a:rPr lang="en-US" altLang="ja-JP" dirty="0" smtClean="0"/>
              <a:t>3</a:t>
            </a:r>
            <a:r>
              <a:rPr kumimoji="1" lang="en-US" altLang="ja-JP" dirty="0" smtClean="0"/>
              <a:t>.</a:t>
            </a:r>
            <a:r>
              <a:rPr kumimoji="1" lang="ja-JP" altLang="en-US" dirty="0" smtClean="0"/>
              <a:t>掲示板プラグインの開発</a:t>
            </a:r>
          </a:p>
          <a:p>
            <a:pPr lvl="1"/>
            <a:r>
              <a:rPr lang="en-US" altLang="ja-JP" dirty="0" smtClean="0"/>
              <a:t>12</a:t>
            </a:r>
            <a:r>
              <a:rPr lang="ja-JP" altLang="en-US" dirty="0" smtClean="0"/>
              <a:t>月より着手。</a:t>
            </a:r>
            <a:endParaRPr lang="en-US" altLang="ja-JP" dirty="0" smtClean="0"/>
          </a:p>
          <a:p>
            <a:pPr lvl="1"/>
            <a:r>
              <a:rPr lang="en-US" altLang="ja-JP" dirty="0" smtClean="0"/>
              <a:t>3</a:t>
            </a:r>
            <a:r>
              <a:rPr lang="ja-JP" altLang="en-US" dirty="0" smtClean="0"/>
              <a:t>月末に</a:t>
            </a:r>
            <a:r>
              <a:rPr lang="en-US" altLang="ja-JP" dirty="0" smtClean="0"/>
              <a:t>iframe</a:t>
            </a:r>
            <a:r>
              <a:rPr lang="ja-JP" altLang="en-US" dirty="0" smtClean="0"/>
              <a:t>プラグインと合わせて納品予定。</a:t>
            </a:r>
            <a:endParaRPr lang="en-US" altLang="ja-JP" dirty="0" smtClean="0"/>
          </a:p>
          <a:p>
            <a:pPr lvl="1"/>
            <a:r>
              <a:rPr lang="ja-JP" altLang="en-US" dirty="0" smtClean="0"/>
              <a:t>画面遷移図、</a:t>
            </a:r>
            <a:r>
              <a:rPr lang="en-US" altLang="ja-JP" dirty="0" smtClean="0"/>
              <a:t>ER</a:t>
            </a:r>
            <a:r>
              <a:rPr lang="ja-JP" altLang="en-US" dirty="0" smtClean="0"/>
              <a:t>図、先行実装</a:t>
            </a:r>
            <a:r>
              <a:rPr lang="en-US" altLang="ja-JP" dirty="0" smtClean="0"/>
              <a:t>(</a:t>
            </a:r>
            <a:r>
              <a:rPr lang="ja-JP" altLang="en-US" dirty="0" smtClean="0"/>
              <a:t>プロトタイプ作成</a:t>
            </a:r>
            <a:r>
              <a:rPr lang="en-US" altLang="ja-JP" dirty="0" smtClean="0"/>
              <a:t>)</a:t>
            </a:r>
            <a:r>
              <a:rPr lang="ja-JP" altLang="en-US" dirty="0" smtClean="0"/>
              <a:t>作業中。</a:t>
            </a:r>
            <a:endParaRPr lang="en-US" altLang="ja-JP" dirty="0" smtClean="0"/>
          </a:p>
          <a:p>
            <a:pPr lvl="1"/>
            <a:r>
              <a:rPr lang="en-US" altLang="ja-JP" dirty="0" smtClean="0"/>
              <a:t>EFO</a:t>
            </a:r>
            <a:r>
              <a:rPr lang="ja-JP" altLang="en-US" dirty="0" smtClean="0"/>
              <a:t>の観点でフォーム最適化を考慮する。</a:t>
            </a:r>
            <a:endParaRPr lang="en-US" altLang="ja-JP" dirty="0" smtClean="0"/>
          </a:p>
          <a:p>
            <a:pPr lvl="1"/>
            <a:endParaRPr lang="en-US" altLang="ja-JP" dirty="0" smtClean="0"/>
          </a:p>
          <a:p>
            <a:pPr lvl="1"/>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40</a:t>
            </a:fld>
            <a:endParaRPr lang="ja-JP" altLang="en-US" dirty="0"/>
          </a:p>
        </p:txBody>
      </p:sp>
      <p:sp>
        <p:nvSpPr>
          <p:cNvPr id="8"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dirty="0" smtClean="0"/>
              <a:t>ご清聴ありがとうございました。</a:t>
            </a:r>
            <a:endParaRPr kumimoji="1" lang="ja-JP" altLang="en-US" sz="3600"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41</a:t>
            </a:fld>
            <a:endParaRPr kumimoji="1" lang="ja-JP" altLang="en-US" dirty="0"/>
          </a:p>
        </p:txBody>
      </p:sp>
      <p:cxnSp>
        <p:nvCxnSpPr>
          <p:cNvPr id="7" name="直線コネクタ 6"/>
          <p:cNvCxnSpPr/>
          <p:nvPr/>
        </p:nvCxnSpPr>
        <p:spPr>
          <a:xfrm>
            <a:off x="3275856" y="4725144"/>
            <a:ext cx="5472608"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843808" y="3717032"/>
            <a:ext cx="5976664" cy="830997"/>
          </a:xfrm>
          <a:prstGeom prst="rect">
            <a:avLst/>
          </a:prstGeom>
        </p:spPr>
        <p:txBody>
          <a:bodyPr wrap="square">
            <a:spAutoFit/>
          </a:bodyPr>
          <a:lstStyle/>
          <a:p>
            <a:pPr algn="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プラグイン開発における</a:t>
            </a:r>
            <a:endParaRPr lang="en-US" altLang="ja-JP" sz="2400" b="1" dirty="0" smtClean="0">
              <a:latin typeface="メイリオ" pitchFamily="50" charset="-128"/>
              <a:ea typeface="メイリオ" pitchFamily="50" charset="-128"/>
              <a:cs typeface="メイリオ" pitchFamily="50" charset="-128"/>
            </a:endParaRPr>
          </a:p>
          <a:p>
            <a:pPr algn="r"/>
            <a:r>
              <a:rPr lang="ja-JP" altLang="en-US" sz="2400" b="1" dirty="0" smtClean="0">
                <a:latin typeface="メイリオ" pitchFamily="50" charset="-128"/>
                <a:ea typeface="メイリオ" pitchFamily="50" charset="-128"/>
                <a:cs typeface="メイリオ" pitchFamily="50" charset="-128"/>
              </a:rPr>
              <a:t>機能提案及び、評価</a:t>
            </a:r>
            <a:endParaRPr lang="ja-JP" altLang="en-US" sz="2400" b="1" dirty="0">
              <a:latin typeface="メイリオ" pitchFamily="50" charset="-128"/>
              <a:ea typeface="メイリオ" pitchFamily="50" charset="-128"/>
              <a:cs typeface="メイリオ" pitchFamily="50" charset="-128"/>
            </a:endParaRPr>
          </a:p>
        </p:txBody>
      </p:sp>
      <p:sp>
        <p:nvSpPr>
          <p:cNvPr id="13" name="サブタイトル 2"/>
          <p:cNvSpPr txBox="1">
            <a:spLocks/>
          </p:cNvSpPr>
          <p:nvPr/>
        </p:nvSpPr>
        <p:spPr>
          <a:xfrm>
            <a:off x="2987824" y="4869160"/>
            <a:ext cx="5832648" cy="1752600"/>
          </a:xfrm>
          <a:prstGeom prst="rect">
            <a:avLst/>
          </a:prstGeom>
        </p:spPr>
        <p:txBody>
          <a:bodyPr vert="horz" lIns="91440" tIns="45720" rIns="91440" bIns="45720" rtlCol="0">
            <a:no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国立情報学研究所　社会共有知研究センター</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新井研究室</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日立製作所　公共システム事業部</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消防システム開発センタ　第</a:t>
            </a:r>
            <a:r>
              <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1</a:t>
            </a: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Ｇ</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外田浩太朗</a:t>
            </a:r>
            <a:endParaRPr kumimoji="1" lang="ja-JP" altLang="en-US" b="1" i="0" u="none" strike="noStrike" kern="1200" cap="none" spc="0" normalizeH="0" baseline="0" noProof="0" dirty="0">
              <a:ln>
                <a:noFill/>
              </a:ln>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OSS(</a:t>
            </a:r>
            <a:r>
              <a:rPr kumimoji="1" lang="ja-JP" altLang="en-US" sz="3600" dirty="0" smtClean="0"/>
              <a:t>オープンソースソフトウェア</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p:txBody>
          <a:bodyPr/>
          <a:lstStyle/>
          <a:p>
            <a:r>
              <a:rPr lang="en-US" altLang="ja-JP" dirty="0" smtClean="0"/>
              <a:t>OSS</a:t>
            </a:r>
          </a:p>
          <a:p>
            <a:pPr>
              <a:buNone/>
            </a:pPr>
            <a:r>
              <a:rPr kumimoji="1" lang="ja-JP" altLang="en-US" dirty="0" smtClean="0"/>
              <a:t>　無償で使用可能。</a:t>
            </a:r>
            <a:endParaRPr kumimoji="1" lang="en-US" altLang="ja-JP" dirty="0" smtClean="0"/>
          </a:p>
          <a:p>
            <a:pPr>
              <a:buNone/>
            </a:pPr>
            <a:r>
              <a:rPr lang="ja-JP" altLang="en-US" dirty="0" smtClean="0"/>
              <a:t>　</a:t>
            </a:r>
            <a:r>
              <a:rPr kumimoji="1" lang="ja-JP" altLang="en-US" dirty="0" smtClean="0"/>
              <a:t>複製、改変、再配布が可能。</a:t>
            </a:r>
            <a:endParaRPr kumimoji="1" lang="en-US" altLang="ja-JP" dirty="0" smtClean="0"/>
          </a:p>
          <a:p>
            <a:pPr>
              <a:buNone/>
            </a:pPr>
            <a:endParaRPr kumimoji="1" lang="en-US" altLang="ja-JP" dirty="0" smtClean="0"/>
          </a:p>
          <a:p>
            <a:r>
              <a:rPr kumimoji="1" lang="ja-JP" altLang="en-US" dirty="0" smtClean="0"/>
              <a:t>フリーソフト</a:t>
            </a:r>
            <a:endParaRPr kumimoji="1" lang="en-US" altLang="ja-JP" dirty="0" smtClean="0"/>
          </a:p>
          <a:p>
            <a:pPr>
              <a:buNone/>
            </a:pPr>
            <a:r>
              <a:rPr lang="ja-JP" altLang="en-US" dirty="0" smtClean="0"/>
              <a:t>　無償で使用可</a:t>
            </a:r>
            <a:r>
              <a:rPr lang="ja-JP" altLang="en-US" smtClean="0"/>
              <a:t>能。</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a:t>
            </a:r>
            <a:r>
              <a:rPr lang="ja-JP" altLang="en-US" dirty="0" smtClean="0"/>
              <a:t> </a:t>
            </a:r>
            <a:r>
              <a:rPr lang="en-US" altLang="ja-JP" u="sng" dirty="0" smtClean="0"/>
              <a:t>HTML</a:t>
            </a:r>
            <a:r>
              <a:rPr lang="en-US" altLang="ja-JP" dirty="0" smtClean="0"/>
              <a:t>, CSS, 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43</a:t>
            </a:fld>
            <a:endParaRPr lang="ja-JP" altLang="en-US" dirty="0"/>
          </a:p>
        </p:txBody>
      </p:sp>
      <p:pic>
        <p:nvPicPr>
          <p:cNvPr id="2050" name="Picture 2"/>
          <p:cNvPicPr>
            <a:picLocks noChangeAspect="1" noChangeArrowheads="1"/>
          </p:cNvPicPr>
          <p:nvPr/>
        </p:nvPicPr>
        <p:blipFill>
          <a:blip r:embed="rId2" cstate="print"/>
          <a:srcRect/>
          <a:stretch>
            <a:fillRect/>
          </a:stretch>
        </p:blipFill>
        <p:spPr bwMode="auto">
          <a:xfrm>
            <a:off x="251520" y="2876275"/>
            <a:ext cx="5760640" cy="3405661"/>
          </a:xfrm>
          <a:prstGeom prst="rect">
            <a:avLst/>
          </a:prstGeom>
          <a:noFill/>
          <a:ln w="9525">
            <a:noFill/>
            <a:miter lim="800000"/>
            <a:headEnd/>
            <a:tailEnd/>
          </a:ln>
        </p:spPr>
      </p:pic>
      <p:sp>
        <p:nvSpPr>
          <p:cNvPr id="9" name="四角形吹き出し 8"/>
          <p:cNvSpPr/>
          <p:nvPr/>
        </p:nvSpPr>
        <p:spPr>
          <a:xfrm>
            <a:off x="5508104" y="3284984"/>
            <a:ext cx="3384376" cy="2664296"/>
          </a:xfrm>
          <a:prstGeom prst="wedgeRectCallout">
            <a:avLst>
              <a:gd name="adj1" fmla="val -78720"/>
              <a:gd name="adj2" fmla="val 29476"/>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a:t>
            </a:r>
            <a:r>
              <a:rPr lang="en-US" altLang="ja-JP" u="sng" dirty="0" smtClean="0">
                <a:solidFill>
                  <a:srgbClr val="FF0000"/>
                </a:solidFill>
              </a:rPr>
              <a:t>&lt;title&gt;Google&lt;/title&gt;</a:t>
            </a:r>
          </a:p>
          <a:p>
            <a:r>
              <a:rPr lang="en-US" altLang="ja-JP" dirty="0" smtClean="0"/>
              <a:t>    &lt;/head&gt;</a:t>
            </a:r>
          </a:p>
          <a:p>
            <a:r>
              <a:rPr lang="en-US" altLang="ja-JP" dirty="0" smtClean="0"/>
              <a:t>    &lt;body&gt;</a:t>
            </a:r>
          </a:p>
          <a:p>
            <a:r>
              <a:rPr lang="en-US" altLang="ja-JP" dirty="0" smtClean="0"/>
              <a:t>        &lt;textarea&gt;&lt;/textarea&gt;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440160"/>
          </a:xfrm>
        </p:spPr>
        <p:txBody>
          <a:bodyPr>
            <a:normAutofit/>
          </a:bodyPr>
          <a:lstStyle/>
          <a:p>
            <a:r>
              <a:rPr kumimoji="1" lang="en-US" altLang="ja-JP" sz="2400" dirty="0" smtClean="0"/>
              <a:t>HTML(HyperText </a:t>
            </a:r>
            <a:r>
              <a:rPr lang="en-US" altLang="ja-JP" sz="2400" dirty="0" smtClean="0"/>
              <a:t>Ma</a:t>
            </a:r>
            <a:r>
              <a:rPr kumimoji="1" lang="en-US" altLang="ja-JP" sz="2400" dirty="0" smtClean="0"/>
              <a:t>rkup </a:t>
            </a:r>
            <a:r>
              <a:rPr lang="en-US" altLang="ja-JP" sz="2400" dirty="0" smtClean="0"/>
              <a:t>L</a:t>
            </a:r>
            <a:r>
              <a:rPr kumimoji="1" lang="en-US" altLang="ja-JP" sz="2400" dirty="0" smtClean="0"/>
              <a:t>anguage)</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ページを記述するためのマークアップ言語。</a:t>
            </a:r>
            <a:endParaRPr lang="en-US" altLang="ja-JP" sz="2400" dirty="0" smtClean="0"/>
          </a:p>
          <a:p>
            <a:pPr>
              <a:buNone/>
            </a:pPr>
            <a:r>
              <a:rPr lang="ja-JP" altLang="en-US" sz="2400" dirty="0" smtClean="0"/>
              <a:t>　これから主流になる</a:t>
            </a:r>
            <a:r>
              <a:rPr lang="en-US" altLang="ja-JP" sz="2400" dirty="0" smtClean="0"/>
              <a:t>HTML5</a:t>
            </a:r>
            <a:r>
              <a:rPr lang="ja-JP" altLang="en-US" sz="2400" dirty="0" smtClean="0"/>
              <a:t>を採用。</a:t>
            </a:r>
            <a:r>
              <a:rPr lang="en-US" altLang="ja-JP" sz="2400" dirty="0" smtClean="0"/>
              <a:t>『</a:t>
            </a:r>
            <a:r>
              <a:rPr kumimoji="1" lang="ja-JP" altLang="en-US" sz="2400" dirty="0" smtClean="0"/>
              <a:t>ページ</a:t>
            </a:r>
            <a:r>
              <a:rPr lang="ja-JP" altLang="en-US" sz="2400" dirty="0" smtClean="0"/>
              <a:t>の</a:t>
            </a:r>
            <a:r>
              <a:rPr kumimoji="1" lang="ja-JP" altLang="en-US" sz="2400" dirty="0" smtClean="0"/>
              <a:t>構成</a:t>
            </a:r>
            <a:r>
              <a:rPr kumimoji="1" lang="en-US" altLang="ja-JP" sz="2400" dirty="0" smtClean="0"/>
              <a:t>』</a:t>
            </a:r>
            <a:endParaRPr kumimoji="1" lang="ja-JP" altLang="en-US" sz="2400" dirty="0"/>
          </a:p>
        </p:txBody>
      </p:sp>
      <p:sp>
        <p:nvSpPr>
          <p:cNvPr id="11" name="フローチャート: 処理 10"/>
          <p:cNvSpPr/>
          <p:nvPr/>
        </p:nvSpPr>
        <p:spPr>
          <a:xfrm>
            <a:off x="5508104" y="2852936"/>
            <a:ext cx="3384376"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000" dirty="0" smtClean="0"/>
              <a:t>Google.html</a:t>
            </a:r>
            <a:endParaRPr kumimoji="1" lang="ja-JP" altLang="en-US" sz="2000" dirty="0"/>
          </a:p>
        </p:txBody>
      </p:sp>
      <p:sp>
        <p:nvSpPr>
          <p:cNvPr id="13"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a:t>
            </a:r>
            <a:r>
              <a:rPr lang="en-US" altLang="ja-JP" u="sng" dirty="0" smtClean="0"/>
              <a:t>CSS</a:t>
            </a:r>
            <a:r>
              <a:rPr lang="en-US" altLang="ja-JP" dirty="0" smtClean="0"/>
              <a:t>, 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44</a:t>
            </a:fld>
            <a:endParaRPr lang="ja-JP" altLang="en-US" dirty="0"/>
          </a:p>
        </p:txBody>
      </p:sp>
      <p:pic>
        <p:nvPicPr>
          <p:cNvPr id="2050" name="Picture 2"/>
          <p:cNvPicPr>
            <a:picLocks noChangeAspect="1" noChangeArrowheads="1"/>
          </p:cNvPicPr>
          <p:nvPr/>
        </p:nvPicPr>
        <p:blipFill>
          <a:blip r:embed="rId2" cstate="print"/>
          <a:srcRect/>
          <a:stretch>
            <a:fillRect/>
          </a:stretch>
        </p:blipFill>
        <p:spPr bwMode="auto">
          <a:xfrm>
            <a:off x="251520" y="3020291"/>
            <a:ext cx="5760640" cy="3405661"/>
          </a:xfrm>
          <a:prstGeom prst="rect">
            <a:avLst/>
          </a:prstGeom>
          <a:noFill/>
          <a:ln w="9525">
            <a:noFill/>
            <a:miter lim="800000"/>
            <a:headEnd/>
            <a:tailEnd/>
          </a:ln>
        </p:spPr>
      </p:pic>
      <p:sp>
        <p:nvSpPr>
          <p:cNvPr id="9" name="四角形吹き出し 8"/>
          <p:cNvSpPr/>
          <p:nvPr/>
        </p:nvSpPr>
        <p:spPr>
          <a:xfrm>
            <a:off x="4644008" y="3212976"/>
            <a:ext cx="4176464" cy="2996952"/>
          </a:xfrm>
          <a:prstGeom prst="wedgeRectCallout">
            <a:avLst>
              <a:gd name="adj1" fmla="val -60449"/>
              <a:gd name="adj2" fmla="val 27098"/>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&lt;/head&gt;</a:t>
            </a:r>
          </a:p>
          <a:p>
            <a:r>
              <a:rPr lang="en-US" altLang="ja-JP" dirty="0" smtClean="0"/>
              <a:t>    &lt;body</a:t>
            </a:r>
            <a:r>
              <a:rPr lang="ja-JP" altLang="en-US" dirty="0" smtClean="0"/>
              <a:t> </a:t>
            </a:r>
            <a:r>
              <a:rPr lang="en-US" altLang="ja-JP" u="sng" dirty="0" smtClean="0">
                <a:solidFill>
                  <a:srgbClr val="FF0000"/>
                </a:solidFill>
              </a:rPr>
              <a:t>style=“text-align: center;”</a:t>
            </a:r>
            <a:r>
              <a:rPr lang="en-US" altLang="ja-JP" dirty="0" smtClean="0"/>
              <a:t>&gt;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152128"/>
          </a:xfrm>
        </p:spPr>
        <p:txBody>
          <a:bodyPr>
            <a:normAutofit/>
          </a:bodyPr>
          <a:lstStyle/>
          <a:p>
            <a:r>
              <a:rPr kumimoji="1" lang="en-US" altLang="ja-JP" sz="2400" dirty="0" smtClean="0"/>
              <a:t>CSS(Cascading Style Sheet)</a:t>
            </a:r>
            <a:r>
              <a:rPr kumimoji="1" lang="ja-JP" altLang="en-US" sz="2400" dirty="0" smtClean="0"/>
              <a:t>とは</a:t>
            </a:r>
            <a:endParaRPr kumimoji="1" lang="en-US" altLang="ja-JP" sz="2400" dirty="0" smtClean="0"/>
          </a:p>
          <a:p>
            <a:pPr>
              <a:buNone/>
            </a:pPr>
            <a:r>
              <a:rPr lang="ja-JP" altLang="en-US" sz="2400" dirty="0" smtClean="0"/>
              <a:t>　要素をどのように表示するかを指示する。</a:t>
            </a:r>
            <a:r>
              <a:rPr lang="en-US" altLang="ja-JP" sz="2400" dirty="0" smtClean="0"/>
              <a:t>『</a:t>
            </a:r>
            <a:r>
              <a:rPr lang="ja-JP" altLang="en-US" sz="2400" dirty="0" smtClean="0"/>
              <a:t>見た目</a:t>
            </a:r>
            <a:r>
              <a:rPr lang="en-US" altLang="ja-JP" sz="2400" dirty="0" smtClean="0"/>
              <a:t>』</a:t>
            </a:r>
            <a:endParaRPr kumimoji="1" lang="ja-JP" altLang="en-US" sz="2400" dirty="0"/>
          </a:p>
        </p:txBody>
      </p:sp>
      <p:sp>
        <p:nvSpPr>
          <p:cNvPr id="11" name="フローチャート: 処理 10"/>
          <p:cNvSpPr/>
          <p:nvPr/>
        </p:nvSpPr>
        <p:spPr>
          <a:xfrm>
            <a:off x="4644008" y="2780928"/>
            <a:ext cx="4176464"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style</a:t>
            </a:r>
            <a:r>
              <a:rPr lang="ja-JP" altLang="en-US" sz="2000" dirty="0" smtClean="0"/>
              <a:t>属性で記述</a:t>
            </a:r>
            <a:endParaRPr kumimoji="1" lang="ja-JP" altLang="en-US" sz="2000" dirty="0"/>
          </a:p>
        </p:txBody>
      </p:sp>
      <p:sp>
        <p:nvSpPr>
          <p:cNvPr id="12"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a:t>
            </a:r>
            <a:r>
              <a:rPr lang="en-US" altLang="ja-JP" u="sng" dirty="0" smtClean="0"/>
              <a:t>CSS</a:t>
            </a:r>
            <a:r>
              <a:rPr lang="en-US" altLang="ja-JP" dirty="0" smtClean="0"/>
              <a:t>, 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45</a:t>
            </a:fld>
            <a:endParaRPr lang="ja-JP" altLang="en-US" dirty="0"/>
          </a:p>
        </p:txBody>
      </p:sp>
      <p:pic>
        <p:nvPicPr>
          <p:cNvPr id="2050" name="Picture 2"/>
          <p:cNvPicPr>
            <a:picLocks noChangeAspect="1" noChangeArrowheads="1"/>
          </p:cNvPicPr>
          <p:nvPr/>
        </p:nvPicPr>
        <p:blipFill>
          <a:blip r:embed="rId2" cstate="print"/>
          <a:srcRect/>
          <a:stretch>
            <a:fillRect/>
          </a:stretch>
        </p:blipFill>
        <p:spPr bwMode="auto">
          <a:xfrm>
            <a:off x="323528" y="2924944"/>
            <a:ext cx="5760640" cy="3405661"/>
          </a:xfrm>
          <a:prstGeom prst="rect">
            <a:avLst/>
          </a:prstGeom>
          <a:noFill/>
          <a:ln w="9525">
            <a:noFill/>
            <a:miter lim="800000"/>
            <a:headEnd/>
            <a:tailEnd/>
          </a:ln>
        </p:spPr>
      </p:pic>
      <p:sp>
        <p:nvSpPr>
          <p:cNvPr id="9" name="四角形吹き出し 8"/>
          <p:cNvSpPr/>
          <p:nvPr/>
        </p:nvSpPr>
        <p:spPr>
          <a:xfrm>
            <a:off x="4283968" y="3045621"/>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a:t>
            </a:r>
            <a:r>
              <a:rPr lang="en-US" altLang="ja-JP" u="sng" dirty="0" smtClean="0">
                <a:solidFill>
                  <a:srgbClr val="FF0000"/>
                </a:solidFill>
              </a:rPr>
              <a:t>&lt;link rel=“stylesheet” type=“text/css”</a:t>
            </a:r>
          </a:p>
          <a:p>
            <a:r>
              <a:rPr lang="en-US" altLang="ja-JP" dirty="0" smtClean="0">
                <a:solidFill>
                  <a:srgbClr val="FF0000"/>
                </a:solidFill>
              </a:rPr>
              <a:t>          </a:t>
            </a:r>
            <a:r>
              <a:rPr lang="en-US" altLang="ja-JP" u="sng" dirty="0" smtClean="0">
                <a:solidFill>
                  <a:srgbClr val="FF0000"/>
                </a:solidFill>
              </a:rPr>
              <a:t>href=“Google.css”&gt;&lt;/link&gt;</a:t>
            </a:r>
          </a:p>
          <a:p>
            <a:r>
              <a:rPr lang="en-US" altLang="ja-JP" dirty="0" smtClean="0"/>
              <a:t>    &lt;/head&gt;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1" name="四角形吹き出し 10"/>
          <p:cNvSpPr/>
          <p:nvPr/>
        </p:nvSpPr>
        <p:spPr>
          <a:xfrm>
            <a:off x="6516216" y="5061845"/>
            <a:ext cx="2376264" cy="1052736"/>
          </a:xfrm>
          <a:prstGeom prst="wedgeRectCallout">
            <a:avLst>
              <a:gd name="adj1" fmla="val -79128"/>
              <a:gd name="adj2" fmla="val -27774"/>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dirty="0" smtClean="0">
                <a:solidFill>
                  <a:srgbClr val="FF0000"/>
                </a:solidFill>
              </a:rPr>
              <a:t>  </a:t>
            </a:r>
            <a:r>
              <a:rPr lang="en-US" altLang="ja-JP" u="sng" dirty="0" smtClean="0">
                <a:solidFill>
                  <a:srgbClr val="FF0000"/>
                </a:solidFill>
              </a:rPr>
              <a:t>textarea {</a:t>
            </a:r>
          </a:p>
          <a:p>
            <a:r>
              <a:rPr lang="en-US" altLang="ja-JP" dirty="0" smtClean="0">
                <a:solidFill>
                  <a:srgbClr val="FF0000"/>
                </a:solidFill>
              </a:rPr>
              <a:t>      </a:t>
            </a:r>
            <a:r>
              <a:rPr lang="en-US" altLang="ja-JP" u="sng" dirty="0" smtClean="0">
                <a:solidFill>
                  <a:srgbClr val="FF0000"/>
                </a:solidFill>
              </a:rPr>
              <a:t>text-align: center;</a:t>
            </a:r>
          </a:p>
          <a:p>
            <a:r>
              <a:rPr lang="en-US" altLang="ja-JP" dirty="0" smtClean="0">
                <a:solidFill>
                  <a:srgbClr val="FF0000"/>
                </a:solidFill>
              </a:rPr>
              <a:t>  </a:t>
            </a:r>
            <a:r>
              <a:rPr lang="en-US" altLang="ja-JP" u="sng" dirty="0" smtClean="0">
                <a:solidFill>
                  <a:srgbClr val="FF0000"/>
                </a:solidFill>
              </a:rPr>
              <a:t>}</a:t>
            </a:r>
          </a:p>
        </p:txBody>
      </p:sp>
      <p:sp>
        <p:nvSpPr>
          <p:cNvPr id="12" name="フローチャート: 処理 11"/>
          <p:cNvSpPr/>
          <p:nvPr/>
        </p:nvSpPr>
        <p:spPr>
          <a:xfrm>
            <a:off x="4283968" y="2613573"/>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endParaRPr kumimoji="1" lang="ja-JP" altLang="en-US" sz="2000" dirty="0"/>
          </a:p>
        </p:txBody>
      </p:sp>
      <p:sp>
        <p:nvSpPr>
          <p:cNvPr id="13" name="フローチャート: 処理 12"/>
          <p:cNvSpPr/>
          <p:nvPr/>
        </p:nvSpPr>
        <p:spPr>
          <a:xfrm>
            <a:off x="6516216" y="4629797"/>
            <a:ext cx="2376264" cy="432048"/>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000" dirty="0" smtClean="0"/>
              <a:t>Google.css</a:t>
            </a:r>
            <a:endParaRPr kumimoji="1" lang="ja-JP" altLang="en-US" sz="2000" dirty="0"/>
          </a:p>
        </p:txBody>
      </p:sp>
      <p:sp>
        <p:nvSpPr>
          <p:cNvPr id="15" name="コンテンツ プレースホルダ 2"/>
          <p:cNvSpPr txBox="1">
            <a:spLocks/>
          </p:cNvSpPr>
          <p:nvPr/>
        </p:nvSpPr>
        <p:spPr>
          <a:xfrm>
            <a:off x="611560" y="1340768"/>
            <a:ext cx="8229600" cy="115212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CSS(Cascading Style Sheet)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とは</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要素をどのように表示するかを指示する。</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見た目</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4"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CSS, </a:t>
            </a:r>
            <a:r>
              <a:rPr lang="en-US" altLang="ja-JP" u="sng" dirty="0" smtClean="0"/>
              <a:t>Javascript</a:t>
            </a:r>
            <a:endParaRPr kumimoji="1" lang="ja-JP" altLang="en-US" u="sng"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46</a:t>
            </a:fld>
            <a:endParaRPr lang="ja-JP" altLang="en-US" dirty="0"/>
          </a:p>
        </p:txBody>
      </p:sp>
      <p:pic>
        <p:nvPicPr>
          <p:cNvPr id="2050" name="Picture 2"/>
          <p:cNvPicPr>
            <a:picLocks noChangeAspect="1" noChangeArrowheads="1"/>
          </p:cNvPicPr>
          <p:nvPr/>
        </p:nvPicPr>
        <p:blipFill>
          <a:blip r:embed="rId2" cstate="print"/>
          <a:srcRect/>
          <a:stretch>
            <a:fillRect/>
          </a:stretch>
        </p:blipFill>
        <p:spPr bwMode="auto">
          <a:xfrm>
            <a:off x="395536" y="3164307"/>
            <a:ext cx="5760640" cy="3405661"/>
          </a:xfrm>
          <a:prstGeom prst="rect">
            <a:avLst/>
          </a:prstGeom>
          <a:noFill/>
          <a:ln w="9525">
            <a:noFill/>
            <a:miter lim="800000"/>
            <a:headEnd/>
            <a:tailEnd/>
          </a:ln>
        </p:spPr>
      </p:pic>
      <p:sp>
        <p:nvSpPr>
          <p:cNvPr id="9" name="四角形吹き出し 8"/>
          <p:cNvSpPr/>
          <p:nvPr/>
        </p:nvSpPr>
        <p:spPr>
          <a:xfrm>
            <a:off x="4355976" y="3284984"/>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ja-JP" altLang="en-US" dirty="0" smtClean="0"/>
              <a:t>    </a:t>
            </a:r>
            <a:r>
              <a:rPr lang="en-US" altLang="ja-JP" dirty="0" smtClean="0"/>
              <a:t>&lt;/head&gt;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a:p>
            <a:r>
              <a:rPr lang="en-US" altLang="ja-JP" u="sng" dirty="0" smtClean="0">
                <a:solidFill>
                  <a:srgbClr val="FF0000"/>
                </a:solidFill>
              </a:rPr>
              <a:t>&lt;script&gt;</a:t>
            </a:r>
          </a:p>
          <a:p>
            <a:r>
              <a:rPr lang="en-US" altLang="ja-JP" u="sng" dirty="0" smtClean="0">
                <a:solidFill>
                  <a:srgbClr val="FF0000"/>
                </a:solidFill>
              </a:rPr>
              <a:t>&lt;/script&gt;</a:t>
            </a:r>
          </a:p>
        </p:txBody>
      </p:sp>
      <p:sp>
        <p:nvSpPr>
          <p:cNvPr id="10"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
        <p:nvSpPr>
          <p:cNvPr id="12" name="フローチャート: 処理 11"/>
          <p:cNvSpPr/>
          <p:nvPr/>
        </p:nvSpPr>
        <p:spPr>
          <a:xfrm>
            <a:off x="4355976" y="2852936"/>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script</a:t>
            </a:r>
            <a:r>
              <a:rPr lang="ja-JP" altLang="en-US" sz="2000" dirty="0" smtClean="0"/>
              <a:t>タグで記述</a:t>
            </a:r>
          </a:p>
        </p:txBody>
      </p:sp>
      <p:sp>
        <p:nvSpPr>
          <p:cNvPr id="11"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CSS, </a:t>
            </a:r>
            <a:r>
              <a:rPr lang="en-US" altLang="ja-JP" u="sng" dirty="0" smtClean="0"/>
              <a:t>Javascript</a:t>
            </a:r>
            <a:endParaRPr kumimoji="1" lang="ja-JP" altLang="en-US" u="sng"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47</a:t>
            </a:fld>
            <a:endParaRPr lang="ja-JP" altLang="en-US" dirty="0"/>
          </a:p>
        </p:txBody>
      </p:sp>
      <p:pic>
        <p:nvPicPr>
          <p:cNvPr id="2050" name="Picture 2"/>
          <p:cNvPicPr>
            <a:picLocks noChangeAspect="1" noChangeArrowheads="1"/>
          </p:cNvPicPr>
          <p:nvPr/>
        </p:nvPicPr>
        <p:blipFill>
          <a:blip r:embed="rId2" cstate="print"/>
          <a:srcRect/>
          <a:stretch>
            <a:fillRect/>
          </a:stretch>
        </p:blipFill>
        <p:spPr bwMode="auto">
          <a:xfrm>
            <a:off x="323528" y="3092299"/>
            <a:ext cx="5760640" cy="3405661"/>
          </a:xfrm>
          <a:prstGeom prst="rect">
            <a:avLst/>
          </a:prstGeom>
          <a:noFill/>
          <a:ln w="9525">
            <a:noFill/>
            <a:miter lim="800000"/>
            <a:headEnd/>
            <a:tailEnd/>
          </a:ln>
        </p:spPr>
      </p:pic>
      <p:sp>
        <p:nvSpPr>
          <p:cNvPr id="9" name="四角形吹き出し 8"/>
          <p:cNvSpPr/>
          <p:nvPr/>
        </p:nvSpPr>
        <p:spPr>
          <a:xfrm>
            <a:off x="4283968" y="3212976"/>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&lt;script type=“text/javacript”</a:t>
            </a:r>
          </a:p>
          <a:p>
            <a:r>
              <a:rPr lang="en-US" altLang="ja-JP" dirty="0" smtClean="0"/>
              <a:t>           src=“Google.js”&gt;&lt;/script&gt;</a:t>
            </a:r>
          </a:p>
          <a:p>
            <a:r>
              <a:rPr lang="ja-JP" altLang="en-US" dirty="0" smtClean="0"/>
              <a:t>    </a:t>
            </a:r>
            <a:r>
              <a:rPr lang="en-US" altLang="ja-JP" dirty="0" smtClean="0"/>
              <a:t>&lt;/head&gt;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2" name="フローチャート: 処理 11"/>
          <p:cNvSpPr/>
          <p:nvPr/>
        </p:nvSpPr>
        <p:spPr>
          <a:xfrm>
            <a:off x="4283968" y="2780928"/>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p>
        </p:txBody>
      </p:sp>
      <p:sp>
        <p:nvSpPr>
          <p:cNvPr id="14"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
        <p:nvSpPr>
          <p:cNvPr id="10"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CI(</a:t>
            </a:r>
            <a:r>
              <a:rPr kumimoji="1" lang="ja-JP" altLang="en-US" sz="3600" dirty="0" smtClean="0"/>
              <a:t>継続的インテグレーション</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a:xfrm>
            <a:off x="457200" y="1412776"/>
            <a:ext cx="8229600" cy="5184576"/>
          </a:xfrm>
        </p:spPr>
        <p:txBody>
          <a:bodyPr>
            <a:normAutofit/>
          </a:bodyPr>
          <a:lstStyle/>
          <a:p>
            <a:r>
              <a:rPr lang="en-US" altLang="ja-JP" dirty="0" smtClean="0"/>
              <a:t>XP(</a:t>
            </a:r>
            <a:r>
              <a:rPr lang="ja-JP" altLang="en-US" dirty="0" smtClean="0"/>
              <a:t>エクストリームプログラミング</a:t>
            </a:r>
            <a:r>
              <a:rPr lang="en-US" altLang="ja-JP" dirty="0" smtClean="0"/>
              <a:t>)</a:t>
            </a:r>
            <a:r>
              <a:rPr lang="ja-JP" altLang="en-US" dirty="0" smtClean="0"/>
              <a:t>のプラクティスの一つ。</a:t>
            </a:r>
            <a:endParaRPr lang="en-US" altLang="ja-JP" dirty="0" smtClean="0"/>
          </a:p>
          <a:p>
            <a:endParaRPr lang="en-US" altLang="ja-JP" dirty="0" smtClean="0"/>
          </a:p>
          <a:p>
            <a:r>
              <a:rPr lang="en-US" altLang="ja-JP" dirty="0" smtClean="0"/>
              <a:t>XP</a:t>
            </a:r>
            <a:r>
              <a:rPr lang="ja-JP" altLang="en-US" dirty="0" smtClean="0"/>
              <a:t>とはソフトウェア開発手法の総称である。</a:t>
            </a:r>
            <a:endParaRPr lang="en-US" altLang="ja-JP" dirty="0" smtClean="0"/>
          </a:p>
          <a:p>
            <a:r>
              <a:rPr lang="ja-JP" altLang="en-US" dirty="0" smtClean="0"/>
              <a:t>開発が進むにつれ変更コストが高くなることが一般的だが、自動テストなど様々な対策により変更コストが大きくならないように工夫し、柔軟性を実現する。</a:t>
            </a:r>
            <a:endParaRPr lang="en-US" altLang="ja-JP" dirty="0" smtClean="0"/>
          </a:p>
          <a:p>
            <a:r>
              <a:rPr lang="en-US" altLang="ja-JP" dirty="0" smtClean="0"/>
              <a:t>5</a:t>
            </a:r>
            <a:r>
              <a:rPr lang="ja-JP" altLang="en-US" dirty="0" smtClean="0"/>
              <a:t>つの価値、</a:t>
            </a:r>
            <a:r>
              <a:rPr lang="en-US" altLang="ja-JP" dirty="0" smtClean="0"/>
              <a:t>19</a:t>
            </a:r>
            <a:r>
              <a:rPr lang="ja-JP" altLang="en-US" dirty="0" smtClean="0"/>
              <a:t>のプラクティス</a:t>
            </a:r>
            <a:r>
              <a:rPr lang="en-US" altLang="ja-JP" dirty="0" smtClean="0"/>
              <a:t>(</a:t>
            </a:r>
            <a:r>
              <a:rPr lang="ja-JP" altLang="en-US" dirty="0" smtClean="0"/>
              <a:t>実践</a:t>
            </a:r>
            <a:r>
              <a:rPr lang="en-US" altLang="ja-JP" dirty="0" smtClean="0"/>
              <a:t>)</a:t>
            </a:r>
            <a:r>
              <a:rPr lang="ja-JP" altLang="en-US" dirty="0" smtClean="0"/>
              <a:t>を定義。</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49</a:t>
            </a:fld>
            <a:endParaRPr lang="ja-JP" altLang="en-US" dirty="0"/>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1" name="表 10"/>
          <p:cNvGraphicFramePr>
            <a:graphicFrameLocks noGrp="1"/>
          </p:cNvGraphicFramePr>
          <p:nvPr/>
        </p:nvGraphicFramePr>
        <p:xfrm>
          <a:off x="467544" y="2564905"/>
          <a:ext cx="8280920" cy="4104459"/>
        </p:xfrm>
        <a:graphic>
          <a:graphicData uri="http://schemas.openxmlformats.org/drawingml/2006/table">
            <a:tbl>
              <a:tblPr/>
              <a:tblGrid>
                <a:gridCol w="504056"/>
                <a:gridCol w="6768752"/>
                <a:gridCol w="1008112"/>
              </a:tblGrid>
              <a:tr h="502339">
                <a:tc>
                  <a:txBody>
                    <a:bodyPr/>
                    <a:lstStyle/>
                    <a:p>
                      <a:pPr algn="ctr">
                        <a:lnSpc>
                          <a:spcPts val="1800"/>
                        </a:lnSpc>
                        <a:spcAft>
                          <a:spcPts val="0"/>
                        </a:spcAft>
                      </a:pPr>
                      <a:r>
                        <a:rPr lang="en-US" altLang="ja-JP" sz="1600" kern="100" dirty="0" smtClean="0">
                          <a:latin typeface="+mn-lt"/>
                          <a:ea typeface="Mincho"/>
                          <a:cs typeface="Times New Roman"/>
                        </a:rPr>
                        <a:t>#</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16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1600" kern="100" dirty="0" smtClean="0">
                          <a:latin typeface="+mn-lt"/>
                          <a:ea typeface="Mincho"/>
                          <a:cs typeface="Times New Roman"/>
                        </a:rPr>
                        <a:t>評価</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58408">
                <a:tc>
                  <a:txBody>
                    <a:bodyPr/>
                    <a:lstStyle/>
                    <a:p>
                      <a:pPr algn="r">
                        <a:lnSpc>
                          <a:spcPts val="1800"/>
                        </a:lnSpc>
                        <a:spcAft>
                          <a:spcPts val="0"/>
                        </a:spcAft>
                      </a:pPr>
                      <a:r>
                        <a:rPr lang="en-US" sz="1600" kern="100" dirty="0">
                          <a:latin typeface="Century"/>
                          <a:ea typeface="Mincho"/>
                          <a:cs typeface="Times New Roman"/>
                        </a:rPr>
                        <a:t>1</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solidFill>
                            <a:srgbClr val="FF0000"/>
                          </a:solidFill>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2</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kern="100" dirty="0" smtClean="0">
                          <a:solidFill>
                            <a:srgbClr val="FF0000"/>
                          </a:solidFill>
                          <a:latin typeface="+mn-lt"/>
                          <a:ea typeface="Mincho"/>
                          <a:cs typeface="Times New Roman"/>
                        </a:rPr>
                        <a:t>アクティブなフォームは</a:t>
                      </a:r>
                      <a:r>
                        <a:rPr lang="ja-JP" sz="2000" kern="100" dirty="0" smtClean="0">
                          <a:solidFill>
                            <a:srgbClr val="FF0000"/>
                          </a:solidFill>
                          <a:latin typeface="+mn-lt"/>
                          <a:ea typeface="Mincho"/>
                          <a:cs typeface="Times New Roman"/>
                        </a:rPr>
                        <a:t>色</a:t>
                      </a:r>
                      <a:r>
                        <a:rPr lang="ja-JP" sz="2000" kern="100" dirty="0">
                          <a:solidFill>
                            <a:srgbClr val="FF0000"/>
                          </a:solidFill>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392">
                <a:tc>
                  <a:txBody>
                    <a:bodyPr/>
                    <a:lstStyle/>
                    <a:p>
                      <a:pPr algn="r">
                        <a:lnSpc>
                          <a:spcPts val="1800"/>
                        </a:lnSpc>
                        <a:spcAft>
                          <a:spcPts val="0"/>
                        </a:spcAft>
                      </a:pPr>
                      <a:r>
                        <a:rPr lang="en-US" sz="1600" kern="100" dirty="0">
                          <a:latin typeface="Century"/>
                          <a:ea typeface="Mincho"/>
                          <a:cs typeface="Times New Roman"/>
                        </a:rPr>
                        <a:t>4</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5</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6</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7</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8</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9</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4464">
                <a:tc>
                  <a:txBody>
                    <a:bodyPr/>
                    <a:lstStyle/>
                    <a:p>
                      <a:pPr algn="r">
                        <a:lnSpc>
                          <a:spcPts val="1800"/>
                        </a:lnSpc>
                        <a:spcAft>
                          <a:spcPts val="0"/>
                        </a:spcAft>
                      </a:pPr>
                      <a:r>
                        <a:rPr lang="en-US" sz="1600" kern="100" dirty="0">
                          <a:latin typeface="Century"/>
                          <a:ea typeface="Mincho"/>
                          <a:cs typeface="Times New Roman"/>
                        </a:rPr>
                        <a:t>10</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ラジオボタンやチェックボックス</a:t>
                      </a:r>
                      <a:r>
                        <a:rPr lang="ja-JP" sz="1600" kern="100" dirty="0" smtClean="0">
                          <a:latin typeface="+mn-lt"/>
                          <a:ea typeface="Mincho"/>
                          <a:cs typeface="Times New Roman"/>
                        </a:rPr>
                        <a:t>はラベル</a:t>
                      </a:r>
                      <a:r>
                        <a:rPr lang="ja-JP" sz="1600"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13" name="テキスト ボックス 12"/>
          <p:cNvSpPr txBox="1"/>
          <p:nvPr/>
        </p:nvSpPr>
        <p:spPr>
          <a:xfrm>
            <a:off x="8028384" y="306896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4" name="テキスト ボックス 13"/>
          <p:cNvSpPr txBox="1"/>
          <p:nvPr/>
        </p:nvSpPr>
        <p:spPr>
          <a:xfrm>
            <a:off x="8028384" y="342900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5" name="テキスト ボックス 14"/>
          <p:cNvSpPr txBox="1"/>
          <p:nvPr/>
        </p:nvSpPr>
        <p:spPr>
          <a:xfrm>
            <a:off x="8028384" y="37890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6" name="テキスト ボックス 15"/>
          <p:cNvSpPr txBox="1"/>
          <p:nvPr/>
        </p:nvSpPr>
        <p:spPr>
          <a:xfrm>
            <a:off x="8028384" y="414908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7" name="テキスト ボックス 16"/>
          <p:cNvSpPr txBox="1"/>
          <p:nvPr/>
        </p:nvSpPr>
        <p:spPr>
          <a:xfrm>
            <a:off x="8028384" y="450912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8" name="テキスト ボックス 17"/>
          <p:cNvSpPr txBox="1"/>
          <p:nvPr/>
        </p:nvSpPr>
        <p:spPr>
          <a:xfrm>
            <a:off x="8028384" y="486916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9" name="テキスト ボックス 18"/>
          <p:cNvSpPr txBox="1"/>
          <p:nvPr/>
        </p:nvSpPr>
        <p:spPr>
          <a:xfrm>
            <a:off x="8028384" y="522920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0" name="テキスト ボックス 19"/>
          <p:cNvSpPr txBox="1"/>
          <p:nvPr/>
        </p:nvSpPr>
        <p:spPr>
          <a:xfrm>
            <a:off x="8028384" y="55892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1" name="テキスト ボックス 20"/>
          <p:cNvSpPr txBox="1"/>
          <p:nvPr/>
        </p:nvSpPr>
        <p:spPr>
          <a:xfrm>
            <a:off x="8028384" y="594928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2" name="テキスト ボックス 21"/>
          <p:cNvSpPr txBox="1"/>
          <p:nvPr/>
        </p:nvSpPr>
        <p:spPr>
          <a:xfrm>
            <a:off x="8028384" y="630932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3"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ox(in)">
                                      <p:cBhvr>
                                        <p:cTn id="10" dur="500"/>
                                        <p:tgtEl>
                                          <p:spTgt spid="14"/>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ox(in)">
                                      <p:cBhvr>
                                        <p:cTn id="13" dur="500"/>
                                        <p:tgtEl>
                                          <p:spTgt spid="15"/>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ox(in)">
                                      <p:cBhvr>
                                        <p:cTn id="16" dur="500"/>
                                        <p:tgtEl>
                                          <p:spTgt spid="16"/>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ox(in)">
                                      <p:cBhvr>
                                        <p:cTn id="19" dur="500"/>
                                        <p:tgtEl>
                                          <p:spTgt spid="17"/>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ox(in)">
                                      <p:cBhvr>
                                        <p:cTn id="22" dur="500"/>
                                        <p:tgtEl>
                                          <p:spTgt spid="18"/>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ox(in)">
                                      <p:cBhvr>
                                        <p:cTn id="25" dur="500"/>
                                        <p:tgtEl>
                                          <p:spTgt spid="19"/>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ox(in)">
                                      <p:cBhvr>
                                        <p:cTn id="28" dur="500"/>
                                        <p:tgtEl>
                                          <p:spTgt spid="20"/>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ox(in)">
                                      <p:cBhvr>
                                        <p:cTn id="31" dur="500"/>
                                        <p:tgtEl>
                                          <p:spTgt spid="21"/>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ox(in)">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099989"/>
            <a:ext cx="8229600" cy="3633267"/>
          </a:xfrm>
        </p:spPr>
        <p:txBody>
          <a:bodyPr>
            <a:noAutofit/>
          </a:bodyPr>
          <a:lstStyle/>
          <a:p>
            <a:r>
              <a:rPr kumimoji="1" lang="en-US" altLang="ja-JP" sz="2400" dirty="0" smtClean="0"/>
              <a:t>HTML</a:t>
            </a:r>
            <a:r>
              <a:rPr kumimoji="1" lang="ja-JP" altLang="en-US" sz="2400" dirty="0" smtClean="0"/>
              <a:t>や</a:t>
            </a:r>
            <a:r>
              <a:rPr kumimoji="1" lang="en-US" altLang="ja-JP" sz="2400" dirty="0" smtClean="0"/>
              <a:t>CSS</a:t>
            </a:r>
            <a:r>
              <a:rPr kumimoji="1" lang="ja-JP" altLang="en-US" sz="2400" dirty="0" smtClean="0"/>
              <a:t>、</a:t>
            </a:r>
            <a:r>
              <a:rPr kumimoji="1" lang="en-US" altLang="ja-JP" sz="2400" dirty="0" smtClean="0"/>
              <a:t>Javascript</a:t>
            </a:r>
            <a:r>
              <a:rPr kumimoji="1" lang="ja-JP" altLang="en-US" sz="2400" dirty="0" smtClean="0"/>
              <a:t>等の専門知識を必要とせず</a:t>
            </a:r>
            <a:r>
              <a:rPr kumimoji="1" lang="en-US" altLang="ja-JP" sz="2400" dirty="0" smtClean="0"/>
              <a:t>Web</a:t>
            </a:r>
            <a:r>
              <a:rPr kumimoji="1" lang="ja-JP" altLang="en-US" sz="2400" dirty="0" smtClean="0"/>
              <a:t>ページを作成する仕組みを提供するシステム。</a:t>
            </a:r>
            <a:endParaRPr kumimoji="1" lang="en-US" altLang="ja-JP" sz="2400" dirty="0" smtClean="0"/>
          </a:p>
          <a:p>
            <a:r>
              <a:rPr lang="ja-JP" altLang="en-US" sz="2400" dirty="0" smtClean="0"/>
              <a:t>一概には説明できないが、ブログであったり、学校や企業のＨＰ等を簡単に作成できる。</a:t>
            </a:r>
            <a:endParaRPr lang="en-US" altLang="ja-JP" sz="2400" dirty="0" smtClean="0"/>
          </a:p>
          <a:p>
            <a:r>
              <a:rPr kumimoji="1" lang="en-US" altLang="ja-JP" sz="2400" dirty="0" smtClean="0"/>
              <a:t>WordPress</a:t>
            </a:r>
            <a:r>
              <a:rPr kumimoji="1" lang="ja-JP" altLang="en-US" sz="2400" dirty="0" smtClean="0"/>
              <a:t>というブログサイト重視の</a:t>
            </a:r>
            <a:r>
              <a:rPr kumimoji="1" lang="en-US" altLang="ja-JP" sz="2400" dirty="0" smtClean="0"/>
              <a:t>CMS</a:t>
            </a:r>
            <a:r>
              <a:rPr kumimoji="1" lang="ja-JP" altLang="en-US" sz="2400" dirty="0" smtClean="0"/>
              <a:t>が最も広く知られている。</a:t>
            </a:r>
            <a:endParaRPr kumimoji="1" lang="en-US" altLang="ja-JP" sz="2400" dirty="0" smtClean="0"/>
          </a:p>
          <a:p>
            <a:r>
              <a:rPr lang="ja-JP" altLang="en-US" sz="2400" dirty="0" smtClean="0"/>
              <a:t>導入しやすさ、デザイン重視、</a:t>
            </a:r>
            <a:r>
              <a:rPr lang="en-US" altLang="ja-JP" sz="2400" dirty="0" smtClean="0"/>
              <a:t>E-</a:t>
            </a:r>
            <a:r>
              <a:rPr lang="ja-JP" altLang="en-US" sz="2400" dirty="0" smtClean="0"/>
              <a:t>コマース特化、カスタマイズ性重視、等様々な用途の</a:t>
            </a:r>
            <a:r>
              <a:rPr lang="en-US" altLang="ja-JP" sz="2400" dirty="0" smtClean="0"/>
              <a:t>CMS</a:t>
            </a:r>
            <a:r>
              <a:rPr lang="ja-JP" altLang="en-US" sz="2400" dirty="0" smtClean="0"/>
              <a:t>が出回っている。</a:t>
            </a:r>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640871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latin typeface="メイリオ" pitchFamily="50" charset="-128"/>
                <a:ea typeface="メイリオ" pitchFamily="50" charset="-128"/>
                <a:cs typeface="メイリオ" pitchFamily="50" charset="-128"/>
              </a:rPr>
              <a:t>Contents Management System</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PLATON</a:t>
            </a:r>
            <a:r>
              <a:rPr lang="ja-JP" altLang="en-US" dirty="0" smtClean="0"/>
              <a:t>の移行</a:t>
            </a:r>
            <a:r>
              <a:rPr lang="en-US" altLang="ja-JP" dirty="0" smtClean="0"/>
              <a:t>(NC2</a:t>
            </a:r>
            <a:r>
              <a:rPr lang="ja-JP" altLang="en-US" dirty="0" smtClean="0"/>
              <a:t>⇒</a:t>
            </a:r>
            <a:r>
              <a:rPr lang="en-US" altLang="ja-JP" dirty="0" smtClean="0"/>
              <a:t>NC3)</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50</a:t>
            </a:fld>
            <a:endParaRPr lang="ja-JP" altLang="en-US" dirty="0"/>
          </a:p>
        </p:txBody>
      </p:sp>
      <p:sp>
        <p:nvSpPr>
          <p:cNvPr id="9" name="コンテンツ プレースホルダ 5"/>
          <p:cNvSpPr txBox="1">
            <a:spLocks/>
          </p:cNvSpPr>
          <p:nvPr/>
        </p:nvSpPr>
        <p:spPr>
          <a:xfrm>
            <a:off x="323528" y="1340768"/>
            <a:ext cx="8280920" cy="3672408"/>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NC3</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の正式版リリースの後、</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NC2</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から</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NC3</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への</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移行ツールを開発予定</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移行ツール配布時期はまだ未定。</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2800" b="1" dirty="0" smtClean="0">
                <a:latin typeface="メイリオ" pitchFamily="50" charset="-128"/>
                <a:ea typeface="メイリオ" pitchFamily="50" charset="-128"/>
                <a:cs typeface="メイリオ" pitchFamily="50" charset="-128"/>
              </a:rPr>
              <a:t>移行</a:t>
            </a:r>
            <a:r>
              <a:rPr lang="ja-JP" altLang="en-US" sz="2800" b="1" dirty="0" smtClean="0">
                <a:latin typeface="メイリオ" pitchFamily="50" charset="-128"/>
                <a:ea typeface="メイリオ" pitchFamily="50" charset="-128"/>
                <a:cs typeface="メイリオ" pitchFamily="50" charset="-128"/>
              </a:rPr>
              <a:t>ツールを利用することで</a:t>
            </a:r>
            <a:r>
              <a:rPr lang="en-US" altLang="ja-JP" sz="2800" b="1" dirty="0" smtClean="0">
                <a:latin typeface="メイリオ" pitchFamily="50" charset="-128"/>
                <a:ea typeface="メイリオ" pitchFamily="50" charset="-128"/>
                <a:cs typeface="メイリオ" pitchFamily="50" charset="-128"/>
              </a:rPr>
              <a:t>NC3</a:t>
            </a:r>
            <a:r>
              <a:rPr lang="ja-JP" altLang="en-US" sz="2800" b="1" dirty="0" smtClean="0">
                <a:latin typeface="メイリオ" pitchFamily="50" charset="-128"/>
                <a:ea typeface="メイリオ" pitchFamily="50" charset="-128"/>
                <a:cs typeface="メイリオ" pitchFamily="50" charset="-128"/>
              </a:rPr>
              <a:t>への</a:t>
            </a:r>
            <a:r>
              <a:rPr lang="ja-JP" altLang="en-US" sz="2800" b="1" dirty="0" smtClean="0">
                <a:latin typeface="メイリオ" pitchFamily="50" charset="-128"/>
                <a:ea typeface="メイリオ" pitchFamily="50" charset="-128"/>
                <a:cs typeface="メイリオ" pitchFamily="50" charset="-128"/>
              </a:rPr>
              <a:t>乗り換え工数は減らせる。</a:t>
            </a:r>
            <a:endParaRPr lang="en-US" altLang="ja-JP" sz="2800" b="1" dirty="0" smtClean="0">
              <a:latin typeface="メイリオ" pitchFamily="50" charset="-128"/>
              <a:ea typeface="メイリオ" pitchFamily="50" charset="-128"/>
              <a:cs typeface="メイリオ" pitchFamily="50" charset="-128"/>
            </a:endParaRPr>
          </a:p>
        </p:txBody>
      </p:sp>
      <p:sp>
        <p:nvSpPr>
          <p:cNvPr id="23"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graphicFrame>
        <p:nvGraphicFramePr>
          <p:cNvPr id="24" name="表 23"/>
          <p:cNvGraphicFramePr>
            <a:graphicFrameLocks noGrp="1"/>
          </p:cNvGraphicFramePr>
          <p:nvPr/>
        </p:nvGraphicFramePr>
        <p:xfrm>
          <a:off x="827584" y="3861048"/>
          <a:ext cx="7848872" cy="2016225"/>
        </p:xfrm>
        <a:graphic>
          <a:graphicData uri="http://schemas.openxmlformats.org/drawingml/2006/table">
            <a:tbl>
              <a:tblPr/>
              <a:tblGrid>
                <a:gridCol w="642029"/>
                <a:gridCol w="2238291"/>
                <a:gridCol w="1152128"/>
                <a:gridCol w="1152128"/>
                <a:gridCol w="1152128"/>
                <a:gridCol w="1512168"/>
              </a:tblGrid>
              <a:tr h="403245">
                <a:tc>
                  <a:txBody>
                    <a:bodyPr/>
                    <a:lstStyle/>
                    <a:p>
                      <a:pPr algn="ctr">
                        <a:lnSpc>
                          <a:spcPts val="1800"/>
                        </a:lnSpc>
                        <a:spcAft>
                          <a:spcPts val="0"/>
                        </a:spcAft>
                      </a:pPr>
                      <a:r>
                        <a:rPr lang="en-US" altLang="ja-JP" sz="2000" kern="100" dirty="0" smtClean="0">
                          <a:latin typeface="Century"/>
                          <a:ea typeface="Mincho"/>
                          <a:cs typeface="Times New Roman"/>
                        </a:rPr>
                        <a:t>#</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l" latinLnBrk="1">
                        <a:lnSpc>
                          <a:spcPts val="1800"/>
                        </a:lnSpc>
                        <a:spcAft>
                          <a:spcPts val="0"/>
                        </a:spcAft>
                      </a:pPr>
                      <a:r>
                        <a:rPr lang="ja-JP" altLang="ja-JP" sz="1600" kern="100" dirty="0" smtClean="0">
                          <a:latin typeface="Century"/>
                          <a:ea typeface="Mincho"/>
                          <a:cs typeface="Times New Roman"/>
                        </a:rPr>
                        <a:t>作業</a:t>
                      </a:r>
                      <a:r>
                        <a:rPr lang="ja-JP" altLang="ja-JP" sz="1600" kern="100" dirty="0" smtClean="0">
                          <a:latin typeface="Century"/>
                          <a:ea typeface="Mincho"/>
                          <a:cs typeface="Times New Roman"/>
                        </a:rPr>
                        <a:t>項目</a:t>
                      </a:r>
                      <a:r>
                        <a:rPr lang="ja-JP" altLang="en-US" sz="1600" kern="100" dirty="0" smtClean="0">
                          <a:latin typeface="Century"/>
                          <a:ea typeface="Mincho"/>
                          <a:cs typeface="Times New Roman"/>
                        </a:rPr>
                        <a:t>　　　</a:t>
                      </a:r>
                      <a:r>
                        <a:rPr lang="ja-JP" altLang="en-US" sz="1600" kern="100" dirty="0" smtClean="0">
                          <a:latin typeface="Century"/>
                          <a:ea typeface="Mincho"/>
                          <a:cs typeface="Times New Roman"/>
                        </a:rPr>
                        <a:t>　</a:t>
                      </a:r>
                      <a:r>
                        <a:rPr lang="ja-JP" altLang="en-US" sz="1600" kern="100" dirty="0" smtClean="0">
                          <a:latin typeface="Century"/>
                          <a:ea typeface="Mincho"/>
                          <a:cs typeface="Times New Roman"/>
                        </a:rPr>
                        <a:t>　</a:t>
                      </a:r>
                      <a:r>
                        <a:rPr lang="ja-JP" sz="1600" kern="100" dirty="0" smtClean="0">
                          <a:latin typeface="Century"/>
                          <a:ea typeface="Mincho"/>
                          <a:cs typeface="Times New Roman"/>
                        </a:rPr>
                        <a:t>月</a:t>
                      </a:r>
                      <a:endParaRPr lang="ja-JP" sz="16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a:txBody>
                    <a:bodyPr/>
                    <a:lstStyle/>
                    <a:p>
                      <a:pPr algn="ctr">
                        <a:lnSpc>
                          <a:spcPts val="1800"/>
                        </a:lnSpc>
                        <a:spcAft>
                          <a:spcPts val="0"/>
                        </a:spcAft>
                      </a:pPr>
                      <a:r>
                        <a:rPr lang="en-US" altLang="ja-JP" sz="2000" kern="100" dirty="0" smtClean="0">
                          <a:latin typeface="Century"/>
                          <a:ea typeface="Mincho"/>
                          <a:cs typeface="Times New Roman"/>
                        </a:rPr>
                        <a:t>2014/3</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en-US" altLang="ja-JP" sz="2000" kern="100" dirty="0" smtClean="0">
                          <a:solidFill>
                            <a:schemeClr val="tx1"/>
                          </a:solidFill>
                          <a:latin typeface="Century"/>
                          <a:ea typeface="Mincho"/>
                          <a:cs typeface="Times New Roman"/>
                        </a:rPr>
                        <a:t>2015/8</a:t>
                      </a:r>
                      <a:endParaRPr kumimoji="1" lang="ja-JP" altLang="en-US" sz="2000" kern="100" dirty="0" smtClean="0">
                        <a:solidFill>
                          <a:schemeClr val="tx1"/>
                        </a:solidFill>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en-US" altLang="ja-JP" sz="2000" kern="100" dirty="0" smtClean="0">
                          <a:solidFill>
                            <a:schemeClr val="tx1"/>
                          </a:solidFill>
                          <a:latin typeface="Century"/>
                          <a:ea typeface="Mincho"/>
                          <a:cs typeface="Times New Roman"/>
                        </a:rPr>
                        <a:t>2015/3</a:t>
                      </a:r>
                      <a:endParaRPr kumimoji="1" lang="ja-JP" altLang="en-US" sz="2000" kern="100" dirty="0" smtClean="0">
                        <a:solidFill>
                          <a:schemeClr val="tx1"/>
                        </a:solidFill>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en-US" altLang="ja-JP" sz="2000" kern="100" dirty="0" smtClean="0">
                          <a:solidFill>
                            <a:schemeClr val="tx1"/>
                          </a:solidFill>
                          <a:latin typeface="Century"/>
                          <a:ea typeface="Mincho"/>
                          <a:cs typeface="Times New Roman"/>
                        </a:rPr>
                        <a:t>2015/8</a:t>
                      </a:r>
                      <a:endParaRPr kumimoji="1" lang="ja-JP" altLang="en-US" sz="2000" kern="100" dirty="0" smtClean="0">
                        <a:solidFill>
                          <a:schemeClr val="tx1"/>
                        </a:solidFill>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403245">
                <a:tc>
                  <a:txBody>
                    <a:bodyPr/>
                    <a:lstStyle/>
                    <a:p>
                      <a:pPr algn="ctr">
                        <a:lnSpc>
                          <a:spcPts val="1800"/>
                        </a:lnSpc>
                        <a:spcAft>
                          <a:spcPts val="0"/>
                        </a:spcAft>
                      </a:pPr>
                      <a:r>
                        <a:rPr lang="en-US" altLang="ja-JP" sz="2000" kern="100" dirty="0" smtClean="0">
                          <a:latin typeface="Century"/>
                          <a:ea typeface="Mincho"/>
                          <a:cs typeface="Times New Roman"/>
                        </a:rPr>
                        <a:t>1</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en-US" altLang="ja-JP" dirty="0" smtClean="0"/>
                        <a:t>α</a:t>
                      </a:r>
                      <a:r>
                        <a:rPr lang="ja-JP" altLang="en-US" dirty="0" smtClean="0"/>
                        <a:t>版リリース</a:t>
                      </a:r>
                      <a:endParaRPr lang="ja-JP" altLang="en-US" dirty="0"/>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altLang="en-US" sz="2000" b="1" kern="100" dirty="0" smtClean="0">
                          <a:latin typeface="HGP創英角ﾎﾟｯﾌﾟ体" pitchFamily="50" charset="-128"/>
                          <a:ea typeface="HGP創英角ﾎﾟｯﾌﾟ体" pitchFamily="50" charset="-128"/>
                          <a:cs typeface="メイリオ" pitchFamily="50" charset="-128"/>
                        </a:rPr>
                        <a:t>○</a:t>
                      </a:r>
                      <a:endParaRPr lang="ja-JP" sz="2000" b="1" kern="100" dirty="0">
                        <a:latin typeface="HGP創英角ﾎﾟｯﾌﾟ体" pitchFamily="50" charset="-128"/>
                        <a:ea typeface="HGP創英角ﾎﾟｯﾌﾟ体" pitchFamily="50" charset="-128"/>
                        <a:cs typeface="メイリオ" pitchFamily="50" charset="-128"/>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245">
                <a:tc>
                  <a:txBody>
                    <a:bodyPr/>
                    <a:lstStyle/>
                    <a:p>
                      <a:pPr algn="ctr">
                        <a:lnSpc>
                          <a:spcPts val="1800"/>
                        </a:lnSpc>
                        <a:spcAft>
                          <a:spcPts val="0"/>
                        </a:spcAft>
                      </a:pPr>
                      <a:r>
                        <a:rPr lang="en-US" altLang="ja-JP" sz="2000" kern="100" dirty="0" smtClean="0">
                          <a:latin typeface="Century"/>
                          <a:ea typeface="Mincho"/>
                          <a:cs typeface="Times New Roman"/>
                        </a:rPr>
                        <a:t>2</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l-GR" altLang="ja-JP" dirty="0" smtClean="0"/>
                        <a:t>Β</a:t>
                      </a:r>
                      <a:r>
                        <a:rPr lang="ja-JP" altLang="en-US" dirty="0" smtClean="0"/>
                        <a:t>版リリース</a:t>
                      </a:r>
                      <a:endParaRPr lang="ja-JP" altLang="en-US" dirty="0"/>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ja-JP" altLang="en-US" sz="2000" b="1" kern="100" dirty="0" smtClean="0">
                          <a:solidFill>
                            <a:schemeClr val="tx1"/>
                          </a:solidFill>
                          <a:latin typeface="HGP創英角ﾎﾟｯﾌﾟ体" pitchFamily="50" charset="-128"/>
                          <a:ea typeface="HGP創英角ﾎﾟｯﾌﾟ体" pitchFamily="50" charset="-128"/>
                          <a:cs typeface="メイリオ" pitchFamily="50" charset="-128"/>
                        </a:rPr>
                        <a:t>○</a:t>
                      </a:r>
                      <a:endParaRPr kumimoji="1" lang="ja-JP" altLang="ja-JP" sz="2000" b="1" kern="100" dirty="0">
                        <a:solidFill>
                          <a:schemeClr val="tx1"/>
                        </a:solidFill>
                        <a:latin typeface="HGP創英角ﾎﾟｯﾌﾟ体" pitchFamily="50" charset="-128"/>
                        <a:ea typeface="HGP創英角ﾎﾟｯﾌﾟ体" pitchFamily="50" charset="-128"/>
                        <a:cs typeface="メイリオ" pitchFamily="50" charset="-128"/>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245">
                <a:tc>
                  <a:txBody>
                    <a:bodyPr/>
                    <a:lstStyle/>
                    <a:p>
                      <a:pPr algn="ctr">
                        <a:lnSpc>
                          <a:spcPts val="1800"/>
                        </a:lnSpc>
                        <a:spcAft>
                          <a:spcPts val="0"/>
                        </a:spcAft>
                      </a:pPr>
                      <a:r>
                        <a:rPr lang="en-US" altLang="ja-JP" sz="2000" kern="100" dirty="0" smtClean="0">
                          <a:latin typeface="Century"/>
                          <a:ea typeface="Mincho"/>
                          <a:cs typeface="Times New Roman"/>
                        </a:rPr>
                        <a:t>3</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ja-JP" altLang="en-US" dirty="0" smtClean="0"/>
                        <a:t>正式版リリース</a:t>
                      </a:r>
                      <a:endParaRPr lang="ja-JP" altLang="en-US" dirty="0"/>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ja-JP" altLang="en-US" sz="2000" b="1" kern="100" dirty="0">
                          <a:solidFill>
                            <a:schemeClr val="tx1"/>
                          </a:solidFill>
                          <a:latin typeface="HGP創英角ﾎﾟｯﾌﾟ体" pitchFamily="50" charset="-128"/>
                          <a:ea typeface="HGP創英角ﾎﾟｯﾌﾟ体" pitchFamily="50" charset="-128"/>
                          <a:cs typeface="メイリオ" pitchFamily="50" charset="-128"/>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245">
                <a:tc>
                  <a:txBody>
                    <a:bodyPr/>
                    <a:lstStyle/>
                    <a:p>
                      <a:pPr algn="ctr">
                        <a:lnSpc>
                          <a:spcPts val="1800"/>
                        </a:lnSpc>
                        <a:spcAft>
                          <a:spcPts val="0"/>
                        </a:spcAft>
                      </a:pPr>
                      <a:r>
                        <a:rPr lang="en-US" altLang="ja-JP" sz="2000" kern="100" dirty="0" smtClean="0">
                          <a:latin typeface="Century"/>
                          <a:ea typeface="Mincho"/>
                          <a:cs typeface="Times New Roman"/>
                        </a:rPr>
                        <a:t>4</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r>
                        <a:rPr lang="ja-JP" altLang="en-US" dirty="0" smtClean="0"/>
                        <a:t>移行ツール配布</a:t>
                      </a:r>
                      <a:endParaRPr lang="ja-JP" altLang="en-US" dirty="0"/>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ctr" defTabSz="914400" rtl="0" eaLnBrk="1" latinLnBrk="0" hangingPunct="1">
                        <a:lnSpc>
                          <a:spcPts val="1800"/>
                        </a:lnSpc>
                        <a:spcAft>
                          <a:spcPts val="0"/>
                        </a:spcAft>
                      </a:pPr>
                      <a:r>
                        <a:rPr kumimoji="1" lang="ja-JP" altLang="en-US" sz="2000" b="1" kern="100" dirty="0" smtClean="0">
                          <a:solidFill>
                            <a:schemeClr val="tx1"/>
                          </a:solidFill>
                          <a:latin typeface="HGP創英角ﾎﾟｯﾌﾟ体" pitchFamily="50" charset="-128"/>
                          <a:ea typeface="HGP創英角ﾎﾟｯﾌﾟ体" pitchFamily="50" charset="-128"/>
                          <a:cs typeface="メイリオ" pitchFamily="50" charset="-128"/>
                        </a:rPr>
                        <a:t>○</a:t>
                      </a:r>
                      <a:endParaRPr kumimoji="1" lang="ja-JP" altLang="en-US" sz="2000" b="1" kern="100" dirty="0">
                        <a:solidFill>
                          <a:schemeClr val="tx1"/>
                        </a:solidFill>
                        <a:latin typeface="HGP創英角ﾎﾟｯﾌﾟ体" pitchFamily="50" charset="-128"/>
                        <a:ea typeface="HGP創英角ﾎﾟｯﾌﾟ体" pitchFamily="50" charset="-128"/>
                        <a:cs typeface="メイリオ" pitchFamily="50" charset="-128"/>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5" name="テキスト ボックス 24"/>
          <p:cNvSpPr txBox="1"/>
          <p:nvPr/>
        </p:nvSpPr>
        <p:spPr>
          <a:xfrm>
            <a:off x="755576" y="5934670"/>
            <a:ext cx="6264696" cy="923330"/>
          </a:xfrm>
          <a:prstGeom prst="rect">
            <a:avLst/>
          </a:prstGeom>
          <a:noFill/>
        </p:spPr>
        <p:txBody>
          <a:bodyPr wrap="square" rtlCol="0">
            <a:spAutoFit/>
          </a:bodyPr>
          <a:lstStyle/>
          <a:p>
            <a:r>
              <a:rPr lang="en-US" altLang="ja-JP" dirty="0" smtClean="0">
                <a:latin typeface="メイリオ" pitchFamily="50" charset="-128"/>
                <a:ea typeface="メイリオ" pitchFamily="50" charset="-128"/>
                <a:cs typeface="メイリオ" pitchFamily="50" charset="-128"/>
              </a:rPr>
              <a:t>α</a:t>
            </a:r>
            <a:r>
              <a:rPr kumimoji="1" lang="ja-JP" altLang="en-US" dirty="0" smtClean="0">
                <a:latin typeface="メイリオ" pitchFamily="50" charset="-128"/>
                <a:ea typeface="メイリオ" pitchFamily="50" charset="-128"/>
                <a:cs typeface="メイリオ" pitchFamily="50" charset="-128"/>
              </a:rPr>
              <a:t>版：</a:t>
            </a:r>
            <a:r>
              <a:rPr lang="ja-JP" altLang="en-US" dirty="0" smtClean="0">
                <a:latin typeface="メイリオ" pitchFamily="50" charset="-128"/>
                <a:ea typeface="メイリオ" pitchFamily="50" charset="-128"/>
                <a:cs typeface="メイリオ" pitchFamily="50" charset="-128"/>
              </a:rPr>
              <a:t>機能が不足している試作版</a:t>
            </a:r>
            <a:endParaRPr lang="en-US" altLang="ja-JP" dirty="0" smtClean="0">
              <a:latin typeface="メイリオ" pitchFamily="50" charset="-128"/>
              <a:ea typeface="メイリオ" pitchFamily="50" charset="-128"/>
              <a:cs typeface="メイリオ" pitchFamily="50" charset="-128"/>
            </a:endParaRPr>
          </a:p>
          <a:p>
            <a:r>
              <a:rPr lang="en-US" altLang="ja-JP" dirty="0" smtClean="0">
                <a:latin typeface="メイリオ" pitchFamily="50" charset="-128"/>
                <a:ea typeface="メイリオ" pitchFamily="50" charset="-128"/>
                <a:cs typeface="メイリオ" pitchFamily="50" charset="-128"/>
              </a:rPr>
              <a:t>β</a:t>
            </a:r>
            <a:r>
              <a:rPr kumimoji="1" lang="ja-JP" altLang="en-US" dirty="0" smtClean="0">
                <a:latin typeface="メイリオ" pitchFamily="50" charset="-128"/>
                <a:ea typeface="メイリオ" pitchFamily="50" charset="-128"/>
                <a:cs typeface="メイリオ" pitchFamily="50" charset="-128"/>
              </a:rPr>
              <a:t>版：</a:t>
            </a:r>
            <a:r>
              <a:rPr lang="ja-JP" altLang="en-US" dirty="0" smtClean="0">
                <a:latin typeface="メイリオ" pitchFamily="50" charset="-128"/>
                <a:ea typeface="メイリオ" pitchFamily="50" charset="-128"/>
                <a:cs typeface="メイリオ" pitchFamily="50" charset="-128"/>
              </a:rPr>
              <a:t>機能が一部不足しているおり、動作が不安定</a:t>
            </a:r>
            <a:endParaRPr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正式版：</a:t>
            </a:r>
            <a:r>
              <a:rPr lang="ja-JP" altLang="en-US" dirty="0" smtClean="0">
                <a:latin typeface="メイリオ" pitchFamily="50" charset="-128"/>
                <a:ea typeface="メイリオ" pitchFamily="50" charset="-128"/>
                <a:cs typeface="メイリオ" pitchFamily="50" charset="-128"/>
              </a:rPr>
              <a:t>対応の</a:t>
            </a:r>
            <a:r>
              <a:rPr lang="en-US" altLang="ja-JP" dirty="0" smtClean="0">
                <a:latin typeface="メイリオ" pitchFamily="50" charset="-128"/>
                <a:ea typeface="メイリオ" pitchFamily="50" charset="-128"/>
                <a:cs typeface="メイリオ" pitchFamily="50" charset="-128"/>
              </a:rPr>
              <a:t>OS</a:t>
            </a:r>
            <a:r>
              <a:rPr lang="ja-JP" altLang="en-US" dirty="0" smtClean="0">
                <a:latin typeface="メイリオ" pitchFamily="50" charset="-128"/>
                <a:ea typeface="メイリオ" pitchFamily="50" charset="-128"/>
                <a:cs typeface="メイリオ" pitchFamily="50" charset="-128"/>
              </a:rPr>
              <a:t>の上では</a:t>
            </a:r>
            <a:r>
              <a:rPr lang="ja-JP" altLang="en-US" dirty="0" smtClean="0">
                <a:latin typeface="メイリオ" pitchFamily="50" charset="-128"/>
                <a:ea typeface="メイリオ" pitchFamily="50" charset="-128"/>
                <a:cs typeface="メイリオ" pitchFamily="50" charset="-128"/>
              </a:rPr>
              <a:t>問題</a:t>
            </a:r>
            <a:r>
              <a:rPr lang="ja-JP" altLang="en-US" dirty="0" smtClean="0">
                <a:latin typeface="メイリオ" pitchFamily="50" charset="-128"/>
                <a:ea typeface="メイリオ" pitchFamily="50" charset="-128"/>
                <a:cs typeface="メイリオ" pitchFamily="50" charset="-128"/>
              </a:rPr>
              <a:t>なく動く</a:t>
            </a:r>
            <a:endParaRPr kumimoji="1" lang="en-US" altLang="ja-JP" dirty="0" smtClean="0">
              <a:latin typeface="メイリオ" pitchFamily="50" charset="-128"/>
              <a:ea typeface="メイリオ" pitchFamily="50" charset="-128"/>
              <a:cs typeface="メイリオ" pitchFamily="50" charset="-128"/>
            </a:endParaRPr>
          </a:p>
        </p:txBody>
      </p:sp>
      <p:sp>
        <p:nvSpPr>
          <p:cNvPr id="26" name="角丸四角形 25"/>
          <p:cNvSpPr/>
          <p:nvPr/>
        </p:nvSpPr>
        <p:spPr>
          <a:xfrm>
            <a:off x="4932040" y="3645024"/>
            <a:ext cx="3744416" cy="360040"/>
          </a:xfrm>
          <a:prstGeom prst="roundRect">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600" dirty="0" smtClean="0"/>
              <a:t>未定</a:t>
            </a:r>
            <a:endParaRPr kumimoji="1" lang="ja-JP" altLang="en-US" sz="1600"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使用して</a:t>
            </a:r>
            <a:r>
              <a:rPr lang="ja-JP" altLang="en-US" dirty="0" smtClean="0"/>
              <a:t>いるソフトウェア</a:t>
            </a:r>
            <a:endParaRPr kumimoji="1" lang="ja-JP" altLang="en-US" dirty="0"/>
          </a:p>
        </p:txBody>
      </p:sp>
      <p:sp>
        <p:nvSpPr>
          <p:cNvPr id="3" name="コンテンツ プレースホルダ 2"/>
          <p:cNvSpPr>
            <a:spLocks noGrp="1"/>
          </p:cNvSpPr>
          <p:nvPr>
            <p:ph idx="1"/>
          </p:nvPr>
        </p:nvSpPr>
        <p:spPr>
          <a:xfrm>
            <a:off x="457200" y="1412776"/>
            <a:ext cx="4114800" cy="4713387"/>
          </a:xfrm>
        </p:spPr>
        <p:txBody>
          <a:bodyPr/>
          <a:lstStyle/>
          <a:p>
            <a:r>
              <a:rPr lang="en-US" altLang="ja-JP" dirty="0" smtClean="0"/>
              <a:t>VirtualBox</a:t>
            </a:r>
          </a:p>
          <a:p>
            <a:r>
              <a:rPr kumimoji="1" lang="en-US" altLang="ja-JP" dirty="0" smtClean="0"/>
              <a:t>Vagrant</a:t>
            </a:r>
          </a:p>
          <a:p>
            <a:r>
              <a:rPr lang="en-US" altLang="ja-JP" dirty="0" smtClean="0"/>
              <a:t>Git</a:t>
            </a:r>
            <a:endParaRPr kumimoji="1" lang="en-US" altLang="ja-JP" dirty="0" smtClean="0"/>
          </a:p>
          <a:p>
            <a:r>
              <a:rPr kumimoji="1" lang="en-US" altLang="ja-JP" dirty="0" smtClean="0"/>
              <a:t>GitHub</a:t>
            </a:r>
          </a:p>
          <a:p>
            <a:r>
              <a:rPr lang="en-US" altLang="ja-JP" dirty="0" smtClean="0"/>
              <a:t>TravisCI</a:t>
            </a:r>
          </a:p>
          <a:p>
            <a:r>
              <a:rPr kumimoji="1" lang="en-US" altLang="ja-JP" dirty="0" smtClean="0"/>
              <a:t>Composer</a:t>
            </a:r>
          </a:p>
          <a:p>
            <a:r>
              <a:rPr lang="en-US" altLang="ja-JP" dirty="0" smtClean="0"/>
              <a:t>Pencil Project</a:t>
            </a:r>
          </a:p>
          <a:p>
            <a:r>
              <a:rPr kumimoji="1" lang="en-US" altLang="ja-JP" dirty="0" smtClean="0"/>
              <a:t>MySQL</a:t>
            </a:r>
          </a:p>
          <a:p>
            <a:r>
              <a:rPr lang="en-US" altLang="ja-JP" dirty="0" smtClean="0"/>
              <a:t>MySQL Workbench</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txBox="1">
            <a:spLocks/>
          </p:cNvSpPr>
          <p:nvPr/>
        </p:nvSpPr>
        <p:spPr>
          <a:xfrm>
            <a:off x="4572000" y="1412776"/>
            <a:ext cx="4114800" cy="471338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CakePHP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ja-JP" sz="2800" b="1" dirty="0" smtClean="0">
                <a:latin typeface="メイリオ" pitchFamily="50" charset="-128"/>
                <a:ea typeface="メイリオ" pitchFamily="50" charset="-128"/>
                <a:cs typeface="メイリオ" pitchFamily="50" charset="-128"/>
              </a:rPr>
              <a:t>AngularJS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ja-JP" sz="2800" b="1" dirty="0" smtClean="0">
                <a:latin typeface="メイリオ" pitchFamily="50" charset="-128"/>
                <a:ea typeface="メイリオ" pitchFamily="50" charset="-128"/>
                <a:cs typeface="メイリオ" pitchFamily="50" charset="-128"/>
              </a:rPr>
              <a:t>Bootstrap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ja-JP" sz="2800" b="1" dirty="0" smtClean="0">
                <a:latin typeface="メイリオ" pitchFamily="50" charset="-128"/>
                <a:ea typeface="メイリオ" pitchFamily="50" charset="-128"/>
                <a:cs typeface="メイリオ" pitchFamily="50" charset="-128"/>
              </a:rPr>
              <a:t>jQuery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altLang="ja-JP" sz="28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ja-JP" altLang="en-US" sz="28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1988840"/>
            <a:ext cx="8229600" cy="2592288"/>
          </a:xfrm>
        </p:spPr>
        <p:txBody>
          <a:bodyPr/>
          <a:lstStyle/>
          <a:p>
            <a:r>
              <a:rPr lang="en-US" altLang="ja-JP" sz="2400" dirty="0" smtClean="0"/>
              <a:t>NII</a:t>
            </a:r>
            <a:r>
              <a:rPr lang="ja-JP" altLang="en-US" sz="2400" dirty="0" smtClean="0"/>
              <a:t> の新井研究室で開発されている</a:t>
            </a:r>
            <a:endParaRPr lang="en-US" altLang="ja-JP" sz="2400" dirty="0" smtClean="0"/>
          </a:p>
          <a:p>
            <a:r>
              <a:rPr lang="ja-JP" altLang="en-US" sz="2400" dirty="0" smtClean="0"/>
              <a:t>オープンソースの</a:t>
            </a:r>
            <a:r>
              <a:rPr lang="en-US" altLang="ja-JP" sz="2400" dirty="0" smtClean="0"/>
              <a:t>CMS</a:t>
            </a:r>
            <a:endParaRPr kumimoji="1" lang="en-US" altLang="ja-JP" sz="2400" dirty="0" smtClean="0"/>
          </a:p>
          <a:p>
            <a:r>
              <a:rPr kumimoji="1" lang="en-US" altLang="ja-JP" sz="2400" dirty="0" smtClean="0"/>
              <a:t>2,000</a:t>
            </a:r>
            <a:r>
              <a:rPr kumimoji="1" lang="ja-JP" altLang="en-US" sz="2400" dirty="0" smtClean="0"/>
              <a:t>以上の学校</a:t>
            </a:r>
            <a:r>
              <a:rPr lang="ja-JP" altLang="en-US" sz="2400" dirty="0" smtClean="0"/>
              <a:t>、都道府県レベルの教育センターでは</a:t>
            </a:r>
            <a:r>
              <a:rPr lang="en-US" altLang="ja-JP" sz="2400" dirty="0" smtClean="0"/>
              <a:t>3</a:t>
            </a:r>
            <a:r>
              <a:rPr lang="ja-JP" altLang="en-US" sz="2400" dirty="0" smtClean="0"/>
              <a:t>分の</a:t>
            </a:r>
            <a:r>
              <a:rPr lang="en-US" altLang="ja-JP" sz="2400" dirty="0" smtClean="0"/>
              <a:t>2</a:t>
            </a:r>
            <a:r>
              <a:rPr lang="ja-JP" altLang="en-US" sz="2400" dirty="0" smtClean="0"/>
              <a:t>以上で使われている</a:t>
            </a:r>
            <a:endParaRPr lang="en-US" altLang="ja-JP" sz="2400" dirty="0" smtClean="0"/>
          </a:p>
          <a:p>
            <a:r>
              <a:rPr kumimoji="1" lang="ja-JP" altLang="en-US" sz="2400" dirty="0" smtClean="0"/>
              <a:t>企業や</a:t>
            </a:r>
            <a:r>
              <a:rPr kumimoji="1" lang="en-US" altLang="ja-JP" sz="2400" dirty="0" smtClean="0"/>
              <a:t>NPO</a:t>
            </a:r>
            <a:r>
              <a:rPr kumimoji="1" lang="ja-JP" altLang="en-US" sz="2400" dirty="0" smtClean="0"/>
              <a:t>団体等も利用</a:t>
            </a:r>
            <a:endParaRPr kumimoji="1"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45638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NetCommons</a:t>
            </a:r>
            <a:endParaRPr kumimoji="1" lang="ja-JP" altLang="en-US" sz="2800" b="1" dirty="0">
              <a:latin typeface="メイリオ" pitchFamily="50" charset="-128"/>
              <a:ea typeface="メイリオ" pitchFamily="50" charset="-128"/>
              <a:cs typeface="メイリオ" pitchFamily="50" charset="-128"/>
            </a:endParaRPr>
          </a:p>
        </p:txBody>
      </p:sp>
      <p:sp>
        <p:nvSpPr>
          <p:cNvPr id="7" name="コンテンツ プレースホルダ 2"/>
          <p:cNvSpPr txBox="1">
            <a:spLocks/>
          </p:cNvSpPr>
          <p:nvPr/>
        </p:nvSpPr>
        <p:spPr>
          <a:xfrm>
            <a:off x="1619672" y="4149080"/>
            <a:ext cx="7524328" cy="93610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3</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,000</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以上の導入が確認されている。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2"/>
          <p:cNvSpPr txBox="1">
            <a:spLocks/>
          </p:cNvSpPr>
          <p:nvPr/>
        </p:nvSpPr>
        <p:spPr>
          <a:xfrm>
            <a:off x="457200" y="4797152"/>
            <a:ext cx="8229600" cy="1512168"/>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売り文句「ワープロやメールを書けるスキル</a:t>
            </a:r>
            <a:r>
              <a:rPr lang="ja-JP" altLang="en-US" sz="2400" b="1" dirty="0" smtClean="0">
                <a:latin typeface="メイリオ" pitchFamily="50" charset="-128"/>
                <a:ea typeface="メイリオ" pitchFamily="50" charset="-128"/>
                <a:cs typeface="メイリオ" pitchFamily="50" charset="-128"/>
              </a:rPr>
              <a:t>があればブログ感覚で入力</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や更新ができる」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lvl="0" indent="-342900">
              <a:spcBef>
                <a:spcPct val="20000"/>
              </a:spcBef>
              <a:buFont typeface="Arial" pitchFamily="34" charset="0"/>
              <a:buChar char="•"/>
            </a:pPr>
            <a:r>
              <a:rPr lang="ja-JP" altLang="en-US" sz="2400" b="1" dirty="0" smtClean="0">
                <a:latin typeface="メイリオ" pitchFamily="50" charset="-128"/>
                <a:ea typeface="メイリオ" pitchFamily="50" charset="-128"/>
                <a:cs typeface="メイリオ" pitchFamily="50" charset="-128"/>
              </a:rPr>
              <a:t>インストール直後から様々な機能を使える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0" name="コンテンツ プレースホルダ 2"/>
          <p:cNvSpPr txBox="1">
            <a:spLocks/>
          </p:cNvSpPr>
          <p:nvPr/>
        </p:nvSpPr>
        <p:spPr>
          <a:xfrm>
            <a:off x="1619672" y="6165304"/>
            <a:ext cx="7524328" cy="69269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導入のしやすさの分野で選択される。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132856"/>
            <a:ext cx="8219256" cy="4176464"/>
          </a:xfrm>
        </p:spPr>
        <p:txBody>
          <a:bodyPr>
            <a:normAutofit/>
          </a:bodyPr>
          <a:lstStyle/>
          <a:p>
            <a:r>
              <a:rPr lang="ja-JP" altLang="en-US" sz="2400" dirty="0" smtClean="0"/>
              <a:t>現在リリースされている</a:t>
            </a:r>
            <a:r>
              <a:rPr lang="en-US" altLang="ja-JP" sz="2400" dirty="0" smtClean="0"/>
              <a:t>NC2(ver 2.4.2.0)</a:t>
            </a:r>
            <a:r>
              <a:rPr lang="ja-JP" altLang="en-US" sz="2400" dirty="0" smtClean="0"/>
              <a:t>の後継版。</a:t>
            </a:r>
            <a:endParaRPr lang="en-US" altLang="ja-JP" sz="2400" dirty="0" smtClean="0"/>
          </a:p>
          <a:p>
            <a:r>
              <a:rPr kumimoji="1" lang="en-US" altLang="ja-JP" sz="2400" dirty="0" smtClean="0"/>
              <a:t>NC2</a:t>
            </a:r>
            <a:r>
              <a:rPr kumimoji="1" lang="ja-JP" altLang="en-US" sz="2400" dirty="0" smtClean="0"/>
              <a:t>同様、ルームやグループ、権限</a:t>
            </a:r>
            <a:r>
              <a:rPr lang="ja-JP" altLang="en-US" sz="2400" dirty="0" smtClean="0"/>
              <a:t>、といった概念は基本的に変更なし。</a:t>
            </a:r>
            <a:endParaRPr lang="en-US" altLang="ja-JP" sz="2400" dirty="0" smtClean="0"/>
          </a:p>
          <a:p>
            <a:r>
              <a:rPr lang="ja-JP" altLang="en-US" sz="2400" dirty="0" smtClean="0"/>
              <a:t>開発に使用するソフトウェアやソフトウェアに適用するフレームワーク等の変更があり、中身（ソースコード）や開発方法等は様変わり。</a:t>
            </a:r>
            <a:endParaRPr lang="en-US" altLang="ja-JP" sz="2400" dirty="0" smtClean="0"/>
          </a:p>
          <a:p>
            <a:r>
              <a:rPr lang="ja-JP" altLang="en-US" sz="2400" dirty="0" smtClean="0"/>
              <a:t>翌年</a:t>
            </a:r>
            <a:r>
              <a:rPr lang="en-US" altLang="ja-JP" sz="2400" dirty="0" smtClean="0"/>
              <a:t>3</a:t>
            </a:r>
            <a:r>
              <a:rPr lang="ja-JP" altLang="en-US" sz="2400" dirty="0" smtClean="0"/>
              <a:t>月末</a:t>
            </a:r>
            <a:r>
              <a:rPr lang="ja-JP" altLang="en-US" sz="2400" dirty="0" smtClean="0"/>
              <a:t>の</a:t>
            </a:r>
            <a:r>
              <a:rPr lang="en-US" altLang="ja-JP" sz="2400" dirty="0" smtClean="0"/>
              <a:t>α</a:t>
            </a:r>
            <a:r>
              <a:rPr lang="ja-JP" altLang="en-US" sz="2400" dirty="0" smtClean="0"/>
              <a:t>版</a:t>
            </a:r>
            <a:r>
              <a:rPr lang="en-US" altLang="ja-JP" sz="2400" dirty="0" smtClean="0"/>
              <a:t>※</a:t>
            </a:r>
            <a:r>
              <a:rPr lang="ja-JP" altLang="en-US" sz="2400" dirty="0" smtClean="0"/>
              <a:t>リリース</a:t>
            </a:r>
            <a:r>
              <a:rPr lang="ja-JP" altLang="en-US" sz="2400" dirty="0" smtClean="0"/>
              <a:t>に向けて現在開発中。</a:t>
            </a:r>
            <a:endParaRPr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74441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NetCommons</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3</a:t>
            </a:r>
            <a:endParaRPr kumimoji="1" lang="ja-JP" altLang="en-US" sz="2800" b="1" dirty="0">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395536" y="6309320"/>
            <a:ext cx="6264696" cy="369332"/>
          </a:xfrm>
          <a:prstGeom prst="rect">
            <a:avLst/>
          </a:prstGeom>
          <a:noFill/>
        </p:spPr>
        <p:txBody>
          <a:bodyPr wrap="square" rtlCol="0">
            <a:spAutoFit/>
          </a:bodyPr>
          <a:lstStyle/>
          <a:p>
            <a:r>
              <a:rPr lang="en-US" altLang="ja-JP" dirty="0" smtClean="0">
                <a:latin typeface="メイリオ" pitchFamily="50" charset="-128"/>
                <a:ea typeface="メイリオ" pitchFamily="50" charset="-128"/>
                <a:cs typeface="メイリオ" pitchFamily="50" charset="-128"/>
              </a:rPr>
              <a:t>※α</a:t>
            </a:r>
            <a:r>
              <a:rPr kumimoji="1" lang="ja-JP" altLang="en-US" dirty="0" smtClean="0">
                <a:latin typeface="メイリオ" pitchFamily="50" charset="-128"/>
                <a:ea typeface="メイリオ" pitchFamily="50" charset="-128"/>
                <a:cs typeface="メイリオ" pitchFamily="50" charset="-128"/>
              </a:rPr>
              <a:t>版：</a:t>
            </a:r>
            <a:r>
              <a:rPr lang="ja-JP" altLang="en-US" dirty="0" smtClean="0">
                <a:latin typeface="メイリオ" pitchFamily="50" charset="-128"/>
                <a:ea typeface="メイリオ" pitchFamily="50" charset="-128"/>
                <a:cs typeface="メイリオ" pitchFamily="50" charset="-128"/>
              </a:rPr>
              <a:t>機能が不足している、あるいはバグを含む試作版</a:t>
            </a:r>
            <a:endParaRPr lang="en-US" altLang="ja-JP"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8</a:t>
            </a:fld>
            <a:endParaRPr lang="ja-JP" altLang="en-US" dirty="0"/>
          </a:p>
        </p:txBody>
      </p:sp>
      <p:graphicFrame>
        <p:nvGraphicFramePr>
          <p:cNvPr id="7" name="コンテンツ プレースホルダ 6"/>
          <p:cNvGraphicFramePr>
            <a:graphicFrameLocks noGrp="1"/>
          </p:cNvGraphicFramePr>
          <p:nvPr>
            <p:ph idx="1"/>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137576"/>
                <a:gridCol w="1602835"/>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a:t>
                      </a:r>
                    </a:p>
                    <a:p>
                      <a:pPr algn="ctr"/>
                      <a:r>
                        <a:rPr kumimoji="1" lang="en-US" altLang="ja-JP" sz="2000" b="1" dirty="0" smtClean="0">
                          <a:latin typeface="メイリオ" pitchFamily="50" charset="-128"/>
                          <a:ea typeface="メイリオ" pitchFamily="50" charset="-128"/>
                          <a:cs typeface="メイリオ" pitchFamily="50" charset="-128"/>
                        </a:rPr>
                        <a:t>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コンテンツ プレースホルダ 6"/>
          <p:cNvGraphicFramePr>
            <a:graphicFrameLocks/>
          </p:cNvGraphicFramePr>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137576"/>
                <a:gridCol w="1602835"/>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a:t>
                      </a:r>
                    </a:p>
                    <a:p>
                      <a:pPr algn="ctr"/>
                      <a:r>
                        <a:rPr kumimoji="1" lang="en-US" altLang="ja-JP" sz="2000" b="1" dirty="0" smtClean="0">
                          <a:latin typeface="メイリオ" pitchFamily="50" charset="-128"/>
                          <a:ea typeface="メイリオ" pitchFamily="50" charset="-128"/>
                          <a:cs typeface="メイリオ" pitchFamily="50" charset="-128"/>
                        </a:rPr>
                        <a:t>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9</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539552" y="1916832"/>
            <a:ext cx="7992888" cy="100811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吹き出し 5"/>
          <p:cNvSpPr/>
          <p:nvPr/>
        </p:nvSpPr>
        <p:spPr>
          <a:xfrm>
            <a:off x="467544" y="3284984"/>
            <a:ext cx="7920880" cy="3168352"/>
          </a:xfrm>
          <a:prstGeom prst="wedgeRoundRectCallout">
            <a:avLst>
              <a:gd name="adj1" fmla="val -25284"/>
              <a:gd name="adj2" fmla="val -62514"/>
              <a:gd name="adj3" fmla="val 16667"/>
            </a:avLst>
          </a:prstGeom>
          <a:scene3d>
            <a:camera prst="orthographicFront"/>
            <a:lightRig rig="threePt" dir="t"/>
          </a:scene3d>
          <a:sp3d>
            <a:bevelT prst="relaxedInset"/>
          </a:sp3d>
        </p:spPr>
        <p:style>
          <a:lnRef idx="1">
            <a:schemeClr val="accent5"/>
          </a:lnRef>
          <a:fillRef idx="2">
            <a:schemeClr val="accent5"/>
          </a:fillRef>
          <a:effectRef idx="1">
            <a:schemeClr val="accent5"/>
          </a:effectRef>
          <a:fontRef idx="minor">
            <a:schemeClr val="dk1"/>
          </a:fontRef>
        </p:style>
        <p:txBody>
          <a:bodyPr rtlCol="0" anchor="t"/>
          <a:lstStyle/>
          <a:p>
            <a:r>
              <a:rPr kumimoji="1"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以前</a:t>
            </a:r>
            <a:r>
              <a:rPr kumimoji="1" lang="en-US" altLang="ja-JP" sz="2400" b="1" dirty="0" smtClean="0">
                <a:latin typeface="メイリオ" pitchFamily="50" charset="-128"/>
                <a:ea typeface="メイリオ" pitchFamily="50" charset="-128"/>
                <a:cs typeface="メイリオ" pitchFamily="50" charset="-128"/>
              </a:rPr>
              <a:t>]</a:t>
            </a:r>
          </a:p>
          <a:p>
            <a:r>
              <a:rPr kumimoji="1"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Maple</a:t>
            </a:r>
            <a:r>
              <a:rPr kumimoji="1" lang="ja-JP" altLang="en-US" sz="2400" b="1" dirty="0" smtClean="0">
                <a:latin typeface="メイリオ" pitchFamily="50" charset="-128"/>
                <a:ea typeface="メイリオ" pitchFamily="50" charset="-128"/>
                <a:cs typeface="メイリオ" pitchFamily="50" charset="-128"/>
              </a:rPr>
              <a:t>　  ・開発者が日本人でドキュメントが豊富</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・開発は終了しており、サポートがない</a:t>
            </a:r>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[NC3]</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CakePHP</a:t>
            </a:r>
            <a:r>
              <a:rPr lang="ja-JP" altLang="en-US" sz="2400" b="1" dirty="0" smtClean="0">
                <a:latin typeface="メイリオ" pitchFamily="50" charset="-128"/>
                <a:ea typeface="メイリオ" pitchFamily="50" charset="-128"/>
                <a:cs typeface="メイリオ" pitchFamily="50" charset="-128"/>
              </a:rPr>
              <a:t>  ・日本国内では最も使われている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・ドキュメントやノウハウが豊富</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MVC</a:t>
            </a:r>
            <a:r>
              <a:rPr lang="ja-JP" altLang="en-US" sz="2400" b="1" dirty="0" smtClean="0">
                <a:latin typeface="メイリオ" pitchFamily="50" charset="-128"/>
                <a:ea typeface="メイリオ" pitchFamily="50" charset="-128"/>
                <a:cs typeface="メイリオ" pitchFamily="50" charset="-128"/>
              </a:rPr>
              <a:t>モデルが採用されている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現在も盛んに開発が行われている</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9138</TotalTime>
  <Words>4421</Words>
  <Application>Microsoft Office PowerPoint</Application>
  <PresentationFormat>画面に合わせる (4:3)</PresentationFormat>
  <Paragraphs>1236</Paragraphs>
  <Slides>51</Slides>
  <Notes>38</Notes>
  <HiddenSlides>10</HiddenSlides>
  <MMClips>0</MMClips>
  <ScaleCrop>false</ScaleCrop>
  <HeadingPairs>
    <vt:vector size="4" baseType="variant">
      <vt:variant>
        <vt:lpstr>テーマ</vt:lpstr>
      </vt:variant>
      <vt:variant>
        <vt:i4>1</vt:i4>
      </vt:variant>
      <vt:variant>
        <vt:lpstr>スライド タイトル</vt:lpstr>
      </vt:variant>
      <vt:variant>
        <vt:i4>51</vt:i4>
      </vt:variant>
    </vt:vector>
  </HeadingPairs>
  <TitlesOfParts>
    <vt:vector size="52" baseType="lpstr">
      <vt:lpstr>Office テーマ</vt:lpstr>
      <vt:lpstr>NetCommons3プラグイン開発における 機能提案及び、評価</vt:lpstr>
      <vt:lpstr>スライド 2</vt:lpstr>
      <vt:lpstr>目次</vt:lpstr>
      <vt:lpstr>目次</vt:lpstr>
      <vt:lpstr>1.1 CMS</vt:lpstr>
      <vt:lpstr>1.1 CMS</vt:lpstr>
      <vt:lpstr>1.1 CMS</vt:lpstr>
      <vt:lpstr>1.2 NC2との主な相違点</vt:lpstr>
      <vt:lpstr>1.2 NC2との主な相違点</vt:lpstr>
      <vt:lpstr>1.2 NC2との主な相違点</vt:lpstr>
      <vt:lpstr>1.2 NC2との主な相違点</vt:lpstr>
      <vt:lpstr>1.2 NC2との主な相違点</vt:lpstr>
      <vt:lpstr>1.3 ユーザのメリット</vt:lpstr>
      <vt:lpstr>目次</vt:lpstr>
      <vt:lpstr>２.1 プラグイン開発</vt:lpstr>
      <vt:lpstr>２.1 プラグイン開発</vt:lpstr>
      <vt:lpstr>２.2 開発スケジュール</vt:lpstr>
      <vt:lpstr>目次</vt:lpstr>
      <vt:lpstr>3.1 NC2のフォーム</vt:lpstr>
      <vt:lpstr>3.2 EFO</vt:lpstr>
      <vt:lpstr>3.3 EFO適用イメージ</vt:lpstr>
      <vt:lpstr>3.4 検討項目</vt:lpstr>
      <vt:lpstr>目次</vt:lpstr>
      <vt:lpstr>4.1 検討項目の分類</vt:lpstr>
      <vt:lpstr>4.2 実現方法</vt:lpstr>
      <vt:lpstr>4.2 実現方法</vt:lpstr>
      <vt:lpstr>4.2 実現方法</vt:lpstr>
      <vt:lpstr>4.2 実現方法</vt:lpstr>
      <vt:lpstr>目次</vt:lpstr>
      <vt:lpstr>5.1 評価内容</vt:lpstr>
      <vt:lpstr>5.2 評価結果</vt:lpstr>
      <vt:lpstr>5.2 評価結果</vt:lpstr>
      <vt:lpstr>5.2 評価結果</vt:lpstr>
      <vt:lpstr>5.2 評価結果</vt:lpstr>
      <vt:lpstr>5.2 評価結果</vt:lpstr>
      <vt:lpstr>目次</vt:lpstr>
      <vt:lpstr>6.１結論</vt:lpstr>
      <vt:lpstr>6.2 今後の予定</vt:lpstr>
      <vt:lpstr>6.2 今後の予定</vt:lpstr>
      <vt:lpstr>6.2 今後の予定</vt:lpstr>
      <vt:lpstr>ご清聴ありがとうございました。</vt:lpstr>
      <vt:lpstr>OSS(オープンソースソフトウェア)</vt:lpstr>
      <vt:lpstr>1.2 HTML, CSS, Javascript</vt:lpstr>
      <vt:lpstr>1.2 HTML, CSS, Javascript</vt:lpstr>
      <vt:lpstr>1.2 HTML, CSS, Javascript</vt:lpstr>
      <vt:lpstr>1.2 HTML, CSS, Javascript</vt:lpstr>
      <vt:lpstr>1.2 HTML, CSS, Javascript</vt:lpstr>
      <vt:lpstr>CI(継続的インテグレーション)</vt:lpstr>
      <vt:lpstr>5.2 評価結果</vt:lpstr>
      <vt:lpstr>PLATONの移行(NC2⇒NC3)</vt:lpstr>
      <vt:lpstr>使用しているソフトウェア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NetCommons3開発における 機能提案および評価</dc:title>
  <dc:creator>joho</dc:creator>
  <cp:lastModifiedBy>hokada</cp:lastModifiedBy>
  <cp:revision>883</cp:revision>
  <dcterms:created xsi:type="dcterms:W3CDTF">2014-10-23T15:17:38Z</dcterms:created>
  <dcterms:modified xsi:type="dcterms:W3CDTF">2014-12-05T10:14:35Z</dcterms:modified>
</cp:coreProperties>
</file>