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1" r:id="rId2"/>
    <p:sldId id="258" r:id="rId3"/>
    <p:sldId id="296" r:id="rId4"/>
    <p:sldId id="266" r:id="rId5"/>
    <p:sldId id="265" r:id="rId6"/>
    <p:sldId id="259" r:id="rId7"/>
    <p:sldId id="263" r:id="rId8"/>
    <p:sldId id="267" r:id="rId9"/>
    <p:sldId id="268" r:id="rId10"/>
    <p:sldId id="269" r:id="rId11"/>
    <p:sldId id="294" r:id="rId12"/>
    <p:sldId id="273" r:id="rId13"/>
    <p:sldId id="270" r:id="rId14"/>
    <p:sldId id="261" r:id="rId15"/>
    <p:sldId id="274" r:id="rId16"/>
    <p:sldId id="279" r:id="rId17"/>
    <p:sldId id="275" r:id="rId18"/>
    <p:sldId id="276" r:id="rId19"/>
    <p:sldId id="277" r:id="rId20"/>
    <p:sldId id="278" r:id="rId21"/>
    <p:sldId id="295" r:id="rId22"/>
    <p:sldId id="262" r:id="rId23"/>
    <p:sldId id="271" r:id="rId24"/>
    <p:sldId id="280" r:id="rId25"/>
    <p:sldId id="293" r:id="rId26"/>
    <p:sldId id="283" r:id="rId27"/>
    <p:sldId id="287" r:id="rId28"/>
    <p:sldId id="289" r:id="rId29"/>
    <p:sldId id="290" r:id="rId30"/>
    <p:sldId id="291" r:id="rId31"/>
    <p:sldId id="292" r:id="rId3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B3D5"/>
    <a:srgbClr val="799DC9"/>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52" autoAdjust="0"/>
    <p:restoredTop sz="94903" autoAdjust="0"/>
  </p:normalViewPr>
  <p:slideViewPr>
    <p:cSldViewPr>
      <p:cViewPr>
        <p:scale>
          <a:sx n="75" d="100"/>
          <a:sy n="75" d="100"/>
        </p:scale>
        <p:origin x="618"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3BF3DA-D70A-4307-BB0F-E8C53C12A971}" type="datetimeFigureOut">
              <a:rPr kumimoji="1" lang="ja-JP" altLang="en-US" smtClean="0"/>
              <a:pPr/>
              <a:t>2015/3/19</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3A2150-74B1-4230-8A14-26DFE16B0A96}"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2</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3</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１．開発経験</a:t>
            </a:r>
            <a:endParaRPr kumimoji="1" lang="en-US" altLang="ja-JP" dirty="0" smtClean="0"/>
          </a:p>
          <a:p>
            <a:r>
              <a:rPr kumimoji="1" lang="ja-JP" altLang="en-US" dirty="0" smtClean="0"/>
              <a:t>　　　プログラミングという面での開発経験が乏しい。</a:t>
            </a:r>
            <a:endParaRPr kumimoji="1" lang="en-US" altLang="ja-JP" dirty="0" smtClean="0"/>
          </a:p>
          <a:p>
            <a:endParaRPr kumimoji="1" lang="en-US" altLang="ja-JP" dirty="0" smtClean="0"/>
          </a:p>
          <a:p>
            <a:r>
              <a:rPr kumimoji="1" lang="ja-JP" altLang="en-US" dirty="0" smtClean="0"/>
              <a:t>２．近年のソフトウェア開発</a:t>
            </a:r>
            <a:endParaRPr kumimoji="1" lang="en-US" altLang="ja-JP" dirty="0" smtClean="0"/>
          </a:p>
          <a:p>
            <a:r>
              <a:rPr kumimoji="1" lang="ja-JP" altLang="en-US" dirty="0" smtClean="0"/>
              <a:t>　　　トレンドの開発手法とは？自動化というキーワードを聞く程度。</a:t>
            </a:r>
            <a:endParaRPr kumimoji="1" lang="en-US" altLang="ja-JP" dirty="0" smtClean="0"/>
          </a:p>
          <a:p>
            <a:endParaRPr kumimoji="1" lang="en-US" altLang="ja-JP" dirty="0" smtClean="0"/>
          </a:p>
          <a:p>
            <a:r>
              <a:rPr kumimoji="1" lang="ja-JP" altLang="en-US" dirty="0" smtClean="0"/>
              <a:t>３．卒業研究</a:t>
            </a:r>
            <a:endParaRPr kumimoji="1" lang="en-US" altLang="ja-JP" dirty="0" smtClean="0"/>
          </a:p>
          <a:p>
            <a:r>
              <a:rPr kumimoji="1" lang="ja-JP" altLang="en-US" dirty="0" smtClean="0"/>
              <a:t>　　　これをテーマに研究していたからどう思ったか？</a:t>
            </a:r>
            <a:endParaRPr kumimoji="1" lang="en-US" altLang="ja-JP" dirty="0" smtClean="0"/>
          </a:p>
          <a:p>
            <a:r>
              <a:rPr kumimoji="1" lang="ja-JP" altLang="en-US" dirty="0" smtClean="0"/>
              <a:t>　　　　　→</a:t>
            </a:r>
            <a:r>
              <a:rPr kumimoji="1" lang="en-US" altLang="ja-JP" dirty="0" smtClean="0"/>
              <a:t>NC3</a:t>
            </a:r>
            <a:r>
              <a:rPr kumimoji="1" lang="ja-JP" altLang="en-US" dirty="0" smtClean="0"/>
              <a:t>プロジェクトのことは聞いていた。どのような開発なのか気になった。</a:t>
            </a:r>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設計</a:t>
            </a:r>
            <a:endParaRPr kumimoji="1" lang="en-US" altLang="ja-JP" dirty="0" smtClean="0"/>
          </a:p>
          <a:p>
            <a:r>
              <a:rPr kumimoji="1" lang="ja-JP" altLang="en-US" dirty="0" smtClean="0"/>
              <a:t>画面使用レビュー</a:t>
            </a:r>
            <a:endParaRPr kumimoji="1" lang="en-US" altLang="ja-JP" dirty="0" smtClean="0"/>
          </a:p>
          <a:p>
            <a:r>
              <a:rPr kumimoji="1" lang="ja-JP" altLang="en-US" dirty="0" smtClean="0"/>
              <a:t>コーディング</a:t>
            </a:r>
            <a:endParaRPr kumimoji="1" lang="en-US" altLang="ja-JP" dirty="0" smtClean="0"/>
          </a:p>
          <a:p>
            <a:r>
              <a:rPr kumimoji="1" lang="ja-JP" altLang="en-US" dirty="0" smtClean="0"/>
              <a:t>プロトタイプによるレビュー</a:t>
            </a:r>
            <a:endParaRPr kumimoji="1" lang="en-US" altLang="ja-JP" dirty="0" smtClean="0"/>
          </a:p>
          <a:p>
            <a:r>
              <a:rPr kumimoji="1" lang="ja-JP" altLang="en-US" dirty="0" smtClean="0"/>
              <a:t>　→反復的な開発（アジャイル）</a:t>
            </a:r>
            <a:endParaRPr kumimoji="1" lang="en-US" altLang="ja-JP" dirty="0" smtClean="0"/>
          </a:p>
          <a:p>
            <a:endParaRPr kumimoji="1" lang="en-US" altLang="ja-JP" dirty="0" smtClean="0"/>
          </a:p>
          <a:p>
            <a:r>
              <a:rPr kumimoji="1" lang="en-US" altLang="ja-JP" dirty="0" smtClean="0"/>
              <a:t>ER</a:t>
            </a:r>
            <a:r>
              <a:rPr kumimoji="1" lang="ja-JP" altLang="en-US" dirty="0" smtClean="0"/>
              <a:t>図レビュー</a:t>
            </a:r>
            <a:endParaRPr kumimoji="1" lang="en-US" altLang="ja-JP" dirty="0" smtClean="0"/>
          </a:p>
          <a:p>
            <a:r>
              <a:rPr kumimoji="1" lang="ja-JP" altLang="en-US" dirty="0" smtClean="0"/>
              <a:t>コードレビュー</a:t>
            </a:r>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12</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24</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2015/3/19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2015/3/19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2015/3/19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2015/3/19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2015/3/19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2015/3/19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pPr/>
              <a:t>2015/3/19</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pPr/>
              <a:t>2015/3/19</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pPr/>
              <a:t>2015/3/19</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2015/3/19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2015/3/19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pPr/>
              <a:t>2015/3/19</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grpSp>
        <p:nvGrpSpPr>
          <p:cNvPr id="17" name="Shape 7"/>
          <p:cNvGrpSpPr/>
          <p:nvPr userDrawn="1"/>
        </p:nvGrpSpPr>
        <p:grpSpPr>
          <a:xfrm>
            <a:off x="0" y="0"/>
            <a:ext cx="9144000" cy="6858000"/>
            <a:chOff x="0" y="0"/>
            <a:chExt cx="9144000" cy="6760028"/>
          </a:xfrm>
        </p:grpSpPr>
        <p:sp>
          <p:nvSpPr>
            <p:cNvPr id="18" name="Shape 8"/>
            <p:cNvSpPr/>
            <p:nvPr/>
          </p:nvSpPr>
          <p:spPr>
            <a:xfrm>
              <a:off x="0" y="0"/>
              <a:ext cx="9144000" cy="676002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9"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0"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21" name="Shape 12"/>
          <p:cNvGrpSpPr/>
          <p:nvPr userDrawn="1"/>
        </p:nvGrpSpPr>
        <p:grpSpPr>
          <a:xfrm>
            <a:off x="-1" y="2141264"/>
            <a:ext cx="5626745" cy="4716736"/>
            <a:chOff x="0" y="2533588"/>
            <a:chExt cx="8022335" cy="8966518"/>
          </a:xfrm>
        </p:grpSpPr>
        <p:sp>
          <p:nvSpPr>
            <p:cNvPr id="22"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5"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6"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
        <p:nvSpPr>
          <p:cNvPr id="27" name="スライド番号プレースホルダ 5"/>
          <p:cNvSpPr txBox="1">
            <a:spLocks/>
          </p:cNvSpPr>
          <p:nvPr userDrawn="1"/>
        </p:nvSpPr>
        <p:spPr>
          <a:xfrm>
            <a:off x="6948264" y="652534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2D8002D-B5B0-4BAC-B1F6-782DDCCE6D9C}" type="slidenum">
              <a:rPr kumimoji="1" lang="ja-JP" altLang="en-US" sz="20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&lt;#&gt;</a:t>
            </a:fld>
            <a:endParaRPr kumimoji="1" lang="ja-JP" altLang="en-US"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機能提案及び</a:t>
            </a:r>
            <a:r>
              <a:rPr lang="en-US" altLang="ja-JP" sz="3600" b="1" dirty="0" smtClean="0">
                <a:latin typeface="メイリオ" pitchFamily="50" charset="-128"/>
                <a:ea typeface="メイリオ" pitchFamily="50" charset="-128"/>
                <a:cs typeface="メイリオ" pitchFamily="50" charset="-128"/>
              </a:rPr>
              <a:t>, </a:t>
            </a:r>
            <a:r>
              <a:rPr lang="ja-JP" altLang="en-US" sz="3600" b="1" dirty="0" smtClean="0">
                <a:latin typeface="メイリオ" pitchFamily="50" charset="-128"/>
                <a:ea typeface="メイリオ" pitchFamily="50" charset="-128"/>
                <a:cs typeface="メイリオ" pitchFamily="50" charset="-128"/>
              </a:rPr>
              <a:t>評価</a:t>
            </a:r>
            <a:endParaRPr kumimoji="1" lang="ja-JP" altLang="en-US" sz="3600" b="1" dirty="0">
              <a:latin typeface="メイリオ" pitchFamily="50" charset="-128"/>
              <a:ea typeface="メイリオ" pitchFamily="50" charset="-128"/>
              <a:cs typeface="メイリオ" pitchFamily="50" charset="-128"/>
            </a:endParaRPr>
          </a:p>
        </p:txBody>
      </p:sp>
      <p:sp>
        <p:nvSpPr>
          <p:cNvPr id="5" name="サブタイトル 2"/>
          <p:cNvSpPr txBox="1">
            <a:spLocks/>
          </p:cNvSpPr>
          <p:nvPr/>
        </p:nvSpPr>
        <p:spPr>
          <a:xfrm>
            <a:off x="2339752" y="5132784"/>
            <a:ext cx="6552728" cy="1176536"/>
          </a:xfrm>
          <a:prstGeom prst="rect">
            <a:avLst/>
          </a:prstGeom>
        </p:spPr>
        <p:txBody>
          <a:bodyPr vert="horz" lIns="91440" tIns="45720" rIns="91440" bIns="45720" rtlCol="0">
            <a:noAutofit/>
          </a:bodyPr>
          <a:lstStyle/>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国立情報学研究所 社会共有知研究センター</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新井研究室</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日立製作所 </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情公共</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消防セ１</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 外田浩太朗</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指導教官 新井紀子 教授</a:t>
            </a:r>
            <a:endParaRPr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kumimoji="1" lang="ja-JP" altLang="en-US" b="1" dirty="0" smtClean="0">
                <a:latin typeface="メイリオ" pitchFamily="50" charset="-128"/>
                <a:ea typeface="メイリオ" pitchFamily="50" charset="-128"/>
                <a:cs typeface="メイリオ" pitchFamily="50" charset="-128"/>
              </a:rPr>
              <a:t>プロジェクトでの主な作業</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251520" y="1196752"/>
            <a:ext cx="8568952" cy="4709120"/>
          </a:xfrm>
        </p:spPr>
        <p:txBody>
          <a:bodyPr>
            <a:noAutofit/>
          </a:bodyPr>
          <a:lstStyle/>
          <a:p>
            <a:r>
              <a:rPr lang="ja-JP" altLang="en-US" sz="2800" b="1" dirty="0" smtClean="0">
                <a:latin typeface="メイリオ" pitchFamily="50" charset="-128"/>
                <a:ea typeface="メイリオ" pitchFamily="50" charset="-128"/>
                <a:cs typeface="メイリオ" pitchFamily="50" charset="-128"/>
              </a:rPr>
              <a:t>進捗会議への参加</a:t>
            </a:r>
            <a:r>
              <a:rPr lang="en-US" altLang="ja-JP" sz="2800" b="1" dirty="0" smtClean="0">
                <a:latin typeface="メイリオ" pitchFamily="50" charset="-128"/>
                <a:ea typeface="メイリオ" pitchFamily="50" charset="-128"/>
                <a:cs typeface="メイリオ" pitchFamily="50" charset="-128"/>
              </a:rPr>
              <a:t>(</a:t>
            </a:r>
            <a:r>
              <a:rPr lang="ja-JP" altLang="en-US" sz="2800" b="1" dirty="0" smtClean="0">
                <a:latin typeface="メイリオ" pitchFamily="50" charset="-128"/>
                <a:ea typeface="メイリオ" pitchFamily="50" charset="-128"/>
                <a:cs typeface="メイリオ" pitchFamily="50" charset="-128"/>
              </a:rPr>
              <a:t>週</a:t>
            </a:r>
            <a:r>
              <a:rPr lang="en-US" altLang="ja-JP" sz="2800" b="1" dirty="0" smtClean="0">
                <a:latin typeface="メイリオ" pitchFamily="50" charset="-128"/>
                <a:ea typeface="メイリオ" pitchFamily="50" charset="-128"/>
                <a:cs typeface="メイリオ" pitchFamily="50" charset="-128"/>
              </a:rPr>
              <a:t>1</a:t>
            </a:r>
            <a:r>
              <a:rPr lang="ja-JP" altLang="en-US" sz="2800" b="1" dirty="0" smtClean="0">
                <a:latin typeface="メイリオ" pitchFamily="50" charset="-128"/>
                <a:ea typeface="メイリオ" pitchFamily="50" charset="-128"/>
                <a:cs typeface="メイリオ" pitchFamily="50" charset="-128"/>
              </a:rPr>
              <a:t>回</a:t>
            </a:r>
            <a:r>
              <a:rPr lang="en-US" altLang="ja-JP" sz="2800" b="1" dirty="0" smtClean="0">
                <a:latin typeface="メイリオ" pitchFamily="50" charset="-128"/>
                <a:ea typeface="メイリオ" pitchFamily="50" charset="-128"/>
                <a:cs typeface="メイリオ" pitchFamily="50" charset="-128"/>
              </a:rPr>
              <a:t>)</a:t>
            </a:r>
          </a:p>
          <a:p>
            <a:r>
              <a:rPr lang="ja-JP" altLang="en-US" sz="2800" b="1" dirty="0" smtClean="0">
                <a:latin typeface="メイリオ" pitchFamily="50" charset="-128"/>
                <a:ea typeface="メイリオ" pitchFamily="50" charset="-128"/>
                <a:cs typeface="メイリオ" pitchFamily="50" charset="-128"/>
              </a:rPr>
              <a:t>仕様検討会議への参加</a:t>
            </a:r>
            <a:endParaRPr lang="en-US" altLang="ja-JP" sz="28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関連会社含めたプラグイン開発勉強会への参加</a:t>
            </a:r>
            <a:endParaRPr lang="en-US" altLang="ja-JP" sz="2800" b="1" dirty="0" smtClean="0">
              <a:latin typeface="メイリオ" pitchFamily="50" charset="-128"/>
              <a:ea typeface="メイリオ" pitchFamily="50" charset="-128"/>
              <a:cs typeface="メイリオ" pitchFamily="50" charset="-128"/>
            </a:endParaRPr>
          </a:p>
          <a:p>
            <a:pPr>
              <a:buNone/>
            </a:pPr>
            <a:r>
              <a:rPr lang="en-US" altLang="ja-JP" sz="2800" b="1" dirty="0" smtClean="0">
                <a:latin typeface="メイリオ" pitchFamily="50" charset="-128"/>
                <a:ea typeface="メイリオ" pitchFamily="50" charset="-128"/>
                <a:cs typeface="メイリオ" pitchFamily="50" charset="-128"/>
              </a:rPr>
              <a:t>   (</a:t>
            </a:r>
            <a:r>
              <a:rPr lang="ja-JP" altLang="en-US" sz="2800" b="1" dirty="0" smtClean="0">
                <a:latin typeface="メイリオ" pitchFamily="50" charset="-128"/>
                <a:ea typeface="メイリオ" pitchFamily="50" charset="-128"/>
                <a:cs typeface="メイリオ" pitchFamily="50" charset="-128"/>
              </a:rPr>
              <a:t>週</a:t>
            </a:r>
            <a:r>
              <a:rPr lang="en-US" altLang="ja-JP" sz="2800" b="1" dirty="0" smtClean="0">
                <a:latin typeface="メイリオ" pitchFamily="50" charset="-128"/>
                <a:ea typeface="メイリオ" pitchFamily="50" charset="-128"/>
                <a:cs typeface="メイリオ" pitchFamily="50" charset="-128"/>
              </a:rPr>
              <a:t>1</a:t>
            </a:r>
            <a:r>
              <a:rPr lang="ja-JP" altLang="en-US" sz="2800" b="1" dirty="0" smtClean="0">
                <a:latin typeface="メイリオ" pitchFamily="50" charset="-128"/>
                <a:ea typeface="メイリオ" pitchFamily="50" charset="-128"/>
                <a:cs typeface="メイリオ" pitchFamily="50" charset="-128"/>
              </a:rPr>
              <a:t>回</a:t>
            </a:r>
            <a:r>
              <a:rPr lang="en-US" altLang="ja-JP" sz="2800" b="1" dirty="0" smtClean="0">
                <a:latin typeface="メイリオ" pitchFamily="50" charset="-128"/>
                <a:ea typeface="メイリオ" pitchFamily="50" charset="-128"/>
                <a:cs typeface="メイリオ" pitchFamily="50" charset="-128"/>
              </a:rPr>
              <a:t>)</a:t>
            </a:r>
          </a:p>
          <a:p>
            <a:r>
              <a:rPr lang="ja-JP" altLang="en-US" sz="2800" b="1" dirty="0" smtClean="0">
                <a:latin typeface="メイリオ" pitchFamily="50" charset="-128"/>
                <a:ea typeface="メイリオ" pitchFamily="50" charset="-128"/>
                <a:cs typeface="メイリオ" pitchFamily="50" charset="-128"/>
              </a:rPr>
              <a:t>関連会社プラグイン仕様レビューへの参加</a:t>
            </a:r>
            <a:endParaRPr lang="en-US" altLang="ja-JP" sz="28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会議全般の議事録作成</a:t>
            </a:r>
            <a:endParaRPr lang="en-US" altLang="ja-JP" sz="28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プラグインの開発</a:t>
            </a:r>
            <a:endParaRPr lang="en-US" altLang="ja-JP" sz="2800" b="1" dirty="0" smtClean="0">
              <a:latin typeface="メイリオ" pitchFamily="50" charset="-128"/>
              <a:ea typeface="メイリオ" pitchFamily="50" charset="-128"/>
              <a:cs typeface="メイリオ" pitchFamily="50" charset="-128"/>
            </a:endParaRPr>
          </a:p>
          <a:p>
            <a:pPr lvl="1"/>
            <a:r>
              <a:rPr kumimoji="1" lang="en-US" altLang="ja-JP" sz="2400" b="1" dirty="0" smtClean="0">
                <a:latin typeface="メイリオ" pitchFamily="50" charset="-128"/>
                <a:ea typeface="メイリオ" pitchFamily="50" charset="-128"/>
                <a:cs typeface="メイリオ" pitchFamily="50" charset="-128"/>
              </a:rPr>
              <a:t>1</a:t>
            </a:r>
            <a:r>
              <a:rPr kumimoji="1" lang="ja-JP" altLang="en-US" sz="2400" b="1" dirty="0" smtClean="0">
                <a:latin typeface="メイリオ" pitchFamily="50" charset="-128"/>
                <a:ea typeface="メイリオ" pitchFamily="50" charset="-128"/>
                <a:cs typeface="メイリオ" pitchFamily="50" charset="-128"/>
              </a:rPr>
              <a:t>年間を通して</a:t>
            </a:r>
            <a:r>
              <a:rPr kumimoji="1" lang="en-US" altLang="ja-JP" sz="2400" b="1" dirty="0" smtClean="0">
                <a:latin typeface="メイリオ" pitchFamily="50" charset="-128"/>
                <a:ea typeface="メイリオ" pitchFamily="50" charset="-128"/>
                <a:cs typeface="メイリオ" pitchFamily="50" charset="-128"/>
              </a:rPr>
              <a:t>2</a:t>
            </a:r>
            <a:r>
              <a:rPr kumimoji="1" lang="ja-JP" altLang="en-US" sz="2400" b="1" dirty="0" smtClean="0">
                <a:latin typeface="メイリオ" pitchFamily="50" charset="-128"/>
                <a:ea typeface="メイリオ" pitchFamily="50" charset="-128"/>
                <a:cs typeface="メイリオ" pitchFamily="50" charset="-128"/>
              </a:rPr>
              <a:t>機能を担当</a:t>
            </a:r>
            <a:endParaRPr kumimoji="1" lang="en-US" altLang="ja-JP" sz="2400" b="1" dirty="0" smtClean="0">
              <a:latin typeface="メイリオ" pitchFamily="50" charset="-128"/>
              <a:ea typeface="メイリオ" pitchFamily="50" charset="-128"/>
              <a:cs typeface="メイリオ" pitchFamily="50" charset="-128"/>
            </a:endParaRPr>
          </a:p>
          <a:p>
            <a:pPr marL="971550" lvl="1" indent="-514350">
              <a:buFont typeface="+mj-ea"/>
              <a:buAutoNum type="circleNumDbPlain"/>
            </a:pPr>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プラグイン（参考：</a:t>
            </a: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有効行　約</a:t>
            </a:r>
            <a:r>
              <a:rPr lang="en-US" altLang="ja-JP" sz="2400" b="1" dirty="0" smtClean="0">
                <a:latin typeface="メイリオ" pitchFamily="50" charset="-128"/>
                <a:ea typeface="メイリオ" pitchFamily="50" charset="-128"/>
                <a:cs typeface="メイリオ" pitchFamily="50" charset="-128"/>
              </a:rPr>
              <a:t>450</a:t>
            </a:r>
            <a:r>
              <a:rPr lang="ja-JP" altLang="en-US" sz="2400" b="1" dirty="0" smtClean="0">
                <a:latin typeface="メイリオ" pitchFamily="50" charset="-128"/>
                <a:ea typeface="メイリオ" pitchFamily="50" charset="-128"/>
                <a:cs typeface="メイリオ" pitchFamily="50" charset="-128"/>
              </a:rPr>
              <a:t>行）</a:t>
            </a:r>
            <a:endParaRPr lang="en-US" altLang="ja-JP" sz="2400" b="1" dirty="0" smtClean="0">
              <a:latin typeface="メイリオ" pitchFamily="50" charset="-128"/>
              <a:ea typeface="メイリオ" pitchFamily="50" charset="-128"/>
              <a:cs typeface="メイリオ" pitchFamily="50" charset="-128"/>
            </a:endParaRPr>
          </a:p>
          <a:p>
            <a:pPr marL="971550" lvl="1" indent="-514350">
              <a:buFont typeface="+mj-ea"/>
              <a:buAutoNum type="circleNumDbPlain"/>
            </a:pPr>
            <a:r>
              <a:rPr kumimoji="1" lang="ja-JP" altLang="en-US" sz="2400" b="1" dirty="0" smtClean="0">
                <a:latin typeface="メイリオ" pitchFamily="50" charset="-128"/>
                <a:ea typeface="メイリオ" pitchFamily="50" charset="-128"/>
                <a:cs typeface="メイリオ" pitchFamily="50" charset="-128"/>
              </a:rPr>
              <a:t>掲示板プラグイン</a:t>
            </a:r>
            <a:r>
              <a:rPr lang="ja-JP" altLang="en-US" sz="2400" b="1" dirty="0" smtClean="0">
                <a:latin typeface="メイリオ" pitchFamily="50" charset="-128"/>
                <a:ea typeface="メイリオ" pitchFamily="50" charset="-128"/>
                <a:cs typeface="メイリオ" pitchFamily="50" charset="-128"/>
              </a:rPr>
              <a:t>（参考：</a:t>
            </a: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有効行　約</a:t>
            </a:r>
            <a:r>
              <a:rPr lang="en-US" altLang="ja-JP" sz="2400" b="1" dirty="0" smtClean="0">
                <a:latin typeface="メイリオ" pitchFamily="50" charset="-128"/>
                <a:ea typeface="メイリオ" pitchFamily="50" charset="-128"/>
                <a:cs typeface="メイリオ" pitchFamily="50" charset="-128"/>
              </a:rPr>
              <a:t>6000</a:t>
            </a:r>
            <a:r>
              <a:rPr lang="ja-JP" altLang="en-US" sz="2400" b="1" dirty="0" smtClean="0">
                <a:latin typeface="メイリオ" pitchFamily="50" charset="-128"/>
                <a:ea typeface="メイリオ" pitchFamily="50" charset="-128"/>
                <a:cs typeface="メイリオ" pitchFamily="50" charset="-128"/>
              </a:rPr>
              <a:t>行）</a:t>
            </a:r>
            <a:endParaRPr kumimoji="1" lang="ja-JP" altLang="en-US" sz="2400" b="1" dirty="0">
              <a:latin typeface="メイリオ" pitchFamily="50" charset="-128"/>
              <a:ea typeface="メイリオ" pitchFamily="50" charset="-128"/>
              <a:cs typeface="メイリオ" pitchFamily="50" charset="-128"/>
            </a:endParaRPr>
          </a:p>
        </p:txBody>
      </p:sp>
      <p:sp>
        <p:nvSpPr>
          <p:cNvPr id="4" name="テキスト ボックス 3"/>
          <p:cNvSpPr txBox="1"/>
          <p:nvPr/>
        </p:nvSpPr>
        <p:spPr>
          <a:xfrm>
            <a:off x="107504" y="6381328"/>
            <a:ext cx="8352928" cy="400110"/>
          </a:xfrm>
          <a:prstGeom prst="rect">
            <a:avLst/>
          </a:prstGeom>
          <a:noFill/>
        </p:spPr>
        <p:txBody>
          <a:bodyPr wrap="square" rtlCol="0">
            <a:spAutoFit/>
          </a:bodyPr>
          <a:lstStyle/>
          <a:p>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プラグインとは</a:t>
            </a:r>
            <a:r>
              <a:rPr lang="en-US" altLang="ja-JP" sz="2000" b="1" dirty="0" smtClean="0">
                <a:latin typeface="メイリオ" pitchFamily="50" charset="-128"/>
                <a:ea typeface="メイリオ" pitchFamily="50" charset="-128"/>
                <a:cs typeface="メイリオ" pitchFamily="50" charset="-128"/>
              </a:rPr>
              <a:t>NetCommons3</a:t>
            </a:r>
            <a:r>
              <a:rPr lang="ja-JP" altLang="en-US" sz="2000" b="1" dirty="0" smtClean="0">
                <a:latin typeface="メイリオ" pitchFamily="50" charset="-128"/>
                <a:ea typeface="メイリオ" pitchFamily="50" charset="-128"/>
                <a:cs typeface="メイリオ" pitchFamily="50" charset="-128"/>
              </a:rPr>
              <a:t>における機能の単位</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正方形/長方形 1"/>
          <p:cNvSpPr/>
          <p:nvPr/>
        </p:nvSpPr>
        <p:spPr>
          <a:xfrm>
            <a:off x="179512" y="188640"/>
            <a:ext cx="8784976" cy="60486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800" b="1" dirty="0" smtClean="0">
                <a:solidFill>
                  <a:schemeClr val="tx1"/>
                </a:solidFill>
                <a:latin typeface="メイリオ" pitchFamily="50" charset="-128"/>
                <a:ea typeface="メイリオ" pitchFamily="50" charset="-128"/>
                <a:cs typeface="メイリオ" pitchFamily="50" charset="-128"/>
              </a:rPr>
              <a:t>NetCommons3</a:t>
            </a:r>
            <a:r>
              <a:rPr lang="ja-JP" altLang="en-US" sz="2800" b="1" dirty="0" smtClean="0">
                <a:solidFill>
                  <a:schemeClr val="tx1"/>
                </a:solidFill>
                <a:latin typeface="メイリオ" pitchFamily="50" charset="-128"/>
                <a:ea typeface="メイリオ" pitchFamily="50" charset="-128"/>
                <a:cs typeface="メイリオ" pitchFamily="50" charset="-128"/>
              </a:rPr>
              <a:t>開発</a:t>
            </a:r>
            <a:endParaRPr kumimoji="1" lang="en-US" altLang="ja-JP" sz="2800" b="1" dirty="0" smtClean="0">
              <a:solidFill>
                <a:schemeClr val="tx1"/>
              </a:solidFill>
              <a:latin typeface="メイリオ" pitchFamily="50" charset="-128"/>
              <a:ea typeface="メイリオ" pitchFamily="50" charset="-128"/>
              <a:cs typeface="メイリオ" pitchFamily="50" charset="-128"/>
            </a:endParaRPr>
          </a:p>
          <a:p>
            <a:endParaRPr kumimoji="1" lang="ja-JP" altLang="en-US" sz="2800" b="1" dirty="0">
              <a:solidFill>
                <a:schemeClr val="tx1"/>
              </a:solidFill>
              <a:latin typeface="メイリオ" pitchFamily="50" charset="-128"/>
              <a:ea typeface="メイリオ" pitchFamily="50" charset="-128"/>
              <a:cs typeface="メイリオ" pitchFamily="50" charset="-128"/>
            </a:endParaRPr>
          </a:p>
        </p:txBody>
      </p:sp>
      <p:sp>
        <p:nvSpPr>
          <p:cNvPr id="4" name="正方形/長方形 3"/>
          <p:cNvSpPr/>
          <p:nvPr/>
        </p:nvSpPr>
        <p:spPr>
          <a:xfrm>
            <a:off x="323528" y="620688"/>
            <a:ext cx="6552728" cy="54726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2400" b="1" dirty="0" smtClean="0">
                <a:solidFill>
                  <a:schemeClr val="tx1"/>
                </a:solidFill>
                <a:latin typeface="メイリオ" pitchFamily="50" charset="-128"/>
                <a:ea typeface="メイリオ" pitchFamily="50" charset="-128"/>
                <a:cs typeface="メイリオ" pitchFamily="50" charset="-128"/>
              </a:rPr>
              <a:t>研究室内</a:t>
            </a:r>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
        <p:nvSpPr>
          <p:cNvPr id="3" name="正方形/長方形 2"/>
          <p:cNvSpPr/>
          <p:nvPr/>
        </p:nvSpPr>
        <p:spPr>
          <a:xfrm>
            <a:off x="7020272" y="620688"/>
            <a:ext cx="1736576" cy="54726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2400" b="1" dirty="0" smtClean="0">
                <a:solidFill>
                  <a:schemeClr val="tx1"/>
                </a:solidFill>
                <a:latin typeface="メイリオ" pitchFamily="50" charset="-128"/>
                <a:ea typeface="メイリオ" pitchFamily="50" charset="-128"/>
                <a:cs typeface="メイリオ" pitchFamily="50" charset="-128"/>
              </a:rPr>
              <a:t>外部委託</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p:txBody>
      </p:sp>
      <p:sp>
        <p:nvSpPr>
          <p:cNvPr id="5" name="正方形/長方形 4"/>
          <p:cNvSpPr/>
          <p:nvPr/>
        </p:nvSpPr>
        <p:spPr>
          <a:xfrm>
            <a:off x="467544" y="1052736"/>
            <a:ext cx="6264696" cy="2448272"/>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400" b="1" dirty="0" smtClean="0">
                <a:solidFill>
                  <a:schemeClr val="tx1"/>
                </a:solidFill>
                <a:latin typeface="メイリオ" pitchFamily="50" charset="-128"/>
                <a:ea typeface="メイリオ" pitchFamily="50" charset="-128"/>
                <a:cs typeface="メイリオ" pitchFamily="50" charset="-128"/>
              </a:rPr>
              <a:t>コア開発</a:t>
            </a:r>
            <a:endParaRPr lang="en-US" altLang="ja-JP" sz="2400" b="1" dirty="0" smtClean="0">
              <a:solidFill>
                <a:schemeClr val="tx1"/>
              </a:solidFill>
              <a:latin typeface="メイリオ" pitchFamily="50" charset="-128"/>
              <a:ea typeface="メイリオ" pitchFamily="50" charset="-128"/>
              <a:cs typeface="メイリオ" pitchFamily="50" charset="-128"/>
            </a:endParaRPr>
          </a:p>
        </p:txBody>
      </p:sp>
      <p:sp>
        <p:nvSpPr>
          <p:cNvPr id="6" name="正方形/長方形 5"/>
          <p:cNvSpPr/>
          <p:nvPr/>
        </p:nvSpPr>
        <p:spPr>
          <a:xfrm>
            <a:off x="467544" y="3573016"/>
            <a:ext cx="8136904" cy="2376264"/>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400" b="1" dirty="0" smtClean="0">
                <a:solidFill>
                  <a:schemeClr val="tx1"/>
                </a:solidFill>
                <a:latin typeface="メイリオ" pitchFamily="50" charset="-128"/>
                <a:ea typeface="メイリオ" pitchFamily="50" charset="-128"/>
                <a:cs typeface="メイリオ" pitchFamily="50" charset="-128"/>
              </a:rPr>
              <a:t>プラグイン開発</a:t>
            </a:r>
            <a:endParaRPr lang="en-US" altLang="ja-JP" sz="2400" b="1" dirty="0" smtClean="0">
              <a:solidFill>
                <a:schemeClr val="tx1"/>
              </a:solidFill>
              <a:latin typeface="メイリオ" pitchFamily="50" charset="-128"/>
              <a:ea typeface="メイリオ" pitchFamily="50" charset="-128"/>
              <a:cs typeface="メイリオ" pitchFamily="50" charset="-128"/>
            </a:endParaRPr>
          </a:p>
          <a:p>
            <a:endParaRPr lang="ja-JP" altLang="en-US" sz="2400" b="1" dirty="0">
              <a:solidFill>
                <a:schemeClr val="tx1"/>
              </a:solidFill>
              <a:latin typeface="メイリオ" pitchFamily="50" charset="-128"/>
              <a:ea typeface="メイリオ" pitchFamily="50" charset="-128"/>
              <a:cs typeface="メイリオ" pitchFamily="50" charset="-128"/>
            </a:endParaRPr>
          </a:p>
        </p:txBody>
      </p:sp>
      <p:sp>
        <p:nvSpPr>
          <p:cNvPr id="9" name="テキスト ボックス 8"/>
          <p:cNvSpPr txBox="1"/>
          <p:nvPr/>
        </p:nvSpPr>
        <p:spPr>
          <a:xfrm>
            <a:off x="539552" y="3934797"/>
            <a:ext cx="2160240" cy="646331"/>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基本機能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お知らせ</a:t>
            </a:r>
            <a:endParaRPr lang="en-US" altLang="ja-JP" b="1" dirty="0" smtClean="0">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5796136" y="3933056"/>
            <a:ext cx="2160240" cy="646331"/>
          </a:xfrm>
          <a:prstGeom prst="rect">
            <a:avLst/>
          </a:prstGeom>
          <a:noFill/>
        </p:spPr>
        <p:txBody>
          <a:bodyPr wrap="square" rtlCol="0">
            <a:spAutoFit/>
          </a:bodyPr>
          <a:lstStyle/>
          <a:p>
            <a:r>
              <a:rPr lang="en-US" altLang="ja-JP" b="1" u="sng" dirty="0" smtClean="0">
                <a:latin typeface="メイリオ" pitchFamily="50" charset="-128"/>
                <a:ea typeface="メイリオ" pitchFamily="50" charset="-128"/>
                <a:cs typeface="メイリオ" pitchFamily="50" charset="-128"/>
              </a:rPr>
              <a:t>e-Learning</a:t>
            </a:r>
            <a:r>
              <a:rPr lang="ja-JP" altLang="en-US" b="1" u="sng" dirty="0" smtClean="0">
                <a:latin typeface="メイリオ" pitchFamily="50" charset="-128"/>
                <a:ea typeface="メイリオ" pitchFamily="50" charset="-128"/>
                <a:cs typeface="メイリオ" pitchFamily="50" charset="-128"/>
              </a:rPr>
              <a:t>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小テスト</a:t>
            </a:r>
          </a:p>
        </p:txBody>
      </p:sp>
      <p:sp>
        <p:nvSpPr>
          <p:cNvPr id="11" name="テキスト ボックス 10"/>
          <p:cNvSpPr txBox="1"/>
          <p:nvPr/>
        </p:nvSpPr>
        <p:spPr>
          <a:xfrm>
            <a:off x="539552" y="4581128"/>
            <a:ext cx="2664296" cy="1354217"/>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情報共有機能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日誌</a:t>
            </a:r>
            <a:endParaRPr lang="en-US" altLang="ja-JP" b="1" dirty="0" smtClean="0">
              <a:latin typeface="メイリオ" pitchFamily="50" charset="-128"/>
              <a:ea typeface="メイリオ" pitchFamily="50" charset="-128"/>
              <a:cs typeface="メイリオ" pitchFamily="50" charset="-128"/>
            </a:endParaRPr>
          </a:p>
          <a:p>
            <a:pPr lvl="1">
              <a:spcBef>
                <a:spcPts val="600"/>
              </a:spcBef>
              <a:spcAft>
                <a:spcPts val="600"/>
              </a:spcAft>
              <a:buFont typeface="Wingdings" pitchFamily="2" charset="2"/>
              <a:buChar char="n"/>
            </a:pPr>
            <a:r>
              <a:rPr lang="ja-JP" altLang="en-US" b="1" dirty="0" smtClean="0">
                <a:latin typeface="メイリオ" pitchFamily="50" charset="-128"/>
                <a:ea typeface="メイリオ" pitchFamily="50" charset="-128"/>
                <a:cs typeface="メイリオ" pitchFamily="50" charset="-128"/>
              </a:rPr>
              <a:t>掲示板</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アンケート　等</a:t>
            </a:r>
            <a:endParaRPr lang="en-US" altLang="ja-JP" b="1" dirty="0" smtClean="0">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3131840" y="4869160"/>
            <a:ext cx="2160240" cy="1000274"/>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外部連携機能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en-US" altLang="ja-JP" b="1" dirty="0" smtClean="0">
                <a:latin typeface="メイリオ" pitchFamily="50" charset="-128"/>
                <a:ea typeface="メイリオ" pitchFamily="50" charset="-128"/>
                <a:cs typeface="メイリオ" pitchFamily="50" charset="-128"/>
              </a:rPr>
              <a:t>RSS</a:t>
            </a:r>
          </a:p>
          <a:p>
            <a:pPr lvl="1">
              <a:spcBef>
                <a:spcPts val="600"/>
              </a:spcBef>
              <a:buFont typeface="Wingdings" pitchFamily="2" charset="2"/>
              <a:buChar char="n"/>
            </a:pPr>
            <a:r>
              <a:rPr lang="en-US" altLang="ja-JP" b="1" dirty="0" smtClean="0">
                <a:latin typeface="メイリオ" pitchFamily="50" charset="-128"/>
                <a:ea typeface="メイリオ" pitchFamily="50" charset="-128"/>
                <a:cs typeface="メイリオ" pitchFamily="50" charset="-128"/>
              </a:rPr>
              <a:t>iframe</a:t>
            </a:r>
            <a:r>
              <a:rPr lang="ja-JP" altLang="en-US" b="1" dirty="0" smtClean="0">
                <a:latin typeface="メイリオ" pitchFamily="50" charset="-128"/>
                <a:ea typeface="メイリオ" pitchFamily="50" charset="-128"/>
                <a:cs typeface="メイリオ" pitchFamily="50" charset="-128"/>
              </a:rPr>
              <a:t>　等</a:t>
            </a:r>
            <a:endParaRPr lang="en-US" altLang="ja-JP" b="1" dirty="0" smtClean="0">
              <a:latin typeface="メイリオ" pitchFamily="50" charset="-128"/>
              <a:ea typeface="メイリオ" pitchFamily="50" charset="-128"/>
              <a:cs typeface="メイリオ" pitchFamily="50" charset="-128"/>
            </a:endParaRPr>
          </a:p>
        </p:txBody>
      </p:sp>
      <p:sp>
        <p:nvSpPr>
          <p:cNvPr id="13" name="テキスト ボックス 12"/>
          <p:cNvSpPr txBox="1"/>
          <p:nvPr/>
        </p:nvSpPr>
        <p:spPr>
          <a:xfrm>
            <a:off x="3131840" y="3933056"/>
            <a:ext cx="2952328" cy="923330"/>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情報集約機能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新着情報</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カウンター　等</a:t>
            </a:r>
            <a:endParaRPr lang="en-US" altLang="ja-JP" b="1" dirty="0" smtClean="0">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539552" y="1412776"/>
            <a:ext cx="2376264" cy="2031325"/>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概念的機能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ページ</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コンテナー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ボックス</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フレーム</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ルーム</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グループ</a:t>
            </a:r>
            <a:endParaRPr lang="ja-JP" altLang="en-US" sz="2400" b="1" dirty="0">
              <a:latin typeface="メイリオ" pitchFamily="50" charset="-128"/>
              <a:ea typeface="メイリオ" pitchFamily="50" charset="-128"/>
              <a:cs typeface="メイリオ" pitchFamily="50" charset="-128"/>
            </a:endParaRPr>
          </a:p>
        </p:txBody>
      </p:sp>
      <p:sp>
        <p:nvSpPr>
          <p:cNvPr id="15" name="テキスト ボックス 14"/>
          <p:cNvSpPr txBox="1"/>
          <p:nvPr/>
        </p:nvSpPr>
        <p:spPr>
          <a:xfrm>
            <a:off x="2339752" y="1412776"/>
            <a:ext cx="3240360" cy="2400657"/>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管理機能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会員検索</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会員管理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個人情報管理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権限管理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コントロールパネル</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ルーム管理　等</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endParaRPr lang="ja-JP" altLang="en-US" sz="2400" b="1" dirty="0">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5796136" y="4725144"/>
            <a:ext cx="2664296" cy="1200329"/>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情報管理機能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カレンダー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en-US" altLang="ja-JP" b="1" dirty="0" smtClean="0">
                <a:latin typeface="メイリオ" pitchFamily="50" charset="-128"/>
                <a:ea typeface="メイリオ" pitchFamily="50" charset="-128"/>
                <a:cs typeface="メイリオ" pitchFamily="50" charset="-128"/>
              </a:rPr>
              <a:t>Todo</a:t>
            </a: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登録フォーム　等</a:t>
            </a:r>
            <a:endParaRPr lang="en-US" altLang="ja-JP" b="1" dirty="0" smtClean="0">
              <a:latin typeface="メイリオ" pitchFamily="50" charset="-128"/>
              <a:ea typeface="メイリオ" pitchFamily="50" charset="-128"/>
              <a:cs typeface="メイリオ" pitchFamily="50" charset="-128"/>
            </a:endParaRPr>
          </a:p>
        </p:txBody>
      </p:sp>
      <p:sp>
        <p:nvSpPr>
          <p:cNvPr id="17" name="角丸四角形 16"/>
          <p:cNvSpPr/>
          <p:nvPr/>
        </p:nvSpPr>
        <p:spPr>
          <a:xfrm>
            <a:off x="899592" y="5157192"/>
            <a:ext cx="1296144" cy="36004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a:off x="3491880" y="5445224"/>
            <a:ext cx="1296144" cy="36004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 18"/>
          <p:cNvSpPr/>
          <p:nvPr/>
        </p:nvSpPr>
        <p:spPr>
          <a:xfrm>
            <a:off x="755576" y="6372036"/>
            <a:ext cx="432048" cy="28803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1259632" y="6372036"/>
            <a:ext cx="2520280" cy="369332"/>
          </a:xfrm>
          <a:prstGeom prst="rect">
            <a:avLst/>
          </a:prstGeom>
          <a:noFill/>
        </p:spPr>
        <p:txBody>
          <a:bodyPr wrap="square" rtlCol="0">
            <a:spAutoFit/>
          </a:bodyPr>
          <a:lstStyle/>
          <a:p>
            <a:r>
              <a:rPr kumimoji="1" lang="en-US" altLang="ja-JP" b="1" dirty="0" smtClean="0">
                <a:latin typeface="メイリオ" pitchFamily="50" charset="-128"/>
                <a:ea typeface="メイリオ" pitchFamily="50" charset="-128"/>
                <a:cs typeface="メイリオ" pitchFamily="50" charset="-128"/>
              </a:rPr>
              <a:t>:</a:t>
            </a:r>
            <a:r>
              <a:rPr lang="ja-JP" altLang="en-US" b="1" dirty="0" smtClean="0">
                <a:latin typeface="メイリオ" pitchFamily="50" charset="-128"/>
                <a:ea typeface="メイリオ" pitchFamily="50" charset="-128"/>
                <a:cs typeface="メイリオ" pitchFamily="50" charset="-128"/>
              </a:rPr>
              <a:t> 開発</a:t>
            </a:r>
            <a:r>
              <a:rPr kumimoji="1" lang="ja-JP" altLang="en-US" b="1" dirty="0" smtClean="0">
                <a:latin typeface="メイリオ" pitchFamily="50" charset="-128"/>
                <a:ea typeface="メイリオ" pitchFamily="50" charset="-128"/>
                <a:cs typeface="メイリオ" pitchFamily="50" charset="-128"/>
              </a:rPr>
              <a:t>担当プラグイン</a:t>
            </a:r>
            <a:endParaRPr kumimoji="1" lang="ja-JP" altLang="en-US" b="1" dirty="0">
              <a:latin typeface="メイリオ" pitchFamily="50" charset="-128"/>
              <a:ea typeface="メイリオ" pitchFamily="50" charset="-128"/>
              <a:cs typeface="メイリオ" pitchFamily="50" charset="-128"/>
            </a:endParaRPr>
          </a:p>
        </p:txBody>
      </p:sp>
      <p:sp>
        <p:nvSpPr>
          <p:cNvPr id="21" name="テキスト ボックス 20"/>
          <p:cNvSpPr txBox="1"/>
          <p:nvPr/>
        </p:nvSpPr>
        <p:spPr>
          <a:xfrm>
            <a:off x="4283968" y="1412776"/>
            <a:ext cx="2304256" cy="923330"/>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共通機能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ワークフロー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コメント　等</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lang="ja-JP" altLang="en-US" b="1" dirty="0" smtClean="0">
                <a:latin typeface="メイリオ" pitchFamily="50" charset="-128"/>
                <a:ea typeface="メイリオ" pitchFamily="50" charset="-128"/>
                <a:cs typeface="メイリオ" pitchFamily="50" charset="-128"/>
              </a:rPr>
              <a:t>プラグイン開発</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196752"/>
            <a:ext cx="8229600" cy="5400600"/>
          </a:xfrm>
        </p:spPr>
        <p:txBody>
          <a:bodyPr>
            <a:normAutofit fontScale="70000" lnSpcReduction="20000"/>
          </a:bodyPr>
          <a:lstStyle/>
          <a:p>
            <a:r>
              <a:rPr kumimoji="1" lang="ja-JP" altLang="en-US" sz="3400" b="1" dirty="0" smtClean="0">
                <a:latin typeface="メイリオ" pitchFamily="50" charset="-128"/>
                <a:ea typeface="メイリオ" pitchFamily="50" charset="-128"/>
                <a:cs typeface="メイリオ" pitchFamily="50" charset="-128"/>
              </a:rPr>
              <a:t>設計（</a:t>
            </a:r>
            <a:r>
              <a:rPr kumimoji="1" lang="en-US" altLang="ja-JP" sz="3400" b="1" dirty="0" smtClean="0">
                <a:latin typeface="メイリオ" pitchFamily="50" charset="-128"/>
                <a:ea typeface="メイリオ" pitchFamily="50" charset="-128"/>
                <a:cs typeface="メイリオ" pitchFamily="50" charset="-128"/>
              </a:rPr>
              <a:t>ER</a:t>
            </a:r>
            <a:r>
              <a:rPr kumimoji="1" lang="ja-JP" altLang="en-US" sz="3400" b="1" dirty="0" smtClean="0">
                <a:latin typeface="メイリオ" pitchFamily="50" charset="-128"/>
                <a:ea typeface="メイリオ" pitchFamily="50" charset="-128"/>
                <a:cs typeface="メイリオ" pitchFamily="50" charset="-128"/>
              </a:rPr>
              <a:t>図作成、画面遷移図）</a:t>
            </a:r>
            <a:endParaRPr lang="en-US" altLang="ja-JP" sz="34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の仕様や調査を行う等して</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設計を行う</a:t>
            </a:r>
            <a:r>
              <a:rPr lang="en-US" altLang="ja-JP" sz="2400" b="1" dirty="0" smtClean="0">
                <a:latin typeface="メイリオ" pitchFamily="50" charset="-128"/>
                <a:ea typeface="メイリオ" pitchFamily="50" charset="-128"/>
                <a:cs typeface="メイリオ" pitchFamily="50" charset="-128"/>
              </a:rPr>
              <a:t>.</a:t>
            </a:r>
          </a:p>
          <a:p>
            <a:pPr lvl="1"/>
            <a:endParaRPr kumimoji="1" lang="en-US" altLang="ja-JP" sz="2000" b="1" dirty="0" smtClean="0">
              <a:latin typeface="メイリオ" pitchFamily="50" charset="-128"/>
              <a:ea typeface="メイリオ" pitchFamily="50" charset="-128"/>
              <a:cs typeface="メイリオ" pitchFamily="50" charset="-128"/>
            </a:endParaRPr>
          </a:p>
          <a:p>
            <a:r>
              <a:rPr lang="ja-JP" altLang="en-US" sz="3400" b="1" dirty="0" smtClean="0">
                <a:latin typeface="メイリオ" pitchFamily="50" charset="-128"/>
                <a:ea typeface="メイリオ" pitchFamily="50" charset="-128"/>
                <a:cs typeface="メイリオ" pitchFamily="50" charset="-128"/>
              </a:rPr>
              <a:t>画面仕様レビュー</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開発者が設計を行い</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新井先生を含めた他</a:t>
            </a:r>
            <a:r>
              <a:rPr lang="en-US" altLang="ja-JP" sz="2400" b="1" dirty="0" smtClean="0">
                <a:latin typeface="メイリオ" pitchFamily="50" charset="-128"/>
                <a:ea typeface="メイリオ" pitchFamily="50" charset="-128"/>
                <a:cs typeface="メイリオ" pitchFamily="50" charset="-128"/>
              </a:rPr>
              <a:t>NC3</a:t>
            </a:r>
            <a:r>
              <a:rPr lang="ja-JP" altLang="en-US" sz="2400" b="1" dirty="0" smtClean="0">
                <a:latin typeface="メイリオ" pitchFamily="50" charset="-128"/>
                <a:ea typeface="メイリオ" pitchFamily="50" charset="-128"/>
                <a:cs typeface="メイリオ" pitchFamily="50" charset="-128"/>
              </a:rPr>
              <a:t>開発メンバとレビューし</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仕様が決定する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画面遷移図を元にレビューする</a:t>
            </a:r>
            <a:r>
              <a:rPr lang="en-US" altLang="ja-JP" sz="2400" b="1" dirty="0" smtClean="0">
                <a:latin typeface="メイリオ" pitchFamily="50" charset="-128"/>
                <a:ea typeface="メイリオ" pitchFamily="50" charset="-128"/>
                <a:cs typeface="メイリオ" pitchFamily="50" charset="-128"/>
              </a:rPr>
              <a:t>.</a:t>
            </a:r>
          </a:p>
          <a:p>
            <a:pPr lvl="1"/>
            <a:endParaRPr kumimoji="1" lang="en-US" altLang="ja-JP" sz="2800" b="1" dirty="0" smtClean="0">
              <a:latin typeface="メイリオ" pitchFamily="50" charset="-128"/>
              <a:ea typeface="メイリオ" pitchFamily="50" charset="-128"/>
              <a:cs typeface="メイリオ" pitchFamily="50" charset="-128"/>
            </a:endParaRPr>
          </a:p>
          <a:p>
            <a:r>
              <a:rPr lang="ja-JP" altLang="en-US" sz="3400" b="1" dirty="0" smtClean="0">
                <a:latin typeface="メイリオ" pitchFamily="50" charset="-128"/>
                <a:ea typeface="メイリオ" pitchFamily="50" charset="-128"/>
                <a:cs typeface="メイリオ" pitchFamily="50" charset="-128"/>
              </a:rPr>
              <a:t>コーディング</a:t>
            </a:r>
            <a:r>
              <a:rPr lang="en-US" altLang="ja-JP" sz="3400" b="1" dirty="0" smtClean="0">
                <a:latin typeface="メイリオ" pitchFamily="50" charset="-128"/>
                <a:ea typeface="メイリオ" pitchFamily="50" charset="-128"/>
                <a:cs typeface="メイリオ" pitchFamily="50" charset="-128"/>
              </a:rPr>
              <a:t>(</a:t>
            </a:r>
            <a:r>
              <a:rPr lang="ja-JP" altLang="en-US" sz="3400" b="1" dirty="0" smtClean="0">
                <a:latin typeface="メイリオ" pitchFamily="50" charset="-128"/>
                <a:ea typeface="メイリオ" pitchFamily="50" charset="-128"/>
                <a:cs typeface="メイリオ" pitchFamily="50" charset="-128"/>
              </a:rPr>
              <a:t>コアコード、テストコード</a:t>
            </a:r>
            <a:r>
              <a:rPr lang="en-US" altLang="ja-JP" sz="3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によるビルドが成功し</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カバレッジ</a:t>
            </a:r>
            <a:r>
              <a:rPr lang="en-US" altLang="ja-JP" sz="2400" b="1" dirty="0" smtClean="0">
                <a:latin typeface="メイリオ" pitchFamily="50" charset="-128"/>
                <a:ea typeface="メイリオ" pitchFamily="50" charset="-128"/>
                <a:cs typeface="メイリオ" pitchFamily="50" charset="-128"/>
              </a:rPr>
              <a:t>100%</a:t>
            </a:r>
            <a:r>
              <a:rPr lang="ja-JP" altLang="en-US" sz="2400" b="1" dirty="0" smtClean="0">
                <a:latin typeface="メイリオ" pitchFamily="50" charset="-128"/>
                <a:ea typeface="メイリオ" pitchFamily="50" charset="-128"/>
                <a:cs typeface="メイリオ" pitchFamily="50" charset="-128"/>
              </a:rPr>
              <a:t>になれば</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コードレビューへ進める</a:t>
            </a:r>
            <a:r>
              <a:rPr lang="en-US" altLang="ja-JP" sz="2400" b="1" dirty="0" smtClean="0">
                <a:latin typeface="メイリオ" pitchFamily="50" charset="-128"/>
                <a:ea typeface="メイリオ" pitchFamily="50" charset="-128"/>
                <a:cs typeface="メイリオ" pitchFamily="50" charset="-128"/>
              </a:rPr>
              <a:t>.</a:t>
            </a:r>
          </a:p>
          <a:p>
            <a:endParaRPr lang="en-US" altLang="ja-JP" sz="2800" b="1" dirty="0" smtClean="0">
              <a:latin typeface="メイリオ" pitchFamily="50" charset="-128"/>
              <a:ea typeface="メイリオ" pitchFamily="50" charset="-128"/>
              <a:cs typeface="メイリオ" pitchFamily="50" charset="-128"/>
            </a:endParaRPr>
          </a:p>
          <a:p>
            <a:r>
              <a:rPr lang="ja-JP" altLang="en-US" sz="3400" b="1" dirty="0" smtClean="0">
                <a:latin typeface="メイリオ" pitchFamily="50" charset="-128"/>
                <a:ea typeface="メイリオ" pitchFamily="50" charset="-128"/>
                <a:cs typeface="メイリオ" pitchFamily="50" charset="-128"/>
              </a:rPr>
              <a:t>試作品による画面レビュー</a:t>
            </a:r>
            <a:r>
              <a:rPr lang="en-US" altLang="ja-JP" sz="3400" b="1" dirty="0" smtClean="0">
                <a:latin typeface="メイリオ" pitchFamily="50" charset="-128"/>
                <a:ea typeface="メイリオ" pitchFamily="50" charset="-128"/>
                <a:cs typeface="メイリオ" pitchFamily="50" charset="-128"/>
              </a:rPr>
              <a:t>(</a:t>
            </a:r>
            <a:r>
              <a:rPr lang="ja-JP" altLang="en-US" sz="3400" b="1" dirty="0" smtClean="0">
                <a:latin typeface="メイリオ" pitchFamily="50" charset="-128"/>
                <a:ea typeface="メイリオ" pitchFamily="50" charset="-128"/>
                <a:cs typeface="メイリオ" pitchFamily="50" charset="-128"/>
              </a:rPr>
              <a:t>繰り返す</a:t>
            </a:r>
            <a:r>
              <a:rPr lang="en-US" altLang="ja-JP" sz="3400" b="1" dirty="0" smtClean="0">
                <a:latin typeface="メイリオ" pitchFamily="50" charset="-128"/>
                <a:ea typeface="メイリオ" pitchFamily="50" charset="-128"/>
                <a:cs typeface="メイリオ" pitchFamily="50" charset="-128"/>
              </a:rPr>
              <a:t>)</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ブラウザ上で動作する画面を元にレビューする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画面仕様レビューでは出ないレベルでの指摘を受ける</a:t>
            </a:r>
            <a:r>
              <a:rPr lang="en-US" altLang="ja-JP" sz="2400" b="1" dirty="0" smtClean="0">
                <a:latin typeface="メイリオ" pitchFamily="50" charset="-128"/>
                <a:ea typeface="メイリオ" pitchFamily="50" charset="-128"/>
                <a:cs typeface="メイリオ" pitchFamily="50" charset="-128"/>
              </a:rPr>
              <a:t>.</a:t>
            </a:r>
          </a:p>
          <a:p>
            <a:pPr lvl="1"/>
            <a:endParaRPr lang="en-US" altLang="ja-JP" sz="2400" b="1" dirty="0" smtClean="0">
              <a:latin typeface="メイリオ" pitchFamily="50" charset="-128"/>
              <a:ea typeface="メイリオ" pitchFamily="50" charset="-128"/>
              <a:cs typeface="メイリオ" pitchFamily="50" charset="-128"/>
            </a:endParaRPr>
          </a:p>
          <a:p>
            <a:r>
              <a:rPr kumimoji="1" lang="en-US" altLang="ja-JP" sz="3400" b="1" dirty="0" smtClean="0">
                <a:latin typeface="メイリオ" pitchFamily="50" charset="-128"/>
                <a:ea typeface="メイリオ" pitchFamily="50" charset="-128"/>
                <a:cs typeface="メイリオ" pitchFamily="50" charset="-128"/>
              </a:rPr>
              <a:t>ER</a:t>
            </a:r>
            <a:r>
              <a:rPr kumimoji="1" lang="ja-JP" altLang="en-US" sz="3400" b="1" dirty="0" smtClean="0">
                <a:latin typeface="メイリオ" pitchFamily="50" charset="-128"/>
                <a:ea typeface="メイリオ" pitchFamily="50" charset="-128"/>
                <a:cs typeface="メイリオ" pitchFamily="50" charset="-128"/>
              </a:rPr>
              <a:t>図レビュー</a:t>
            </a:r>
            <a:r>
              <a:rPr lang="en-US" altLang="ja-JP" sz="3400" b="1" dirty="0" smtClean="0">
                <a:latin typeface="メイリオ" pitchFamily="50" charset="-128"/>
                <a:ea typeface="メイリオ" pitchFamily="50" charset="-128"/>
                <a:cs typeface="メイリオ" pitchFamily="50" charset="-128"/>
              </a:rPr>
              <a:t>/</a:t>
            </a:r>
            <a:r>
              <a:rPr kumimoji="1" lang="ja-JP" altLang="en-US" sz="3400" b="1" dirty="0" smtClean="0">
                <a:latin typeface="メイリオ" pitchFamily="50" charset="-128"/>
                <a:ea typeface="メイリオ" pitchFamily="50" charset="-128"/>
                <a:cs typeface="メイリオ" pitchFamily="50" charset="-128"/>
              </a:rPr>
              <a:t>コードレビュー</a:t>
            </a:r>
            <a:endParaRPr kumimoji="1" lang="en-US" altLang="ja-JP" sz="34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現在</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レビュー方法を確立している段階である</a:t>
            </a:r>
            <a:r>
              <a:rPr lang="en-US" altLang="ja-JP" sz="2400" b="1" dirty="0" smtClean="0">
                <a:latin typeface="メイリオ" pitchFamily="50" charset="-128"/>
                <a:ea typeface="メイリオ" pitchFamily="50" charset="-128"/>
                <a:cs typeface="メイリオ" pitchFamily="50" charset="-128"/>
              </a:rPr>
              <a:t>.</a:t>
            </a:r>
            <a:endParaRPr kumimoji="1"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kumimoji="1" lang="ja-JP" altLang="en-US" b="1" dirty="0" smtClean="0">
                <a:latin typeface="メイリオ" pitchFamily="50" charset="-128"/>
                <a:ea typeface="メイリオ" pitchFamily="50" charset="-128"/>
                <a:cs typeface="メイリオ" pitchFamily="50" charset="-128"/>
              </a:rPr>
              <a:t>開発スケジュール</a:t>
            </a:r>
            <a:endParaRPr kumimoji="1" lang="ja-JP" altLang="en-US" b="1" dirty="0">
              <a:latin typeface="メイリオ" pitchFamily="50" charset="-128"/>
              <a:ea typeface="メイリオ" pitchFamily="50" charset="-128"/>
              <a:cs typeface="メイリオ" pitchFamily="50" charset="-128"/>
            </a:endParaRPr>
          </a:p>
        </p:txBody>
      </p:sp>
      <p:graphicFrame>
        <p:nvGraphicFramePr>
          <p:cNvPr id="4" name="コンテンツ プレースホルダ 3"/>
          <p:cNvGraphicFramePr>
            <a:graphicFrameLocks noGrp="1"/>
          </p:cNvGraphicFramePr>
          <p:nvPr>
            <p:ph idx="1"/>
          </p:nvPr>
        </p:nvGraphicFramePr>
        <p:xfrm>
          <a:off x="1" y="1225196"/>
          <a:ext cx="9107484" cy="5280701"/>
        </p:xfrm>
        <a:graphic>
          <a:graphicData uri="http://schemas.openxmlformats.org/drawingml/2006/table">
            <a:tbl>
              <a:tblPr firstRow="1" bandRow="1">
                <a:tableStyleId>{7DF18680-E054-41AD-8BC1-D1AEF772440D}</a:tableStyleId>
              </a:tblPr>
              <a:tblGrid>
                <a:gridCol w="3635895"/>
                <a:gridCol w="432048"/>
                <a:gridCol w="432048"/>
                <a:gridCol w="432048"/>
                <a:gridCol w="432048"/>
                <a:gridCol w="432048"/>
                <a:gridCol w="432048"/>
                <a:gridCol w="504056"/>
                <a:gridCol w="504056"/>
                <a:gridCol w="527465"/>
                <a:gridCol w="447908"/>
                <a:gridCol w="464787"/>
                <a:gridCol w="431029"/>
              </a:tblGrid>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bg1"/>
                          </a:solidFill>
                          <a:latin typeface="メイリオ" pitchFamily="50" charset="-128"/>
                          <a:ea typeface="メイリオ" pitchFamily="50" charset="-128"/>
                          <a:cs typeface="メイリオ" pitchFamily="50" charset="-128"/>
                        </a:rPr>
                        <a:t>作業概要</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kern="1200" dirty="0" smtClean="0"/>
                        <a:t>4</a:t>
                      </a: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5</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6</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7</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8</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9</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10</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11</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12</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1</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2</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3</a:t>
                      </a:r>
                      <a:endParaRPr kumimoji="1" lang="ja-JP" altLang="en-US" sz="2800" b="1" kern="1200" dirty="0" smtClean="0">
                        <a:solidFill>
                          <a:schemeClr val="lt1"/>
                        </a:solidFill>
                        <a:latin typeface="+mn-lt"/>
                        <a:ea typeface="+mn-ea"/>
                        <a:cs typeface="+mn-cs"/>
                      </a:endParaRP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基礎知識習得</a:t>
                      </a:r>
                      <a:endParaRPr kumimoji="1" lang="en-US" altLang="ja-JP" sz="2400" b="1"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dk1"/>
                          </a:solidFill>
                          <a:latin typeface="メイリオ" pitchFamily="50" charset="-128"/>
                          <a:ea typeface="メイリオ" pitchFamily="50" charset="-128"/>
                          <a:cs typeface="メイリオ" pitchFamily="50" charset="-128"/>
                        </a:rPr>
                        <a:t>NC3</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仕様勉強</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環境構築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dk1"/>
                          </a:solidFill>
                          <a:latin typeface="メイリオ" pitchFamily="50" charset="-128"/>
                          <a:ea typeface="メイリオ" pitchFamily="50" charset="-128"/>
                          <a:cs typeface="メイリオ" pitchFamily="50" charset="-128"/>
                        </a:rPr>
                        <a:t>iframe</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開発／改修</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469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（日工専）中間報告</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他プラグイン設計等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endParaRPr lang="ja-JP" altLang="en-US" dirty="0"/>
                    </a:p>
                  </a:txBody>
                  <a:tcPr anchor="ctr"/>
                </a:tc>
                <a:tc>
                  <a:txBody>
                    <a:bodyPr/>
                    <a:lstStyle/>
                    <a:p>
                      <a:endParaRPr lang="ja-JP" altLang="en-US" dirty="0"/>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掲示板開発</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（日工専）最終報告</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r>
            </a:tbl>
          </a:graphicData>
        </a:graphic>
      </p:graphicFrame>
      <p:sp>
        <p:nvSpPr>
          <p:cNvPr id="6" name="正方形/長方形 5"/>
          <p:cNvSpPr/>
          <p:nvPr/>
        </p:nvSpPr>
        <p:spPr>
          <a:xfrm>
            <a:off x="3635896" y="1844824"/>
            <a:ext cx="4104456" cy="28803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5580112" y="1916832"/>
            <a:ext cx="2088232" cy="461665"/>
          </a:xfrm>
          <a:prstGeom prst="rect">
            <a:avLst/>
          </a:prstGeom>
          <a:noFill/>
        </p:spPr>
        <p:txBody>
          <a:bodyPr wrap="square" rtlCol="0">
            <a:spAutoFit/>
          </a:bodyPr>
          <a:lstStyle/>
          <a:p>
            <a:r>
              <a:rPr kumimoji="1" lang="ja-JP" altLang="en-US" sz="2400" b="1" dirty="0" smtClean="0">
                <a:solidFill>
                  <a:srgbClr val="FF0000"/>
                </a:solidFill>
                <a:latin typeface="メイリオ" pitchFamily="50" charset="-128"/>
                <a:ea typeface="メイリオ" pitchFamily="50" charset="-128"/>
                <a:cs typeface="メイリオ" pitchFamily="50" charset="-128"/>
              </a:rPr>
              <a:t>中間報告時点</a:t>
            </a:r>
            <a:endParaRPr kumimoji="1" lang="ja-JP" altLang="en-US" sz="2400" b="1" dirty="0">
              <a:solidFill>
                <a:srgbClr val="FF0000"/>
              </a:solidFill>
              <a:latin typeface="メイリオ" pitchFamily="50" charset="-128"/>
              <a:ea typeface="メイリオ" pitchFamily="50" charset="-128"/>
              <a:cs typeface="メイリオ" pitchFamily="50"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normAutofit/>
          </a:bodyPr>
          <a:lstStyle/>
          <a:p>
            <a:r>
              <a:rPr kumimoji="1" lang="ja-JP" altLang="en-US" b="1" dirty="0" smtClean="0">
                <a:latin typeface="メイリオ" pitchFamily="50" charset="-128"/>
                <a:ea typeface="メイリオ" pitchFamily="50" charset="-128"/>
                <a:cs typeface="メイリオ" pitchFamily="50" charset="-128"/>
              </a:rPr>
              <a:t>機能概要</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196752"/>
            <a:ext cx="8229600" cy="5256584"/>
          </a:xfrm>
        </p:spPr>
        <p:txBody>
          <a:bodyPr>
            <a:noAutofit/>
          </a:bodyPr>
          <a:lstStyle/>
          <a:p>
            <a:r>
              <a:rPr lang="en-US" altLang="ja-JP" sz="2800" b="1" dirty="0" smtClean="0">
                <a:latin typeface="メイリオ" pitchFamily="50" charset="-128"/>
                <a:ea typeface="メイリオ" pitchFamily="50" charset="-128"/>
                <a:cs typeface="メイリオ" pitchFamily="50" charset="-128"/>
              </a:rPr>
              <a:t>i</a:t>
            </a:r>
            <a:r>
              <a:rPr kumimoji="1" lang="en-US" altLang="ja-JP" sz="2800" b="1" dirty="0" smtClean="0">
                <a:latin typeface="メイリオ" pitchFamily="50" charset="-128"/>
                <a:ea typeface="メイリオ" pitchFamily="50" charset="-128"/>
                <a:cs typeface="メイリオ" pitchFamily="50" charset="-128"/>
              </a:rPr>
              <a:t>frame</a:t>
            </a:r>
            <a:r>
              <a:rPr kumimoji="1" lang="ja-JP" altLang="en-US" sz="2800" b="1" dirty="0" smtClean="0">
                <a:latin typeface="メイリオ" pitchFamily="50" charset="-128"/>
                <a:ea typeface="メイリオ" pitchFamily="50" charset="-128"/>
                <a:cs typeface="メイリオ" pitchFamily="50" charset="-128"/>
              </a:rPr>
              <a:t>プラグイン</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Web</a:t>
            </a:r>
            <a:r>
              <a:rPr lang="ja-JP" altLang="en-US" sz="2400" b="1" dirty="0" smtClean="0">
                <a:latin typeface="メイリオ" pitchFamily="50" charset="-128"/>
                <a:ea typeface="メイリオ" pitchFamily="50" charset="-128"/>
                <a:cs typeface="メイリオ" pitchFamily="50" charset="-128"/>
              </a:rPr>
              <a:t>サイト上に別の</a:t>
            </a:r>
            <a:r>
              <a:rPr lang="en-US" altLang="ja-JP" sz="2400" b="1" dirty="0" smtClean="0">
                <a:latin typeface="メイリオ" pitchFamily="50" charset="-128"/>
                <a:ea typeface="メイリオ" pitchFamily="50" charset="-128"/>
                <a:cs typeface="メイリオ" pitchFamily="50" charset="-128"/>
              </a:rPr>
              <a:t>Web</a:t>
            </a:r>
            <a:r>
              <a:rPr lang="ja-JP" altLang="en-US" sz="2400" b="1" dirty="0" smtClean="0">
                <a:latin typeface="メイリオ" pitchFamily="50" charset="-128"/>
                <a:ea typeface="メイリオ" pitchFamily="50" charset="-128"/>
                <a:cs typeface="メイリオ" pitchFamily="50" charset="-128"/>
              </a:rPr>
              <a:t>サイトを埋め込む機能を</a:t>
            </a:r>
            <a:r>
              <a:rPr lang="en-US" altLang="ja-JP" sz="2400" b="1" dirty="0" smtClean="0">
                <a:latin typeface="メイリオ" pitchFamily="50" charset="-128"/>
                <a:ea typeface="メイリオ" pitchFamily="50" charset="-128"/>
                <a:cs typeface="メイリオ" pitchFamily="50" charset="-128"/>
              </a:rPr>
              <a:t>HTML</a:t>
            </a:r>
            <a:r>
              <a:rPr lang="ja-JP" altLang="en-US" sz="2400" b="1" dirty="0" smtClean="0">
                <a:latin typeface="メイリオ" pitchFamily="50" charset="-128"/>
                <a:ea typeface="メイリオ" pitchFamily="50" charset="-128"/>
                <a:cs typeface="メイリオ" pitchFamily="50" charset="-128"/>
              </a:rPr>
              <a:t>の</a:t>
            </a:r>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タグを使って提供する</a:t>
            </a:r>
            <a:r>
              <a:rPr lang="en-US" altLang="ja-JP" sz="2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の表示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登録</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設定変更の</a:t>
            </a:r>
            <a:r>
              <a:rPr lang="en-US" altLang="ja-JP" sz="2400" b="1" dirty="0" smtClean="0">
                <a:latin typeface="メイリオ" pitchFamily="50" charset="-128"/>
                <a:ea typeface="メイリオ" pitchFamily="50" charset="-128"/>
                <a:cs typeface="メイリオ" pitchFamily="50" charset="-128"/>
              </a:rPr>
              <a:t>3</a:t>
            </a:r>
            <a:r>
              <a:rPr lang="ja-JP" altLang="en-US" sz="2400" b="1" dirty="0" smtClean="0">
                <a:latin typeface="メイリオ" pitchFamily="50" charset="-128"/>
                <a:ea typeface="メイリオ" pitchFamily="50" charset="-128"/>
                <a:cs typeface="メイリオ" pitchFamily="50" charset="-128"/>
              </a:rPr>
              <a:t>機能</a:t>
            </a:r>
            <a:endParaRPr lang="en-US" altLang="ja-JP" sz="2400" b="1" dirty="0" smtClean="0">
              <a:latin typeface="メイリオ" pitchFamily="50" charset="-128"/>
              <a:ea typeface="メイリオ" pitchFamily="50" charset="-128"/>
              <a:cs typeface="メイリオ" pitchFamily="50" charset="-128"/>
            </a:endParaRPr>
          </a:p>
          <a:p>
            <a:pPr lvl="1">
              <a:buNone/>
            </a:pPr>
            <a:endParaRPr lang="en-US" altLang="ja-JP"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掲示板プラグイン</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不特定多数の人が書き込み、情報を共有できる機能を提供する</a:t>
            </a:r>
            <a:r>
              <a:rPr lang="en-US" altLang="ja-JP" sz="2400" b="1" dirty="0" smtClean="0">
                <a:latin typeface="メイリオ" pitchFamily="50" charset="-128"/>
                <a:ea typeface="メイリオ" pitchFamily="50" charset="-128"/>
                <a:cs typeface="メイリオ" pitchFamily="50" charset="-128"/>
              </a:rPr>
              <a:t>.</a:t>
            </a:r>
          </a:p>
          <a:p>
            <a:pPr lvl="1">
              <a:buNone/>
            </a:pPr>
            <a:r>
              <a:rPr lang="ja-JP" altLang="en-US" sz="2400" b="1" dirty="0" smtClean="0">
                <a:latin typeface="メイリオ" pitchFamily="50" charset="-128"/>
                <a:ea typeface="メイリオ" pitchFamily="50" charset="-128"/>
                <a:cs typeface="メイリオ" pitchFamily="50" charset="-128"/>
              </a:rPr>
              <a:t>　例</a:t>
            </a:r>
            <a:r>
              <a:rPr lang="en-US" altLang="ja-JP" sz="2400" b="1" dirty="0" smtClean="0">
                <a:latin typeface="メイリオ" pitchFamily="50" charset="-128"/>
                <a:ea typeface="メイリオ" pitchFamily="50" charset="-128"/>
                <a:cs typeface="メイリオ" pitchFamily="50" charset="-128"/>
              </a:rPr>
              <a:t>:Yahoo!</a:t>
            </a:r>
            <a:r>
              <a:rPr lang="ja-JP" altLang="en-US" sz="2400" b="1" dirty="0" smtClean="0">
                <a:latin typeface="メイリオ" pitchFamily="50" charset="-128"/>
                <a:ea typeface="メイリオ" pitchFamily="50" charset="-128"/>
                <a:cs typeface="メイリオ" pitchFamily="50" charset="-128"/>
              </a:rPr>
              <a:t>掲示板</a:t>
            </a:r>
            <a:r>
              <a:rPr lang="en-US" altLang="ja-JP" sz="2400" b="1" dirty="0" smtClean="0">
                <a:latin typeface="メイリオ" pitchFamily="50" charset="-128"/>
                <a:ea typeface="メイリオ" pitchFamily="50" charset="-128"/>
                <a:cs typeface="メイリオ" pitchFamily="50" charset="-128"/>
              </a:rPr>
              <a:t>(</a:t>
            </a:r>
            <a:r>
              <a:rPr lang="en-US" altLang="ja-JP" sz="2400" b="1" dirty="0" err="1" smtClean="0">
                <a:latin typeface="メイリオ" pitchFamily="50" charset="-128"/>
                <a:ea typeface="メイリオ" pitchFamily="50" charset="-128"/>
                <a:cs typeface="メイリオ" pitchFamily="50" charset="-128"/>
              </a:rPr>
              <a:t>extream</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2ch</a:t>
            </a:r>
            <a:r>
              <a:rPr lang="ja-JP" altLang="en-US" sz="2400" b="1" dirty="0" smtClean="0">
                <a:latin typeface="メイリオ" pitchFamily="50" charset="-128"/>
                <a:ea typeface="メイリオ" pitchFamily="50" charset="-128"/>
                <a:cs typeface="メイリオ" pitchFamily="50" charset="-128"/>
              </a:rPr>
              <a:t>の掲示板 等</a:t>
            </a:r>
            <a:endParaRPr lang="en-US" altLang="ja-JP" sz="24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記事一覧表示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記事登録</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コメント登録 等</a:t>
            </a:r>
            <a:r>
              <a:rPr lang="en-US" altLang="ja-JP" sz="2400" b="1" dirty="0" smtClean="0">
                <a:latin typeface="メイリオ" pitchFamily="50" charset="-128"/>
                <a:ea typeface="メイリオ" pitchFamily="50" charset="-128"/>
                <a:cs typeface="メイリオ" pitchFamily="50" charset="-128"/>
              </a:rPr>
              <a:t>, 18</a:t>
            </a:r>
            <a:r>
              <a:rPr lang="ja-JP" altLang="en-US" sz="2400" b="1" dirty="0" smtClean="0">
                <a:latin typeface="メイリオ" pitchFamily="50" charset="-128"/>
                <a:ea typeface="メイリオ" pitchFamily="50" charset="-128"/>
                <a:cs typeface="メイリオ" pitchFamily="50" charset="-128"/>
              </a:rPr>
              <a:t>機能</a:t>
            </a:r>
            <a:endParaRPr lang="en-US" altLang="ja-JP" sz="2400" b="1" dirty="0" smtClean="0">
              <a:latin typeface="メイリオ" pitchFamily="50" charset="-128"/>
              <a:ea typeface="メイリオ" pitchFamily="50" charset="-128"/>
              <a:cs typeface="メイリオ" pitchFamily="50" charset="-128"/>
            </a:endParaRPr>
          </a:p>
          <a:p>
            <a:pPr lvl="1"/>
            <a:endParaRPr lang="en-US" altLang="ja-JP"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1143000"/>
          </a:xfrm>
        </p:spPr>
        <p:txBody>
          <a:bodyPr>
            <a:normAutofit/>
          </a:bodyPr>
          <a:lstStyle/>
          <a:p>
            <a:r>
              <a:rPr kumimoji="1" lang="ja-JP" altLang="en-US" b="1" dirty="0" smtClean="0">
                <a:latin typeface="メイリオ" pitchFamily="50" charset="-128"/>
                <a:ea typeface="メイリオ" pitchFamily="50" charset="-128"/>
                <a:cs typeface="メイリオ" pitchFamily="50" charset="-128"/>
              </a:rPr>
              <a:t>成果報告</a:t>
            </a:r>
            <a:r>
              <a:rPr lang="ja-JP" altLang="en-US" b="1" dirty="0" smtClean="0">
                <a:latin typeface="メイリオ" pitchFamily="50" charset="-128"/>
                <a:ea typeface="メイリオ" pitchFamily="50" charset="-128"/>
                <a:cs typeface="メイリオ" pitchFamily="50" charset="-128"/>
              </a:rPr>
              <a:t>（</a:t>
            </a:r>
            <a:r>
              <a:rPr lang="en-US" altLang="ja-JP" b="1" dirty="0" smtClean="0">
                <a:latin typeface="メイリオ" pitchFamily="50" charset="-128"/>
                <a:ea typeface="メイリオ" pitchFamily="50" charset="-128"/>
                <a:cs typeface="メイリオ" pitchFamily="50" charset="-128"/>
              </a:rPr>
              <a:t>iframe</a:t>
            </a:r>
            <a:r>
              <a:rPr lang="ja-JP" altLang="en-US" b="1" dirty="0" smtClean="0">
                <a:latin typeface="メイリオ" pitchFamily="50" charset="-128"/>
                <a:ea typeface="メイリオ" pitchFamily="50" charset="-128"/>
                <a:cs typeface="メイリオ" pitchFamily="50" charset="-128"/>
              </a:rPr>
              <a:t>）</a:t>
            </a:r>
            <a:endParaRPr kumimoji="1" lang="ja-JP" altLang="en-US" b="1" dirty="0">
              <a:latin typeface="メイリオ" pitchFamily="50" charset="-128"/>
              <a:ea typeface="メイリオ" pitchFamily="50" charset="-128"/>
              <a:cs typeface="メイリオ" pitchFamily="50" charset="-128"/>
            </a:endParaRPr>
          </a:p>
        </p:txBody>
      </p:sp>
      <p:graphicFrame>
        <p:nvGraphicFramePr>
          <p:cNvPr id="8" name="コンテンツ プレースホルダ 6"/>
          <p:cNvGraphicFramePr>
            <a:graphicFrameLocks/>
          </p:cNvGraphicFramePr>
          <p:nvPr/>
        </p:nvGraphicFramePr>
        <p:xfrm>
          <a:off x="1331640" y="1052736"/>
          <a:ext cx="6840760" cy="2088232"/>
        </p:xfrm>
        <a:graphic>
          <a:graphicData uri="http://schemas.openxmlformats.org/drawingml/2006/table">
            <a:tbl>
              <a:tblPr firstRow="1" bandRow="1">
                <a:tableStyleId>{7DF18680-E054-41AD-8BC1-D1AEF772440D}</a:tableStyleId>
              </a:tblPr>
              <a:tblGrid>
                <a:gridCol w="609851"/>
                <a:gridCol w="2846533"/>
                <a:gridCol w="3384376"/>
              </a:tblGrid>
              <a:tr h="511254">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機能一覧</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備考</a:t>
                      </a:r>
                      <a:endParaRPr kumimoji="1" lang="ja-JP" altLang="en-US" sz="2400" dirty="0">
                        <a:latin typeface="メイリオ" pitchFamily="50" charset="-128"/>
                        <a:ea typeface="メイリオ" pitchFamily="50" charset="-128"/>
                        <a:cs typeface="メイリオ" pitchFamily="50" charset="-128"/>
                      </a:endParaRPr>
                    </a:p>
                  </a:txBody>
                  <a:tcPr anchor="ctr"/>
                </a:tc>
              </a:tr>
              <a:tr h="554470">
                <a:tc>
                  <a:txBody>
                    <a:bodyPr/>
                    <a:lstStyle/>
                    <a:p>
                      <a:pPr algn="ctr"/>
                      <a:r>
                        <a:rPr kumimoji="1" lang="en-US" altLang="ja-JP" sz="2400" b="1" dirty="0" smtClean="0">
                          <a:latin typeface="メイリオ" pitchFamily="50" charset="-128"/>
                          <a:ea typeface="メイリオ" pitchFamily="50" charset="-128"/>
                          <a:cs typeface="メイリオ" pitchFamily="50" charset="-128"/>
                        </a:rPr>
                        <a:t>1</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表示</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pPr algn="ctr"/>
                      <a:r>
                        <a:rPr kumimoji="1" lang="ja-JP" altLang="en-US" sz="2400" b="1" dirty="0" smtClean="0">
                          <a:latin typeface="メイリオ" pitchFamily="50" charset="-128"/>
                          <a:ea typeface="メイリオ" pitchFamily="50" charset="-128"/>
                          <a:cs typeface="メイリオ" pitchFamily="50" charset="-128"/>
                        </a:rPr>
                        <a:t>中間報告時の課題</a:t>
                      </a: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tc>
              </a:tr>
              <a:tr h="511254">
                <a:tc>
                  <a:txBody>
                    <a:bodyPr/>
                    <a:lstStyle/>
                    <a:p>
                      <a:pPr algn="ctr"/>
                      <a:r>
                        <a:rPr kumimoji="1" lang="en-US" altLang="ja-JP" sz="2400" b="1" dirty="0" smtClean="0">
                          <a:latin typeface="メイリオ" pitchFamily="50" charset="-128"/>
                          <a:ea typeface="メイリオ" pitchFamily="50" charset="-128"/>
                          <a:cs typeface="メイリオ" pitchFamily="50" charset="-128"/>
                        </a:rPr>
                        <a:t>2</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設定変更</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r>
              <a:tr h="511254">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登録</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graphicFrame>
        <p:nvGraphicFramePr>
          <p:cNvPr id="14" name="コンテンツ プレースホルダ 6"/>
          <p:cNvGraphicFramePr>
            <a:graphicFrameLocks/>
          </p:cNvGraphicFramePr>
          <p:nvPr/>
        </p:nvGraphicFramePr>
        <p:xfrm>
          <a:off x="395536" y="3212976"/>
          <a:ext cx="8208911" cy="3384377"/>
        </p:xfrm>
        <a:graphic>
          <a:graphicData uri="http://schemas.openxmlformats.org/drawingml/2006/table">
            <a:tbl>
              <a:tblPr firstRow="1" bandRow="1">
                <a:tableStyleId>{00A15C55-8517-42AA-B614-E9B94910E393}</a:tableStyleId>
              </a:tblPr>
              <a:tblGrid>
                <a:gridCol w="414157"/>
                <a:gridCol w="2322146"/>
                <a:gridCol w="1728192"/>
                <a:gridCol w="1720889"/>
                <a:gridCol w="2023527"/>
              </a:tblGrid>
              <a:tr h="479933">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分類</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有効行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コメント行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合計行</a:t>
                      </a:r>
                      <a:endParaRPr kumimoji="1" lang="en-US" altLang="ja-JP" sz="2400" dirty="0" smtClean="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1</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Model</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219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150</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369</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2</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kern="1200" dirty="0" smtClean="0">
                          <a:solidFill>
                            <a:schemeClr val="dk1"/>
                          </a:solidFill>
                          <a:latin typeface="メイリオ" pitchFamily="50" charset="-128"/>
                          <a:ea typeface="メイリオ" pitchFamily="50" charset="-128"/>
                          <a:cs typeface="メイリオ" pitchFamily="50" charset="-128"/>
                        </a:rPr>
                        <a:t>View</a:t>
                      </a:r>
                      <a:endParaRPr kumimoji="1" lang="ja-JP" altLang="en-US" sz="2400" b="0"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136</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63</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199</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3</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Controller</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228</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125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353</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4</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Javascript</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79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224</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Config</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145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51</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80</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1" dirty="0" smtClean="0">
                          <a:latin typeface="メイリオ" pitchFamily="50" charset="-128"/>
                          <a:ea typeface="メイリオ" pitchFamily="50" charset="-128"/>
                          <a:cs typeface="メイリオ" pitchFamily="50" charset="-128"/>
                        </a:rPr>
                        <a:t>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1" dirty="0" smtClean="0">
                          <a:latin typeface="メイリオ" pitchFamily="50" charset="-128"/>
                          <a:ea typeface="メイリオ" pitchFamily="50" charset="-128"/>
                          <a:cs typeface="メイリオ" pitchFamily="50" charset="-128"/>
                        </a:rPr>
                        <a:t>Total</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757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468</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1225</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467544" y="0"/>
            <a:ext cx="8229600" cy="1143000"/>
          </a:xfrm>
        </p:spPr>
        <p:txBody>
          <a:bodyPr/>
          <a:lstStyle/>
          <a:p>
            <a:r>
              <a:rPr lang="ja-JP" altLang="en-US" b="1" dirty="0" smtClean="0">
                <a:latin typeface="メイリオ" pitchFamily="50" charset="-128"/>
                <a:ea typeface="メイリオ" pitchFamily="50" charset="-128"/>
                <a:cs typeface="メイリオ" pitchFamily="50" charset="-128"/>
              </a:rPr>
              <a:t>中間報告時の課題について</a:t>
            </a:r>
            <a:endParaRPr kumimoji="1" lang="ja-JP" altLang="en-US" b="1" dirty="0">
              <a:latin typeface="メイリオ" pitchFamily="50" charset="-128"/>
              <a:ea typeface="メイリオ" pitchFamily="50" charset="-128"/>
              <a:cs typeface="メイリオ" pitchFamily="50" charset="-128"/>
            </a:endParaRPr>
          </a:p>
        </p:txBody>
      </p:sp>
      <p:sp>
        <p:nvSpPr>
          <p:cNvPr id="6" name="コンテンツ プレースホルダ 5"/>
          <p:cNvSpPr>
            <a:spLocks noGrp="1"/>
          </p:cNvSpPr>
          <p:nvPr>
            <p:ph idx="1"/>
          </p:nvPr>
        </p:nvSpPr>
        <p:spPr>
          <a:xfrm>
            <a:off x="144016" y="1052736"/>
            <a:ext cx="8892480" cy="5517232"/>
          </a:xfrm>
        </p:spPr>
        <p:txBody>
          <a:bodyPr>
            <a:noAutofit/>
          </a:bodyPr>
          <a:lstStyle/>
          <a:p>
            <a:r>
              <a:rPr lang="ja-JP" altLang="en-US" sz="2800" b="1" dirty="0" smtClean="0">
                <a:latin typeface="メイリオ" pitchFamily="50" charset="-128"/>
                <a:ea typeface="メイリオ" pitchFamily="50" charset="-128"/>
                <a:cs typeface="メイリオ" pitchFamily="50" charset="-128"/>
              </a:rPr>
              <a:t>問題</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i</a:t>
            </a:r>
            <a:r>
              <a:rPr kumimoji="1" lang="en-US" altLang="ja-JP" sz="2400" b="1" dirty="0" smtClean="0">
                <a:latin typeface="メイリオ" pitchFamily="50" charset="-128"/>
                <a:ea typeface="メイリオ" pitchFamily="50" charset="-128"/>
                <a:cs typeface="メイリオ" pitchFamily="50" charset="-128"/>
              </a:rPr>
              <a:t>frame</a:t>
            </a:r>
            <a:r>
              <a:rPr kumimoji="1" lang="ja-JP" altLang="en-US" sz="2400" b="1" dirty="0" smtClean="0">
                <a:latin typeface="メイリオ" pitchFamily="50" charset="-128"/>
                <a:ea typeface="メイリオ" pitchFamily="50" charset="-128"/>
                <a:cs typeface="メイリオ" pitchFamily="50" charset="-128"/>
              </a:rPr>
              <a:t>において</a:t>
            </a:r>
            <a:r>
              <a:rPr kumimoji="1" lang="en-US" altLang="ja-JP" sz="2400" b="1" dirty="0" smtClean="0">
                <a:latin typeface="メイリオ" pitchFamily="50" charset="-128"/>
                <a:ea typeface="メイリオ" pitchFamily="50" charset="-128"/>
                <a:cs typeface="メイリオ" pitchFamily="50" charset="-128"/>
              </a:rPr>
              <a:t>Ajax</a:t>
            </a:r>
            <a:r>
              <a:rPr kumimoji="1" lang="ja-JP" altLang="en-US" sz="2400" b="1" dirty="0" smtClean="0">
                <a:latin typeface="メイリオ" pitchFamily="50" charset="-128"/>
                <a:ea typeface="メイリオ" pitchFamily="50" charset="-128"/>
                <a:cs typeface="メイリオ" pitchFamily="50" charset="-128"/>
              </a:rPr>
              <a:t>を用いた部分的な画面更新</a:t>
            </a:r>
            <a:r>
              <a:rPr lang="ja-JP" altLang="en-US" sz="2400" b="1" dirty="0" smtClean="0">
                <a:latin typeface="メイリオ" pitchFamily="50" charset="-128"/>
                <a:ea typeface="メイリオ" pitchFamily="50" charset="-128"/>
                <a:cs typeface="メイリオ" pitchFamily="50" charset="-128"/>
              </a:rPr>
              <a:t>で</a:t>
            </a:r>
            <a:r>
              <a:rPr lang="en-US" altLang="ja-JP" sz="2400" b="1" dirty="0" smtClean="0">
                <a:latin typeface="メイリオ" pitchFamily="50" charset="-128"/>
                <a:ea typeface="メイリオ" pitchFamily="50" charset="-128"/>
                <a:cs typeface="メイリオ" pitchFamily="50" charset="-128"/>
              </a:rPr>
              <a:t>,</a:t>
            </a:r>
          </a:p>
          <a:p>
            <a:pPr lvl="1">
              <a:buNone/>
            </a:pPr>
            <a:r>
              <a:rPr kumimoji="1" lang="ja-JP" altLang="en-US" sz="2400" b="1" dirty="0" smtClean="0">
                <a:latin typeface="メイリオ" pitchFamily="50" charset="-128"/>
                <a:ea typeface="メイリオ" pitchFamily="50" charset="-128"/>
                <a:cs typeface="メイリオ" pitchFamily="50" charset="-128"/>
              </a:rPr>
              <a:t>　表示に</a:t>
            </a:r>
            <a:r>
              <a:rPr lang="ja-JP" altLang="en-US" sz="2400" b="1" dirty="0" smtClean="0">
                <a:latin typeface="メイリオ" pitchFamily="50" charset="-128"/>
                <a:ea typeface="メイリオ" pitchFamily="50" charset="-128"/>
                <a:cs typeface="メイリオ" pitchFamily="50" charset="-128"/>
              </a:rPr>
              <a:t>不具合があった</a:t>
            </a:r>
            <a:r>
              <a:rPr lang="en-US" altLang="ja-JP" sz="2400" b="1" dirty="0" smtClean="0">
                <a:latin typeface="メイリオ" pitchFamily="50" charset="-128"/>
                <a:ea typeface="メイリオ" pitchFamily="50" charset="-128"/>
                <a:cs typeface="メイリオ" pitchFamily="50" charset="-128"/>
              </a:rPr>
              <a:t>. (IE</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Chrome</a:t>
            </a:r>
            <a:r>
              <a:rPr lang="ja-JP" altLang="en-US" sz="2400" b="1" dirty="0" smtClean="0">
                <a:latin typeface="メイリオ" pitchFamily="50" charset="-128"/>
                <a:ea typeface="メイリオ" pitchFamily="50" charset="-128"/>
                <a:cs typeface="メイリオ" pitchFamily="50" charset="-128"/>
              </a:rPr>
              <a:t>等のブラウザ</a:t>
            </a:r>
            <a:r>
              <a:rPr lang="en-US" altLang="ja-JP" sz="2400" b="1" dirty="0" smtClean="0">
                <a:latin typeface="メイリオ" pitchFamily="50" charset="-128"/>
                <a:ea typeface="メイリオ" pitchFamily="50" charset="-128"/>
                <a:cs typeface="メイリオ" pitchFamily="50" charset="-128"/>
              </a:rPr>
              <a:t>)</a:t>
            </a:r>
          </a:p>
          <a:p>
            <a:pPr lvl="1"/>
            <a:endParaRPr kumimoji="1"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原因</a:t>
            </a:r>
            <a:endParaRPr lang="en-US" altLang="ja-JP" sz="2800" b="1" dirty="0" smtClean="0">
              <a:latin typeface="メイリオ" pitchFamily="50" charset="-128"/>
              <a:ea typeface="メイリオ" pitchFamily="50" charset="-128"/>
              <a:cs typeface="メイリオ" pitchFamily="50" charset="-128"/>
            </a:endParaRPr>
          </a:p>
          <a:p>
            <a:pPr lvl="1"/>
            <a:r>
              <a:rPr kumimoji="1" lang="en-US" altLang="ja-JP" sz="2400" b="1" dirty="0" smtClean="0">
                <a:latin typeface="メイリオ" pitchFamily="50" charset="-128"/>
                <a:ea typeface="メイリオ" pitchFamily="50" charset="-128"/>
                <a:cs typeface="メイリオ" pitchFamily="50" charset="-128"/>
              </a:rPr>
              <a:t>Ajax</a:t>
            </a:r>
            <a:r>
              <a:rPr lang="ja-JP" altLang="en-US" sz="2400" b="1" dirty="0" smtClean="0">
                <a:latin typeface="メイリオ" pitchFamily="50" charset="-128"/>
                <a:ea typeface="メイリオ" pitchFamily="50" charset="-128"/>
                <a:cs typeface="メイリオ" pitchFamily="50" charset="-128"/>
              </a:rPr>
              <a:t>による</a:t>
            </a:r>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タグ属性変更</a:t>
            </a:r>
            <a:r>
              <a:rPr lang="ja-JP" altLang="en-US" sz="2400" b="1" dirty="0" smtClean="0">
                <a:latin typeface="メイリオ" pitchFamily="50" charset="-128"/>
                <a:ea typeface="メイリオ" pitchFamily="50" charset="-128"/>
                <a:cs typeface="メイリオ" pitchFamily="50" charset="-128"/>
              </a:rPr>
              <a:t>は</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ブラウザによって</a:t>
            </a:r>
            <a:endParaRPr kumimoji="1" lang="en-US" altLang="ja-JP" sz="2400" b="1" dirty="0" smtClean="0">
              <a:latin typeface="メイリオ" pitchFamily="50" charset="-128"/>
              <a:ea typeface="メイリオ" pitchFamily="50" charset="-128"/>
              <a:cs typeface="メイリオ" pitchFamily="50" charset="-128"/>
            </a:endParaRPr>
          </a:p>
          <a:p>
            <a:pPr lvl="1">
              <a:buNone/>
            </a:pPr>
            <a:r>
              <a:rPr lang="ja-JP" altLang="en-US"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サポートしていないものがあったため</a:t>
            </a:r>
            <a:r>
              <a:rPr kumimoji="1" lang="en-US" altLang="ja-JP" sz="2400" b="1" dirty="0" smtClean="0">
                <a:latin typeface="メイリオ" pitchFamily="50" charset="-128"/>
                <a:ea typeface="メイリオ" pitchFamily="50" charset="-128"/>
                <a:cs typeface="メイリオ" pitchFamily="50" charset="-128"/>
              </a:rPr>
              <a:t>.</a:t>
            </a:r>
          </a:p>
          <a:p>
            <a:pPr lvl="1"/>
            <a:endParaRPr kumimoji="1"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対策</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完全なページ遷移を行うことによりページ更新する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仕様変更で</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サーバ側（</a:t>
            </a:r>
            <a:r>
              <a:rPr lang="en-US" altLang="ja-JP" sz="2400" b="1" dirty="0" smtClean="0">
                <a:latin typeface="メイリオ" pitchFamily="50" charset="-128"/>
                <a:ea typeface="メイリオ" pitchFamily="50" charset="-128"/>
                <a:cs typeface="メイリオ" pitchFamily="50" charset="-128"/>
              </a:rPr>
              <a:t>PHP</a:t>
            </a:r>
            <a:r>
              <a:rPr lang="ja-JP" altLang="en-US" sz="2400" b="1" dirty="0" smtClean="0">
                <a:latin typeface="メイリオ" pitchFamily="50" charset="-128"/>
                <a:ea typeface="メイリオ" pitchFamily="50" charset="-128"/>
                <a:cs typeface="メイリオ" pitchFamily="50" charset="-128"/>
              </a:rPr>
              <a:t>）に処理を集めるような改修があり</a:t>
            </a:r>
            <a:r>
              <a:rPr lang="en-US" altLang="ja-JP" sz="2400" b="1" dirty="0" smtClean="0">
                <a:latin typeface="メイリオ" pitchFamily="50" charset="-128"/>
                <a:ea typeface="メイリオ" pitchFamily="50" charset="-128"/>
                <a:cs typeface="メイリオ" pitchFamily="50" charset="-128"/>
              </a:rPr>
              <a:t>, HTTP</a:t>
            </a:r>
            <a:r>
              <a:rPr lang="ja-JP" altLang="en-US" sz="2400" b="1" dirty="0" smtClean="0">
                <a:latin typeface="メイリオ" pitchFamily="50" charset="-128"/>
                <a:ea typeface="メイリオ" pitchFamily="50" charset="-128"/>
                <a:cs typeface="メイリオ" pitchFamily="50" charset="-128"/>
              </a:rPr>
              <a:t>リクエストで</a:t>
            </a:r>
            <a:r>
              <a:rPr lang="en-US" altLang="ja-JP" sz="2400" b="1" dirty="0" smtClean="0">
                <a:latin typeface="メイリオ" pitchFamily="50" charset="-128"/>
                <a:ea typeface="メイリオ" pitchFamily="50" charset="-128"/>
                <a:cs typeface="メイリオ" pitchFamily="50" charset="-128"/>
              </a:rPr>
              <a:t>URL</a:t>
            </a:r>
            <a:r>
              <a:rPr lang="ja-JP" altLang="en-US" sz="2400" b="1" dirty="0" smtClean="0">
                <a:latin typeface="メイリオ" pitchFamily="50" charset="-128"/>
                <a:ea typeface="メイリオ" pitchFamily="50" charset="-128"/>
                <a:cs typeface="メイリオ" pitchFamily="50" charset="-128"/>
              </a:rPr>
              <a:t>を再取得してページ遷移することになったため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通常処理である</a:t>
            </a:r>
            <a:r>
              <a:rPr lang="en-US" altLang="ja-JP" sz="2400" b="1" dirty="0" smtClean="0">
                <a:latin typeface="メイリオ" pitchFamily="50" charset="-128"/>
                <a:ea typeface="メイリオ" pitchFamily="50" charset="-128"/>
                <a:cs typeface="メイリオ" pitchFamily="50" charset="-128"/>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1143000"/>
          </a:xfrm>
        </p:spPr>
        <p:txBody>
          <a:bodyPr>
            <a:normAutofit/>
          </a:bodyPr>
          <a:lstStyle/>
          <a:p>
            <a:r>
              <a:rPr kumimoji="1" lang="ja-JP" altLang="en-US" b="1" dirty="0" smtClean="0">
                <a:latin typeface="メイリオ" pitchFamily="50" charset="-128"/>
                <a:ea typeface="メイリオ" pitchFamily="50" charset="-128"/>
                <a:cs typeface="メイリオ" pitchFamily="50" charset="-128"/>
              </a:rPr>
              <a:t>成果報告</a:t>
            </a:r>
            <a:r>
              <a:rPr lang="ja-JP" altLang="en-US" b="1" dirty="0" smtClean="0">
                <a:latin typeface="メイリオ" pitchFamily="50" charset="-128"/>
                <a:ea typeface="メイリオ" pitchFamily="50" charset="-128"/>
                <a:cs typeface="メイリオ" pitchFamily="50" charset="-128"/>
              </a:rPr>
              <a:t>（掲示板）</a:t>
            </a:r>
            <a:endParaRPr kumimoji="1" lang="ja-JP" altLang="en-US" b="1" dirty="0">
              <a:latin typeface="メイリオ" pitchFamily="50" charset="-128"/>
              <a:ea typeface="メイリオ" pitchFamily="50" charset="-128"/>
              <a:cs typeface="メイリオ" pitchFamily="50" charset="-128"/>
            </a:endParaRPr>
          </a:p>
        </p:txBody>
      </p:sp>
      <p:graphicFrame>
        <p:nvGraphicFramePr>
          <p:cNvPr id="8" name="コンテンツ プレースホルダ 6"/>
          <p:cNvGraphicFramePr>
            <a:graphicFrameLocks/>
          </p:cNvGraphicFramePr>
          <p:nvPr/>
        </p:nvGraphicFramePr>
        <p:xfrm>
          <a:off x="395536" y="980729"/>
          <a:ext cx="3888432" cy="5616622"/>
        </p:xfrm>
        <a:graphic>
          <a:graphicData uri="http://schemas.openxmlformats.org/drawingml/2006/table">
            <a:tbl>
              <a:tblPr firstRow="1" bandRow="1">
                <a:tableStyleId>{7DF18680-E054-41AD-8BC1-D1AEF772440D}</a:tableStyleId>
              </a:tblPr>
              <a:tblGrid>
                <a:gridCol w="648072"/>
                <a:gridCol w="3240360"/>
              </a:tblGrid>
              <a:tr h="571752">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b="1" dirty="0" smtClean="0">
                          <a:latin typeface="メイリオ" pitchFamily="50" charset="-128"/>
                          <a:ea typeface="メイリオ" pitchFamily="50" charset="-128"/>
                          <a:cs typeface="メイリオ" pitchFamily="50" charset="-128"/>
                        </a:rPr>
                        <a:t>機能一覧</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記事一覧表示</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2</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記事詳細表示</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コメント一覧表示</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4</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コメント詳細表示</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5</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記事登録</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記事編集</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記事削除</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8</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コメント登録</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9</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コメント編集</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10</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コメント削除</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graphicFrame>
        <p:nvGraphicFramePr>
          <p:cNvPr id="6" name="コンテンツ プレースホルダ 6"/>
          <p:cNvGraphicFramePr>
            <a:graphicFrameLocks/>
          </p:cNvGraphicFramePr>
          <p:nvPr/>
        </p:nvGraphicFramePr>
        <p:xfrm>
          <a:off x="4644008" y="980728"/>
          <a:ext cx="3888432" cy="4607648"/>
        </p:xfrm>
        <a:graphic>
          <a:graphicData uri="http://schemas.openxmlformats.org/drawingml/2006/table">
            <a:tbl>
              <a:tblPr firstRow="1" bandRow="1">
                <a:tableStyleId>{7DF18680-E054-41AD-8BC1-D1AEF772440D}</a:tableStyleId>
              </a:tblPr>
              <a:tblGrid>
                <a:gridCol w="648072"/>
                <a:gridCol w="3240360"/>
              </a:tblGrid>
              <a:tr h="571752">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b="1" dirty="0" smtClean="0">
                          <a:latin typeface="メイリオ" pitchFamily="50" charset="-128"/>
                          <a:ea typeface="メイリオ" pitchFamily="50" charset="-128"/>
                          <a:cs typeface="メイリオ" pitchFamily="50" charset="-128"/>
                        </a:rPr>
                        <a:t>機能一覧</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11</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掲示板設定</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12</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いいね</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13</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既読・未読</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14</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ソート</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15</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絞り込み</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表示件数</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ページング</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18</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l"/>
                      <a:r>
                        <a:rPr kumimoji="1" lang="ja-JP" altLang="en-US" sz="2400" b="1" dirty="0" smtClean="0">
                          <a:latin typeface="メイリオ" pitchFamily="50" charset="-128"/>
                          <a:ea typeface="メイリオ" pitchFamily="50" charset="-128"/>
                          <a:cs typeface="メイリオ" pitchFamily="50" charset="-128"/>
                        </a:rPr>
                        <a:t>日付フォーマット</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コンテンツ プレースホルダ 6"/>
          <p:cNvGraphicFramePr>
            <a:graphicFrameLocks/>
          </p:cNvGraphicFramePr>
          <p:nvPr/>
        </p:nvGraphicFramePr>
        <p:xfrm>
          <a:off x="395536" y="1124744"/>
          <a:ext cx="8280919" cy="3427578"/>
        </p:xfrm>
        <a:graphic>
          <a:graphicData uri="http://schemas.openxmlformats.org/drawingml/2006/table">
            <a:tbl>
              <a:tblPr firstRow="1" bandRow="1">
                <a:tableStyleId>{00A15C55-8517-42AA-B614-E9B94910E393}</a:tableStyleId>
              </a:tblPr>
              <a:tblGrid>
                <a:gridCol w="417790"/>
                <a:gridCol w="1739298"/>
                <a:gridCol w="2041277"/>
                <a:gridCol w="2041277"/>
                <a:gridCol w="2041277"/>
              </a:tblGrid>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分類</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有効行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コメント行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合計行</a:t>
                      </a:r>
                      <a:endParaRPr kumimoji="1" lang="en-US" altLang="ja-JP" sz="2400" dirty="0" smtClean="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1</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dirty="0" smtClean="0">
                          <a:latin typeface="メイリオ" pitchFamily="50" charset="-128"/>
                          <a:ea typeface="メイリオ" pitchFamily="50" charset="-128"/>
                          <a:cs typeface="メイリオ" pitchFamily="50" charset="-128"/>
                        </a:rPr>
                        <a:t>Model</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520</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295</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815</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kern="1200" dirty="0" smtClean="0">
                          <a:solidFill>
                            <a:schemeClr val="dk1"/>
                          </a:solidFill>
                          <a:latin typeface="メイリオ" pitchFamily="50" charset="-128"/>
                          <a:ea typeface="メイリオ" pitchFamily="50" charset="-128"/>
                          <a:cs typeface="メイリオ" pitchFamily="50" charset="-128"/>
                        </a:rPr>
                        <a:t>View</a:t>
                      </a:r>
                      <a:endParaRPr kumimoji="1" lang="ja-JP" altLang="en-US" sz="2400"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642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44</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686</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dirty="0" smtClean="0">
                          <a:latin typeface="メイリオ" pitchFamily="50" charset="-128"/>
                          <a:ea typeface="メイリオ" pitchFamily="50" charset="-128"/>
                          <a:cs typeface="メイリオ" pitchFamily="50" charset="-128"/>
                        </a:rPr>
                        <a:t>Controller</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1089</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570</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1659</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4</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dirty="0" smtClean="0">
                          <a:latin typeface="メイリオ" pitchFamily="50" charset="-128"/>
                          <a:ea typeface="メイリオ" pitchFamily="50" charset="-128"/>
                          <a:cs typeface="メイリオ" pitchFamily="50" charset="-128"/>
                        </a:rPr>
                        <a:t>Javascript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78</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12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90</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5</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dirty="0" smtClean="0">
                          <a:latin typeface="メイリオ" pitchFamily="50" charset="-128"/>
                          <a:ea typeface="メイリオ" pitchFamily="50" charset="-128"/>
                          <a:cs typeface="メイリオ" pitchFamily="50" charset="-128"/>
                        </a:rPr>
                        <a:t>Config</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238</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88</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326</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b="1" dirty="0" smtClean="0">
                          <a:latin typeface="メイリオ" pitchFamily="50" charset="-128"/>
                          <a:ea typeface="メイリオ" pitchFamily="50" charset="-128"/>
                          <a:cs typeface="メイリオ" pitchFamily="50" charset="-128"/>
                        </a:rPr>
                        <a:t>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1" dirty="0" smtClean="0">
                          <a:latin typeface="メイリオ" pitchFamily="50" charset="-128"/>
                          <a:ea typeface="メイリオ" pitchFamily="50" charset="-128"/>
                          <a:cs typeface="メイリオ" pitchFamily="50" charset="-128"/>
                        </a:rPr>
                        <a:t>Total</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2567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1009</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3576</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
        <p:nvSpPr>
          <p:cNvPr id="6" name="テキスト ボックス 5"/>
          <p:cNvSpPr txBox="1"/>
          <p:nvPr/>
        </p:nvSpPr>
        <p:spPr>
          <a:xfrm>
            <a:off x="539552" y="4725144"/>
            <a:ext cx="7992888" cy="1200329"/>
          </a:xfrm>
          <a:prstGeom prst="rect">
            <a:avLst/>
          </a:prstGeom>
          <a:noFill/>
        </p:spPr>
        <p:txBody>
          <a:bodyPr wrap="square" rtlCol="0">
            <a:spAutoFit/>
          </a:bodyPr>
          <a:lstStyle/>
          <a:p>
            <a:r>
              <a:rPr kumimoji="1" lang="en-US" altLang="ja-JP" sz="2400" b="1" dirty="0" smtClean="0">
                <a:latin typeface="メイリオ" pitchFamily="50" charset="-128"/>
                <a:ea typeface="メイリオ" pitchFamily="50" charset="-128"/>
                <a:cs typeface="メイリオ" pitchFamily="50" charset="-128"/>
              </a:rPr>
              <a:t>※Test</a:t>
            </a:r>
            <a:r>
              <a:rPr kumimoji="1" lang="ja-JP" altLang="en-US" sz="2400" b="1" dirty="0" smtClean="0">
                <a:latin typeface="メイリオ" pitchFamily="50" charset="-128"/>
                <a:ea typeface="メイリオ" pitchFamily="50" charset="-128"/>
                <a:cs typeface="メイリオ" pitchFamily="50" charset="-128"/>
              </a:rPr>
              <a:t>コードに関して</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共通処理の見直しの影響でテスト</a:t>
            </a:r>
            <a:r>
              <a:rPr lang="ja-JP" altLang="en-US" sz="2400" b="1" dirty="0" smtClean="0">
                <a:latin typeface="メイリオ" pitchFamily="50" charset="-128"/>
                <a:ea typeface="メイリオ" pitchFamily="50" charset="-128"/>
                <a:cs typeface="メイリオ" pitchFamily="50" charset="-128"/>
              </a:rPr>
              <a:t>の書き方も見直しがされており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実装していないため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対象外としている</a:t>
            </a:r>
            <a:r>
              <a:rPr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p:txBody>
      </p:sp>
      <p:sp>
        <p:nvSpPr>
          <p:cNvPr id="9" name="タイトル 1"/>
          <p:cNvSpPr txBox="1">
            <a:spLocks/>
          </p:cNvSpPr>
          <p:nvPr/>
        </p:nvSpPr>
        <p:spPr>
          <a:xfrm>
            <a:off x="395536"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成果報告（掲示板）</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1143000"/>
          </a:xfrm>
        </p:spPr>
        <p:txBody>
          <a:bodyPr>
            <a:normAutofit fontScale="90000"/>
          </a:bodyPr>
          <a:lstStyle/>
          <a:p>
            <a:r>
              <a:rPr kumimoji="1" lang="ja-JP" altLang="en-US" b="1" dirty="0" smtClean="0">
                <a:latin typeface="メイリオ" pitchFamily="50" charset="-128"/>
                <a:ea typeface="メイリオ" pitchFamily="50" charset="-128"/>
                <a:cs typeface="メイリオ" pitchFamily="50" charset="-128"/>
              </a:rPr>
              <a:t>コードの生産性について</a:t>
            </a:r>
            <a:r>
              <a:rPr kumimoji="1" lang="en-US" altLang="ja-JP" b="1" dirty="0" smtClean="0">
                <a:latin typeface="メイリオ" pitchFamily="50" charset="-128"/>
                <a:ea typeface="メイリオ" pitchFamily="50" charset="-128"/>
                <a:cs typeface="メイリオ" pitchFamily="50" charset="-128"/>
              </a:rPr>
              <a:t>(iframe)</a:t>
            </a:r>
            <a:endParaRPr kumimoji="1" lang="ja-JP" altLang="en-US"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a:xfrm>
            <a:off x="323528" y="1124744"/>
            <a:ext cx="8640960" cy="1944216"/>
          </a:xfrm>
        </p:spPr>
        <p:txBody>
          <a:bodyPr>
            <a:normAutofit/>
          </a:bodyPr>
          <a:lstStyle/>
          <a:p>
            <a:r>
              <a:rPr lang="en-US" altLang="ja-JP" sz="2400" b="1" dirty="0" smtClean="0">
                <a:latin typeface="メイリオ" pitchFamily="50" charset="-128"/>
                <a:ea typeface="メイリオ" pitchFamily="50" charset="-128"/>
                <a:cs typeface="メイリオ" pitchFamily="50" charset="-128"/>
              </a:rPr>
              <a:t>i</a:t>
            </a:r>
            <a:r>
              <a:rPr kumimoji="1" lang="en-US" altLang="ja-JP" sz="2400" b="1" dirty="0" smtClean="0">
                <a:latin typeface="メイリオ" pitchFamily="50" charset="-128"/>
                <a:ea typeface="メイリオ" pitchFamily="50" charset="-128"/>
                <a:cs typeface="メイリオ" pitchFamily="50" charset="-128"/>
              </a:rPr>
              <a:t>frame</a:t>
            </a:r>
            <a:r>
              <a:rPr kumimoji="1" lang="ja-JP" altLang="en-US" sz="2400" b="1" dirty="0" smtClean="0">
                <a:latin typeface="メイリオ" pitchFamily="50" charset="-128"/>
                <a:ea typeface="メイリオ" pitchFamily="50" charset="-128"/>
                <a:cs typeface="メイリオ" pitchFamily="50" charset="-128"/>
              </a:rPr>
              <a:t>は約半年の間</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様々な</a:t>
            </a:r>
            <a:r>
              <a:rPr lang="ja-JP" altLang="en-US" sz="2400" b="1" dirty="0" smtClean="0">
                <a:latin typeface="メイリオ" pitchFamily="50" charset="-128"/>
                <a:ea typeface="メイリオ" pitchFamily="50" charset="-128"/>
                <a:cs typeface="メイリオ" pitchFamily="50" charset="-128"/>
              </a:rPr>
              <a:t>仕様変更に対応してきた</a:t>
            </a:r>
            <a:r>
              <a:rPr lang="en-US" altLang="ja-JP" sz="2400" b="1" dirty="0" smtClean="0">
                <a:latin typeface="メイリオ" pitchFamily="50" charset="-128"/>
                <a:ea typeface="メイリオ" pitchFamily="50" charset="-128"/>
                <a:cs typeface="メイリオ" pitchFamily="50" charset="-128"/>
              </a:rPr>
              <a:t>.</a:t>
            </a:r>
          </a:p>
          <a:p>
            <a:pPr>
              <a:buNone/>
            </a:pP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そのため厳密な開発工数算出は難しいが</a:t>
            </a:r>
            <a:r>
              <a:rPr lang="en-US" altLang="ja-JP" sz="2400" b="1" dirty="0" smtClean="0">
                <a:latin typeface="メイリオ" pitchFamily="50" charset="-128"/>
                <a:ea typeface="メイリオ" pitchFamily="50" charset="-128"/>
                <a:cs typeface="メイリオ" pitchFamily="50" charset="-128"/>
              </a:rPr>
              <a:t>, 1</a:t>
            </a:r>
            <a:r>
              <a:rPr lang="ja-JP" altLang="en-US" sz="2400" b="1" dirty="0" smtClean="0">
                <a:latin typeface="メイリオ" pitchFamily="50" charset="-128"/>
                <a:ea typeface="メイリオ" pitchFamily="50" charset="-128"/>
                <a:cs typeface="メイリオ" pitchFamily="50" charset="-128"/>
              </a:rPr>
              <a:t>月時点で</a:t>
            </a:r>
            <a:endParaRPr lang="en-US" altLang="ja-JP" sz="2400" b="1" dirty="0" smtClean="0">
              <a:latin typeface="メイリオ" pitchFamily="50" charset="-128"/>
              <a:ea typeface="メイリオ" pitchFamily="50" charset="-128"/>
              <a:cs typeface="メイリオ" pitchFamily="50" charset="-128"/>
            </a:endParaRPr>
          </a:p>
          <a:p>
            <a:pPr>
              <a:buNone/>
            </a:pP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最新仕様に合わせて改修した</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工数は一週間程度である</a:t>
            </a:r>
            <a:r>
              <a:rPr lang="en-US" altLang="ja-JP" sz="2400" b="1" dirty="0" smtClean="0">
                <a:latin typeface="メイリオ" pitchFamily="50" charset="-128"/>
                <a:ea typeface="メイリオ" pitchFamily="50" charset="-128"/>
                <a:cs typeface="メイリオ" pitchFamily="50" charset="-128"/>
              </a:rPr>
              <a:t>.</a:t>
            </a:r>
          </a:p>
        </p:txBody>
      </p:sp>
      <p:graphicFrame>
        <p:nvGraphicFramePr>
          <p:cNvPr id="6" name="表 5"/>
          <p:cNvGraphicFramePr>
            <a:graphicFrameLocks noGrp="1"/>
          </p:cNvGraphicFramePr>
          <p:nvPr/>
        </p:nvGraphicFramePr>
        <p:xfrm>
          <a:off x="179512" y="2492895"/>
          <a:ext cx="8712966" cy="2160241"/>
        </p:xfrm>
        <a:graphic>
          <a:graphicData uri="http://schemas.openxmlformats.org/drawingml/2006/table">
            <a:tbl>
              <a:tblPr firstRow="1" bandRow="1">
                <a:tableStyleId>{5C22544A-7EE6-4342-B048-85BDC9FD1C3A}</a:tableStyleId>
              </a:tblPr>
              <a:tblGrid>
                <a:gridCol w="1440160"/>
                <a:gridCol w="2376264"/>
                <a:gridCol w="1584176"/>
                <a:gridCol w="2021561"/>
                <a:gridCol w="1290805"/>
              </a:tblGrid>
              <a:tr h="857335">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画面設計・</a:t>
                      </a:r>
                      <a:endParaRPr kumimoji="1" lang="en-US" altLang="ja-JP" sz="2400" dirty="0" smtClean="0">
                        <a:latin typeface="メイリオ" pitchFamily="50" charset="-128"/>
                        <a:ea typeface="メイリオ" pitchFamily="50" charset="-128"/>
                        <a:cs typeface="メイリオ" pitchFamily="50" charset="-128"/>
                      </a:endParaRPr>
                    </a:p>
                    <a:p>
                      <a:pPr algn="ctr"/>
                      <a:r>
                        <a:rPr kumimoji="1" lang="ja-JP" altLang="en-US" sz="2400" dirty="0" smtClean="0">
                          <a:latin typeface="メイリオ" pitchFamily="50" charset="-128"/>
                          <a:ea typeface="メイリオ" pitchFamily="50" charset="-128"/>
                          <a:cs typeface="メイリオ" pitchFamily="50" charset="-128"/>
                        </a:rPr>
                        <a:t>機能設計</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ERD</a:t>
                      </a:r>
                    </a:p>
                    <a:p>
                      <a:pPr algn="ctr"/>
                      <a:r>
                        <a:rPr kumimoji="1" lang="ja-JP" altLang="en-US" sz="2400" dirty="0" smtClean="0">
                          <a:latin typeface="メイリオ" pitchFamily="50" charset="-128"/>
                          <a:ea typeface="メイリオ" pitchFamily="50" charset="-128"/>
                          <a:cs typeface="メイリオ" pitchFamily="50" charset="-128"/>
                        </a:rPr>
                        <a:t>設計</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実装・</a:t>
                      </a:r>
                      <a:endParaRPr kumimoji="1" lang="en-US" altLang="ja-JP" sz="2400" dirty="0" smtClean="0">
                        <a:latin typeface="メイリオ" pitchFamily="50" charset="-128"/>
                        <a:ea typeface="メイリオ" pitchFamily="50" charset="-128"/>
                        <a:cs typeface="メイリオ" pitchFamily="50" charset="-128"/>
                      </a:endParaRPr>
                    </a:p>
                    <a:p>
                      <a:pPr algn="ctr"/>
                      <a:r>
                        <a:rPr kumimoji="1" lang="ja-JP" altLang="en-US" sz="2400" dirty="0" smtClean="0">
                          <a:latin typeface="メイリオ" pitchFamily="50" charset="-128"/>
                          <a:ea typeface="メイリオ" pitchFamily="50" charset="-128"/>
                          <a:cs typeface="メイリオ" pitchFamily="50" charset="-128"/>
                        </a:rPr>
                        <a:t>テスト</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合計</a:t>
                      </a:r>
                      <a:endParaRPr kumimoji="1" lang="ja-JP" altLang="en-US" sz="2400" dirty="0">
                        <a:latin typeface="メイリオ" pitchFamily="50" charset="-128"/>
                        <a:ea typeface="メイリオ" pitchFamily="50" charset="-128"/>
                        <a:cs typeface="メイリオ" pitchFamily="50" charset="-128"/>
                      </a:endParaRPr>
                    </a:p>
                  </a:txBody>
                  <a:tcPr anchor="ctr"/>
                </a:tc>
              </a:tr>
              <a:tr h="651453">
                <a:tc>
                  <a:txBody>
                    <a:bodyPr/>
                    <a:lstStyle/>
                    <a:p>
                      <a:pPr algn="ctr"/>
                      <a:r>
                        <a:rPr kumimoji="1" lang="ja-JP" altLang="en-US" sz="2400" b="1" dirty="0" smtClean="0">
                          <a:latin typeface="メイリオ" pitchFamily="50" charset="-128"/>
                          <a:ea typeface="メイリオ" pitchFamily="50" charset="-128"/>
                          <a:cs typeface="メイリオ" pitchFamily="50" charset="-128"/>
                        </a:rPr>
                        <a:t>見積もり</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10</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16</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r>
              <a:tr h="651453">
                <a:tc>
                  <a:txBody>
                    <a:bodyPr/>
                    <a:lstStyle/>
                    <a:p>
                      <a:pPr algn="ctr"/>
                      <a:r>
                        <a:rPr kumimoji="1" lang="ja-JP" altLang="en-US" sz="2400" b="1" dirty="0" smtClean="0">
                          <a:latin typeface="メイリオ" pitchFamily="50" charset="-128"/>
                          <a:ea typeface="メイリオ" pitchFamily="50" charset="-128"/>
                          <a:cs typeface="メイリオ" pitchFamily="50" charset="-128"/>
                        </a:rPr>
                        <a:t>実績</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b="1" dirty="0" smtClean="0">
                          <a:latin typeface="メイリオ" pitchFamily="50" charset="-128"/>
                          <a:ea typeface="メイリオ" pitchFamily="50" charset="-128"/>
                          <a:cs typeface="メイリオ" pitchFamily="50" charset="-128"/>
                        </a:rPr>
                        <a:t>約</a:t>
                      </a:r>
                      <a:r>
                        <a:rPr kumimoji="1" lang="en-US" altLang="ja-JP" sz="2400" b="1" dirty="0" smtClean="0">
                          <a:latin typeface="メイリオ" pitchFamily="50" charset="-128"/>
                          <a:ea typeface="メイリオ" pitchFamily="50" charset="-128"/>
                          <a:cs typeface="メイリオ" pitchFamily="50" charset="-128"/>
                        </a:rPr>
                        <a:t>8</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
        <p:nvSpPr>
          <p:cNvPr id="7" name="テキスト ボックス 6"/>
          <p:cNvSpPr txBox="1"/>
          <p:nvPr/>
        </p:nvSpPr>
        <p:spPr>
          <a:xfrm>
            <a:off x="323528" y="4725144"/>
            <a:ext cx="8496944" cy="1656184"/>
          </a:xfrm>
          <a:prstGeom prst="rect">
            <a:avLst/>
          </a:prstGeom>
        </p:spPr>
        <p:txBody>
          <a:bodyPr vert="horz" lIns="91440" tIns="45720" rIns="91440" bIns="45720" rtlCol="0">
            <a:noAutofit/>
          </a:bodyPr>
          <a:lstStyle/>
          <a:p>
            <a:pPr marL="342900" indent="-342900">
              <a:spcBef>
                <a:spcPct val="20000"/>
              </a:spcBef>
              <a:buFont typeface="Arial" pitchFamily="34" charset="0"/>
              <a:buChar char="•"/>
            </a:pPr>
            <a:r>
              <a:rPr lang="ja-JP" altLang="en-US" sz="2400" b="1" dirty="0" smtClean="0">
                <a:latin typeface="メイリオ" pitchFamily="50" charset="-128"/>
                <a:ea typeface="メイリオ" pitchFamily="50" charset="-128"/>
                <a:cs typeface="メイリオ" pitchFamily="50" charset="-128"/>
              </a:rPr>
              <a:t>見積りの開発期間と比較すると</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改修ではあるが見積もり内で生産完了</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改修範囲は全体に及ぶもの</a:t>
            </a:r>
            <a:r>
              <a:rPr lang="en-US" altLang="ja-JP" sz="2400" b="1" dirty="0" smtClean="0">
                <a:latin typeface="メイリオ" pitchFamily="50" charset="-128"/>
                <a:ea typeface="メイリオ" pitchFamily="50" charset="-128"/>
                <a:cs typeface="メイリオ" pitchFamily="50" charset="-128"/>
              </a:rPr>
              <a:t>)</a:t>
            </a:r>
          </a:p>
          <a:p>
            <a:pPr marL="342900" indent="-342900">
              <a:spcBef>
                <a:spcPct val="20000"/>
              </a:spcBef>
              <a:buFont typeface="Arial" pitchFamily="34" charset="0"/>
              <a:buChar char="•"/>
            </a:pP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によるビルドも成功しており</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最低限の品質は確保できている</a:t>
            </a:r>
            <a:r>
              <a:rPr lang="en-US" altLang="ja-JP" sz="2400" b="1" dirty="0" smtClean="0">
                <a:latin typeface="メイリオ" pitchFamily="50" charset="-128"/>
                <a:ea typeface="メイリオ" pitchFamily="50" charset="-128"/>
                <a:cs typeface="メイリオ" pitchFamily="50" charset="-128"/>
              </a:rPr>
              <a:t>.</a:t>
            </a:r>
          </a:p>
        </p:txBody>
      </p:sp>
      <p:pic>
        <p:nvPicPr>
          <p:cNvPr id="2051" name="Picture 3"/>
          <p:cNvPicPr>
            <a:picLocks noChangeAspect="1" noChangeArrowheads="1"/>
          </p:cNvPicPr>
          <p:nvPr/>
        </p:nvPicPr>
        <p:blipFill>
          <a:blip r:embed="rId2" cstate="print"/>
          <a:srcRect/>
          <a:stretch>
            <a:fillRect/>
          </a:stretch>
        </p:blipFill>
        <p:spPr bwMode="auto">
          <a:xfrm>
            <a:off x="1835696" y="6381328"/>
            <a:ext cx="5396314" cy="31013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1143000"/>
          </a:xfrm>
        </p:spPr>
        <p:txBody>
          <a:bodyPr/>
          <a:lstStyle/>
          <a:p>
            <a:r>
              <a:rPr kumimoji="1" lang="ja-JP" altLang="en-US" b="1" dirty="0" smtClean="0">
                <a:latin typeface="メイリオ" pitchFamily="50" charset="-128"/>
                <a:ea typeface="メイリオ" pitchFamily="50" charset="-128"/>
                <a:cs typeface="メイリオ" pitchFamily="50" charset="-128"/>
              </a:rPr>
              <a:t>コンテンツ</a:t>
            </a:r>
            <a:endParaRPr kumimoji="1" lang="ja-JP" altLang="en-US"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p:txBody>
          <a:bodyPr>
            <a:normAutofit/>
          </a:bodyPr>
          <a:lstStyle/>
          <a:p>
            <a:pPr lvl="1"/>
            <a:r>
              <a:rPr lang="ja-JP" altLang="en-US" b="1" dirty="0" smtClean="0">
                <a:latin typeface="メイリオ" pitchFamily="50" charset="-128"/>
                <a:ea typeface="メイリオ" pitchFamily="50" charset="-128"/>
                <a:cs typeface="メイリオ" pitchFamily="50" charset="-128"/>
              </a:rPr>
              <a:t>研究</a:t>
            </a:r>
            <a:r>
              <a:rPr kumimoji="1" lang="ja-JP" altLang="en-US" b="1" dirty="0" smtClean="0">
                <a:latin typeface="メイリオ" pitchFamily="50" charset="-128"/>
                <a:ea typeface="メイリオ" pitchFamily="50" charset="-128"/>
                <a:cs typeface="メイリオ" pitchFamily="50" charset="-128"/>
              </a:rPr>
              <a:t>の目的、研究室</a:t>
            </a:r>
            <a:endParaRPr kumimoji="1"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最近のソフトウェア開発の課題</a:t>
            </a:r>
            <a:endParaRPr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課題解決策</a:t>
            </a:r>
            <a:endParaRPr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プラグイン開発</a:t>
            </a:r>
            <a:endParaRPr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生産性評価、考察</a:t>
            </a:r>
            <a:endParaRPr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今後の課題</a:t>
            </a:r>
            <a:endParaRPr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最後に</a:t>
            </a:r>
            <a:endParaRPr lang="en-US" altLang="ja-JP" b="1" dirty="0" smtClean="0">
              <a:latin typeface="メイリオ" pitchFamily="50" charset="-128"/>
              <a:ea typeface="メイリオ" pitchFamily="50" charset="-128"/>
              <a:cs typeface="メイリオ" pitchFamily="50" charset="-128"/>
            </a:endParaRPr>
          </a:p>
          <a:p>
            <a:endParaRPr kumimoji="1" lang="en-US" altLang="ja-JP" b="1" dirty="0" smtClean="0">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 4"/>
          <p:cNvSpPr>
            <a:spLocks noGrp="1"/>
          </p:cNvSpPr>
          <p:nvPr>
            <p:ph idx="1"/>
          </p:nvPr>
        </p:nvSpPr>
        <p:spPr>
          <a:xfrm>
            <a:off x="267344" y="1096144"/>
            <a:ext cx="8913168" cy="2044824"/>
          </a:xfrm>
        </p:spPr>
        <p:txBody>
          <a:bodyPr>
            <a:normAutofit/>
          </a:bodyPr>
          <a:lstStyle/>
          <a:p>
            <a:r>
              <a:rPr lang="ja-JP" altLang="en-US" sz="2400" b="1" dirty="0" smtClean="0">
                <a:latin typeface="メイリオ" pitchFamily="50" charset="-128"/>
                <a:ea typeface="メイリオ" pitchFamily="50" charset="-128"/>
                <a:cs typeface="メイリオ" pitchFamily="50" charset="-128"/>
              </a:rPr>
              <a:t>掲示板は機能数が多く</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スマホの設計を意識する等</a:t>
            </a:r>
            <a:r>
              <a:rPr lang="en-US" altLang="ja-JP" sz="2400" b="1" dirty="0" smtClean="0">
                <a:latin typeface="メイリオ" pitchFamily="50" charset="-128"/>
                <a:ea typeface="メイリオ" pitchFamily="50" charset="-128"/>
                <a:cs typeface="メイリオ" pitchFamily="50" charset="-128"/>
              </a:rPr>
              <a:t>, NC2</a:t>
            </a:r>
            <a:r>
              <a:rPr lang="ja-JP" altLang="en-US" sz="2400" b="1" dirty="0" smtClean="0">
                <a:latin typeface="メイリオ" pitchFamily="50" charset="-128"/>
                <a:ea typeface="メイリオ" pitchFamily="50" charset="-128"/>
                <a:cs typeface="メイリオ" pitchFamily="50" charset="-128"/>
              </a:rPr>
              <a:t>から機能を更新する必要があり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設計に多くの時間を要した</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ユニットテストは未完だが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全ての機能実装済み</a:t>
            </a:r>
            <a:r>
              <a:rPr lang="en-US" altLang="ja-JP" sz="2400" b="1" dirty="0" smtClean="0">
                <a:latin typeface="メイリオ" pitchFamily="50" charset="-128"/>
                <a:ea typeface="メイリオ" pitchFamily="50" charset="-128"/>
                <a:cs typeface="メイリオ" pitchFamily="50" charset="-128"/>
              </a:rPr>
              <a:t>.</a:t>
            </a:r>
            <a:endParaRPr lang="en-US" altLang="ja-JP" dirty="0" smtClean="0"/>
          </a:p>
          <a:p>
            <a:endParaRPr kumimoji="1" lang="en-US" altLang="ja-JP" dirty="0" smtClean="0"/>
          </a:p>
          <a:p>
            <a:endParaRPr lang="en-US" altLang="ja-JP" dirty="0" smtClean="0"/>
          </a:p>
          <a:p>
            <a:endParaRPr lang="en-US" altLang="ja-JP" dirty="0" err="1" smtClean="0"/>
          </a:p>
        </p:txBody>
      </p:sp>
      <p:graphicFrame>
        <p:nvGraphicFramePr>
          <p:cNvPr id="6" name="表 5"/>
          <p:cNvGraphicFramePr>
            <a:graphicFrameLocks noGrp="1"/>
          </p:cNvGraphicFramePr>
          <p:nvPr/>
        </p:nvGraphicFramePr>
        <p:xfrm>
          <a:off x="179512" y="2420888"/>
          <a:ext cx="8712966" cy="2247136"/>
        </p:xfrm>
        <a:graphic>
          <a:graphicData uri="http://schemas.openxmlformats.org/drawingml/2006/table">
            <a:tbl>
              <a:tblPr firstRow="1" bandRow="1">
                <a:tableStyleId>{5C22544A-7EE6-4342-B048-85BDC9FD1C3A}</a:tableStyleId>
              </a:tblPr>
              <a:tblGrid>
                <a:gridCol w="1532837"/>
                <a:gridCol w="2211578"/>
                <a:gridCol w="1483365"/>
                <a:gridCol w="2194381"/>
                <a:gridCol w="1290805"/>
              </a:tblGrid>
              <a:tr h="879314">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項目</a:t>
                      </a:r>
                    </a:p>
                  </a:txBody>
                  <a:tcPr anchor="ctr"/>
                </a:tc>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画面設計・</a:t>
                      </a:r>
                      <a:endParaRPr kumimoji="1" lang="en-US" altLang="ja-JP" sz="2400" kern="1200" dirty="0" smtClean="0">
                        <a:solidFill>
                          <a:schemeClr val="bg1"/>
                        </a:solidFill>
                        <a:latin typeface="メイリオ" pitchFamily="50" charset="-128"/>
                        <a:ea typeface="メイリオ" pitchFamily="50" charset="-128"/>
                        <a:cs typeface="メイリオ" pitchFamily="50" charset="-128"/>
                      </a:endParaRPr>
                    </a:p>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機能設計</a:t>
                      </a:r>
                    </a:p>
                  </a:txBody>
                  <a:tcPr anchor="ctr"/>
                </a:tc>
                <a:tc>
                  <a:txBody>
                    <a:bodyPr/>
                    <a:lstStyle/>
                    <a:p>
                      <a:pPr marL="0" algn="ctr" defTabSz="914400" rtl="0" eaLnBrk="1" latinLnBrk="0" hangingPunct="1"/>
                      <a:r>
                        <a:rPr kumimoji="1" lang="en-US" altLang="ja-JP" sz="2400" kern="1200" dirty="0" smtClean="0">
                          <a:solidFill>
                            <a:schemeClr val="bg1"/>
                          </a:solidFill>
                          <a:latin typeface="メイリオ" pitchFamily="50" charset="-128"/>
                          <a:ea typeface="メイリオ" pitchFamily="50" charset="-128"/>
                          <a:cs typeface="メイリオ" pitchFamily="50" charset="-128"/>
                        </a:rPr>
                        <a:t>ERD</a:t>
                      </a:r>
                      <a:r>
                        <a:rPr kumimoji="1" lang="ja-JP" altLang="en-US" sz="2400" kern="1200" dirty="0" smtClean="0">
                          <a:solidFill>
                            <a:schemeClr val="bg1"/>
                          </a:solidFill>
                          <a:latin typeface="メイリオ" pitchFamily="50" charset="-128"/>
                          <a:ea typeface="メイリオ" pitchFamily="50" charset="-128"/>
                          <a:cs typeface="メイリオ" pitchFamily="50" charset="-128"/>
                        </a:rPr>
                        <a:t>設計</a:t>
                      </a:r>
                    </a:p>
                  </a:txBody>
                  <a:tcPr anchor="ctr"/>
                </a:tc>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実装・</a:t>
                      </a:r>
                      <a:endParaRPr kumimoji="1" lang="en-US" altLang="ja-JP" sz="2400" kern="1200" dirty="0" smtClean="0">
                        <a:solidFill>
                          <a:schemeClr val="bg1"/>
                        </a:solidFill>
                        <a:latin typeface="メイリオ" pitchFamily="50" charset="-128"/>
                        <a:ea typeface="メイリオ" pitchFamily="50" charset="-128"/>
                        <a:cs typeface="メイリオ" pitchFamily="50" charset="-128"/>
                      </a:endParaRPr>
                    </a:p>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テスト</a:t>
                      </a:r>
                    </a:p>
                  </a:txBody>
                  <a:tcPr anchor="ctr"/>
                </a:tc>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合計</a:t>
                      </a:r>
                    </a:p>
                  </a:txBody>
                  <a:tcPr anchor="ctr"/>
                </a:tc>
              </a:tr>
              <a:tr h="488508">
                <a:tc>
                  <a:txBody>
                    <a:bodyPr/>
                    <a:lstStyle/>
                    <a:p>
                      <a:pPr marL="0" algn="ctr" defTabSz="914400" rtl="0" eaLnBrk="1" latinLnBrk="0" hangingPunct="1"/>
                      <a:r>
                        <a:rPr kumimoji="1" lang="ja-JP" altLang="en-US" sz="2400" b="1" kern="1200" dirty="0" smtClean="0">
                          <a:solidFill>
                            <a:schemeClr val="dk1"/>
                          </a:solidFill>
                          <a:latin typeface="メイリオ" pitchFamily="50" charset="-128"/>
                          <a:ea typeface="メイリオ" pitchFamily="50" charset="-128"/>
                          <a:cs typeface="メイリオ" pitchFamily="50" charset="-128"/>
                        </a:rPr>
                        <a:t>見積もり</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5</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5</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30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40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r>
              <a:tr h="879314">
                <a:tc>
                  <a:txBody>
                    <a:bodyPr/>
                    <a:lstStyle/>
                    <a:p>
                      <a:pPr marL="0" algn="ctr" defTabSz="914400" rtl="0" eaLnBrk="1" latinLnBrk="0" hangingPunct="1"/>
                      <a:r>
                        <a:rPr kumimoji="1" lang="ja-JP" altLang="en-US" sz="2400" b="1" kern="1200" dirty="0" smtClean="0">
                          <a:solidFill>
                            <a:schemeClr val="dk1"/>
                          </a:solidFill>
                          <a:latin typeface="メイリオ" pitchFamily="50" charset="-128"/>
                          <a:ea typeface="メイリオ" pitchFamily="50" charset="-128"/>
                          <a:cs typeface="メイリオ" pitchFamily="50" charset="-128"/>
                        </a:rPr>
                        <a:t>実績</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10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2</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20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endParaRPr kumimoji="1" lang="en-US" altLang="ja-JP" sz="2400" b="1" kern="1200" dirty="0" smtClean="0">
                        <a:solidFill>
                          <a:schemeClr val="dk1"/>
                        </a:solidFill>
                        <a:latin typeface="メイリオ" pitchFamily="50" charset="-128"/>
                        <a:ea typeface="メイリオ" pitchFamily="50" charset="-128"/>
                        <a:cs typeface="メイリオ" pitchFamily="50" charset="-128"/>
                      </a:endParaRPr>
                    </a:p>
                    <a:p>
                      <a:pPr marL="0" algn="ctr" defTabSz="914400" rtl="0" eaLnBrk="1" latinLnBrk="0" hangingPunct="1"/>
                      <a:r>
                        <a:rPr kumimoji="1" lang="en-US" altLang="ja-JP" sz="1600" b="1" kern="1200" dirty="0" smtClean="0">
                          <a:solidFill>
                            <a:schemeClr val="dk1"/>
                          </a:solidFill>
                          <a:latin typeface="メイリオ" pitchFamily="50" charset="-128"/>
                          <a:ea typeface="メイリオ" pitchFamily="50" charset="-128"/>
                          <a:cs typeface="メイリオ" pitchFamily="50" charset="-128"/>
                        </a:rPr>
                        <a:t>(</a:t>
                      </a:r>
                      <a:r>
                        <a:rPr kumimoji="1" lang="ja-JP" altLang="en-US" sz="1600" b="1" kern="1200" dirty="0" smtClean="0">
                          <a:solidFill>
                            <a:schemeClr val="dk1"/>
                          </a:solidFill>
                          <a:latin typeface="メイリオ" pitchFamily="50" charset="-128"/>
                          <a:ea typeface="メイリオ" pitchFamily="50" charset="-128"/>
                          <a:cs typeface="メイリオ" pitchFamily="50" charset="-128"/>
                        </a:rPr>
                        <a:t>ユニットテスト未</a:t>
                      </a:r>
                      <a:r>
                        <a:rPr kumimoji="1" lang="en-US" altLang="ja-JP" sz="1600" b="1" kern="1200" dirty="0" smtClean="0">
                          <a:solidFill>
                            <a:schemeClr val="dk1"/>
                          </a:solidFill>
                          <a:latin typeface="メイリオ" pitchFamily="50" charset="-128"/>
                          <a:ea typeface="メイリオ" pitchFamily="50" charset="-128"/>
                          <a:cs typeface="メイリオ" pitchFamily="50" charset="-128"/>
                        </a:rPr>
                        <a:t>)</a:t>
                      </a:r>
                      <a:endParaRPr kumimoji="1" lang="ja-JP" altLang="en-US" sz="1600" b="1"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32</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r>
            </a:tbl>
          </a:graphicData>
        </a:graphic>
      </p:graphicFrame>
      <p:sp>
        <p:nvSpPr>
          <p:cNvPr id="8" name="タイトル 1"/>
          <p:cNvSpPr txBox="1">
            <a:spLocks/>
          </p:cNvSpPr>
          <p:nvPr/>
        </p:nvSpPr>
        <p:spPr>
          <a:xfrm>
            <a:off x="395536" y="0"/>
            <a:ext cx="8229600" cy="1143000"/>
          </a:xfrm>
          <a:prstGeom prst="rect">
            <a:avLst/>
          </a:prstGeom>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コードの生産性について</a:t>
            </a:r>
            <a:r>
              <a:rPr lang="en-US" altLang="ja-JP" sz="4400" b="1" dirty="0" smtClean="0">
                <a:latin typeface="メイリオ" pitchFamily="50" charset="-128"/>
                <a:ea typeface="メイリオ" pitchFamily="50" charset="-128"/>
                <a:cs typeface="メイリオ" pitchFamily="50" charset="-128"/>
              </a:rPr>
              <a:t>(</a:t>
            </a:r>
            <a:r>
              <a:rPr lang="ja-JP" altLang="en-US" sz="4400" b="1" dirty="0" smtClean="0">
                <a:latin typeface="メイリオ" pitchFamily="50" charset="-128"/>
                <a:ea typeface="メイリオ" pitchFamily="50" charset="-128"/>
                <a:cs typeface="メイリオ" pitchFamily="50" charset="-128"/>
              </a:rPr>
              <a:t>掲示板</a:t>
            </a:r>
            <a:r>
              <a:rPr lang="en-US" altLang="ja-JP" sz="4400" b="1" dirty="0" smtClean="0">
                <a:latin typeface="メイリオ" pitchFamily="50" charset="-128"/>
                <a:ea typeface="メイリオ" pitchFamily="50" charset="-128"/>
                <a:cs typeface="メイリオ" pitchFamily="50" charset="-128"/>
              </a:rPr>
              <a:t>)</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4"/>
          <p:cNvSpPr txBox="1">
            <a:spLocks/>
          </p:cNvSpPr>
          <p:nvPr/>
        </p:nvSpPr>
        <p:spPr>
          <a:xfrm>
            <a:off x="323528" y="4869160"/>
            <a:ext cx="8640960" cy="1584176"/>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見積もられていた開発期間と比較すると</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en-US" altLang="ja-JP" sz="2400" b="1" i="0" u="none" strike="noStrike" kern="1200" cap="none" spc="0" normalizeH="0" noProof="0" dirty="0" smtClean="0">
                <a:ln>
                  <a:noFill/>
                </a:ln>
                <a:solidFill>
                  <a:schemeClr val="tx1"/>
                </a:solidFill>
                <a:effectLst/>
                <a:uLnTx/>
                <a:uFillTx/>
                <a:latin typeface="メイリオ" pitchFamily="50" charset="-128"/>
                <a:ea typeface="メイリオ" pitchFamily="50" charset="-128"/>
                <a:cs typeface="メイリオ" pitchFamily="50" charset="-128"/>
              </a:rPr>
              <a:t> </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大きく遅延することなく生産完了</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p>
          <a:p>
            <a:pPr marL="342900" indent="-342900">
              <a:spcBef>
                <a:spcPct val="20000"/>
              </a:spcBef>
              <a:buFont typeface="Arial" pitchFamily="34" charset="0"/>
              <a:buChar char="•"/>
            </a:pP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によるビルドも通っているため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最低限の品質は確保できている</a:t>
            </a:r>
            <a:r>
              <a:rPr lang="en-US" altLang="ja-JP" sz="2400" b="1" dirty="0" smtClean="0">
                <a:latin typeface="メイリオ" pitchFamily="50" charset="-128"/>
                <a:ea typeface="メイリオ" pitchFamily="50" charset="-128"/>
                <a:cs typeface="メイリオ" pitchFamily="50" charset="-128"/>
              </a:rPr>
              <a:t>.</a:t>
            </a:r>
            <a:endParaRPr kumimoji="1" lang="en-US" altLang="ja-JP" sz="3200" b="0" i="0" u="none" strike="noStrike" kern="1200" cap="none" spc="0" normalizeH="0" baseline="0" noProof="0" dirty="0" err="1" smtClean="0">
              <a:ln>
                <a:noFill/>
              </a:ln>
              <a:solidFill>
                <a:schemeClr val="tx1"/>
              </a:solidFill>
              <a:effectLst/>
              <a:uLnTx/>
              <a:uFillTx/>
              <a:latin typeface="+mn-lt"/>
              <a:ea typeface="+mn-ea"/>
              <a:cs typeface="+mn-cs"/>
            </a:endParaRPr>
          </a:p>
        </p:txBody>
      </p:sp>
      <p:pic>
        <p:nvPicPr>
          <p:cNvPr id="10" name="Picture 2"/>
          <p:cNvPicPr>
            <a:picLocks noChangeAspect="1" noChangeArrowheads="1"/>
          </p:cNvPicPr>
          <p:nvPr/>
        </p:nvPicPr>
        <p:blipFill>
          <a:blip r:embed="rId2" cstate="print"/>
          <a:srcRect/>
          <a:stretch>
            <a:fillRect/>
          </a:stretch>
        </p:blipFill>
        <p:spPr bwMode="auto">
          <a:xfrm>
            <a:off x="2123728" y="6381328"/>
            <a:ext cx="4896544" cy="29568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正方形/長方形 1"/>
          <p:cNvSpPr/>
          <p:nvPr/>
        </p:nvSpPr>
        <p:spPr>
          <a:xfrm>
            <a:off x="4932040" y="98072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記事１</a:t>
            </a:r>
          </a:p>
        </p:txBody>
      </p:sp>
      <p:sp>
        <p:nvSpPr>
          <p:cNvPr id="3" name="正方形/長方形 2"/>
          <p:cNvSpPr/>
          <p:nvPr/>
        </p:nvSpPr>
        <p:spPr>
          <a:xfrm>
            <a:off x="3131840" y="98072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null</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4" name="正方形/長方形 3"/>
          <p:cNvSpPr/>
          <p:nvPr/>
        </p:nvSpPr>
        <p:spPr>
          <a:xfrm>
            <a:off x="3779912" y="98072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a:t>
            </a:r>
            <a:endParaRPr kumimoji="1" lang="ja-JP" altLang="en-US" dirty="0">
              <a:latin typeface="メイリオ" pitchFamily="50" charset="-128"/>
              <a:ea typeface="メイリオ" pitchFamily="50" charset="-128"/>
              <a:cs typeface="メイリオ" pitchFamily="50" charset="-128"/>
            </a:endParaRPr>
          </a:p>
        </p:txBody>
      </p:sp>
      <p:sp>
        <p:nvSpPr>
          <p:cNvPr id="5" name="正方形/長方形 4"/>
          <p:cNvSpPr/>
          <p:nvPr/>
        </p:nvSpPr>
        <p:spPr>
          <a:xfrm>
            <a:off x="4283968" y="98072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14</a:t>
            </a:r>
            <a:endParaRPr kumimoji="1" lang="ja-JP" altLang="en-US" dirty="0">
              <a:latin typeface="メイリオ" pitchFamily="50" charset="-128"/>
              <a:ea typeface="メイリオ" pitchFamily="50" charset="-128"/>
              <a:cs typeface="メイリオ" pitchFamily="50" charset="-128"/>
            </a:endParaRPr>
          </a:p>
        </p:txBody>
      </p:sp>
      <p:sp>
        <p:nvSpPr>
          <p:cNvPr id="6" name="正方形/長方形 5"/>
          <p:cNvSpPr/>
          <p:nvPr/>
        </p:nvSpPr>
        <p:spPr>
          <a:xfrm>
            <a:off x="4932040" y="548680"/>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7" name="正方形/長方形 6"/>
          <p:cNvSpPr/>
          <p:nvPr/>
        </p:nvSpPr>
        <p:spPr>
          <a:xfrm>
            <a:off x="3131840" y="54868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8" name="正方形/長方形 7"/>
          <p:cNvSpPr/>
          <p:nvPr/>
        </p:nvSpPr>
        <p:spPr>
          <a:xfrm>
            <a:off x="3779912" y="54868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9" name="正方形/長方形 8"/>
          <p:cNvSpPr/>
          <p:nvPr/>
        </p:nvSpPr>
        <p:spPr>
          <a:xfrm>
            <a:off x="4283968" y="54868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10" name="正方形/長方形 9"/>
          <p:cNvSpPr/>
          <p:nvPr/>
        </p:nvSpPr>
        <p:spPr>
          <a:xfrm>
            <a:off x="3779912" y="2564904"/>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latin typeface="メイリオ" pitchFamily="50" charset="-128"/>
                <a:ea typeface="メイリオ" pitchFamily="50" charset="-128"/>
                <a:cs typeface="メイリオ" pitchFamily="50" charset="-128"/>
              </a:rPr>
              <a:t>コメント</a:t>
            </a:r>
            <a:r>
              <a:rPr kumimoji="1" lang="en-US" altLang="ja-JP" sz="1400" dirty="0" smtClean="0">
                <a:latin typeface="メイリオ" pitchFamily="50" charset="-128"/>
                <a:ea typeface="メイリオ" pitchFamily="50" charset="-128"/>
                <a:cs typeface="メイリオ" pitchFamily="50" charset="-128"/>
              </a:rPr>
              <a:t>1</a:t>
            </a:r>
            <a:endParaRPr kumimoji="1" lang="ja-JP" altLang="en-US" sz="1400" dirty="0">
              <a:latin typeface="メイリオ" pitchFamily="50" charset="-128"/>
              <a:ea typeface="メイリオ" pitchFamily="50" charset="-128"/>
              <a:cs typeface="メイリオ" pitchFamily="50" charset="-128"/>
            </a:endParaRPr>
          </a:p>
        </p:txBody>
      </p:sp>
      <p:sp>
        <p:nvSpPr>
          <p:cNvPr id="11" name="正方形/長方形 10"/>
          <p:cNvSpPr/>
          <p:nvPr/>
        </p:nvSpPr>
        <p:spPr>
          <a:xfrm>
            <a:off x="1979712" y="2564904"/>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1</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12" name="正方形/長方形 11"/>
          <p:cNvSpPr/>
          <p:nvPr/>
        </p:nvSpPr>
        <p:spPr>
          <a:xfrm>
            <a:off x="2627784" y="2564904"/>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2</a:t>
            </a:r>
            <a:endParaRPr kumimoji="1" lang="ja-JP" altLang="en-US" dirty="0">
              <a:latin typeface="メイリオ" pitchFamily="50" charset="-128"/>
              <a:ea typeface="メイリオ" pitchFamily="50" charset="-128"/>
              <a:cs typeface="メイリオ" pitchFamily="50" charset="-128"/>
            </a:endParaRPr>
          </a:p>
        </p:txBody>
      </p:sp>
      <p:sp>
        <p:nvSpPr>
          <p:cNvPr id="13" name="正方形/長方形 12"/>
          <p:cNvSpPr/>
          <p:nvPr/>
        </p:nvSpPr>
        <p:spPr>
          <a:xfrm>
            <a:off x="3131840" y="2564904"/>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11</a:t>
            </a:r>
            <a:endParaRPr kumimoji="1" lang="ja-JP" altLang="en-US" dirty="0">
              <a:latin typeface="メイリオ" pitchFamily="50" charset="-128"/>
              <a:ea typeface="メイリオ" pitchFamily="50" charset="-128"/>
              <a:cs typeface="メイリオ" pitchFamily="50" charset="-128"/>
            </a:endParaRPr>
          </a:p>
        </p:txBody>
      </p:sp>
      <p:sp>
        <p:nvSpPr>
          <p:cNvPr id="14" name="正方形/長方形 13"/>
          <p:cNvSpPr/>
          <p:nvPr/>
        </p:nvSpPr>
        <p:spPr>
          <a:xfrm>
            <a:off x="3779912" y="213285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15" name="正方形/長方形 14"/>
          <p:cNvSpPr/>
          <p:nvPr/>
        </p:nvSpPr>
        <p:spPr>
          <a:xfrm>
            <a:off x="1979712" y="213285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16" name="正方形/長方形 15"/>
          <p:cNvSpPr/>
          <p:nvPr/>
        </p:nvSpPr>
        <p:spPr>
          <a:xfrm>
            <a:off x="2627784" y="213285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17" name="正方形/長方形 16"/>
          <p:cNvSpPr/>
          <p:nvPr/>
        </p:nvSpPr>
        <p:spPr>
          <a:xfrm>
            <a:off x="3131840" y="213285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18" name="正方形/長方形 17"/>
          <p:cNvSpPr/>
          <p:nvPr/>
        </p:nvSpPr>
        <p:spPr>
          <a:xfrm>
            <a:off x="7596336" y="2564904"/>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コメント５</a:t>
            </a:r>
          </a:p>
        </p:txBody>
      </p:sp>
      <p:sp>
        <p:nvSpPr>
          <p:cNvPr id="19" name="正方形/長方形 18"/>
          <p:cNvSpPr/>
          <p:nvPr/>
        </p:nvSpPr>
        <p:spPr>
          <a:xfrm>
            <a:off x="5796136" y="2564904"/>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1</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20" name="正方形/長方形 19"/>
          <p:cNvSpPr/>
          <p:nvPr/>
        </p:nvSpPr>
        <p:spPr>
          <a:xfrm>
            <a:off x="6444208" y="2564904"/>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12</a:t>
            </a:r>
            <a:endParaRPr kumimoji="1" lang="ja-JP" altLang="en-US" dirty="0">
              <a:latin typeface="メイリオ" pitchFamily="50" charset="-128"/>
              <a:ea typeface="メイリオ" pitchFamily="50" charset="-128"/>
              <a:cs typeface="メイリオ" pitchFamily="50" charset="-128"/>
            </a:endParaRPr>
          </a:p>
        </p:txBody>
      </p:sp>
      <p:sp>
        <p:nvSpPr>
          <p:cNvPr id="21" name="正方形/長方形 20"/>
          <p:cNvSpPr/>
          <p:nvPr/>
        </p:nvSpPr>
        <p:spPr>
          <a:xfrm>
            <a:off x="6948264" y="2564904"/>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13</a:t>
            </a:r>
            <a:endParaRPr kumimoji="1" lang="ja-JP" altLang="en-US" dirty="0">
              <a:latin typeface="メイリオ" pitchFamily="50" charset="-128"/>
              <a:ea typeface="メイリオ" pitchFamily="50" charset="-128"/>
              <a:cs typeface="メイリオ" pitchFamily="50" charset="-128"/>
            </a:endParaRPr>
          </a:p>
        </p:txBody>
      </p:sp>
      <p:sp>
        <p:nvSpPr>
          <p:cNvPr id="22" name="正方形/長方形 21"/>
          <p:cNvSpPr/>
          <p:nvPr/>
        </p:nvSpPr>
        <p:spPr>
          <a:xfrm>
            <a:off x="7596336" y="213285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23" name="正方形/長方形 22"/>
          <p:cNvSpPr/>
          <p:nvPr/>
        </p:nvSpPr>
        <p:spPr>
          <a:xfrm>
            <a:off x="5796136" y="213285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24" name="正方形/長方形 23"/>
          <p:cNvSpPr/>
          <p:nvPr/>
        </p:nvSpPr>
        <p:spPr>
          <a:xfrm>
            <a:off x="6444208" y="213285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25" name="正方形/長方形 24"/>
          <p:cNvSpPr/>
          <p:nvPr/>
        </p:nvSpPr>
        <p:spPr>
          <a:xfrm>
            <a:off x="6948264" y="213285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26" name="正方形/長方形 25"/>
          <p:cNvSpPr/>
          <p:nvPr/>
        </p:nvSpPr>
        <p:spPr>
          <a:xfrm>
            <a:off x="2627784" y="98072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1</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27" name="正方形/長方形 26"/>
          <p:cNvSpPr/>
          <p:nvPr/>
        </p:nvSpPr>
        <p:spPr>
          <a:xfrm>
            <a:off x="2627784" y="54868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cxnSp>
        <p:nvCxnSpPr>
          <p:cNvPr id="29" name="直線コネクタ 28"/>
          <p:cNvCxnSpPr>
            <a:stCxn id="4" idx="2"/>
            <a:endCxn id="17" idx="0"/>
          </p:cNvCxnSpPr>
          <p:nvPr/>
        </p:nvCxnSpPr>
        <p:spPr>
          <a:xfrm flipH="1">
            <a:off x="3455876" y="1412776"/>
            <a:ext cx="576064" cy="72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4" idx="2"/>
            <a:endCxn id="24" idx="0"/>
          </p:cNvCxnSpPr>
          <p:nvPr/>
        </p:nvCxnSpPr>
        <p:spPr>
          <a:xfrm>
            <a:off x="4031940" y="1412776"/>
            <a:ext cx="2664296" cy="72008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3275856" y="429309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a:t>
            </a:r>
            <a:r>
              <a:rPr lang="en-US" altLang="ja-JP" sz="1400" dirty="0" smtClean="0">
                <a:latin typeface="メイリオ" pitchFamily="50" charset="-128"/>
                <a:ea typeface="メイリオ" pitchFamily="50" charset="-128"/>
                <a:cs typeface="メイリオ" pitchFamily="50" charset="-128"/>
              </a:rPr>
              <a:t>2</a:t>
            </a:r>
            <a:endParaRPr lang="ja-JP" altLang="en-US" sz="1400" dirty="0" smtClean="0">
              <a:latin typeface="メイリオ" pitchFamily="50" charset="-128"/>
              <a:ea typeface="メイリオ" pitchFamily="50" charset="-128"/>
              <a:cs typeface="メイリオ" pitchFamily="50" charset="-128"/>
            </a:endParaRPr>
          </a:p>
        </p:txBody>
      </p:sp>
      <p:sp>
        <p:nvSpPr>
          <p:cNvPr id="34" name="正方形/長方形 33"/>
          <p:cNvSpPr/>
          <p:nvPr/>
        </p:nvSpPr>
        <p:spPr>
          <a:xfrm>
            <a:off x="1475656" y="429309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2</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35" name="正方形/長方形 34"/>
          <p:cNvSpPr/>
          <p:nvPr/>
        </p:nvSpPr>
        <p:spPr>
          <a:xfrm>
            <a:off x="2123728" y="429309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3</a:t>
            </a:r>
            <a:endParaRPr kumimoji="1" lang="ja-JP" altLang="en-US" dirty="0">
              <a:latin typeface="メイリオ" pitchFamily="50" charset="-128"/>
              <a:ea typeface="メイリオ" pitchFamily="50" charset="-128"/>
              <a:cs typeface="メイリオ" pitchFamily="50" charset="-128"/>
            </a:endParaRPr>
          </a:p>
        </p:txBody>
      </p:sp>
      <p:sp>
        <p:nvSpPr>
          <p:cNvPr id="36" name="正方形/長方形 35"/>
          <p:cNvSpPr/>
          <p:nvPr/>
        </p:nvSpPr>
        <p:spPr>
          <a:xfrm>
            <a:off x="2627784" y="429309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8</a:t>
            </a:r>
            <a:endParaRPr kumimoji="1" lang="ja-JP" altLang="en-US" dirty="0">
              <a:latin typeface="メイリオ" pitchFamily="50" charset="-128"/>
              <a:ea typeface="メイリオ" pitchFamily="50" charset="-128"/>
              <a:cs typeface="メイリオ" pitchFamily="50" charset="-128"/>
            </a:endParaRPr>
          </a:p>
        </p:txBody>
      </p:sp>
      <p:sp>
        <p:nvSpPr>
          <p:cNvPr id="37" name="正方形/長方形 36"/>
          <p:cNvSpPr/>
          <p:nvPr/>
        </p:nvSpPr>
        <p:spPr>
          <a:xfrm>
            <a:off x="3275856" y="386104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38" name="正方形/長方形 37"/>
          <p:cNvSpPr/>
          <p:nvPr/>
        </p:nvSpPr>
        <p:spPr>
          <a:xfrm>
            <a:off x="1475656" y="386104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39" name="正方形/長方形 38"/>
          <p:cNvSpPr/>
          <p:nvPr/>
        </p:nvSpPr>
        <p:spPr>
          <a:xfrm>
            <a:off x="2123728" y="386104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40" name="正方形/長方形 39"/>
          <p:cNvSpPr/>
          <p:nvPr/>
        </p:nvSpPr>
        <p:spPr>
          <a:xfrm>
            <a:off x="2627784" y="386104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41" name="正方形/長方形 40"/>
          <p:cNvSpPr/>
          <p:nvPr/>
        </p:nvSpPr>
        <p:spPr>
          <a:xfrm>
            <a:off x="7020272" y="429309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a:t>
            </a:r>
            <a:r>
              <a:rPr lang="en-US" altLang="ja-JP" sz="1400" dirty="0" smtClean="0">
                <a:latin typeface="メイリオ" pitchFamily="50" charset="-128"/>
                <a:ea typeface="メイリオ" pitchFamily="50" charset="-128"/>
                <a:cs typeface="メイリオ" pitchFamily="50" charset="-128"/>
              </a:rPr>
              <a:t>3</a:t>
            </a:r>
            <a:endParaRPr lang="ja-JP" altLang="en-US" sz="1400" dirty="0" smtClean="0">
              <a:latin typeface="メイリオ" pitchFamily="50" charset="-128"/>
              <a:ea typeface="メイリオ" pitchFamily="50" charset="-128"/>
              <a:cs typeface="メイリオ" pitchFamily="50" charset="-128"/>
            </a:endParaRPr>
          </a:p>
        </p:txBody>
      </p:sp>
      <p:sp>
        <p:nvSpPr>
          <p:cNvPr id="42" name="正方形/長方形 41"/>
          <p:cNvSpPr/>
          <p:nvPr/>
        </p:nvSpPr>
        <p:spPr>
          <a:xfrm>
            <a:off x="5220072" y="429309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2</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43" name="正方形/長方形 42"/>
          <p:cNvSpPr/>
          <p:nvPr/>
        </p:nvSpPr>
        <p:spPr>
          <a:xfrm>
            <a:off x="5868144" y="429309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9</a:t>
            </a:r>
            <a:endParaRPr kumimoji="1" lang="ja-JP" altLang="en-US" dirty="0">
              <a:latin typeface="メイリオ" pitchFamily="50" charset="-128"/>
              <a:ea typeface="メイリオ" pitchFamily="50" charset="-128"/>
              <a:cs typeface="メイリオ" pitchFamily="50" charset="-128"/>
            </a:endParaRPr>
          </a:p>
        </p:txBody>
      </p:sp>
      <p:sp>
        <p:nvSpPr>
          <p:cNvPr id="44" name="正方形/長方形 43"/>
          <p:cNvSpPr/>
          <p:nvPr/>
        </p:nvSpPr>
        <p:spPr>
          <a:xfrm>
            <a:off x="6372200" y="429309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10</a:t>
            </a:r>
            <a:endParaRPr kumimoji="1" lang="ja-JP" altLang="en-US" dirty="0">
              <a:latin typeface="メイリオ" pitchFamily="50" charset="-128"/>
              <a:ea typeface="メイリオ" pitchFamily="50" charset="-128"/>
              <a:cs typeface="メイリオ" pitchFamily="50" charset="-128"/>
            </a:endParaRPr>
          </a:p>
        </p:txBody>
      </p:sp>
      <p:sp>
        <p:nvSpPr>
          <p:cNvPr id="45" name="正方形/長方形 44"/>
          <p:cNvSpPr/>
          <p:nvPr/>
        </p:nvSpPr>
        <p:spPr>
          <a:xfrm>
            <a:off x="7020272" y="386104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46" name="正方形/長方形 45"/>
          <p:cNvSpPr/>
          <p:nvPr/>
        </p:nvSpPr>
        <p:spPr>
          <a:xfrm>
            <a:off x="5220072" y="386104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47" name="正方形/長方形 46"/>
          <p:cNvSpPr/>
          <p:nvPr/>
        </p:nvSpPr>
        <p:spPr>
          <a:xfrm>
            <a:off x="5868144" y="386104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48" name="正方形/長方形 47"/>
          <p:cNvSpPr/>
          <p:nvPr/>
        </p:nvSpPr>
        <p:spPr>
          <a:xfrm>
            <a:off x="6372200" y="386104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49" name="正方形/長方形 48"/>
          <p:cNvSpPr/>
          <p:nvPr/>
        </p:nvSpPr>
        <p:spPr>
          <a:xfrm>
            <a:off x="2699792" y="602128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a:t>
            </a:r>
            <a:r>
              <a:rPr lang="en-US" altLang="ja-JP" sz="1400" dirty="0" smtClean="0">
                <a:latin typeface="メイリオ" pitchFamily="50" charset="-128"/>
                <a:ea typeface="メイリオ" pitchFamily="50" charset="-128"/>
                <a:cs typeface="メイリオ" pitchFamily="50" charset="-128"/>
              </a:rPr>
              <a:t>4</a:t>
            </a:r>
            <a:endParaRPr lang="ja-JP" altLang="en-US" sz="1400" dirty="0" smtClean="0">
              <a:latin typeface="メイリオ" pitchFamily="50" charset="-128"/>
              <a:ea typeface="メイリオ" pitchFamily="50" charset="-128"/>
              <a:cs typeface="メイリオ" pitchFamily="50" charset="-128"/>
            </a:endParaRPr>
          </a:p>
        </p:txBody>
      </p:sp>
      <p:sp>
        <p:nvSpPr>
          <p:cNvPr id="50" name="正方形/長方形 49"/>
          <p:cNvSpPr/>
          <p:nvPr/>
        </p:nvSpPr>
        <p:spPr>
          <a:xfrm>
            <a:off x="899592"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3</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51" name="正方形/長方形 50"/>
          <p:cNvSpPr/>
          <p:nvPr/>
        </p:nvSpPr>
        <p:spPr>
          <a:xfrm>
            <a:off x="1547664"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4</a:t>
            </a:r>
            <a:endParaRPr kumimoji="1" lang="ja-JP" altLang="en-US" dirty="0">
              <a:latin typeface="メイリオ" pitchFamily="50" charset="-128"/>
              <a:ea typeface="メイリオ" pitchFamily="50" charset="-128"/>
              <a:cs typeface="メイリオ" pitchFamily="50" charset="-128"/>
            </a:endParaRPr>
          </a:p>
        </p:txBody>
      </p:sp>
      <p:sp>
        <p:nvSpPr>
          <p:cNvPr id="52" name="正方形/長方形 51"/>
          <p:cNvSpPr/>
          <p:nvPr/>
        </p:nvSpPr>
        <p:spPr>
          <a:xfrm>
            <a:off x="2051720"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5</a:t>
            </a:r>
            <a:endParaRPr kumimoji="1" lang="ja-JP" altLang="en-US" dirty="0">
              <a:latin typeface="メイリオ" pitchFamily="50" charset="-128"/>
              <a:ea typeface="メイリオ" pitchFamily="50" charset="-128"/>
              <a:cs typeface="メイリオ" pitchFamily="50" charset="-128"/>
            </a:endParaRPr>
          </a:p>
        </p:txBody>
      </p:sp>
      <p:sp>
        <p:nvSpPr>
          <p:cNvPr id="53" name="正方形/長方形 52"/>
          <p:cNvSpPr/>
          <p:nvPr/>
        </p:nvSpPr>
        <p:spPr>
          <a:xfrm>
            <a:off x="2699792" y="5589240"/>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54" name="正方形/長方形 53"/>
          <p:cNvSpPr/>
          <p:nvPr/>
        </p:nvSpPr>
        <p:spPr>
          <a:xfrm>
            <a:off x="899592"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55" name="正方形/長方形 54"/>
          <p:cNvSpPr/>
          <p:nvPr/>
        </p:nvSpPr>
        <p:spPr>
          <a:xfrm>
            <a:off x="1547664"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56" name="正方形/長方形 55"/>
          <p:cNvSpPr/>
          <p:nvPr/>
        </p:nvSpPr>
        <p:spPr>
          <a:xfrm>
            <a:off x="2051720"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57" name="正方形/長方形 56"/>
          <p:cNvSpPr/>
          <p:nvPr/>
        </p:nvSpPr>
        <p:spPr>
          <a:xfrm>
            <a:off x="6588224" y="602128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a:t>
            </a:r>
            <a:r>
              <a:rPr lang="en-US" altLang="ja-JP" sz="1400" dirty="0" smtClean="0">
                <a:latin typeface="メイリオ" pitchFamily="50" charset="-128"/>
                <a:ea typeface="メイリオ" pitchFamily="50" charset="-128"/>
                <a:cs typeface="メイリオ" pitchFamily="50" charset="-128"/>
              </a:rPr>
              <a:t>6</a:t>
            </a:r>
            <a:endParaRPr lang="ja-JP" altLang="en-US" sz="1400" dirty="0" smtClean="0">
              <a:latin typeface="メイリオ" pitchFamily="50" charset="-128"/>
              <a:ea typeface="メイリオ" pitchFamily="50" charset="-128"/>
              <a:cs typeface="メイリオ" pitchFamily="50" charset="-128"/>
            </a:endParaRPr>
          </a:p>
        </p:txBody>
      </p:sp>
      <p:sp>
        <p:nvSpPr>
          <p:cNvPr id="58" name="正方形/長方形 57"/>
          <p:cNvSpPr/>
          <p:nvPr/>
        </p:nvSpPr>
        <p:spPr>
          <a:xfrm>
            <a:off x="4788024"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3</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59" name="正方形/長方形 58"/>
          <p:cNvSpPr/>
          <p:nvPr/>
        </p:nvSpPr>
        <p:spPr>
          <a:xfrm>
            <a:off x="5436096"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6</a:t>
            </a:r>
            <a:endParaRPr kumimoji="1" lang="ja-JP" altLang="en-US" dirty="0">
              <a:latin typeface="メイリオ" pitchFamily="50" charset="-128"/>
              <a:ea typeface="メイリオ" pitchFamily="50" charset="-128"/>
              <a:cs typeface="メイリオ" pitchFamily="50" charset="-128"/>
            </a:endParaRPr>
          </a:p>
        </p:txBody>
      </p:sp>
      <p:sp>
        <p:nvSpPr>
          <p:cNvPr id="60" name="正方形/長方形 59"/>
          <p:cNvSpPr/>
          <p:nvPr/>
        </p:nvSpPr>
        <p:spPr>
          <a:xfrm>
            <a:off x="5940152"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7</a:t>
            </a:r>
            <a:endParaRPr kumimoji="1" lang="ja-JP" altLang="en-US" dirty="0">
              <a:latin typeface="メイリオ" pitchFamily="50" charset="-128"/>
              <a:ea typeface="メイリオ" pitchFamily="50" charset="-128"/>
              <a:cs typeface="メイリオ" pitchFamily="50" charset="-128"/>
            </a:endParaRPr>
          </a:p>
        </p:txBody>
      </p:sp>
      <p:sp>
        <p:nvSpPr>
          <p:cNvPr id="61" name="正方形/長方形 60"/>
          <p:cNvSpPr/>
          <p:nvPr/>
        </p:nvSpPr>
        <p:spPr>
          <a:xfrm>
            <a:off x="6588224" y="5589240"/>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62" name="正方形/長方形 61"/>
          <p:cNvSpPr/>
          <p:nvPr/>
        </p:nvSpPr>
        <p:spPr>
          <a:xfrm>
            <a:off x="4788024"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63" name="正方形/長方形 62"/>
          <p:cNvSpPr/>
          <p:nvPr/>
        </p:nvSpPr>
        <p:spPr>
          <a:xfrm>
            <a:off x="5436096"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64" name="正方形/長方形 63"/>
          <p:cNvSpPr/>
          <p:nvPr/>
        </p:nvSpPr>
        <p:spPr>
          <a:xfrm>
            <a:off x="5940152"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cxnSp>
        <p:nvCxnSpPr>
          <p:cNvPr id="65" name="直線コネクタ 64"/>
          <p:cNvCxnSpPr>
            <a:stCxn id="12" idx="2"/>
            <a:endCxn id="39" idx="0"/>
          </p:cNvCxnSpPr>
          <p:nvPr/>
        </p:nvCxnSpPr>
        <p:spPr>
          <a:xfrm flipH="1">
            <a:off x="2375756" y="2996952"/>
            <a:ext cx="504056"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p:cNvCxnSpPr>
            <a:stCxn id="12" idx="2"/>
            <a:endCxn id="47" idx="0"/>
          </p:cNvCxnSpPr>
          <p:nvPr/>
        </p:nvCxnSpPr>
        <p:spPr>
          <a:xfrm>
            <a:off x="2879812" y="2996952"/>
            <a:ext cx="324036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p:cNvCxnSpPr>
            <a:stCxn id="35" idx="2"/>
            <a:endCxn id="55" idx="0"/>
          </p:cNvCxnSpPr>
          <p:nvPr/>
        </p:nvCxnSpPr>
        <p:spPr>
          <a:xfrm flipH="1">
            <a:off x="1799692" y="4725144"/>
            <a:ext cx="576064"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35" idx="2"/>
            <a:endCxn id="63" idx="0"/>
          </p:cNvCxnSpPr>
          <p:nvPr/>
        </p:nvCxnSpPr>
        <p:spPr>
          <a:xfrm>
            <a:off x="2375756" y="4725144"/>
            <a:ext cx="3312368" cy="864096"/>
          </a:xfrm>
          <a:prstGeom prst="line">
            <a:avLst/>
          </a:prstGeom>
        </p:spPr>
        <p:style>
          <a:lnRef idx="1">
            <a:schemeClr val="accent1"/>
          </a:lnRef>
          <a:fillRef idx="0">
            <a:schemeClr val="accent1"/>
          </a:fillRef>
          <a:effectRef idx="0">
            <a:schemeClr val="accent1"/>
          </a:effectRef>
          <a:fontRef idx="minor">
            <a:schemeClr val="tx1"/>
          </a:fontRef>
        </p:style>
      </p:cxnSp>
      <p:sp>
        <p:nvSpPr>
          <p:cNvPr id="77" name="正方形/長方形 76"/>
          <p:cNvSpPr/>
          <p:nvPr/>
        </p:nvSpPr>
        <p:spPr>
          <a:xfrm>
            <a:off x="5292080" y="2564904"/>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6</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78" name="正方形/長方形 77"/>
          <p:cNvSpPr/>
          <p:nvPr/>
        </p:nvSpPr>
        <p:spPr>
          <a:xfrm>
            <a:off x="5292080" y="213285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79" name="正方形/長方形 78"/>
          <p:cNvSpPr/>
          <p:nvPr/>
        </p:nvSpPr>
        <p:spPr>
          <a:xfrm>
            <a:off x="1475656" y="2564904"/>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2</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80" name="正方形/長方形 79"/>
          <p:cNvSpPr/>
          <p:nvPr/>
        </p:nvSpPr>
        <p:spPr>
          <a:xfrm>
            <a:off x="1475656" y="213285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81" name="正方形/長方形 80"/>
          <p:cNvSpPr/>
          <p:nvPr/>
        </p:nvSpPr>
        <p:spPr>
          <a:xfrm>
            <a:off x="971600" y="429309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3</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82" name="正方形/長方形 81"/>
          <p:cNvSpPr/>
          <p:nvPr/>
        </p:nvSpPr>
        <p:spPr>
          <a:xfrm>
            <a:off x="971600" y="386104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87" name="正方形/長方形 86"/>
          <p:cNvSpPr/>
          <p:nvPr/>
        </p:nvSpPr>
        <p:spPr>
          <a:xfrm>
            <a:off x="4716016" y="429309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4</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88" name="正方形/長方形 87"/>
          <p:cNvSpPr/>
          <p:nvPr/>
        </p:nvSpPr>
        <p:spPr>
          <a:xfrm>
            <a:off x="4716016" y="386104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100" name="正方形/長方形 99"/>
          <p:cNvSpPr/>
          <p:nvPr/>
        </p:nvSpPr>
        <p:spPr>
          <a:xfrm>
            <a:off x="395536"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5</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101" name="正方形/長方形 100"/>
          <p:cNvSpPr/>
          <p:nvPr/>
        </p:nvSpPr>
        <p:spPr>
          <a:xfrm>
            <a:off x="395536"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102" name="正方形/長方形 101"/>
          <p:cNvSpPr/>
          <p:nvPr/>
        </p:nvSpPr>
        <p:spPr>
          <a:xfrm>
            <a:off x="4283968"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7</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103" name="正方形/長方形 102"/>
          <p:cNvSpPr/>
          <p:nvPr/>
        </p:nvSpPr>
        <p:spPr>
          <a:xfrm>
            <a:off x="4283968"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kumimoji="1" lang="ja-JP" altLang="en-US" b="1" dirty="0" smtClean="0">
                <a:latin typeface="メイリオ" pitchFamily="50" charset="-128"/>
                <a:ea typeface="メイリオ" pitchFamily="50" charset="-128"/>
                <a:cs typeface="メイリオ" pitchFamily="50" charset="-128"/>
              </a:rPr>
              <a:t>今後の課題</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395536" y="1196752"/>
            <a:ext cx="8229600" cy="5184576"/>
          </a:xfrm>
        </p:spPr>
        <p:txBody>
          <a:bodyPr>
            <a:normAutofit/>
          </a:bodyPr>
          <a:lstStyle/>
          <a:p>
            <a:r>
              <a:rPr lang="ja-JP" altLang="en-US" sz="2800" b="1" dirty="0" smtClean="0">
                <a:latin typeface="メイリオ" pitchFamily="50" charset="-128"/>
                <a:ea typeface="メイリオ" pitchFamily="50" charset="-128"/>
                <a:cs typeface="メイリオ" pitchFamily="50" charset="-128"/>
              </a:rPr>
              <a:t>仕様変更対応</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最新の仕様で実装できているが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今後も仕様変更が発生する</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その際</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改修作業が必要である</a:t>
            </a:r>
            <a:r>
              <a:rPr lang="en-US" altLang="ja-JP" sz="2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プラグイン</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掲示板プラグインともに引き継ぎ者に説明済み</a:t>
            </a:r>
            <a:r>
              <a:rPr lang="en-US" altLang="ja-JP" sz="2400" b="1" dirty="0" smtClean="0">
                <a:latin typeface="メイリオ" pitchFamily="50" charset="-128"/>
                <a:ea typeface="メイリオ" pitchFamily="50" charset="-128"/>
                <a:cs typeface="メイリオ" pitchFamily="50" charset="-128"/>
              </a:rPr>
              <a:t>.</a:t>
            </a:r>
          </a:p>
          <a:p>
            <a:pPr lvl="1">
              <a:buNone/>
            </a:pPr>
            <a:endParaRPr lang="en-US" altLang="ja-JP" b="1" dirty="0" smtClean="0">
              <a:latin typeface="メイリオ" pitchFamily="50" charset="-128"/>
              <a:ea typeface="メイリオ" pitchFamily="50" charset="-128"/>
              <a:cs typeface="メイリオ" pitchFamily="50" charset="-128"/>
            </a:endParaRPr>
          </a:p>
          <a:p>
            <a:r>
              <a:rPr lang="en-US" altLang="ja-JP" sz="2800" b="1" dirty="0" smtClean="0">
                <a:latin typeface="メイリオ" pitchFamily="50" charset="-128"/>
                <a:ea typeface="メイリオ" pitchFamily="50" charset="-128"/>
                <a:cs typeface="メイリオ" pitchFamily="50" charset="-128"/>
              </a:rPr>
              <a:t>URL</a:t>
            </a:r>
            <a:r>
              <a:rPr lang="ja-JP" altLang="en-US" sz="2800" b="1" dirty="0" smtClean="0">
                <a:latin typeface="メイリオ" pitchFamily="50" charset="-128"/>
                <a:ea typeface="メイリオ" pitchFamily="50" charset="-128"/>
                <a:cs typeface="メイリオ" pitchFamily="50" charset="-128"/>
              </a:rPr>
              <a:t>設計等</a:t>
            </a:r>
            <a:r>
              <a:rPr lang="en-US" altLang="ja-JP" sz="2800" b="1" dirty="0" smtClean="0">
                <a:latin typeface="メイリオ" pitchFamily="50" charset="-128"/>
                <a:ea typeface="メイリオ" pitchFamily="50" charset="-128"/>
                <a:cs typeface="メイリオ" pitchFamily="50" charset="-128"/>
              </a:rPr>
              <a:t>, </a:t>
            </a:r>
            <a:r>
              <a:rPr lang="ja-JP" altLang="en-US" sz="2800" b="1" dirty="0" smtClean="0">
                <a:latin typeface="メイリオ" pitchFamily="50" charset="-128"/>
                <a:ea typeface="メイリオ" pitchFamily="50" charset="-128"/>
                <a:cs typeface="メイリオ" pitchFamily="50" charset="-128"/>
              </a:rPr>
              <a:t>共通処理仕様詰め</a:t>
            </a:r>
            <a:endParaRPr lang="en-US" altLang="ja-JP"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一年間を通して様々な仕様が決定したが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仕様が詰められていない箇所が多く現存している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掲示板プラグイン開発時に共通化が必要な個所をリストにして引き継いだ</a:t>
            </a:r>
            <a:r>
              <a:rPr lang="en-US" altLang="ja-JP" sz="2400" b="1" dirty="0" smtClean="0">
                <a:latin typeface="メイリオ" pitchFamily="50" charset="-128"/>
                <a:ea typeface="メイリオ" pitchFamily="50" charset="-128"/>
                <a:cs typeface="メイリオ" pitchFamily="50" charset="-128"/>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normAutofit/>
          </a:bodyPr>
          <a:lstStyle/>
          <a:p>
            <a:r>
              <a:rPr kumimoji="1" lang="ja-JP" altLang="en-US" sz="5400" b="1" dirty="0" smtClean="0">
                <a:latin typeface="HGP行書体" pitchFamily="66" charset="-128"/>
                <a:ea typeface="HGP行書体" pitchFamily="66" charset="-128"/>
                <a:cs typeface="メイリオ" pitchFamily="50" charset="-128"/>
              </a:rPr>
              <a:t>最後に</a:t>
            </a:r>
            <a:endParaRPr kumimoji="1" lang="ja-JP" altLang="en-US" sz="5400" b="1" dirty="0">
              <a:latin typeface="HGP行書体" pitchFamily="66" charset="-128"/>
              <a:ea typeface="HGP行書体" pitchFamily="66" charset="-128"/>
              <a:cs typeface="メイリオ" pitchFamily="50" charset="-128"/>
            </a:endParaRPr>
          </a:p>
        </p:txBody>
      </p:sp>
      <p:sp>
        <p:nvSpPr>
          <p:cNvPr id="3" name="コンテンツ プレースホルダ 2"/>
          <p:cNvSpPr>
            <a:spLocks noGrp="1"/>
          </p:cNvSpPr>
          <p:nvPr>
            <p:ph idx="1"/>
          </p:nvPr>
        </p:nvSpPr>
        <p:spPr>
          <a:xfrm>
            <a:off x="395536" y="1556792"/>
            <a:ext cx="8208912" cy="4824536"/>
          </a:xfrm>
        </p:spPr>
        <p:txBody>
          <a:bodyPr>
            <a:noAutofit/>
          </a:bodyPr>
          <a:lstStyle/>
          <a:p>
            <a:pPr>
              <a:buNone/>
            </a:pPr>
            <a:r>
              <a:rPr kumimoji="1" lang="ja-JP" altLang="en-US" b="1" dirty="0" smtClean="0">
                <a:latin typeface="HGP行書体" pitchFamily="66" charset="-128"/>
                <a:ea typeface="HGP行書体" pitchFamily="66" charset="-128"/>
                <a:cs typeface="メイリオ" pitchFamily="50" charset="-128"/>
              </a:rPr>
              <a:t>     ＣＭＳ</a:t>
            </a:r>
            <a:r>
              <a:rPr lang="en-US" altLang="ja-JP" b="1" dirty="0" smtClean="0">
                <a:latin typeface="HGP行書体" pitchFamily="66" charset="-128"/>
                <a:ea typeface="HGP行書体" pitchFamily="66" charset="-128"/>
                <a:cs typeface="メイリオ" pitchFamily="50" charset="-128"/>
              </a:rPr>
              <a:t>/</a:t>
            </a:r>
            <a:r>
              <a:rPr kumimoji="1" lang="ja-JP" altLang="en-US" b="1" dirty="0" smtClean="0">
                <a:latin typeface="HGP行書体" pitchFamily="66" charset="-128"/>
                <a:ea typeface="HGP行書体" pitchFamily="66" charset="-128"/>
                <a:cs typeface="メイリオ" pitchFamily="50" charset="-128"/>
              </a:rPr>
              <a:t>ソフトウェア開発でお世話になりました新井教授を始めとする</a:t>
            </a:r>
            <a:r>
              <a:rPr kumimoji="1" lang="en-US" altLang="ja-JP" b="1" dirty="0" smtClean="0">
                <a:latin typeface="HGP行書体" pitchFamily="66" charset="-128"/>
                <a:ea typeface="HGP行書体" pitchFamily="66" charset="-128"/>
                <a:cs typeface="メイリオ" pitchFamily="50" charset="-128"/>
              </a:rPr>
              <a:t>NetCommons</a:t>
            </a:r>
            <a:r>
              <a:rPr lang="ja-JP" altLang="en-US" b="1" dirty="0" smtClean="0">
                <a:latin typeface="HGP行書体" pitchFamily="66" charset="-128"/>
                <a:ea typeface="HGP行書体" pitchFamily="66" charset="-128"/>
                <a:cs typeface="メイリオ" pitchFamily="50" charset="-128"/>
              </a:rPr>
              <a:t>プロジェクトの皆さま</a:t>
            </a:r>
            <a:r>
              <a:rPr lang="en-US" altLang="ja-JP" b="1" dirty="0" smtClean="0">
                <a:latin typeface="HGP行書体" pitchFamily="66" charset="-128"/>
                <a:ea typeface="HGP行書体" pitchFamily="66" charset="-128"/>
                <a:cs typeface="メイリオ" pitchFamily="50" charset="-128"/>
              </a:rPr>
              <a:t>,</a:t>
            </a:r>
          </a:p>
          <a:p>
            <a:pPr>
              <a:buNone/>
            </a:pPr>
            <a:r>
              <a:rPr kumimoji="1" lang="ja-JP" altLang="en-US" b="1" dirty="0" smtClean="0">
                <a:latin typeface="HGP行書体" pitchFamily="66" charset="-128"/>
                <a:ea typeface="HGP行書体" pitchFamily="66" charset="-128"/>
                <a:cs typeface="メイリオ" pitchFamily="50" charset="-128"/>
              </a:rPr>
              <a:t>    研究科進学へ支援していただきました（日工専）の教授の皆さま</a:t>
            </a:r>
            <a:r>
              <a:rPr kumimoji="1" lang="en-US" altLang="ja-JP" b="1" dirty="0" smtClean="0">
                <a:latin typeface="HGP行書体" pitchFamily="66" charset="-128"/>
                <a:ea typeface="HGP行書体" pitchFamily="66" charset="-128"/>
                <a:cs typeface="メイリオ" pitchFamily="50" charset="-128"/>
              </a:rPr>
              <a:t>,</a:t>
            </a:r>
          </a:p>
          <a:p>
            <a:pPr>
              <a:buNone/>
            </a:pPr>
            <a:r>
              <a:rPr lang="ja-JP" altLang="en-US" b="1" dirty="0" smtClean="0">
                <a:latin typeface="HGP行書体" pitchFamily="66" charset="-128"/>
                <a:ea typeface="HGP行書体" pitchFamily="66" charset="-128"/>
                <a:cs typeface="メイリオ" pitchFamily="50" charset="-128"/>
              </a:rPr>
              <a:t>    （日工専）へ快く送っていただきました（情公共）（消防セ）の皆さまに感謝致します</a:t>
            </a:r>
            <a:r>
              <a:rPr lang="en-US" altLang="ja-JP" b="1" dirty="0" smtClean="0">
                <a:latin typeface="HGP行書体" pitchFamily="66" charset="-128"/>
                <a:ea typeface="HGP行書体" pitchFamily="66" charset="-128"/>
                <a:cs typeface="メイリオ" pitchFamily="50" charset="-128"/>
              </a:rPr>
              <a:t>.</a:t>
            </a:r>
          </a:p>
          <a:p>
            <a:pPr>
              <a:buNone/>
            </a:pPr>
            <a:r>
              <a:rPr lang="en-US" altLang="ja-JP" b="1" dirty="0" smtClean="0">
                <a:latin typeface="HGP行書体" pitchFamily="66" charset="-128"/>
                <a:ea typeface="HGP行書体" pitchFamily="66" charset="-128"/>
                <a:cs typeface="メイリオ" pitchFamily="50" charset="-128"/>
              </a:rPr>
              <a:t>    </a:t>
            </a:r>
            <a:r>
              <a:rPr lang="ja-JP" altLang="en-US" b="1" dirty="0" smtClean="0">
                <a:latin typeface="HGP行書体" pitchFamily="66" charset="-128"/>
                <a:ea typeface="HGP行書体" pitchFamily="66" charset="-128"/>
                <a:cs typeface="メイリオ" pitchFamily="50" charset="-128"/>
              </a:rPr>
              <a:t>ほんとうにありがとうございました</a:t>
            </a:r>
            <a:r>
              <a:rPr lang="en-US" altLang="ja-JP" b="1" dirty="0" smtClean="0">
                <a:latin typeface="HGP行書体" pitchFamily="66" charset="-128"/>
                <a:ea typeface="HGP行書体" pitchFamily="66" charset="-128"/>
                <a:cs typeface="メイリオ" pitchFamily="50" charset="-128"/>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b="1" dirty="0" smtClean="0">
                <a:latin typeface="メイリオ" pitchFamily="50" charset="-128"/>
                <a:ea typeface="メイリオ" pitchFamily="50" charset="-128"/>
                <a:cs typeface="メイリオ" pitchFamily="50" charset="-128"/>
              </a:rPr>
              <a:t>ご清聴ありがとうございました</a:t>
            </a:r>
            <a:endParaRPr kumimoji="1" lang="ja-JP" altLang="en-US" sz="3600" b="1" dirty="0">
              <a:latin typeface="メイリオ" pitchFamily="50" charset="-128"/>
              <a:ea typeface="メイリオ" pitchFamily="50" charset="-128"/>
              <a:cs typeface="メイリオ" pitchFamily="50" charset="-128"/>
            </a:endParaRPr>
          </a:p>
        </p:txBody>
      </p:sp>
      <p:cxnSp>
        <p:nvCxnSpPr>
          <p:cNvPr id="7" name="直線コネクタ 6"/>
          <p:cNvCxnSpPr/>
          <p:nvPr/>
        </p:nvCxnSpPr>
        <p:spPr>
          <a:xfrm>
            <a:off x="2483768" y="5013176"/>
            <a:ext cx="6264696"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4005064"/>
            <a:ext cx="5976664" cy="830997"/>
          </a:xfrm>
          <a:prstGeom prst="rect">
            <a:avLst/>
          </a:prstGeom>
        </p:spPr>
        <p:txBody>
          <a:bodyPr wrap="square">
            <a:spAutoFit/>
          </a:bodyPr>
          <a:lstStyle/>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機能提案及び</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評価</a:t>
            </a:r>
            <a:endParaRPr lang="ja-JP" altLang="en-US" sz="2400" b="1" dirty="0">
              <a:latin typeface="メイリオ" pitchFamily="50" charset="-128"/>
              <a:ea typeface="メイリオ" pitchFamily="50" charset="-128"/>
              <a:cs typeface="メイリオ" pitchFamily="50" charset="-128"/>
            </a:endParaRPr>
          </a:p>
        </p:txBody>
      </p:sp>
      <p:sp>
        <p:nvSpPr>
          <p:cNvPr id="8" name="サブタイトル 2"/>
          <p:cNvSpPr txBox="1">
            <a:spLocks/>
          </p:cNvSpPr>
          <p:nvPr/>
        </p:nvSpPr>
        <p:spPr>
          <a:xfrm>
            <a:off x="2339752" y="5132784"/>
            <a:ext cx="6552728" cy="1176536"/>
          </a:xfrm>
          <a:prstGeom prst="rect">
            <a:avLst/>
          </a:prstGeom>
        </p:spPr>
        <p:txBody>
          <a:bodyPr vert="horz" lIns="91440" tIns="45720" rIns="91440" bIns="45720" rtlCol="0">
            <a:noAutofit/>
          </a:bodyPr>
          <a:lstStyle/>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国立情報学研究所 社会共有知研究センター</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新井研究室</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日立製作所 </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情公共</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消防セ１</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 外田浩太朗</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指導教官 新井紀子 教授</a:t>
            </a:r>
            <a:endParaRPr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Todo</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プロジェクトで得た技術は？</a:t>
            </a:r>
            <a:endParaRPr kumimoji="1" lang="en-US" altLang="ja-JP" dirty="0" smtClean="0"/>
          </a:p>
          <a:p>
            <a:r>
              <a:rPr lang="ja-JP" altLang="en-US" dirty="0" smtClean="0"/>
              <a:t>日立で自動化を取りいれるためには？</a:t>
            </a:r>
            <a:endParaRPr lang="en-US" altLang="ja-JP" dirty="0" smtClean="0"/>
          </a:p>
          <a:p>
            <a:endParaRPr kumimoji="1" lang="ja-JP" alt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5" name="正方形/長方形 14"/>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107504" y="980728"/>
            <a:ext cx="8856984" cy="8548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NetCommons3</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Plugin</a:t>
            </a:r>
          </a:p>
          <a:p>
            <a:pPr algn="ctr"/>
            <a:r>
              <a:rPr lang="en-US" altLang="ja-JP" sz="2000" b="1" dirty="0" smtClean="0">
                <a:latin typeface="メイリオ" pitchFamily="50" charset="-128"/>
                <a:ea typeface="メイリオ" pitchFamily="50" charset="-128"/>
                <a:cs typeface="メイリオ" pitchFamily="50" charset="-128"/>
              </a:rPr>
              <a:t>(HTML, CSS, Javascript, PHP</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etc.)</a:t>
            </a:r>
            <a:endParaRPr kumimoji="1" lang="ja-JP" altLang="en-US" sz="3200" b="1" dirty="0">
              <a:latin typeface="メイリオ" pitchFamily="50" charset="-128"/>
              <a:ea typeface="メイリオ" pitchFamily="50" charset="-128"/>
              <a:cs typeface="メイリオ" pitchFamily="50" charset="-128"/>
            </a:endParaRPr>
          </a:p>
        </p:txBody>
      </p:sp>
      <p:sp>
        <p:nvSpPr>
          <p:cNvPr id="5" name="正方形/長方形 4"/>
          <p:cNvSpPr/>
          <p:nvPr/>
        </p:nvSpPr>
        <p:spPr>
          <a:xfrm>
            <a:off x="107504" y="1916832"/>
            <a:ext cx="8856984" cy="8548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NetCommons3</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Core</a:t>
            </a:r>
          </a:p>
          <a:p>
            <a:pPr algn="ctr"/>
            <a:r>
              <a:rPr lang="en-US" altLang="ja-JP" sz="2000" b="1" dirty="0" smtClean="0">
                <a:latin typeface="メイリオ" pitchFamily="50" charset="-128"/>
                <a:ea typeface="メイリオ" pitchFamily="50" charset="-128"/>
                <a:cs typeface="メイリオ" pitchFamily="50" charset="-128"/>
              </a:rPr>
              <a:t>(HTML, CSS, Javascript, PHP</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etc.)</a:t>
            </a:r>
            <a:endParaRPr lang="ja-JP" altLang="en-US" sz="2000" b="1" dirty="0" smtClean="0">
              <a:latin typeface="メイリオ" pitchFamily="50" charset="-128"/>
              <a:ea typeface="メイリオ" pitchFamily="50" charset="-128"/>
              <a:cs typeface="メイリオ" pitchFamily="50" charset="-128"/>
            </a:endParaRPr>
          </a:p>
        </p:txBody>
      </p:sp>
      <p:sp>
        <p:nvSpPr>
          <p:cNvPr id="6" name="正方形/長方形 5"/>
          <p:cNvSpPr/>
          <p:nvPr/>
        </p:nvSpPr>
        <p:spPr>
          <a:xfrm>
            <a:off x="107504" y="2852936"/>
            <a:ext cx="8856984" cy="576064"/>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CakePHP</a:t>
            </a:r>
          </a:p>
        </p:txBody>
      </p:sp>
      <p:sp>
        <p:nvSpPr>
          <p:cNvPr id="7" name="正方形/長方形 6"/>
          <p:cNvSpPr/>
          <p:nvPr/>
        </p:nvSpPr>
        <p:spPr>
          <a:xfrm>
            <a:off x="107504" y="3501008"/>
            <a:ext cx="8856984" cy="648072"/>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Composer</a:t>
            </a:r>
          </a:p>
        </p:txBody>
      </p:sp>
      <p:sp>
        <p:nvSpPr>
          <p:cNvPr id="8" name="正方形/長方形 7"/>
          <p:cNvSpPr/>
          <p:nvPr/>
        </p:nvSpPr>
        <p:spPr>
          <a:xfrm>
            <a:off x="107504" y="4221088"/>
            <a:ext cx="8856984" cy="557858"/>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Apache,</a:t>
            </a:r>
            <a:r>
              <a:rPr lang="ja-JP" altLang="en-US" sz="2800" b="1" dirty="0" smtClean="0">
                <a:latin typeface="メイリオ" pitchFamily="50" charset="-128"/>
                <a:ea typeface="メイリオ" pitchFamily="50" charset="-128"/>
                <a:cs typeface="メイリオ" pitchFamily="50" charset="-128"/>
              </a:rPr>
              <a:t> </a:t>
            </a:r>
            <a:r>
              <a:rPr kumimoji="1" lang="en-US" altLang="ja-JP" sz="2800" b="1" dirty="0" smtClean="0">
                <a:latin typeface="メイリオ" pitchFamily="50" charset="-128"/>
                <a:ea typeface="メイリオ" pitchFamily="50" charset="-128"/>
                <a:cs typeface="メイリオ" pitchFamily="50" charset="-128"/>
              </a:rPr>
              <a:t>MySQL,</a:t>
            </a:r>
            <a:r>
              <a:rPr lang="en-US" altLang="ja-JP" sz="2800" b="1" dirty="0" smtClean="0">
                <a:latin typeface="メイリオ" pitchFamily="50" charset="-128"/>
                <a:ea typeface="メイリオ" pitchFamily="50" charset="-128"/>
                <a:cs typeface="メイリオ" pitchFamily="50" charset="-128"/>
              </a:rPr>
              <a:t> PHP</a:t>
            </a:r>
            <a:r>
              <a:rPr lang="ja-JP" altLang="en-US" sz="2800" b="1" dirty="0" smtClean="0">
                <a:latin typeface="メイリオ" pitchFamily="50" charset="-128"/>
                <a:ea typeface="メイリオ" pitchFamily="50" charset="-128"/>
                <a:cs typeface="メイリオ" pitchFamily="50" charset="-128"/>
              </a:rPr>
              <a:t> </a:t>
            </a:r>
            <a:endParaRPr kumimoji="1" lang="en-US" altLang="ja-JP" sz="2800" b="1" dirty="0" smtClean="0">
              <a:latin typeface="メイリオ" pitchFamily="50" charset="-128"/>
              <a:ea typeface="メイリオ" pitchFamily="50" charset="-128"/>
              <a:cs typeface="メイリオ" pitchFamily="50" charset="-128"/>
            </a:endParaRPr>
          </a:p>
        </p:txBody>
      </p:sp>
      <p:sp>
        <p:nvSpPr>
          <p:cNvPr id="9" name="正方形/長方形 8"/>
          <p:cNvSpPr/>
          <p:nvPr/>
        </p:nvSpPr>
        <p:spPr>
          <a:xfrm>
            <a:off x="107504" y="6093296"/>
            <a:ext cx="8856984" cy="629866"/>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Ubuntu</a:t>
            </a:r>
            <a:r>
              <a:rPr lang="en-US" altLang="ja-JP" sz="2800" b="1" dirty="0" smtClean="0">
                <a:latin typeface="メイリオ" pitchFamily="50" charset="-128"/>
                <a:ea typeface="メイリオ" pitchFamily="50" charset="-128"/>
                <a:cs typeface="メイリオ" pitchFamily="50" charset="-128"/>
              </a:rPr>
              <a:t>, </a:t>
            </a:r>
            <a:r>
              <a:rPr kumimoji="1" lang="en-US" altLang="ja-JP" sz="2800" b="1" dirty="0" smtClean="0">
                <a:latin typeface="メイリオ" pitchFamily="50" charset="-128"/>
                <a:ea typeface="メイリオ" pitchFamily="50" charset="-128"/>
                <a:cs typeface="メイリオ" pitchFamily="50" charset="-128"/>
              </a:rPr>
              <a:t>Windows</a:t>
            </a:r>
            <a:r>
              <a:rPr lang="en-US" altLang="ja-JP" sz="2800" b="1" dirty="0" smtClean="0">
                <a:latin typeface="メイリオ" pitchFamily="50" charset="-128"/>
                <a:ea typeface="メイリオ" pitchFamily="50" charset="-128"/>
                <a:cs typeface="メイリオ" pitchFamily="50" charset="-128"/>
              </a:rPr>
              <a:t>, Mac</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OS X, Linux     etc.</a:t>
            </a:r>
            <a:endParaRPr kumimoji="1" lang="en-US" altLang="ja-JP" b="1" dirty="0" smtClean="0">
              <a:latin typeface="メイリオ" pitchFamily="50" charset="-128"/>
              <a:ea typeface="メイリオ" pitchFamily="50" charset="-128"/>
              <a:cs typeface="メイリオ" pitchFamily="50" charset="-128"/>
            </a:endParaRPr>
          </a:p>
        </p:txBody>
      </p:sp>
      <p:sp>
        <p:nvSpPr>
          <p:cNvPr id="10" name="正方形/長方形 9"/>
          <p:cNvSpPr/>
          <p:nvPr/>
        </p:nvSpPr>
        <p:spPr>
          <a:xfrm>
            <a:off x="107504" y="4869160"/>
            <a:ext cx="8856984" cy="504056"/>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Ubuntu</a:t>
            </a:r>
            <a:endParaRPr kumimoji="1" lang="en-US" altLang="ja-JP" b="1" dirty="0" smtClean="0">
              <a:latin typeface="メイリオ" pitchFamily="50" charset="-128"/>
              <a:ea typeface="メイリオ" pitchFamily="50" charset="-128"/>
              <a:cs typeface="メイリオ" pitchFamily="50" charset="-128"/>
            </a:endParaRPr>
          </a:p>
        </p:txBody>
      </p:sp>
      <p:sp>
        <p:nvSpPr>
          <p:cNvPr id="11" name="正方形/長方形 10"/>
          <p:cNvSpPr/>
          <p:nvPr/>
        </p:nvSpPr>
        <p:spPr>
          <a:xfrm>
            <a:off x="107504" y="5445224"/>
            <a:ext cx="8856984" cy="576064"/>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VirtualBox, Vagrant, </a:t>
            </a:r>
            <a:r>
              <a:rPr lang="en-US" altLang="ja-JP" sz="2800" b="1" dirty="0" smtClean="0">
                <a:latin typeface="メイリオ" pitchFamily="50" charset="-128"/>
                <a:ea typeface="メイリオ" pitchFamily="50" charset="-128"/>
                <a:cs typeface="メイリオ" pitchFamily="50" charset="-128"/>
              </a:rPr>
              <a:t>Chef-DK</a:t>
            </a:r>
          </a:p>
        </p:txBody>
      </p:sp>
      <p:sp>
        <p:nvSpPr>
          <p:cNvPr id="12" name="正方形/長方形 11"/>
          <p:cNvSpPr/>
          <p:nvPr/>
        </p:nvSpPr>
        <p:spPr>
          <a:xfrm>
            <a:off x="108450" y="116632"/>
            <a:ext cx="3023390" cy="79208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Bootstrap</a:t>
            </a:r>
          </a:p>
          <a:p>
            <a:pPr algn="ctr"/>
            <a:r>
              <a:rPr lang="en-US" altLang="ja-JP" sz="2000" b="1" dirty="0" smtClean="0">
                <a:latin typeface="メイリオ" pitchFamily="50" charset="-128"/>
                <a:ea typeface="メイリオ" pitchFamily="50" charset="-128"/>
                <a:cs typeface="メイリオ" pitchFamily="50" charset="-128"/>
              </a:rPr>
              <a:t>(CSS)</a:t>
            </a:r>
            <a:endParaRPr kumimoji="1" lang="ja-JP" altLang="en-US" sz="2000" b="1" dirty="0">
              <a:latin typeface="メイリオ" pitchFamily="50" charset="-128"/>
              <a:ea typeface="メイリオ" pitchFamily="50" charset="-128"/>
              <a:cs typeface="メイリオ" pitchFamily="50" charset="-128"/>
            </a:endParaRPr>
          </a:p>
        </p:txBody>
      </p:sp>
      <p:sp>
        <p:nvSpPr>
          <p:cNvPr id="13" name="正方形/長方形 12"/>
          <p:cNvSpPr/>
          <p:nvPr/>
        </p:nvSpPr>
        <p:spPr>
          <a:xfrm>
            <a:off x="6228184" y="116632"/>
            <a:ext cx="2736304" cy="78284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jQuery</a:t>
            </a:r>
          </a:p>
          <a:p>
            <a:pPr algn="ctr"/>
            <a:r>
              <a:rPr lang="en-US" altLang="ja-JP" sz="2000" b="1" dirty="0" smtClean="0">
                <a:latin typeface="メイリオ" pitchFamily="50" charset="-128"/>
                <a:ea typeface="メイリオ" pitchFamily="50" charset="-128"/>
                <a:cs typeface="メイリオ" pitchFamily="50" charset="-128"/>
              </a:rPr>
              <a:t>(Javascript)</a:t>
            </a:r>
            <a:endParaRPr kumimoji="1" lang="ja-JP" altLang="en-US" sz="2000" b="1" dirty="0">
              <a:latin typeface="メイリオ" pitchFamily="50" charset="-128"/>
              <a:ea typeface="メイリオ" pitchFamily="50" charset="-128"/>
              <a:cs typeface="メイリオ" pitchFamily="50" charset="-128"/>
            </a:endParaRPr>
          </a:p>
        </p:txBody>
      </p:sp>
      <p:sp>
        <p:nvSpPr>
          <p:cNvPr id="14" name="正方形/長方形 13"/>
          <p:cNvSpPr/>
          <p:nvPr/>
        </p:nvSpPr>
        <p:spPr>
          <a:xfrm>
            <a:off x="3203848" y="116632"/>
            <a:ext cx="2952328" cy="78284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AngularJS</a:t>
            </a:r>
          </a:p>
          <a:p>
            <a:pPr algn="ctr"/>
            <a:r>
              <a:rPr lang="en-US" altLang="ja-JP" sz="2000" b="1" dirty="0" smtClean="0">
                <a:latin typeface="メイリオ" pitchFamily="50" charset="-128"/>
                <a:ea typeface="メイリオ" pitchFamily="50" charset="-128"/>
                <a:cs typeface="メイリオ" pitchFamily="50" charset="-128"/>
              </a:rPr>
              <a:t>(Javascript)</a:t>
            </a:r>
            <a:endParaRPr kumimoji="1" lang="ja-JP" altLang="en-US" b="1" dirty="0">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cstate="print"/>
          <a:srcRect/>
          <a:stretch>
            <a:fillRect/>
          </a:stretch>
        </p:blipFill>
        <p:spPr bwMode="auto">
          <a:xfrm>
            <a:off x="179512" y="260648"/>
            <a:ext cx="3860736" cy="2448272"/>
          </a:xfrm>
          <a:prstGeom prst="rect">
            <a:avLst/>
          </a:prstGeom>
          <a:noFill/>
          <a:ln w="9525">
            <a:noFill/>
            <a:miter lim="800000"/>
            <a:headEnd/>
            <a:tailEnd/>
          </a:ln>
        </p:spPr>
      </p:pic>
      <p:sp>
        <p:nvSpPr>
          <p:cNvPr id="3" name="テキスト ボックス 2"/>
          <p:cNvSpPr txBox="1"/>
          <p:nvPr/>
        </p:nvSpPr>
        <p:spPr>
          <a:xfrm>
            <a:off x="2123728" y="6021288"/>
            <a:ext cx="4896544" cy="707886"/>
          </a:xfrm>
          <a:prstGeom prst="rect">
            <a:avLst/>
          </a:prstGeom>
          <a:noFill/>
        </p:spPr>
        <p:txBody>
          <a:bodyPr wrap="square" rtlCol="0">
            <a:spAutoFit/>
          </a:bodyPr>
          <a:lstStyle/>
          <a:p>
            <a:r>
              <a:rPr kumimoji="1" lang="en-US" altLang="ja-JP" sz="4000" b="1" dirty="0" smtClean="0">
                <a:latin typeface="メイリオ" pitchFamily="50" charset="-128"/>
                <a:ea typeface="メイリオ" pitchFamily="50" charset="-128"/>
                <a:cs typeface="メイリオ" pitchFamily="50" charset="-128"/>
              </a:rPr>
              <a:t>(1)</a:t>
            </a:r>
            <a:r>
              <a:rPr kumimoji="1" lang="ja-JP" altLang="en-US" sz="4000" b="1" dirty="0" smtClean="0">
                <a:latin typeface="メイリオ" pitchFamily="50" charset="-128"/>
                <a:ea typeface="メイリオ" pitchFamily="50" charset="-128"/>
                <a:cs typeface="メイリオ" pitchFamily="50" charset="-128"/>
              </a:rPr>
              <a:t>　画面</a:t>
            </a:r>
            <a:r>
              <a:rPr kumimoji="1" lang="en-US" altLang="ja-JP" sz="4000" b="1" dirty="0" smtClean="0">
                <a:latin typeface="メイリオ" pitchFamily="50" charset="-128"/>
                <a:ea typeface="メイリオ" pitchFamily="50" charset="-128"/>
                <a:cs typeface="メイリオ" pitchFamily="50" charset="-128"/>
              </a:rPr>
              <a:t>/</a:t>
            </a:r>
            <a:r>
              <a:rPr kumimoji="1" lang="ja-JP" altLang="en-US" sz="4000" b="1" dirty="0" smtClean="0">
                <a:latin typeface="メイリオ" pitchFamily="50" charset="-128"/>
                <a:ea typeface="メイリオ" pitchFamily="50" charset="-128"/>
                <a:cs typeface="メイリオ" pitchFamily="50" charset="-128"/>
              </a:rPr>
              <a:t>機能設計</a:t>
            </a:r>
            <a:endParaRPr kumimoji="1" lang="en-US" altLang="ja-JP" sz="4000" b="1" dirty="0" smtClean="0">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テキスト ボックス 3"/>
          <p:cNvSpPr txBox="1"/>
          <p:nvPr/>
        </p:nvSpPr>
        <p:spPr>
          <a:xfrm>
            <a:off x="1691680" y="6021288"/>
            <a:ext cx="5832648" cy="707886"/>
          </a:xfrm>
          <a:prstGeom prst="rect">
            <a:avLst/>
          </a:prstGeom>
          <a:noFill/>
        </p:spPr>
        <p:txBody>
          <a:bodyPr wrap="square" rtlCol="0">
            <a:spAutoFit/>
          </a:bodyPr>
          <a:lstStyle/>
          <a:p>
            <a:r>
              <a:rPr lang="en-US" altLang="ja-JP" sz="4000" b="1" dirty="0" smtClean="0">
                <a:latin typeface="メイリオ" pitchFamily="50" charset="-128"/>
                <a:ea typeface="メイリオ" pitchFamily="50" charset="-128"/>
                <a:cs typeface="メイリオ" pitchFamily="50" charset="-128"/>
              </a:rPr>
              <a:t>(3)</a:t>
            </a:r>
            <a:r>
              <a:rPr lang="ja-JP" altLang="en-US" sz="4000" b="1" dirty="0" smtClean="0">
                <a:latin typeface="メイリオ" pitchFamily="50" charset="-128"/>
                <a:ea typeface="メイリオ" pitchFamily="50" charset="-128"/>
                <a:cs typeface="メイリオ" pitchFamily="50" charset="-128"/>
              </a:rPr>
              <a:t>　プログラミング</a:t>
            </a:r>
          </a:p>
        </p:txBody>
      </p:sp>
      <p:pic>
        <p:nvPicPr>
          <p:cNvPr id="45058" name="Picture 2"/>
          <p:cNvPicPr>
            <a:picLocks noChangeAspect="1" noChangeArrowheads="1"/>
          </p:cNvPicPr>
          <p:nvPr/>
        </p:nvPicPr>
        <p:blipFill>
          <a:blip r:embed="rId2" cstate="print"/>
          <a:srcRect/>
          <a:stretch>
            <a:fillRect/>
          </a:stretch>
        </p:blipFill>
        <p:spPr bwMode="auto">
          <a:xfrm>
            <a:off x="179512" y="188640"/>
            <a:ext cx="3934437" cy="201622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テキスト ボックス 1"/>
          <p:cNvSpPr txBox="1"/>
          <p:nvPr/>
        </p:nvSpPr>
        <p:spPr>
          <a:xfrm>
            <a:off x="1187624" y="5373216"/>
            <a:ext cx="7093296" cy="1323439"/>
          </a:xfrm>
          <a:prstGeom prst="rect">
            <a:avLst/>
          </a:prstGeom>
          <a:noFill/>
        </p:spPr>
        <p:txBody>
          <a:bodyPr wrap="square" rtlCol="0">
            <a:spAutoFit/>
          </a:bodyPr>
          <a:lstStyle/>
          <a:p>
            <a:r>
              <a:rPr lang="en-US" altLang="ja-JP" sz="4000" b="1" dirty="0" smtClean="0">
                <a:latin typeface="メイリオ" pitchFamily="50" charset="-128"/>
                <a:ea typeface="メイリオ" pitchFamily="50" charset="-128"/>
                <a:cs typeface="メイリオ" pitchFamily="50" charset="-128"/>
              </a:rPr>
              <a:t>(4)</a:t>
            </a:r>
            <a:r>
              <a:rPr lang="ja-JP" altLang="en-US" sz="4000" b="1" dirty="0" smtClean="0">
                <a:latin typeface="メイリオ" pitchFamily="50" charset="-128"/>
                <a:ea typeface="メイリオ" pitchFamily="50" charset="-128"/>
                <a:cs typeface="メイリオ" pitchFamily="50" charset="-128"/>
              </a:rPr>
              <a:t>　開発環境でのテスト</a:t>
            </a:r>
            <a:endParaRPr lang="en-US" altLang="ja-JP" sz="4000" b="1" dirty="0" smtClean="0">
              <a:latin typeface="メイリオ" pitchFamily="50" charset="-128"/>
              <a:ea typeface="メイリオ" pitchFamily="50" charset="-128"/>
              <a:cs typeface="メイリオ" pitchFamily="50" charset="-128"/>
            </a:endParaRPr>
          </a:p>
          <a:p>
            <a:r>
              <a:rPr lang="ja-JP" altLang="en-US" sz="4000" b="1" dirty="0" smtClean="0">
                <a:latin typeface="メイリオ" pitchFamily="50" charset="-128"/>
                <a:ea typeface="メイリオ" pitchFamily="50" charset="-128"/>
                <a:cs typeface="メイリオ" pitchFamily="50" charset="-128"/>
              </a:rPr>
              <a:t>　　</a:t>
            </a:r>
            <a:r>
              <a:rPr lang="en-US" altLang="ja-JP" sz="4000" b="1" dirty="0" smtClean="0">
                <a:latin typeface="メイリオ" pitchFamily="50" charset="-128"/>
                <a:ea typeface="メイリオ" pitchFamily="50" charset="-128"/>
                <a:cs typeface="メイリオ" pitchFamily="50" charset="-128"/>
              </a:rPr>
              <a:t>(</a:t>
            </a:r>
            <a:r>
              <a:rPr lang="ja-JP" altLang="en-US" sz="4000" b="1" dirty="0" smtClean="0">
                <a:latin typeface="メイリオ" pitchFamily="50" charset="-128"/>
                <a:ea typeface="メイリオ" pitchFamily="50" charset="-128"/>
                <a:cs typeface="メイリオ" pitchFamily="50" charset="-128"/>
              </a:rPr>
              <a:t>構文</a:t>
            </a:r>
            <a:r>
              <a:rPr lang="en-US" altLang="ja-JP" sz="4000" b="1" dirty="0" smtClean="0">
                <a:latin typeface="メイリオ" pitchFamily="50" charset="-128"/>
                <a:ea typeface="メイリオ" pitchFamily="50" charset="-128"/>
                <a:cs typeface="メイリオ" pitchFamily="50" charset="-128"/>
              </a:rPr>
              <a:t>, </a:t>
            </a:r>
            <a:r>
              <a:rPr lang="ja-JP" altLang="en-US" sz="4000" b="1" dirty="0" smtClean="0">
                <a:latin typeface="メイリオ" pitchFamily="50" charset="-128"/>
                <a:ea typeface="メイリオ" pitchFamily="50" charset="-128"/>
                <a:cs typeface="メイリオ" pitchFamily="50" charset="-128"/>
              </a:rPr>
              <a:t>規約チェック等</a:t>
            </a:r>
            <a:r>
              <a:rPr lang="en-US" altLang="ja-JP" sz="4000" b="1" dirty="0" smtClean="0">
                <a:latin typeface="メイリオ" pitchFamily="50" charset="-128"/>
                <a:ea typeface="メイリオ" pitchFamily="50" charset="-128"/>
                <a:cs typeface="メイリオ" pitchFamily="50" charset="-128"/>
              </a:rPr>
              <a:t>)</a:t>
            </a:r>
            <a:endParaRPr lang="ja-JP" altLang="en-US" sz="4000" b="1" dirty="0" smtClean="0">
              <a:latin typeface="メイリオ" pitchFamily="50" charset="-128"/>
              <a:ea typeface="メイリオ" pitchFamily="50" charset="-128"/>
              <a:cs typeface="メイリオ" pitchFamily="50" charset="-128"/>
            </a:endParaRPr>
          </a:p>
        </p:txBody>
      </p:sp>
      <p:pic>
        <p:nvPicPr>
          <p:cNvPr id="3" name="Picture 12"/>
          <p:cNvPicPr>
            <a:picLocks noChangeAspect="1" noChangeArrowheads="1"/>
          </p:cNvPicPr>
          <p:nvPr/>
        </p:nvPicPr>
        <p:blipFill>
          <a:blip r:embed="rId2" cstate="print"/>
          <a:srcRect t="36842" r="28783"/>
          <a:stretch>
            <a:fillRect/>
          </a:stretch>
        </p:blipFill>
        <p:spPr bwMode="auto">
          <a:xfrm>
            <a:off x="251520" y="332656"/>
            <a:ext cx="6003667" cy="1656184"/>
          </a:xfrm>
          <a:prstGeom prst="rect">
            <a:avLst/>
          </a:prstGeom>
          <a:noFill/>
          <a:ln w="9525">
            <a:noFill/>
            <a:miter lim="800000"/>
            <a:headEnd/>
            <a:tailEnd/>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1143000"/>
          </a:xfrm>
        </p:spPr>
        <p:txBody>
          <a:bodyPr/>
          <a:lstStyle/>
          <a:p>
            <a:r>
              <a:rPr kumimoji="1" lang="ja-JP" altLang="en-US" b="1" dirty="0" smtClean="0">
                <a:latin typeface="メイリオ" pitchFamily="50" charset="-128"/>
                <a:ea typeface="メイリオ" pitchFamily="50" charset="-128"/>
                <a:cs typeface="メイリオ" pitchFamily="50" charset="-128"/>
              </a:rPr>
              <a:t>コンテンツ</a:t>
            </a:r>
            <a:endParaRPr kumimoji="1" lang="ja-JP" altLang="en-US"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a:xfrm>
            <a:off x="457200" y="1052736"/>
            <a:ext cx="8291264" cy="5472608"/>
          </a:xfrm>
        </p:spPr>
        <p:txBody>
          <a:bodyPr>
            <a:normAutofit lnSpcReduction="10000"/>
          </a:bodyPr>
          <a:lstStyle/>
          <a:p>
            <a:pPr marL="514350"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研究</a:t>
            </a:r>
            <a:r>
              <a:rPr kumimoji="1" lang="ja-JP" altLang="en-US" sz="2800" b="1" dirty="0" smtClean="0">
                <a:latin typeface="メイリオ" pitchFamily="50" charset="-128"/>
                <a:ea typeface="メイリオ" pitchFamily="50" charset="-128"/>
                <a:cs typeface="メイリオ" pitchFamily="50" charset="-128"/>
              </a:rPr>
              <a:t>の目的</a:t>
            </a:r>
            <a:endParaRPr kumimoji="1"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研究室選定理由（</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枚</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分半）</a:t>
            </a:r>
            <a:endParaRPr kumimoji="1" lang="en-US" altLang="ja-JP" sz="24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NetCommons</a:t>
            </a:r>
            <a:r>
              <a:rPr lang="ja-JP" altLang="en-US" sz="2400" b="1" dirty="0" smtClean="0">
                <a:latin typeface="メイリオ" pitchFamily="50" charset="-128"/>
                <a:ea typeface="メイリオ" pitchFamily="50" charset="-128"/>
                <a:cs typeface="メイリオ" pitchFamily="50" charset="-128"/>
              </a:rPr>
              <a:t>とは（</a:t>
            </a:r>
            <a:r>
              <a:rPr lang="en-US" altLang="ja-JP" sz="2400" b="1" dirty="0" smtClean="0">
                <a:latin typeface="メイリオ" pitchFamily="50" charset="-128"/>
                <a:ea typeface="メイリオ" pitchFamily="50" charset="-128"/>
                <a:cs typeface="メイリオ" pitchFamily="50" charset="-128"/>
              </a:rPr>
              <a:t>3</a:t>
            </a:r>
            <a:r>
              <a:rPr lang="ja-JP" altLang="en-US" sz="2400" b="1" dirty="0" smtClean="0">
                <a:latin typeface="メイリオ" pitchFamily="50" charset="-128"/>
                <a:ea typeface="メイリオ" pitchFamily="50" charset="-128"/>
                <a:cs typeface="メイリオ" pitchFamily="50" charset="-128"/>
              </a:rPr>
              <a:t>枚</a:t>
            </a:r>
            <a:r>
              <a:rPr lang="en-US" altLang="ja-JP" sz="2400" b="1" dirty="0" smtClean="0">
                <a:latin typeface="メイリオ" pitchFamily="50" charset="-128"/>
                <a:ea typeface="メイリオ" pitchFamily="50" charset="-128"/>
                <a:cs typeface="メイリオ" pitchFamily="50" charset="-128"/>
              </a:rPr>
              <a:t>3</a:t>
            </a:r>
            <a:r>
              <a:rPr lang="ja-JP" altLang="en-US" sz="2400" b="1" dirty="0" smtClean="0">
                <a:latin typeface="メイリオ" pitchFamily="50" charset="-128"/>
                <a:ea typeface="メイリオ" pitchFamily="50" charset="-128"/>
                <a:cs typeface="メイリオ" pitchFamily="50" charset="-128"/>
              </a:rPr>
              <a:t>分）</a:t>
            </a:r>
            <a:endParaRPr lang="en-US" altLang="ja-JP" sz="24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プラグイン開発（</a:t>
            </a:r>
            <a:r>
              <a:rPr lang="en-US" altLang="ja-JP" sz="2400" b="1" dirty="0" smtClean="0">
                <a:latin typeface="メイリオ" pitchFamily="50" charset="-128"/>
                <a:ea typeface="メイリオ" pitchFamily="50" charset="-128"/>
                <a:cs typeface="メイリオ" pitchFamily="50" charset="-128"/>
              </a:rPr>
              <a:t>2</a:t>
            </a:r>
            <a:r>
              <a:rPr lang="ja-JP" altLang="en-US" sz="2400" b="1" dirty="0" smtClean="0">
                <a:latin typeface="メイリオ" pitchFamily="50" charset="-128"/>
                <a:ea typeface="メイリオ" pitchFamily="50" charset="-128"/>
                <a:cs typeface="メイリオ" pitchFamily="50" charset="-128"/>
              </a:rPr>
              <a:t>枚</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分半）</a:t>
            </a:r>
            <a:endParaRPr lang="en-US" altLang="ja-JP" sz="2400"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en-US" altLang="ja-JP" sz="2800" b="1" dirty="0" smtClean="0">
                <a:latin typeface="メイリオ" pitchFamily="50" charset="-128"/>
                <a:ea typeface="メイリオ" pitchFamily="50" charset="-128"/>
                <a:cs typeface="メイリオ" pitchFamily="50" charset="-128"/>
              </a:rPr>
              <a:t>NC2</a:t>
            </a:r>
            <a:r>
              <a:rPr lang="ja-JP" altLang="en-US" sz="2800" b="1" dirty="0" smtClean="0">
                <a:latin typeface="メイリオ" pitchFamily="50" charset="-128"/>
                <a:ea typeface="メイリオ" pitchFamily="50" charset="-128"/>
                <a:cs typeface="メイリオ" pitchFamily="50" charset="-128"/>
              </a:rPr>
              <a:t>における課題</a:t>
            </a:r>
            <a:endParaRPr lang="en-US" altLang="ja-JP" sz="24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ユーザビリティの改善（</a:t>
            </a:r>
            <a:r>
              <a:rPr lang="en-US" altLang="ja-JP" sz="2400" b="1" dirty="0" smtClean="0">
                <a:latin typeface="メイリオ" pitchFamily="50" charset="-128"/>
                <a:ea typeface="メイリオ" pitchFamily="50" charset="-128"/>
                <a:cs typeface="メイリオ" pitchFamily="50" charset="-128"/>
              </a:rPr>
              <a:t>2</a:t>
            </a:r>
            <a:r>
              <a:rPr lang="ja-JP" altLang="en-US" sz="2400" b="1" dirty="0" smtClean="0">
                <a:latin typeface="メイリオ" pitchFamily="50" charset="-128"/>
                <a:ea typeface="メイリオ" pitchFamily="50" charset="-128"/>
                <a:cs typeface="メイリオ" pitchFamily="50" charset="-128"/>
              </a:rPr>
              <a:t>枚</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分半）</a:t>
            </a:r>
            <a:endParaRPr lang="en-US" altLang="ja-JP" sz="2400"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sz="2800" b="1" dirty="0" smtClean="0">
                <a:latin typeface="メイリオ" pitchFamily="50" charset="-128"/>
                <a:ea typeface="メイリオ" pitchFamily="50" charset="-128"/>
                <a:cs typeface="メイリオ" pitchFamily="50" charset="-128"/>
              </a:rPr>
              <a:t>解決策</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エントリーフォーム最適化の適用（</a:t>
            </a:r>
            <a:r>
              <a:rPr lang="en-US" altLang="ja-JP" sz="2400" b="1" dirty="0" smtClean="0">
                <a:latin typeface="メイリオ" pitchFamily="50" charset="-128"/>
                <a:ea typeface="メイリオ" pitchFamily="50" charset="-128"/>
                <a:cs typeface="メイリオ" pitchFamily="50" charset="-128"/>
              </a:rPr>
              <a:t>3</a:t>
            </a:r>
            <a:r>
              <a:rPr lang="ja-JP" altLang="en-US" sz="2400" b="1" dirty="0" smtClean="0">
                <a:latin typeface="メイリオ" pitchFamily="50" charset="-128"/>
                <a:ea typeface="メイリオ" pitchFamily="50" charset="-128"/>
                <a:cs typeface="メイリオ" pitchFamily="50" charset="-128"/>
              </a:rPr>
              <a:t>枚</a:t>
            </a:r>
            <a:r>
              <a:rPr lang="en-US" altLang="ja-JP" sz="2400" b="1" dirty="0" smtClean="0">
                <a:latin typeface="メイリオ" pitchFamily="50" charset="-128"/>
                <a:ea typeface="メイリオ" pitchFamily="50" charset="-128"/>
                <a:cs typeface="メイリオ" pitchFamily="50" charset="-128"/>
              </a:rPr>
              <a:t>2</a:t>
            </a:r>
            <a:r>
              <a:rPr lang="ja-JP" altLang="en-US" sz="2400" b="1" dirty="0" smtClean="0">
                <a:latin typeface="メイリオ" pitchFamily="50" charset="-128"/>
                <a:ea typeface="メイリオ" pitchFamily="50" charset="-128"/>
                <a:cs typeface="メイリオ" pitchFamily="50" charset="-128"/>
              </a:rPr>
              <a:t>分半）</a:t>
            </a:r>
            <a:endParaRPr lang="en-US" altLang="ja-JP" sz="24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Tree</a:t>
            </a:r>
            <a:r>
              <a:rPr lang="ja-JP" altLang="en-US" sz="2400" b="1" dirty="0" smtClean="0">
                <a:latin typeface="メイリオ" pitchFamily="50" charset="-128"/>
                <a:ea typeface="メイリオ" pitchFamily="50" charset="-128"/>
                <a:cs typeface="メイリオ" pitchFamily="50" charset="-128"/>
              </a:rPr>
              <a:t>ビヘイビアの応用（</a:t>
            </a:r>
            <a:r>
              <a:rPr lang="en-US" altLang="ja-JP" sz="2400" b="1" dirty="0" smtClean="0">
                <a:latin typeface="メイリオ" pitchFamily="50" charset="-128"/>
                <a:ea typeface="メイリオ" pitchFamily="50" charset="-128"/>
                <a:cs typeface="メイリオ" pitchFamily="50" charset="-128"/>
              </a:rPr>
              <a:t>3</a:t>
            </a:r>
            <a:r>
              <a:rPr lang="ja-JP" altLang="en-US" sz="2400" b="1" dirty="0" smtClean="0">
                <a:latin typeface="メイリオ" pitchFamily="50" charset="-128"/>
                <a:ea typeface="メイリオ" pitchFamily="50" charset="-128"/>
                <a:cs typeface="メイリオ" pitchFamily="50" charset="-128"/>
              </a:rPr>
              <a:t>枚</a:t>
            </a:r>
            <a:r>
              <a:rPr lang="en-US" altLang="ja-JP" sz="2400" b="1" dirty="0" smtClean="0">
                <a:latin typeface="メイリオ" pitchFamily="50" charset="-128"/>
                <a:ea typeface="メイリオ" pitchFamily="50" charset="-128"/>
                <a:cs typeface="メイリオ" pitchFamily="50" charset="-128"/>
              </a:rPr>
              <a:t>2</a:t>
            </a:r>
            <a:r>
              <a:rPr lang="ja-JP" altLang="en-US" sz="2400" b="1" dirty="0" smtClean="0">
                <a:latin typeface="メイリオ" pitchFamily="50" charset="-128"/>
                <a:ea typeface="メイリオ" pitchFamily="50" charset="-128"/>
                <a:cs typeface="メイリオ" pitchFamily="50" charset="-128"/>
              </a:rPr>
              <a:t>分半）</a:t>
            </a:r>
            <a:endParaRPr lang="en-US" altLang="ja-JP" sz="2400"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sz="2800" b="1" dirty="0" smtClean="0">
                <a:latin typeface="メイリオ" pitchFamily="50" charset="-128"/>
                <a:ea typeface="メイリオ" pitchFamily="50" charset="-128"/>
                <a:cs typeface="メイリオ" pitchFamily="50" charset="-128"/>
              </a:rPr>
              <a:t>評価（</a:t>
            </a:r>
            <a:r>
              <a:rPr lang="en-US" altLang="ja-JP" sz="2800" b="1" dirty="0" smtClean="0">
                <a:latin typeface="メイリオ" pitchFamily="50" charset="-128"/>
                <a:ea typeface="メイリオ" pitchFamily="50" charset="-128"/>
                <a:cs typeface="メイリオ" pitchFamily="50" charset="-128"/>
              </a:rPr>
              <a:t>1</a:t>
            </a:r>
            <a:r>
              <a:rPr lang="ja-JP" altLang="en-US" sz="2800" b="1" dirty="0" smtClean="0">
                <a:latin typeface="メイリオ" pitchFamily="50" charset="-128"/>
                <a:ea typeface="メイリオ" pitchFamily="50" charset="-128"/>
                <a:cs typeface="メイリオ" pitchFamily="50" charset="-128"/>
              </a:rPr>
              <a:t>枚</a:t>
            </a:r>
            <a:r>
              <a:rPr lang="en-US" altLang="ja-JP" sz="2800" b="1" dirty="0" smtClean="0">
                <a:latin typeface="メイリオ" pitchFamily="50" charset="-128"/>
                <a:ea typeface="メイリオ" pitchFamily="50" charset="-128"/>
                <a:cs typeface="メイリオ" pitchFamily="50" charset="-128"/>
              </a:rPr>
              <a:t>1</a:t>
            </a:r>
            <a:r>
              <a:rPr lang="ja-JP" altLang="en-US" sz="2800" b="1" dirty="0" smtClean="0">
                <a:latin typeface="メイリオ" pitchFamily="50" charset="-128"/>
                <a:ea typeface="メイリオ" pitchFamily="50" charset="-128"/>
                <a:cs typeface="メイリオ" pitchFamily="50" charset="-128"/>
              </a:rPr>
              <a:t>分半）</a:t>
            </a:r>
            <a:endParaRPr lang="en-US" altLang="ja-JP" sz="2800"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sz="2800" b="1" dirty="0" smtClean="0">
                <a:latin typeface="メイリオ" pitchFamily="50" charset="-128"/>
                <a:ea typeface="メイリオ" pitchFamily="50" charset="-128"/>
                <a:cs typeface="メイリオ" pitchFamily="50" charset="-128"/>
              </a:rPr>
              <a:t>今後の課題（</a:t>
            </a:r>
            <a:r>
              <a:rPr lang="en-US" altLang="ja-JP" sz="2800" b="1" dirty="0" smtClean="0">
                <a:latin typeface="メイリオ" pitchFamily="50" charset="-128"/>
                <a:ea typeface="メイリオ" pitchFamily="50" charset="-128"/>
                <a:cs typeface="メイリオ" pitchFamily="50" charset="-128"/>
              </a:rPr>
              <a:t>1</a:t>
            </a:r>
            <a:r>
              <a:rPr lang="ja-JP" altLang="en-US" sz="2800" b="1" dirty="0" smtClean="0">
                <a:latin typeface="メイリオ" pitchFamily="50" charset="-128"/>
                <a:ea typeface="メイリオ" pitchFamily="50" charset="-128"/>
                <a:cs typeface="メイリオ" pitchFamily="50" charset="-128"/>
              </a:rPr>
              <a:t>枚</a:t>
            </a:r>
            <a:r>
              <a:rPr lang="en-US" altLang="ja-JP" sz="2800" b="1" dirty="0" smtClean="0">
                <a:latin typeface="メイリオ" pitchFamily="50" charset="-128"/>
                <a:ea typeface="メイリオ" pitchFamily="50" charset="-128"/>
                <a:cs typeface="メイリオ" pitchFamily="50" charset="-128"/>
              </a:rPr>
              <a:t>1</a:t>
            </a:r>
            <a:r>
              <a:rPr lang="ja-JP" altLang="en-US" sz="2800" b="1" dirty="0" smtClean="0">
                <a:latin typeface="メイリオ" pitchFamily="50" charset="-128"/>
                <a:ea typeface="メイリオ" pitchFamily="50" charset="-128"/>
                <a:cs typeface="メイリオ" pitchFamily="50" charset="-128"/>
              </a:rPr>
              <a:t>分）</a:t>
            </a:r>
            <a:endParaRPr lang="en-US" altLang="ja-JP" sz="2800"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 name="Picture 14" descr="http://www.civillink.net/fsozai/sozai/desktop.jpg"/>
          <p:cNvPicPr>
            <a:picLocks noChangeAspect="1" noChangeArrowheads="1"/>
          </p:cNvPicPr>
          <p:nvPr/>
        </p:nvPicPr>
        <p:blipFill>
          <a:blip r:embed="rId2" cstate="print"/>
          <a:srcRect/>
          <a:stretch>
            <a:fillRect/>
          </a:stretch>
        </p:blipFill>
        <p:spPr bwMode="auto">
          <a:xfrm>
            <a:off x="0" y="1484784"/>
            <a:ext cx="2304256" cy="2304256"/>
          </a:xfrm>
          <a:prstGeom prst="rect">
            <a:avLst/>
          </a:prstGeom>
          <a:noFill/>
        </p:spPr>
      </p:pic>
      <p:sp>
        <p:nvSpPr>
          <p:cNvPr id="3" name="雲形吹き出し 2"/>
          <p:cNvSpPr/>
          <p:nvPr/>
        </p:nvSpPr>
        <p:spPr>
          <a:xfrm rot="2197799">
            <a:off x="1654693" y="545740"/>
            <a:ext cx="2277558" cy="1354041"/>
          </a:xfrm>
          <a:prstGeom prst="cloudCallout">
            <a:avLst>
              <a:gd name="adj1" fmla="val 8609"/>
              <a:gd name="adj2" fmla="val 82047"/>
            </a:avLst>
          </a:prstGeom>
          <a:solidFill>
            <a:schemeClr val="bg1"/>
          </a:solidFill>
          <a:ln>
            <a:solidFill>
              <a:srgbClr val="97B3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endParaRPr>
          </a:p>
        </p:txBody>
      </p:sp>
      <p:pic>
        <p:nvPicPr>
          <p:cNvPr id="4" name="Picture 26" descr="http://pixabay.com/static/uploads/photo/2013/07/12/17/22/database-152091_640.png"/>
          <p:cNvPicPr>
            <a:picLocks noChangeAspect="1" noChangeArrowheads="1"/>
          </p:cNvPicPr>
          <p:nvPr/>
        </p:nvPicPr>
        <p:blipFill>
          <a:blip r:embed="rId3" cstate="print"/>
          <a:srcRect/>
          <a:stretch>
            <a:fillRect/>
          </a:stretch>
        </p:blipFill>
        <p:spPr bwMode="auto">
          <a:xfrm>
            <a:off x="4677825" y="898724"/>
            <a:ext cx="1872208" cy="2065882"/>
          </a:xfrm>
          <a:prstGeom prst="rect">
            <a:avLst/>
          </a:prstGeom>
          <a:noFill/>
        </p:spPr>
      </p:pic>
      <p:pic>
        <p:nvPicPr>
          <p:cNvPr id="5" name="Picture 20" descr="https://assets-cdn.github.com/images/modules/logos_page/GitHub-Logo.png"/>
          <p:cNvPicPr>
            <a:picLocks noChangeAspect="1" noChangeArrowheads="1"/>
          </p:cNvPicPr>
          <p:nvPr/>
        </p:nvPicPr>
        <p:blipFill>
          <a:blip r:embed="rId4" cstate="print"/>
          <a:srcRect/>
          <a:stretch>
            <a:fillRect/>
          </a:stretch>
        </p:blipFill>
        <p:spPr bwMode="auto">
          <a:xfrm>
            <a:off x="4389793" y="2914948"/>
            <a:ext cx="2480658" cy="648072"/>
          </a:xfrm>
          <a:prstGeom prst="rect">
            <a:avLst/>
          </a:prstGeom>
          <a:noFill/>
        </p:spPr>
      </p:pic>
      <p:cxnSp>
        <p:nvCxnSpPr>
          <p:cNvPr id="6" name="図形 39"/>
          <p:cNvCxnSpPr>
            <a:stCxn id="3" idx="3"/>
            <a:endCxn id="4" idx="0"/>
          </p:cNvCxnSpPr>
          <p:nvPr/>
        </p:nvCxnSpPr>
        <p:spPr>
          <a:xfrm rot="16200000" flipH="1">
            <a:off x="4304001" y="-411204"/>
            <a:ext cx="157147" cy="2462708"/>
          </a:xfrm>
          <a:prstGeom prst="bentConnector3">
            <a:avLst>
              <a:gd name="adj1" fmla="val -197355"/>
            </a:avLst>
          </a:prstGeom>
          <a:ln w="76200">
            <a:prstDash val="solid"/>
            <a:tailEnd type="arrow"/>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293449" y="1042740"/>
            <a:ext cx="295232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インターネット</a:t>
            </a:r>
            <a:endParaRPr kumimoji="1" lang="ja-JP" altLang="en-US" sz="2800" b="1" dirty="0">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755576" y="5877272"/>
            <a:ext cx="7560840" cy="707886"/>
          </a:xfrm>
          <a:prstGeom prst="rect">
            <a:avLst/>
          </a:prstGeom>
          <a:noFill/>
        </p:spPr>
        <p:txBody>
          <a:bodyPr wrap="square" rtlCol="0">
            <a:spAutoFit/>
          </a:bodyPr>
          <a:lstStyle/>
          <a:p>
            <a:r>
              <a:rPr lang="en-US" altLang="ja-JP" sz="4000" b="1" dirty="0" smtClean="0">
                <a:latin typeface="メイリオ" pitchFamily="50" charset="-128"/>
                <a:ea typeface="メイリオ" pitchFamily="50" charset="-128"/>
                <a:cs typeface="メイリオ" pitchFamily="50" charset="-128"/>
              </a:rPr>
              <a:t>(5)</a:t>
            </a:r>
            <a:r>
              <a:rPr lang="ja-JP" altLang="en-US" sz="4000" b="1" dirty="0" smtClean="0">
                <a:latin typeface="メイリオ" pitchFamily="50" charset="-128"/>
                <a:ea typeface="メイリオ" pitchFamily="50" charset="-128"/>
                <a:cs typeface="メイリオ" pitchFamily="50" charset="-128"/>
              </a:rPr>
              <a:t>　</a:t>
            </a:r>
            <a:r>
              <a:rPr lang="en-US" altLang="ja-JP" sz="4000" b="1" dirty="0" smtClean="0">
                <a:latin typeface="メイリオ" pitchFamily="50" charset="-128"/>
                <a:ea typeface="メイリオ" pitchFamily="50" charset="-128"/>
                <a:cs typeface="メイリオ" pitchFamily="50" charset="-128"/>
              </a:rPr>
              <a:t>GitHub</a:t>
            </a:r>
            <a:r>
              <a:rPr lang="ja-JP" altLang="en-US" sz="4000" b="1" dirty="0" smtClean="0">
                <a:latin typeface="メイリオ" pitchFamily="50" charset="-128"/>
                <a:ea typeface="メイリオ" pitchFamily="50" charset="-128"/>
                <a:cs typeface="メイリオ" pitchFamily="50" charset="-128"/>
              </a:rPr>
              <a:t>にアップロード</a:t>
            </a:r>
            <a:endParaRPr lang="en-US" altLang="ja-JP" sz="4000" b="1" dirty="0" smtClean="0">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テキスト ボックス 1"/>
          <p:cNvSpPr txBox="1"/>
          <p:nvPr/>
        </p:nvSpPr>
        <p:spPr>
          <a:xfrm>
            <a:off x="1115616" y="5949280"/>
            <a:ext cx="6984776" cy="707886"/>
          </a:xfrm>
          <a:prstGeom prst="rect">
            <a:avLst/>
          </a:prstGeom>
          <a:noFill/>
        </p:spPr>
        <p:txBody>
          <a:bodyPr wrap="square" rtlCol="0">
            <a:spAutoFit/>
          </a:bodyPr>
          <a:lstStyle/>
          <a:p>
            <a:r>
              <a:rPr lang="en-US" altLang="ja-JP" sz="4000" b="1" dirty="0" smtClean="0">
                <a:latin typeface="メイリオ" pitchFamily="50" charset="-128"/>
                <a:ea typeface="メイリオ" pitchFamily="50" charset="-128"/>
                <a:cs typeface="メイリオ" pitchFamily="50" charset="-128"/>
              </a:rPr>
              <a:t>(6)</a:t>
            </a:r>
            <a:r>
              <a:rPr lang="ja-JP" altLang="en-US" sz="4000" b="1" dirty="0" smtClean="0">
                <a:latin typeface="メイリオ" pitchFamily="50" charset="-128"/>
                <a:ea typeface="メイリオ" pitchFamily="50" charset="-128"/>
                <a:cs typeface="メイリオ" pitchFamily="50" charset="-128"/>
              </a:rPr>
              <a:t>　</a:t>
            </a:r>
            <a:r>
              <a:rPr lang="en-US" altLang="ja-JP" sz="4000" b="1" dirty="0" smtClean="0">
                <a:latin typeface="メイリオ" pitchFamily="50" charset="-128"/>
                <a:ea typeface="メイリオ" pitchFamily="50" charset="-128"/>
                <a:cs typeface="メイリオ" pitchFamily="50" charset="-128"/>
              </a:rPr>
              <a:t>TravisCI</a:t>
            </a:r>
            <a:r>
              <a:rPr lang="ja-JP" altLang="en-US" sz="4000" b="1" dirty="0" smtClean="0">
                <a:latin typeface="メイリオ" pitchFamily="50" charset="-128"/>
                <a:ea typeface="メイリオ" pitchFamily="50" charset="-128"/>
                <a:cs typeface="メイリオ" pitchFamily="50" charset="-128"/>
              </a:rPr>
              <a:t>によるテスト</a:t>
            </a:r>
          </a:p>
        </p:txBody>
      </p:sp>
      <p:pic>
        <p:nvPicPr>
          <p:cNvPr id="3" name="Picture 24" descr="https://assets-cdn.github.com/images/modules/integrations/logos/travis@2x.png"/>
          <p:cNvPicPr>
            <a:picLocks noChangeAspect="1" noChangeArrowheads="1"/>
          </p:cNvPicPr>
          <p:nvPr/>
        </p:nvPicPr>
        <p:blipFill>
          <a:blip r:embed="rId2" cstate="print"/>
          <a:srcRect/>
          <a:stretch>
            <a:fillRect/>
          </a:stretch>
        </p:blipFill>
        <p:spPr bwMode="auto">
          <a:xfrm>
            <a:off x="3203848" y="4365104"/>
            <a:ext cx="2913927" cy="1285554"/>
          </a:xfrm>
          <a:prstGeom prst="rect">
            <a:avLst/>
          </a:prstGeom>
          <a:noFill/>
        </p:spPr>
      </p:pic>
      <p:pic>
        <p:nvPicPr>
          <p:cNvPr id="4" name="Picture 27"/>
          <p:cNvPicPr>
            <a:picLocks noChangeAspect="1" noChangeArrowheads="1"/>
          </p:cNvPicPr>
          <p:nvPr/>
        </p:nvPicPr>
        <p:blipFill>
          <a:blip r:embed="rId3" cstate="print"/>
          <a:srcRect/>
          <a:stretch>
            <a:fillRect/>
          </a:stretch>
        </p:blipFill>
        <p:spPr bwMode="auto">
          <a:xfrm>
            <a:off x="4644008" y="1988840"/>
            <a:ext cx="4032448" cy="1008112"/>
          </a:xfrm>
          <a:prstGeom prst="rect">
            <a:avLst/>
          </a:prstGeom>
          <a:noFill/>
          <a:ln w="9525">
            <a:noFill/>
            <a:miter lim="800000"/>
            <a:headEnd/>
            <a:tailEnd/>
          </a:ln>
        </p:spPr>
      </p:pic>
      <p:pic>
        <p:nvPicPr>
          <p:cNvPr id="5" name="Picture 28"/>
          <p:cNvPicPr>
            <a:picLocks noChangeAspect="1" noChangeArrowheads="1"/>
          </p:cNvPicPr>
          <p:nvPr/>
        </p:nvPicPr>
        <p:blipFill>
          <a:blip r:embed="rId4" cstate="print"/>
          <a:srcRect/>
          <a:stretch>
            <a:fillRect/>
          </a:stretch>
        </p:blipFill>
        <p:spPr bwMode="auto">
          <a:xfrm>
            <a:off x="395536" y="1988840"/>
            <a:ext cx="3744416" cy="1025256"/>
          </a:xfrm>
          <a:prstGeom prst="rect">
            <a:avLst/>
          </a:prstGeom>
          <a:noFill/>
          <a:ln w="9525">
            <a:noFill/>
            <a:miter lim="800000"/>
            <a:headEnd/>
            <a:tailEnd/>
          </a:ln>
        </p:spPr>
      </p:pic>
      <p:sp>
        <p:nvSpPr>
          <p:cNvPr id="6" name="テキスト ボックス 5"/>
          <p:cNvSpPr txBox="1"/>
          <p:nvPr/>
        </p:nvSpPr>
        <p:spPr>
          <a:xfrm>
            <a:off x="5220072" y="2996952"/>
            <a:ext cx="3384376" cy="523220"/>
          </a:xfrm>
          <a:prstGeom prst="rect">
            <a:avLst/>
          </a:prstGeom>
          <a:noFill/>
        </p:spPr>
        <p:txBody>
          <a:bodyPr wrap="square" rtlCol="0">
            <a:spAutoFit/>
          </a:bodyPr>
          <a:lstStyle/>
          <a:p>
            <a:r>
              <a:rPr kumimoji="1" lang="en-US" altLang="ja-JP" sz="2800" b="1" dirty="0" smtClean="0">
                <a:latin typeface="メイリオ" pitchFamily="50" charset="-128"/>
                <a:ea typeface="メイリオ" pitchFamily="50" charset="-128"/>
                <a:cs typeface="メイリオ" pitchFamily="50" charset="-128"/>
              </a:rPr>
              <a:t>[</a:t>
            </a:r>
            <a:r>
              <a:rPr kumimoji="1" lang="ja-JP" altLang="en-US" sz="2800" b="1" dirty="0" smtClean="0">
                <a:latin typeface="メイリオ" pitchFamily="50" charset="-128"/>
                <a:ea typeface="メイリオ" pitchFamily="50" charset="-128"/>
                <a:cs typeface="メイリオ" pitchFamily="50" charset="-128"/>
              </a:rPr>
              <a:t>ビルド成功状態</a:t>
            </a:r>
            <a:r>
              <a:rPr kumimoji="1" lang="en-US" altLang="ja-JP" sz="2800" b="1" dirty="0" smtClean="0">
                <a:latin typeface="メイリオ" pitchFamily="50" charset="-128"/>
                <a:ea typeface="メイリオ" pitchFamily="50" charset="-128"/>
                <a:cs typeface="メイリオ" pitchFamily="50" charset="-128"/>
              </a:rPr>
              <a:t>]</a:t>
            </a:r>
            <a:endParaRPr kumimoji="1" lang="ja-JP" altLang="en-US" sz="2800" b="1" dirty="0">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55576" y="2996952"/>
            <a:ext cx="3240360" cy="523220"/>
          </a:xfrm>
          <a:prstGeom prst="rect">
            <a:avLst/>
          </a:prstGeom>
          <a:noFill/>
        </p:spPr>
        <p:txBody>
          <a:bodyPr wrap="square" rtlCol="0">
            <a:spAutoFit/>
          </a:bodyPr>
          <a:lstStyle/>
          <a:p>
            <a:r>
              <a:rPr lang="en-US" altLang="ja-JP" sz="2800" b="1" dirty="0" smtClean="0">
                <a:latin typeface="メイリオ" pitchFamily="50" charset="-128"/>
                <a:ea typeface="メイリオ" pitchFamily="50" charset="-128"/>
                <a:cs typeface="メイリオ" pitchFamily="50" charset="-128"/>
              </a:rPr>
              <a:t>[</a:t>
            </a:r>
            <a:r>
              <a:rPr lang="ja-JP" altLang="en-US" sz="2800" b="1" dirty="0" smtClean="0">
                <a:latin typeface="メイリオ" pitchFamily="50" charset="-128"/>
                <a:ea typeface="メイリオ" pitchFamily="50" charset="-128"/>
                <a:cs typeface="メイリオ" pitchFamily="50" charset="-128"/>
              </a:rPr>
              <a:t>ビルド失敗状態</a:t>
            </a:r>
            <a:r>
              <a:rPr lang="en-US" altLang="ja-JP" sz="2800" b="1" dirty="0" smtClean="0">
                <a:latin typeface="メイリオ" pitchFamily="50" charset="-128"/>
                <a:ea typeface="メイリオ" pitchFamily="50" charset="-128"/>
                <a:cs typeface="メイリオ" pitchFamily="50" charset="-128"/>
              </a:rPr>
              <a:t>]</a:t>
            </a:r>
            <a:endParaRPr lang="ja-JP" altLang="en-US" sz="2800" b="1" dirty="0" smtClean="0">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0" y="0"/>
            <a:ext cx="5292080" cy="646331"/>
          </a:xfrm>
          <a:prstGeom prst="rect">
            <a:avLst/>
          </a:prstGeom>
          <a:noFill/>
        </p:spPr>
        <p:txBody>
          <a:bodyPr wrap="square" rtlCol="0">
            <a:spAutoFit/>
          </a:bodyPr>
          <a:lstStyle/>
          <a:p>
            <a:r>
              <a:rPr kumimoji="1" lang="ja-JP" altLang="en-US" sz="3600" b="1" dirty="0" smtClean="0">
                <a:latin typeface="メイリオ" pitchFamily="50" charset="-128"/>
                <a:ea typeface="メイリオ" pitchFamily="50" charset="-128"/>
                <a:cs typeface="メイリオ" pitchFamily="50" charset="-128"/>
              </a:rPr>
              <a:t>再度</a:t>
            </a:r>
            <a:r>
              <a:rPr kumimoji="1" lang="en-US" altLang="ja-JP" sz="3600" b="1" dirty="0" smtClean="0">
                <a:latin typeface="メイリオ" pitchFamily="50" charset="-128"/>
                <a:ea typeface="メイリオ" pitchFamily="50" charset="-128"/>
                <a:cs typeface="メイリオ" pitchFamily="50" charset="-128"/>
              </a:rPr>
              <a:t>, </a:t>
            </a:r>
            <a:r>
              <a:rPr kumimoji="1" lang="ja-JP" altLang="en-US" sz="3600" b="1" dirty="0" smtClean="0">
                <a:latin typeface="メイリオ" pitchFamily="50" charset="-128"/>
                <a:ea typeface="メイリオ" pitchFamily="50" charset="-128"/>
                <a:cs typeface="メイリオ" pitchFamily="50" charset="-128"/>
              </a:rPr>
              <a:t>プログラミングへ</a:t>
            </a:r>
            <a:endParaRPr kumimoji="1" lang="ja-JP" altLang="en-US" sz="3600" b="1" dirty="0">
              <a:latin typeface="メイリオ" pitchFamily="50" charset="-128"/>
              <a:ea typeface="メイリオ" pitchFamily="50" charset="-128"/>
              <a:cs typeface="メイリオ" pitchFamily="50" charset="-128"/>
            </a:endParaRPr>
          </a:p>
        </p:txBody>
      </p:sp>
      <p:sp>
        <p:nvSpPr>
          <p:cNvPr id="11" name="テキスト ボックス 10"/>
          <p:cNvSpPr txBox="1"/>
          <p:nvPr/>
        </p:nvSpPr>
        <p:spPr>
          <a:xfrm>
            <a:off x="4716016" y="0"/>
            <a:ext cx="4176464" cy="1200329"/>
          </a:xfrm>
          <a:prstGeom prst="rect">
            <a:avLst/>
          </a:prstGeom>
          <a:noFill/>
        </p:spPr>
        <p:txBody>
          <a:bodyPr wrap="square" rtlCol="0">
            <a:spAutoFit/>
          </a:bodyPr>
          <a:lstStyle/>
          <a:p>
            <a:pPr algn="ctr"/>
            <a:r>
              <a:rPr lang="en-US" altLang="ja-JP" sz="3600" b="1" dirty="0" smtClean="0">
                <a:latin typeface="メイリオ" pitchFamily="50" charset="-128"/>
                <a:ea typeface="メイリオ" pitchFamily="50" charset="-128"/>
                <a:cs typeface="メイリオ" pitchFamily="50" charset="-128"/>
              </a:rPr>
              <a:t>ER</a:t>
            </a:r>
            <a:r>
              <a:rPr lang="ja-JP" altLang="en-US" sz="3600" b="1" dirty="0" smtClean="0">
                <a:latin typeface="メイリオ" pitchFamily="50" charset="-128"/>
                <a:ea typeface="メイリオ" pitchFamily="50" charset="-128"/>
                <a:cs typeface="メイリオ" pitchFamily="50" charset="-128"/>
              </a:rPr>
              <a:t>図レビュー</a:t>
            </a:r>
            <a:r>
              <a:rPr lang="en-US" altLang="ja-JP" sz="3600" b="1" dirty="0" smtClean="0">
                <a:latin typeface="メイリオ" pitchFamily="50" charset="-128"/>
                <a:ea typeface="メイリオ" pitchFamily="50" charset="-128"/>
                <a:cs typeface="メイリオ" pitchFamily="50" charset="-128"/>
              </a:rPr>
              <a:t>/</a:t>
            </a:r>
          </a:p>
          <a:p>
            <a:pPr algn="ctr"/>
            <a:r>
              <a:rPr lang="ja-JP" altLang="en-US" sz="3600" b="1" dirty="0" smtClean="0">
                <a:latin typeface="メイリオ" pitchFamily="50" charset="-128"/>
                <a:ea typeface="メイリオ" pitchFamily="50" charset="-128"/>
                <a:cs typeface="メイリオ" pitchFamily="50" charset="-128"/>
              </a:rPr>
              <a:t>コードレビューへ</a:t>
            </a:r>
          </a:p>
        </p:txBody>
      </p:sp>
      <p:sp>
        <p:nvSpPr>
          <p:cNvPr id="31" name="上矢印 30"/>
          <p:cNvSpPr/>
          <p:nvPr/>
        </p:nvSpPr>
        <p:spPr>
          <a:xfrm rot="1418945">
            <a:off x="5486686" y="3539536"/>
            <a:ext cx="1085696" cy="83855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上矢印 31"/>
          <p:cNvSpPr/>
          <p:nvPr/>
        </p:nvSpPr>
        <p:spPr>
          <a:xfrm rot="20096941">
            <a:off x="2372195" y="3611187"/>
            <a:ext cx="1020515" cy="72008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kumimoji="1" lang="ja-JP" altLang="en-US" b="1" dirty="0" smtClean="0">
                <a:latin typeface="メイリオ" pitchFamily="50" charset="-128"/>
                <a:ea typeface="メイリオ" pitchFamily="50" charset="-128"/>
                <a:cs typeface="メイリオ" pitchFamily="50" charset="-128"/>
              </a:rPr>
              <a:t>研究室選定理由</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323528" y="1052736"/>
            <a:ext cx="8640960" cy="4925144"/>
          </a:xfrm>
        </p:spPr>
        <p:txBody>
          <a:bodyPr>
            <a:normAutofit/>
          </a:bodyPr>
          <a:lstStyle/>
          <a:p>
            <a:pPr marL="514350" indent="-514350">
              <a:buFont typeface="+mj-lt"/>
              <a:buAutoNum type="arabicPeriod"/>
            </a:pPr>
            <a:r>
              <a:rPr kumimoji="1" lang="ja-JP" altLang="en-US" sz="2800" b="1" dirty="0" smtClean="0">
                <a:latin typeface="メイリオ" pitchFamily="50" charset="-128"/>
                <a:ea typeface="メイリオ" pitchFamily="50" charset="-128"/>
                <a:cs typeface="メイリオ" pitchFamily="50" charset="-128"/>
              </a:rPr>
              <a:t>開発経験</a:t>
            </a:r>
            <a:r>
              <a:rPr kumimoji="1" lang="en-US" altLang="ja-JP" sz="2800" b="1" dirty="0" smtClean="0">
                <a:latin typeface="メイリオ" pitchFamily="50" charset="-128"/>
                <a:ea typeface="メイリオ" pitchFamily="50" charset="-128"/>
                <a:cs typeface="メイリオ" pitchFamily="50" charset="-128"/>
              </a:rPr>
              <a:t>(</a:t>
            </a:r>
            <a:r>
              <a:rPr kumimoji="1" lang="ja-JP" altLang="en-US" sz="2800" b="1" dirty="0" smtClean="0">
                <a:latin typeface="メイリオ" pitchFamily="50" charset="-128"/>
                <a:ea typeface="メイリオ" pitchFamily="50" charset="-128"/>
                <a:cs typeface="メイリオ" pitchFamily="50" charset="-128"/>
              </a:rPr>
              <a:t>主にプログラミング</a:t>
            </a:r>
            <a:r>
              <a:rPr kumimoji="1" lang="en-US" altLang="ja-JP" sz="2800" b="1" dirty="0" smtClean="0">
                <a:latin typeface="メイリオ" pitchFamily="50" charset="-128"/>
                <a:ea typeface="メイリオ" pitchFamily="50" charset="-128"/>
                <a:cs typeface="メイリオ" pitchFamily="50" charset="-128"/>
              </a:rPr>
              <a:t>)</a:t>
            </a:r>
          </a:p>
          <a:p>
            <a:pPr marL="914400" lvl="1" indent="-514350"/>
            <a:r>
              <a:rPr lang="ja-JP" altLang="en-US" sz="2400" b="1" dirty="0" smtClean="0">
                <a:latin typeface="メイリオ" pitchFamily="50" charset="-128"/>
                <a:ea typeface="メイリオ" pitchFamily="50" charset="-128"/>
                <a:cs typeface="メイリオ" pitchFamily="50" charset="-128"/>
              </a:rPr>
              <a:t>高校時代の授業や入社後の導入教育</a:t>
            </a:r>
            <a:r>
              <a:rPr lang="en-US" altLang="ja-JP" sz="2400" b="1" dirty="0" smtClean="0">
                <a:latin typeface="メイリオ" pitchFamily="50" charset="-128"/>
                <a:ea typeface="メイリオ" pitchFamily="50" charset="-128"/>
                <a:cs typeface="メイリオ" pitchFamily="50" charset="-128"/>
              </a:rPr>
              <a:t>, OJT</a:t>
            </a:r>
            <a:r>
              <a:rPr lang="ja-JP" altLang="en-US" sz="2400" b="1" dirty="0" smtClean="0">
                <a:latin typeface="メイリオ" pitchFamily="50" charset="-128"/>
                <a:ea typeface="メイリオ" pitchFamily="50" charset="-128"/>
                <a:cs typeface="メイリオ" pitchFamily="50" charset="-128"/>
              </a:rPr>
              <a:t>での開発 </a:t>
            </a:r>
            <a:r>
              <a:rPr lang="ja-JP" altLang="en-US" sz="2400" b="1" dirty="0" smtClean="0">
                <a:latin typeface="メイリオ" pitchFamily="50" charset="-128"/>
                <a:ea typeface="メイリオ" pitchFamily="50" charset="-128"/>
                <a:cs typeface="メイリオ" pitchFamily="50" charset="-128"/>
              </a:rPr>
              <a:t>等</a:t>
            </a:r>
            <a:endParaRPr lang="en-US" altLang="ja-JP" sz="2400" b="1" dirty="0" smtClean="0">
              <a:latin typeface="メイリオ" pitchFamily="50" charset="-128"/>
              <a:ea typeface="メイリオ" pitchFamily="50" charset="-128"/>
              <a:cs typeface="メイリオ" pitchFamily="50" charset="-128"/>
            </a:endParaRPr>
          </a:p>
          <a:p>
            <a:pPr marL="914400" lvl="1" indent="-514350">
              <a:buNone/>
            </a:pPr>
            <a:r>
              <a:rPr lang="en-US" altLang="ja-JP"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知識</a:t>
            </a:r>
            <a:r>
              <a:rPr lang="ja-JP" altLang="en-US" sz="2400" b="1" dirty="0" smtClean="0">
                <a:latin typeface="メイリオ" pitchFamily="50" charset="-128"/>
                <a:ea typeface="メイリオ" pitchFamily="50" charset="-128"/>
                <a:cs typeface="メイリオ" pitchFamily="50" charset="-128"/>
              </a:rPr>
              <a:t>経験</a:t>
            </a:r>
            <a:r>
              <a:rPr lang="ja-JP" altLang="en-US" sz="2400" b="1" dirty="0" smtClean="0">
                <a:latin typeface="メイリオ" pitchFamily="50" charset="-128"/>
                <a:ea typeface="メイリオ" pitchFamily="50" charset="-128"/>
                <a:cs typeface="メイリオ" pitchFamily="50" charset="-128"/>
              </a:rPr>
              <a:t>が浅い</a:t>
            </a:r>
            <a:r>
              <a:rPr lang="en-US" altLang="ja-JP" sz="2400" b="1" dirty="0" smtClean="0">
                <a:latin typeface="メイリオ" pitchFamily="50" charset="-128"/>
                <a:ea typeface="メイリオ" pitchFamily="50" charset="-128"/>
                <a:cs typeface="メイリオ" pitchFamily="50" charset="-128"/>
              </a:rPr>
              <a:t>.</a:t>
            </a:r>
          </a:p>
          <a:p>
            <a:pPr marL="914400" lvl="1" indent="-514350"/>
            <a:endParaRPr kumimoji="1"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近年のソフトウェア開発を学ぶ</a:t>
            </a:r>
            <a:endParaRPr kumimoji="1" lang="en-US" altLang="ja-JP" sz="2800" b="1" dirty="0" smtClean="0">
              <a:latin typeface="メイリオ" pitchFamily="50" charset="-128"/>
              <a:ea typeface="メイリオ" pitchFamily="50" charset="-128"/>
              <a:cs typeface="メイリオ" pitchFamily="50" charset="-128"/>
            </a:endParaRPr>
          </a:p>
          <a:p>
            <a:pPr marL="914400" lvl="1" indent="-514350"/>
            <a:r>
              <a:rPr lang="ja-JP" altLang="en-US" sz="2400" b="1" dirty="0" smtClean="0">
                <a:latin typeface="メイリオ" pitchFamily="50" charset="-128"/>
                <a:ea typeface="メイリオ" pitchFamily="50" charset="-128"/>
                <a:cs typeface="メイリオ" pitchFamily="50" charset="-128"/>
              </a:rPr>
              <a:t>現在トレンドのソフトウェア開発のスタイルはどういったものなのか</a:t>
            </a:r>
            <a:r>
              <a:rPr lang="en-US" altLang="ja-JP" sz="2400" b="1" dirty="0" smtClean="0">
                <a:latin typeface="メイリオ" pitchFamily="50" charset="-128"/>
                <a:ea typeface="メイリオ" pitchFamily="50" charset="-128"/>
                <a:cs typeface="メイリオ" pitchFamily="50" charset="-128"/>
              </a:rPr>
              <a:t>.</a:t>
            </a:r>
          </a:p>
          <a:p>
            <a:pPr marL="914400" lvl="1" indent="-514350"/>
            <a:endParaRPr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本科生時の卒業研究</a:t>
            </a:r>
            <a:endParaRPr lang="en-US" altLang="ja-JP" sz="2800" b="1" dirty="0" smtClean="0">
              <a:latin typeface="メイリオ" pitchFamily="50" charset="-128"/>
              <a:ea typeface="メイリオ" pitchFamily="50" charset="-128"/>
              <a:cs typeface="メイリオ" pitchFamily="50" charset="-128"/>
            </a:endParaRPr>
          </a:p>
          <a:p>
            <a:pPr marL="914400" lvl="1" indent="-514350"/>
            <a:r>
              <a:rPr lang="en-US" altLang="ja-JP" sz="2400" b="1" dirty="0" smtClean="0">
                <a:latin typeface="メイリオ" pitchFamily="50" charset="-128"/>
                <a:ea typeface="メイリオ" pitchFamily="50" charset="-128"/>
                <a:cs typeface="メイリオ" pitchFamily="50" charset="-128"/>
              </a:rPr>
              <a:t>NetCommons</a:t>
            </a:r>
            <a:r>
              <a:rPr lang="ja-JP" altLang="en-US" sz="2400" b="1" dirty="0" smtClean="0">
                <a:latin typeface="メイリオ" pitchFamily="50" charset="-128"/>
                <a:ea typeface="メイリオ" pitchFamily="50" charset="-128"/>
                <a:cs typeface="メイリオ" pitchFamily="50" charset="-128"/>
              </a:rPr>
              <a:t>という</a:t>
            </a:r>
            <a:r>
              <a:rPr lang="en-US" altLang="ja-JP" sz="2400" b="1" dirty="0" smtClean="0">
                <a:latin typeface="メイリオ" pitchFamily="50" charset="-128"/>
                <a:ea typeface="メイリオ" pitchFamily="50" charset="-128"/>
                <a:cs typeface="メイリオ" pitchFamily="50" charset="-128"/>
              </a:rPr>
              <a:t>CMS</a:t>
            </a:r>
            <a:r>
              <a:rPr lang="ja-JP" altLang="en-US" sz="2400" b="1" dirty="0" smtClean="0">
                <a:latin typeface="メイリオ" pitchFamily="50" charset="-128"/>
                <a:ea typeface="メイリオ" pitchFamily="50" charset="-128"/>
                <a:cs typeface="メイリオ" pitchFamily="50" charset="-128"/>
              </a:rPr>
              <a:t>を核に情報共有基盤の開発をテーマに研究</a:t>
            </a:r>
            <a:r>
              <a:rPr lang="en-US" altLang="ja-JP" sz="2400" b="1" dirty="0" smtClean="0">
                <a:latin typeface="メイリオ" pitchFamily="50" charset="-128"/>
                <a:ea typeface="メイリオ" pitchFamily="50" charset="-128"/>
                <a:cs typeface="メイリオ" pitchFamily="50" charset="-128"/>
              </a:rPr>
              <a:t>.</a:t>
            </a:r>
          </a:p>
          <a:p>
            <a:pPr marL="914400" lvl="1" indent="-514350"/>
            <a:endParaRPr lang="en-US" altLang="ja-JP" sz="2400" b="1" dirty="0" smtClean="0">
              <a:latin typeface="メイリオ" pitchFamily="50" charset="-128"/>
              <a:ea typeface="メイリオ" pitchFamily="50" charset="-128"/>
              <a:cs typeface="メイリオ" pitchFamily="50" charset="-128"/>
            </a:endParaRPr>
          </a:p>
        </p:txBody>
      </p:sp>
      <p:sp>
        <p:nvSpPr>
          <p:cNvPr id="4" name="タイトル 1"/>
          <p:cNvSpPr txBox="1">
            <a:spLocks/>
          </p:cNvSpPr>
          <p:nvPr/>
        </p:nvSpPr>
        <p:spPr>
          <a:xfrm>
            <a:off x="0" y="0"/>
            <a:ext cx="1043608" cy="404664"/>
          </a:xfrm>
          <a:prstGeom prst="rect">
            <a:avLst/>
          </a:prstGeom>
        </p:spPr>
        <p:txBody>
          <a:bodyPr vert="horz" lIns="91440" tIns="45720" rIns="91440" bIns="45720" rtlCol="0" anchor="ctr">
            <a:noAutofit/>
          </a:bodyPr>
          <a:lstStyle/>
          <a:p>
            <a:pPr marL="342900" marR="0" lvl="0" indent="-342900" defTabSz="914400" rtl="0" eaLnBrk="1" fontAlgn="auto" latinLnBrk="0" hangingPunct="1">
              <a:lnSpc>
                <a:spcPct val="100000"/>
              </a:lnSpc>
              <a:spcBef>
                <a:spcPct val="0"/>
              </a:spcBef>
              <a:spcAft>
                <a:spcPts val="0"/>
              </a:spcAft>
              <a:buClrTx/>
              <a:buSzTx/>
              <a:buFont typeface="+mj-lt"/>
              <a:buAutoNum type="arabicPeriod"/>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目的</a:t>
            </a:r>
            <a:endParaRPr kumimoji="1" lang="ja-JP" altLang="en-US" sz="16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lang="ja-JP" altLang="en-US" b="1" dirty="0" smtClean="0">
                <a:latin typeface="メイリオ" pitchFamily="50" charset="-128"/>
                <a:ea typeface="メイリオ" pitchFamily="50" charset="-128"/>
                <a:cs typeface="メイリオ" pitchFamily="50" charset="-128"/>
              </a:rPr>
              <a:t>所属研究室</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412776"/>
            <a:ext cx="8435280" cy="4997152"/>
          </a:xfrm>
        </p:spPr>
        <p:txBody>
          <a:bodyPr>
            <a:normAutofit/>
          </a:bodyPr>
          <a:lstStyle/>
          <a:p>
            <a:r>
              <a:rPr kumimoji="1" lang="ja-JP" altLang="en-US" sz="2800" b="1" dirty="0" smtClean="0">
                <a:latin typeface="メイリオ" pitchFamily="50" charset="-128"/>
                <a:ea typeface="メイリオ" pitchFamily="50" charset="-128"/>
                <a:cs typeface="メイリオ" pitchFamily="50" charset="-128"/>
              </a:rPr>
              <a:t>国立情報学研究所／新井研究室</a:t>
            </a:r>
            <a:endParaRPr kumimoji="1"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新井教授は数学者であり</a:t>
            </a:r>
            <a:r>
              <a:rPr lang="en-US" altLang="ja-JP"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NetCommons</a:t>
            </a:r>
            <a:r>
              <a:rPr kumimoji="1" lang="ja-JP" altLang="en-US" sz="2400" b="1" dirty="0" smtClean="0">
                <a:latin typeface="メイリオ" pitchFamily="50" charset="-128"/>
                <a:ea typeface="メイリオ" pitchFamily="50" charset="-128"/>
                <a:cs typeface="メイリオ" pitchFamily="50" charset="-128"/>
              </a:rPr>
              <a:t>開発</a:t>
            </a:r>
            <a:r>
              <a:rPr kumimoji="1" lang="en-US" altLang="ja-JP" sz="2400" b="1" dirty="0" smtClean="0">
                <a:latin typeface="メイリオ" pitchFamily="50" charset="-128"/>
                <a:ea typeface="メイリオ" pitchFamily="50" charset="-128"/>
                <a:cs typeface="メイリオ" pitchFamily="50" charset="-128"/>
              </a:rPr>
              <a:t>,</a:t>
            </a:r>
          </a:p>
          <a:p>
            <a:pPr lvl="1">
              <a:buNone/>
            </a:pPr>
            <a:r>
              <a:rPr lang="en-US" altLang="ja-JP" sz="2400" b="1" dirty="0" smtClean="0">
                <a:latin typeface="メイリオ" pitchFamily="50" charset="-128"/>
                <a:ea typeface="メイリオ" pitchFamily="50" charset="-128"/>
                <a:cs typeface="メイリオ" pitchFamily="50" charset="-128"/>
              </a:rPr>
              <a:t>  Researchmap</a:t>
            </a:r>
            <a:r>
              <a:rPr lang="ja-JP" altLang="en-US" sz="2400" b="1" dirty="0" smtClean="0">
                <a:latin typeface="メイリオ" pitchFamily="50" charset="-128"/>
                <a:ea typeface="メイリオ" pitchFamily="50" charset="-128"/>
                <a:cs typeface="メイリオ" pitchFamily="50" charset="-128"/>
              </a:rPr>
              <a:t>開発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人工知能「東ロボくん」開発</a:t>
            </a:r>
            <a:r>
              <a:rPr lang="en-US" altLang="ja-JP" sz="2400" b="1" dirty="0" smtClean="0">
                <a:latin typeface="メイリオ" pitchFamily="50" charset="-128"/>
                <a:ea typeface="メイリオ" pitchFamily="50" charset="-128"/>
                <a:cs typeface="メイリオ" pitchFamily="50" charset="-128"/>
              </a:rPr>
              <a:t>, </a:t>
            </a:r>
          </a:p>
          <a:p>
            <a:pPr lvl="1">
              <a:buNone/>
            </a:pP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各プロジェクトのディレクタを務める</a:t>
            </a:r>
            <a:r>
              <a:rPr lang="en-US" altLang="ja-JP" sz="2400" b="1" dirty="0" smtClean="0">
                <a:latin typeface="メイリオ" pitchFamily="50" charset="-128"/>
                <a:ea typeface="メイリオ" pitchFamily="50" charset="-128"/>
                <a:cs typeface="メイリオ" pitchFamily="50" charset="-128"/>
              </a:rPr>
              <a:t>.</a:t>
            </a:r>
          </a:p>
          <a:p>
            <a:pPr lvl="1">
              <a:buNone/>
            </a:pPr>
            <a:endParaRPr lang="en-US" altLang="ja-JP" sz="2400" b="1" dirty="0" smtClean="0">
              <a:latin typeface="メイリオ" pitchFamily="50" charset="-128"/>
              <a:ea typeface="メイリオ" pitchFamily="50" charset="-128"/>
              <a:cs typeface="メイリオ" pitchFamily="50" charset="-128"/>
            </a:endParaRPr>
          </a:p>
          <a:p>
            <a:r>
              <a:rPr kumimoji="1" lang="en-US" altLang="ja-JP" sz="2800" b="1" dirty="0" smtClean="0">
                <a:latin typeface="メイリオ" pitchFamily="50" charset="-128"/>
                <a:ea typeface="メイリオ" pitchFamily="50" charset="-128"/>
                <a:cs typeface="メイリオ" pitchFamily="50" charset="-128"/>
              </a:rPr>
              <a:t>NetCommons3</a:t>
            </a:r>
            <a:r>
              <a:rPr kumimoji="1" lang="ja-JP" altLang="en-US" sz="2800" b="1" dirty="0" smtClean="0">
                <a:latin typeface="メイリオ" pitchFamily="50" charset="-128"/>
                <a:ea typeface="メイリオ" pitchFamily="50" charset="-128"/>
                <a:cs typeface="メイリオ" pitchFamily="50" charset="-128"/>
              </a:rPr>
              <a:t>開発プロジェクト</a:t>
            </a:r>
            <a:endParaRPr kumimoji="1"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現行の後継であるバージョン</a:t>
            </a:r>
            <a:r>
              <a:rPr lang="en-US" altLang="ja-JP" sz="2400" b="1" dirty="0" smtClean="0">
                <a:latin typeface="メイリオ" pitchFamily="50" charset="-128"/>
                <a:ea typeface="メイリオ" pitchFamily="50" charset="-128"/>
                <a:cs typeface="メイリオ" pitchFamily="50" charset="-128"/>
              </a:rPr>
              <a:t>3</a:t>
            </a:r>
            <a:r>
              <a:rPr lang="ja-JP" altLang="en-US" sz="2400" b="1" dirty="0" smtClean="0">
                <a:latin typeface="メイリオ" pitchFamily="50" charset="-128"/>
                <a:ea typeface="メイリオ" pitchFamily="50" charset="-128"/>
                <a:cs typeface="メイリオ" pitchFamily="50" charset="-128"/>
              </a:rPr>
              <a:t>の開発プロジェクト</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一昨年</a:t>
            </a:r>
            <a:r>
              <a:rPr lang="en-US" altLang="ja-JP" sz="2400" b="1" dirty="0" smtClean="0">
                <a:latin typeface="メイリオ" pitchFamily="50" charset="-128"/>
                <a:ea typeface="メイリオ" pitchFamily="50" charset="-128"/>
                <a:cs typeface="メイリオ" pitchFamily="50" charset="-128"/>
              </a:rPr>
              <a:t>6</a:t>
            </a:r>
            <a:r>
              <a:rPr lang="ja-JP" altLang="en-US" sz="2400" b="1" dirty="0" smtClean="0">
                <a:latin typeface="メイリオ" pitchFamily="50" charset="-128"/>
                <a:ea typeface="メイリオ" pitchFamily="50" charset="-128"/>
                <a:cs typeface="メイリオ" pitchFamily="50" charset="-128"/>
              </a:rPr>
              <a:t>月の</a:t>
            </a:r>
            <a:r>
              <a:rPr lang="en-US" altLang="ja-JP" sz="2400" b="1" dirty="0" smtClean="0">
                <a:latin typeface="メイリオ" pitchFamily="50" charset="-128"/>
                <a:ea typeface="メイリオ" pitchFamily="50" charset="-128"/>
                <a:cs typeface="メイリオ" pitchFamily="50" charset="-128"/>
              </a:rPr>
              <a:t>NetCommons</a:t>
            </a:r>
            <a:r>
              <a:rPr lang="ja-JP" altLang="en-US" sz="2400" b="1" dirty="0" smtClean="0">
                <a:latin typeface="メイリオ" pitchFamily="50" charset="-128"/>
                <a:ea typeface="メイリオ" pitchFamily="50" charset="-128"/>
                <a:cs typeface="メイリオ" pitchFamily="50" charset="-128"/>
              </a:rPr>
              <a:t>ユーザカンファレンスで開発が告知され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プロジェクトが立ち上がる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昨年</a:t>
            </a:r>
            <a:r>
              <a:rPr lang="en-US" altLang="ja-JP" sz="2400" b="1" dirty="0" smtClean="0">
                <a:latin typeface="メイリオ" pitchFamily="50" charset="-128"/>
                <a:ea typeface="メイリオ" pitchFamily="50" charset="-128"/>
                <a:cs typeface="メイリオ" pitchFamily="50" charset="-128"/>
              </a:rPr>
              <a:t>4</a:t>
            </a:r>
            <a:r>
              <a:rPr lang="ja-JP" altLang="en-US" sz="2400" b="1" dirty="0" smtClean="0">
                <a:latin typeface="メイリオ" pitchFamily="50" charset="-128"/>
                <a:ea typeface="メイリオ" pitchFamily="50" charset="-128"/>
                <a:cs typeface="メイリオ" pitchFamily="50" charset="-128"/>
              </a:rPr>
              <a:t>月より</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年間</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プロジェクトメンバーとして参画</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主にプラグイン開発を担当</a:t>
            </a:r>
            <a:r>
              <a:rPr lang="en-US" altLang="ja-JP" sz="2400" b="1" dirty="0" smtClean="0">
                <a:latin typeface="メイリオ" pitchFamily="50" charset="-128"/>
                <a:ea typeface="メイリオ" pitchFamily="50" charset="-128"/>
                <a:cs typeface="メイリオ" pitchFamily="50" charset="-128"/>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88640"/>
            <a:ext cx="8229600" cy="1152128"/>
          </a:xfrm>
        </p:spPr>
        <p:txBody>
          <a:bodyPr>
            <a:noAutofit/>
          </a:bodyPr>
          <a:lstStyle/>
          <a:p>
            <a:r>
              <a:rPr kumimoji="1" lang="ja-JP" altLang="en-US" b="1" dirty="0" smtClean="0">
                <a:latin typeface="メイリオ" pitchFamily="50" charset="-128"/>
                <a:ea typeface="メイリオ" pitchFamily="50" charset="-128"/>
                <a:cs typeface="メイリオ" pitchFamily="50" charset="-128"/>
              </a:rPr>
              <a:t>ソフトウェア開発の課題</a:t>
            </a:r>
            <a:r>
              <a:rPr kumimoji="1" lang="en-US" altLang="ja-JP" b="1" dirty="0" smtClean="0">
                <a:latin typeface="メイリオ" pitchFamily="50" charset="-128"/>
                <a:ea typeface="メイリオ" pitchFamily="50" charset="-128"/>
                <a:cs typeface="メイリオ" pitchFamily="50" charset="-128"/>
              </a:rPr>
              <a:t/>
            </a:r>
            <a:br>
              <a:rPr kumimoji="1" lang="en-US" altLang="ja-JP" b="1" dirty="0" smtClean="0">
                <a:latin typeface="メイリオ" pitchFamily="50" charset="-128"/>
                <a:ea typeface="メイリオ" pitchFamily="50" charset="-128"/>
                <a:cs typeface="メイリオ" pitchFamily="50" charset="-128"/>
              </a:rPr>
            </a:br>
            <a:r>
              <a:rPr lang="ja-JP" altLang="en-US" b="1" dirty="0" smtClean="0">
                <a:latin typeface="メイリオ" pitchFamily="50" charset="-128"/>
                <a:ea typeface="メイリオ" pitchFamily="50" charset="-128"/>
                <a:cs typeface="メイリオ" pitchFamily="50" charset="-128"/>
              </a:rPr>
              <a:t>（</a:t>
            </a:r>
            <a:r>
              <a:rPr lang="en-US" altLang="ja-JP" b="1" dirty="0" smtClean="0">
                <a:latin typeface="メイリオ" pitchFamily="50" charset="-128"/>
                <a:ea typeface="メイリオ" pitchFamily="50" charset="-128"/>
                <a:cs typeface="メイリオ" pitchFamily="50" charset="-128"/>
              </a:rPr>
              <a:t>NC2</a:t>
            </a:r>
            <a:r>
              <a:rPr lang="ja-JP" altLang="en-US" b="1" dirty="0" smtClean="0">
                <a:latin typeface="メイリオ" pitchFamily="50" charset="-128"/>
                <a:ea typeface="メイリオ" pitchFamily="50" charset="-128"/>
                <a:cs typeface="メイリオ" pitchFamily="50" charset="-128"/>
              </a:rPr>
              <a:t>の課題）</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57200" y="1600200"/>
            <a:ext cx="8363272" cy="5069160"/>
          </a:xfrm>
        </p:spPr>
        <p:txBody>
          <a:bodyPr>
            <a:noAutofit/>
          </a:bodyPr>
          <a:lstStyle/>
          <a:p>
            <a:r>
              <a:rPr kumimoji="1" lang="ja-JP" altLang="en-US" sz="2800" b="1" dirty="0" smtClean="0">
                <a:latin typeface="メイリオ" pitchFamily="50" charset="-128"/>
                <a:ea typeface="メイリオ" pitchFamily="50" charset="-128"/>
                <a:cs typeface="メイリオ" pitchFamily="50" charset="-128"/>
              </a:rPr>
              <a:t>開発におけるテスト工数の問題</a:t>
            </a:r>
            <a:endParaRPr kumimoji="1" lang="en-US" altLang="ja-JP" sz="2800" b="1" dirty="0" smtClean="0">
              <a:latin typeface="メイリオ" pitchFamily="50" charset="-128"/>
              <a:ea typeface="メイリオ" pitchFamily="50" charset="-128"/>
              <a:cs typeface="メイリオ" pitchFamily="50" charset="-128"/>
            </a:endParaRPr>
          </a:p>
          <a:p>
            <a:pPr lvl="1"/>
            <a:r>
              <a:rPr kumimoji="1" lang="ja-JP" altLang="en-US" sz="2400" b="1" dirty="0" smtClean="0">
                <a:latin typeface="メイリオ" pitchFamily="50" charset="-128"/>
                <a:ea typeface="メイリオ" pitchFamily="50" charset="-128"/>
                <a:cs typeface="メイリオ" pitchFamily="50" charset="-128"/>
              </a:rPr>
              <a:t>テストケースのテーブル等を作成し</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結果がその通りになるかテストを消化</a:t>
            </a:r>
            <a:r>
              <a:rPr kumimoji="1" lang="en-US" altLang="ja-JP" sz="2400" b="1" dirty="0" smtClean="0">
                <a:latin typeface="メイリオ" pitchFamily="50" charset="-128"/>
                <a:ea typeface="メイリオ" pitchFamily="50" charset="-128"/>
                <a:cs typeface="メイリオ" pitchFamily="50" charset="-128"/>
              </a:rPr>
              <a:t>.</a:t>
            </a:r>
          </a:p>
          <a:p>
            <a:pPr lvl="1"/>
            <a:r>
              <a:rPr kumimoji="1" lang="ja-JP" altLang="en-US" sz="2400" b="1" dirty="0" smtClean="0">
                <a:latin typeface="メイリオ" pitchFamily="50" charset="-128"/>
                <a:ea typeface="メイリオ" pitchFamily="50" charset="-128"/>
                <a:cs typeface="メイリオ" pitchFamily="50" charset="-128"/>
              </a:rPr>
              <a:t>仕様が複雑な程</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テストにかける工数</a:t>
            </a:r>
            <a:r>
              <a:rPr lang="ja-JP" altLang="en-US" sz="2400" b="1" dirty="0" smtClean="0">
                <a:latin typeface="メイリオ" pitchFamily="50" charset="-128"/>
                <a:ea typeface="メイリオ" pitchFamily="50" charset="-128"/>
                <a:cs typeface="メイリオ" pitchFamily="50" charset="-128"/>
              </a:rPr>
              <a:t>も</a:t>
            </a:r>
            <a:r>
              <a:rPr kumimoji="1" lang="ja-JP" altLang="en-US" sz="2400" b="1" dirty="0" smtClean="0">
                <a:latin typeface="メイリオ" pitchFamily="50" charset="-128"/>
                <a:ea typeface="メイリオ" pitchFamily="50" charset="-128"/>
                <a:cs typeface="メイリオ" pitchFamily="50" charset="-128"/>
              </a:rPr>
              <a:t>増加</a:t>
            </a:r>
            <a:r>
              <a:rPr kumimoji="1"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lvl="1">
              <a:buNone/>
            </a:pPr>
            <a:endParaRPr lang="en-US" altLang="ja-JP" sz="2400" b="1" dirty="0" smtClean="0">
              <a:latin typeface="メイリオ" pitchFamily="50" charset="-128"/>
              <a:ea typeface="メイリオ" pitchFamily="50" charset="-128"/>
              <a:cs typeface="メイリオ" pitchFamily="50" charset="-128"/>
            </a:endParaRPr>
          </a:p>
          <a:p>
            <a:r>
              <a:rPr lang="en-US" altLang="ja-JP" sz="2800" b="1" dirty="0" smtClean="0">
                <a:latin typeface="メイリオ" pitchFamily="50" charset="-128"/>
                <a:ea typeface="メイリオ" pitchFamily="50" charset="-128"/>
                <a:cs typeface="メイリオ" pitchFamily="50" charset="-128"/>
              </a:rPr>
              <a:t>Web</a:t>
            </a:r>
            <a:r>
              <a:rPr lang="ja-JP" altLang="en-US" sz="2800" b="1" dirty="0" smtClean="0">
                <a:latin typeface="メイリオ" pitchFamily="50" charset="-128"/>
                <a:ea typeface="メイリオ" pitchFamily="50" charset="-128"/>
                <a:cs typeface="メイリオ" pitchFamily="50" charset="-128"/>
              </a:rPr>
              <a:t>アプリケーションにおける脆弱性の問題</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コンテンツ管理システムの脆弱性を狙ったウェブ改ざんが横行している</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ウェブサイトにウイルスが仕掛けられ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ウイルス拡散に悪用されかねない</a:t>
            </a:r>
            <a:r>
              <a:rPr lang="en-US" altLang="ja-JP" sz="2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[IPA</a:t>
            </a:r>
            <a:r>
              <a:rPr lang="ja-JP" altLang="en-US" sz="2400" b="1" dirty="0" smtClean="0">
                <a:latin typeface="メイリオ" pitchFamily="50" charset="-128"/>
                <a:ea typeface="メイリオ" pitchFamily="50" charset="-128"/>
                <a:cs typeface="メイリオ" pitchFamily="50" charset="-128"/>
              </a:rPr>
              <a:t>の勧告</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管理されていないサイトは閉鎖を</a:t>
            </a:r>
            <a:r>
              <a:rPr lang="en-US" altLang="ja-JP" sz="2400" b="1" dirty="0" smtClean="0">
                <a:latin typeface="メイリオ" pitchFamily="50" charset="-128"/>
                <a:ea typeface="メイリオ" pitchFamily="50" charset="-128"/>
                <a:cs typeface="メイリオ" pitchFamily="50" charset="-128"/>
              </a:rPr>
              <a:t>...</a:t>
            </a:r>
          </a:p>
          <a:p>
            <a:pPr lvl="2">
              <a:buNone/>
            </a:pPr>
            <a:r>
              <a:rPr lang="en-US" altLang="ja-JP" sz="2000" b="1" dirty="0" smtClean="0">
                <a:latin typeface="メイリオ" pitchFamily="50" charset="-128"/>
                <a:ea typeface="メイリオ" pitchFamily="50" charset="-128"/>
                <a:cs typeface="メイリオ" pitchFamily="50" charset="-128"/>
              </a:rPr>
              <a:t>http://www.ipa.go.jp/security/ciadr/vul/20140619-oldcms.html</a:t>
            </a:r>
          </a:p>
          <a:p>
            <a:endParaRPr kumimoji="1"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 3"/>
          <p:cNvGraphicFramePr>
            <a:graphicFrameLocks noGrp="1"/>
          </p:cNvGraphicFramePr>
          <p:nvPr>
            <p:ph idx="1"/>
          </p:nvPr>
        </p:nvGraphicFramePr>
        <p:xfrm>
          <a:off x="0" y="1124744"/>
          <a:ext cx="9143999" cy="5400599"/>
        </p:xfrm>
        <a:graphic>
          <a:graphicData uri="http://schemas.openxmlformats.org/drawingml/2006/table">
            <a:tbl>
              <a:tblPr firstRow="1" bandRow="1">
                <a:tableStyleId>{7DF18680-E054-41AD-8BC1-D1AEF772440D}</a:tableStyleId>
              </a:tblPr>
              <a:tblGrid>
                <a:gridCol w="395536"/>
                <a:gridCol w="2304256"/>
                <a:gridCol w="2088232"/>
                <a:gridCol w="4355975"/>
              </a:tblGrid>
              <a:tr h="883594">
                <a:tc>
                  <a:txBody>
                    <a:bodyPr/>
                    <a:lstStyle/>
                    <a:p>
                      <a:pPr algn="ctr"/>
                      <a:r>
                        <a:rPr kumimoji="1" lang="ja-JP" altLang="en-US"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サービス／</a:t>
                      </a:r>
                      <a:endParaRPr kumimoji="1" lang="en-US" altLang="ja-JP" sz="2400" dirty="0" smtClean="0">
                        <a:latin typeface="メイリオ" pitchFamily="50" charset="-128"/>
                        <a:ea typeface="メイリオ" pitchFamily="50" charset="-128"/>
                        <a:cs typeface="メイリオ" pitchFamily="50" charset="-128"/>
                      </a:endParaRPr>
                    </a:p>
                    <a:p>
                      <a:pPr algn="ctr"/>
                      <a:r>
                        <a:rPr kumimoji="1" lang="ja-JP" altLang="en-US" sz="2400" dirty="0" smtClean="0">
                          <a:latin typeface="メイリオ" pitchFamily="50" charset="-128"/>
                          <a:ea typeface="メイリオ" pitchFamily="50" charset="-128"/>
                          <a:cs typeface="メイリオ" pitchFamily="50" charset="-128"/>
                        </a:rPr>
                        <a:t>ソフトウェア</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特徴</a:t>
                      </a:r>
                      <a:endParaRPr kumimoji="1" lang="ja-JP" altLang="en-US" sz="2400" dirty="0">
                        <a:latin typeface="メイリオ" pitchFamily="50" charset="-128"/>
                        <a:ea typeface="メイリオ" pitchFamily="50" charset="-128"/>
                        <a:cs typeface="メイリオ" pitchFamily="50" charset="-128"/>
                      </a:endParaRPr>
                    </a:p>
                  </a:txBody>
                  <a:tcPr anchor="ctr"/>
                </a:tc>
              </a:tr>
              <a:tr h="1027018">
                <a:tc>
                  <a:txBody>
                    <a:bodyPr/>
                    <a:lstStyle/>
                    <a:p>
                      <a:pPr algn="ctr"/>
                      <a:r>
                        <a:rPr kumimoji="1" lang="en-US" altLang="ja-JP" sz="2400" dirty="0" smtClean="0"/>
                        <a:t>1</a:t>
                      </a:r>
                      <a:endParaRPr kumimoji="1" lang="ja-JP" altLang="en-US" sz="2400" dirty="0"/>
                    </a:p>
                  </a:txBody>
                  <a:tcPr anchor="ctr"/>
                </a:tc>
                <a:tc>
                  <a:txBody>
                    <a:bodyPr/>
                    <a:lstStyle/>
                    <a:p>
                      <a:pPr algn="ctr"/>
                      <a:r>
                        <a:rPr kumimoji="1" lang="ja-JP" altLang="en-US" sz="2400" dirty="0" smtClean="0"/>
                        <a:t>リポジトリ</a:t>
                      </a:r>
                      <a:endParaRPr kumimoji="1" lang="ja-JP" altLang="en-US" sz="2400" dirty="0"/>
                    </a:p>
                  </a:txBody>
                  <a:tcPr anchor="ctr"/>
                </a:tc>
                <a:tc>
                  <a:txBody>
                    <a:bodyPr/>
                    <a:lstStyle/>
                    <a:p>
                      <a:pPr algn="ctr"/>
                      <a:r>
                        <a:rPr kumimoji="1" lang="en-US" altLang="ja-JP" sz="2400" dirty="0" smtClean="0"/>
                        <a:t>Github</a:t>
                      </a:r>
                      <a:endParaRPr kumimoji="1" lang="ja-JP" altLang="en-US" sz="2400" dirty="0"/>
                    </a:p>
                  </a:txBody>
                  <a:tcPr anchor="ctr"/>
                </a:tc>
                <a:tc>
                  <a:txBody>
                    <a:bodyPr/>
                    <a:lstStyle/>
                    <a:p>
                      <a:pPr algn="ctr"/>
                      <a:r>
                        <a:rPr kumimoji="1" lang="en-US" altLang="ja-JP" sz="2400" dirty="0" smtClean="0"/>
                        <a:t>Web</a:t>
                      </a:r>
                      <a:r>
                        <a:rPr kumimoji="1" lang="ja-JP" altLang="en-US" sz="2400" dirty="0" smtClean="0"/>
                        <a:t>上の共有レポジトリ</a:t>
                      </a:r>
                      <a:r>
                        <a:rPr kumimoji="1" lang="en-US" altLang="ja-JP" sz="2400" dirty="0" smtClean="0"/>
                        <a:t>.</a:t>
                      </a:r>
                    </a:p>
                    <a:p>
                      <a:pPr algn="ctr"/>
                      <a:r>
                        <a:rPr kumimoji="1" lang="ja-JP" altLang="en-US" sz="2400" dirty="0" smtClean="0"/>
                        <a:t>誰でも参加可能</a:t>
                      </a:r>
                      <a:r>
                        <a:rPr kumimoji="1" lang="en-US" altLang="ja-JP" sz="2400" dirty="0" smtClean="0"/>
                        <a:t>.</a:t>
                      </a:r>
                      <a:endParaRPr kumimoji="1" lang="ja-JP" altLang="en-US" sz="2400" dirty="0"/>
                    </a:p>
                  </a:txBody>
                  <a:tcPr anchor="ctr"/>
                </a:tc>
              </a:tr>
              <a:tr h="1472657">
                <a:tc>
                  <a:txBody>
                    <a:bodyPr/>
                    <a:lstStyle/>
                    <a:p>
                      <a:pPr algn="ctr"/>
                      <a:r>
                        <a:rPr kumimoji="1" lang="en-US" altLang="ja-JP" sz="2400" dirty="0" smtClean="0"/>
                        <a:t>2</a:t>
                      </a:r>
                      <a:endParaRPr kumimoji="1" lang="ja-JP" altLang="en-US" sz="2400" dirty="0"/>
                    </a:p>
                  </a:txBody>
                  <a:tcPr anchor="ctr"/>
                </a:tc>
                <a:tc>
                  <a:txBody>
                    <a:bodyPr/>
                    <a:lstStyle/>
                    <a:p>
                      <a:pPr algn="ctr"/>
                      <a:r>
                        <a:rPr kumimoji="1" lang="ja-JP" altLang="en-US" sz="2400" dirty="0" smtClean="0"/>
                        <a:t>開発環境</a:t>
                      </a:r>
                      <a:endParaRPr kumimoji="1" lang="ja-JP" altLang="en-US" sz="2400" dirty="0"/>
                    </a:p>
                  </a:txBody>
                  <a:tcPr anchor="ctr"/>
                </a:tc>
                <a:tc>
                  <a:txBody>
                    <a:bodyPr/>
                    <a:lstStyle/>
                    <a:p>
                      <a:pPr algn="ctr"/>
                      <a:r>
                        <a:rPr kumimoji="1" lang="en-US" altLang="ja-JP" sz="2400" dirty="0" smtClean="0"/>
                        <a:t>Vagrant,</a:t>
                      </a:r>
                      <a:r>
                        <a:rPr kumimoji="1" lang="en-US" altLang="ja-JP" sz="2400" baseline="0" dirty="0" smtClean="0"/>
                        <a:t> </a:t>
                      </a:r>
                      <a:endParaRPr kumimoji="1" lang="en-US" altLang="ja-JP" sz="2400" dirty="0" smtClean="0"/>
                    </a:p>
                    <a:p>
                      <a:pPr algn="ctr"/>
                      <a:r>
                        <a:rPr kumimoji="1" lang="en-US" altLang="ja-JP" sz="2400" dirty="0" smtClean="0"/>
                        <a:t>VirtualBox</a:t>
                      </a:r>
                      <a:endParaRPr kumimoji="1" lang="ja-JP" altLang="en-US" sz="2400" dirty="0"/>
                    </a:p>
                  </a:txBody>
                  <a:tcPr anchor="ctr"/>
                </a:tc>
                <a:tc>
                  <a:txBody>
                    <a:bodyPr/>
                    <a:lstStyle/>
                    <a:p>
                      <a:pPr algn="ctr"/>
                      <a:r>
                        <a:rPr kumimoji="1" lang="en-US" altLang="ja-JP" sz="2400" dirty="0" smtClean="0"/>
                        <a:t>Chef</a:t>
                      </a:r>
                      <a:r>
                        <a:rPr kumimoji="1" lang="ja-JP" altLang="en-US" sz="2400" dirty="0" smtClean="0"/>
                        <a:t>（構成管理ツール）との連携</a:t>
                      </a:r>
                      <a:r>
                        <a:rPr kumimoji="1" lang="en-US" altLang="ja-JP" sz="2400" dirty="0" smtClean="0"/>
                        <a:t>.</a:t>
                      </a:r>
                    </a:p>
                    <a:p>
                      <a:pPr algn="ctr"/>
                      <a:r>
                        <a:rPr kumimoji="1" lang="ja-JP" altLang="en-US" sz="2400" dirty="0" smtClean="0"/>
                        <a:t>各端末で同じ仮想環境を構築可</a:t>
                      </a:r>
                      <a:r>
                        <a:rPr kumimoji="1" lang="en-US" altLang="ja-JP" sz="2400" dirty="0" smtClean="0"/>
                        <a:t>.</a:t>
                      </a:r>
                      <a:endParaRPr kumimoji="1" lang="ja-JP" altLang="en-US" sz="2400" dirty="0"/>
                    </a:p>
                  </a:txBody>
                  <a:tcPr anchor="ctr"/>
                </a:tc>
              </a:tr>
              <a:tr h="1002833">
                <a:tc>
                  <a:txBody>
                    <a:bodyPr/>
                    <a:lstStyle/>
                    <a:p>
                      <a:pPr algn="ctr"/>
                      <a:r>
                        <a:rPr kumimoji="1" lang="en-US" altLang="ja-JP" sz="2400" dirty="0" smtClean="0"/>
                        <a:t>3</a:t>
                      </a:r>
                      <a:endParaRPr kumimoji="1" lang="ja-JP" altLang="en-US" sz="2400" dirty="0"/>
                    </a:p>
                  </a:txBody>
                  <a:tcPr anchor="ctr"/>
                </a:tc>
                <a:tc>
                  <a:txBody>
                    <a:bodyPr/>
                    <a:lstStyle/>
                    <a:p>
                      <a:pPr algn="ctr"/>
                      <a:r>
                        <a:rPr kumimoji="1" lang="ja-JP" altLang="en-US" sz="2400" dirty="0" smtClean="0"/>
                        <a:t>バージョン管理</a:t>
                      </a:r>
                      <a:endParaRPr kumimoji="1" lang="ja-JP" altLang="en-US" sz="2400" dirty="0"/>
                    </a:p>
                  </a:txBody>
                  <a:tcPr anchor="ctr"/>
                </a:tc>
                <a:tc>
                  <a:txBody>
                    <a:bodyPr/>
                    <a:lstStyle/>
                    <a:p>
                      <a:pPr algn="ctr"/>
                      <a:r>
                        <a:rPr kumimoji="1" lang="en-US" altLang="ja-JP" sz="2400" dirty="0" smtClean="0"/>
                        <a:t>Git</a:t>
                      </a:r>
                      <a:endParaRPr kumimoji="1" lang="ja-JP" altLang="en-US" sz="2400" dirty="0"/>
                    </a:p>
                  </a:txBody>
                  <a:tcPr anchor="ctr"/>
                </a:tc>
                <a:tc>
                  <a:txBody>
                    <a:bodyPr/>
                    <a:lstStyle/>
                    <a:p>
                      <a:pPr algn="ctr"/>
                      <a:r>
                        <a:rPr kumimoji="1" lang="en-US" altLang="ja-JP" sz="2400" dirty="0" smtClean="0"/>
                        <a:t>GitHub</a:t>
                      </a:r>
                      <a:r>
                        <a:rPr kumimoji="1" lang="ja-JP" altLang="en-US" sz="2400" dirty="0" smtClean="0"/>
                        <a:t>との連携</a:t>
                      </a:r>
                      <a:r>
                        <a:rPr kumimoji="1" lang="en-US" altLang="ja-JP" sz="2400" dirty="0" smtClean="0"/>
                        <a:t>.</a:t>
                      </a:r>
                    </a:p>
                    <a:p>
                      <a:pPr algn="ctr"/>
                      <a:r>
                        <a:rPr kumimoji="1" lang="ja-JP" altLang="en-US" sz="2400" dirty="0" smtClean="0"/>
                        <a:t>過去の履歴を保持する</a:t>
                      </a:r>
                      <a:r>
                        <a:rPr kumimoji="1" lang="en-US" altLang="ja-JP" sz="2400" dirty="0" smtClean="0"/>
                        <a:t>.</a:t>
                      </a:r>
                      <a:endParaRPr kumimoji="1" lang="ja-JP" altLang="en-US" sz="2400" dirty="0"/>
                    </a:p>
                  </a:txBody>
                  <a:tcPr anchor="ctr"/>
                </a:tc>
              </a:tr>
              <a:tr h="1014497">
                <a:tc>
                  <a:txBody>
                    <a:bodyPr/>
                    <a:lstStyle/>
                    <a:p>
                      <a:pPr algn="ctr"/>
                      <a:r>
                        <a:rPr kumimoji="1" lang="en-US" altLang="ja-JP" sz="2400" dirty="0" smtClean="0"/>
                        <a:t>4</a:t>
                      </a:r>
                      <a:endParaRPr kumimoji="1" lang="ja-JP" altLang="en-US" sz="2400" dirty="0"/>
                    </a:p>
                  </a:txBody>
                  <a:tcPr anchor="ctr"/>
                </a:tc>
                <a:tc>
                  <a:txBody>
                    <a:bodyPr/>
                    <a:lstStyle/>
                    <a:p>
                      <a:pPr algn="ctr"/>
                      <a:r>
                        <a:rPr kumimoji="1" lang="ja-JP" altLang="en-US" sz="2400" dirty="0" smtClean="0"/>
                        <a:t>テスト</a:t>
                      </a:r>
                      <a:endParaRPr kumimoji="1" lang="ja-JP" altLang="en-US" sz="2400" dirty="0"/>
                    </a:p>
                  </a:txBody>
                  <a:tcPr anchor="ctr"/>
                </a:tc>
                <a:tc>
                  <a:txBody>
                    <a:bodyPr/>
                    <a:lstStyle/>
                    <a:p>
                      <a:pPr algn="ctr"/>
                      <a:r>
                        <a:rPr kumimoji="1" lang="en-US" altLang="ja-JP" sz="2400" dirty="0" smtClean="0"/>
                        <a:t>TravisCI</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GitHub</a:t>
                      </a:r>
                      <a:r>
                        <a:rPr kumimoji="1" lang="ja-JP" altLang="en-US" sz="2400" dirty="0" smtClean="0"/>
                        <a:t>との連携</a:t>
                      </a:r>
                      <a:r>
                        <a:rPr kumimoji="1" lang="en-US" altLang="ja-JP" sz="2400" dirty="0" smtClean="0"/>
                        <a: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dirty="0" smtClean="0"/>
                        <a:t>テストを自動で実行する</a:t>
                      </a:r>
                      <a:r>
                        <a:rPr kumimoji="1" lang="en-US" altLang="ja-JP" sz="2400" dirty="0" smtClean="0"/>
                        <a:t>.</a:t>
                      </a:r>
                      <a:endParaRPr kumimoji="1" lang="ja-JP" altLang="en-US" sz="2400" dirty="0" smtClean="0"/>
                    </a:p>
                  </a:txBody>
                  <a:tcPr anchor="ctr"/>
                </a:tc>
              </a:tr>
            </a:tbl>
          </a:graphicData>
        </a:graphic>
      </p:graphicFrame>
      <p:sp>
        <p:nvSpPr>
          <p:cNvPr id="2" name="タイトル 1"/>
          <p:cNvSpPr>
            <a:spLocks noGrp="1"/>
          </p:cNvSpPr>
          <p:nvPr>
            <p:ph type="title"/>
          </p:nvPr>
        </p:nvSpPr>
        <p:spPr>
          <a:xfrm>
            <a:off x="179512" y="0"/>
            <a:ext cx="8712968" cy="1143000"/>
          </a:xfrm>
        </p:spPr>
        <p:txBody>
          <a:bodyPr>
            <a:normAutofit/>
          </a:bodyPr>
          <a:lstStyle/>
          <a:p>
            <a:r>
              <a:rPr kumimoji="1" lang="en-US" altLang="ja-JP" b="1" dirty="0" smtClean="0">
                <a:latin typeface="メイリオ" pitchFamily="50" charset="-128"/>
                <a:ea typeface="メイリオ" pitchFamily="50" charset="-128"/>
                <a:cs typeface="メイリオ" pitchFamily="50" charset="-128"/>
              </a:rPr>
              <a:t>NC3</a:t>
            </a:r>
            <a:r>
              <a:rPr kumimoji="1" lang="ja-JP" altLang="en-US" b="1" dirty="0" smtClean="0">
                <a:latin typeface="メイリオ" pitchFamily="50" charset="-128"/>
                <a:ea typeface="メイリオ" pitchFamily="50" charset="-128"/>
                <a:cs typeface="メイリオ" pitchFamily="50" charset="-128"/>
              </a:rPr>
              <a:t>開発手法</a:t>
            </a:r>
            <a:r>
              <a:rPr kumimoji="1" lang="en-US" altLang="ja-JP" b="1" dirty="0" smtClean="0">
                <a:latin typeface="メイリオ" pitchFamily="50" charset="-128"/>
                <a:ea typeface="メイリオ" pitchFamily="50" charset="-128"/>
                <a:cs typeface="メイリオ" pitchFamily="50" charset="-128"/>
              </a:rPr>
              <a:t>(</a:t>
            </a:r>
            <a:r>
              <a:rPr kumimoji="1" lang="ja-JP" altLang="en-US" b="1" dirty="0" smtClean="0">
                <a:latin typeface="メイリオ" pitchFamily="50" charset="-128"/>
                <a:ea typeface="メイリオ" pitchFamily="50" charset="-128"/>
                <a:cs typeface="メイリオ" pitchFamily="50" charset="-128"/>
              </a:rPr>
              <a:t>インフラ側</a:t>
            </a:r>
            <a:r>
              <a:rPr lang="en-US" altLang="ja-JP" b="1" dirty="0" smtClean="0">
                <a:latin typeface="メイリオ" pitchFamily="50" charset="-128"/>
                <a:ea typeface="メイリオ" pitchFamily="50" charset="-128"/>
                <a:cs typeface="メイリオ" pitchFamily="50" charset="-128"/>
              </a:rPr>
              <a:t>)</a:t>
            </a:r>
            <a:endParaRPr kumimoji="1" lang="ja-JP" altLang="en-US" b="1" dirty="0">
              <a:latin typeface="メイリオ" pitchFamily="50" charset="-128"/>
              <a:ea typeface="メイリオ" pitchFamily="50" charset="-128"/>
              <a:cs typeface="メイリオ" pitchFamily="50"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normAutofit/>
          </a:bodyPr>
          <a:lstStyle/>
          <a:p>
            <a:r>
              <a:rPr kumimoji="1" lang="en-US" altLang="ja-JP" b="1" dirty="0" smtClean="0">
                <a:latin typeface="メイリオ" pitchFamily="50" charset="-128"/>
                <a:ea typeface="メイリオ" pitchFamily="50" charset="-128"/>
                <a:cs typeface="メイリオ" pitchFamily="50" charset="-128"/>
              </a:rPr>
              <a:t>NC3</a:t>
            </a:r>
            <a:r>
              <a:rPr kumimoji="1" lang="ja-JP" altLang="en-US" b="1" dirty="0" smtClean="0">
                <a:latin typeface="メイリオ" pitchFamily="50" charset="-128"/>
                <a:ea typeface="メイリオ" pitchFamily="50" charset="-128"/>
                <a:cs typeface="メイリオ" pitchFamily="50" charset="-128"/>
              </a:rPr>
              <a:t>開発手法（ソフト側）</a:t>
            </a:r>
            <a:endParaRPr kumimoji="1" lang="ja-JP" altLang="en-US" b="1" dirty="0">
              <a:latin typeface="メイリオ" pitchFamily="50" charset="-128"/>
              <a:ea typeface="メイリオ" pitchFamily="50" charset="-128"/>
              <a:cs typeface="メイリオ" pitchFamily="50" charset="-128"/>
            </a:endParaRPr>
          </a:p>
        </p:txBody>
      </p:sp>
      <p:graphicFrame>
        <p:nvGraphicFramePr>
          <p:cNvPr id="4" name="コンテンツ プレースホルダ 3"/>
          <p:cNvGraphicFramePr>
            <a:graphicFrameLocks noGrp="1"/>
          </p:cNvGraphicFramePr>
          <p:nvPr>
            <p:ph idx="1"/>
          </p:nvPr>
        </p:nvGraphicFramePr>
        <p:xfrm>
          <a:off x="-1" y="1124744"/>
          <a:ext cx="9144001" cy="4464495"/>
        </p:xfrm>
        <a:graphic>
          <a:graphicData uri="http://schemas.openxmlformats.org/drawingml/2006/table">
            <a:tbl>
              <a:tblPr firstRow="1" bandRow="1">
                <a:tableStyleId>{7DF18680-E054-41AD-8BC1-D1AEF772440D}</a:tableStyleId>
              </a:tblPr>
              <a:tblGrid>
                <a:gridCol w="395537"/>
                <a:gridCol w="1440160"/>
                <a:gridCol w="2592288"/>
                <a:gridCol w="4716016"/>
              </a:tblGrid>
              <a:tr h="1033326">
                <a:tc>
                  <a:txBody>
                    <a:bodyPr/>
                    <a:lstStyle/>
                    <a:p>
                      <a:pPr algn="ctr"/>
                      <a:r>
                        <a:rPr kumimoji="1" lang="ja-JP" altLang="en-US"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フレームワーク</a:t>
                      </a:r>
                      <a:r>
                        <a:rPr kumimoji="1" lang="en-US" altLang="ja-JP" sz="1600" dirty="0" smtClean="0">
                          <a:latin typeface="メイリオ" pitchFamily="50" charset="-128"/>
                          <a:ea typeface="メイリオ" pitchFamily="50" charset="-128"/>
                          <a:cs typeface="メイリオ" pitchFamily="50" charset="-128"/>
                        </a:rPr>
                        <a:t>※</a:t>
                      </a:r>
                      <a:endParaRPr kumimoji="1" lang="ja-JP" altLang="en-US" sz="1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特徴</a:t>
                      </a:r>
                      <a:endParaRPr kumimoji="1" lang="ja-JP" altLang="en-US" sz="2400" dirty="0">
                        <a:latin typeface="メイリオ" pitchFamily="50" charset="-128"/>
                        <a:ea typeface="メイリオ" pitchFamily="50" charset="-128"/>
                        <a:cs typeface="メイリオ" pitchFamily="50" charset="-128"/>
                      </a:endParaRPr>
                    </a:p>
                  </a:txBody>
                  <a:tcPr anchor="ctr"/>
                </a:tc>
              </a:tr>
              <a:tr h="1395365">
                <a:tc>
                  <a:txBody>
                    <a:bodyPr/>
                    <a:lstStyle/>
                    <a:p>
                      <a:pPr algn="ctr"/>
                      <a:r>
                        <a:rPr kumimoji="1" lang="en-US" altLang="ja-JP" sz="2400" dirty="0" smtClean="0"/>
                        <a:t>1</a:t>
                      </a:r>
                      <a:endParaRPr kumimoji="1" lang="ja-JP" altLang="en-US" sz="2400" dirty="0"/>
                    </a:p>
                  </a:txBody>
                  <a:tcPr anchor="ctr"/>
                </a:tc>
                <a:tc>
                  <a:txBody>
                    <a:bodyPr/>
                    <a:lstStyle/>
                    <a:p>
                      <a:pPr algn="ctr"/>
                      <a:r>
                        <a:rPr kumimoji="1" lang="en-US" altLang="ja-JP" sz="2400" dirty="0" smtClean="0"/>
                        <a:t>PHP</a:t>
                      </a:r>
                      <a:endParaRPr kumimoji="1" lang="ja-JP" altLang="en-US" sz="2400" dirty="0"/>
                    </a:p>
                  </a:txBody>
                  <a:tcPr anchor="ctr"/>
                </a:tc>
                <a:tc>
                  <a:txBody>
                    <a:bodyPr/>
                    <a:lstStyle/>
                    <a:p>
                      <a:pPr algn="ctr"/>
                      <a:r>
                        <a:rPr kumimoji="1" lang="en-US" altLang="ja-JP" sz="2400" dirty="0" smtClean="0"/>
                        <a:t>CakePHP</a:t>
                      </a:r>
                    </a:p>
                  </a:txBody>
                  <a:tcPr anchor="ctr"/>
                </a:tc>
                <a:tc>
                  <a:txBody>
                    <a:bodyPr/>
                    <a:lstStyle/>
                    <a:p>
                      <a:pPr algn="ctr"/>
                      <a:r>
                        <a:rPr lang="ja-JP" altLang="en-US" sz="2400" dirty="0" smtClean="0"/>
                        <a:t>国内で最も採用されている</a:t>
                      </a:r>
                      <a:r>
                        <a:rPr lang="en-US" altLang="ja-JP" sz="2400" dirty="0" smtClean="0"/>
                        <a:t>.</a:t>
                      </a:r>
                    </a:p>
                    <a:p>
                      <a:pPr algn="ctr"/>
                      <a:r>
                        <a:rPr lang="en-US" altLang="ja-JP" sz="2400" dirty="0" smtClean="0"/>
                        <a:t>MVC</a:t>
                      </a:r>
                      <a:r>
                        <a:rPr lang="ja-JP" altLang="en-US" sz="2400" dirty="0" smtClean="0"/>
                        <a:t>モデル採用による高い</a:t>
                      </a:r>
                      <a:endParaRPr lang="en-US" altLang="ja-JP" sz="2400" dirty="0" smtClean="0"/>
                    </a:p>
                    <a:p>
                      <a:pPr algn="ctr"/>
                      <a:r>
                        <a:rPr lang="ja-JP" altLang="en-US" sz="2400" dirty="0" smtClean="0"/>
                        <a:t>メンテナンス性</a:t>
                      </a:r>
                      <a:r>
                        <a:rPr lang="en-US" altLang="ja-JP" sz="2400" dirty="0" smtClean="0"/>
                        <a:t>.</a:t>
                      </a:r>
                      <a:endParaRPr lang="ja-JP" altLang="en-US" sz="2400" dirty="0"/>
                    </a:p>
                  </a:txBody>
                  <a:tcPr anchor="ctr"/>
                </a:tc>
              </a:tr>
              <a:tr h="1074552">
                <a:tc>
                  <a:txBody>
                    <a:bodyPr/>
                    <a:lstStyle/>
                    <a:p>
                      <a:pPr algn="ctr"/>
                      <a:r>
                        <a:rPr kumimoji="1" lang="en-US" altLang="ja-JP" sz="2400" dirty="0" smtClean="0"/>
                        <a:t>2</a:t>
                      </a:r>
                      <a:endParaRPr kumimoji="1" lang="ja-JP" altLang="en-US" sz="2400" dirty="0"/>
                    </a:p>
                  </a:txBody>
                  <a:tcPr anchor="ctr"/>
                </a:tc>
                <a:tc>
                  <a:txBody>
                    <a:bodyPr/>
                    <a:lstStyle/>
                    <a:p>
                      <a:pPr algn="ctr"/>
                      <a:r>
                        <a:rPr kumimoji="1" lang="en-US" altLang="ja-JP" sz="2400" dirty="0" smtClean="0"/>
                        <a:t>Javascript</a:t>
                      </a:r>
                      <a:endParaRPr kumimoji="1" lang="ja-JP" altLang="en-US" sz="2400" dirty="0"/>
                    </a:p>
                  </a:txBody>
                  <a:tcPr anchor="ctr"/>
                </a:tc>
                <a:tc>
                  <a:txBody>
                    <a:bodyPr/>
                    <a:lstStyle/>
                    <a:p>
                      <a:pPr algn="ctr"/>
                      <a:r>
                        <a:rPr kumimoji="1" lang="en-US" altLang="ja-JP" sz="2400" dirty="0" smtClean="0"/>
                        <a:t>AngularJS</a:t>
                      </a:r>
                    </a:p>
                  </a:txBody>
                  <a:tcPr anchor="ctr"/>
                </a:tc>
                <a:tc>
                  <a:txBody>
                    <a:bodyPr/>
                    <a:lstStyle/>
                    <a:p>
                      <a:pPr algn="ctr"/>
                      <a:r>
                        <a:rPr lang="en-US" altLang="ja-JP" sz="2400" dirty="0" smtClean="0"/>
                        <a:t>Google</a:t>
                      </a:r>
                      <a:r>
                        <a:rPr lang="ja-JP" altLang="en-US" sz="2400" dirty="0" smtClean="0"/>
                        <a:t>コミュニティが開発</a:t>
                      </a:r>
                      <a:r>
                        <a:rPr lang="en-US" altLang="ja-JP" sz="2400" dirty="0" smtClean="0"/>
                        <a:t>.</a:t>
                      </a:r>
                    </a:p>
                    <a:p>
                      <a:pPr algn="ctr"/>
                      <a:r>
                        <a:rPr lang="en-US" altLang="ja-JP" sz="2400" dirty="0" smtClean="0"/>
                        <a:t>MVC</a:t>
                      </a:r>
                      <a:r>
                        <a:rPr lang="ja-JP" altLang="en-US" sz="2400" dirty="0" smtClean="0"/>
                        <a:t>モデル採用</a:t>
                      </a:r>
                      <a:r>
                        <a:rPr lang="en-US" altLang="ja-JP" sz="2400" dirty="0" smtClean="0"/>
                        <a:t>.</a:t>
                      </a:r>
                    </a:p>
                  </a:txBody>
                  <a:tcPr anchor="ctr"/>
                </a:tc>
              </a:tr>
              <a:tr h="961252">
                <a:tc>
                  <a:txBody>
                    <a:bodyPr/>
                    <a:lstStyle/>
                    <a:p>
                      <a:pPr algn="ctr"/>
                      <a:r>
                        <a:rPr kumimoji="1" lang="en-US" altLang="ja-JP" sz="2400" dirty="0" smtClean="0"/>
                        <a:t>3</a:t>
                      </a:r>
                      <a:endParaRPr kumimoji="1" lang="ja-JP" altLang="en-US" sz="2400" dirty="0"/>
                    </a:p>
                  </a:txBody>
                  <a:tcPr anchor="ctr"/>
                </a:tc>
                <a:tc>
                  <a:txBody>
                    <a:bodyPr/>
                    <a:lstStyle/>
                    <a:p>
                      <a:pPr algn="ctr"/>
                      <a:r>
                        <a:rPr kumimoji="1" lang="en-US" altLang="ja-JP" sz="2400" dirty="0" smtClean="0"/>
                        <a:t>CSS</a:t>
                      </a:r>
                      <a:endParaRPr kumimoji="1" lang="ja-JP" altLang="en-US" sz="2400" dirty="0"/>
                    </a:p>
                  </a:txBody>
                  <a:tcPr anchor="ctr"/>
                </a:tc>
                <a:tc>
                  <a:txBody>
                    <a:bodyPr/>
                    <a:lstStyle/>
                    <a:p>
                      <a:pPr algn="ctr"/>
                      <a:r>
                        <a:rPr kumimoji="1" lang="en-US" altLang="ja-JP" sz="2400" dirty="0" smtClean="0"/>
                        <a:t>Bootstrap</a:t>
                      </a:r>
                      <a:endParaRPr kumimoji="1" lang="ja-JP" altLang="en-US" sz="2400" dirty="0"/>
                    </a:p>
                  </a:txBody>
                  <a:tcPr anchor="ctr"/>
                </a:tc>
                <a:tc>
                  <a:txBody>
                    <a:bodyPr/>
                    <a:lstStyle/>
                    <a:p>
                      <a:pPr algn="ctr"/>
                      <a:r>
                        <a:rPr lang="ja-JP" altLang="en-US" sz="2400" dirty="0" smtClean="0"/>
                        <a:t>マルチデバイス対応の</a:t>
                      </a:r>
                      <a:endParaRPr lang="en-US" altLang="ja-JP" sz="2400" dirty="0" smtClean="0"/>
                    </a:p>
                    <a:p>
                      <a:pPr algn="ctr"/>
                      <a:r>
                        <a:rPr lang="ja-JP" altLang="en-US" sz="2400" dirty="0" smtClean="0"/>
                        <a:t>スタイルを適用可能</a:t>
                      </a:r>
                      <a:r>
                        <a:rPr lang="en-US" altLang="ja-JP" sz="2400" dirty="0" smtClean="0"/>
                        <a:t>.</a:t>
                      </a:r>
                      <a:endParaRPr lang="ja-JP" altLang="en-US" sz="2400" dirty="0"/>
                    </a:p>
                  </a:txBody>
                  <a:tcPr anchor="ctr"/>
                </a:tc>
              </a:tr>
            </a:tbl>
          </a:graphicData>
        </a:graphic>
      </p:graphicFrame>
      <p:sp>
        <p:nvSpPr>
          <p:cNvPr id="5" name="テキスト ボックス 4"/>
          <p:cNvSpPr txBox="1"/>
          <p:nvPr/>
        </p:nvSpPr>
        <p:spPr>
          <a:xfrm>
            <a:off x="251520" y="5805264"/>
            <a:ext cx="8568952" cy="1200329"/>
          </a:xfrm>
          <a:prstGeom prst="rect">
            <a:avLst/>
          </a:prstGeom>
          <a:noFill/>
        </p:spPr>
        <p:txBody>
          <a:bodyPr wrap="square" rtlCol="0">
            <a:spAutoFit/>
          </a:bodyPr>
          <a:lstStyle/>
          <a:p>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学習コストがかかる一方で</a:t>
            </a:r>
            <a:r>
              <a:rPr lang="en-US" altLang="ja-JP" sz="2400" b="1" dirty="0" smtClean="0">
                <a:latin typeface="メイリオ" pitchFamily="50" charset="-128"/>
                <a:ea typeface="メイリオ" pitchFamily="50" charset="-128"/>
                <a:cs typeface="メイリオ" pitchFamily="50" charset="-128"/>
              </a:rPr>
              <a:t>, </a:t>
            </a:r>
          </a:p>
          <a:p>
            <a:r>
              <a:rPr lang="en-US" altLang="ja-JP" sz="2400" b="1" dirty="0" smtClean="0">
                <a:latin typeface="メイリオ" pitchFamily="50" charset="-128"/>
                <a:ea typeface="メイリオ" pitchFamily="50" charset="-128"/>
                <a:cs typeface="メイリオ" pitchFamily="50" charset="-128"/>
              </a:rPr>
              <a:t>   API</a:t>
            </a:r>
            <a:r>
              <a:rPr lang="ja-JP" altLang="en-US" sz="2400" b="1" dirty="0" smtClean="0">
                <a:latin typeface="メイリオ" pitchFamily="50" charset="-128"/>
                <a:ea typeface="メイリオ" pitchFamily="50" charset="-128"/>
                <a:cs typeface="メイリオ" pitchFamily="50" charset="-128"/>
              </a:rPr>
              <a:t>や規約により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高速な開発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効率的な開発をサポート</a:t>
            </a:r>
            <a:r>
              <a:rPr lang="en-US" altLang="ja-JP" sz="2400" b="1" dirty="0" smtClean="0">
                <a:latin typeface="メイリオ" pitchFamily="50" charset="-128"/>
                <a:ea typeface="メイリオ" pitchFamily="50" charset="-128"/>
                <a:cs typeface="メイリオ" pitchFamily="50" charset="-128"/>
              </a:rPr>
              <a:t>.</a:t>
            </a:r>
          </a:p>
          <a:p>
            <a:endParaRPr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kumimoji="1" lang="en-US" altLang="ja-JP" b="1" dirty="0" smtClean="0">
                <a:latin typeface="メイリオ" pitchFamily="50" charset="-128"/>
                <a:ea typeface="メイリオ" pitchFamily="50" charset="-128"/>
                <a:cs typeface="メイリオ" pitchFamily="50" charset="-128"/>
              </a:rPr>
              <a:t>NC3</a:t>
            </a:r>
            <a:r>
              <a:rPr kumimoji="1" lang="ja-JP" altLang="en-US" b="1" dirty="0" smtClean="0">
                <a:latin typeface="メイリオ" pitchFamily="50" charset="-128"/>
                <a:ea typeface="メイリオ" pitchFamily="50" charset="-128"/>
                <a:cs typeface="メイリオ" pitchFamily="50" charset="-128"/>
              </a:rPr>
              <a:t>開発での解決策</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268760"/>
            <a:ext cx="8229600" cy="4997152"/>
          </a:xfrm>
        </p:spPr>
        <p:txBody>
          <a:bodyPr>
            <a:noAutofit/>
          </a:bodyPr>
          <a:lstStyle/>
          <a:p>
            <a:r>
              <a:rPr kumimoji="1" lang="ja-JP" altLang="en-US" sz="2800" b="1" dirty="0" smtClean="0">
                <a:latin typeface="メイリオ" pitchFamily="50" charset="-128"/>
                <a:ea typeface="メイリオ" pitchFamily="50" charset="-128"/>
                <a:cs typeface="メイリオ" pitchFamily="50" charset="-128"/>
              </a:rPr>
              <a:t>テスト工数の問題：インフラ側</a:t>
            </a:r>
            <a:endParaRPr kumimoji="1"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テストコードとセットにすることで</a:t>
            </a:r>
            <a:r>
              <a:rPr lang="en-US" altLang="ja-JP" sz="2400" b="1" dirty="0" smtClean="0">
                <a:latin typeface="メイリオ" pitchFamily="50" charset="-128"/>
                <a:ea typeface="メイリオ" pitchFamily="50" charset="-128"/>
                <a:cs typeface="メイリオ" pitchFamily="50" charset="-128"/>
              </a:rPr>
              <a:t>GitHub</a:t>
            </a:r>
            <a:r>
              <a:rPr lang="ja-JP" altLang="en-US" sz="2400" b="1" dirty="0" smtClean="0">
                <a:latin typeface="メイリオ" pitchFamily="50" charset="-128"/>
                <a:ea typeface="メイリオ" pitchFamily="50" charset="-128"/>
                <a:cs typeface="メイリオ" pitchFamily="50" charset="-128"/>
              </a:rPr>
              <a:t>（共有リポジトリ）に</a:t>
            </a:r>
            <a:r>
              <a:rPr lang="en-US" altLang="ja-JP" sz="2400" b="1" dirty="0" smtClean="0">
                <a:latin typeface="メイリオ" pitchFamily="50" charset="-128"/>
                <a:ea typeface="メイリオ" pitchFamily="50" charset="-128"/>
                <a:cs typeface="メイリオ" pitchFamily="50" charset="-128"/>
              </a:rPr>
              <a:t>Push</a:t>
            </a:r>
            <a:r>
              <a:rPr lang="ja-JP" altLang="en-US" sz="2400" b="1" dirty="0" smtClean="0">
                <a:latin typeface="メイリオ" pitchFamily="50" charset="-128"/>
                <a:ea typeface="メイリオ" pitchFamily="50" charset="-128"/>
                <a:cs typeface="メイリオ" pitchFamily="50" charset="-128"/>
              </a:rPr>
              <a:t>した際に</a:t>
            </a: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の自動テストが実行される</a:t>
            </a:r>
            <a:r>
              <a:rPr lang="en-US" altLang="ja-JP" sz="2400" b="1" dirty="0" smtClean="0">
                <a:latin typeface="メイリオ" pitchFamily="50" charset="-128"/>
                <a:ea typeface="メイリオ" pitchFamily="50" charset="-128"/>
                <a:cs typeface="メイリオ" pitchFamily="50" charset="-128"/>
              </a:rPr>
              <a:t>.</a:t>
            </a:r>
          </a:p>
          <a:p>
            <a:pPr lvl="1"/>
            <a:endParaRPr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脆弱性の問題：ソフト側</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CakePHP</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AngularJS</a:t>
            </a:r>
            <a:r>
              <a:rPr lang="ja-JP" altLang="en-US" sz="2400" b="1" dirty="0" smtClean="0">
                <a:latin typeface="メイリオ" pitchFamily="50" charset="-128"/>
                <a:ea typeface="メイリオ" pitchFamily="50" charset="-128"/>
                <a:cs typeface="メイリオ" pitchFamily="50" charset="-128"/>
              </a:rPr>
              <a:t>等</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盛んに開発が行われているソフトウェアを利用することによるリスク低減</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作りこみによるリスク低減</a:t>
            </a:r>
            <a:r>
              <a:rPr lang="en-US" altLang="ja-JP" sz="2400" b="1" dirty="0" smtClean="0">
                <a:latin typeface="メイリオ" pitchFamily="50" charset="-128"/>
                <a:ea typeface="メイリオ" pitchFamily="50" charset="-128"/>
                <a:cs typeface="メイリオ" pitchFamily="50" charset="-128"/>
              </a:rPr>
              <a:t>.</a:t>
            </a:r>
          </a:p>
          <a:p>
            <a:pPr lvl="1">
              <a:buNone/>
            </a:pPr>
            <a:r>
              <a:rPr lang="ja-JP" altLang="en-US" sz="2400" b="1" dirty="0" smtClean="0">
                <a:latin typeface="メイリオ" pitchFamily="50" charset="-128"/>
                <a:ea typeface="メイリオ" pitchFamily="50" charset="-128"/>
                <a:cs typeface="メイリオ" pitchFamily="50" charset="-128"/>
              </a:rPr>
              <a:t>　（データをエスケープする</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セッションを利用しない等</a:t>
            </a:r>
            <a:r>
              <a:rPr lang="en-US" altLang="ja-JP" sz="2400" b="1" dirty="0" smtClean="0">
                <a:latin typeface="メイリオ" pitchFamily="50" charset="-128"/>
                <a:ea typeface="メイリオ" pitchFamily="50" charset="-128"/>
                <a:cs typeface="メイリオ" pitchFamily="50" charset="-128"/>
              </a:rPr>
              <a:t>, XSS</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CSRF, SQL</a:t>
            </a:r>
            <a:r>
              <a:rPr lang="ja-JP" altLang="en-US" sz="2400" b="1" dirty="0" smtClean="0">
                <a:latin typeface="メイリオ" pitchFamily="50" charset="-128"/>
                <a:ea typeface="メイリオ" pitchFamily="50" charset="-128"/>
                <a:cs typeface="メイリオ" pitchFamily="50" charset="-128"/>
              </a:rPr>
              <a:t>インジェクション対策を考慮したコードを実装する）</a:t>
            </a:r>
            <a:endParaRPr lang="en-US" altLang="ja-JP" sz="2400" b="1" dirty="0" smtClean="0">
              <a:latin typeface="メイリオ" pitchFamily="50" charset="-128"/>
              <a:ea typeface="メイリオ" pitchFamily="50" charset="-128"/>
              <a:cs typeface="メイリオ" pitchFamily="50" charset="-128"/>
            </a:endParaRPr>
          </a:p>
          <a:p>
            <a:pPr lvl="1"/>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pPr lvl="2"/>
            <a:endParaRPr kumimoji="1" lang="ja-JP" altLang="en-US" b="1" dirty="0">
              <a:latin typeface="メイリオ" pitchFamily="50" charset="-128"/>
              <a:ea typeface="メイリオ" pitchFamily="50" charset="-128"/>
              <a:cs typeface="メイリオ" pitchFamily="50" charset="-128"/>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4063</TotalTime>
  <Words>1988</Words>
  <Application>Microsoft Office PowerPoint</Application>
  <PresentationFormat>画面に合わせる (4:3)</PresentationFormat>
  <Paragraphs>579</Paragraphs>
  <Slides>31</Slides>
  <Notes>6</Notes>
  <HiddenSlides>8</HiddenSlides>
  <MMClips>0</MMClips>
  <ScaleCrop>false</ScaleCrop>
  <HeadingPairs>
    <vt:vector size="4" baseType="variant">
      <vt:variant>
        <vt:lpstr>テーマ</vt:lpstr>
      </vt:variant>
      <vt:variant>
        <vt:i4>1</vt:i4>
      </vt:variant>
      <vt:variant>
        <vt:lpstr>スライド タイトル</vt:lpstr>
      </vt:variant>
      <vt:variant>
        <vt:i4>31</vt:i4>
      </vt:variant>
    </vt:vector>
  </HeadingPairs>
  <TitlesOfParts>
    <vt:vector size="32" baseType="lpstr">
      <vt:lpstr>Office テーマ</vt:lpstr>
      <vt:lpstr>NetCommons3プラグイン開発における 機能提案及び, 評価</vt:lpstr>
      <vt:lpstr>コンテンツ</vt:lpstr>
      <vt:lpstr>コンテンツ</vt:lpstr>
      <vt:lpstr>研究室選定理由</vt:lpstr>
      <vt:lpstr>所属研究室</vt:lpstr>
      <vt:lpstr>ソフトウェア開発の課題 （NC2の課題）</vt:lpstr>
      <vt:lpstr>NC3開発手法(インフラ側)</vt:lpstr>
      <vt:lpstr>NC3開発手法（ソフト側）</vt:lpstr>
      <vt:lpstr>NC3開発での解決策</vt:lpstr>
      <vt:lpstr>プロジェクトでの主な作業</vt:lpstr>
      <vt:lpstr>スライド 11</vt:lpstr>
      <vt:lpstr>プラグイン開発</vt:lpstr>
      <vt:lpstr>開発スケジュール</vt:lpstr>
      <vt:lpstr>機能概要</vt:lpstr>
      <vt:lpstr>成果報告（iframe）</vt:lpstr>
      <vt:lpstr>中間報告時の課題について</vt:lpstr>
      <vt:lpstr>成果報告（掲示板）</vt:lpstr>
      <vt:lpstr>スライド 18</vt:lpstr>
      <vt:lpstr>コードの生産性について(iframe)</vt:lpstr>
      <vt:lpstr>スライド 20</vt:lpstr>
      <vt:lpstr>スライド 21</vt:lpstr>
      <vt:lpstr>今後の課題</vt:lpstr>
      <vt:lpstr>最後に</vt:lpstr>
      <vt:lpstr>ご清聴ありがとうございました</vt:lpstr>
      <vt:lpstr>Todo</vt:lpstr>
      <vt:lpstr>スライド 26</vt:lpstr>
      <vt:lpstr>スライド 27</vt:lpstr>
      <vt:lpstr>スライド 28</vt:lpstr>
      <vt:lpstr>スライド 29</vt:lpstr>
      <vt:lpstr>スライド 30</vt:lpstr>
      <vt:lpstr>スライド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発表時間</dc:title>
  <dc:creator>hokada</dc:creator>
  <cp:lastModifiedBy>hokada</cp:lastModifiedBy>
  <cp:revision>433</cp:revision>
  <dcterms:created xsi:type="dcterms:W3CDTF">2015-03-08T07:53:50Z</dcterms:created>
  <dcterms:modified xsi:type="dcterms:W3CDTF">2015-03-19T06:04:49Z</dcterms:modified>
</cp:coreProperties>
</file>