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76" r:id="rId3"/>
    <p:sldId id="274" r:id="rId4"/>
    <p:sldId id="285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8" r:id="rId28"/>
    <p:sldId id="306" r:id="rId29"/>
    <p:sldId id="309" r:id="rId30"/>
    <p:sldId id="310" r:id="rId31"/>
    <p:sldId id="283" r:id="rId32"/>
    <p:sldId id="257" r:id="rId33"/>
    <p:sldId id="258" r:id="rId34"/>
    <p:sldId id="260" r:id="rId35"/>
    <p:sldId id="259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7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294" autoAdjust="0"/>
    <p:restoredTop sz="82074" autoAdjust="0"/>
  </p:normalViewPr>
  <p:slideViewPr>
    <p:cSldViewPr>
      <p:cViewPr varScale="1">
        <p:scale>
          <a:sx n="97" d="100"/>
          <a:sy n="97" d="100"/>
        </p:scale>
        <p:origin x="-11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私は研究科に進学する際に研究室を選定するとき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卒業研究に一番影響が大きいと思います。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研究室に入ってやりたいこと。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開発の経験を積みたい。プログラムを書く経験。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最近の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開発のトレンドを経験。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私が入る前に動き出していた</a:t>
            </a:r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のプロジェクトの開発者として参画することに。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研究室に入る時点ではテーマは具体的に決定していませんでした。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ここで発表させていただく内容は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の開発に従事している中で出てきたことをテーマとして定め報告書にまとめています。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ＨＴＭＬ・・・</a:t>
            </a:r>
            <a:r>
              <a:rPr kumimoji="1" lang="en-US" altLang="ja-JP" dirty="0" smtClean="0"/>
              <a:t>&lt;html&gt;&lt;head&gt;&lt;/head&gt;&lt;body&gt;&lt;/body&gt;&lt;/html&gt;</a:t>
            </a:r>
            <a:r>
              <a:rPr kumimoji="1" lang="ja-JP" altLang="en-US" dirty="0" smtClean="0"/>
              <a:t>等のタグによって表現され、ページ内に表示される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ＣＳＳ・・・ページ内の各要素の見た目を制御する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Ｊａｖａｓｃｒｉｐｔ・・・ページ内の各要素の動きを制御する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ＰＨＰ・・・サーバサイドのスクリプト言語。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問い合わせ。ページでのデータ表示。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説明　くめの先生　金曜日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簡単のため、これ以降</a:t>
            </a:r>
            <a:endParaRPr kumimoji="1" lang="en-US" altLang="ja-JP" dirty="0" smtClean="0"/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NC2</a:t>
            </a:r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と表現させていただきます。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デメリットも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フレームワークも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CakePHP</a:t>
            </a:r>
            <a:r>
              <a:rPr kumimoji="1" lang="ja-JP" altLang="en-US" dirty="0" smtClean="0"/>
              <a:t>になったのかも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補足準備？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順番にアニメーションを入れましょう。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デモというかこんな感じです的なやつはいれようかね？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以上で国立情報学研究所　社会共有知研究センタ　新井研究室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日立製作所　公共システム事業部　消防システム開発センタ　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Ｇ　外田浩太朗の中間発表を終わります。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957392"/>
            <a:chOff x="0" y="0"/>
            <a:chExt cx="9144000" cy="6858000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580112" y="6219186"/>
              <a:ext cx="3456384" cy="425876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2014/11/28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82911"/>
            <a:ext cx="9144000" cy="1470025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99792" y="4293096"/>
            <a:ext cx="6048672" cy="2400672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社会共有知研究センタ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lang="en-US" altLang="ja-JP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sz="24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2708920"/>
            <a:ext cx="8640960" cy="3960440"/>
          </a:xfrm>
          <a:prstGeom prst="wedgeRoundRectCallout">
            <a:avLst>
              <a:gd name="adj1" fmla="val -21599"/>
              <a:gd name="adj2" fmla="val -56790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/>
              <a:t>[NC2</a:t>
            </a:r>
            <a:r>
              <a:rPr lang="ja-JP" altLang="en-US" sz="2800" dirty="0" smtClean="0"/>
              <a:t>以前</a:t>
            </a:r>
            <a:r>
              <a:rPr kumimoji="1" lang="en-US" altLang="ja-JP" sz="2800" dirty="0" smtClean="0"/>
              <a:t>]</a:t>
            </a:r>
          </a:p>
          <a:p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Maple</a:t>
            </a:r>
            <a:r>
              <a:rPr kumimoji="1" lang="ja-JP" altLang="en-US" sz="2800" dirty="0" smtClean="0"/>
              <a:t>　　・開発者が日本人でドキュメントが豊富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・開発は終了しており、サポートがない</a:t>
            </a:r>
            <a:endParaRPr lang="en-US" altLang="ja-JP" sz="2800" dirty="0" smtClean="0"/>
          </a:p>
          <a:p>
            <a:r>
              <a:rPr lang="en-US" altLang="ja-JP" sz="2800" dirty="0" smtClean="0"/>
              <a:t>[NC3]</a:t>
            </a:r>
          </a:p>
          <a:p>
            <a:r>
              <a:rPr lang="ja-JP" altLang="en-US" sz="2800" dirty="0" smtClean="0"/>
              <a:t>　</a:t>
            </a:r>
            <a:r>
              <a:rPr lang="en-US" altLang="ja-JP" sz="2800" dirty="0" smtClean="0"/>
              <a:t>CakePHP</a:t>
            </a:r>
            <a:r>
              <a:rPr lang="ja-JP" altLang="en-US" sz="2800" dirty="0" smtClean="0"/>
              <a:t>　　  ・日本国内では最も使われている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　　　　　　　・ドキュメントやノウハウが豊富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　・</a:t>
            </a:r>
            <a:r>
              <a:rPr lang="en-US" altLang="ja-JP" sz="2800" dirty="0" smtClean="0"/>
              <a:t>MVC</a:t>
            </a:r>
            <a:r>
              <a:rPr lang="ja-JP" altLang="en-US" sz="2800" dirty="0" smtClean="0"/>
              <a:t>モデルが採用されている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　　　　　　　・</a:t>
            </a:r>
            <a:r>
              <a:rPr lang="ja-JP" altLang="en-US" sz="2800" dirty="0" smtClean="0"/>
              <a:t>現在も盛んに開発が行われている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3933056"/>
            <a:ext cx="8640960" cy="2376264"/>
          </a:xfrm>
          <a:prstGeom prst="wedgeRoundRectCallout">
            <a:avLst>
              <a:gd name="adj1" fmla="val 21496"/>
              <a:gd name="adj2" fmla="val -60255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AngularJS</a:t>
            </a:r>
            <a:r>
              <a:rPr kumimoji="1" lang="ja-JP" altLang="en-US" sz="2800" dirty="0" smtClean="0"/>
              <a:t>　・</a:t>
            </a:r>
            <a:r>
              <a:rPr kumimoji="1" lang="en-US" altLang="ja-JP" sz="2800" dirty="0" smtClean="0"/>
              <a:t>Javascript</a:t>
            </a:r>
            <a:r>
              <a:rPr kumimoji="1" lang="ja-JP" altLang="en-US" sz="2800" dirty="0" smtClean="0"/>
              <a:t>のフレームワーク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kumimoji="1" lang="en-US" altLang="ja-JP" sz="2800" dirty="0" smtClean="0"/>
              <a:t>Google</a:t>
            </a:r>
            <a:r>
              <a:rPr kumimoji="1" lang="ja-JP" altLang="en-US" sz="2800" dirty="0" smtClean="0"/>
              <a:t>がオープンソースで開発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lang="en-US" altLang="ja-JP" sz="2800" dirty="0" smtClean="0"/>
              <a:t>MVC</a:t>
            </a:r>
            <a:r>
              <a:rPr lang="ja-JP" altLang="en-US" sz="2800" dirty="0" smtClean="0"/>
              <a:t>モデルが採用されている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　　　　・双方向データバインディング等の特徴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340768"/>
            <a:ext cx="8640960" cy="2376264"/>
          </a:xfrm>
          <a:prstGeom prst="wedgeRoundRectCallout">
            <a:avLst>
              <a:gd name="adj1" fmla="val -21274"/>
              <a:gd name="adj2" fmla="val 63602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Bootstrap</a:t>
            </a:r>
            <a:r>
              <a:rPr kumimoji="1" lang="ja-JP" altLang="en-US" sz="2800" dirty="0" smtClean="0"/>
              <a:t>　</a:t>
            </a:r>
            <a:r>
              <a:rPr lang="ja-JP" altLang="en-US" sz="2800" dirty="0" smtClean="0"/>
              <a:t>・</a:t>
            </a:r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がオープンソースで開発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　　　　　・</a:t>
            </a:r>
            <a:r>
              <a:rPr lang="en-US" altLang="ja-JP" sz="2800" dirty="0" smtClean="0"/>
              <a:t>Twitter</a:t>
            </a:r>
            <a:r>
              <a:rPr lang="ja-JP" altLang="en-US" sz="2800" dirty="0" smtClean="0"/>
              <a:t>ライクなデザインが表現できる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　　　　　　・レスポンシブデザインを実現できる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412776"/>
            <a:ext cx="8640960" cy="3600400"/>
          </a:xfrm>
          <a:prstGeom prst="wedgeRoundRectCallout">
            <a:avLst>
              <a:gd name="adj1" fmla="val 20760"/>
              <a:gd name="adj2" fmla="val 56527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TravisCI</a:t>
            </a:r>
          </a:p>
          <a:p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と連携し、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への</a:t>
            </a:r>
            <a:r>
              <a:rPr lang="en-US" altLang="ja-JP" sz="2800" dirty="0" smtClean="0"/>
              <a:t>Push</a:t>
            </a:r>
            <a:r>
              <a:rPr lang="ja-JP" altLang="en-US" sz="2800" dirty="0" smtClean="0"/>
              <a:t>をトリガーにして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</a:t>
            </a:r>
            <a:r>
              <a:rPr lang="ja-JP" altLang="en-US" sz="2800" dirty="0" smtClean="0"/>
              <a:t>予め設定した通りに自動でテストを実行する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400" dirty="0" smtClean="0"/>
              <a:t>※</a:t>
            </a:r>
            <a:r>
              <a:rPr lang="en-US" altLang="ja-JP" sz="2800" dirty="0" smtClean="0"/>
              <a:t>CI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Continuous Integration</a:t>
            </a:r>
          </a:p>
          <a:p>
            <a:r>
              <a:rPr lang="ja-JP" altLang="en-US" sz="2800" dirty="0" smtClean="0"/>
              <a:t>　　</a:t>
            </a:r>
            <a:r>
              <a:rPr lang="en-US" altLang="ja-JP" sz="2800" dirty="0" smtClean="0"/>
              <a:t>-&gt;</a:t>
            </a:r>
            <a:r>
              <a:rPr lang="ja-JP" altLang="en-US" sz="2800" dirty="0" smtClean="0"/>
              <a:t>　継続的インテグレーション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テストを継続的に実行して行くこと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品質向上、納期短縮等が見込める</a:t>
            </a:r>
            <a:endParaRPr lang="en-US" altLang="ja-JP" sz="28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949280"/>
            <a:ext cx="1407577" cy="2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949280"/>
            <a:ext cx="1344149" cy="31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395536" y="537321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TravisCI</a:t>
            </a:r>
            <a:r>
              <a:rPr kumimoji="1" lang="ja-JP" altLang="en-US" sz="2400" dirty="0" smtClean="0"/>
              <a:t>が作成するバッジ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開発スケジュール</a:t>
            </a:r>
            <a:endParaRPr lang="en-US" altLang="ja-JP" sz="24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プラグイン開発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151216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 smtClean="0"/>
              <a:t>CakePHP</a:t>
            </a:r>
            <a:r>
              <a:rPr kumimoji="1" lang="ja-JP" altLang="en-US" sz="2400" dirty="0" smtClean="0"/>
              <a:t>のアプリケーションの単位。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で各機能をモジュールと呼んでいたのに対し、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NC3</a:t>
            </a:r>
            <a:r>
              <a:rPr lang="ja-JP" altLang="en-US" sz="2400" dirty="0" smtClean="0"/>
              <a:t>ではプラグインと呼ぶことになる。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開発はプラグイン毎に行う。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3933056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最終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成果物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467544" y="4869160"/>
            <a:ext cx="8219256" cy="19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掲示板プラグイン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開発スケジュール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79512" y="1052736"/>
          <a:ext cx="8568954" cy="5499720"/>
        </p:xfrm>
        <a:graphic>
          <a:graphicData uri="http://schemas.openxmlformats.org/drawingml/2006/table">
            <a:tbl>
              <a:tblPr/>
              <a:tblGrid>
                <a:gridCol w="532292"/>
                <a:gridCol w="356728"/>
                <a:gridCol w="3525261"/>
                <a:gridCol w="436105"/>
                <a:gridCol w="396884"/>
                <a:gridCol w="397816"/>
                <a:gridCol w="397816"/>
                <a:gridCol w="396884"/>
                <a:gridCol w="532292"/>
                <a:gridCol w="532292"/>
                <a:gridCol w="532292"/>
                <a:gridCol w="532292"/>
              </a:tblGrid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Century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作業項目</a:t>
                      </a:r>
                      <a:r>
                        <a:rPr lang="ja-JP" alt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　　　　　　　　　　　　</a:t>
                      </a:r>
                      <a:r>
                        <a:rPr 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年月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　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関連技術学習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インフラ系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VirtualBox, Vagrant, Git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フレームワーク・ライブラリ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CakePHP, AngularJS, Bootstrap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-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 smtClean="0">
                          <a:latin typeface="Century"/>
                          <a:ea typeface="Mincho"/>
                          <a:cs typeface="Times New Roman"/>
                        </a:rPr>
                        <a:t>仕様理解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仕様検討会議への参加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NC2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参考書の確認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仕様書等の確認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先行開発プラグインのトレース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進捗会議の議事録作成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iframe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プラグイン開発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環境構築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画面遷移図・</a:t>
                      </a: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ER</a:t>
                      </a: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図作成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実装・テスト（仕様変更対応込み）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提案機能（調査・実装）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レビュー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○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のフォーム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EFO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561662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EFO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196752"/>
            <a:ext cx="568863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EFO : Entry Form Optimization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244827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エントリー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入力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フォーム最適化</a:t>
            </a:r>
            <a:endParaRPr lang="en-US" altLang="ja-JP" sz="2400" dirty="0" smtClean="0"/>
          </a:p>
          <a:p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サイトの入力フォームを利用しやすいように改善すること</a:t>
            </a:r>
            <a:endParaRPr lang="en-US" altLang="ja-JP" sz="2400" dirty="0" smtClean="0"/>
          </a:p>
          <a:p>
            <a:r>
              <a:rPr lang="ja-JP" altLang="en-US" sz="2400" dirty="0" smtClean="0"/>
              <a:t>例えば、入力中はフォームを強調する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　　必須項目は「必須項目です」等ラベルを付ける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395536" y="4437112"/>
            <a:ext cx="8352928" cy="2160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EFO</a:t>
            </a:r>
            <a:r>
              <a:rPr kumimoji="1" lang="ja-JP" altLang="en-US" sz="3200" dirty="0" smtClean="0"/>
              <a:t>の項目は厳密に定められていないが、</a:t>
            </a:r>
            <a:endParaRPr lang="en-US" altLang="ja-JP" sz="3200" dirty="0" smtClean="0"/>
          </a:p>
          <a:p>
            <a:pPr algn="ctr"/>
            <a:r>
              <a:rPr kumimoji="1" lang="en-US" altLang="ja-JP" sz="3200" dirty="0" smtClean="0"/>
              <a:t>Iframe</a:t>
            </a:r>
            <a:r>
              <a:rPr kumimoji="1" lang="ja-JP" altLang="en-US" sz="3200" dirty="0" smtClean="0"/>
              <a:t>プラグインの使用性を考え、検討した。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395536" y="4077072"/>
            <a:ext cx="8748464" cy="1152128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NC3</a:t>
            </a:r>
            <a:r>
              <a:rPr lang="ja-JP" altLang="en-US" sz="2400" dirty="0" smtClean="0"/>
              <a:t>開発プロジェクトに参画することになった。</a:t>
            </a:r>
            <a:endParaRPr lang="en-US" altLang="ja-JP" sz="2400" dirty="0" smtClean="0"/>
          </a:p>
          <a:p>
            <a:r>
              <a:rPr lang="ja-JP" altLang="en-US" sz="2400" dirty="0" smtClean="0"/>
              <a:t>プラグイン開発の中でフォームを提案する機会を得た。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9552" y="5157192"/>
            <a:ext cx="8136904" cy="1584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ユーザ目線で入力がしやすく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エラー内容が分かりやすいフォームを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提案・評価する</a:t>
            </a:r>
            <a:endParaRPr kumimoji="1" lang="ja-JP" altLang="en-US" sz="2800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395536" y="1700808"/>
            <a:ext cx="856895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のソースは改変せず、運用でカバーする方針で研究していた。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インターフェース等に関して質問を受けたが、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の仕様であるとしか回答できず。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504" y="1196752"/>
            <a:ext cx="417646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本科生時代の卒業研究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7504" y="3573016"/>
            <a:ext cx="345638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研究科進学</a:t>
            </a:r>
          </a:p>
        </p:txBody>
      </p:sp>
      <p:sp>
        <p:nvSpPr>
          <p:cNvPr id="13" name="タイトル 4"/>
          <p:cNvSpPr txBox="1">
            <a:spLocks/>
          </p:cNvSpPr>
          <p:nvPr/>
        </p:nvSpPr>
        <p:spPr>
          <a:xfrm>
            <a:off x="51886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ｺﾞｼｯｸE" pitchFamily="50" charset="-128"/>
                <a:ea typeface="HGPｺﾞｼｯｸE" pitchFamily="50" charset="-128"/>
                <a:cs typeface="+mj-cs"/>
              </a:rPr>
              <a:t>背景と目的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856895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モジュールのフォーム（</a:t>
            </a:r>
            <a:r>
              <a:rPr lang="en-US" altLang="ja-JP" sz="2800" b="1" dirty="0" smtClean="0">
                <a:ea typeface="メイリオ" pitchFamily="50" charset="-128"/>
                <a:cs typeface="メイリオ" pitchFamily="50" charset="-128"/>
              </a:rPr>
              <a:t>EFO</a:t>
            </a:r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適用イメージ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）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99592" y="350100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必須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3501008"/>
            <a:ext cx="6408712" cy="288032"/>
          </a:xfrm>
          <a:prstGeom prst="rect">
            <a:avLst/>
          </a:prstGeom>
          <a:noFill/>
          <a:ln>
            <a:solidFill>
              <a:srgbClr val="37CB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0032" y="3954542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※1~2000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で指定してください。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331640" y="2492896"/>
            <a:ext cx="2952328" cy="648072"/>
          </a:xfrm>
          <a:prstGeom prst="wedgeRoundRectCallout">
            <a:avLst>
              <a:gd name="adj1" fmla="val -47049"/>
              <a:gd name="adj2" fmla="val 10718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ユーザに入力してほしい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項目を強調する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4932040" y="2492896"/>
            <a:ext cx="3240360" cy="648072"/>
          </a:xfrm>
          <a:prstGeom prst="wedgeRoundRectCallout">
            <a:avLst>
              <a:gd name="adj1" fmla="val -43948"/>
              <a:gd name="adj2" fmla="val 973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現在入力しているフォーム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796136" y="4581128"/>
            <a:ext cx="2952328" cy="648072"/>
          </a:xfrm>
          <a:prstGeom prst="wedgeRoundRectCallout">
            <a:avLst>
              <a:gd name="adj1" fmla="val -41887"/>
              <a:gd name="adj2" fmla="val -1044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入力項目についての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補足を表示する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 検討項目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755576" y="1052732"/>
          <a:ext cx="7416824" cy="5688636"/>
        </p:xfrm>
        <a:graphic>
          <a:graphicData uri="http://schemas.openxmlformats.org/drawingml/2006/table">
            <a:tbl>
              <a:tblPr/>
              <a:tblGrid>
                <a:gridCol w="504056"/>
                <a:gridCol w="69127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0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1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検討項目の分類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表示・入力方法最適化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リアルタイムバリデーション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サブミットロック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検討項目の分類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251520" y="980728"/>
          <a:ext cx="5904656" cy="5544616"/>
        </p:xfrm>
        <a:graphic>
          <a:graphicData uri="http://schemas.openxmlformats.org/drawingml/2006/table">
            <a:tbl>
              <a:tblPr/>
              <a:tblGrid>
                <a:gridCol w="401288"/>
                <a:gridCol w="55033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48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26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6228184" y="5085184"/>
            <a:ext cx="2664296" cy="7920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リアルタイム</a:t>
            </a:r>
            <a:endParaRPr lang="en-US" altLang="ja-JP" kern="100" dirty="0" smtClean="0">
              <a:solidFill>
                <a:schemeClr val="tx1"/>
              </a:solidFill>
              <a:ea typeface="Mincho"/>
              <a:cs typeface="Times New Roman"/>
            </a:endParaRPr>
          </a:p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バリデーション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8184" y="5949280"/>
            <a:ext cx="2664296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サブミットロック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56176" y="980728"/>
            <a:ext cx="2736304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ja-JP" altLang="en-US" sz="1600" kern="100" dirty="0" smtClean="0">
                <a:solidFill>
                  <a:schemeClr val="tx1"/>
                </a:solidFill>
                <a:ea typeface="Mincho"/>
                <a:cs typeface="Times New Roman"/>
              </a:rPr>
              <a:t>分類</a:t>
            </a:r>
            <a:endParaRPr lang="ja-JP" altLang="en-US" sz="1600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28184" y="1521176"/>
            <a:ext cx="2664296" cy="34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表示・入力方法最適化</a:t>
            </a:r>
            <a:endParaRPr lang="ja-JP" altLang="en-US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表示・入力方法最適化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208823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画面のイメージを固める段階で、表示する項目・表示の並び等の精査を行い最適化する。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ブラウザ上に表示される部分であるため、</a:t>
            </a:r>
            <a:r>
              <a:rPr kumimoji="1" lang="en-US" altLang="ja-JP" sz="2400" dirty="0" smtClean="0"/>
              <a:t>HTML5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Bootstrap</a:t>
            </a:r>
            <a:r>
              <a:rPr kumimoji="1" lang="ja-JP" altLang="en-US" sz="2400" dirty="0" smtClean="0"/>
              <a:t>を使って実現する。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38610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図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4"/>
            <a:ext cx="781044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16561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正常・エラーを区別するフォームの色やアイコン等には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を使って実現する。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61048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8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479715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コネクタ 10"/>
          <p:cNvCxnSpPr/>
          <p:nvPr/>
        </p:nvCxnSpPr>
        <p:spPr>
          <a:xfrm>
            <a:off x="2771800" y="1916832"/>
            <a:ext cx="4032448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288032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データ源が単一であることは重要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という考え方のもとにある。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のデータを自動的に同期することを示す。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は常に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の状態を投影し、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が変更されるとその変更が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に反映される。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が変更された場合も同様である。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サブミットロック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2664296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lang="ja-JP" altLang="en-US" sz="2400" dirty="0" smtClean="0"/>
              <a:t>バリデーションエラーが発生している場合、サブミット（決定や一時保存）ボタンを非活性にする。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正常なデータが入力されている場合、サブミット可能。</a:t>
            </a:r>
            <a:endParaRPr lang="en-US" altLang="ja-JP" sz="2400" dirty="0" smtClean="0"/>
          </a:p>
        </p:txBody>
      </p:sp>
      <p:pic>
        <p:nvPicPr>
          <p:cNvPr id="7" name="図 6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47284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532859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4464496"/>
            <a:ext cx="571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5976664"/>
            <a:ext cx="590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323528" y="33993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644008" y="6093296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ボタンを非活性にする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4644008" y="4608512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ボタンを活性化する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評価内容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3279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NetCommons3</a:t>
            </a:r>
            <a:r>
              <a:rPr lang="ja-JP" altLang="en-US" sz="3200" dirty="0" smtClean="0"/>
              <a:t>プロジェクト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開発担当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フォームにおける問題点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解決方法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評価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結言</a:t>
            </a:r>
            <a:endParaRPr kumimoji="1" lang="en-US" altLang="ja-JP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6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6" y="980728"/>
            <a:ext cx="6444208" cy="1143000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ご清聴ありがとうございました。</a:t>
            </a:r>
            <a:endParaRPr kumimoji="1" lang="ja-JP" altLang="en-US" sz="3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75856" y="4725144"/>
            <a:ext cx="547260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43808" y="371703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2987824" y="4869160"/>
            <a:ext cx="583264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　社会共有知研究センタ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kumimoji="1" lang="en-US" altLang="ja-JP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との主な相違点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CSS</a:t>
            </a:r>
            <a:r>
              <a:rPr kumimoji="1" lang="ja-JP" altLang="en-US" sz="2400" dirty="0" smtClean="0"/>
              <a:t>、</a:t>
            </a:r>
            <a:r>
              <a:rPr kumimoji="1" lang="en-US" altLang="ja-JP" sz="2400" dirty="0" smtClean="0"/>
              <a:t>Javascript</a:t>
            </a:r>
            <a:r>
              <a:rPr kumimoji="1" lang="ja-JP" altLang="en-US" sz="2400" dirty="0" smtClean="0"/>
              <a:t>等の専門知識を必要とせず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ページを作成する仕組みを提供するシステム。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一概には説明できないが、ブログであったり、学校や企業のＨＰ等を簡単に作成できる。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WordPress</a:t>
            </a:r>
            <a:r>
              <a:rPr kumimoji="1" lang="ja-JP" altLang="en-US" sz="2400" dirty="0" smtClean="0"/>
              <a:t>というブログサイト重視の</a:t>
            </a:r>
            <a:r>
              <a:rPr kumimoji="1" lang="en-US" altLang="ja-JP" sz="2400" dirty="0" smtClean="0"/>
              <a:t>CMS</a:t>
            </a:r>
            <a:r>
              <a:rPr kumimoji="1" lang="ja-JP" altLang="en-US" sz="2400" dirty="0" smtClean="0"/>
              <a:t>が最も広く知られている。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導入しやすさ、デザイン重視、</a:t>
            </a:r>
            <a:r>
              <a:rPr lang="en-US" altLang="ja-JP" sz="2400" dirty="0" smtClean="0"/>
              <a:t>E-</a:t>
            </a:r>
            <a:r>
              <a:rPr lang="ja-JP" altLang="en-US" sz="2400" dirty="0" smtClean="0"/>
              <a:t>コマース特化、カスタマイズ性重視、等様々な用途の</a:t>
            </a:r>
            <a:r>
              <a:rPr lang="en-US" altLang="ja-JP" sz="2400" dirty="0" smtClean="0"/>
              <a:t>CMS</a:t>
            </a:r>
            <a:r>
              <a:rPr lang="ja-JP" altLang="en-US" sz="2400" dirty="0" smtClean="0"/>
              <a:t>が出回っている。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640871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Contents Management System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アプリケーションの言葉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028" name="AutoShape 4" descr="data:image/jpeg;base64,/9j/4AAQSkZJRgABAQAAAQABAAD/2wCEAAkGBxISEhUPEhQSFg8WEA8WEBQUFBUWEBUQFBQXFhQUFRQYHCggGBolHBQUITEhJSkrLi4uFx8zODMvNygtLisBCgoKDg0OGhAQFCwcHBwtLCwrLCwsLCwsLCwsKywsKyssLCwsLCwsLCwsLCwsLCwsLCwsLDcsLCwsLCwsLCssLP/AABEIALcBEwMBIgACEQEDEQH/xAAbAAEAAgMBAQAAAAAAAAAAAAAABAUCAwYBB//EAEkQAAIBAgEGCwMICAMJAAAAAAABAgMRBAUGEiExURMiMkFSYXGBkaGxFHLBM2KCkpOistEWNEJDU3OD4Qfi8BUjJERUhJTS8f/EABgBAQEBAQEAAAAAAAAAAAAAAAABAwIE/8QAHBEBAQEAAgMBAAAAAAAAAAAAAAERAlESITFB/9oADAMBAAIRAxEAPwD7iAAAAAAAAAAAAAAAAAAAAAAAAAAAAAAAAAAAAAAAAAAAAAAAAAAAAAAAAAAABpxWKhSi51JRjBbXJ2QG4HKY3OuUuLh4auapUTSfu01rffYgvJ+KxGurKbj896MPs42T7zqcXF5x1WIy1h4PRdSLl0Y3nLwjdkSpnFTWyL7ZOMfJu/kQMLm5BK0pNroxWjEsKOSqEdlON971vzLkTyqPLOaPNo9ynP4ILLk3shVfZSt6yLOCS2JLsSR7pj10m3tWrK1bmo1vCCPf9q1/4NX7hY6Y0x66PfaseWaq206y/pp+jR5+kiXK1e9TnHzTZacIHMeujb2hUs4qb6L7Jq/hKxMhlak9rcfeTS+ts8zRWwdKfKhB9yv4ohTyHS2wc4P5snbwYyL5V0FOakrxaa3p3RkcjUyXWg9KElJ71xKnitvee0Mv16T0asdJbpJRqdzStLwXaTx6Wc+3Wgg5OyrSrciXHW2EtU13c661qJxy7AAAAAAAAAAAAAAAAAAAAAAAMCuy1laOHhdrSqSuqcFtk973Jc7OUhhquJnwtaV3zfw4dUI7+s01sS8RXlVfJu1Hqpx1JLt295b0KyWo0kxlbqdg8FTp7Fr6T1y/sS3UsV3tRhLEhFg65i65UyxJ57SMNWvDmPDFZ7Qe+0BFlww4YrfaB7QU1Y8KOFK72g94cGrDhzJYgreGHCgWixBjVcZK0kpLr+BVusee0g1jjMkft0m7p3Wu04v5skWWQstuTVCt8pshPYp9UlzS9SDDG2fVzkbKcE+Mtvx5mTNWXPjtwQMh43hqMZvla4z96Opv495PM20AAAAAAAAAAAAAAAAAAANOLjeEl82XobjGa1PsYHzXAT0XKPP+X/0lPEELEq0tzfJfNfcz20mm7O65S+PYbPOnRxJsVcqOEMo4girSVS5plUaIqrnvDFRIVc94chya7DByYFhw44YrHWHDhFlw49oKz2g89oAtPaD1YkqHiTB4oC79pNc8QUzxZj7S2BaSxF9S2sm4qvaOv/VtbK7B0dHjy28y3f3KzK2Vk+LF3XNufZ1b3z7Arv8AMZt0ZvfVb8Un8TpDmf8AD53wuk9rqz9EdMZX624/AAEdAAAAAAAAAAAAAAAAAAA+d4mhdtPZcsclU3Fq+tLY/wBpLc96D0Zzm47FUmmt1myzwVA1YY043I9CtrS0Km+HJb+dB7Dna+Qqqb0LTt0eV4P4HX1sPz7GeYdyW20tWpvb4rWRXz6tGUHaScXuaafmYcMfQ8o6M46MnOPWlGXk0VFfI9CSjZU5PQlpNuVKcp24r1cWK36i6Y5Phzzhy0q5El/BqdtOrTqLweiyLVyVJfs4jvo3/DJlc4iOuYSqozlg5dCt9jI8WAqPZCt9lL8wNLqGEqnaT6eRK0tlKu/oJesiTDNnEP8AcyXv1IR/MaZVI5iKbdldvcjo6ebclypYeP0pVH4Xt5EhZLjFcarOS3QioR8rDTHORwbXLah1PXL6q1k2glFXhCUn0pL/AEkWPB04cinFPe+M/PUR6tRu92BW49zknpPV0VyfpPn7NSOZoRcpNu7ekddWjdFJRoLSsukB9SzDhbBw96o/M6Iqs1kvZaVujr7bu/mWplfrefAAEUAAAAAAAAAAAAAAAAAAHzjGVZUa85x2actJPY1fYdNkfKFOquK+MuVB8uPat3XsOfy5B8LNpX48rrer+pEw2TXNqdObjJciadpwfRl1GrDfbvJs9pRORnlnFYZ6GKpOcearCybXWtj7rFxknODD1tUKkdLoS4s/qy29xy61Y4qmmivrUvT4FhiJ6iBVqfEsKjOkeO62N+LE6xr4S5XLPhp9KX1mee0VOnP6zEUZaAGt1JPbKX1mYOJv0BogaFEwqx1MktGivsfYBWVCLNbTdi68KavUlGK+c7PwK+OUeEdqEJT+fLi01169b8gjZW1LWQcNR0bze130e1rb3LWSa2jDjVZadS11BbF123db1dpR4jKbqSstmzVstuXV184V9izU/VaVtln+JluVOaa/4Oj/AC0/FtlsZ362nwABFAAAAAAAAAAAAAAAAAABxuV6H+9n7z8zZk/DWektUt+/tNWLxiWLqUpu2lNcG3svZcXy1FzhKRp+Mc9tkqtloyXFe1WvHwfwKTGZr4eu3aKSfPHXbtizoqlM008Or3XWRXH4rNvE4ZXo4lqG5ydl9Gd0iI8XlCCUpRhUhzS0NTXvU3Y7yu5Jbbrc1deZBnJcS8EtFS0HBuOipJp2WzXcqVxTzgqLl0Pq1Pg0baeckFyqVZdmi/iXtTAReypiF1ScKq++rkarki/7yn9LDq/3WVESOdNDo1vs/wC5l+llDo1vs/7iWb0n++oL+jL8z1Zub69HupSA1Tzupc1Ku/oxXrIj1M73+xh5v3qkV6JljDN+mttf6tFfFG6OR8OttTEy93QgvICinlzGT5FGnBb3pS83ZEWo8TU+VxNlzxppX+4vidYsn4ZbKTk99ScpeRnKSiuJGEfdivVgcrhMhRXHjScn/ErOy7bX9WTZ0pWs590Ekl2cy8O8nV6jettvtIU+cqKzH4daElFbb3523vbetlDk7Da12v1OoxGx9jKjCrXft8b6gPsOQKejhqMXtVGn6Jk8h5HbdCk3t4Kn+FEwxrefAABQAAAAAAAAAAAAAAAAAAfPs7qClWnfVrVnudlbWY5IzmlRfBYlScVqVRK8kvnLnXWtZYZyUr1p7no/hREwOGWpTWlHmf7UVue9Gv4w/XVUMZCpFTpyjKD2OLujfSZzGIzXhfhcLVlh6vO43dKT+dF7O8jQyxj8M9GvQVeK2zovRnbe47PQ5dOwrrUQKkfiVFLPXCT1SnKlPnjVi42fvK6JUMfTmrwnCS+bJP0KVslFGuVjVUqswjO5XLY0eaBsgjZYCPoDQJFjywGnQNOIWpkitNRV5NJb20l5lHlDOHCwTTrQcujC8390D2qzQ6ZXVctzl8lRaXTqvRj3R2s0uNSp8pOUvmQVo+HxbKmN2JxEeTHjPq2eJXcKotWtfmts7V1LfzszyipQg7JJW5K13958/YtXaU+AUpO7u29rIPvGR1ahS/k0vwomEfJ8bUqa3U6a+6iQZPRAAAAAAAAAAAAAAAAAAAAABzWW6SdZrncYvutbV4LxGCw5vzpwFSUY16PytO7tzSjzxe8i5v5Wp11ZcWquXTfKVtrW9dZ3Kz5cferKpQ51qfUa6V9LjJPbrWqXiidJmNOITEDKeDo1o2nCGl0pU1LzWs5yrmVhpKNktNylpyoz0bLXo6MJXbexWujsMRTTRXVaK1CFcRPIFSHJnj6fbFzj4wk/Q1OGKhsxcvp0pr8VM7VQa2NrsYc5dKXidOXDvKuMWr2mn9l/kCytjn+/h3Uf8h2zrz3+S/I89qnv+7H8gOL4fHz/AOYn9Cg//QyWSMdU21MfJdSdNeN0dn7XU6cu529DXKpN7ZSfbJgcpDMqb11Ia99avd+C/MnUM3YU1yqcf5UNf1n+Zc6JrrrUwK14alHXGLlLpTd34GmpNvsvsWpeCN9UiyXqVEHKFK8X2ELIeB06kILnlFeLJ+OaUG27Iu/8P8jSlJYmaaguRfne8luLx46+gwjZJLYkku49AMm4AAAAAAAAAAAAAAAAAAAAAHN5wZpU674alJ0sQtcZx1a+ux0gA4CWV8fg+Li6LrUlsrUradt8o7H5FxkbObC13anVjp9CfEqfVla/cdM1fU9hSZVzTweI+UpR0ulHiy8UXXN4pteeogVKhUPMmtS/VcbXpx5oTfCU/CV7Gipk/K9P/pa8fpU5+WryLKl41aTqo1OrcpqmIx0flMDUfXTqKXqka45alHl4TGx/pKXpI62OfGr5K5loFNHOWkttLFr/ALefwMlnRR/h4r/x5jYmVb8GNAqP0ki+ThsbLsoW9ZI9jlXEz+TwGJ/qOEF5XGxfGrVoi4rYyMqGVanJoYakt9ScpvwVjZHM7GVf1jGOK540IqC8bXJ5Q8KrsbXp09dScYL5zs+5bWV9HHVK70MJRnUd+XJONNeOt+R2eTcw8FSek4OpPpVHpPzOko0YwWjGKityVkS8nU4RxeRMyG5KtjJ8JNbKa1Qj1ajtqcFFKKVktiWyxkDl2AAAAAAAAAAAAAAAAAAAAAAAAAAAAAAAAAADzRW5HmityMgB5Y9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lab.sonicmoov.com/files/2014/03/db.png"/>
          <p:cNvPicPr>
            <a:picLocks noChangeAspect="1" noChangeArrowheads="1"/>
          </p:cNvPicPr>
          <p:nvPr/>
        </p:nvPicPr>
        <p:blipFill>
          <a:blip r:embed="rId3" cstate="print"/>
          <a:srcRect l="20790" t="8494" r="22511" b="12226"/>
          <a:stretch>
            <a:fillRect/>
          </a:stretch>
        </p:blipFill>
        <p:spPr bwMode="auto">
          <a:xfrm>
            <a:off x="7524328" y="2708920"/>
            <a:ext cx="848666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088232"/>
          </a:xfrm>
        </p:spPr>
        <p:txBody>
          <a:bodyPr/>
          <a:lstStyle/>
          <a:p>
            <a:r>
              <a:rPr kumimoji="1" lang="en-US" altLang="ja-JP" sz="2400" dirty="0" smtClean="0"/>
              <a:t>2,000</a:t>
            </a:r>
            <a:r>
              <a:rPr kumimoji="1" lang="ja-JP" altLang="en-US" sz="2400" dirty="0" smtClean="0"/>
              <a:t>以上の学校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都道府県レベルの教育センターでは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分の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以上で使われている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企業や</a:t>
            </a:r>
            <a:r>
              <a:rPr kumimoji="1" lang="en-US" altLang="ja-JP" sz="2400" dirty="0" smtClean="0"/>
              <a:t>NPO</a:t>
            </a:r>
            <a:r>
              <a:rPr kumimoji="1" lang="ja-JP" altLang="en-US" sz="2400" dirty="0" smtClean="0"/>
              <a:t>団体等も利用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45638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1619672" y="3861048"/>
            <a:ext cx="75243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,000</a:t>
            </a: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以上の導入が確認されている。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57200" y="4581128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売り文句「ワープロやメールを書けるスキル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があればブログ感覚で入力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や更新ができる」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インストール直後から様々な機能を使える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1619672" y="5949280"/>
            <a:ext cx="7524328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導入のしやすさの分野で選択される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176464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現在リリースされている</a:t>
            </a:r>
            <a:r>
              <a:rPr lang="en-US" altLang="ja-JP" sz="2400" dirty="0" smtClean="0"/>
              <a:t>NC2</a:t>
            </a:r>
            <a:r>
              <a:rPr lang="ja-JP" altLang="en-US" sz="2400" dirty="0" smtClean="0"/>
              <a:t>の後継版。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同様、ルームやグループ、権限</a:t>
            </a:r>
            <a:r>
              <a:rPr lang="ja-JP" altLang="en-US" sz="2400" dirty="0" smtClean="0"/>
              <a:t>、といった概念は基本的に変更なし。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開発に使用するソフトウェアやソフトウェアに適用するフレームワーク等の変更があり、中身（ソースコード）や開発方法等は様変わり。</a:t>
            </a:r>
            <a:endParaRPr lang="en-US" altLang="ja-JP" sz="2400" dirty="0" smtClean="0"/>
          </a:p>
          <a:p>
            <a:r>
              <a:rPr lang="ja-JP" altLang="en-US" sz="2400" dirty="0" smtClean="0"/>
              <a:t>来年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月の</a:t>
            </a:r>
            <a:r>
              <a:rPr lang="en-US" altLang="ja-JP" sz="2400" dirty="0" smtClean="0"/>
              <a:t>α</a:t>
            </a:r>
            <a:r>
              <a:rPr lang="ja-JP" altLang="en-US" sz="2400" dirty="0" smtClean="0"/>
              <a:t>版リリースに向けて現在開発中。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2298</Words>
  <Application>Microsoft Office PowerPoint</Application>
  <PresentationFormat>画面に合わせる (4:3)</PresentationFormat>
  <Paragraphs>723</Paragraphs>
  <Slides>49</Slides>
  <Notes>11</Notes>
  <HiddenSlides>18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0" baseType="lpstr">
      <vt:lpstr>Office テーマ</vt:lpstr>
      <vt:lpstr>NetCommons3プラグイン開発における 機能提案及び、評価</vt:lpstr>
      <vt:lpstr>スライド 2</vt:lpstr>
      <vt:lpstr>目次</vt:lpstr>
      <vt:lpstr>目次</vt:lpstr>
      <vt:lpstr>1.1 ＣＭＳ</vt:lpstr>
      <vt:lpstr>Webアプリケーションの言葉</vt:lpstr>
      <vt:lpstr>1.1 ＣＭＳ</vt:lpstr>
      <vt:lpstr>1.1 ＣＭＳ</vt:lpstr>
      <vt:lpstr>1.2 NC2との主な相違点</vt:lpstr>
      <vt:lpstr>1.2 NC2との主な相違点</vt:lpstr>
      <vt:lpstr>1.2 NC2との主な相違点</vt:lpstr>
      <vt:lpstr>1.2 NC2との主な相違点</vt:lpstr>
      <vt:lpstr>1.2 NC2との主な相違点</vt:lpstr>
      <vt:lpstr>目次</vt:lpstr>
      <vt:lpstr>２.1 プラグイン開発</vt:lpstr>
      <vt:lpstr>２.2 開発スケジュール</vt:lpstr>
      <vt:lpstr>目次</vt:lpstr>
      <vt:lpstr>3.1 NC2のフォーム</vt:lpstr>
      <vt:lpstr>3.2 EFO</vt:lpstr>
      <vt:lpstr>3.1 NC2のフォーム</vt:lpstr>
      <vt:lpstr>3.3 検討項目</vt:lpstr>
      <vt:lpstr>目次</vt:lpstr>
      <vt:lpstr>4.1 検討項目の分類</vt:lpstr>
      <vt:lpstr>4.2 表示・入力方法最適化</vt:lpstr>
      <vt:lpstr>4.3 リアルタイムバリデーション</vt:lpstr>
      <vt:lpstr>4.3 リアルタイムバリデーション</vt:lpstr>
      <vt:lpstr>4.3 リアルタイムバリデーション</vt:lpstr>
      <vt:lpstr>4.4 サブミットロック</vt:lpstr>
      <vt:lpstr>目次</vt:lpstr>
      <vt:lpstr>目次</vt:lpstr>
      <vt:lpstr>ご清聴ありがとうございました。</vt:lpstr>
      <vt:lpstr>コミュニティウェアとしてのNetCommons</vt:lpstr>
      <vt:lpstr>各スペースによる機能</vt:lpstr>
      <vt:lpstr>スライド 34</vt:lpstr>
      <vt:lpstr>権限によるコンテンツ管理</vt:lpstr>
      <vt:lpstr>スライド 36</vt:lpstr>
      <vt:lpstr>開発に利用するアプリケーション</vt:lpstr>
      <vt:lpstr>開発フロー</vt:lpstr>
      <vt:lpstr>スライド 39</vt:lpstr>
      <vt:lpstr>双方向データバンディング</vt:lpstr>
      <vt:lpstr>スライド 41</vt:lpstr>
      <vt:lpstr>スライド 42</vt:lpstr>
      <vt:lpstr>サブミットロック</vt:lpstr>
      <vt:lpstr>ＮＣ２のiframe画面構成</vt:lpstr>
      <vt:lpstr>ブラウザによるエラーダイアログ</vt:lpstr>
      <vt:lpstr>スライド 46</vt:lpstr>
      <vt:lpstr>スライド 47</vt:lpstr>
      <vt:lpstr>スライド 48</vt:lpstr>
      <vt:lpstr>デモ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406</cp:revision>
  <dcterms:created xsi:type="dcterms:W3CDTF">2014-10-23T15:17:38Z</dcterms:created>
  <dcterms:modified xsi:type="dcterms:W3CDTF">2014-11-28T08:29:59Z</dcterms:modified>
</cp:coreProperties>
</file>