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76" r:id="rId3"/>
    <p:sldId id="312" r:id="rId4"/>
    <p:sldId id="285" r:id="rId5"/>
    <p:sldId id="286" r:id="rId6"/>
    <p:sldId id="287" r:id="rId7"/>
    <p:sldId id="288" r:id="rId8"/>
    <p:sldId id="289" r:id="rId9"/>
    <p:sldId id="290" r:id="rId10"/>
    <p:sldId id="291" r:id="rId11"/>
    <p:sldId id="292" r:id="rId12"/>
    <p:sldId id="293" r:id="rId13"/>
    <p:sldId id="295" r:id="rId14"/>
    <p:sldId id="294" r:id="rId15"/>
    <p:sldId id="296" r:id="rId16"/>
    <p:sldId id="297" r:id="rId17"/>
    <p:sldId id="298" r:id="rId18"/>
    <p:sldId id="299" r:id="rId19"/>
    <p:sldId id="301" r:id="rId20"/>
    <p:sldId id="300" r:id="rId21"/>
    <p:sldId id="302" r:id="rId22"/>
    <p:sldId id="303" r:id="rId23"/>
    <p:sldId id="304" r:id="rId24"/>
    <p:sldId id="305" r:id="rId25"/>
    <p:sldId id="307" r:id="rId26"/>
    <p:sldId id="308" r:id="rId27"/>
    <p:sldId id="306" r:id="rId28"/>
    <p:sldId id="309" r:id="rId29"/>
    <p:sldId id="310" r:id="rId30"/>
    <p:sldId id="283" r:id="rId31"/>
    <p:sldId id="274" r:id="rId32"/>
    <p:sldId id="311" r:id="rId33"/>
    <p:sldId id="314" r:id="rId3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CBFF"/>
    <a:srgbClr val="CDCDCD"/>
    <a:srgbClr val="F5F5F5"/>
    <a:srgbClr val="D4F4D4"/>
    <a:srgbClr val="A9E9A9"/>
    <a:srgbClr val="EAEAEA"/>
    <a:srgbClr val="E6E6E6"/>
    <a:srgbClr val="9AE69A"/>
    <a:srgbClr val="BCEEBC"/>
    <a:srgbClr val="97E597"/>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8584" autoAdjust="0"/>
    <p:restoredTop sz="82074" autoAdjust="0"/>
  </p:normalViewPr>
  <p:slideViewPr>
    <p:cSldViewPr>
      <p:cViewPr varScale="1">
        <p:scale>
          <a:sx n="70" d="100"/>
          <a:sy n="70" d="100"/>
        </p:scale>
        <p:origin x="-10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2014/12/1</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私は研究科に進学する際に研究室を選定するとき</a:t>
            </a:r>
            <a:endParaRPr kumimoji="1" lang="en-US" altLang="ja-JP" dirty="0" smtClean="0"/>
          </a:p>
          <a:p>
            <a:r>
              <a:rPr kumimoji="1" lang="ja-JP" altLang="en-US" dirty="0" smtClean="0"/>
              <a:t>卒業研究に一番影響が大きいと思います。</a:t>
            </a:r>
            <a:endParaRPr kumimoji="1" lang="en-US" altLang="ja-JP" dirty="0" smtClean="0"/>
          </a:p>
          <a:p>
            <a:endParaRPr kumimoji="1" lang="ja-JP" altLang="en-US" dirty="0" smtClean="0"/>
          </a:p>
          <a:p>
            <a:r>
              <a:rPr kumimoji="1" lang="ja-JP" altLang="en-US" dirty="0" smtClean="0"/>
              <a:t>研究室に入ってやりたいこと。</a:t>
            </a:r>
            <a:endParaRPr kumimoji="1" lang="en-US" altLang="ja-JP" dirty="0" smtClean="0"/>
          </a:p>
          <a:p>
            <a:r>
              <a:rPr kumimoji="1" lang="ja-JP" altLang="en-US" dirty="0" smtClean="0"/>
              <a:t>開発の経験を積みたい。プログラムを書く経験。</a:t>
            </a:r>
            <a:endParaRPr kumimoji="1" lang="en-US" altLang="ja-JP" dirty="0" smtClean="0"/>
          </a:p>
          <a:p>
            <a:r>
              <a:rPr kumimoji="1" lang="ja-JP" altLang="en-US" dirty="0" smtClean="0"/>
              <a:t>最近の</a:t>
            </a:r>
            <a:r>
              <a:rPr kumimoji="1" lang="en-US" altLang="ja-JP" dirty="0" smtClean="0"/>
              <a:t>OSS</a:t>
            </a:r>
            <a:r>
              <a:rPr kumimoji="1" lang="ja-JP" altLang="en-US" dirty="0" smtClean="0"/>
              <a:t>開発のトレンドを経験。</a:t>
            </a:r>
            <a:endParaRPr kumimoji="1" lang="en-US" altLang="ja-JP" dirty="0" smtClean="0"/>
          </a:p>
          <a:p>
            <a:endParaRPr kumimoji="1" lang="en-US" altLang="ja-JP" dirty="0" smtClean="0"/>
          </a:p>
          <a:p>
            <a:r>
              <a:rPr kumimoji="1" lang="ja-JP" altLang="en-US" dirty="0" smtClean="0"/>
              <a:t>私が入る前に動き出していた</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のプロジェクトの開発者として参画することに。</a:t>
            </a:r>
            <a:endParaRPr kumimoji="1" lang="en-US" altLang="ja-JP" dirty="0" smtClean="0"/>
          </a:p>
          <a:p>
            <a:endParaRPr kumimoji="1" lang="en-US" altLang="ja-JP" dirty="0" smtClean="0"/>
          </a:p>
          <a:p>
            <a:r>
              <a:rPr kumimoji="1" lang="ja-JP" altLang="en-US" dirty="0" smtClean="0"/>
              <a:t>研究室に入る時点ではテーマは具体的に決定していませんでした。</a:t>
            </a:r>
            <a:endParaRPr kumimoji="1" lang="en-US" altLang="ja-JP" dirty="0" smtClean="0"/>
          </a:p>
          <a:p>
            <a:r>
              <a:rPr kumimoji="1" lang="ja-JP" altLang="en-US" dirty="0" smtClean="0"/>
              <a:t>ここで発表させていただく内容は</a:t>
            </a:r>
            <a:r>
              <a:rPr kumimoji="1" lang="en-US" altLang="ja-JP" dirty="0" smtClean="0"/>
              <a:t>NC3</a:t>
            </a:r>
            <a:r>
              <a:rPr kumimoji="1" lang="ja-JP" altLang="en-US" dirty="0" smtClean="0"/>
              <a:t>の開発に従事している中で出てきたことをテーマとして定め報告書にまとめています。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簡単のため、これ以降</a:t>
            </a:r>
            <a:endParaRPr kumimoji="1" lang="en-US" altLang="ja-JP" dirty="0" smtClean="0"/>
          </a:p>
          <a:p>
            <a:r>
              <a:rPr kumimoji="1" lang="en-US" altLang="ja-JP" dirty="0" smtClean="0"/>
              <a:t>NetCommons</a:t>
            </a:r>
            <a:r>
              <a:rPr kumimoji="1" lang="ja-JP" altLang="en-US" dirty="0" smtClean="0"/>
              <a:t>バージョン</a:t>
            </a:r>
            <a:r>
              <a:rPr kumimoji="1" lang="en-US" altLang="ja-JP" dirty="0" smtClean="0"/>
              <a:t>2</a:t>
            </a:r>
            <a:r>
              <a:rPr kumimoji="1" lang="ja-JP" altLang="en-US" dirty="0" smtClean="0"/>
              <a:t>のことを</a:t>
            </a:r>
            <a:r>
              <a:rPr kumimoji="1" lang="en-US" altLang="ja-JP" dirty="0" smtClean="0"/>
              <a:t>NC2</a:t>
            </a:r>
          </a:p>
          <a:p>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のことを</a:t>
            </a:r>
            <a:r>
              <a:rPr kumimoji="1" lang="en-US" altLang="ja-JP" dirty="0" smtClean="0"/>
              <a:t>NC3</a:t>
            </a:r>
            <a:r>
              <a:rPr kumimoji="1" lang="ja-JP" altLang="en-US" dirty="0" smtClean="0"/>
              <a:t>と表現させていただきます。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順番にアニメーションを入れましょう。</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デモというかこんな感じです的なやつはいれようかね？</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2014/12/1</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2014/12/1</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2014/12/1</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957392"/>
            <a:chOff x="0" y="0"/>
            <a:chExt cx="9144000" cy="6858000"/>
          </a:xfrm>
        </p:grpSpPr>
        <p:sp>
          <p:nvSpPr>
            <p:cNvPr id="30" name="Shape 8"/>
            <p:cNvSpPr/>
            <p:nvPr/>
          </p:nvSpPr>
          <p:spPr>
            <a:xfrm>
              <a:off x="0" y="0"/>
              <a:ext cx="9144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2014/12/1</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9226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699792" y="4293096"/>
            <a:ext cx="604867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2</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5">
                <a:shade val="95000"/>
                <a:satMod val="105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solidFill>
                  <a:srgbClr val="CDCDCD"/>
                </a:solidFill>
                <a:ea typeface="メイリオ" pitchFamily="50" charset="-128"/>
                <a:cs typeface="メイリオ" pitchFamily="50" charset="-128"/>
              </a:rPr>
              <a:t>PHP</a:t>
            </a:r>
            <a:r>
              <a:rPr lang="ja-JP" altLang="en-US" sz="3200" b="1" dirty="0" smtClean="0">
                <a:solidFill>
                  <a:srgbClr val="CDCDCD"/>
                </a:solidFill>
                <a:ea typeface="メイリオ" pitchFamily="50" charset="-128"/>
                <a:cs typeface="メイリオ" pitchFamily="50" charset="-128"/>
              </a:rPr>
              <a:t>フレームワーク変更</a:t>
            </a:r>
            <a:endParaRPr kumimoji="1" lang="ja-JP" altLang="en-US" sz="3200" b="1" dirty="0">
              <a:solidFill>
                <a:srgbClr val="CDCDCD"/>
              </a:solidFill>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3933056"/>
            <a:ext cx="8640960" cy="2376264"/>
          </a:xfrm>
          <a:prstGeom prst="wedgeRoundRectCallout">
            <a:avLst>
              <a:gd name="adj1" fmla="val 21496"/>
              <a:gd name="adj2" fmla="val -6025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800" b="1" dirty="0" smtClean="0"/>
              <a:t>　</a:t>
            </a:r>
            <a:r>
              <a:rPr kumimoji="1" lang="en-US" altLang="ja-JP" sz="2800" b="1" dirty="0" smtClean="0"/>
              <a:t>AngularJS</a:t>
            </a:r>
            <a:r>
              <a:rPr kumimoji="1" lang="ja-JP" altLang="en-US" sz="2800" b="1" dirty="0" smtClean="0"/>
              <a:t>　・</a:t>
            </a:r>
            <a:r>
              <a:rPr kumimoji="1" lang="en-US" altLang="ja-JP" sz="2800" b="1" dirty="0" smtClean="0"/>
              <a:t>Javascript</a:t>
            </a:r>
            <a:r>
              <a:rPr kumimoji="1" lang="ja-JP" altLang="en-US" sz="2800" b="1" dirty="0" smtClean="0"/>
              <a:t>のフレームワーク</a:t>
            </a:r>
            <a:endParaRPr kumimoji="1" lang="en-US" altLang="ja-JP" sz="2800" b="1" dirty="0" smtClean="0"/>
          </a:p>
          <a:p>
            <a:r>
              <a:rPr lang="ja-JP" altLang="en-US" sz="2800" b="1" dirty="0" smtClean="0"/>
              <a:t>　　　　　　　　・</a:t>
            </a:r>
            <a:r>
              <a:rPr kumimoji="1" lang="en-US" altLang="ja-JP" sz="2800" b="1" dirty="0" smtClean="0"/>
              <a:t>Google</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lang="ja-JP" altLang="en-US" sz="2800" b="1" dirty="0" smtClean="0"/>
              <a:t>　　　　　　　　・双方向データバインディング等の特徴</a:t>
            </a:r>
            <a:endParaRPr kumimoji="1" lang="ja-JP" altLang="en-US"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gradFill>
            <a:gsLst>
              <a:gs pos="0">
                <a:schemeClr val="accent1">
                  <a:tint val="50000"/>
                  <a:satMod val="300000"/>
                  <a:alpha val="0"/>
                </a:schemeClr>
              </a:gs>
              <a:gs pos="35000">
                <a:schemeClr val="accent1">
                  <a:tint val="37000"/>
                  <a:satMod val="300000"/>
                </a:schemeClr>
              </a:gs>
              <a:gs pos="100000">
                <a:schemeClr val="accent1">
                  <a:tint val="15000"/>
                  <a:satMod val="350000"/>
                </a:schemeClr>
              </a:gs>
            </a:gsLst>
          </a:gradFill>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solidFill>
                  <a:srgbClr val="CDCDCD"/>
                </a:solidFill>
                <a:ea typeface="メイリオ" pitchFamily="50" charset="-128"/>
                <a:cs typeface="メイリオ" pitchFamily="50" charset="-128"/>
              </a:rPr>
              <a:t>CI</a:t>
            </a:r>
            <a:r>
              <a:rPr kumimoji="1" lang="ja-JP" altLang="en-US" sz="3200" b="1" dirty="0" smtClean="0">
                <a:solidFill>
                  <a:srgbClr val="CDCDCD"/>
                </a:solidFill>
                <a:ea typeface="メイリオ" pitchFamily="50" charset="-128"/>
                <a:cs typeface="メイリオ" pitchFamily="50" charset="-128"/>
              </a:rPr>
              <a:t>ツール採用</a:t>
            </a:r>
            <a:endParaRPr kumimoji="1" lang="ja-JP" altLang="en-US" sz="3200" b="1" dirty="0">
              <a:solidFill>
                <a:srgbClr val="CDCDCD"/>
              </a:solidFill>
              <a:ea typeface="メイリオ" pitchFamily="50" charset="-128"/>
              <a:cs typeface="メイリオ" pitchFamily="50" charset="-128"/>
            </a:endParaRPr>
          </a:p>
        </p:txBody>
      </p:sp>
      <p:sp>
        <p:nvSpPr>
          <p:cNvPr id="11" name="角丸四角形吹き出し 10"/>
          <p:cNvSpPr/>
          <p:nvPr/>
        </p:nvSpPr>
        <p:spPr>
          <a:xfrm>
            <a:off x="251520" y="1340768"/>
            <a:ext cx="8640960" cy="2376264"/>
          </a:xfrm>
          <a:prstGeom prst="wedgeRoundRectCallout">
            <a:avLst>
              <a:gd name="adj1" fmla="val -21274"/>
              <a:gd name="adj2" fmla="val 63602"/>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800" b="1" dirty="0" smtClean="0"/>
              <a:t>　</a:t>
            </a:r>
            <a:r>
              <a:rPr kumimoji="1" lang="en-US" altLang="ja-JP" sz="2800" b="1" dirty="0" smtClean="0"/>
              <a:t>Bootstrap</a:t>
            </a:r>
            <a:r>
              <a:rPr kumimoji="1" lang="ja-JP" altLang="en-US" sz="2800" b="1" dirty="0" smtClean="0"/>
              <a:t>　</a:t>
            </a:r>
            <a:r>
              <a:rPr lang="ja-JP" altLang="en-US" sz="2800" b="1" dirty="0" smtClean="0"/>
              <a:t>・</a:t>
            </a:r>
            <a:r>
              <a:rPr kumimoji="1" lang="en-US" altLang="ja-JP" sz="2800" b="1" dirty="0" smtClean="0"/>
              <a:t>Twitter</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Twitter</a:t>
            </a:r>
            <a:r>
              <a:rPr lang="ja-JP" altLang="en-US" sz="2800" b="1" dirty="0" smtClean="0"/>
              <a:t>ライクなデザインが表現できる</a:t>
            </a:r>
            <a:endParaRPr lang="en-US" altLang="ja-JP" sz="2800" b="1" dirty="0" smtClean="0"/>
          </a:p>
          <a:p>
            <a:r>
              <a:rPr kumimoji="1" lang="ja-JP" altLang="en-US" sz="2800" b="1" dirty="0" smtClean="0"/>
              <a:t>　　　　　　　　・レスポンシブデザインを実現できる</a:t>
            </a:r>
            <a:endParaRPr kumimoji="1" lang="ja-JP" alt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1412776"/>
            <a:ext cx="8640960" cy="3600400"/>
          </a:xfrm>
          <a:prstGeom prst="wedgeRoundRectCallout">
            <a:avLst>
              <a:gd name="adj1" fmla="val 20760"/>
              <a:gd name="adj2" fmla="val 56527"/>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800" b="1" dirty="0" smtClean="0"/>
              <a:t>TravisCI</a:t>
            </a:r>
          </a:p>
          <a:p>
            <a:r>
              <a:rPr lang="ja-JP" altLang="en-US" sz="2800" b="1" dirty="0" smtClean="0"/>
              <a:t>　</a:t>
            </a:r>
            <a:r>
              <a:rPr kumimoji="1" lang="en-US" altLang="ja-JP" sz="2800" b="1" dirty="0" smtClean="0"/>
              <a:t>Github</a:t>
            </a:r>
            <a:r>
              <a:rPr kumimoji="1" lang="ja-JP" altLang="en-US" sz="2800" b="1" dirty="0" smtClean="0"/>
              <a:t>と連携し、</a:t>
            </a:r>
            <a:r>
              <a:rPr kumimoji="1" lang="en-US" altLang="ja-JP" sz="2800" b="1" dirty="0" smtClean="0"/>
              <a:t>GitHub</a:t>
            </a:r>
            <a:r>
              <a:rPr kumimoji="1" lang="ja-JP" altLang="en-US" sz="2800" b="1" dirty="0" smtClean="0"/>
              <a:t>への</a:t>
            </a:r>
            <a:r>
              <a:rPr lang="en-US" altLang="ja-JP" sz="2800" b="1" dirty="0" smtClean="0"/>
              <a:t>Push</a:t>
            </a:r>
            <a:r>
              <a:rPr lang="ja-JP" altLang="en-US" sz="2800" b="1" dirty="0" smtClean="0"/>
              <a:t>をトリガーにして</a:t>
            </a:r>
            <a:endParaRPr lang="en-US" altLang="ja-JP" sz="2800" b="1" dirty="0" smtClean="0"/>
          </a:p>
          <a:p>
            <a:r>
              <a:rPr kumimoji="1" lang="ja-JP" altLang="en-US" sz="2800" b="1" dirty="0" smtClean="0"/>
              <a:t>　</a:t>
            </a:r>
            <a:r>
              <a:rPr lang="ja-JP" altLang="en-US" sz="2800" b="1" dirty="0" smtClean="0"/>
              <a:t>予め設定した通りに自動でテストを実行する</a:t>
            </a:r>
            <a:endParaRPr lang="en-US" altLang="ja-JP" sz="2800" b="1" dirty="0" smtClean="0"/>
          </a:p>
          <a:p>
            <a:endParaRPr lang="en-US" altLang="ja-JP" sz="2800" b="1" dirty="0" smtClean="0"/>
          </a:p>
          <a:p>
            <a:r>
              <a:rPr lang="en-US" altLang="ja-JP" sz="2400" b="1" dirty="0" smtClean="0"/>
              <a:t>※</a:t>
            </a:r>
            <a:r>
              <a:rPr lang="en-US" altLang="ja-JP" sz="2800" b="1" dirty="0" smtClean="0"/>
              <a:t>CI</a:t>
            </a:r>
            <a:r>
              <a:rPr lang="ja-JP" altLang="en-US" sz="2800" b="1" dirty="0" smtClean="0"/>
              <a:t> </a:t>
            </a:r>
            <a:r>
              <a:rPr lang="en-US" altLang="ja-JP" sz="2800" b="1" dirty="0" smtClean="0"/>
              <a:t>:</a:t>
            </a:r>
            <a:r>
              <a:rPr lang="ja-JP" altLang="en-US" sz="2800" b="1" dirty="0" smtClean="0"/>
              <a:t> </a:t>
            </a:r>
            <a:r>
              <a:rPr lang="en-US" altLang="ja-JP" sz="2800" b="1" dirty="0" smtClean="0"/>
              <a:t>Continuous Integration</a:t>
            </a:r>
          </a:p>
          <a:p>
            <a:r>
              <a:rPr lang="ja-JP" altLang="en-US" sz="2800" b="1" dirty="0" smtClean="0"/>
              <a:t>　　</a:t>
            </a:r>
            <a:r>
              <a:rPr lang="en-US" altLang="ja-JP" sz="2800" b="1" dirty="0" smtClean="0"/>
              <a:t>-&gt;</a:t>
            </a:r>
            <a:r>
              <a:rPr lang="ja-JP" altLang="en-US" sz="2800" b="1" dirty="0" smtClean="0"/>
              <a:t>　継続的インテグレーション</a:t>
            </a:r>
            <a:endParaRPr lang="en-US" altLang="ja-JP" sz="2800" b="1" dirty="0" smtClean="0"/>
          </a:p>
          <a:p>
            <a:r>
              <a:rPr lang="ja-JP" altLang="en-US" sz="2800" b="1" dirty="0" smtClean="0"/>
              <a:t>　　　テストを継続的に実行して行くこと</a:t>
            </a:r>
            <a:endParaRPr lang="en-US" altLang="ja-JP" sz="2800" b="1" dirty="0" smtClean="0"/>
          </a:p>
          <a:p>
            <a:r>
              <a:rPr lang="ja-JP" altLang="en-US" sz="2800" b="1" dirty="0" smtClean="0"/>
              <a:t>　　　品質向上、納期短縮等が見込める</a:t>
            </a:r>
            <a:endParaRPr lang="en-US" altLang="ja-JP" sz="2800" b="1" dirty="0" smtClean="0"/>
          </a:p>
        </p:txBody>
      </p:sp>
      <p:pic>
        <p:nvPicPr>
          <p:cNvPr id="12" name="Picture 2"/>
          <p:cNvPicPr>
            <a:picLocks noChangeAspect="1" noChangeArrowheads="1"/>
          </p:cNvPicPr>
          <p:nvPr/>
        </p:nvPicPr>
        <p:blipFill>
          <a:blip r:embed="rId2" cstate="print"/>
          <a:srcRect/>
          <a:stretch>
            <a:fillRect/>
          </a:stretch>
        </p:blipFill>
        <p:spPr bwMode="auto">
          <a:xfrm>
            <a:off x="755576" y="5949280"/>
            <a:ext cx="1407577" cy="296332"/>
          </a:xfrm>
          <a:prstGeom prst="rect">
            <a:avLst/>
          </a:prstGeom>
          <a:noFill/>
          <a:ln w="9525">
            <a:noFill/>
            <a:miter lim="800000"/>
            <a:headEnd/>
            <a:tailEnd/>
          </a:ln>
        </p:spPr>
      </p:pic>
      <p:pic>
        <p:nvPicPr>
          <p:cNvPr id="13" name="Picture 5"/>
          <p:cNvPicPr>
            <a:picLocks noChangeAspect="1" noChangeArrowheads="1"/>
          </p:cNvPicPr>
          <p:nvPr/>
        </p:nvPicPr>
        <p:blipFill>
          <a:blip r:embed="rId3" cstate="print"/>
          <a:srcRect/>
          <a:stretch>
            <a:fillRect/>
          </a:stretch>
        </p:blipFill>
        <p:spPr bwMode="auto">
          <a:xfrm>
            <a:off x="2483768" y="5949280"/>
            <a:ext cx="1344149" cy="312593"/>
          </a:xfrm>
          <a:prstGeom prst="rect">
            <a:avLst/>
          </a:prstGeom>
          <a:noFill/>
          <a:ln w="9525">
            <a:noFill/>
            <a:miter lim="800000"/>
            <a:headEnd/>
            <a:tailEnd/>
          </a:ln>
        </p:spPr>
      </p:pic>
      <p:sp>
        <p:nvSpPr>
          <p:cNvPr id="16" name="テキスト ボックス 15"/>
          <p:cNvSpPr txBox="1"/>
          <p:nvPr/>
        </p:nvSpPr>
        <p:spPr>
          <a:xfrm>
            <a:off x="395536" y="5373216"/>
            <a:ext cx="3600400" cy="461665"/>
          </a:xfrm>
          <a:prstGeom prst="rect">
            <a:avLst/>
          </a:prstGeom>
          <a:noFill/>
        </p:spPr>
        <p:txBody>
          <a:bodyPr wrap="square" rtlCol="0">
            <a:spAutoFit/>
          </a:bodyPr>
          <a:lstStyle/>
          <a:p>
            <a:r>
              <a:rPr kumimoji="1" lang="en-US" altLang="ja-JP" sz="2400" dirty="0" smtClean="0"/>
              <a:t>TravisCI</a:t>
            </a:r>
            <a:r>
              <a:rPr kumimoji="1" lang="ja-JP" altLang="en-US" sz="2400" dirty="0" smtClean="0"/>
              <a:t>が作成するバッジ</a:t>
            </a:r>
            <a:endParaRPr kumimoji="1" lang="ja-JP"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開発担当</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プラグイン開発</a:t>
            </a:r>
            <a:endParaRPr lang="en-US" altLang="ja-JP" sz="24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開発スケジュール</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132856"/>
            <a:ext cx="8219256" cy="1512168"/>
          </a:xfrm>
        </p:spPr>
        <p:txBody>
          <a:bodyPr>
            <a:normAutofit fontScale="92500" lnSpcReduction="10000"/>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ではプラグインと呼ぶことになる。</a:t>
            </a:r>
            <a:endParaRPr lang="en-US" altLang="ja-JP" sz="2400" dirty="0" smtClean="0"/>
          </a:p>
          <a:p>
            <a:r>
              <a:rPr lang="ja-JP" altLang="en-US" sz="2400" dirty="0" smtClean="0"/>
              <a:t>開発はプラグイン毎に行う。</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3200" b="1" dirty="0" smtClean="0">
                <a:ea typeface="メイリオ" pitchFamily="50" charset="-128"/>
                <a:cs typeface="メイリオ" pitchFamily="50" charset="-128"/>
              </a:rPr>
              <a:t>プラグイン</a:t>
            </a:r>
            <a:endParaRPr kumimoji="1" lang="ja-JP" altLang="en-US" sz="3200" b="1" dirty="0">
              <a:ea typeface="メイリオ" pitchFamily="50" charset="-128"/>
              <a:cs typeface="メイリオ" pitchFamily="50" charset="-128"/>
            </a:endParaRPr>
          </a:p>
        </p:txBody>
      </p:sp>
      <p:sp>
        <p:nvSpPr>
          <p:cNvPr id="9" name="角丸四角形 8"/>
          <p:cNvSpPr/>
          <p:nvPr/>
        </p:nvSpPr>
        <p:spPr>
          <a:xfrm>
            <a:off x="323528" y="3933056"/>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3200" b="1" dirty="0" smtClean="0">
                <a:ea typeface="メイリオ" pitchFamily="50" charset="-128"/>
                <a:cs typeface="メイリオ" pitchFamily="50" charset="-128"/>
              </a:rPr>
              <a:t>最終</a:t>
            </a:r>
            <a:r>
              <a:rPr kumimoji="1" lang="ja-JP" altLang="en-US" sz="3200" b="1" dirty="0" smtClean="0">
                <a:ea typeface="メイリオ" pitchFamily="50" charset="-128"/>
                <a:cs typeface="メイリオ" pitchFamily="50" charset="-128"/>
              </a:rPr>
              <a:t>成果物</a:t>
            </a:r>
            <a:endParaRPr kumimoji="1" lang="ja-JP" altLang="en-US" sz="32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869160"/>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052736"/>
          <a:ext cx="8568954" cy="5499720"/>
        </p:xfrm>
        <a:graphic>
          <a:graphicData uri="http://schemas.openxmlformats.org/drawingml/2006/table">
            <a:tbl>
              <a:tblPr/>
              <a:tblGrid>
                <a:gridCol w="532292"/>
                <a:gridCol w="356728"/>
                <a:gridCol w="3525261"/>
                <a:gridCol w="436105"/>
                <a:gridCol w="396884"/>
                <a:gridCol w="397816"/>
                <a:gridCol w="397816"/>
                <a:gridCol w="396884"/>
                <a:gridCol w="532292"/>
                <a:gridCol w="532292"/>
                <a:gridCol w="532292"/>
                <a:gridCol w="532292"/>
              </a:tblGrid>
              <a:tr h="305540">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年月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kern="100" dirty="0">
                          <a:latin typeface="Century"/>
                          <a:ea typeface="Mincho"/>
                          <a:cs typeface="Times New Roman"/>
                        </a:rPr>
                        <a:t>4</a:t>
                      </a:r>
                      <a:r>
                        <a:rPr lang="ja-JP" sz="2000"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6</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7</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8</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9</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10</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05540">
                <a:tc>
                  <a:txBody>
                    <a:bodyPr/>
                    <a:lstStyle/>
                    <a:p>
                      <a:pPr algn="ctr">
                        <a:lnSpc>
                          <a:spcPts val="1800"/>
                        </a:lnSpc>
                        <a:spcAft>
                          <a:spcPts val="0"/>
                        </a:spcAft>
                      </a:pPr>
                      <a:r>
                        <a:rPr lang="en-US" sz="1400" kern="100" dirty="0">
                          <a:latin typeface="Century"/>
                          <a:ea typeface="Mincho"/>
                          <a:cs typeface="Times New Roman"/>
                        </a:rPr>
                        <a:t>1</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algn="ctr">
                        <a:lnSpc>
                          <a:spcPts val="1800"/>
                        </a:lnSpc>
                        <a:spcAft>
                          <a:spcPts val="0"/>
                        </a:spcAft>
                      </a:pPr>
                      <a:r>
                        <a:rPr lang="ja-JP" sz="1400"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611080">
                <a:tc>
                  <a:txBody>
                    <a:bodyPr/>
                    <a:lstStyle/>
                    <a:p>
                      <a:pPr algn="ctr">
                        <a:lnSpc>
                          <a:spcPts val="1800"/>
                        </a:lnSpc>
                        <a:spcAft>
                          <a:spcPts val="0"/>
                        </a:spcAft>
                      </a:pPr>
                      <a:r>
                        <a:rPr lang="en-US" sz="1400" kern="100" dirty="0">
                          <a:latin typeface="Century"/>
                          <a:ea typeface="Mincho"/>
                          <a:cs typeface="Times New Roman"/>
                        </a:rPr>
                        <a:t>2</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400" kern="100" dirty="0">
                          <a:latin typeface="Century"/>
                          <a:ea typeface="Mincho"/>
                          <a:cs typeface="Times New Roman"/>
                        </a:rPr>
                        <a:t>インフラ系</a:t>
                      </a:r>
                    </a:p>
                    <a:p>
                      <a:pPr algn="ctr">
                        <a:lnSpc>
                          <a:spcPts val="1800"/>
                        </a:lnSpc>
                        <a:spcAft>
                          <a:spcPts val="0"/>
                        </a:spcAft>
                      </a:pPr>
                      <a:r>
                        <a:rPr lang="en-US" sz="1400" kern="100" dirty="0">
                          <a:latin typeface="Century"/>
                          <a:ea typeface="Mincho"/>
                          <a:cs typeface="Times New Roman"/>
                        </a:rPr>
                        <a:t>VirtualBox, Vagrant, Git</a:t>
                      </a:r>
                      <a:r>
                        <a:rPr lang="ja-JP" sz="14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11080">
                <a:tc>
                  <a:txBody>
                    <a:bodyPr/>
                    <a:lstStyle/>
                    <a:p>
                      <a:pPr algn="ctr">
                        <a:lnSpc>
                          <a:spcPts val="1800"/>
                        </a:lnSpc>
                        <a:spcAft>
                          <a:spcPts val="0"/>
                        </a:spcAft>
                      </a:pPr>
                      <a:r>
                        <a:rPr lang="en-US" sz="1400" kern="100">
                          <a:latin typeface="Century"/>
                          <a:ea typeface="Mincho"/>
                          <a:cs typeface="Times New Roman"/>
                        </a:rPr>
                        <a:t>3</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400" kern="100" dirty="0">
                          <a:latin typeface="Century"/>
                          <a:ea typeface="Mincho"/>
                          <a:cs typeface="Times New Roman"/>
                        </a:rPr>
                        <a:t>フレームワーク・ライブラリ</a:t>
                      </a:r>
                    </a:p>
                    <a:p>
                      <a:pPr algn="ctr">
                        <a:lnSpc>
                          <a:spcPts val="1800"/>
                        </a:lnSpc>
                        <a:spcAft>
                          <a:spcPts val="0"/>
                        </a:spcAft>
                      </a:pPr>
                      <a:r>
                        <a:rPr lang="en-US" sz="1400" kern="100" dirty="0">
                          <a:latin typeface="Century"/>
                          <a:ea typeface="Mincho"/>
                          <a:cs typeface="Times New Roman"/>
                        </a:rPr>
                        <a:t>CakePHP, AngularJS, Bootstrap</a:t>
                      </a:r>
                      <a:r>
                        <a:rPr lang="ja-JP" sz="14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5540">
                <a:tc>
                  <a:txBody>
                    <a:bodyPr/>
                    <a:lstStyle/>
                    <a:p>
                      <a:pPr algn="ctr">
                        <a:lnSpc>
                          <a:spcPts val="1800"/>
                        </a:lnSpc>
                        <a:spcAft>
                          <a:spcPts val="0"/>
                        </a:spcAft>
                      </a:pPr>
                      <a:r>
                        <a:rPr lang="en-US" sz="1400" kern="100">
                          <a:latin typeface="Century"/>
                          <a:ea typeface="Mincho"/>
                          <a:cs typeface="Times New Roman"/>
                        </a:rPr>
                        <a:t>4</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algn="ctr">
                        <a:lnSpc>
                          <a:spcPts val="1800"/>
                        </a:lnSpc>
                        <a:spcAft>
                          <a:spcPts val="0"/>
                        </a:spcAft>
                      </a:pPr>
                      <a:r>
                        <a:rPr lang="en-US" sz="1400" kern="100" dirty="0" smtClean="0">
                          <a:latin typeface="Century"/>
                          <a:ea typeface="Mincho"/>
                          <a:cs typeface="Times New Roman"/>
                        </a:rPr>
                        <a:t>NC3</a:t>
                      </a:r>
                      <a:r>
                        <a:rPr lang="ja-JP" sz="1400" kern="100" dirty="0" smtClean="0">
                          <a:latin typeface="Century"/>
                          <a:ea typeface="Mincho"/>
                          <a:cs typeface="Times New Roman"/>
                        </a:rPr>
                        <a:t>仕様理解</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9">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05540">
                <a:tc>
                  <a:txBody>
                    <a:bodyPr/>
                    <a:lstStyle/>
                    <a:p>
                      <a:pPr algn="ctr">
                        <a:lnSpc>
                          <a:spcPts val="1800"/>
                        </a:lnSpc>
                        <a:spcAft>
                          <a:spcPts val="0"/>
                        </a:spcAft>
                      </a:pPr>
                      <a:r>
                        <a:rPr lang="en-US" sz="1400" kern="100" dirty="0">
                          <a:latin typeface="Century"/>
                          <a:ea typeface="Mincho"/>
                          <a:cs typeface="Times New Roman"/>
                        </a:rPr>
                        <a:t>5</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400"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540">
                <a:tc>
                  <a:txBody>
                    <a:bodyPr/>
                    <a:lstStyle/>
                    <a:p>
                      <a:pPr algn="ctr">
                        <a:lnSpc>
                          <a:spcPts val="1800"/>
                        </a:lnSpc>
                        <a:spcAft>
                          <a:spcPts val="0"/>
                        </a:spcAft>
                      </a:pPr>
                      <a:r>
                        <a:rPr lang="en-US" sz="1400" kern="100">
                          <a:latin typeface="Century"/>
                          <a:ea typeface="Mincho"/>
                          <a:cs typeface="Times New Roman"/>
                        </a:rPr>
                        <a:t>6</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400" kern="100" dirty="0">
                          <a:latin typeface="Century"/>
                          <a:ea typeface="Mincho"/>
                          <a:cs typeface="Times New Roman"/>
                        </a:rPr>
                        <a:t>NC2</a:t>
                      </a:r>
                      <a:r>
                        <a:rPr lang="ja-JP" sz="1400"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5540">
                <a:tc>
                  <a:txBody>
                    <a:bodyPr/>
                    <a:lstStyle/>
                    <a:p>
                      <a:pPr algn="ctr">
                        <a:lnSpc>
                          <a:spcPts val="1800"/>
                        </a:lnSpc>
                        <a:spcAft>
                          <a:spcPts val="0"/>
                        </a:spcAft>
                      </a:pPr>
                      <a:r>
                        <a:rPr lang="en-US" sz="1400" kern="100" dirty="0">
                          <a:latin typeface="Century"/>
                          <a:ea typeface="Mincho"/>
                          <a:cs typeface="Times New Roman"/>
                        </a:rPr>
                        <a:t>7</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400" kern="100" dirty="0">
                          <a:latin typeface="Century"/>
                          <a:ea typeface="Mincho"/>
                          <a:cs typeface="Times New Roman"/>
                        </a:rPr>
                        <a:t>NC3</a:t>
                      </a:r>
                      <a:r>
                        <a:rPr lang="ja-JP" sz="1400"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540">
                <a:tc>
                  <a:txBody>
                    <a:bodyPr/>
                    <a:lstStyle/>
                    <a:p>
                      <a:pPr algn="ctr">
                        <a:lnSpc>
                          <a:spcPts val="1800"/>
                        </a:lnSpc>
                        <a:spcAft>
                          <a:spcPts val="0"/>
                        </a:spcAft>
                      </a:pPr>
                      <a:r>
                        <a:rPr lang="en-US" sz="1400" kern="100">
                          <a:latin typeface="Century"/>
                          <a:ea typeface="Mincho"/>
                          <a:cs typeface="Times New Roman"/>
                        </a:rPr>
                        <a:t>8</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400"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5540">
                <a:tc>
                  <a:txBody>
                    <a:bodyPr/>
                    <a:lstStyle/>
                    <a:p>
                      <a:pPr algn="ctr">
                        <a:lnSpc>
                          <a:spcPts val="1800"/>
                        </a:lnSpc>
                        <a:spcAft>
                          <a:spcPts val="0"/>
                        </a:spcAft>
                      </a:pPr>
                      <a:r>
                        <a:rPr lang="en-US" sz="1400" kern="100" dirty="0">
                          <a:latin typeface="Century"/>
                          <a:ea typeface="Mincho"/>
                          <a:cs typeface="Times New Roman"/>
                        </a:rPr>
                        <a:t>9</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400"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540">
                <a:tc>
                  <a:txBody>
                    <a:bodyPr/>
                    <a:lstStyle/>
                    <a:p>
                      <a:pPr algn="ctr">
                        <a:lnSpc>
                          <a:spcPts val="1800"/>
                        </a:lnSpc>
                        <a:spcAft>
                          <a:spcPts val="0"/>
                        </a:spcAft>
                      </a:pPr>
                      <a:r>
                        <a:rPr lang="en-US" sz="1400" kern="100">
                          <a:latin typeface="Century"/>
                          <a:ea typeface="Mincho"/>
                          <a:cs typeface="Times New Roman"/>
                        </a:rPr>
                        <a:t>10</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algn="ctr">
                        <a:lnSpc>
                          <a:spcPts val="1800"/>
                        </a:lnSpc>
                        <a:spcAft>
                          <a:spcPts val="0"/>
                        </a:spcAft>
                      </a:pPr>
                      <a:r>
                        <a:rPr lang="en-US" sz="1400" kern="100" dirty="0">
                          <a:latin typeface="Century"/>
                          <a:ea typeface="Mincho"/>
                          <a:cs typeface="Times New Roman"/>
                        </a:rPr>
                        <a:t>iframe</a:t>
                      </a:r>
                      <a:r>
                        <a:rPr lang="ja-JP" sz="14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05540">
                <a:tc>
                  <a:txBody>
                    <a:bodyPr/>
                    <a:lstStyle/>
                    <a:p>
                      <a:pPr algn="ctr">
                        <a:lnSpc>
                          <a:spcPts val="1800"/>
                        </a:lnSpc>
                        <a:spcAft>
                          <a:spcPts val="0"/>
                        </a:spcAft>
                      </a:pPr>
                      <a:r>
                        <a:rPr lang="en-US" sz="1400" kern="100" dirty="0">
                          <a:latin typeface="Century"/>
                          <a:ea typeface="Mincho"/>
                          <a:cs typeface="Times New Roman"/>
                        </a:rPr>
                        <a:t>11</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4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540">
                <a:tc>
                  <a:txBody>
                    <a:bodyPr/>
                    <a:lstStyle/>
                    <a:p>
                      <a:pPr algn="ctr">
                        <a:lnSpc>
                          <a:spcPts val="1800"/>
                        </a:lnSpc>
                        <a:spcAft>
                          <a:spcPts val="0"/>
                        </a:spcAft>
                      </a:pPr>
                      <a:r>
                        <a:rPr lang="en-US" sz="1400" kern="100">
                          <a:latin typeface="Century"/>
                          <a:ea typeface="Mincho"/>
                          <a:cs typeface="Times New Roman"/>
                        </a:rPr>
                        <a:t>12</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400" kern="100">
                          <a:latin typeface="Century"/>
                          <a:ea typeface="Mincho"/>
                          <a:cs typeface="Times New Roman"/>
                        </a:rPr>
                        <a:t>画面遷移図・</a:t>
                      </a:r>
                      <a:r>
                        <a:rPr lang="en-US" sz="1400" kern="100">
                          <a:latin typeface="Century"/>
                          <a:ea typeface="Mincho"/>
                          <a:cs typeface="Times New Roman"/>
                        </a:rPr>
                        <a:t>ER</a:t>
                      </a:r>
                      <a:r>
                        <a:rPr lang="ja-JP" sz="1400" kern="10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5540">
                <a:tc>
                  <a:txBody>
                    <a:bodyPr/>
                    <a:lstStyle/>
                    <a:p>
                      <a:pPr algn="ctr">
                        <a:lnSpc>
                          <a:spcPts val="1800"/>
                        </a:lnSpc>
                        <a:spcAft>
                          <a:spcPts val="0"/>
                        </a:spcAft>
                      </a:pPr>
                      <a:r>
                        <a:rPr lang="en-US" sz="1400" kern="100" dirty="0">
                          <a:latin typeface="Century"/>
                          <a:ea typeface="Mincho"/>
                          <a:cs typeface="Times New Roman"/>
                        </a:rPr>
                        <a:t>13</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4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540">
                <a:tc>
                  <a:txBody>
                    <a:bodyPr/>
                    <a:lstStyle/>
                    <a:p>
                      <a:pPr algn="ctr">
                        <a:lnSpc>
                          <a:spcPts val="1800"/>
                        </a:lnSpc>
                        <a:spcAft>
                          <a:spcPts val="0"/>
                        </a:spcAft>
                      </a:pPr>
                      <a:r>
                        <a:rPr lang="en-US" sz="1400" kern="100">
                          <a:latin typeface="Century"/>
                          <a:ea typeface="Mincho"/>
                          <a:cs typeface="Times New Roman"/>
                        </a:rPr>
                        <a:t>14</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400" kern="10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5540">
                <a:tc>
                  <a:txBody>
                    <a:bodyPr/>
                    <a:lstStyle/>
                    <a:p>
                      <a:pPr algn="ctr">
                        <a:lnSpc>
                          <a:spcPts val="1800"/>
                        </a:lnSpc>
                        <a:spcAft>
                          <a:spcPts val="0"/>
                        </a:spcAft>
                      </a:pPr>
                      <a:r>
                        <a:rPr lang="en-US" sz="1400" kern="100" dirty="0">
                          <a:latin typeface="Century"/>
                          <a:ea typeface="Mincho"/>
                          <a:cs typeface="Times New Roman"/>
                        </a:rPr>
                        <a:t>15</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4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16</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フォームにおける問題点</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のフォーム</a:t>
            </a:r>
            <a:endParaRPr lang="en-US" altLang="ja-JP" sz="24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400" b="1" dirty="0" smtClean="0">
                <a:latin typeface="メイリオ" pitchFamily="50" charset="-128"/>
                <a:ea typeface="メイリオ" pitchFamily="50" charset="-128"/>
                <a:cs typeface="メイリオ" pitchFamily="50" charset="-128"/>
              </a:rPr>
              <a:t>EFO</a:t>
            </a: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検討項目</a:t>
            </a:r>
            <a:endParaRPr lang="en-US" altLang="ja-JP" sz="32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561662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400" b="1" dirty="0" smtClean="0">
                <a:ea typeface="メイリオ" pitchFamily="50" charset="-128"/>
                <a:cs typeface="メイリオ" pitchFamily="50" charset="-128"/>
              </a:rPr>
              <a:t>NC2</a:t>
            </a:r>
            <a:r>
              <a:rPr lang="ja-JP" altLang="en-US" sz="2400" b="1" dirty="0" smtClean="0">
                <a:ea typeface="メイリオ" pitchFamily="50" charset="-128"/>
                <a:cs typeface="メイリオ" pitchFamily="50" charset="-128"/>
              </a:rPr>
              <a:t> </a:t>
            </a:r>
            <a:r>
              <a:rPr lang="en-US" altLang="ja-JP" sz="2400" b="1" dirty="0" smtClean="0">
                <a:ea typeface="メイリオ" pitchFamily="50" charset="-128"/>
                <a:cs typeface="メイリオ" pitchFamily="50" charset="-128"/>
              </a:rPr>
              <a:t>iframe</a:t>
            </a:r>
            <a:r>
              <a:rPr lang="ja-JP" altLang="en-US" sz="2400" b="1" dirty="0" smtClean="0">
                <a:ea typeface="メイリオ" pitchFamily="50" charset="-128"/>
                <a:cs typeface="メイリオ" pitchFamily="50" charset="-128"/>
              </a:rPr>
              <a:t>モジュールのフォーム</a:t>
            </a:r>
            <a:endParaRPr kumimoji="1" lang="ja-JP" altLang="en-US" sz="24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2" cstate="print"/>
          <a:srcRect/>
          <a:stretch>
            <a:fillRect/>
          </a:stretch>
        </p:blipFill>
        <p:spPr bwMode="auto">
          <a:xfrm>
            <a:off x="323528" y="2708920"/>
            <a:ext cx="8589754"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196752"/>
            <a:ext cx="568863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EFO : Entry Form Optimization</a:t>
            </a:r>
            <a:endParaRPr kumimoji="1" lang="ja-JP" altLang="en-US" sz="3200" b="1" dirty="0">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132856"/>
            <a:ext cx="8219256" cy="2448272"/>
          </a:xfrm>
        </p:spPr>
        <p:txBody>
          <a:bodyPr>
            <a:normAutofit/>
          </a:bodyPr>
          <a:lstStyle/>
          <a:p>
            <a:r>
              <a:rPr lang="ja-JP" altLang="en-US" sz="2400" dirty="0" smtClean="0"/>
              <a:t>エントリー</a:t>
            </a:r>
            <a:r>
              <a:rPr lang="en-US" altLang="ja-JP" sz="2400" dirty="0" smtClean="0"/>
              <a:t>(</a:t>
            </a:r>
            <a:r>
              <a:rPr lang="ja-JP" altLang="en-US" sz="2400" dirty="0" smtClean="0"/>
              <a:t>入力</a:t>
            </a:r>
            <a:r>
              <a:rPr lang="en-US" altLang="ja-JP" sz="2400" dirty="0" smtClean="0"/>
              <a:t>)</a:t>
            </a:r>
            <a:r>
              <a:rPr lang="ja-JP" altLang="en-US" sz="2400" dirty="0" smtClean="0"/>
              <a:t>フォーム最適化</a:t>
            </a:r>
            <a:endParaRPr lang="en-US" altLang="ja-JP" sz="2400" dirty="0" smtClean="0"/>
          </a:p>
          <a:p>
            <a:r>
              <a:rPr lang="en-US" altLang="ja-JP" sz="2400" dirty="0" smtClean="0"/>
              <a:t>Web</a:t>
            </a:r>
            <a:r>
              <a:rPr lang="ja-JP" altLang="en-US" sz="2400" dirty="0" smtClean="0"/>
              <a:t>サイトの入力フォームを利用しやすいように改善すること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必須項目は「必須項目です」等ラベルを付ける</a:t>
            </a:r>
            <a:endParaRPr lang="en-US" altLang="ja-JP" sz="2400" dirty="0" smtClean="0"/>
          </a:p>
          <a:p>
            <a:endParaRPr lang="en-US" altLang="ja-JP" sz="2400" dirty="0" smtClean="0"/>
          </a:p>
          <a:p>
            <a:endParaRPr kumimoji="1" lang="ja-JP" altLang="en-US" sz="2400" dirty="0"/>
          </a:p>
        </p:txBody>
      </p:sp>
      <p:sp>
        <p:nvSpPr>
          <p:cNvPr id="8" name="角丸四角形 7"/>
          <p:cNvSpPr/>
          <p:nvPr/>
        </p:nvSpPr>
        <p:spPr>
          <a:xfrm>
            <a:off x="395536" y="4437112"/>
            <a:ext cx="8352928" cy="216024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3200" b="1" dirty="0" smtClean="0"/>
              <a:t>EFO</a:t>
            </a:r>
            <a:r>
              <a:rPr kumimoji="1" lang="ja-JP" altLang="en-US" sz="3200" b="1" dirty="0" smtClean="0"/>
              <a:t>の項目は厳密に定められていないが、</a:t>
            </a:r>
            <a:endParaRPr lang="en-US" altLang="ja-JP" sz="3200" b="1" dirty="0" smtClean="0"/>
          </a:p>
          <a:p>
            <a:pPr algn="ctr"/>
            <a:r>
              <a:rPr kumimoji="1" lang="en-US" altLang="ja-JP" sz="3200" b="1" dirty="0" smtClean="0"/>
              <a:t>Iframe</a:t>
            </a:r>
            <a:r>
              <a:rPr kumimoji="1" lang="ja-JP" altLang="en-US" sz="3200" b="1" dirty="0" smtClean="0"/>
              <a:t>プラグインの使用性を考え、検討した。</a:t>
            </a:r>
            <a:endParaRPr kumimoji="1" lang="ja-JP" altLang="en-US" sz="3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85689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400" b="1" dirty="0" smtClean="0">
                <a:ea typeface="メイリオ" pitchFamily="50" charset="-128"/>
                <a:cs typeface="メイリオ" pitchFamily="50" charset="-128"/>
              </a:rPr>
              <a:t>NC2</a:t>
            </a:r>
            <a:r>
              <a:rPr lang="ja-JP" altLang="en-US" sz="2400" b="1" dirty="0" smtClean="0">
                <a:ea typeface="メイリオ" pitchFamily="50" charset="-128"/>
                <a:cs typeface="メイリオ" pitchFamily="50" charset="-128"/>
              </a:rPr>
              <a:t> </a:t>
            </a:r>
            <a:r>
              <a:rPr lang="en-US" altLang="ja-JP" sz="2400" b="1" dirty="0" smtClean="0">
                <a:ea typeface="メイリオ" pitchFamily="50" charset="-128"/>
                <a:cs typeface="メイリオ" pitchFamily="50" charset="-128"/>
              </a:rPr>
              <a:t>iframe</a:t>
            </a:r>
            <a:r>
              <a:rPr lang="ja-JP" altLang="en-US" sz="2400" b="1" dirty="0" smtClean="0">
                <a:ea typeface="メイリオ" pitchFamily="50" charset="-128"/>
                <a:cs typeface="メイリオ" pitchFamily="50" charset="-128"/>
              </a:rPr>
              <a:t>モジュールのフォーム（</a:t>
            </a:r>
            <a:r>
              <a:rPr lang="en-US" altLang="ja-JP" sz="2800" b="1" dirty="0" smtClean="0">
                <a:ea typeface="メイリオ" pitchFamily="50" charset="-128"/>
                <a:cs typeface="メイリオ" pitchFamily="50" charset="-128"/>
              </a:rPr>
              <a:t>EFO</a:t>
            </a:r>
            <a:r>
              <a:rPr lang="ja-JP" altLang="en-US" sz="2800" b="1" dirty="0" smtClean="0">
                <a:ea typeface="メイリオ" pitchFamily="50" charset="-128"/>
                <a:cs typeface="メイリオ" pitchFamily="50" charset="-128"/>
              </a:rPr>
              <a:t>適用イメージ</a:t>
            </a:r>
            <a:r>
              <a:rPr lang="ja-JP" altLang="en-US" sz="2400" b="1" dirty="0" smtClean="0">
                <a:ea typeface="メイリオ" pitchFamily="50" charset="-128"/>
                <a:cs typeface="メイリオ" pitchFamily="50" charset="-128"/>
              </a:rPr>
              <a:t>）</a:t>
            </a:r>
            <a:endParaRPr kumimoji="1" lang="ja-JP" altLang="en-US" sz="24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323528" y="2708920"/>
            <a:ext cx="8589754" cy="3168352"/>
          </a:xfrm>
          <a:prstGeom prst="rect">
            <a:avLst/>
          </a:prstGeom>
          <a:noFill/>
          <a:ln w="9525">
            <a:noFill/>
            <a:miter lim="800000"/>
            <a:headEnd/>
            <a:tailEnd/>
          </a:ln>
        </p:spPr>
      </p:pic>
      <p:sp>
        <p:nvSpPr>
          <p:cNvPr id="7" name="テキスト ボックス 6"/>
          <p:cNvSpPr txBox="1"/>
          <p:nvPr/>
        </p:nvSpPr>
        <p:spPr>
          <a:xfrm>
            <a:off x="899592"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95736"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860032"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331640" y="2492896"/>
            <a:ext cx="2952328" cy="648072"/>
          </a:xfrm>
          <a:prstGeom prst="wedgeRoundRectCallout">
            <a:avLst>
              <a:gd name="adj1" fmla="val -47049"/>
              <a:gd name="adj2" fmla="val 10718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ユーザに入力してほしい</a:t>
            </a:r>
            <a:endParaRPr lang="en-US" altLang="ja-JP" dirty="0" smtClean="0">
              <a:latin typeface="メイリオ" pitchFamily="50" charset="-128"/>
              <a:ea typeface="メイリオ" pitchFamily="50" charset="-128"/>
              <a:cs typeface="メイリオ" pitchFamily="50" charset="-128"/>
            </a:endParaRPr>
          </a:p>
          <a:p>
            <a:pPr algn="ctr"/>
            <a:r>
              <a:rPr lang="ja-JP" altLang="en-US" dirty="0" smtClean="0">
                <a:latin typeface="メイリオ" pitchFamily="50" charset="-128"/>
                <a:ea typeface="メイリオ" pitchFamily="50" charset="-128"/>
                <a:cs typeface="メイリオ" pitchFamily="50" charset="-128"/>
              </a:rPr>
              <a:t>項目を強調する</a:t>
            </a:r>
            <a:endParaRPr kumimoji="1" lang="ja-JP" altLang="en-US"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932040" y="2492896"/>
            <a:ext cx="3240360" cy="648072"/>
          </a:xfrm>
          <a:prstGeom prst="wedgeRoundRectCallout">
            <a:avLst>
              <a:gd name="adj1" fmla="val -43948"/>
              <a:gd name="adj2" fmla="val 9738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現在入力しているフォーム</a:t>
            </a:r>
            <a:endParaRPr lang="en-US" altLang="ja-JP" dirty="0" smtClean="0">
              <a:latin typeface="メイリオ" pitchFamily="50" charset="-128"/>
              <a:ea typeface="メイリオ" pitchFamily="50" charset="-128"/>
              <a:cs typeface="メイリオ" pitchFamily="50" charset="-128"/>
            </a:endParaRPr>
          </a:p>
          <a:p>
            <a:pPr algn="ctr"/>
            <a:r>
              <a:rPr lang="ja-JP" altLang="en-US" dirty="0" smtClean="0">
                <a:latin typeface="メイリオ" pitchFamily="50" charset="-128"/>
                <a:ea typeface="メイリオ" pitchFamily="50" charset="-128"/>
                <a:cs typeface="メイリオ" pitchFamily="50" charset="-128"/>
              </a:rPr>
              <a:t>を強調する</a:t>
            </a:r>
            <a:endParaRPr kumimoji="1" lang="ja-JP" altLang="en-US"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96136" y="4581128"/>
            <a:ext cx="2952328" cy="648072"/>
          </a:xfrm>
          <a:prstGeom prst="wedgeRoundRectCallout">
            <a:avLst>
              <a:gd name="adj1" fmla="val -41887"/>
              <a:gd name="adj2" fmla="val -10446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入力項目についての</a:t>
            </a:r>
            <a:endParaRPr lang="en-US" altLang="ja-JP" dirty="0" smtClean="0">
              <a:latin typeface="メイリオ" pitchFamily="50" charset="-128"/>
              <a:ea typeface="メイリオ" pitchFamily="50" charset="-128"/>
              <a:cs typeface="メイリオ" pitchFamily="50" charset="-128"/>
            </a:endParaRPr>
          </a:p>
          <a:p>
            <a:pPr algn="ctr"/>
            <a:r>
              <a:rPr kumimoji="1" lang="ja-JP" altLang="en-US" dirty="0" smtClean="0">
                <a:latin typeface="メイリオ" pitchFamily="50" charset="-128"/>
                <a:ea typeface="メイリオ" pitchFamily="50" charset="-128"/>
                <a:cs typeface="メイリオ" pitchFamily="50" charset="-128"/>
              </a:rPr>
              <a:t>補足を表示する</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4077072"/>
            <a:ext cx="8748464" cy="1152128"/>
          </a:xfrm>
        </p:spPr>
        <p:txBody>
          <a:bodyPr>
            <a:normAutofit/>
          </a:bodyPr>
          <a:lstStyle/>
          <a:p>
            <a:r>
              <a:rPr lang="en-US" altLang="ja-JP" sz="2400" dirty="0" smtClean="0"/>
              <a:t>NC3</a:t>
            </a:r>
            <a:r>
              <a:rPr lang="ja-JP" altLang="en-US" sz="2400" dirty="0" smtClean="0"/>
              <a:t>開発プロジェクトに参画することになった。</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5157192"/>
            <a:ext cx="8136904"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800" b="1" dirty="0" smtClean="0"/>
              <a:t>ユーザ目線で入力がしやすく</a:t>
            </a:r>
            <a:endParaRPr lang="en-US" altLang="ja-JP" sz="2800" b="1" dirty="0" smtClean="0"/>
          </a:p>
          <a:p>
            <a:pPr algn="ctr"/>
            <a:r>
              <a:rPr lang="ja-JP" altLang="en-US" sz="2800" b="1" dirty="0" smtClean="0"/>
              <a:t>エラー内容が分かりやすいフォームを</a:t>
            </a:r>
            <a:endParaRPr lang="en-US" altLang="ja-JP" sz="2800" b="1" dirty="0" smtClean="0"/>
          </a:p>
          <a:p>
            <a:pPr algn="ctr"/>
            <a:r>
              <a:rPr lang="ja-JP" altLang="en-US" sz="2800" b="1" dirty="0" smtClean="0"/>
              <a:t>提案・評価する</a:t>
            </a:r>
            <a:endParaRPr kumimoji="1" lang="ja-JP" altLang="en-US" sz="2800" b="1" dirty="0"/>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のソースは改変せず、運用でカバーする方針で研究していた。</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107504"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107504" y="3573016"/>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j-cs"/>
              </a:rPr>
              <a:t>背景と目的</a:t>
            </a:r>
            <a:endParaRPr kumimoji="1" lang="ja-JP" altLang="en-US" sz="4400" b="0" i="0" u="none" strike="noStrike" kern="1200" cap="none" spc="0" normalizeH="0" baseline="0" noProof="0" dirty="0">
              <a:ln>
                <a:noFill/>
              </a:ln>
              <a:solidFill>
                <a:schemeClr val="tx1"/>
              </a:solidFill>
              <a:effectLst/>
              <a:uLnTx/>
              <a:uFillTx/>
              <a:latin typeface="HGPｺﾞｼｯｸE" pitchFamily="50" charset="-128"/>
              <a:ea typeface="HGPｺﾞｼｯｸE" pitchFamily="50" charset="-128"/>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755576" y="1052732"/>
          <a:ext cx="7416824" cy="5688636"/>
        </p:xfrm>
        <a:graphic>
          <a:graphicData uri="http://schemas.openxmlformats.org/drawingml/2006/table">
            <a:tbl>
              <a:tblPr/>
              <a:tblGrid>
                <a:gridCol w="504056"/>
                <a:gridCol w="6912768"/>
              </a:tblGrid>
              <a:tr h="478499">
                <a:tc>
                  <a:txBody>
                    <a:bodyPr/>
                    <a:lstStyle/>
                    <a:p>
                      <a:pPr algn="ctr">
                        <a:lnSpc>
                          <a:spcPts val="1800"/>
                        </a:lnSpc>
                        <a:spcAft>
                          <a:spcPts val="0"/>
                        </a:spcAft>
                      </a:pPr>
                      <a:r>
                        <a:rPr lang="en-US" altLang="ja-JP" sz="2000" kern="100" dirty="0" smtClean="0">
                          <a:latin typeface="+mn-lt"/>
                          <a:ea typeface="Mincho"/>
                          <a:cs typeface="Times New Roman"/>
                        </a:rPr>
                        <a:t>#</a:t>
                      </a:r>
                      <a:endParaRPr lang="ja-JP" sz="20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20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1398">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latin typeface="+mn-lt"/>
                          <a:ea typeface="Mincho"/>
                          <a:cs typeface="Times New Roman"/>
                        </a:rPr>
                        <a:t>アクティブなフォームは</a:t>
                      </a:r>
                      <a:r>
                        <a:rPr lang="ja-JP" sz="2000" kern="100" dirty="0" smtClean="0">
                          <a:latin typeface="+mn-lt"/>
                          <a:ea typeface="Mincho"/>
                          <a:cs typeface="Times New Roman"/>
                        </a:rPr>
                        <a:t>色</a:t>
                      </a:r>
                      <a:r>
                        <a:rPr lang="ja-JP" sz="20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3288">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a:latin typeface="Century"/>
                          <a:ea typeface="Mincho"/>
                          <a:cs typeface="Times New Roman"/>
                        </a:rPr>
                        <a:t>8</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a:latin typeface="Century"/>
                          <a:ea typeface="Mincho"/>
                          <a:cs typeface="Times New Roman"/>
                        </a:rPr>
                        <a:t>9</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95505">
                <a:tc>
                  <a:txBody>
                    <a:bodyPr/>
                    <a:lstStyle/>
                    <a:p>
                      <a:pPr algn="ctr">
                        <a:lnSpc>
                          <a:spcPts val="1800"/>
                        </a:lnSpc>
                        <a:spcAft>
                          <a:spcPts val="0"/>
                        </a:spcAft>
                      </a:pPr>
                      <a:r>
                        <a:rPr lang="en-US" sz="2000" kern="100">
                          <a:latin typeface="Century"/>
                          <a:ea typeface="Mincho"/>
                          <a:cs typeface="Times New Roman"/>
                        </a:rPr>
                        <a:t>10</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ラジオボタンやチェックボックス</a:t>
                      </a:r>
                      <a:r>
                        <a:rPr lang="ja-JP" sz="2000" kern="100" dirty="0" smtClean="0">
                          <a:latin typeface="+mn-lt"/>
                          <a:ea typeface="Mincho"/>
                          <a:cs typeface="Times New Roman"/>
                        </a:rPr>
                        <a:t>はラベル</a:t>
                      </a:r>
                      <a:r>
                        <a:rPr lang="ja-JP" sz="20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66714">
                <a:tc>
                  <a:txBody>
                    <a:bodyPr/>
                    <a:lstStyle/>
                    <a:p>
                      <a:pPr algn="ctr">
                        <a:lnSpc>
                          <a:spcPts val="1800"/>
                        </a:lnSpc>
                        <a:spcAft>
                          <a:spcPts val="0"/>
                        </a:spcAft>
                      </a:pPr>
                      <a:r>
                        <a:rPr lang="en-US" sz="2000" kern="100">
                          <a:latin typeface="Century"/>
                          <a:ea typeface="Mincho"/>
                          <a:cs typeface="Times New Roman"/>
                        </a:rPr>
                        <a:t>12</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エラー箇所に正しい情報が入力</a:t>
                      </a:r>
                      <a:r>
                        <a:rPr lang="ja-JP" sz="2000" kern="100" dirty="0" smtClean="0">
                          <a:latin typeface="+mn-lt"/>
                          <a:ea typeface="Mincho"/>
                          <a:cs typeface="Times New Roman"/>
                        </a:rPr>
                        <a:t>されたらエラー</a:t>
                      </a:r>
                      <a:r>
                        <a:rPr lang="ja-JP" sz="20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32048">
                <a:tc>
                  <a:txBody>
                    <a:bodyPr/>
                    <a:lstStyle/>
                    <a:p>
                      <a:pPr algn="ctr">
                        <a:lnSpc>
                          <a:spcPts val="1800"/>
                        </a:lnSpc>
                        <a:spcAft>
                          <a:spcPts val="0"/>
                        </a:spcAft>
                      </a:pPr>
                      <a:r>
                        <a:rPr lang="en-US" sz="2000" kern="100" dirty="0" smtClean="0">
                          <a:latin typeface="Century"/>
                          <a:ea typeface="Mincho"/>
                          <a:cs typeface="Times New Roman"/>
                        </a:rPr>
                        <a:t>13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smtClean="0">
                          <a:latin typeface="+mn-lt"/>
                          <a:ea typeface="Mincho"/>
                          <a:cs typeface="Times New Roman"/>
                        </a:rPr>
                        <a:t>登録</a:t>
                      </a:r>
                      <a:r>
                        <a:rPr lang="ja-JP" sz="2000"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21</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解決方法</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検討項目の分類</a:t>
            </a:r>
            <a:endParaRPr lang="en-US" altLang="ja-JP" sz="24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表示・入力方法最適化</a:t>
            </a:r>
            <a:endParaRPr lang="en-US" altLang="ja-JP" sz="24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リアルタイムバリデーション</a:t>
            </a:r>
            <a:endParaRPr lang="en-US" altLang="ja-JP" sz="24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サブミットロック</a:t>
            </a:r>
            <a:endParaRPr lang="en-US" altLang="ja-JP" sz="32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251520" y="980728"/>
          <a:ext cx="5904656" cy="5544616"/>
        </p:xfrm>
        <a:graphic>
          <a:graphicData uri="http://schemas.openxmlformats.org/drawingml/2006/table">
            <a:tbl>
              <a:tblPr/>
              <a:tblGrid>
                <a:gridCol w="401288"/>
                <a:gridCol w="5503368"/>
              </a:tblGrid>
              <a:tr h="47849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1398">
                <a:tc>
                  <a:txBody>
                    <a:bodyPr/>
                    <a:lstStyle/>
                    <a:p>
                      <a:pPr algn="ct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600" kern="100" dirty="0" smtClean="0">
                          <a:latin typeface="+mn-lt"/>
                          <a:ea typeface="Mincho"/>
                          <a:cs typeface="Times New Roman"/>
                        </a:rPr>
                        <a:t>アクティブなフォームは</a:t>
                      </a:r>
                      <a:r>
                        <a:rPr lang="ja-JP" sz="1600" kern="100" dirty="0" smtClean="0">
                          <a:latin typeface="+mn-lt"/>
                          <a:ea typeface="Mincho"/>
                          <a:cs typeface="Times New Roman"/>
                        </a:rPr>
                        <a:t>色</a:t>
                      </a:r>
                      <a:r>
                        <a:rPr lang="ja-JP" sz="16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3288">
                <a:tc>
                  <a:txBody>
                    <a:bodyPr/>
                    <a:lstStyle/>
                    <a:p>
                      <a:pPr algn="ct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a:latin typeface="Century"/>
                          <a:ea typeface="Mincho"/>
                          <a:cs typeface="Times New Roman"/>
                        </a:rPr>
                        <a:t>8</a:t>
                      </a:r>
                      <a:endParaRPr lang="ja-JP" sz="16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a:latin typeface="Century"/>
                          <a:ea typeface="Mincho"/>
                          <a:cs typeface="Times New Roman"/>
                        </a:rPr>
                        <a:t>9</a:t>
                      </a:r>
                      <a:endParaRPr lang="ja-JP" sz="16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51485">
                <a:tc>
                  <a:txBody>
                    <a:bodyPr/>
                    <a:lstStyle/>
                    <a:p>
                      <a:pPr algn="ctr">
                        <a:lnSpc>
                          <a:spcPts val="1800"/>
                        </a:lnSpc>
                        <a:spcAft>
                          <a:spcPts val="0"/>
                        </a:spcAft>
                      </a:pPr>
                      <a:r>
                        <a:rPr lang="en-US" sz="1600" kern="100">
                          <a:latin typeface="Century"/>
                          <a:ea typeface="Mincho"/>
                          <a:cs typeface="Times New Roman"/>
                        </a:rPr>
                        <a:t>10</a:t>
                      </a:r>
                      <a:endParaRPr lang="ja-JP" sz="16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a:latin typeface="Century"/>
                          <a:ea typeface="Mincho"/>
                          <a:cs typeface="Times New Roman"/>
                        </a:rPr>
                        <a:t>11</a:t>
                      </a:r>
                      <a:endParaRPr lang="ja-JP" sz="16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22694">
                <a:tc>
                  <a:txBody>
                    <a:bodyPr/>
                    <a:lstStyle/>
                    <a:p>
                      <a:pPr algn="ctr">
                        <a:lnSpc>
                          <a:spcPts val="1800"/>
                        </a:lnSpc>
                        <a:spcAft>
                          <a:spcPts val="0"/>
                        </a:spcAft>
                      </a:pPr>
                      <a:r>
                        <a:rPr lang="en-US" sz="1600" kern="100">
                          <a:latin typeface="Century"/>
                          <a:ea typeface="Mincho"/>
                          <a:cs typeface="Times New Roman"/>
                        </a:rPr>
                        <a:t>12</a:t>
                      </a:r>
                      <a:endParaRPr lang="ja-JP" sz="16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エラー箇所に正しい情報が入力</a:t>
                      </a:r>
                      <a:r>
                        <a:rPr lang="ja-JP" sz="1600" kern="100" dirty="0" smtClean="0">
                          <a:latin typeface="+mn-lt"/>
                          <a:ea typeface="Mincho"/>
                          <a:cs typeface="Times New Roman"/>
                        </a:rPr>
                        <a:t>されたらエラー</a:t>
                      </a:r>
                      <a:r>
                        <a:rPr lang="ja-JP" sz="16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76068">
                <a:tc>
                  <a:txBody>
                    <a:bodyPr/>
                    <a:lstStyle/>
                    <a:p>
                      <a:pPr algn="ctr">
                        <a:lnSpc>
                          <a:spcPts val="1800"/>
                        </a:lnSpc>
                        <a:spcAft>
                          <a:spcPts val="0"/>
                        </a:spcAft>
                      </a:pPr>
                      <a:r>
                        <a:rPr lang="en-US" sz="1600" kern="100" dirty="0" smtClean="0">
                          <a:latin typeface="Century"/>
                          <a:ea typeface="Mincho"/>
                          <a:cs typeface="Times New Roman"/>
                        </a:rPr>
                        <a:t>13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600" kern="100" dirty="0" smtClean="0">
                          <a:latin typeface="+mn-lt"/>
                          <a:ea typeface="Mincho"/>
                          <a:cs typeface="Times New Roman"/>
                        </a:rPr>
                        <a:t>登録</a:t>
                      </a:r>
                      <a:r>
                        <a:rPr lang="ja-JP" sz="1600"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228184" y="5085184"/>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kern="100" dirty="0" smtClean="0">
                <a:solidFill>
                  <a:schemeClr val="tx1"/>
                </a:solidFill>
                <a:ea typeface="Mincho"/>
                <a:cs typeface="Times New Roman"/>
              </a:rPr>
              <a:t>リアルタイム</a:t>
            </a:r>
            <a:endParaRPr lang="en-US" altLang="ja-JP" kern="100" dirty="0" smtClean="0">
              <a:solidFill>
                <a:schemeClr val="tx1"/>
              </a:solidFill>
              <a:ea typeface="Mincho"/>
              <a:cs typeface="Times New Roman"/>
            </a:endParaRPr>
          </a:p>
          <a:p>
            <a:pPr algn="ctr"/>
            <a:r>
              <a:rPr lang="ja-JP" altLang="en-US" kern="100" dirty="0" smtClean="0">
                <a:solidFill>
                  <a:schemeClr val="tx1"/>
                </a:solidFill>
                <a:ea typeface="Mincho"/>
                <a:cs typeface="Times New Roman"/>
              </a:rPr>
              <a:t>バリデーション</a:t>
            </a:r>
          </a:p>
        </p:txBody>
      </p:sp>
      <p:sp>
        <p:nvSpPr>
          <p:cNvPr id="8" name="正方形/長方形 7"/>
          <p:cNvSpPr/>
          <p:nvPr/>
        </p:nvSpPr>
        <p:spPr>
          <a:xfrm>
            <a:off x="6228184" y="5949280"/>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kern="100" dirty="0" smtClean="0">
                <a:solidFill>
                  <a:schemeClr val="tx1"/>
                </a:solidFill>
                <a:ea typeface="Mincho"/>
                <a:cs typeface="Times New Roman"/>
              </a:rPr>
              <a:t>サブミットロック</a:t>
            </a:r>
          </a:p>
        </p:txBody>
      </p:sp>
      <p:sp>
        <p:nvSpPr>
          <p:cNvPr id="9" name="正方形/長方形 8"/>
          <p:cNvSpPr/>
          <p:nvPr/>
        </p:nvSpPr>
        <p:spPr>
          <a:xfrm>
            <a:off x="6156176" y="980728"/>
            <a:ext cx="2736304" cy="4680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ja-JP" altLang="en-US" sz="1600" kern="100" dirty="0" smtClean="0">
                <a:solidFill>
                  <a:schemeClr val="tx1"/>
                </a:solidFill>
                <a:ea typeface="Mincho"/>
                <a:cs typeface="Times New Roman"/>
              </a:rPr>
              <a:t>分類</a:t>
            </a:r>
            <a:endParaRPr lang="ja-JP" altLang="en-US" sz="1600" kern="100" dirty="0">
              <a:solidFill>
                <a:schemeClr val="tx1"/>
              </a:solidFill>
              <a:ea typeface="Mincho"/>
              <a:cs typeface="Times New Roman"/>
            </a:endParaRPr>
          </a:p>
        </p:txBody>
      </p:sp>
      <p:sp>
        <p:nvSpPr>
          <p:cNvPr id="6" name="正方形/長方形 5"/>
          <p:cNvSpPr/>
          <p:nvPr/>
        </p:nvSpPr>
        <p:spPr>
          <a:xfrm>
            <a:off x="6228184" y="1521176"/>
            <a:ext cx="2664296" cy="3492000"/>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kern="100" dirty="0" smtClean="0">
                <a:solidFill>
                  <a:schemeClr val="tx1"/>
                </a:solidFill>
                <a:ea typeface="Mincho"/>
                <a:cs typeface="Times New Roman"/>
              </a:rPr>
              <a:t>表示・入力方法最適化</a:t>
            </a:r>
            <a:endParaRPr lang="ja-JP" altLang="en-US" kern="100" dirty="0">
              <a:solidFill>
                <a:schemeClr val="tx1"/>
              </a:solidFill>
              <a:ea typeface="Mincho"/>
              <a:cs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表示・入力方法最適化</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1556792"/>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を使って実現する。</a:t>
            </a:r>
            <a:endParaRPr kumimoji="1" lang="ja-JP" altLang="en-US" sz="2400" dirty="0"/>
          </a:p>
        </p:txBody>
      </p:sp>
      <p:sp>
        <p:nvSpPr>
          <p:cNvPr id="12" name="テキスト ボックス 11"/>
          <p:cNvSpPr txBox="1"/>
          <p:nvPr/>
        </p:nvSpPr>
        <p:spPr>
          <a:xfrm>
            <a:off x="323528" y="3861048"/>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2" cstate="print"/>
          <a:srcRect/>
          <a:stretch>
            <a:fillRect/>
          </a:stretch>
        </p:blipFill>
        <p:spPr bwMode="auto">
          <a:xfrm>
            <a:off x="683568" y="4365104"/>
            <a:ext cx="7810449"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1656184"/>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endParaRPr kumimoji="1" lang="en-US" altLang="ja-JP" sz="2400" dirty="0" smtClean="0"/>
          </a:p>
          <a:p>
            <a:pPr>
              <a:buNone/>
            </a:pPr>
            <a:r>
              <a:rPr lang="ja-JP" altLang="en-US" sz="2400" dirty="0" smtClean="0"/>
              <a:t>　　</a:t>
            </a:r>
            <a:r>
              <a:rPr lang="en-US" altLang="ja-JP" sz="2400" dirty="0" smtClean="0"/>
              <a:t>Bootstrap</a:t>
            </a:r>
            <a:r>
              <a:rPr lang="ja-JP" altLang="en-US" sz="2400" dirty="0" smtClean="0"/>
              <a:t>を使って実現する。</a:t>
            </a:r>
            <a:endParaRPr lang="en-US" altLang="ja-JP" sz="2400" dirty="0" smtClean="0"/>
          </a:p>
        </p:txBody>
      </p:sp>
      <p:sp>
        <p:nvSpPr>
          <p:cNvPr id="7" name="テキスト ボックス 6"/>
          <p:cNvSpPr txBox="1"/>
          <p:nvPr/>
        </p:nvSpPr>
        <p:spPr>
          <a:xfrm>
            <a:off x="323528" y="3212976"/>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8" name="図 7"/>
          <p:cNvPicPr/>
          <p:nvPr/>
        </p:nvPicPr>
        <p:blipFill>
          <a:blip r:embed="rId2" cstate="print"/>
          <a:srcRect r="-41"/>
          <a:stretch>
            <a:fillRect/>
          </a:stretch>
        </p:blipFill>
        <p:spPr bwMode="auto">
          <a:xfrm>
            <a:off x="899362" y="3861048"/>
            <a:ext cx="7384376" cy="617212"/>
          </a:xfrm>
          <a:prstGeom prst="rect">
            <a:avLst/>
          </a:prstGeom>
          <a:noFill/>
          <a:ln w="9525">
            <a:noFill/>
            <a:miter lim="800000"/>
            <a:headEnd/>
            <a:tailEnd/>
          </a:ln>
        </p:spPr>
      </p:pic>
      <p:pic>
        <p:nvPicPr>
          <p:cNvPr id="9" name="図 8"/>
          <p:cNvPicPr/>
          <p:nvPr/>
        </p:nvPicPr>
        <p:blipFill>
          <a:blip r:embed="rId3" cstate="print"/>
          <a:srcRect r="-21"/>
          <a:stretch>
            <a:fillRect/>
          </a:stretch>
        </p:blipFill>
        <p:spPr bwMode="auto">
          <a:xfrm>
            <a:off x="899592" y="4797152"/>
            <a:ext cx="7383823" cy="648072"/>
          </a:xfrm>
          <a:prstGeom prst="rect">
            <a:avLst/>
          </a:prstGeom>
          <a:noFill/>
          <a:ln w="9525">
            <a:noFill/>
            <a:miter lim="800000"/>
            <a:headEnd/>
            <a:tailEnd/>
          </a:ln>
        </p:spPr>
      </p:pic>
      <p:cxnSp>
        <p:nvCxnSpPr>
          <p:cNvPr id="11" name="直線コネクタ 10"/>
          <p:cNvCxnSpPr/>
          <p:nvPr/>
        </p:nvCxnSpPr>
        <p:spPr>
          <a:xfrm>
            <a:off x="2771800" y="1916832"/>
            <a:ext cx="4032448"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88840"/>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.4</a:t>
            </a:r>
            <a:r>
              <a:rPr lang="ja-JP" altLang="en-US" dirty="0" smtClean="0"/>
              <a:t> サブミットロック</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2664296"/>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バリデーションエラーが発生している場合、サブミット（決定や一時保存）ボタンを非活性にする。</a:t>
            </a:r>
            <a:endParaRPr lang="en-US" altLang="ja-JP" sz="2400" dirty="0" smtClean="0"/>
          </a:p>
          <a:p>
            <a:r>
              <a:rPr lang="ja-JP" altLang="en-US" sz="2400" dirty="0" smtClean="0"/>
              <a:t>正常なデータが入力されている場合、サブミット可能。</a:t>
            </a:r>
            <a:endParaRPr lang="en-US" altLang="ja-JP" sz="2400" dirty="0" smtClean="0"/>
          </a:p>
        </p:txBody>
      </p:sp>
      <p:pic>
        <p:nvPicPr>
          <p:cNvPr id="7" name="図 6"/>
          <p:cNvPicPr/>
          <p:nvPr/>
        </p:nvPicPr>
        <p:blipFill>
          <a:blip r:embed="rId2" cstate="print"/>
          <a:srcRect r="-41"/>
          <a:stretch>
            <a:fillRect/>
          </a:stretch>
        </p:blipFill>
        <p:spPr bwMode="auto">
          <a:xfrm>
            <a:off x="899362" y="3847284"/>
            <a:ext cx="7384376" cy="617212"/>
          </a:xfrm>
          <a:prstGeom prst="rect">
            <a:avLst/>
          </a:prstGeom>
          <a:noFill/>
          <a:ln w="9525">
            <a:noFill/>
            <a:miter lim="800000"/>
            <a:headEnd/>
            <a:tailEnd/>
          </a:ln>
        </p:spPr>
      </p:pic>
      <p:pic>
        <p:nvPicPr>
          <p:cNvPr id="8" name="図 7"/>
          <p:cNvPicPr/>
          <p:nvPr/>
        </p:nvPicPr>
        <p:blipFill>
          <a:blip r:embed="rId3" cstate="print"/>
          <a:srcRect r="-21"/>
          <a:stretch>
            <a:fillRect/>
          </a:stretch>
        </p:blipFill>
        <p:spPr bwMode="auto">
          <a:xfrm>
            <a:off x="899592" y="5328592"/>
            <a:ext cx="7383823" cy="648072"/>
          </a:xfrm>
          <a:prstGeom prst="rect">
            <a:avLst/>
          </a:prstGeom>
          <a:noFill/>
          <a:ln w="9525">
            <a:noFill/>
            <a:miter lim="800000"/>
            <a:headEnd/>
            <a:tailEnd/>
          </a:ln>
        </p:spPr>
      </p:pic>
      <p:pic>
        <p:nvPicPr>
          <p:cNvPr id="63490" name="Picture 2"/>
          <p:cNvPicPr>
            <a:picLocks noChangeAspect="1" noChangeArrowheads="1"/>
          </p:cNvPicPr>
          <p:nvPr/>
        </p:nvPicPr>
        <p:blipFill>
          <a:blip r:embed="rId4" cstate="print"/>
          <a:srcRect/>
          <a:stretch>
            <a:fillRect/>
          </a:stretch>
        </p:blipFill>
        <p:spPr bwMode="auto">
          <a:xfrm>
            <a:off x="7668344" y="4464496"/>
            <a:ext cx="571500" cy="390525"/>
          </a:xfrm>
          <a:prstGeom prst="rect">
            <a:avLst/>
          </a:prstGeom>
          <a:noFill/>
          <a:ln w="9525">
            <a:noFill/>
            <a:miter lim="800000"/>
            <a:headEnd/>
            <a:tailEnd/>
          </a:ln>
        </p:spPr>
      </p:pic>
      <p:pic>
        <p:nvPicPr>
          <p:cNvPr id="63491" name="Picture 3"/>
          <p:cNvPicPr>
            <a:picLocks noChangeAspect="1" noChangeArrowheads="1"/>
          </p:cNvPicPr>
          <p:nvPr/>
        </p:nvPicPr>
        <p:blipFill>
          <a:blip r:embed="rId5" cstate="print"/>
          <a:srcRect/>
          <a:stretch>
            <a:fillRect/>
          </a:stretch>
        </p:blipFill>
        <p:spPr bwMode="auto">
          <a:xfrm>
            <a:off x="7668344" y="5976664"/>
            <a:ext cx="590550" cy="409575"/>
          </a:xfrm>
          <a:prstGeom prst="rect">
            <a:avLst/>
          </a:prstGeom>
          <a:noFill/>
          <a:ln w="9525">
            <a:noFill/>
            <a:miter lim="800000"/>
            <a:headEnd/>
            <a:tailEnd/>
          </a:ln>
        </p:spPr>
      </p:pic>
      <p:sp>
        <p:nvSpPr>
          <p:cNvPr id="10" name="テキスト ボックス 9"/>
          <p:cNvSpPr txBox="1"/>
          <p:nvPr/>
        </p:nvSpPr>
        <p:spPr>
          <a:xfrm>
            <a:off x="323528" y="3399383"/>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4644008" y="6093296"/>
            <a:ext cx="2664296" cy="648072"/>
          </a:xfrm>
          <a:prstGeom prst="wedgeRectCallout">
            <a:avLst>
              <a:gd name="adj1" fmla="val 62007"/>
              <a:gd name="adj2" fmla="val -39402"/>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ボタンを非活性にする</a:t>
            </a:r>
            <a:endParaRPr kumimoji="1" lang="ja-JP" altLang="en-US"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4644008" y="4608512"/>
            <a:ext cx="2664296" cy="648072"/>
          </a:xfrm>
          <a:prstGeom prst="wedgeRectCallout">
            <a:avLst>
              <a:gd name="adj1" fmla="val 62007"/>
              <a:gd name="adj2" fmla="val -39402"/>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ボタンを活性化する</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28</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評価</a:t>
            </a:r>
            <a:endParaRPr lang="en-US" altLang="ja-JP" sz="32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評価内容</a:t>
            </a:r>
            <a:endParaRPr lang="en-US" altLang="ja-JP" sz="24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結果</a:t>
            </a:r>
            <a:endParaRPr lang="en-US" altLang="ja-JP" sz="32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29</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6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結言</a:t>
            </a:r>
            <a:endParaRPr lang="en-US" altLang="ja-JP" sz="32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結論</a:t>
            </a:r>
            <a:endParaRPr lang="en-US" altLang="ja-JP" sz="28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今後の課題</a:t>
            </a:r>
            <a:endParaRPr lang="en-US" altLang="ja-JP" sz="28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327995"/>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2</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2051720" cy="764704"/>
          </a:xfrm>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2339752" y="0"/>
            <a:ext cx="4824536" cy="7029400"/>
          </a:xfrm>
        </p:spPr>
        <p:txBody>
          <a:bodyPr>
            <a:noAutofit/>
          </a:bodyPr>
          <a:lstStyle/>
          <a:p>
            <a:pPr marL="514350" indent="-514350">
              <a:buNone/>
            </a:pPr>
            <a:r>
              <a:rPr lang="ja-JP" altLang="en-US" sz="2000" dirty="0" smtClean="0"/>
              <a:t>背景と目的</a:t>
            </a:r>
            <a:endParaRPr lang="en-US" altLang="ja-JP" sz="2000" dirty="0" smtClean="0"/>
          </a:p>
          <a:p>
            <a:pPr marL="514350" indent="-514350">
              <a:buFont typeface="+mj-lt"/>
              <a:buAutoNum type="arabicPeriod"/>
            </a:pPr>
            <a:r>
              <a:rPr lang="en-US" altLang="ja-JP" sz="2000" dirty="0" smtClean="0"/>
              <a:t>NetCommons3</a:t>
            </a:r>
            <a:r>
              <a:rPr lang="ja-JP" altLang="en-US" sz="2000" dirty="0" smtClean="0"/>
              <a:t>プロジェクト</a:t>
            </a:r>
            <a:endParaRPr lang="en-US" altLang="ja-JP" sz="2000" dirty="0" smtClean="0"/>
          </a:p>
          <a:p>
            <a:pPr marL="914400" lvl="1" indent="-514350">
              <a:buFont typeface="+mj-lt"/>
              <a:buAutoNum type="arabicPeriod"/>
            </a:pPr>
            <a:r>
              <a:rPr lang="en-US" altLang="ja-JP" sz="1600" dirty="0" smtClean="0"/>
              <a:t>CMS</a:t>
            </a:r>
          </a:p>
          <a:p>
            <a:pPr marL="914400" lvl="1" indent="-514350">
              <a:buFont typeface="+mj-lt"/>
              <a:buAutoNum type="arabicPeriod"/>
            </a:pPr>
            <a:r>
              <a:rPr lang="en-US" altLang="ja-JP" sz="1600" dirty="0" smtClean="0"/>
              <a:t>NC2</a:t>
            </a:r>
            <a:r>
              <a:rPr lang="ja-JP" altLang="en-US" sz="1600" dirty="0" smtClean="0"/>
              <a:t>との主な相違点</a:t>
            </a:r>
            <a:endParaRPr lang="en-US" altLang="ja-JP" sz="2000" dirty="0" smtClean="0"/>
          </a:p>
          <a:p>
            <a:pPr marL="514350" indent="-514350">
              <a:buFont typeface="+mj-lt"/>
              <a:buAutoNum type="arabicPeriod"/>
            </a:pPr>
            <a:r>
              <a:rPr lang="ja-JP" altLang="en-US" sz="2000" dirty="0" smtClean="0"/>
              <a:t>開発担当</a:t>
            </a:r>
            <a:endParaRPr lang="en-US" altLang="ja-JP" sz="2000" dirty="0" smtClean="0"/>
          </a:p>
          <a:p>
            <a:pPr marL="914400" lvl="1" indent="-514350">
              <a:buFont typeface="+mj-lt"/>
              <a:buAutoNum type="arabicPeriod"/>
            </a:pPr>
            <a:r>
              <a:rPr lang="ja-JP" altLang="en-US" sz="1600" dirty="0" smtClean="0"/>
              <a:t>プラグイン開発</a:t>
            </a:r>
            <a:endParaRPr lang="en-US" altLang="ja-JP" sz="1600" dirty="0" smtClean="0"/>
          </a:p>
          <a:p>
            <a:pPr marL="914400" lvl="1" indent="-514350">
              <a:buFont typeface="+mj-lt"/>
              <a:buAutoNum type="arabicPeriod"/>
            </a:pPr>
            <a:r>
              <a:rPr lang="ja-JP" altLang="en-US" sz="1600" dirty="0" smtClean="0"/>
              <a:t>開発スケジュール</a:t>
            </a:r>
            <a:endParaRPr lang="en-US" altLang="ja-JP" sz="2000" dirty="0" smtClean="0"/>
          </a:p>
          <a:p>
            <a:pPr marL="514350" indent="-514350">
              <a:buFont typeface="+mj-lt"/>
              <a:buAutoNum type="arabicPeriod"/>
            </a:pPr>
            <a:r>
              <a:rPr lang="ja-JP" altLang="en-US" sz="2000" dirty="0" smtClean="0"/>
              <a:t>フォームにおける問題点</a:t>
            </a:r>
            <a:endParaRPr lang="en-US" altLang="ja-JP" sz="2000" dirty="0" smtClean="0"/>
          </a:p>
          <a:p>
            <a:pPr marL="914400" lvl="1" indent="-514350">
              <a:buFont typeface="+mj-lt"/>
              <a:buAutoNum type="arabicPeriod"/>
            </a:pPr>
            <a:r>
              <a:rPr lang="en-US" altLang="ja-JP" sz="1600" dirty="0" smtClean="0"/>
              <a:t>NC2</a:t>
            </a:r>
            <a:r>
              <a:rPr lang="ja-JP" altLang="en-US" sz="1600" dirty="0" smtClean="0"/>
              <a:t>のフォーム</a:t>
            </a:r>
            <a:endParaRPr lang="en-US" altLang="ja-JP" sz="1600" dirty="0" smtClean="0"/>
          </a:p>
          <a:p>
            <a:pPr marL="914400" lvl="1" indent="-514350">
              <a:buFont typeface="+mj-lt"/>
              <a:buAutoNum type="arabicPeriod"/>
            </a:pPr>
            <a:r>
              <a:rPr lang="en-US" altLang="ja-JP" sz="1600" dirty="0" smtClean="0"/>
              <a:t>EFO</a:t>
            </a:r>
          </a:p>
          <a:p>
            <a:pPr marL="914400" lvl="1" indent="-514350">
              <a:buFont typeface="+mj-lt"/>
              <a:buAutoNum type="arabicPeriod"/>
            </a:pPr>
            <a:r>
              <a:rPr lang="ja-JP" altLang="en-US" sz="1600" dirty="0" smtClean="0"/>
              <a:t>検討項目</a:t>
            </a:r>
          </a:p>
          <a:p>
            <a:pPr marL="514350" indent="-514350">
              <a:buFont typeface="+mj-lt"/>
              <a:buAutoNum type="arabicPeriod"/>
            </a:pPr>
            <a:r>
              <a:rPr kumimoji="1" lang="ja-JP" altLang="en-US" sz="2000" dirty="0" smtClean="0"/>
              <a:t>解決方法</a:t>
            </a:r>
            <a:endParaRPr kumimoji="1" lang="en-US" altLang="ja-JP" sz="2000" dirty="0" smtClean="0"/>
          </a:p>
          <a:p>
            <a:pPr marL="914400" lvl="1" indent="-514350">
              <a:buFont typeface="+mj-lt"/>
              <a:buAutoNum type="arabicPeriod"/>
            </a:pPr>
            <a:r>
              <a:rPr lang="ja-JP" altLang="en-US" sz="1600" dirty="0" smtClean="0"/>
              <a:t>検討項目の分類</a:t>
            </a:r>
            <a:endParaRPr lang="en-US" altLang="ja-JP" sz="1600" dirty="0" smtClean="0"/>
          </a:p>
          <a:p>
            <a:pPr marL="914400" lvl="1" indent="-514350">
              <a:buFont typeface="+mj-lt"/>
              <a:buAutoNum type="arabicPeriod"/>
            </a:pPr>
            <a:r>
              <a:rPr lang="ja-JP" altLang="en-US" sz="1600" dirty="0" smtClean="0"/>
              <a:t>表示・入力方法最適化</a:t>
            </a:r>
            <a:endParaRPr lang="en-US" altLang="ja-JP" sz="1600" dirty="0" smtClean="0"/>
          </a:p>
          <a:p>
            <a:pPr marL="914400" lvl="1" indent="-514350">
              <a:buFont typeface="+mj-lt"/>
              <a:buAutoNum type="arabicPeriod"/>
            </a:pPr>
            <a:r>
              <a:rPr lang="ja-JP" altLang="en-US" sz="1600" dirty="0" smtClean="0"/>
              <a:t>リアルタイムバリデーション</a:t>
            </a:r>
            <a:endParaRPr lang="en-US" altLang="ja-JP" sz="1600" dirty="0" smtClean="0"/>
          </a:p>
          <a:p>
            <a:pPr marL="914400" lvl="1" indent="-514350">
              <a:buFont typeface="+mj-lt"/>
              <a:buAutoNum type="arabicPeriod"/>
            </a:pPr>
            <a:r>
              <a:rPr lang="ja-JP" altLang="en-US" sz="1600" dirty="0" smtClean="0"/>
              <a:t>サブミットロック</a:t>
            </a:r>
          </a:p>
          <a:p>
            <a:pPr marL="514350" indent="-514350">
              <a:buFont typeface="+mj-lt"/>
              <a:buAutoNum type="arabicPeriod"/>
            </a:pPr>
            <a:r>
              <a:rPr lang="ja-JP" altLang="en-US" sz="2000" dirty="0" smtClean="0"/>
              <a:t>評価</a:t>
            </a:r>
            <a:endParaRPr lang="en-US" altLang="ja-JP" sz="2000" dirty="0" smtClean="0"/>
          </a:p>
          <a:p>
            <a:pPr marL="971550" lvl="2" indent="-514350">
              <a:buFont typeface="+mj-lt"/>
              <a:buAutoNum type="arabicPeriod"/>
            </a:pPr>
            <a:r>
              <a:rPr lang="ja-JP" altLang="en-US" sz="1600" dirty="0" smtClean="0"/>
              <a:t>評価内容</a:t>
            </a:r>
            <a:endParaRPr lang="en-US" altLang="ja-JP" sz="1600" dirty="0" smtClean="0"/>
          </a:p>
          <a:p>
            <a:pPr marL="971550" lvl="2" indent="-514350">
              <a:buFont typeface="+mj-lt"/>
              <a:buAutoNum type="arabicPeriod"/>
            </a:pPr>
            <a:r>
              <a:rPr lang="ja-JP" altLang="en-US" sz="1600" dirty="0" smtClean="0"/>
              <a:t>結果</a:t>
            </a:r>
            <a:endParaRPr kumimoji="1" lang="en-US" altLang="ja-JP" dirty="0" smtClean="0"/>
          </a:p>
          <a:p>
            <a:pPr marL="514350" indent="-514350">
              <a:buFont typeface="+mj-lt"/>
              <a:buAutoNum type="arabicPeriod"/>
            </a:pPr>
            <a:r>
              <a:rPr kumimoji="1" lang="ja-JP" altLang="en-US" sz="2000" dirty="0" smtClean="0"/>
              <a:t>結言</a:t>
            </a:r>
            <a:endParaRPr kumimoji="1" lang="en-US" altLang="ja-JP" sz="2000" dirty="0" smtClean="0"/>
          </a:p>
          <a:p>
            <a:pPr marL="971550" lvl="1" indent="-514350">
              <a:buFont typeface="+mj-lt"/>
              <a:buAutoNum type="arabicPeriod"/>
            </a:pPr>
            <a:r>
              <a:rPr lang="ja-JP" altLang="en-US" sz="1600" dirty="0" smtClean="0"/>
              <a:t>結論</a:t>
            </a:r>
            <a:endParaRPr lang="en-US" altLang="ja-JP" sz="1600" dirty="0" smtClean="0"/>
          </a:p>
          <a:p>
            <a:pPr marL="971550" lvl="1" indent="-514350">
              <a:buFont typeface="+mj-lt"/>
              <a:buAutoNum type="arabicPeriod"/>
            </a:pPr>
            <a:r>
              <a:rPr lang="ja-JP" altLang="en-US" sz="1600" dirty="0" smtClean="0"/>
              <a:t>今後の課題</a:t>
            </a:r>
            <a:endParaRPr lang="en-US" altLang="ja-JP" sz="1600" dirty="0" smtClean="0"/>
          </a:p>
          <a:p>
            <a:pPr marL="514350" indent="-514350">
              <a:buFont typeface="+mj-lt"/>
              <a:buAutoNum type="arabicPeriod"/>
            </a:pPr>
            <a:endParaRPr kumimoji="1" lang="en-US" altLang="ja-JP" sz="20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31</a:t>
            </a:fld>
            <a:endParaRPr kumimoji="1" lang="ja-JP" alt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a:t>
            </a:r>
            <a:r>
              <a:rPr lang="ja-JP" altLang="en-US" smtClean="0"/>
              <a:t>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a:t>
            </a:r>
            <a:r>
              <a:rPr lang="ja-JP" altLang="en-US" dirty="0" smtClean="0"/>
              <a:t>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a:t>
            </a:r>
            <a:r>
              <a:rPr lang="ja-JP" altLang="en-US" dirty="0" smtClean="0"/>
              <a:t>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8" name="コンテンツ プレースホルダ 5"/>
          <p:cNvSpPr txBox="1">
            <a:spLocks/>
          </p:cNvSpPr>
          <p:nvPr/>
        </p:nvSpPr>
        <p:spPr>
          <a:xfrm>
            <a:off x="1440160" y="1628800"/>
            <a:ext cx="6372200" cy="396044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400" b="1" dirty="0" smtClean="0">
                <a:latin typeface="メイリオ" pitchFamily="50" charset="-128"/>
                <a:ea typeface="メイリオ" pitchFamily="50" charset="-128"/>
                <a:cs typeface="メイリオ" pitchFamily="50" charset="-128"/>
              </a:rPr>
              <a:t>CMS</a:t>
            </a:r>
          </a:p>
          <a:p>
            <a:pPr marL="914400" lvl="1" indent="-514350">
              <a:buFont typeface="+mj-lt"/>
              <a:buAutoNum type="arabicPeriod"/>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との主な相違点</a:t>
            </a: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結論</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3" name="コンテンツ プレースホルダ 2"/>
          <p:cNvSpPr>
            <a:spLocks noGrp="1"/>
          </p:cNvSpPr>
          <p:nvPr>
            <p:ph idx="1"/>
          </p:nvPr>
        </p:nvSpPr>
        <p:spPr>
          <a:xfrm>
            <a:off x="457200" y="2099989"/>
            <a:ext cx="8229600" cy="3777283"/>
          </a:xfrm>
        </p:spPr>
        <p:txBody>
          <a:bodyPr>
            <a:norm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Contents Management System</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3" name="コンテンツ プレースホルダ 2"/>
          <p:cNvSpPr>
            <a:spLocks noGrp="1"/>
          </p:cNvSpPr>
          <p:nvPr>
            <p:ph idx="1"/>
          </p:nvPr>
        </p:nvSpPr>
        <p:spPr>
          <a:xfrm>
            <a:off x="457200" y="2132856"/>
            <a:ext cx="8229600" cy="2088232"/>
          </a:xfrm>
        </p:spPr>
        <p:txBody>
          <a:bodyPr/>
          <a:lstStyle/>
          <a:p>
            <a:r>
              <a:rPr kumimoji="1" lang="en-US" altLang="ja-JP" sz="2400" dirty="0" smtClean="0"/>
              <a:t>2,000</a:t>
            </a:r>
            <a:r>
              <a:rPr kumimoji="1" lang="ja-JP" altLang="en-US" sz="2400" dirty="0" smtClean="0"/>
              <a:t>以上の学校</a:t>
            </a:r>
            <a:endParaRPr kumimoji="1" lang="en-US" altLang="ja-JP" sz="2400" dirty="0" smtClean="0"/>
          </a:p>
          <a:p>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endParaRPr kumimoji="1" lang="ja-JP" altLang="en-US" sz="3200" b="1" dirty="0">
              <a:ea typeface="メイリオ" pitchFamily="50" charset="-128"/>
              <a:cs typeface="メイリオ" pitchFamily="50" charset="-128"/>
            </a:endParaRPr>
          </a:p>
        </p:txBody>
      </p:sp>
      <p:sp>
        <p:nvSpPr>
          <p:cNvPr id="7" name="コンテンツ プレースホルダ 2"/>
          <p:cNvSpPr txBox="1">
            <a:spLocks/>
          </p:cNvSpPr>
          <p:nvPr/>
        </p:nvSpPr>
        <p:spPr>
          <a:xfrm>
            <a:off x="1619672" y="3861048"/>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581128"/>
            <a:ext cx="8229600" cy="208823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5949280"/>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来年</a:t>
            </a:r>
            <a:r>
              <a:rPr lang="en-US" altLang="ja-JP" sz="2400" dirty="0" smtClean="0"/>
              <a:t>4</a:t>
            </a:r>
            <a:r>
              <a:rPr lang="ja-JP" altLang="en-US" sz="2400" dirty="0" smtClean="0"/>
              <a:t>月の</a:t>
            </a:r>
            <a:r>
              <a:rPr lang="en-US" altLang="ja-JP" sz="2400" dirty="0" smtClean="0"/>
              <a:t>α</a:t>
            </a:r>
            <a:r>
              <a:rPr lang="ja-JP" altLang="en-US" sz="2400" dirty="0" smtClean="0"/>
              <a:t>版リリースに向けて現在開発中。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r>
              <a:rPr lang="ja-JP" altLang="en-US" sz="3200" b="1" dirty="0" smtClean="0">
                <a:ea typeface="メイリオ" pitchFamily="50" charset="-128"/>
                <a:cs typeface="メイリオ" pitchFamily="50" charset="-128"/>
              </a:rPr>
              <a:t> </a:t>
            </a:r>
            <a:r>
              <a:rPr lang="en-US" altLang="ja-JP" sz="3200" b="1" dirty="0" smtClean="0">
                <a:ea typeface="メイリオ" pitchFamily="50" charset="-128"/>
                <a:cs typeface="メイリオ" pitchFamily="50" charset="-128"/>
              </a:rPr>
              <a:t>3</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2708920"/>
            <a:ext cx="8640960" cy="3960440"/>
          </a:xfrm>
          <a:prstGeom prst="wedgeRoundRectCallout">
            <a:avLst>
              <a:gd name="adj1" fmla="val -21599"/>
              <a:gd name="adj2" fmla="val -56790"/>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800" b="1" dirty="0" smtClean="0"/>
              <a:t>[NC2</a:t>
            </a:r>
            <a:r>
              <a:rPr lang="ja-JP" altLang="en-US" sz="2800" b="1" dirty="0" smtClean="0"/>
              <a:t>以前</a:t>
            </a:r>
            <a:r>
              <a:rPr kumimoji="1" lang="en-US" altLang="ja-JP" sz="2800" b="1" dirty="0" smtClean="0"/>
              <a:t>]</a:t>
            </a:r>
          </a:p>
          <a:p>
            <a:r>
              <a:rPr lang="ja-JP" altLang="en-US" sz="2800" b="1" dirty="0" smtClean="0"/>
              <a:t>　</a:t>
            </a:r>
            <a:r>
              <a:rPr kumimoji="1" lang="en-US" altLang="ja-JP" sz="2800" b="1" dirty="0" smtClean="0"/>
              <a:t>Maple</a:t>
            </a:r>
            <a:r>
              <a:rPr kumimoji="1" lang="ja-JP" altLang="en-US" sz="2800" b="1" dirty="0" smtClean="0"/>
              <a:t>　　・開発者が日本人でドキュメントが豊富</a:t>
            </a:r>
            <a:endParaRPr kumimoji="1" lang="en-US" altLang="ja-JP" sz="2800" b="1" dirty="0" smtClean="0"/>
          </a:p>
          <a:p>
            <a:r>
              <a:rPr lang="ja-JP" altLang="en-US" sz="2800" b="1" dirty="0" smtClean="0"/>
              <a:t>　　　　　　　・開発は終了しており、サポートがない</a:t>
            </a:r>
            <a:endParaRPr lang="en-US" altLang="ja-JP" sz="2800" b="1" dirty="0" smtClean="0"/>
          </a:p>
          <a:p>
            <a:r>
              <a:rPr lang="en-US" altLang="ja-JP" sz="2800" b="1" dirty="0" smtClean="0"/>
              <a:t>[NC3]</a:t>
            </a:r>
          </a:p>
          <a:p>
            <a:r>
              <a:rPr lang="ja-JP" altLang="en-US" sz="2800" b="1" dirty="0" smtClean="0"/>
              <a:t>　</a:t>
            </a:r>
            <a:r>
              <a:rPr lang="en-US" altLang="ja-JP" sz="2800" b="1" dirty="0" smtClean="0"/>
              <a:t>CakePHP</a:t>
            </a:r>
            <a:r>
              <a:rPr lang="ja-JP" altLang="en-US" sz="2800" b="1" dirty="0" smtClean="0"/>
              <a:t>　　  ・日本国内では最も使われている</a:t>
            </a:r>
            <a:endParaRPr lang="en-US" altLang="ja-JP" sz="2800" b="1" dirty="0" smtClean="0"/>
          </a:p>
          <a:p>
            <a:r>
              <a:rPr kumimoji="1" lang="ja-JP" altLang="en-US" sz="2800" b="1" dirty="0" smtClean="0"/>
              <a:t>　　　　　　　　　・ドキュメントやノウハウが豊富</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kumimoji="1" lang="ja-JP" altLang="en-US" sz="2800" b="1" dirty="0" smtClean="0"/>
              <a:t>　　　　　　　　　・</a:t>
            </a:r>
            <a:r>
              <a:rPr lang="ja-JP" altLang="en-US" sz="2800" b="1" dirty="0" smtClean="0"/>
              <a:t>現在も盛んに開発が行われている</a:t>
            </a:r>
            <a:endParaRPr kumimoji="1" lang="ja-JP" altLang="en-US" sz="28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7250</TotalTime>
  <Words>1781</Words>
  <Application>Microsoft Office PowerPoint</Application>
  <PresentationFormat>画面に合わせる (4:3)</PresentationFormat>
  <Paragraphs>556</Paragraphs>
  <Slides>33</Slides>
  <Notes>7</Notes>
  <HiddenSlides>3</HiddenSlides>
  <MMClips>0</MMClips>
  <ScaleCrop>false</ScaleCrop>
  <HeadingPairs>
    <vt:vector size="4" baseType="variant">
      <vt:variant>
        <vt:lpstr>テーマ</vt:lpstr>
      </vt:variant>
      <vt:variant>
        <vt:i4>1</vt:i4>
      </vt:variant>
      <vt:variant>
        <vt:lpstr>スライド タイトル</vt:lpstr>
      </vt:variant>
      <vt:variant>
        <vt:i4>33</vt:i4>
      </vt:variant>
    </vt:vector>
  </HeadingPairs>
  <TitlesOfParts>
    <vt:vector size="34" baseType="lpstr">
      <vt:lpstr>Office テーマ</vt:lpstr>
      <vt:lpstr>NetCommons3プラグイン開発における 機能提案及び、評価</vt:lpstr>
      <vt:lpstr>スライド 2</vt:lpstr>
      <vt:lpstr>目次</vt:lpstr>
      <vt:lpstr>目次</vt:lpstr>
      <vt:lpstr>1.1 ＣＭＳ</vt:lpstr>
      <vt:lpstr>1.1 ＣＭＳ</vt:lpstr>
      <vt:lpstr>1.1 ＣＭＳ</vt:lpstr>
      <vt:lpstr>1.2 NC2との主な相違点</vt:lpstr>
      <vt:lpstr>1.2 NC2との主な相違点</vt:lpstr>
      <vt:lpstr>1.2 NC2との主な相違点</vt:lpstr>
      <vt:lpstr>1.2 NC2との主な相違点</vt:lpstr>
      <vt:lpstr>1.2 NC2との主な相違点</vt:lpstr>
      <vt:lpstr>目次</vt:lpstr>
      <vt:lpstr>２.1 プラグイン開発</vt:lpstr>
      <vt:lpstr>２.2 開発スケジュール</vt:lpstr>
      <vt:lpstr>目次</vt:lpstr>
      <vt:lpstr>3.1 NC2のフォーム</vt:lpstr>
      <vt:lpstr>3.2 EFO</vt:lpstr>
      <vt:lpstr>3.1 NC2のフォーム</vt:lpstr>
      <vt:lpstr>3.3 検討項目</vt:lpstr>
      <vt:lpstr>目次</vt:lpstr>
      <vt:lpstr>4.1 検討項目の分類</vt:lpstr>
      <vt:lpstr>4.2 表示・入力方法最適化</vt:lpstr>
      <vt:lpstr>4.3 リアルタイムバリデーション</vt:lpstr>
      <vt:lpstr>4.3 リアルタイムバリデーション</vt:lpstr>
      <vt:lpstr>4.3 リアルタイムバリデーション</vt:lpstr>
      <vt:lpstr>4.4 サブミットロック</vt:lpstr>
      <vt:lpstr>目次</vt:lpstr>
      <vt:lpstr>目次</vt:lpstr>
      <vt:lpstr>ご清聴ありがとうございました。</vt:lpstr>
      <vt:lpstr>目次</vt:lpstr>
      <vt:lpstr>OSS(オープンソースソフトウェア)</vt:lpstr>
      <vt:lpstr>CI(継続的インテグレーション)</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503</cp:revision>
  <dcterms:created xsi:type="dcterms:W3CDTF">2014-10-23T15:17:38Z</dcterms:created>
  <dcterms:modified xsi:type="dcterms:W3CDTF">2014-12-01T08:58:06Z</dcterms:modified>
</cp:coreProperties>
</file>