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5"/>
  </p:notesMasterIdLst>
  <p:handoutMasterIdLst>
    <p:handoutMasterId r:id="rId56"/>
  </p:handoutMasterIdLst>
  <p:sldIdLst>
    <p:sldId id="256" r:id="rId2"/>
    <p:sldId id="276" r:id="rId3"/>
    <p:sldId id="312" r:id="rId4"/>
    <p:sldId id="285" r:id="rId5"/>
    <p:sldId id="286" r:id="rId6"/>
    <p:sldId id="287" r:id="rId7"/>
    <p:sldId id="288" r:id="rId8"/>
    <p:sldId id="332" r:id="rId9"/>
    <p:sldId id="338" r:id="rId10"/>
    <p:sldId id="339" r:id="rId11"/>
    <p:sldId id="340" r:id="rId12"/>
    <p:sldId id="341" r:id="rId13"/>
    <p:sldId id="342" r:id="rId14"/>
    <p:sldId id="295" r:id="rId15"/>
    <p:sldId id="294" r:id="rId16"/>
    <p:sldId id="323" r:id="rId17"/>
    <p:sldId id="296" r:id="rId18"/>
    <p:sldId id="297" r:id="rId19"/>
    <p:sldId id="298" r:id="rId20"/>
    <p:sldId id="299" r:id="rId21"/>
    <p:sldId id="301" r:id="rId22"/>
    <p:sldId id="300" r:id="rId23"/>
    <p:sldId id="345" r:id="rId24"/>
    <p:sldId id="302" r:id="rId25"/>
    <p:sldId id="303" r:id="rId26"/>
    <p:sldId id="304" r:id="rId27"/>
    <p:sldId id="305" r:id="rId28"/>
    <p:sldId id="307" r:id="rId29"/>
    <p:sldId id="306" r:id="rId30"/>
    <p:sldId id="309" r:id="rId31"/>
    <p:sldId id="321" r:id="rId32"/>
    <p:sldId id="330" r:id="rId33"/>
    <p:sldId id="327" r:id="rId34"/>
    <p:sldId id="331" r:id="rId35"/>
    <p:sldId id="328" r:id="rId36"/>
    <p:sldId id="329" r:id="rId37"/>
    <p:sldId id="310" r:id="rId38"/>
    <p:sldId id="320" r:id="rId39"/>
    <p:sldId id="333" r:id="rId40"/>
    <p:sldId id="335" r:id="rId41"/>
    <p:sldId id="336" r:id="rId42"/>
    <p:sldId id="283" r:id="rId43"/>
    <p:sldId id="346" r:id="rId44"/>
    <p:sldId id="343" r:id="rId45"/>
    <p:sldId id="344" r:id="rId46"/>
    <p:sldId id="347" r:id="rId47"/>
    <p:sldId id="314" r:id="rId48"/>
    <p:sldId id="315" r:id="rId49"/>
    <p:sldId id="316" r:id="rId50"/>
    <p:sldId id="317" r:id="rId51"/>
    <p:sldId id="318" r:id="rId52"/>
    <p:sldId id="319" r:id="rId53"/>
    <p:sldId id="311" r:id="rId54"/>
  </p:sldIdLst>
  <p:sldSz cx="9144000" cy="6858000" type="screen4x3"/>
  <p:notesSz cx="6735763" cy="986948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5CBDF"/>
    <a:srgbClr val="B5DDE9"/>
    <a:srgbClr val="CCDBA9"/>
    <a:srgbClr val="37CBFF"/>
    <a:srgbClr val="CDCDCD"/>
    <a:srgbClr val="F5F5F5"/>
    <a:srgbClr val="D4F4D4"/>
    <a:srgbClr val="A9E9A9"/>
    <a:srgbClr val="EAEAEA"/>
    <a:srgbClr val="E6E6E6"/>
  </p:clrMru>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59" autoAdjust="0"/>
    <p:restoredTop sz="78032" autoAdjust="0"/>
  </p:normalViewPr>
  <p:slideViewPr>
    <p:cSldViewPr>
      <p:cViewPr varScale="1">
        <p:scale>
          <a:sx n="88" d="100"/>
          <a:sy n="88" d="100"/>
        </p:scale>
        <p:origin x="-600"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2" d="100"/>
          <a:sy n="52" d="100"/>
        </p:scale>
        <p:origin x="-2994" y="-102"/>
      </p:cViewPr>
      <p:guideLst>
        <p:guide orient="horz" pos="3109"/>
        <p:guide pos="2122"/>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18831" cy="493474"/>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15373" y="0"/>
            <a:ext cx="2918831" cy="493474"/>
          </a:xfrm>
          <a:prstGeom prst="rect">
            <a:avLst/>
          </a:prstGeom>
        </p:spPr>
        <p:txBody>
          <a:bodyPr vert="horz" lIns="91440" tIns="45720" rIns="91440" bIns="45720" rtlCol="0"/>
          <a:lstStyle>
            <a:lvl1pPr algn="r">
              <a:defRPr sz="1200"/>
            </a:lvl1pPr>
          </a:lstStyle>
          <a:p>
            <a:fld id="{4D0B171D-DB52-4872-B7A7-CAEB79401EAB}" type="datetimeFigureOut">
              <a:rPr kumimoji="1" lang="ja-JP" altLang="en-US" smtClean="0"/>
              <a:pPr/>
              <a:t>2014/12/8</a:t>
            </a:fld>
            <a:endParaRPr kumimoji="1" lang="ja-JP" altLang="en-US"/>
          </a:p>
        </p:txBody>
      </p:sp>
      <p:sp>
        <p:nvSpPr>
          <p:cNvPr id="4" name="フッター プレースホルダ 3"/>
          <p:cNvSpPr>
            <a:spLocks noGrp="1"/>
          </p:cNvSpPr>
          <p:nvPr>
            <p:ph type="ftr" sz="quarter" idx="2"/>
          </p:nvPr>
        </p:nvSpPr>
        <p:spPr>
          <a:xfrm>
            <a:off x="0" y="9374301"/>
            <a:ext cx="2918831" cy="493474"/>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15373" y="9374301"/>
            <a:ext cx="2918831" cy="493474"/>
          </a:xfrm>
          <a:prstGeom prst="rect">
            <a:avLst/>
          </a:prstGeom>
        </p:spPr>
        <p:txBody>
          <a:bodyPr vert="horz" lIns="91440" tIns="45720" rIns="91440" bIns="45720" rtlCol="0" anchor="b"/>
          <a:lstStyle>
            <a:lvl1pPr algn="r">
              <a:defRPr sz="1200"/>
            </a:lvl1pPr>
          </a:lstStyle>
          <a:p>
            <a:fld id="{DBB5B725-4B17-4B84-A5CE-19E243D3DDDD}"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18831" cy="493474"/>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 2"/>
          <p:cNvSpPr>
            <a:spLocks noGrp="1"/>
          </p:cNvSpPr>
          <p:nvPr>
            <p:ph type="dt" idx="1"/>
          </p:nvPr>
        </p:nvSpPr>
        <p:spPr>
          <a:xfrm>
            <a:off x="3815373" y="0"/>
            <a:ext cx="2918831" cy="493474"/>
          </a:xfrm>
          <a:prstGeom prst="rect">
            <a:avLst/>
          </a:prstGeom>
        </p:spPr>
        <p:txBody>
          <a:bodyPr vert="horz" lIns="91440" tIns="45720" rIns="91440" bIns="45720" rtlCol="0"/>
          <a:lstStyle>
            <a:lvl1pPr algn="r">
              <a:defRPr sz="1200"/>
            </a:lvl1pPr>
          </a:lstStyle>
          <a:p>
            <a:fld id="{768736D5-E0D3-4111-8C4C-E5098B8E037F}" type="datetimeFigureOut">
              <a:rPr kumimoji="1" lang="ja-JP" altLang="en-US" smtClean="0"/>
              <a:pPr/>
              <a:t>2014/12/8</a:t>
            </a:fld>
            <a:endParaRPr kumimoji="1" lang="ja-JP" altLang="en-US" dirty="0"/>
          </a:p>
        </p:txBody>
      </p:sp>
      <p:sp>
        <p:nvSpPr>
          <p:cNvPr id="4" name="スライド イメージ プレースホルダ 3"/>
          <p:cNvSpPr>
            <a:spLocks noGrp="1" noRot="1" noChangeAspect="1"/>
          </p:cNvSpPr>
          <p:nvPr>
            <p:ph type="sldImg" idx="2"/>
          </p:nvPr>
        </p:nvSpPr>
        <p:spPr>
          <a:xfrm>
            <a:off x="900113" y="739775"/>
            <a:ext cx="4935537" cy="370205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 4"/>
          <p:cNvSpPr>
            <a:spLocks noGrp="1"/>
          </p:cNvSpPr>
          <p:nvPr>
            <p:ph type="body" sz="quarter" idx="3"/>
          </p:nvPr>
        </p:nvSpPr>
        <p:spPr>
          <a:xfrm>
            <a:off x="673577" y="4688007"/>
            <a:ext cx="5388610" cy="444127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9374301"/>
            <a:ext cx="2918831" cy="493474"/>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 6"/>
          <p:cNvSpPr>
            <a:spLocks noGrp="1"/>
          </p:cNvSpPr>
          <p:nvPr>
            <p:ph type="sldNum" sz="quarter" idx="5"/>
          </p:nvPr>
        </p:nvSpPr>
        <p:spPr>
          <a:xfrm>
            <a:off x="3815373" y="9374301"/>
            <a:ext cx="2918831" cy="493474"/>
          </a:xfrm>
          <a:prstGeom prst="rect">
            <a:avLst/>
          </a:prstGeom>
        </p:spPr>
        <p:txBody>
          <a:bodyPr vert="horz" lIns="91440" tIns="45720" rIns="91440" bIns="45720" rtlCol="0" anchor="b"/>
          <a:lstStyle>
            <a:lvl1pPr algn="r">
              <a:defRPr sz="1200"/>
            </a:lvl1pPr>
          </a:lstStyle>
          <a:p>
            <a:fld id="{44DF46E2-8AE4-4839-B61A-75E79F11E2DB}" type="slidenum">
              <a:rPr kumimoji="1" lang="ja-JP" altLang="en-US" smtClean="0"/>
              <a:pPr/>
              <a:t>&lt;#&gt;</a:t>
            </a:fld>
            <a:endParaRPr kumimoji="1" lang="ja-JP"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[15</a:t>
            </a:r>
            <a:r>
              <a:rPr kumimoji="1" lang="ja-JP" altLang="en-US" dirty="0" smtClean="0"/>
              <a:t>秒</a:t>
            </a:r>
            <a:r>
              <a:rPr kumimoji="1" lang="en-US" altLang="ja-JP" dirty="0" smtClean="0"/>
              <a:t>]</a:t>
            </a:r>
          </a:p>
          <a:p>
            <a:r>
              <a:rPr kumimoji="1" lang="en-US" altLang="ja-JP" dirty="0" smtClean="0"/>
              <a:t>NetCommons3</a:t>
            </a:r>
            <a:r>
              <a:rPr kumimoji="1" lang="ja-JP" altLang="en-US" dirty="0" smtClean="0"/>
              <a:t>プラグイン開発における機能提案及び、評価と題しまして</a:t>
            </a:r>
            <a:endParaRPr kumimoji="1" lang="en-US" altLang="ja-JP" dirty="0" smtClean="0"/>
          </a:p>
          <a:p>
            <a:r>
              <a:rPr kumimoji="1" lang="ja-JP" altLang="en-US" dirty="0" smtClean="0"/>
              <a:t>ＮＩＩ新井研究室、</a:t>
            </a:r>
            <a:endParaRPr kumimoji="1" lang="en-US" altLang="ja-JP" dirty="0" smtClean="0"/>
          </a:p>
          <a:p>
            <a:r>
              <a:rPr kumimoji="1" lang="ja-JP" altLang="en-US" dirty="0" smtClean="0"/>
              <a:t>（情公共）（消防セ１）の外田が報告させて頂きます。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a:t>
            </a:fld>
            <a:endParaRPr kumimoji="1" lang="ja-JP"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続きまして、</a:t>
            </a:r>
            <a:r>
              <a:rPr kumimoji="1" lang="en-US" altLang="ja-JP" dirty="0" smtClean="0"/>
              <a:t>NC3</a:t>
            </a:r>
            <a:r>
              <a:rPr kumimoji="1" lang="ja-JP" altLang="en-US" dirty="0" smtClean="0"/>
              <a:t>プロジェクト内での担当について説明します。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14</a:t>
            </a:fld>
            <a:endParaRPr kumimoji="1" lang="ja-JP"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[20</a:t>
            </a:r>
            <a:r>
              <a:rPr kumimoji="1" lang="ja-JP" altLang="en-US" dirty="0" smtClean="0"/>
              <a:t>秒</a:t>
            </a:r>
            <a:r>
              <a:rPr kumimoji="1" lang="en-US" altLang="ja-JP" dirty="0" smtClean="0"/>
              <a:t>]</a:t>
            </a:r>
          </a:p>
          <a:p>
            <a:r>
              <a:rPr kumimoji="1" lang="ja-JP" altLang="en-US" dirty="0" smtClean="0"/>
              <a:t>まずプラグインとは何かと言いますと、</a:t>
            </a:r>
            <a:r>
              <a:rPr kumimoji="1" lang="en-US" altLang="ja-JP" dirty="0" smtClean="0"/>
              <a:t>CakePHP</a:t>
            </a:r>
            <a:r>
              <a:rPr kumimoji="1" lang="ja-JP" altLang="en-US" dirty="0" smtClean="0"/>
              <a:t>のアプリケーションの単位を指します。</a:t>
            </a:r>
            <a:endParaRPr kumimoji="1" lang="en-US" altLang="ja-JP" dirty="0" smtClean="0"/>
          </a:p>
          <a:p>
            <a:r>
              <a:rPr kumimoji="1" lang="en-US" altLang="ja-JP" dirty="0" smtClean="0"/>
              <a:t>NC2</a:t>
            </a:r>
            <a:r>
              <a:rPr kumimoji="1" lang="ja-JP" altLang="en-US" dirty="0" smtClean="0"/>
              <a:t>ではモジュール→</a:t>
            </a:r>
            <a:r>
              <a:rPr kumimoji="1" lang="en-US" altLang="ja-JP" dirty="0" smtClean="0"/>
              <a:t>NC3</a:t>
            </a:r>
            <a:r>
              <a:rPr kumimoji="1" lang="ja-JP" altLang="en-US" dirty="0" smtClean="0"/>
              <a:t>ではプラグインという呼称に変わる</a:t>
            </a:r>
            <a:endParaRPr kumimoji="1" lang="en-US" altLang="ja-JP" dirty="0" smtClean="0"/>
          </a:p>
          <a:p>
            <a:endParaRPr kumimoji="1" lang="en-US" altLang="ja-JP" dirty="0" smtClean="0"/>
          </a:p>
          <a:p>
            <a:r>
              <a:rPr kumimoji="1" lang="ja-JP" altLang="en-US" dirty="0" smtClean="0"/>
              <a:t>掲示板はまだ着手したばかりで、本研究は</a:t>
            </a:r>
            <a:r>
              <a:rPr kumimoji="1" lang="en-US" altLang="ja-JP" dirty="0" smtClean="0"/>
              <a:t>iframe</a:t>
            </a:r>
            <a:r>
              <a:rPr kumimoji="1" lang="ja-JP" altLang="en-US" dirty="0" smtClean="0"/>
              <a:t>プラグインをベースに</a:t>
            </a:r>
            <a:r>
              <a:rPr kumimoji="1" lang="en-US" altLang="ja-JP" dirty="0" smtClean="0"/>
              <a:t>UI</a:t>
            </a:r>
            <a:r>
              <a:rPr kumimoji="1" lang="ja-JP" altLang="en-US" dirty="0" smtClean="0"/>
              <a:t>の改善を図りました。</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15</a:t>
            </a:fld>
            <a:endParaRPr kumimoji="1" lang="ja-JP"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[20</a:t>
            </a:r>
            <a:r>
              <a:rPr kumimoji="1" lang="ja-JP" altLang="en-US" dirty="0" smtClean="0"/>
              <a:t>秒</a:t>
            </a:r>
            <a:r>
              <a:rPr kumimoji="1" lang="en-US" altLang="ja-JP" dirty="0" smtClean="0"/>
              <a:t>]</a:t>
            </a:r>
          </a:p>
          <a:p>
            <a:r>
              <a:rPr kumimoji="1" lang="ja-JP" altLang="en-US" dirty="0" smtClean="0"/>
              <a:t>次に</a:t>
            </a:r>
            <a:r>
              <a:rPr kumimoji="1" lang="en-US" altLang="ja-JP" dirty="0" smtClean="0"/>
              <a:t>iframe</a:t>
            </a:r>
            <a:r>
              <a:rPr kumimoji="1" lang="ja-JP" altLang="en-US" dirty="0" smtClean="0"/>
              <a:t>プラグインについて簡単に説明します。</a:t>
            </a:r>
            <a:endParaRPr kumimoji="1" lang="en-US" altLang="ja-JP" dirty="0" smtClean="0"/>
          </a:p>
          <a:p>
            <a:endParaRPr kumimoji="1" lang="en-US" altLang="ja-JP" dirty="0" smtClean="0"/>
          </a:p>
          <a:p>
            <a:r>
              <a:rPr kumimoji="1" lang="ja-JP" altLang="en-US" dirty="0" smtClean="0"/>
              <a:t>このタグを使うことで、</a:t>
            </a:r>
            <a:r>
              <a:rPr kumimoji="1" lang="en-US" altLang="ja-JP" dirty="0" smtClean="0"/>
              <a:t>Web</a:t>
            </a:r>
            <a:r>
              <a:rPr kumimoji="1" lang="ja-JP" altLang="en-US" dirty="0" smtClean="0"/>
              <a:t>ページ内に別の</a:t>
            </a:r>
            <a:r>
              <a:rPr kumimoji="1" lang="en-US" altLang="ja-JP" dirty="0" smtClean="0"/>
              <a:t>Web</a:t>
            </a:r>
            <a:r>
              <a:rPr kumimoji="1" lang="ja-JP" altLang="en-US" dirty="0" smtClean="0"/>
              <a:t>ページを埋め込むことができます。</a:t>
            </a:r>
            <a:endParaRPr kumimoji="1" lang="en-US" altLang="ja-JP" dirty="0" smtClean="0"/>
          </a:p>
          <a:p>
            <a:endParaRPr kumimoji="1" lang="en-US" altLang="ja-JP" dirty="0" smtClean="0"/>
          </a:p>
          <a:p>
            <a:r>
              <a:rPr kumimoji="1" lang="en-US" altLang="ja-JP" dirty="0" smtClean="0"/>
              <a:t>iframe</a:t>
            </a:r>
            <a:r>
              <a:rPr kumimoji="1" lang="ja-JP" altLang="en-US" dirty="0" smtClean="0"/>
              <a:t>プラグインはこの</a:t>
            </a:r>
            <a:r>
              <a:rPr kumimoji="1" lang="en-US" altLang="ja-JP" dirty="0" smtClean="0"/>
              <a:t>iframe</a:t>
            </a:r>
            <a:r>
              <a:rPr kumimoji="1" lang="ja-JP" altLang="en-US" dirty="0" smtClean="0"/>
              <a:t>をＵＩ操作によって簡単に使えるようにするために</a:t>
            </a:r>
            <a:endParaRPr kumimoji="1" lang="en-US" altLang="ja-JP" dirty="0" smtClean="0"/>
          </a:p>
          <a:p>
            <a:r>
              <a:rPr kumimoji="1" lang="en-US" altLang="ja-JP" dirty="0" smtClean="0"/>
              <a:t>NC3</a:t>
            </a:r>
            <a:r>
              <a:rPr kumimoji="1" lang="ja-JP" altLang="en-US" dirty="0" smtClean="0"/>
              <a:t>の機能として提供しているプラグインです。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イメージとしてはこのような感じになります。（デモ機）</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16</a:t>
            </a:fld>
            <a:endParaRPr kumimoji="1" lang="ja-JP"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[60</a:t>
            </a:r>
            <a:r>
              <a:rPr kumimoji="1" lang="ja-JP" altLang="en-US" dirty="0" smtClean="0"/>
              <a:t>秒</a:t>
            </a:r>
            <a:r>
              <a:rPr kumimoji="1" lang="en-US" altLang="ja-JP" dirty="0" smtClean="0"/>
              <a:t>]</a:t>
            </a:r>
          </a:p>
          <a:p>
            <a:r>
              <a:rPr kumimoji="1" lang="ja-JP" altLang="en-US" dirty="0" smtClean="0"/>
              <a:t>開発スケジュールです。</a:t>
            </a:r>
            <a:endParaRPr kumimoji="1" lang="en-US" altLang="ja-JP" dirty="0" smtClean="0"/>
          </a:p>
          <a:p>
            <a:r>
              <a:rPr kumimoji="1" lang="ja-JP" altLang="en-US" dirty="0" smtClean="0"/>
              <a:t>作業として関連技術の学習、</a:t>
            </a:r>
            <a:r>
              <a:rPr kumimoji="1" lang="en-US" altLang="ja-JP" dirty="0" smtClean="0"/>
              <a:t>NC3</a:t>
            </a:r>
            <a:r>
              <a:rPr kumimoji="1" lang="ja-JP" altLang="en-US" dirty="0" smtClean="0"/>
              <a:t>の仕様理解、</a:t>
            </a:r>
            <a:r>
              <a:rPr kumimoji="1" lang="en-US" altLang="ja-JP" dirty="0" smtClean="0"/>
              <a:t>iframe</a:t>
            </a:r>
            <a:r>
              <a:rPr kumimoji="1" lang="ja-JP" altLang="en-US" dirty="0" smtClean="0"/>
              <a:t>プラグインの開発を並行して行ってきました。</a:t>
            </a:r>
            <a:endParaRPr kumimoji="1" lang="en-US" altLang="ja-JP" dirty="0" smtClean="0"/>
          </a:p>
          <a:p>
            <a:endParaRPr kumimoji="1" lang="en-US" altLang="ja-JP" dirty="0" smtClean="0"/>
          </a:p>
          <a:p>
            <a:r>
              <a:rPr kumimoji="1" lang="en-US" altLang="ja-JP" dirty="0" smtClean="0"/>
              <a:t>Iframe</a:t>
            </a:r>
            <a:r>
              <a:rPr kumimoji="1" lang="ja-JP" altLang="en-US" dirty="0" smtClean="0"/>
              <a:t>プラグインを開発するためには開発する環境を作らなければなりませんので、</a:t>
            </a:r>
            <a:endParaRPr kumimoji="1" lang="en-US" altLang="ja-JP" dirty="0" smtClean="0"/>
          </a:p>
          <a:p>
            <a:r>
              <a:rPr kumimoji="1" lang="ja-JP" altLang="en-US" dirty="0" smtClean="0"/>
              <a:t>まずはインフラソフトの勉強をしながら</a:t>
            </a:r>
            <a:r>
              <a:rPr kumimoji="1" lang="en-US" altLang="ja-JP" dirty="0" smtClean="0"/>
              <a:t>NC3</a:t>
            </a:r>
            <a:r>
              <a:rPr kumimoji="1" lang="ja-JP" altLang="en-US" dirty="0" smtClean="0"/>
              <a:t>のインストール作業を行いました。</a:t>
            </a:r>
            <a:endParaRPr kumimoji="1" lang="en-US" altLang="ja-JP" dirty="0" smtClean="0"/>
          </a:p>
          <a:p>
            <a:r>
              <a:rPr kumimoji="1" lang="ja-JP" altLang="en-US" dirty="0" smtClean="0"/>
              <a:t>フレームワークの勉強は</a:t>
            </a:r>
            <a:r>
              <a:rPr kumimoji="1" lang="en-US" altLang="ja-JP" dirty="0" smtClean="0"/>
              <a:t>5</a:t>
            </a:r>
            <a:r>
              <a:rPr kumimoji="1" lang="ja-JP" altLang="en-US" dirty="0" smtClean="0"/>
              <a:t>月頃は概要的なところを理解して、そのあとは開発で使いながら勉強しました。</a:t>
            </a:r>
            <a:endParaRPr kumimoji="1" lang="en-US" altLang="ja-JP" dirty="0" smtClean="0"/>
          </a:p>
          <a:p>
            <a:endParaRPr kumimoji="1" lang="en-US" altLang="ja-JP" dirty="0" smtClean="0"/>
          </a:p>
          <a:p>
            <a:r>
              <a:rPr kumimoji="1" lang="ja-JP" altLang="en-US" dirty="0" smtClean="0"/>
              <a:t>その間に</a:t>
            </a:r>
            <a:r>
              <a:rPr kumimoji="1" lang="en-US" altLang="ja-JP" dirty="0" smtClean="0"/>
              <a:t>NC3</a:t>
            </a:r>
            <a:r>
              <a:rPr kumimoji="1" lang="ja-JP" altLang="en-US" dirty="0" smtClean="0"/>
              <a:t>の仕様を決める会議であったり、毎週の進捗会議に参加して</a:t>
            </a:r>
            <a:r>
              <a:rPr kumimoji="1" lang="en-US" altLang="ja-JP" dirty="0" smtClean="0"/>
              <a:t>NC3</a:t>
            </a:r>
            <a:r>
              <a:rPr kumimoji="1" lang="ja-JP" altLang="en-US" dirty="0" smtClean="0"/>
              <a:t>の理解を深めていきました。</a:t>
            </a:r>
            <a:endParaRPr kumimoji="1" lang="en-US" altLang="ja-JP" dirty="0" smtClean="0"/>
          </a:p>
          <a:p>
            <a:endParaRPr kumimoji="1" lang="en-US" altLang="ja-JP" dirty="0" smtClean="0"/>
          </a:p>
          <a:p>
            <a:r>
              <a:rPr kumimoji="1" lang="ja-JP" altLang="en-US" dirty="0" smtClean="0"/>
              <a:t>開発についてですが、開発というと設計、プログラミング、テスト、レビューといった流れが一般的ですが、</a:t>
            </a:r>
            <a:endParaRPr kumimoji="1" lang="en-US" altLang="ja-JP" dirty="0" smtClean="0"/>
          </a:p>
          <a:p>
            <a:r>
              <a:rPr kumimoji="1" lang="ja-JP" altLang="en-US" dirty="0" smtClean="0"/>
              <a:t>アジャイル的な開発であることもあり柔軟で、また</a:t>
            </a:r>
            <a:r>
              <a:rPr kumimoji="1" lang="en-US" altLang="ja-JP" dirty="0" smtClean="0"/>
              <a:t>Web</a:t>
            </a:r>
            <a:r>
              <a:rPr kumimoji="1" lang="ja-JP" altLang="en-US" dirty="0" smtClean="0"/>
              <a:t>アプリケーションは画面を元に検討した方が仕様が早く固められる場合もあり、</a:t>
            </a:r>
            <a:endParaRPr kumimoji="1" lang="en-US" altLang="ja-JP" dirty="0" smtClean="0"/>
          </a:p>
          <a:p>
            <a:r>
              <a:rPr kumimoji="1" lang="ja-JP" altLang="en-US" dirty="0" smtClean="0"/>
              <a:t>先に実装、テストを行い、新井教授や開発者に何度か見てもらい仕様が固まったところで、ドキュメントに落とす作業を行っています。</a:t>
            </a:r>
            <a:endParaRPr kumimoji="1" lang="en-US" altLang="ja-JP" dirty="0" smtClean="0"/>
          </a:p>
          <a:p>
            <a:endParaRPr kumimoji="1" lang="en-US" altLang="ja-JP" dirty="0" smtClean="0"/>
          </a:p>
          <a:p>
            <a:r>
              <a:rPr kumimoji="1" lang="ja-JP" altLang="en-US" dirty="0" smtClean="0"/>
              <a:t>最終的なレビューはまだできておらず、</a:t>
            </a:r>
            <a:r>
              <a:rPr kumimoji="1" lang="en-US" altLang="ja-JP" dirty="0" smtClean="0"/>
              <a:t>12</a:t>
            </a:r>
            <a:r>
              <a:rPr kumimoji="1" lang="ja-JP" altLang="en-US" dirty="0" smtClean="0"/>
              <a:t>月後半を予定しています。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17</a:t>
            </a:fld>
            <a:endParaRPr kumimoji="1" lang="ja-JP"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[3</a:t>
            </a:r>
            <a:r>
              <a:rPr kumimoji="1" lang="ja-JP" altLang="en-US" dirty="0" smtClean="0"/>
              <a:t>秒</a:t>
            </a:r>
            <a:r>
              <a:rPr kumimoji="1" lang="en-US" altLang="ja-JP" dirty="0" smtClean="0"/>
              <a:t>]</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18</a:t>
            </a:fld>
            <a:endParaRPr kumimoji="1" lang="ja-JP"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[20</a:t>
            </a:r>
            <a:r>
              <a:rPr kumimoji="1" lang="ja-JP" altLang="en-US" dirty="0" smtClean="0"/>
              <a:t>秒</a:t>
            </a:r>
            <a:r>
              <a:rPr kumimoji="1" lang="en-US" altLang="ja-JP" dirty="0" smtClean="0"/>
              <a:t>]</a:t>
            </a:r>
          </a:p>
          <a:p>
            <a:r>
              <a:rPr kumimoji="1" lang="ja-JP" altLang="en-US" dirty="0" smtClean="0"/>
              <a:t>これは</a:t>
            </a:r>
            <a:r>
              <a:rPr kumimoji="1" lang="en-US" altLang="ja-JP" dirty="0" smtClean="0"/>
              <a:t>NC2</a:t>
            </a:r>
            <a:r>
              <a:rPr kumimoji="1" lang="ja-JP" altLang="en-US" dirty="0" smtClean="0"/>
              <a:t>の</a:t>
            </a:r>
            <a:r>
              <a:rPr kumimoji="1" lang="en-US" altLang="ja-JP" dirty="0" smtClean="0"/>
              <a:t>iframe</a:t>
            </a:r>
            <a:r>
              <a:rPr kumimoji="1" lang="ja-JP" altLang="en-US" dirty="0" smtClean="0"/>
              <a:t>モジュールの編集画面です。</a:t>
            </a:r>
            <a:endParaRPr kumimoji="1" lang="en-US" altLang="ja-JP" dirty="0" smtClean="0"/>
          </a:p>
          <a:p>
            <a:r>
              <a:rPr kumimoji="1" lang="ja-JP" altLang="en-US" dirty="0" smtClean="0"/>
              <a:t>なんとも言えない簡素なＵＩですね。</a:t>
            </a:r>
            <a:endParaRPr kumimoji="1" lang="en-US" altLang="ja-JP" dirty="0" smtClean="0"/>
          </a:p>
          <a:p>
            <a:r>
              <a:rPr kumimoji="1" lang="ja-JP" altLang="en-US" dirty="0" smtClean="0"/>
              <a:t>項目自体が複雑ではないので困ることはなさそうですが、</a:t>
            </a:r>
            <a:endParaRPr kumimoji="1" lang="en-US" altLang="ja-JP" dirty="0" smtClean="0"/>
          </a:p>
          <a:p>
            <a:r>
              <a:rPr kumimoji="1" lang="ja-JP" altLang="en-US" dirty="0" smtClean="0"/>
              <a:t>改良の余地があるようにも見えます。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19</a:t>
            </a:fld>
            <a:endParaRPr kumimoji="1" lang="ja-JP"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[40</a:t>
            </a:r>
            <a:r>
              <a:rPr kumimoji="1" lang="ja-JP" altLang="en-US" dirty="0" smtClean="0"/>
              <a:t>秒</a:t>
            </a:r>
            <a:r>
              <a:rPr kumimoji="1" lang="en-US" altLang="ja-JP" dirty="0" smtClean="0"/>
              <a:t>]</a:t>
            </a:r>
          </a:p>
          <a:p>
            <a:r>
              <a:rPr kumimoji="1" lang="ja-JP" altLang="en-US" dirty="0" smtClean="0"/>
              <a:t>ここで</a:t>
            </a:r>
            <a:r>
              <a:rPr kumimoji="1" lang="en-US" altLang="ja-JP" dirty="0" smtClean="0"/>
              <a:t>EFO</a:t>
            </a:r>
            <a:r>
              <a:rPr kumimoji="1" lang="ja-JP" altLang="en-US" dirty="0" smtClean="0"/>
              <a:t>という考え方を説明します。</a:t>
            </a:r>
            <a:endParaRPr kumimoji="1" lang="en-US" altLang="ja-JP" dirty="0" smtClean="0"/>
          </a:p>
          <a:p>
            <a:r>
              <a:rPr kumimoji="1" lang="en-US" altLang="ja-JP" dirty="0" smtClean="0"/>
              <a:t>EFO</a:t>
            </a:r>
            <a:r>
              <a:rPr kumimoji="1" lang="ja-JP" altLang="en-US" dirty="0" smtClean="0"/>
              <a:t>とはエントリーフォームを最適化することで</a:t>
            </a:r>
            <a:endParaRPr kumimoji="1" lang="en-US" altLang="ja-JP" dirty="0" smtClean="0"/>
          </a:p>
          <a:p>
            <a:r>
              <a:rPr kumimoji="1" lang="en-US" altLang="ja-JP" dirty="0" smtClean="0"/>
              <a:t>Web</a:t>
            </a:r>
            <a:r>
              <a:rPr kumimoji="1" lang="ja-JP" altLang="en-US" dirty="0" smtClean="0"/>
              <a:t>サイトの入力フォームを利用しやすいように改善することを示します。</a:t>
            </a:r>
            <a:endParaRPr kumimoji="1" lang="en-US" altLang="ja-JP" dirty="0" smtClean="0"/>
          </a:p>
          <a:p>
            <a:endParaRPr kumimoji="1" lang="en-US" altLang="ja-JP" dirty="0" smtClean="0"/>
          </a:p>
          <a:p>
            <a:r>
              <a:rPr kumimoji="1" lang="ja-JP" altLang="en-US" dirty="0" smtClean="0"/>
              <a:t>そこで、</a:t>
            </a:r>
            <a:r>
              <a:rPr kumimoji="1" lang="en-US" altLang="ja-JP" dirty="0" smtClean="0"/>
              <a:t>iframe</a:t>
            </a:r>
            <a:r>
              <a:rPr kumimoji="1" lang="ja-JP" altLang="en-US" dirty="0" smtClean="0"/>
              <a:t>プラグインの使用性を改善しようと考え、</a:t>
            </a:r>
            <a:r>
              <a:rPr kumimoji="1" lang="en-US" altLang="ja-JP" dirty="0" smtClean="0"/>
              <a:t>EFO</a:t>
            </a:r>
            <a:r>
              <a:rPr kumimoji="1" lang="ja-JP" altLang="en-US" dirty="0" smtClean="0"/>
              <a:t>を検討しました。</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20</a:t>
            </a:fld>
            <a:endParaRPr kumimoji="1" lang="ja-JP"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[30</a:t>
            </a:r>
            <a:r>
              <a:rPr kumimoji="1" lang="ja-JP" altLang="en-US" dirty="0" smtClean="0"/>
              <a:t>秒</a:t>
            </a:r>
            <a:r>
              <a:rPr kumimoji="1" lang="en-US" altLang="ja-JP" dirty="0" smtClean="0"/>
              <a:t>]</a:t>
            </a:r>
          </a:p>
          <a:p>
            <a:r>
              <a:rPr kumimoji="1" lang="ja-JP" altLang="en-US" dirty="0" smtClean="0"/>
              <a:t>これは先ほどの</a:t>
            </a:r>
            <a:r>
              <a:rPr kumimoji="1" lang="en-US" altLang="ja-JP" dirty="0" smtClean="0"/>
              <a:t>NC2</a:t>
            </a:r>
            <a:r>
              <a:rPr kumimoji="1" lang="ja-JP" altLang="en-US" dirty="0" smtClean="0"/>
              <a:t>の画面です。</a:t>
            </a:r>
            <a:endParaRPr kumimoji="1" lang="en-US" altLang="ja-JP" dirty="0" smtClean="0"/>
          </a:p>
          <a:p>
            <a:r>
              <a:rPr kumimoji="1" lang="en-US" altLang="ja-JP" dirty="0" smtClean="0"/>
              <a:t>EFO</a:t>
            </a:r>
            <a:r>
              <a:rPr kumimoji="1" lang="ja-JP" altLang="en-US" dirty="0" smtClean="0"/>
              <a:t>の例を紹介しますと</a:t>
            </a:r>
            <a:endParaRPr kumimoji="1" lang="en-US" altLang="ja-JP" dirty="0" smtClean="0"/>
          </a:p>
          <a:p>
            <a:r>
              <a:rPr kumimoji="1" lang="ja-JP" altLang="en-US" dirty="0" smtClean="0"/>
              <a:t>このように入力必須項目には必須と表示する、</a:t>
            </a:r>
            <a:endParaRPr kumimoji="1" lang="en-US" altLang="ja-JP" dirty="0" smtClean="0"/>
          </a:p>
          <a:p>
            <a:r>
              <a:rPr kumimoji="1" lang="ja-JP" altLang="en-US" dirty="0" smtClean="0"/>
              <a:t>現在入力中のフォームを強調する、</a:t>
            </a:r>
            <a:endParaRPr kumimoji="1" lang="en-US" altLang="ja-JP" dirty="0" smtClean="0"/>
          </a:p>
          <a:p>
            <a:r>
              <a:rPr kumimoji="1" lang="ja-JP" altLang="en-US" dirty="0" smtClean="0"/>
              <a:t>入力項目についての補足を表示する、等があります。</a:t>
            </a:r>
            <a:endParaRPr kumimoji="1" lang="en-US" altLang="ja-JP" dirty="0" smtClean="0"/>
          </a:p>
          <a:p>
            <a:endParaRPr kumimoji="1" lang="en-US" altLang="ja-JP" dirty="0" smtClean="0"/>
          </a:p>
          <a:p>
            <a:r>
              <a:rPr kumimoji="1" lang="ja-JP" altLang="en-US" dirty="0" smtClean="0"/>
              <a:t>これだけで十分に使用性の改善に繋がるでしょう。</a:t>
            </a:r>
            <a:endParaRPr kumimoji="1" lang="en-US" altLang="ja-JP" dirty="0" smtClean="0"/>
          </a:p>
          <a:p>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21</a:t>
            </a:fld>
            <a:endParaRPr kumimoji="1" lang="ja-JP"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[10</a:t>
            </a:r>
            <a:r>
              <a:rPr kumimoji="1" lang="ja-JP" altLang="en-US" dirty="0" smtClean="0"/>
              <a:t>秒</a:t>
            </a:r>
            <a:r>
              <a:rPr kumimoji="1" lang="en-US" altLang="ja-JP" dirty="0" smtClean="0"/>
              <a:t>]</a:t>
            </a:r>
          </a:p>
          <a:p>
            <a:r>
              <a:rPr kumimoji="1" lang="en-US" altLang="ja-JP" dirty="0" smtClean="0"/>
              <a:t>EFO</a:t>
            </a:r>
            <a:r>
              <a:rPr kumimoji="1" lang="ja-JP" altLang="en-US" dirty="0" smtClean="0"/>
              <a:t>の項目について調査し、こちらの</a:t>
            </a:r>
            <a:r>
              <a:rPr kumimoji="1" lang="en-US" altLang="ja-JP" dirty="0" smtClean="0"/>
              <a:t>13</a:t>
            </a:r>
            <a:r>
              <a:rPr kumimoji="1" lang="ja-JP" altLang="en-US" dirty="0" smtClean="0"/>
              <a:t>項目を検討項目としました。</a:t>
            </a:r>
            <a:endParaRPr kumimoji="1" lang="en-US" altLang="ja-JP" dirty="0" smtClean="0"/>
          </a:p>
          <a:p>
            <a:r>
              <a:rPr kumimoji="1" lang="ja-JP" altLang="en-US" dirty="0" smtClean="0"/>
              <a:t>詳細は以降説明します。</a:t>
            </a:r>
            <a:endParaRPr kumimoji="1" lang="en-US" altLang="ja-JP" dirty="0" smtClean="0"/>
          </a:p>
          <a:p>
            <a:endParaRPr kumimoji="1" lang="en-US" altLang="ja-JP" dirty="0" smtClean="0"/>
          </a:p>
          <a:p>
            <a:r>
              <a:rPr kumimoji="1" lang="ja-JP" altLang="en-US" dirty="0" smtClean="0"/>
              <a:t>どうしてこの</a:t>
            </a:r>
            <a:r>
              <a:rPr kumimoji="1" lang="en-US" altLang="ja-JP" dirty="0" smtClean="0"/>
              <a:t>13</a:t>
            </a:r>
            <a:r>
              <a:rPr kumimoji="1" lang="ja-JP" altLang="en-US" dirty="0" smtClean="0"/>
              <a:t>項目にしたかは補足で示すこと！！！！</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22</a:t>
            </a:fld>
            <a:endParaRPr kumimoji="1" lang="ja-JP"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[3</a:t>
            </a:r>
            <a:r>
              <a:rPr kumimoji="1" lang="ja-JP" altLang="en-US" dirty="0" smtClean="0"/>
              <a:t>秒</a:t>
            </a:r>
            <a:r>
              <a:rPr kumimoji="1" lang="en-US" altLang="ja-JP" dirty="0" smtClean="0"/>
              <a:t>]</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24</a:t>
            </a:fld>
            <a:endParaRPr kumimoji="1" lang="ja-JP"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[60</a:t>
            </a:r>
            <a:r>
              <a:rPr kumimoji="1" lang="ja-JP" altLang="en-US" dirty="0" smtClean="0"/>
              <a:t>秒</a:t>
            </a:r>
            <a:r>
              <a:rPr kumimoji="1" lang="en-US" altLang="ja-JP" dirty="0" smtClean="0"/>
              <a:t>]</a:t>
            </a:r>
          </a:p>
          <a:p>
            <a:r>
              <a:rPr kumimoji="1" lang="ja-JP" altLang="en-US" dirty="0" smtClean="0"/>
              <a:t>私の本科生時代の卒業研究は</a:t>
            </a:r>
            <a:r>
              <a:rPr kumimoji="1" lang="en-US" altLang="ja-JP" dirty="0" smtClean="0"/>
              <a:t>NetCommons2</a:t>
            </a:r>
            <a:r>
              <a:rPr kumimoji="1" lang="ja-JP" altLang="en-US" dirty="0" smtClean="0"/>
              <a:t>を使って日工専の情報共有基盤を開発するというものでした。</a:t>
            </a:r>
            <a:endParaRPr kumimoji="1" lang="en-US" altLang="ja-JP" dirty="0" smtClean="0"/>
          </a:p>
          <a:p>
            <a:endParaRPr kumimoji="1" lang="en-US" altLang="ja-JP" dirty="0" smtClean="0"/>
          </a:p>
          <a:p>
            <a:r>
              <a:rPr kumimoji="1" lang="en-US" altLang="ja-JP" dirty="0" smtClean="0"/>
              <a:t>NetCommons2</a:t>
            </a:r>
            <a:r>
              <a:rPr kumimoji="1" lang="ja-JP" altLang="en-US" dirty="0" smtClean="0"/>
              <a:t>のソースは改変せず、運用でカバーする方針でした。</a:t>
            </a:r>
            <a:endParaRPr kumimoji="1" lang="en-US" altLang="ja-JP" dirty="0" smtClean="0"/>
          </a:p>
          <a:p>
            <a:r>
              <a:rPr kumimoji="1" lang="ja-JP" altLang="en-US" dirty="0" smtClean="0"/>
              <a:t>発表の際にはインターフェースに関して質問を受けることがありましたが、</a:t>
            </a:r>
            <a:endParaRPr kumimoji="1" lang="en-US" altLang="ja-JP" dirty="0" smtClean="0"/>
          </a:p>
          <a:p>
            <a:r>
              <a:rPr kumimoji="1" lang="en-US" altLang="ja-JP" dirty="0" smtClean="0"/>
              <a:t>NetCommons2</a:t>
            </a:r>
            <a:r>
              <a:rPr kumimoji="1" lang="ja-JP" altLang="en-US" dirty="0" smtClean="0"/>
              <a:t>の仕様であるとしか回答できませんでした。</a:t>
            </a:r>
            <a:endParaRPr kumimoji="1" lang="en-US" altLang="ja-JP" dirty="0" smtClean="0"/>
          </a:p>
          <a:p>
            <a:endParaRPr kumimoji="1" lang="en-US" altLang="ja-JP" dirty="0" smtClean="0"/>
          </a:p>
          <a:p>
            <a:r>
              <a:rPr kumimoji="1" lang="ja-JP" altLang="en-US" dirty="0" smtClean="0"/>
              <a:t>その後、研究科で</a:t>
            </a:r>
            <a:r>
              <a:rPr kumimoji="1" lang="en-US" altLang="ja-JP" dirty="0" smtClean="0"/>
              <a:t>NII</a:t>
            </a:r>
            <a:r>
              <a:rPr kumimoji="1" lang="ja-JP" altLang="en-US" dirty="0" smtClean="0"/>
              <a:t>の新井研究室に入り、運よく</a:t>
            </a:r>
            <a:r>
              <a:rPr kumimoji="1" lang="en-US" altLang="ja-JP" dirty="0" smtClean="0"/>
              <a:t>NetCommons</a:t>
            </a:r>
            <a:r>
              <a:rPr kumimoji="1" lang="ja-JP" altLang="en-US" dirty="0" smtClean="0"/>
              <a:t>バージョン</a:t>
            </a:r>
            <a:r>
              <a:rPr kumimoji="1" lang="en-US" altLang="ja-JP" dirty="0" smtClean="0"/>
              <a:t>3</a:t>
            </a:r>
            <a:r>
              <a:rPr kumimoji="1" lang="ja-JP" altLang="en-US" dirty="0" smtClean="0"/>
              <a:t>の開発に参画することになりました。</a:t>
            </a:r>
            <a:endParaRPr kumimoji="1" lang="en-US" altLang="ja-JP" dirty="0" smtClean="0"/>
          </a:p>
          <a:p>
            <a:endParaRPr kumimoji="1" lang="en-US" altLang="ja-JP" dirty="0" smtClean="0"/>
          </a:p>
          <a:p>
            <a:r>
              <a:rPr kumimoji="1" lang="ja-JP" altLang="en-US" dirty="0" smtClean="0"/>
              <a:t>そこでユーザ目線で入力がしやすく、エラー内容が分かりやすい</a:t>
            </a:r>
            <a:endParaRPr kumimoji="1" lang="en-US" altLang="ja-JP" dirty="0" smtClean="0"/>
          </a:p>
          <a:p>
            <a:r>
              <a:rPr kumimoji="1" lang="ja-JP" altLang="en-US" dirty="0" smtClean="0"/>
              <a:t>非機能要件の特性として扱われる</a:t>
            </a:r>
            <a:r>
              <a:rPr kumimoji="1" lang="en-US" altLang="ja-JP" dirty="0" smtClean="0"/>
              <a:t>『</a:t>
            </a:r>
            <a:r>
              <a:rPr kumimoji="1" lang="ja-JP" altLang="en-US" dirty="0" smtClean="0"/>
              <a:t>使用性</a:t>
            </a:r>
            <a:r>
              <a:rPr kumimoji="1" lang="en-US" altLang="ja-JP" dirty="0" smtClean="0"/>
              <a:t>』</a:t>
            </a:r>
            <a:r>
              <a:rPr kumimoji="1" lang="ja-JP" altLang="en-US" dirty="0" smtClean="0"/>
              <a:t>の面で改善を図り、機能検討、実装、そして評価して行きたいと思います。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a:t>
            </a:fld>
            <a:endParaRPr kumimoji="1" lang="ja-JP"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[30</a:t>
            </a:r>
            <a:r>
              <a:rPr kumimoji="1" lang="ja-JP" altLang="en-US" dirty="0" smtClean="0"/>
              <a:t>秒</a:t>
            </a:r>
            <a:r>
              <a:rPr kumimoji="1" lang="en-US" altLang="ja-JP" dirty="0" smtClean="0"/>
              <a:t>]</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25</a:t>
            </a:fld>
            <a:endParaRPr kumimoji="1" lang="ja-JP"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[20</a:t>
            </a:r>
            <a:r>
              <a:rPr kumimoji="1" lang="ja-JP" altLang="en-US" dirty="0" smtClean="0"/>
              <a:t>秒</a:t>
            </a:r>
            <a:r>
              <a:rPr kumimoji="1" lang="en-US" altLang="ja-JP" dirty="0" smtClean="0"/>
              <a:t>]</a:t>
            </a:r>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26</a:t>
            </a:fld>
            <a:endParaRPr kumimoji="1" lang="ja-JP"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[20</a:t>
            </a:r>
            <a:r>
              <a:rPr kumimoji="1" lang="ja-JP" altLang="en-US" dirty="0" smtClean="0"/>
              <a:t>秒</a:t>
            </a:r>
            <a:r>
              <a:rPr kumimoji="1" lang="en-US" altLang="ja-JP" dirty="0" smtClean="0"/>
              <a:t>]</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27</a:t>
            </a:fld>
            <a:endParaRPr kumimoji="1" lang="ja-JP"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[30</a:t>
            </a:r>
            <a:r>
              <a:rPr kumimoji="1" lang="ja-JP" altLang="en-US" dirty="0" smtClean="0"/>
              <a:t>秒</a:t>
            </a:r>
            <a:r>
              <a:rPr kumimoji="1" lang="en-US" altLang="ja-JP" dirty="0" smtClean="0"/>
              <a:t>]</a:t>
            </a:r>
          </a:p>
          <a:p>
            <a:r>
              <a:rPr kumimoji="1" lang="ja-JP" altLang="en-US" dirty="0" smtClean="0"/>
              <a:t>例を交えて言葉で説明。</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28</a:t>
            </a:fld>
            <a:endParaRPr kumimoji="1" lang="ja-JP"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[30</a:t>
            </a:r>
            <a:r>
              <a:rPr kumimoji="1" lang="ja-JP" altLang="en-US" dirty="0" smtClean="0"/>
              <a:t>秒</a:t>
            </a:r>
            <a:r>
              <a:rPr kumimoji="1" lang="en-US" altLang="ja-JP" dirty="0" smtClean="0"/>
              <a:t>]</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29</a:t>
            </a:fld>
            <a:endParaRPr kumimoji="1" lang="ja-JP"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[3</a:t>
            </a:r>
            <a:r>
              <a:rPr kumimoji="1" lang="ja-JP" altLang="en-US" dirty="0" smtClean="0"/>
              <a:t>秒</a:t>
            </a:r>
            <a:r>
              <a:rPr kumimoji="1" lang="en-US" altLang="ja-JP" dirty="0" smtClean="0"/>
              <a:t>]</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30</a:t>
            </a:fld>
            <a:endParaRPr kumimoji="1" lang="ja-JP"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[60</a:t>
            </a:r>
            <a:r>
              <a:rPr kumimoji="1" lang="ja-JP" altLang="en-US" dirty="0" smtClean="0"/>
              <a:t>秒</a:t>
            </a:r>
            <a:r>
              <a:rPr kumimoji="1" lang="en-US" altLang="ja-JP" dirty="0" smtClean="0"/>
              <a:t>]</a:t>
            </a:r>
          </a:p>
          <a:p>
            <a:r>
              <a:rPr kumimoji="1" lang="en-US" altLang="ja-JP" dirty="0" smtClean="0"/>
              <a:t>Classify</a:t>
            </a:r>
          </a:p>
          <a:p>
            <a:r>
              <a:rPr kumimoji="1" lang="en-US" altLang="ja-JP" dirty="0" smtClean="0"/>
              <a:t>Statistics</a:t>
            </a:r>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31</a:t>
            </a:fld>
            <a:endParaRPr kumimoji="1" lang="ja-JP"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一つ目は表示・入力方法最適化です。</a:t>
            </a:r>
            <a:endParaRPr kumimoji="1" lang="en-US" altLang="ja-JP" dirty="0" smtClean="0"/>
          </a:p>
          <a:p>
            <a:endParaRPr kumimoji="1" lang="en-US" altLang="ja-JP" dirty="0" smtClean="0"/>
          </a:p>
          <a:p>
            <a:r>
              <a:rPr kumimoji="1" lang="ja-JP" altLang="en-US" dirty="0" smtClean="0"/>
              <a:t>全てを説明すると時間もありませんので、</a:t>
            </a:r>
            <a:endParaRPr kumimoji="1" lang="en-US" altLang="ja-JP" dirty="0" smtClean="0"/>
          </a:p>
          <a:p>
            <a:r>
              <a:rPr kumimoji="1" lang="ja-JP" altLang="en-US" dirty="0" smtClean="0"/>
              <a:t>数点に絞って説明します。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32</a:t>
            </a:fld>
            <a:endParaRPr kumimoji="1" lang="ja-JP"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33</a:t>
            </a:fld>
            <a:endParaRPr kumimoji="1" lang="ja-JP"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少し分かりづらいかもしれませんが、</a:t>
            </a:r>
            <a:endParaRPr kumimoji="1" lang="en-US" altLang="ja-JP" dirty="0" smtClean="0"/>
          </a:p>
          <a:p>
            <a:r>
              <a:rPr kumimoji="1" lang="ja-JP" altLang="en-US" dirty="0" smtClean="0"/>
              <a:t>テキストボックスを選択した際には少しハイライトが掛って、強調されます。</a:t>
            </a:r>
            <a:endParaRPr kumimoji="1" lang="en-US" altLang="ja-JP" dirty="0" smtClean="0"/>
          </a:p>
          <a:p>
            <a:r>
              <a:rPr kumimoji="1" lang="ja-JP" altLang="en-US" dirty="0" smtClean="0"/>
              <a:t>これは</a:t>
            </a:r>
            <a:r>
              <a:rPr kumimoji="1" lang="en-US" altLang="ja-JP" dirty="0" smtClean="0"/>
              <a:t>Bootstrap</a:t>
            </a:r>
            <a:r>
              <a:rPr kumimoji="1" lang="ja-JP" altLang="en-US" dirty="0" smtClean="0"/>
              <a:t>のフォームを使うことで、自動的にこのように表示することができます。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34</a:t>
            </a:fld>
            <a:endParaRPr kumimoji="1" lang="ja-JP"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[5</a:t>
            </a:r>
            <a:r>
              <a:rPr kumimoji="1" lang="ja-JP" altLang="en-US" dirty="0" smtClean="0"/>
              <a:t>秒</a:t>
            </a:r>
            <a:r>
              <a:rPr kumimoji="1" lang="en-US" altLang="ja-JP" dirty="0" smtClean="0"/>
              <a:t>]</a:t>
            </a:r>
          </a:p>
          <a:p>
            <a:r>
              <a:rPr kumimoji="1" lang="ja-JP" altLang="en-US" dirty="0" smtClean="0"/>
              <a:t>報告はこのような流れで行います。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a:t>
            </a:fld>
            <a:endParaRPr kumimoji="1" lang="ja-JP"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二つ目はリアルタイムバリデーションです。</a:t>
            </a:r>
            <a:endParaRPr kumimoji="1" lang="en-US" altLang="ja-JP" dirty="0" smtClean="0"/>
          </a:p>
          <a:p>
            <a:endParaRPr kumimoji="1" lang="en-US" altLang="ja-JP" dirty="0" smtClean="0"/>
          </a:p>
          <a:p>
            <a:r>
              <a:rPr kumimoji="1" lang="ja-JP" altLang="en-US" dirty="0" smtClean="0"/>
              <a:t>背景文字で薄く</a:t>
            </a:r>
            <a:r>
              <a:rPr kumimoji="1" lang="en-US" altLang="ja-JP" dirty="0" smtClean="0"/>
              <a:t>400</a:t>
            </a:r>
            <a:r>
              <a:rPr kumimoji="1" lang="ja-JP" altLang="en-US" dirty="0" smtClean="0"/>
              <a:t>という数字がありますが、</a:t>
            </a:r>
            <a:endParaRPr kumimoji="1" lang="en-US" altLang="ja-JP" dirty="0" smtClean="0"/>
          </a:p>
          <a:p>
            <a:r>
              <a:rPr kumimoji="1" lang="ja-JP" altLang="en-US" dirty="0" smtClean="0"/>
              <a:t>何も入力されていない場合</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35</a:t>
            </a:fld>
            <a:endParaRPr kumimoji="1" lang="ja-JP"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三つ目はサブミットロックです。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36</a:t>
            </a:fld>
            <a:endParaRPr kumimoji="1" lang="ja-JP"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[20</a:t>
            </a:r>
            <a:r>
              <a:rPr kumimoji="1" lang="ja-JP" altLang="en-US" dirty="0" smtClean="0"/>
              <a:t>秒</a:t>
            </a:r>
            <a:r>
              <a:rPr kumimoji="1" lang="en-US" altLang="ja-JP" dirty="0" smtClean="0"/>
              <a:t>]</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38</a:t>
            </a:fld>
            <a:endParaRPr kumimoji="1" lang="ja-JP"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[40</a:t>
            </a:r>
            <a:r>
              <a:rPr kumimoji="1" lang="ja-JP" altLang="en-US" dirty="0" smtClean="0"/>
              <a:t>秒</a:t>
            </a:r>
            <a:r>
              <a:rPr kumimoji="1" lang="en-US" altLang="ja-JP" dirty="0" smtClean="0"/>
              <a:t>]</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39</a:t>
            </a:fld>
            <a:endParaRPr kumimoji="1" lang="ja-JP"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[30</a:t>
            </a:r>
            <a:r>
              <a:rPr kumimoji="1" lang="ja-JP" altLang="en-US" dirty="0" smtClean="0"/>
              <a:t>秒</a:t>
            </a:r>
            <a:r>
              <a:rPr kumimoji="1" lang="en-US" altLang="ja-JP" dirty="0" smtClean="0"/>
              <a:t>]</a:t>
            </a:r>
            <a:endParaRPr kumimoji="1" lang="ja-JP" altLang="en-US"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40</a:t>
            </a:fld>
            <a:endParaRPr kumimoji="1" lang="ja-JP"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[20</a:t>
            </a:r>
            <a:r>
              <a:rPr kumimoji="1" lang="ja-JP" altLang="en-US" dirty="0" smtClean="0"/>
              <a:t>秒</a:t>
            </a:r>
            <a:r>
              <a:rPr kumimoji="1" lang="en-US" altLang="ja-JP" dirty="0" smtClean="0"/>
              <a:t>]</a:t>
            </a:r>
            <a:endParaRPr kumimoji="1" lang="ja-JP" altLang="en-US"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41</a:t>
            </a:fld>
            <a:endParaRPr kumimoji="1" lang="ja-JP"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以上で国立情報学研究所　社会共有知研究センタ　新井研究室</a:t>
            </a:r>
            <a:endParaRPr kumimoji="1" lang="en-US" altLang="ja-JP" dirty="0" smtClean="0"/>
          </a:p>
          <a:p>
            <a:r>
              <a:rPr kumimoji="1" lang="ja-JP" altLang="en-US" dirty="0" smtClean="0"/>
              <a:t>日立製作所　公共システム事業部　消防システム開発センタ　第</a:t>
            </a:r>
            <a:r>
              <a:rPr kumimoji="1" lang="en-US" altLang="ja-JP" dirty="0" smtClean="0"/>
              <a:t>2</a:t>
            </a:r>
            <a:r>
              <a:rPr kumimoji="1" lang="ja-JP" altLang="en-US" dirty="0" smtClean="0"/>
              <a:t>Ｇ　外田浩太朗の中間発表を終わります。</a:t>
            </a:r>
            <a:endParaRPr kumimoji="1" lang="en-US" altLang="ja-JP" dirty="0" smtClean="0"/>
          </a:p>
          <a:p>
            <a:r>
              <a:rPr kumimoji="1" lang="ja-JP" altLang="en-US" dirty="0" smtClean="0"/>
              <a:t>ご清聴ありがとうございました。</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42</a:t>
            </a:fld>
            <a:endParaRPr kumimoji="1" lang="ja-JP"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44</a:t>
            </a:fld>
            <a:endParaRPr kumimoji="1" lang="ja-JP"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[15</a:t>
            </a:r>
            <a:r>
              <a:rPr kumimoji="1" lang="ja-JP" altLang="en-US" dirty="0" smtClean="0"/>
              <a:t>秒</a:t>
            </a:r>
            <a:r>
              <a:rPr kumimoji="1" lang="en-US" altLang="ja-JP" dirty="0" smtClean="0"/>
              <a:t>]</a:t>
            </a:r>
          </a:p>
          <a:p>
            <a:r>
              <a:rPr kumimoji="1" lang="ja-JP" altLang="en-US" dirty="0" smtClean="0"/>
              <a:t>まずは前置き的なところで、</a:t>
            </a:r>
            <a:endParaRPr kumimoji="1" lang="en-US" altLang="ja-JP" dirty="0" smtClean="0"/>
          </a:p>
          <a:p>
            <a:r>
              <a:rPr kumimoji="1" lang="en-US" altLang="ja-JP" dirty="0" smtClean="0"/>
              <a:t>NC3</a:t>
            </a:r>
            <a:r>
              <a:rPr kumimoji="1" lang="ja-JP" altLang="en-US" dirty="0" smtClean="0"/>
              <a:t>プロジェクトに関連することを説明していきます。</a:t>
            </a:r>
            <a:endParaRPr kumimoji="1" lang="en-US" altLang="ja-JP" dirty="0" smtClean="0"/>
          </a:p>
          <a:p>
            <a:endParaRPr kumimoji="1" lang="en-US" altLang="ja-JP" dirty="0" smtClean="0"/>
          </a:p>
          <a:p>
            <a:r>
              <a:rPr kumimoji="1" lang="ja-JP" altLang="en-US" dirty="0" smtClean="0"/>
              <a:t>またこの先、簡単のために</a:t>
            </a:r>
            <a:endParaRPr kumimoji="1" lang="en-US" altLang="ja-JP" dirty="0" smtClean="0"/>
          </a:p>
          <a:p>
            <a:r>
              <a:rPr kumimoji="1" lang="en-US" altLang="ja-JP" dirty="0" smtClean="0"/>
              <a:t>NetCommons3</a:t>
            </a:r>
            <a:r>
              <a:rPr kumimoji="1" lang="ja-JP" altLang="en-US" dirty="0" smtClean="0"/>
              <a:t>を</a:t>
            </a:r>
            <a:r>
              <a:rPr kumimoji="1" lang="en-US" altLang="ja-JP" dirty="0" smtClean="0"/>
              <a:t>NC3</a:t>
            </a:r>
            <a:r>
              <a:rPr kumimoji="1" lang="ja-JP" altLang="en-US" dirty="0" smtClean="0"/>
              <a:t>・・・</a:t>
            </a:r>
            <a:r>
              <a:rPr kumimoji="1" lang="ja-JP" altLang="en-US" baseline="0" dirty="0" smtClean="0"/>
              <a:t>等と</a:t>
            </a:r>
            <a:r>
              <a:rPr kumimoji="1" lang="ja-JP" altLang="en-US" dirty="0" smtClean="0"/>
              <a:t>表現させて頂きます。</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a:t>
            </a:fld>
            <a:endParaRPr kumimoji="1" lang="ja-JP"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[30</a:t>
            </a:r>
            <a:r>
              <a:rPr kumimoji="1" lang="ja-JP" altLang="en-US" dirty="0" smtClean="0"/>
              <a:t>秒</a:t>
            </a:r>
            <a:r>
              <a:rPr kumimoji="1" lang="en-US" altLang="ja-JP" dirty="0" smtClean="0"/>
              <a:t>]</a:t>
            </a:r>
          </a:p>
          <a:p>
            <a:r>
              <a:rPr kumimoji="1" lang="ja-JP" altLang="en-US" dirty="0" smtClean="0"/>
              <a:t>すでにご存知の方も多いかと思いますが、</a:t>
            </a:r>
            <a:endParaRPr kumimoji="1" lang="en-US" altLang="ja-JP" dirty="0" smtClean="0"/>
          </a:p>
          <a:p>
            <a:r>
              <a:rPr kumimoji="1" lang="en-US" altLang="ja-JP" dirty="0" smtClean="0"/>
              <a:t>Web</a:t>
            </a:r>
            <a:r>
              <a:rPr kumimoji="1" lang="ja-JP" altLang="en-US" dirty="0" smtClean="0"/>
              <a:t>ブラウザ上で動作するアプリケーションを開発するためには</a:t>
            </a:r>
            <a:endParaRPr kumimoji="1" lang="en-US" altLang="ja-JP" dirty="0" smtClean="0"/>
          </a:p>
          <a:p>
            <a:r>
              <a:rPr kumimoji="1" lang="ja-JP" altLang="en-US" dirty="0" smtClean="0"/>
              <a:t>普通は</a:t>
            </a:r>
            <a:r>
              <a:rPr kumimoji="1" lang="en-US" altLang="ja-JP" dirty="0" smtClean="0"/>
              <a:t>HTML</a:t>
            </a:r>
            <a:r>
              <a:rPr kumimoji="1" lang="ja-JP" altLang="en-US" dirty="0" smtClean="0"/>
              <a:t>などの専門知識が必要で、プログラミング経験が無い人は</a:t>
            </a:r>
            <a:endParaRPr kumimoji="1" lang="en-US" altLang="ja-JP" dirty="0" smtClean="0"/>
          </a:p>
          <a:p>
            <a:r>
              <a:rPr kumimoji="1" lang="ja-JP" altLang="en-US" dirty="0" smtClean="0"/>
              <a:t>とてもではないですが、難しいでしょう。</a:t>
            </a:r>
            <a:endParaRPr kumimoji="1" lang="en-US" altLang="ja-JP" dirty="0" smtClean="0"/>
          </a:p>
          <a:p>
            <a:r>
              <a:rPr kumimoji="1" lang="ja-JP" altLang="en-US" dirty="0" smtClean="0"/>
              <a:t>これを仕組みとして提供するものが</a:t>
            </a:r>
            <a:r>
              <a:rPr kumimoji="1" lang="en-US" altLang="ja-JP" dirty="0" smtClean="0"/>
              <a:t>CMS</a:t>
            </a:r>
            <a:r>
              <a:rPr kumimoji="1" lang="ja-JP" altLang="en-US" dirty="0" smtClean="0"/>
              <a:t>です。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5</a:t>
            </a:fld>
            <a:endParaRPr kumimoji="1" lang="ja-JP"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[30</a:t>
            </a:r>
            <a:r>
              <a:rPr kumimoji="1" lang="ja-JP" altLang="en-US" dirty="0" smtClean="0"/>
              <a:t>秒</a:t>
            </a:r>
            <a:r>
              <a:rPr kumimoji="1" lang="en-US" altLang="ja-JP" dirty="0" smtClean="0"/>
              <a:t>]</a:t>
            </a:r>
          </a:p>
          <a:p>
            <a:r>
              <a:rPr kumimoji="1" lang="en-US" altLang="ja-JP" dirty="0" smtClean="0"/>
              <a:t>NC</a:t>
            </a:r>
            <a:r>
              <a:rPr kumimoji="1" lang="ja-JP" altLang="en-US" dirty="0" smtClean="0"/>
              <a:t>とは新井研究室で開発されているオープンソースの</a:t>
            </a:r>
            <a:r>
              <a:rPr kumimoji="1" lang="en-US" altLang="ja-JP" dirty="0" smtClean="0"/>
              <a:t>CMS</a:t>
            </a:r>
            <a:r>
              <a:rPr kumimoji="1" lang="ja-JP" altLang="en-US" dirty="0" smtClean="0"/>
              <a:t>です。</a:t>
            </a:r>
            <a:endParaRPr kumimoji="1" lang="en-US" altLang="ja-JP" dirty="0" smtClean="0"/>
          </a:p>
          <a:p>
            <a:r>
              <a:rPr kumimoji="1" lang="ja-JP" altLang="en-US" dirty="0" smtClean="0"/>
              <a:t>参考書に掲載されている古いデータですが、その時点では</a:t>
            </a:r>
            <a:r>
              <a:rPr kumimoji="1" lang="en-US" altLang="ja-JP" dirty="0" smtClean="0"/>
              <a:t>3</a:t>
            </a:r>
            <a:r>
              <a:rPr kumimoji="1" lang="ja-JP" altLang="en-US" dirty="0" smtClean="0"/>
              <a:t>千以上の導入があったようです。</a:t>
            </a:r>
            <a:endParaRPr kumimoji="1" lang="en-US" altLang="ja-JP" dirty="0" smtClean="0"/>
          </a:p>
          <a:p>
            <a:endParaRPr kumimoji="1" lang="en-US" altLang="ja-JP" dirty="0" smtClean="0"/>
          </a:p>
          <a:p>
            <a:r>
              <a:rPr kumimoji="1" lang="ja-JP" altLang="en-US" dirty="0" smtClean="0"/>
              <a:t>またこの</a:t>
            </a:r>
            <a:r>
              <a:rPr kumimoji="1" lang="en-US" altLang="ja-JP" dirty="0" smtClean="0"/>
              <a:t>NC</a:t>
            </a:r>
            <a:r>
              <a:rPr kumimoji="1" lang="ja-JP" altLang="en-US" dirty="0" smtClean="0"/>
              <a:t>はワープロのように入力更新できたり、</a:t>
            </a:r>
            <a:endParaRPr kumimoji="1" lang="en-US" altLang="ja-JP" dirty="0" smtClean="0"/>
          </a:p>
          <a:p>
            <a:r>
              <a:rPr kumimoji="1" lang="ja-JP" altLang="en-US" dirty="0" smtClean="0"/>
              <a:t>インストール直後から様々な機能が使えるため</a:t>
            </a:r>
            <a:endParaRPr kumimoji="1" lang="en-US" altLang="ja-JP" dirty="0" smtClean="0"/>
          </a:p>
          <a:p>
            <a:r>
              <a:rPr kumimoji="1" lang="ja-JP" altLang="en-US" dirty="0" smtClean="0"/>
              <a:t>導入のしやすさで選択されることが多いと考えます。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6</a:t>
            </a:fld>
            <a:endParaRPr kumimoji="1" lang="ja-JP"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[30</a:t>
            </a:r>
            <a:r>
              <a:rPr kumimoji="1" lang="ja-JP" altLang="en-US" dirty="0" smtClean="0"/>
              <a:t>秒</a:t>
            </a:r>
            <a:r>
              <a:rPr kumimoji="1" lang="en-US" altLang="ja-JP" dirty="0" smtClean="0"/>
              <a:t>]</a:t>
            </a:r>
          </a:p>
          <a:p>
            <a:r>
              <a:rPr kumimoji="1" lang="ja-JP" altLang="en-US" dirty="0" smtClean="0"/>
              <a:t>そして</a:t>
            </a:r>
            <a:r>
              <a:rPr kumimoji="1" lang="en-US" altLang="ja-JP" dirty="0" smtClean="0"/>
              <a:t>NC3</a:t>
            </a:r>
            <a:r>
              <a:rPr kumimoji="1" lang="ja-JP" altLang="en-US" dirty="0" smtClean="0"/>
              <a:t>ですが、</a:t>
            </a:r>
            <a:r>
              <a:rPr kumimoji="1" lang="en-US" altLang="ja-JP" dirty="0" smtClean="0"/>
              <a:t>NC2</a:t>
            </a:r>
            <a:r>
              <a:rPr kumimoji="1" lang="ja-JP" altLang="en-US" dirty="0" smtClean="0"/>
              <a:t>の後継版となります。</a:t>
            </a:r>
            <a:endParaRPr kumimoji="1" lang="en-US" altLang="ja-JP" dirty="0" smtClean="0"/>
          </a:p>
          <a:p>
            <a:r>
              <a:rPr kumimoji="1" lang="ja-JP" altLang="en-US" dirty="0" smtClean="0"/>
              <a:t>概念的なところに大きな変更はありませんが、</a:t>
            </a:r>
            <a:endParaRPr kumimoji="1" lang="en-US" altLang="ja-JP" dirty="0" smtClean="0"/>
          </a:p>
          <a:p>
            <a:r>
              <a:rPr kumimoji="1" lang="ja-JP" altLang="en-US" dirty="0" smtClean="0"/>
              <a:t>開発に使用するソフトウェアやそれに採用するフレームワークに変更があったり、</a:t>
            </a:r>
            <a:endParaRPr kumimoji="1" lang="en-US" altLang="ja-JP" dirty="0" smtClean="0"/>
          </a:p>
          <a:p>
            <a:r>
              <a:rPr kumimoji="1" lang="ja-JP" altLang="en-US" dirty="0" smtClean="0"/>
              <a:t>新たに採用したりと、ソースコードや開発方法は様変わりしています。</a:t>
            </a:r>
            <a:endParaRPr kumimoji="1" lang="en-US" altLang="ja-JP" dirty="0" smtClean="0"/>
          </a:p>
          <a:p>
            <a:endParaRPr kumimoji="1" lang="en-US" altLang="ja-JP" dirty="0" smtClean="0"/>
          </a:p>
          <a:p>
            <a:r>
              <a:rPr kumimoji="1" lang="ja-JP" altLang="en-US" dirty="0" smtClean="0"/>
              <a:t>来年の</a:t>
            </a:r>
            <a:r>
              <a:rPr kumimoji="1" lang="en-US" altLang="ja-JP" dirty="0" smtClean="0"/>
              <a:t>4</a:t>
            </a:r>
            <a:r>
              <a:rPr kumimoji="1" lang="ja-JP" altLang="en-US" dirty="0" smtClean="0"/>
              <a:t>月の</a:t>
            </a:r>
            <a:r>
              <a:rPr kumimoji="1" lang="en-US" altLang="ja-JP" dirty="0" smtClean="0"/>
              <a:t>α</a:t>
            </a:r>
            <a:r>
              <a:rPr kumimoji="1" lang="ja-JP" altLang="en-US" dirty="0" smtClean="0"/>
              <a:t>版リリースに向けて現在開発中です。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7</a:t>
            </a:fld>
            <a:endParaRPr kumimoji="1" lang="ja-JP"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[10</a:t>
            </a:r>
            <a:r>
              <a:rPr kumimoji="1" lang="ja-JP" altLang="en-US" dirty="0" smtClean="0"/>
              <a:t>秒</a:t>
            </a:r>
            <a:r>
              <a:rPr kumimoji="1" lang="en-US" altLang="ja-JP" dirty="0" smtClean="0"/>
              <a:t>]</a:t>
            </a:r>
          </a:p>
          <a:p>
            <a:r>
              <a:rPr kumimoji="1" lang="ja-JP" altLang="en-US" dirty="0" smtClean="0"/>
              <a:t>続きまして</a:t>
            </a:r>
            <a:r>
              <a:rPr kumimoji="1" lang="en-US" altLang="ja-JP" dirty="0" smtClean="0"/>
              <a:t>NC2</a:t>
            </a:r>
            <a:r>
              <a:rPr kumimoji="1" lang="ja-JP" altLang="en-US" dirty="0" smtClean="0"/>
              <a:t>との相違点ですが、開発に関するもので技術的なところですので、簡単に説明したいと思います。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8</a:t>
            </a:fld>
            <a:endParaRPr kumimoji="1" lang="ja-JP"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デメリットも</a:t>
            </a:r>
            <a:endParaRPr kumimoji="1" lang="en-US" altLang="ja-JP" dirty="0" smtClean="0"/>
          </a:p>
          <a:p>
            <a:endParaRPr kumimoji="1" lang="en-US" altLang="ja-JP" dirty="0" smtClean="0"/>
          </a:p>
          <a:p>
            <a:r>
              <a:rPr kumimoji="1" lang="ja-JP" altLang="en-US" dirty="0" smtClean="0"/>
              <a:t>他の</a:t>
            </a:r>
            <a:r>
              <a:rPr kumimoji="1" lang="en-US" altLang="ja-JP" dirty="0" smtClean="0"/>
              <a:t>PHP</a:t>
            </a:r>
            <a:r>
              <a:rPr kumimoji="1" lang="ja-JP" altLang="en-US" dirty="0" smtClean="0"/>
              <a:t>フレームワークも</a:t>
            </a:r>
            <a:endParaRPr kumimoji="1" lang="en-US" altLang="ja-JP" dirty="0" smtClean="0"/>
          </a:p>
          <a:p>
            <a:endParaRPr kumimoji="1" lang="en-US" altLang="ja-JP" dirty="0" smtClean="0"/>
          </a:p>
          <a:p>
            <a:r>
              <a:rPr kumimoji="1" lang="ja-JP" altLang="en-US" dirty="0" smtClean="0"/>
              <a:t>なぜ</a:t>
            </a:r>
            <a:r>
              <a:rPr kumimoji="1" lang="en-US" altLang="ja-JP" dirty="0" smtClean="0"/>
              <a:t>CakePHP</a:t>
            </a:r>
            <a:r>
              <a:rPr kumimoji="1" lang="ja-JP" altLang="en-US" dirty="0" smtClean="0"/>
              <a:t>になったのかも</a:t>
            </a:r>
            <a:endParaRPr kumimoji="1" lang="en-US" altLang="ja-JP" dirty="0" smtClean="0"/>
          </a:p>
          <a:p>
            <a:endParaRPr kumimoji="1" lang="en-US" altLang="ja-JP" dirty="0" smtClean="0"/>
          </a:p>
          <a:p>
            <a:r>
              <a:rPr kumimoji="1" lang="ja-JP" altLang="en-US" dirty="0" smtClean="0"/>
              <a:t>補足準備？</a:t>
            </a:r>
          </a:p>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9</a:t>
            </a:fld>
            <a:endParaRPr kumimoji="1" lang="ja-JP"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dirty="0" smtClean="0"/>
              <a:t>マスタ サブタイトルの書式設定</a:t>
            </a:r>
            <a:endParaRPr kumimoji="1" lang="ja-JP" altLang="en-US" dirty="0"/>
          </a:p>
        </p:txBody>
      </p:sp>
      <p:sp>
        <p:nvSpPr>
          <p:cNvPr id="4" name="日付プレースホルダ 3"/>
          <p:cNvSpPr>
            <a:spLocks noGrp="1"/>
          </p:cNvSpPr>
          <p:nvPr>
            <p:ph type="dt" sz="half" idx="10"/>
          </p:nvPr>
        </p:nvSpPr>
        <p:spPr/>
        <p:txBody>
          <a:bodyPr/>
          <a:lstStyle/>
          <a:p>
            <a:fld id="{A9FED28E-9910-4CC0-BDE8-5AFA225D5F47}" type="datetime1">
              <a:rPr kumimoji="1" lang="ja-JP" altLang="en-US" smtClean="0"/>
              <a:pPr/>
              <a:t>2014/12/8</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6A6F51AD-34C9-47F4-86A8-3B69DA90BEA2}" type="datetime1">
              <a:rPr kumimoji="1" lang="ja-JP" altLang="en-US" smtClean="0"/>
              <a:pPr/>
              <a:t>2014/12/8</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7590417E-B2DC-43DB-A4CD-B72741785689}" type="datetime1">
              <a:rPr kumimoji="1" lang="ja-JP" altLang="en-US" smtClean="0"/>
              <a:pPr/>
              <a:t>2014/12/8</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 3"/>
          <p:cNvSpPr>
            <a:spLocks noGrp="1"/>
          </p:cNvSpPr>
          <p:nvPr>
            <p:ph type="dt" sz="half" idx="10"/>
          </p:nvPr>
        </p:nvSpPr>
        <p:spPr/>
        <p:txBody>
          <a:bodyPr/>
          <a:lstStyle/>
          <a:p>
            <a:fld id="{BD1CCC0A-69FD-4DB1-8F69-9B7E47B35B06}" type="datetime1">
              <a:rPr kumimoji="1" lang="ja-JP" altLang="en-US" smtClean="0"/>
              <a:pPr/>
              <a:t>2014/12/8</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a:xfrm>
            <a:off x="7020272" y="6525344"/>
            <a:ext cx="2133600" cy="365125"/>
          </a:xfrm>
        </p:spPr>
        <p:txBody>
          <a:bodyPr/>
          <a:lstStyle>
            <a:lvl1pPr>
              <a:defRPr sz="2000"/>
            </a:lvl1pPr>
          </a:lstStyle>
          <a:p>
            <a:fld id="{D2D8002D-B5B0-4BAC-B1F6-782DDCCE6D9C}" type="slidenum">
              <a:rPr lang="ja-JP" altLang="en-US" smtClean="0"/>
              <a:pPr/>
              <a:t>&lt;#&gt;</a:t>
            </a:fld>
            <a:endParaRPr lang="ja-JP"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0070CAFA-E75C-41BD-BE36-3967424809FA}" type="datetime1">
              <a:rPr kumimoji="1" lang="ja-JP" altLang="en-US" smtClean="0"/>
              <a:pPr/>
              <a:t>2014/12/8</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068F4025-64F1-4470-B5D1-4B3DAE112D35}" type="datetime1">
              <a:rPr kumimoji="1" lang="ja-JP" altLang="en-US" smtClean="0"/>
              <a:pPr/>
              <a:t>2014/12/8</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B9D22DCD-7121-4433-9452-1134E9B0F84C}" type="datetime1">
              <a:rPr kumimoji="1" lang="ja-JP" altLang="en-US" smtClean="0"/>
              <a:pPr/>
              <a:t>2014/12/8</a:t>
            </a:fld>
            <a:endParaRPr kumimoji="1" lang="ja-JP" altLang="en-US" dirty="0"/>
          </a:p>
        </p:txBody>
      </p:sp>
      <p:sp>
        <p:nvSpPr>
          <p:cNvPr id="8" name="フッター プレースホルダ 7"/>
          <p:cNvSpPr>
            <a:spLocks noGrp="1"/>
          </p:cNvSpPr>
          <p:nvPr>
            <p:ph type="ftr" sz="quarter" idx="11"/>
          </p:nvPr>
        </p:nvSpPr>
        <p:spPr/>
        <p:txBody>
          <a:bodyPr/>
          <a:lstStyle/>
          <a:p>
            <a:endParaRPr kumimoji="1" lang="ja-JP" altLang="en-US" dirty="0"/>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C7DC36FC-1499-47BD-B33A-43ABA6D8900D}" type="datetime1">
              <a:rPr kumimoji="1" lang="ja-JP" altLang="en-US" smtClean="0"/>
              <a:pPr/>
              <a:t>2014/12/8</a:t>
            </a:fld>
            <a:endParaRPr kumimoji="1" lang="ja-JP" altLang="en-US" dirty="0"/>
          </a:p>
        </p:txBody>
      </p:sp>
      <p:sp>
        <p:nvSpPr>
          <p:cNvPr id="4" name="フッター プレースホルダ 3"/>
          <p:cNvSpPr>
            <a:spLocks noGrp="1"/>
          </p:cNvSpPr>
          <p:nvPr>
            <p:ph type="ftr" sz="quarter" idx="11"/>
          </p:nvPr>
        </p:nvSpPr>
        <p:spPr/>
        <p:txBody>
          <a:bodyPr/>
          <a:lstStyle/>
          <a:p>
            <a:endParaRPr kumimoji="1" lang="ja-JP" altLang="en-US" dirty="0"/>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D659CCE9-15B5-4EA3-8B94-9C5237C58DE4}" type="datetime1">
              <a:rPr kumimoji="1" lang="ja-JP" altLang="en-US" smtClean="0"/>
              <a:pPr/>
              <a:t>2014/12/8</a:t>
            </a:fld>
            <a:endParaRPr kumimoji="1" lang="ja-JP" altLang="en-US" dirty="0"/>
          </a:p>
        </p:txBody>
      </p:sp>
      <p:sp>
        <p:nvSpPr>
          <p:cNvPr id="3" name="フッター プレースホルダ 2"/>
          <p:cNvSpPr>
            <a:spLocks noGrp="1"/>
          </p:cNvSpPr>
          <p:nvPr>
            <p:ph type="ftr" sz="quarter" idx="11"/>
          </p:nvPr>
        </p:nvSpPr>
        <p:spPr/>
        <p:txBody>
          <a:bodyPr/>
          <a:lstStyle/>
          <a:p>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175F6F9-74FF-4910-8619-FBBF32934514}" type="datetime1">
              <a:rPr kumimoji="1" lang="ja-JP" altLang="en-US" smtClean="0"/>
              <a:pPr/>
              <a:t>2014/12/8</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F71BFCFD-31AB-4D54-B301-796373502974}" type="datetime1">
              <a:rPr kumimoji="1" lang="ja-JP" altLang="en-US" smtClean="0"/>
              <a:pPr/>
              <a:t>2014/12/8</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Shape 7"/>
          <p:cNvGrpSpPr/>
          <p:nvPr userDrawn="1"/>
        </p:nvGrpSpPr>
        <p:grpSpPr>
          <a:xfrm>
            <a:off x="0" y="0"/>
            <a:ext cx="9144000" cy="6858000"/>
            <a:chOff x="0" y="0"/>
            <a:chExt cx="9144000" cy="6760028"/>
          </a:xfrm>
        </p:grpSpPr>
        <p:sp>
          <p:nvSpPr>
            <p:cNvPr id="30" name="Shape 8"/>
            <p:cNvSpPr/>
            <p:nvPr/>
          </p:nvSpPr>
          <p:spPr>
            <a:xfrm>
              <a:off x="0" y="0"/>
              <a:ext cx="9144000" cy="6760028"/>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31" name="Shape 9"/>
            <p:cNvSpPr/>
            <p:nvPr/>
          </p:nvSpPr>
          <p:spPr>
            <a:xfrm>
              <a:off x="7543798" y="0"/>
              <a:ext cx="1600202" cy="2209799"/>
            </a:xfrm>
            <a:custGeom>
              <a:avLst/>
              <a:gdLst/>
              <a:ahLst/>
              <a:cxnLst/>
              <a:rect l="0" t="0" r="0" b="0"/>
              <a:pathLst>
                <a:path w="1432" h="3492" extrusionOk="0">
                  <a:moveTo>
                    <a:pt x="0" y="0"/>
                  </a:moveTo>
                  <a:lnTo>
                    <a:pt x="1432" y="0"/>
                  </a:lnTo>
                  <a:lnTo>
                    <a:pt x="1432" y="3492"/>
                  </a:lnTo>
                  <a:lnTo>
                    <a:pt x="1419" y="3252"/>
                  </a:lnTo>
                  <a:lnTo>
                    <a:pt x="1406" y="3024"/>
                  </a:lnTo>
                  <a:lnTo>
                    <a:pt x="1393" y="2807"/>
                  </a:lnTo>
                  <a:lnTo>
                    <a:pt x="1379" y="2601"/>
                  </a:lnTo>
                  <a:lnTo>
                    <a:pt x="1364" y="2407"/>
                  </a:lnTo>
                  <a:lnTo>
                    <a:pt x="1348" y="2222"/>
                  </a:lnTo>
                  <a:lnTo>
                    <a:pt x="1330" y="2047"/>
                  </a:lnTo>
                  <a:lnTo>
                    <a:pt x="1311" y="1881"/>
                  </a:lnTo>
                  <a:lnTo>
                    <a:pt x="1291" y="1726"/>
                  </a:lnTo>
                  <a:lnTo>
                    <a:pt x="1268" y="1580"/>
                  </a:lnTo>
                  <a:lnTo>
                    <a:pt x="1245" y="1442"/>
                  </a:lnTo>
                  <a:lnTo>
                    <a:pt x="1218" y="1313"/>
                  </a:lnTo>
                  <a:lnTo>
                    <a:pt x="1190" y="1192"/>
                  </a:lnTo>
                  <a:lnTo>
                    <a:pt x="1158" y="1078"/>
                  </a:lnTo>
                  <a:lnTo>
                    <a:pt x="1125" y="973"/>
                  </a:lnTo>
                  <a:lnTo>
                    <a:pt x="1089" y="873"/>
                  </a:lnTo>
                  <a:lnTo>
                    <a:pt x="1049" y="781"/>
                  </a:lnTo>
                  <a:lnTo>
                    <a:pt x="1007" y="696"/>
                  </a:lnTo>
                  <a:lnTo>
                    <a:pt x="962" y="617"/>
                  </a:lnTo>
                  <a:lnTo>
                    <a:pt x="913" y="544"/>
                  </a:lnTo>
                  <a:lnTo>
                    <a:pt x="860" y="475"/>
                  </a:lnTo>
                  <a:lnTo>
                    <a:pt x="804" y="413"/>
                  </a:lnTo>
                  <a:lnTo>
                    <a:pt x="744" y="354"/>
                  </a:lnTo>
                  <a:lnTo>
                    <a:pt x="680" y="301"/>
                  </a:lnTo>
                  <a:lnTo>
                    <a:pt x="611" y="252"/>
                  </a:lnTo>
                  <a:lnTo>
                    <a:pt x="539" y="206"/>
                  </a:lnTo>
                  <a:lnTo>
                    <a:pt x="461" y="165"/>
                  </a:lnTo>
                  <a:lnTo>
                    <a:pt x="379" y="128"/>
                  </a:lnTo>
                  <a:lnTo>
                    <a:pt x="292" y="92"/>
                  </a:lnTo>
                  <a:lnTo>
                    <a:pt x="200" y="59"/>
                  </a:lnTo>
                  <a:lnTo>
                    <a:pt x="103" y="28"/>
                  </a:lnTo>
                  <a:lnTo>
                    <a:pt x="0" y="0"/>
                  </a:lnTo>
                  <a:close/>
                </a:path>
              </a:pathLst>
            </a:custGeom>
            <a:solidFill>
              <a:srgbClr val="47D147"/>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32" name="Shape 10"/>
            <p:cNvSpPr/>
            <p:nvPr/>
          </p:nvSpPr>
          <p:spPr>
            <a:xfrm>
              <a:off x="5580112" y="6219186"/>
              <a:ext cx="3456384" cy="425876"/>
            </a:xfrm>
            <a:custGeom>
              <a:avLst/>
              <a:gdLst/>
              <a:ahLst/>
              <a:cxnLst/>
              <a:rect l="0" t="0" r="0" b="0"/>
              <a:pathLst>
                <a:path w="17264" h="2710" extrusionOk="0">
                  <a:moveTo>
                    <a:pt x="17264" y="0"/>
                  </a:moveTo>
                  <a:lnTo>
                    <a:pt x="17264" y="180"/>
                  </a:lnTo>
                  <a:lnTo>
                    <a:pt x="17010" y="442"/>
                  </a:lnTo>
                  <a:lnTo>
                    <a:pt x="16706" y="689"/>
                  </a:lnTo>
                  <a:lnTo>
                    <a:pt x="16354" y="923"/>
                  </a:lnTo>
                  <a:lnTo>
                    <a:pt x="15959" y="1141"/>
                  </a:lnTo>
                  <a:lnTo>
                    <a:pt x="15524" y="1345"/>
                  </a:lnTo>
                  <a:lnTo>
                    <a:pt x="15050" y="1535"/>
                  </a:lnTo>
                  <a:lnTo>
                    <a:pt x="14543" y="1710"/>
                  </a:lnTo>
                  <a:lnTo>
                    <a:pt x="14003" y="1871"/>
                  </a:lnTo>
                  <a:lnTo>
                    <a:pt x="13437" y="2018"/>
                  </a:lnTo>
                  <a:lnTo>
                    <a:pt x="12844" y="2151"/>
                  </a:lnTo>
                  <a:lnTo>
                    <a:pt x="12232" y="2269"/>
                  </a:lnTo>
                  <a:lnTo>
                    <a:pt x="11599" y="2374"/>
                  </a:lnTo>
                  <a:lnTo>
                    <a:pt x="10952" y="2464"/>
                  </a:lnTo>
                  <a:lnTo>
                    <a:pt x="10294" y="2540"/>
                  </a:lnTo>
                  <a:lnTo>
                    <a:pt x="9625" y="2602"/>
                  </a:lnTo>
                  <a:lnTo>
                    <a:pt x="8951" y="2649"/>
                  </a:lnTo>
                  <a:lnTo>
                    <a:pt x="8275" y="2684"/>
                  </a:lnTo>
                  <a:lnTo>
                    <a:pt x="7599" y="2704"/>
                  </a:lnTo>
                  <a:lnTo>
                    <a:pt x="6928" y="2710"/>
                  </a:lnTo>
                  <a:lnTo>
                    <a:pt x="6264" y="2702"/>
                  </a:lnTo>
                  <a:lnTo>
                    <a:pt x="5609" y="2681"/>
                  </a:lnTo>
                  <a:lnTo>
                    <a:pt x="4968" y="2645"/>
                  </a:lnTo>
                  <a:lnTo>
                    <a:pt x="4344" y="2597"/>
                  </a:lnTo>
                  <a:lnTo>
                    <a:pt x="3740" y="2534"/>
                  </a:lnTo>
                  <a:lnTo>
                    <a:pt x="3158" y="2457"/>
                  </a:lnTo>
                  <a:lnTo>
                    <a:pt x="2603" y="2367"/>
                  </a:lnTo>
                  <a:lnTo>
                    <a:pt x="2077" y="2264"/>
                  </a:lnTo>
                  <a:lnTo>
                    <a:pt x="1584" y="2147"/>
                  </a:lnTo>
                  <a:lnTo>
                    <a:pt x="1126" y="2016"/>
                  </a:lnTo>
                  <a:lnTo>
                    <a:pt x="708" y="1871"/>
                  </a:lnTo>
                  <a:lnTo>
                    <a:pt x="331" y="1714"/>
                  </a:lnTo>
                  <a:lnTo>
                    <a:pt x="0" y="1543"/>
                  </a:lnTo>
                  <a:lnTo>
                    <a:pt x="0" y="1474"/>
                  </a:lnTo>
                  <a:lnTo>
                    <a:pt x="341" y="1635"/>
                  </a:lnTo>
                  <a:lnTo>
                    <a:pt x="727" y="1784"/>
                  </a:lnTo>
                  <a:lnTo>
                    <a:pt x="1155" y="1920"/>
                  </a:lnTo>
                  <a:lnTo>
                    <a:pt x="1621" y="2042"/>
                  </a:lnTo>
                  <a:lnTo>
                    <a:pt x="2121" y="2151"/>
                  </a:lnTo>
                  <a:lnTo>
                    <a:pt x="2654" y="2249"/>
                  </a:lnTo>
                  <a:lnTo>
                    <a:pt x="3215" y="2331"/>
                  </a:lnTo>
                  <a:lnTo>
                    <a:pt x="3803" y="2401"/>
                  </a:lnTo>
                  <a:lnTo>
                    <a:pt x="4413" y="2457"/>
                  </a:lnTo>
                  <a:lnTo>
                    <a:pt x="5041" y="2500"/>
                  </a:lnTo>
                  <a:lnTo>
                    <a:pt x="5686" y="2531"/>
                  </a:lnTo>
                  <a:lnTo>
                    <a:pt x="6343" y="2547"/>
                  </a:lnTo>
                  <a:lnTo>
                    <a:pt x="7011" y="2550"/>
                  </a:lnTo>
                  <a:lnTo>
                    <a:pt x="7685" y="2539"/>
                  </a:lnTo>
                  <a:lnTo>
                    <a:pt x="8361" y="2515"/>
                  </a:lnTo>
                  <a:lnTo>
                    <a:pt x="9039" y="2478"/>
                  </a:lnTo>
                  <a:lnTo>
                    <a:pt x="9712" y="2426"/>
                  </a:lnTo>
                  <a:lnTo>
                    <a:pt x="10379" y="2361"/>
                  </a:lnTo>
                  <a:lnTo>
                    <a:pt x="11037" y="2283"/>
                  </a:lnTo>
                  <a:lnTo>
                    <a:pt x="11682" y="2190"/>
                  </a:lnTo>
                  <a:lnTo>
                    <a:pt x="12311" y="2084"/>
                  </a:lnTo>
                  <a:lnTo>
                    <a:pt x="12921" y="1964"/>
                  </a:lnTo>
                  <a:lnTo>
                    <a:pt x="13509" y="1831"/>
                  </a:lnTo>
                  <a:lnTo>
                    <a:pt x="14070" y="1683"/>
                  </a:lnTo>
                  <a:lnTo>
                    <a:pt x="14604" y="1522"/>
                  </a:lnTo>
                  <a:lnTo>
                    <a:pt x="15105" y="1347"/>
                  </a:lnTo>
                  <a:lnTo>
                    <a:pt x="15571" y="1158"/>
                  </a:lnTo>
                  <a:lnTo>
                    <a:pt x="15999" y="954"/>
                  </a:lnTo>
                  <a:lnTo>
                    <a:pt x="16386" y="737"/>
                  </a:lnTo>
                  <a:lnTo>
                    <a:pt x="16728" y="506"/>
                  </a:lnTo>
                  <a:lnTo>
                    <a:pt x="17021" y="260"/>
                  </a:lnTo>
                  <a:lnTo>
                    <a:pt x="17264" y="0"/>
                  </a:lnTo>
                  <a:close/>
                </a:path>
              </a:pathLst>
            </a:custGeom>
            <a:solidFill>
              <a:srgbClr val="47D147"/>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grpSp>
      <p:grpSp>
        <p:nvGrpSpPr>
          <p:cNvPr id="19" name="Shape 12"/>
          <p:cNvGrpSpPr/>
          <p:nvPr userDrawn="1"/>
        </p:nvGrpSpPr>
        <p:grpSpPr>
          <a:xfrm>
            <a:off x="-1" y="2141264"/>
            <a:ext cx="5626745" cy="4716736"/>
            <a:chOff x="0" y="2533588"/>
            <a:chExt cx="8022335" cy="8966518"/>
          </a:xfrm>
        </p:grpSpPr>
        <p:sp>
          <p:nvSpPr>
            <p:cNvPr id="20" name="Shape 13"/>
            <p:cNvSpPr/>
            <p:nvPr/>
          </p:nvSpPr>
          <p:spPr>
            <a:xfrm>
              <a:off x="0" y="2533588"/>
              <a:ext cx="4127500" cy="2514597"/>
            </a:xfrm>
            <a:custGeom>
              <a:avLst/>
              <a:gdLst/>
              <a:ahLst/>
              <a:cxnLst/>
              <a:rect l="0" t="0" r="0" b="0"/>
              <a:pathLst>
                <a:path w="2600" h="1587" extrusionOk="0">
                  <a:moveTo>
                    <a:pt x="0" y="0"/>
                  </a:moveTo>
                  <a:lnTo>
                    <a:pt x="0" y="0"/>
                  </a:lnTo>
                  <a:lnTo>
                    <a:pt x="63" y="8"/>
                  </a:lnTo>
                  <a:lnTo>
                    <a:pt x="124" y="18"/>
                  </a:lnTo>
                  <a:lnTo>
                    <a:pt x="185" y="28"/>
                  </a:lnTo>
                  <a:lnTo>
                    <a:pt x="246" y="40"/>
                  </a:lnTo>
                  <a:lnTo>
                    <a:pt x="305" y="53"/>
                  </a:lnTo>
                  <a:lnTo>
                    <a:pt x="365" y="64"/>
                  </a:lnTo>
                  <a:lnTo>
                    <a:pt x="480" y="94"/>
                  </a:lnTo>
                  <a:lnTo>
                    <a:pt x="596" y="127"/>
                  </a:lnTo>
                  <a:lnTo>
                    <a:pt x="706" y="162"/>
                  </a:lnTo>
                  <a:lnTo>
                    <a:pt x="815" y="200"/>
                  </a:lnTo>
                  <a:lnTo>
                    <a:pt x="921" y="241"/>
                  </a:lnTo>
                  <a:lnTo>
                    <a:pt x="1025" y="286"/>
                  </a:lnTo>
                  <a:lnTo>
                    <a:pt x="1126" y="330"/>
                  </a:lnTo>
                  <a:lnTo>
                    <a:pt x="1223" y="380"/>
                  </a:lnTo>
                  <a:lnTo>
                    <a:pt x="1319" y="429"/>
                  </a:lnTo>
                  <a:lnTo>
                    <a:pt x="1411" y="482"/>
                  </a:lnTo>
                  <a:lnTo>
                    <a:pt x="1502" y="537"/>
                  </a:lnTo>
                  <a:lnTo>
                    <a:pt x="1588" y="591"/>
                  </a:lnTo>
                  <a:lnTo>
                    <a:pt x="1672" y="649"/>
                  </a:lnTo>
                  <a:lnTo>
                    <a:pt x="1753" y="707"/>
                  </a:lnTo>
                  <a:lnTo>
                    <a:pt x="1831" y="764"/>
                  </a:lnTo>
                  <a:lnTo>
                    <a:pt x="1907" y="824"/>
                  </a:lnTo>
                  <a:lnTo>
                    <a:pt x="1979" y="885"/>
                  </a:lnTo>
                  <a:lnTo>
                    <a:pt x="2047" y="946"/>
                  </a:lnTo>
                  <a:lnTo>
                    <a:pt x="2113" y="1005"/>
                  </a:lnTo>
                  <a:lnTo>
                    <a:pt x="2177" y="1066"/>
                  </a:lnTo>
                  <a:lnTo>
                    <a:pt x="2237" y="1128"/>
                  </a:lnTo>
                  <a:lnTo>
                    <a:pt x="2293" y="1189"/>
                  </a:lnTo>
                  <a:lnTo>
                    <a:pt x="2347" y="1248"/>
                  </a:lnTo>
                  <a:lnTo>
                    <a:pt x="2397" y="1308"/>
                  </a:lnTo>
                  <a:lnTo>
                    <a:pt x="2445" y="1365"/>
                  </a:lnTo>
                  <a:lnTo>
                    <a:pt x="2488" y="1423"/>
                  </a:lnTo>
                  <a:lnTo>
                    <a:pt x="2529" y="1479"/>
                  </a:lnTo>
                  <a:lnTo>
                    <a:pt x="2565" y="1534"/>
                  </a:lnTo>
                  <a:lnTo>
                    <a:pt x="2600" y="1587"/>
                  </a:lnTo>
                  <a:lnTo>
                    <a:pt x="2600" y="1587"/>
                  </a:lnTo>
                  <a:lnTo>
                    <a:pt x="2570" y="1555"/>
                  </a:lnTo>
                  <a:lnTo>
                    <a:pt x="2535" y="1522"/>
                  </a:lnTo>
                  <a:lnTo>
                    <a:pt x="2497" y="1487"/>
                  </a:lnTo>
                  <a:lnTo>
                    <a:pt x="2455" y="1451"/>
                  </a:lnTo>
                  <a:lnTo>
                    <a:pt x="2408" y="1413"/>
                  </a:lnTo>
                  <a:lnTo>
                    <a:pt x="2359" y="1375"/>
                  </a:lnTo>
                  <a:lnTo>
                    <a:pt x="2304" y="1336"/>
                  </a:lnTo>
                  <a:lnTo>
                    <a:pt x="2247" y="1294"/>
                  </a:lnTo>
                  <a:lnTo>
                    <a:pt x="2185" y="1255"/>
                  </a:lnTo>
                  <a:lnTo>
                    <a:pt x="2119" y="1215"/>
                  </a:lnTo>
                  <a:lnTo>
                    <a:pt x="2052" y="1174"/>
                  </a:lnTo>
                  <a:lnTo>
                    <a:pt x="1981" y="1134"/>
                  </a:lnTo>
                  <a:lnTo>
                    <a:pt x="1905" y="1096"/>
                  </a:lnTo>
                  <a:lnTo>
                    <a:pt x="1827" y="1058"/>
                  </a:lnTo>
                  <a:lnTo>
                    <a:pt x="1746" y="1020"/>
                  </a:lnTo>
                  <a:lnTo>
                    <a:pt x="1662" y="986"/>
                  </a:lnTo>
                  <a:lnTo>
                    <a:pt x="1576" y="953"/>
                  </a:lnTo>
                  <a:lnTo>
                    <a:pt x="1486" y="921"/>
                  </a:lnTo>
                  <a:lnTo>
                    <a:pt x="1393" y="891"/>
                  </a:lnTo>
                  <a:lnTo>
                    <a:pt x="1299" y="865"/>
                  </a:lnTo>
                  <a:lnTo>
                    <a:pt x="1202" y="840"/>
                  </a:lnTo>
                  <a:lnTo>
                    <a:pt x="1103" y="819"/>
                  </a:lnTo>
                  <a:lnTo>
                    <a:pt x="1000" y="801"/>
                  </a:lnTo>
                  <a:lnTo>
                    <a:pt x="896" y="787"/>
                  </a:lnTo>
                  <a:lnTo>
                    <a:pt x="843" y="781"/>
                  </a:lnTo>
                  <a:lnTo>
                    <a:pt x="791" y="776"/>
                  </a:lnTo>
                  <a:lnTo>
                    <a:pt x="738" y="773"/>
                  </a:lnTo>
                  <a:lnTo>
                    <a:pt x="683" y="769"/>
                  </a:lnTo>
                  <a:lnTo>
                    <a:pt x="629" y="768"/>
                  </a:lnTo>
                  <a:lnTo>
                    <a:pt x="573" y="768"/>
                  </a:lnTo>
                  <a:lnTo>
                    <a:pt x="518" y="768"/>
                  </a:lnTo>
                  <a:lnTo>
                    <a:pt x="462" y="769"/>
                  </a:lnTo>
                  <a:lnTo>
                    <a:pt x="406" y="773"/>
                  </a:lnTo>
                  <a:lnTo>
                    <a:pt x="348" y="776"/>
                  </a:lnTo>
                  <a:lnTo>
                    <a:pt x="292" y="781"/>
                  </a:lnTo>
                  <a:lnTo>
                    <a:pt x="234" y="787"/>
                  </a:lnTo>
                  <a:lnTo>
                    <a:pt x="177" y="796"/>
                  </a:lnTo>
                  <a:lnTo>
                    <a:pt x="117" y="806"/>
                  </a:lnTo>
                  <a:lnTo>
                    <a:pt x="59" y="816"/>
                  </a:lnTo>
                  <a:lnTo>
                    <a:pt x="0" y="827"/>
                  </a:lnTo>
                  <a:lnTo>
                    <a:pt x="0" y="0"/>
                  </a:lnTo>
                  <a:lnTo>
                    <a:pt x="0" y="0"/>
                  </a:lnTo>
                  <a:close/>
                </a:path>
              </a:pathLst>
            </a:custGeom>
            <a:solidFill>
              <a:srgbClr val="D9F5D9"/>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1" name="Shape 14"/>
            <p:cNvSpPr/>
            <p:nvPr/>
          </p:nvSpPr>
          <p:spPr>
            <a:xfrm>
              <a:off x="0" y="4980432"/>
              <a:ext cx="3184027" cy="6519673"/>
            </a:xfrm>
            <a:custGeom>
              <a:avLst/>
              <a:gdLst/>
              <a:ahLst/>
              <a:cxnLst/>
              <a:rect l="0" t="0" r="0" b="0"/>
              <a:pathLst>
                <a:path w="857" h="2024" extrusionOk="0">
                  <a:moveTo>
                    <a:pt x="0" y="776"/>
                  </a:moveTo>
                  <a:lnTo>
                    <a:pt x="0" y="776"/>
                  </a:lnTo>
                  <a:lnTo>
                    <a:pt x="38" y="703"/>
                  </a:lnTo>
                  <a:lnTo>
                    <a:pt x="78" y="634"/>
                  </a:lnTo>
                  <a:lnTo>
                    <a:pt x="119" y="566"/>
                  </a:lnTo>
                  <a:lnTo>
                    <a:pt x="162" y="502"/>
                  </a:lnTo>
                  <a:lnTo>
                    <a:pt x="208" y="441"/>
                  </a:lnTo>
                  <a:lnTo>
                    <a:pt x="256" y="381"/>
                  </a:lnTo>
                  <a:lnTo>
                    <a:pt x="305" y="327"/>
                  </a:lnTo>
                  <a:lnTo>
                    <a:pt x="330" y="300"/>
                  </a:lnTo>
                  <a:lnTo>
                    <a:pt x="357" y="274"/>
                  </a:lnTo>
                  <a:lnTo>
                    <a:pt x="385" y="249"/>
                  </a:lnTo>
                  <a:lnTo>
                    <a:pt x="411" y="226"/>
                  </a:lnTo>
                  <a:lnTo>
                    <a:pt x="439" y="203"/>
                  </a:lnTo>
                  <a:lnTo>
                    <a:pt x="469" y="182"/>
                  </a:lnTo>
                  <a:lnTo>
                    <a:pt x="497" y="160"/>
                  </a:lnTo>
                  <a:lnTo>
                    <a:pt x="527" y="140"/>
                  </a:lnTo>
                  <a:lnTo>
                    <a:pt x="558" y="122"/>
                  </a:lnTo>
                  <a:lnTo>
                    <a:pt x="588" y="104"/>
                  </a:lnTo>
                  <a:lnTo>
                    <a:pt x="619" y="87"/>
                  </a:lnTo>
                  <a:lnTo>
                    <a:pt x="652" y="71"/>
                  </a:lnTo>
                  <a:lnTo>
                    <a:pt x="685" y="56"/>
                  </a:lnTo>
                  <a:lnTo>
                    <a:pt x="718" y="43"/>
                  </a:lnTo>
                  <a:lnTo>
                    <a:pt x="751" y="31"/>
                  </a:lnTo>
                  <a:lnTo>
                    <a:pt x="786" y="20"/>
                  </a:lnTo>
                  <a:lnTo>
                    <a:pt x="822" y="10"/>
                  </a:lnTo>
                  <a:lnTo>
                    <a:pt x="857" y="0"/>
                  </a:lnTo>
                  <a:lnTo>
                    <a:pt x="857" y="0"/>
                  </a:lnTo>
                  <a:lnTo>
                    <a:pt x="806" y="46"/>
                  </a:lnTo>
                  <a:lnTo>
                    <a:pt x="754" y="94"/>
                  </a:lnTo>
                  <a:lnTo>
                    <a:pt x="706" y="144"/>
                  </a:lnTo>
                  <a:lnTo>
                    <a:pt x="660" y="196"/>
                  </a:lnTo>
                  <a:lnTo>
                    <a:pt x="617" y="249"/>
                  </a:lnTo>
                  <a:lnTo>
                    <a:pt x="576" y="304"/>
                  </a:lnTo>
                  <a:lnTo>
                    <a:pt x="536" y="362"/>
                  </a:lnTo>
                  <a:lnTo>
                    <a:pt x="498" y="419"/>
                  </a:lnTo>
                  <a:lnTo>
                    <a:pt x="462" y="479"/>
                  </a:lnTo>
                  <a:lnTo>
                    <a:pt x="429" y="538"/>
                  </a:lnTo>
                  <a:lnTo>
                    <a:pt x="398" y="601"/>
                  </a:lnTo>
                  <a:lnTo>
                    <a:pt x="368" y="664"/>
                  </a:lnTo>
                  <a:lnTo>
                    <a:pt x="340" y="728"/>
                  </a:lnTo>
                  <a:lnTo>
                    <a:pt x="315" y="792"/>
                  </a:lnTo>
                  <a:lnTo>
                    <a:pt x="291" y="858"/>
                  </a:lnTo>
                  <a:lnTo>
                    <a:pt x="269" y="925"/>
                  </a:lnTo>
                  <a:lnTo>
                    <a:pt x="249" y="992"/>
                  </a:lnTo>
                  <a:lnTo>
                    <a:pt x="229" y="1060"/>
                  </a:lnTo>
                  <a:lnTo>
                    <a:pt x="213" y="1128"/>
                  </a:lnTo>
                  <a:lnTo>
                    <a:pt x="198" y="1197"/>
                  </a:lnTo>
                  <a:lnTo>
                    <a:pt x="185" y="1266"/>
                  </a:lnTo>
                  <a:lnTo>
                    <a:pt x="173" y="1336"/>
                  </a:lnTo>
                  <a:lnTo>
                    <a:pt x="162" y="1405"/>
                  </a:lnTo>
                  <a:lnTo>
                    <a:pt x="154" y="1474"/>
                  </a:lnTo>
                  <a:lnTo>
                    <a:pt x="147" y="1544"/>
                  </a:lnTo>
                  <a:lnTo>
                    <a:pt x="140" y="1613"/>
                  </a:lnTo>
                  <a:lnTo>
                    <a:pt x="137" y="1682"/>
                  </a:lnTo>
                  <a:lnTo>
                    <a:pt x="134" y="1752"/>
                  </a:lnTo>
                  <a:lnTo>
                    <a:pt x="132" y="1821"/>
                  </a:lnTo>
                  <a:lnTo>
                    <a:pt x="132" y="1889"/>
                  </a:lnTo>
                  <a:lnTo>
                    <a:pt x="134" y="1956"/>
                  </a:lnTo>
                  <a:lnTo>
                    <a:pt x="135" y="2024"/>
                  </a:lnTo>
                  <a:lnTo>
                    <a:pt x="0" y="2024"/>
                  </a:lnTo>
                  <a:lnTo>
                    <a:pt x="0" y="776"/>
                  </a:lnTo>
                  <a:lnTo>
                    <a:pt x="0" y="776"/>
                  </a:lnTo>
                  <a:close/>
                </a:path>
              </a:pathLst>
            </a:custGeom>
            <a:solidFill>
              <a:srgbClr val="B4ECB4">
                <a:alpha val="43921"/>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2" name="Shape 15"/>
            <p:cNvSpPr/>
            <p:nvPr/>
          </p:nvSpPr>
          <p:spPr>
            <a:xfrm>
              <a:off x="0" y="3371787"/>
              <a:ext cx="2895601" cy="2154237"/>
            </a:xfrm>
            <a:custGeom>
              <a:avLst/>
              <a:gdLst/>
              <a:ahLst/>
              <a:cxnLst/>
              <a:rect l="0" t="0" r="0" b="0"/>
              <a:pathLst>
                <a:path w="1974" h="1357" extrusionOk="0">
                  <a:moveTo>
                    <a:pt x="0" y="118"/>
                  </a:moveTo>
                  <a:lnTo>
                    <a:pt x="0" y="118"/>
                  </a:lnTo>
                  <a:lnTo>
                    <a:pt x="83" y="92"/>
                  </a:lnTo>
                  <a:lnTo>
                    <a:pt x="165" y="69"/>
                  </a:lnTo>
                  <a:lnTo>
                    <a:pt x="246" y="49"/>
                  </a:lnTo>
                  <a:lnTo>
                    <a:pt x="327" y="33"/>
                  </a:lnTo>
                  <a:lnTo>
                    <a:pt x="408" y="21"/>
                  </a:lnTo>
                  <a:lnTo>
                    <a:pt x="487" y="11"/>
                  </a:lnTo>
                  <a:lnTo>
                    <a:pt x="566" y="5"/>
                  </a:lnTo>
                  <a:lnTo>
                    <a:pt x="645" y="1"/>
                  </a:lnTo>
                  <a:lnTo>
                    <a:pt x="721" y="0"/>
                  </a:lnTo>
                  <a:lnTo>
                    <a:pt x="797" y="1"/>
                  </a:lnTo>
                  <a:lnTo>
                    <a:pt x="873" y="6"/>
                  </a:lnTo>
                  <a:lnTo>
                    <a:pt x="946" y="13"/>
                  </a:lnTo>
                  <a:lnTo>
                    <a:pt x="1018" y="23"/>
                  </a:lnTo>
                  <a:lnTo>
                    <a:pt x="1088" y="33"/>
                  </a:lnTo>
                  <a:lnTo>
                    <a:pt x="1157" y="47"/>
                  </a:lnTo>
                  <a:lnTo>
                    <a:pt x="1225" y="62"/>
                  </a:lnTo>
                  <a:lnTo>
                    <a:pt x="1289" y="79"/>
                  </a:lnTo>
                  <a:lnTo>
                    <a:pt x="1352" y="97"/>
                  </a:lnTo>
                  <a:lnTo>
                    <a:pt x="1413" y="117"/>
                  </a:lnTo>
                  <a:lnTo>
                    <a:pt x="1472" y="138"/>
                  </a:lnTo>
                  <a:lnTo>
                    <a:pt x="1530" y="161"/>
                  </a:lnTo>
                  <a:lnTo>
                    <a:pt x="1585" y="184"/>
                  </a:lnTo>
                  <a:lnTo>
                    <a:pt x="1636" y="209"/>
                  </a:lnTo>
                  <a:lnTo>
                    <a:pt x="1685" y="236"/>
                  </a:lnTo>
                  <a:lnTo>
                    <a:pt x="1732" y="262"/>
                  </a:lnTo>
                  <a:lnTo>
                    <a:pt x="1776" y="288"/>
                  </a:lnTo>
                  <a:lnTo>
                    <a:pt x="1816" y="315"/>
                  </a:lnTo>
                  <a:lnTo>
                    <a:pt x="1854" y="343"/>
                  </a:lnTo>
                  <a:lnTo>
                    <a:pt x="1888" y="371"/>
                  </a:lnTo>
                  <a:lnTo>
                    <a:pt x="1921" y="399"/>
                  </a:lnTo>
                  <a:lnTo>
                    <a:pt x="1949" y="427"/>
                  </a:lnTo>
                  <a:lnTo>
                    <a:pt x="1974" y="455"/>
                  </a:lnTo>
                  <a:lnTo>
                    <a:pt x="1974" y="455"/>
                  </a:lnTo>
                  <a:lnTo>
                    <a:pt x="1920" y="434"/>
                  </a:lnTo>
                  <a:lnTo>
                    <a:pt x="1864" y="412"/>
                  </a:lnTo>
                  <a:lnTo>
                    <a:pt x="1804" y="394"/>
                  </a:lnTo>
                  <a:lnTo>
                    <a:pt x="1743" y="376"/>
                  </a:lnTo>
                  <a:lnTo>
                    <a:pt x="1680" y="361"/>
                  </a:lnTo>
                  <a:lnTo>
                    <a:pt x="1614" y="348"/>
                  </a:lnTo>
                  <a:lnTo>
                    <a:pt x="1548" y="338"/>
                  </a:lnTo>
                  <a:lnTo>
                    <a:pt x="1481" y="330"/>
                  </a:lnTo>
                  <a:lnTo>
                    <a:pt x="1413" y="323"/>
                  </a:lnTo>
                  <a:lnTo>
                    <a:pt x="1344" y="320"/>
                  </a:lnTo>
                  <a:lnTo>
                    <a:pt x="1273" y="321"/>
                  </a:lnTo>
                  <a:lnTo>
                    <a:pt x="1203" y="325"/>
                  </a:lnTo>
                  <a:lnTo>
                    <a:pt x="1132" y="331"/>
                  </a:lnTo>
                  <a:lnTo>
                    <a:pt x="1061" y="341"/>
                  </a:lnTo>
                  <a:lnTo>
                    <a:pt x="990" y="356"/>
                  </a:lnTo>
                  <a:lnTo>
                    <a:pt x="954" y="364"/>
                  </a:lnTo>
                  <a:lnTo>
                    <a:pt x="919" y="374"/>
                  </a:lnTo>
                  <a:lnTo>
                    <a:pt x="885" y="384"/>
                  </a:lnTo>
                  <a:lnTo>
                    <a:pt x="850" y="396"/>
                  </a:lnTo>
                  <a:lnTo>
                    <a:pt x="815" y="409"/>
                  </a:lnTo>
                  <a:lnTo>
                    <a:pt x="781" y="424"/>
                  </a:lnTo>
                  <a:lnTo>
                    <a:pt x="746" y="439"/>
                  </a:lnTo>
                  <a:lnTo>
                    <a:pt x="711" y="455"/>
                  </a:lnTo>
                  <a:lnTo>
                    <a:pt x="678" y="472"/>
                  </a:lnTo>
                  <a:lnTo>
                    <a:pt x="645" y="490"/>
                  </a:lnTo>
                  <a:lnTo>
                    <a:pt x="612" y="510"/>
                  </a:lnTo>
                  <a:lnTo>
                    <a:pt x="579" y="531"/>
                  </a:lnTo>
                  <a:lnTo>
                    <a:pt x="546" y="554"/>
                  </a:lnTo>
                  <a:lnTo>
                    <a:pt x="515" y="577"/>
                  </a:lnTo>
                  <a:lnTo>
                    <a:pt x="484" y="602"/>
                  </a:lnTo>
                  <a:lnTo>
                    <a:pt x="452" y="629"/>
                  </a:lnTo>
                  <a:lnTo>
                    <a:pt x="421" y="657"/>
                  </a:lnTo>
                  <a:lnTo>
                    <a:pt x="391" y="685"/>
                  </a:lnTo>
                  <a:lnTo>
                    <a:pt x="361" y="716"/>
                  </a:lnTo>
                  <a:lnTo>
                    <a:pt x="333" y="747"/>
                  </a:lnTo>
                  <a:lnTo>
                    <a:pt x="304" y="780"/>
                  </a:lnTo>
                  <a:lnTo>
                    <a:pt x="277" y="815"/>
                  </a:lnTo>
                  <a:lnTo>
                    <a:pt x="249" y="851"/>
                  </a:lnTo>
                  <a:lnTo>
                    <a:pt x="223" y="889"/>
                  </a:lnTo>
                  <a:lnTo>
                    <a:pt x="198" y="929"/>
                  </a:lnTo>
                  <a:lnTo>
                    <a:pt x="172" y="970"/>
                  </a:lnTo>
                  <a:lnTo>
                    <a:pt x="149" y="1012"/>
                  </a:lnTo>
                  <a:lnTo>
                    <a:pt x="124" y="1056"/>
                  </a:lnTo>
                  <a:lnTo>
                    <a:pt x="101" y="1102"/>
                  </a:lnTo>
                  <a:lnTo>
                    <a:pt x="79" y="1150"/>
                  </a:lnTo>
                  <a:lnTo>
                    <a:pt x="58" y="1198"/>
                  </a:lnTo>
                  <a:lnTo>
                    <a:pt x="38" y="1249"/>
                  </a:lnTo>
                  <a:lnTo>
                    <a:pt x="18" y="1302"/>
                  </a:lnTo>
                  <a:lnTo>
                    <a:pt x="0" y="1357"/>
                  </a:lnTo>
                  <a:lnTo>
                    <a:pt x="0" y="118"/>
                  </a:lnTo>
                  <a:lnTo>
                    <a:pt x="0" y="118"/>
                  </a:lnTo>
                  <a:close/>
                </a:path>
              </a:pathLst>
            </a:custGeom>
            <a:solidFill>
              <a:srgbClr val="B4ECB4"/>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3" name="Shape 16"/>
            <p:cNvSpPr/>
            <p:nvPr/>
          </p:nvSpPr>
          <p:spPr>
            <a:xfrm>
              <a:off x="1502663" y="5586916"/>
              <a:ext cx="6519671" cy="5913190"/>
            </a:xfrm>
            <a:custGeom>
              <a:avLst/>
              <a:gdLst/>
              <a:ahLst/>
              <a:cxnLst/>
              <a:rect l="0" t="0" r="0" b="0"/>
              <a:pathLst>
                <a:path w="2552" h="2085" extrusionOk="0">
                  <a:moveTo>
                    <a:pt x="1377" y="130"/>
                  </a:moveTo>
                  <a:lnTo>
                    <a:pt x="1377" y="130"/>
                  </a:lnTo>
                  <a:lnTo>
                    <a:pt x="1339" y="109"/>
                  </a:lnTo>
                  <a:lnTo>
                    <a:pt x="1299" y="89"/>
                  </a:lnTo>
                  <a:lnTo>
                    <a:pt x="1260" y="73"/>
                  </a:lnTo>
                  <a:lnTo>
                    <a:pt x="1220" y="56"/>
                  </a:lnTo>
                  <a:lnTo>
                    <a:pt x="1179" y="43"/>
                  </a:lnTo>
                  <a:lnTo>
                    <a:pt x="1137" y="30"/>
                  </a:lnTo>
                  <a:lnTo>
                    <a:pt x="1094" y="20"/>
                  </a:lnTo>
                  <a:lnTo>
                    <a:pt x="1052" y="11"/>
                  </a:lnTo>
                  <a:lnTo>
                    <a:pt x="1009" y="7"/>
                  </a:lnTo>
                  <a:lnTo>
                    <a:pt x="966" y="2"/>
                  </a:lnTo>
                  <a:lnTo>
                    <a:pt x="923" y="0"/>
                  </a:lnTo>
                  <a:lnTo>
                    <a:pt x="880" y="0"/>
                  </a:lnTo>
                  <a:lnTo>
                    <a:pt x="837" y="2"/>
                  </a:lnTo>
                  <a:lnTo>
                    <a:pt x="794" y="5"/>
                  </a:lnTo>
                  <a:lnTo>
                    <a:pt x="751" y="10"/>
                  </a:lnTo>
                  <a:lnTo>
                    <a:pt x="708" y="18"/>
                  </a:lnTo>
                  <a:lnTo>
                    <a:pt x="667" y="28"/>
                  </a:lnTo>
                  <a:lnTo>
                    <a:pt x="624" y="40"/>
                  </a:lnTo>
                  <a:lnTo>
                    <a:pt x="584" y="54"/>
                  </a:lnTo>
                  <a:lnTo>
                    <a:pt x="543" y="69"/>
                  </a:lnTo>
                  <a:lnTo>
                    <a:pt x="504" y="87"/>
                  </a:lnTo>
                  <a:lnTo>
                    <a:pt x="466" y="107"/>
                  </a:lnTo>
                  <a:lnTo>
                    <a:pt x="428" y="130"/>
                  </a:lnTo>
                  <a:lnTo>
                    <a:pt x="391" y="155"/>
                  </a:lnTo>
                  <a:lnTo>
                    <a:pt x="357" y="182"/>
                  </a:lnTo>
                  <a:lnTo>
                    <a:pt x="322" y="210"/>
                  </a:lnTo>
                  <a:lnTo>
                    <a:pt x="289" y="241"/>
                  </a:lnTo>
                  <a:lnTo>
                    <a:pt x="258" y="272"/>
                  </a:lnTo>
                  <a:lnTo>
                    <a:pt x="228" y="309"/>
                  </a:lnTo>
                  <a:lnTo>
                    <a:pt x="200" y="345"/>
                  </a:lnTo>
                  <a:lnTo>
                    <a:pt x="173" y="385"/>
                  </a:lnTo>
                  <a:lnTo>
                    <a:pt x="149" y="426"/>
                  </a:lnTo>
                  <a:lnTo>
                    <a:pt x="149" y="426"/>
                  </a:lnTo>
                  <a:lnTo>
                    <a:pt x="124" y="472"/>
                  </a:lnTo>
                  <a:lnTo>
                    <a:pt x="102" y="520"/>
                  </a:lnTo>
                  <a:lnTo>
                    <a:pt x="83" y="568"/>
                  </a:lnTo>
                  <a:lnTo>
                    <a:pt x="64" y="617"/>
                  </a:lnTo>
                  <a:lnTo>
                    <a:pt x="48" y="667"/>
                  </a:lnTo>
                  <a:lnTo>
                    <a:pt x="35" y="718"/>
                  </a:lnTo>
                  <a:lnTo>
                    <a:pt x="23" y="769"/>
                  </a:lnTo>
                  <a:lnTo>
                    <a:pt x="15" y="822"/>
                  </a:lnTo>
                  <a:lnTo>
                    <a:pt x="7" y="875"/>
                  </a:lnTo>
                  <a:lnTo>
                    <a:pt x="2" y="928"/>
                  </a:lnTo>
                  <a:lnTo>
                    <a:pt x="0" y="982"/>
                  </a:lnTo>
                  <a:lnTo>
                    <a:pt x="0" y="1035"/>
                  </a:lnTo>
                  <a:lnTo>
                    <a:pt x="2" y="1090"/>
                  </a:lnTo>
                  <a:lnTo>
                    <a:pt x="5" y="1146"/>
                  </a:lnTo>
                  <a:lnTo>
                    <a:pt x="12" y="1200"/>
                  </a:lnTo>
                  <a:lnTo>
                    <a:pt x="22" y="1255"/>
                  </a:lnTo>
                  <a:lnTo>
                    <a:pt x="31" y="1311"/>
                  </a:lnTo>
                  <a:lnTo>
                    <a:pt x="46" y="1365"/>
                  </a:lnTo>
                  <a:lnTo>
                    <a:pt x="61" y="1420"/>
                  </a:lnTo>
                  <a:lnTo>
                    <a:pt x="79" y="1474"/>
                  </a:lnTo>
                  <a:lnTo>
                    <a:pt x="101" y="1529"/>
                  </a:lnTo>
                  <a:lnTo>
                    <a:pt x="124" y="1583"/>
                  </a:lnTo>
                  <a:lnTo>
                    <a:pt x="149" y="1636"/>
                  </a:lnTo>
                  <a:lnTo>
                    <a:pt x="177" y="1689"/>
                  </a:lnTo>
                  <a:lnTo>
                    <a:pt x="206" y="1742"/>
                  </a:lnTo>
                  <a:lnTo>
                    <a:pt x="239" y="1793"/>
                  </a:lnTo>
                  <a:lnTo>
                    <a:pt x="274" y="1844"/>
                  </a:lnTo>
                  <a:lnTo>
                    <a:pt x="312" y="1895"/>
                  </a:lnTo>
                  <a:lnTo>
                    <a:pt x="353" y="1943"/>
                  </a:lnTo>
                  <a:lnTo>
                    <a:pt x="396" y="1993"/>
                  </a:lnTo>
                  <a:lnTo>
                    <a:pt x="441" y="2039"/>
                  </a:lnTo>
                  <a:lnTo>
                    <a:pt x="489" y="2085"/>
                  </a:lnTo>
                  <a:lnTo>
                    <a:pt x="2552" y="2085"/>
                  </a:lnTo>
                  <a:lnTo>
                    <a:pt x="2552" y="2085"/>
                  </a:lnTo>
                  <a:lnTo>
                    <a:pt x="2526" y="2070"/>
                  </a:lnTo>
                  <a:lnTo>
                    <a:pt x="2450" y="2026"/>
                  </a:lnTo>
                  <a:lnTo>
                    <a:pt x="2336" y="1955"/>
                  </a:lnTo>
                  <a:lnTo>
                    <a:pt x="2266" y="1910"/>
                  </a:lnTo>
                  <a:lnTo>
                    <a:pt x="2192" y="1860"/>
                  </a:lnTo>
                  <a:lnTo>
                    <a:pt x="2111" y="1808"/>
                  </a:lnTo>
                  <a:lnTo>
                    <a:pt x="2025" y="1748"/>
                  </a:lnTo>
                  <a:lnTo>
                    <a:pt x="1938" y="1685"/>
                  </a:lnTo>
                  <a:lnTo>
                    <a:pt x="1849" y="1619"/>
                  </a:lnTo>
                  <a:lnTo>
                    <a:pt x="1758" y="1550"/>
                  </a:lnTo>
                  <a:lnTo>
                    <a:pt x="1667" y="1477"/>
                  </a:lnTo>
                  <a:lnTo>
                    <a:pt x="1578" y="1403"/>
                  </a:lnTo>
                  <a:lnTo>
                    <a:pt x="1492" y="1326"/>
                  </a:lnTo>
                  <a:lnTo>
                    <a:pt x="1451" y="1286"/>
                  </a:lnTo>
                  <a:lnTo>
                    <a:pt x="1410" y="1246"/>
                  </a:lnTo>
                  <a:lnTo>
                    <a:pt x="1370" y="1207"/>
                  </a:lnTo>
                  <a:lnTo>
                    <a:pt x="1332" y="1167"/>
                  </a:lnTo>
                  <a:lnTo>
                    <a:pt x="1296" y="1126"/>
                  </a:lnTo>
                  <a:lnTo>
                    <a:pt x="1261" y="1086"/>
                  </a:lnTo>
                  <a:lnTo>
                    <a:pt x="1227" y="1045"/>
                  </a:lnTo>
                  <a:lnTo>
                    <a:pt x="1195" y="1004"/>
                  </a:lnTo>
                  <a:lnTo>
                    <a:pt x="1167" y="962"/>
                  </a:lnTo>
                  <a:lnTo>
                    <a:pt x="1139" y="923"/>
                  </a:lnTo>
                  <a:lnTo>
                    <a:pt x="1114" y="881"/>
                  </a:lnTo>
                  <a:lnTo>
                    <a:pt x="1091" y="840"/>
                  </a:lnTo>
                  <a:lnTo>
                    <a:pt x="1071" y="801"/>
                  </a:lnTo>
                  <a:lnTo>
                    <a:pt x="1055" y="761"/>
                  </a:lnTo>
                  <a:lnTo>
                    <a:pt x="1042" y="720"/>
                  </a:lnTo>
                  <a:lnTo>
                    <a:pt x="1030" y="680"/>
                  </a:lnTo>
                  <a:lnTo>
                    <a:pt x="1022" y="642"/>
                  </a:lnTo>
                  <a:lnTo>
                    <a:pt x="1017" y="602"/>
                  </a:lnTo>
                  <a:lnTo>
                    <a:pt x="1015" y="565"/>
                  </a:lnTo>
                  <a:lnTo>
                    <a:pt x="1019" y="527"/>
                  </a:lnTo>
                  <a:lnTo>
                    <a:pt x="1023" y="489"/>
                  </a:lnTo>
                  <a:lnTo>
                    <a:pt x="1028" y="470"/>
                  </a:lnTo>
                  <a:lnTo>
                    <a:pt x="1033" y="452"/>
                  </a:lnTo>
                  <a:lnTo>
                    <a:pt x="1040" y="434"/>
                  </a:lnTo>
                  <a:lnTo>
                    <a:pt x="1048" y="416"/>
                  </a:lnTo>
                  <a:lnTo>
                    <a:pt x="1057" y="398"/>
                  </a:lnTo>
                  <a:lnTo>
                    <a:pt x="1066" y="381"/>
                  </a:lnTo>
                  <a:lnTo>
                    <a:pt x="1076" y="363"/>
                  </a:lnTo>
                  <a:lnTo>
                    <a:pt x="1088" y="347"/>
                  </a:lnTo>
                  <a:lnTo>
                    <a:pt x="1101" y="330"/>
                  </a:lnTo>
                  <a:lnTo>
                    <a:pt x="1116" y="312"/>
                  </a:lnTo>
                  <a:lnTo>
                    <a:pt x="1131" y="295"/>
                  </a:lnTo>
                  <a:lnTo>
                    <a:pt x="1147" y="281"/>
                  </a:lnTo>
                  <a:lnTo>
                    <a:pt x="1182" y="248"/>
                  </a:lnTo>
                  <a:lnTo>
                    <a:pt x="1223" y="216"/>
                  </a:lnTo>
                  <a:lnTo>
                    <a:pt x="1269" y="186"/>
                  </a:lnTo>
                  <a:lnTo>
                    <a:pt x="1321" y="158"/>
                  </a:lnTo>
                  <a:lnTo>
                    <a:pt x="1377" y="130"/>
                  </a:lnTo>
                  <a:lnTo>
                    <a:pt x="1377" y="130"/>
                  </a:lnTo>
                  <a:close/>
                </a:path>
              </a:pathLst>
            </a:custGeom>
            <a:solidFill>
              <a:srgbClr val="F2F2F2">
                <a:alpha val="33725"/>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4" name="Shape 17"/>
            <p:cNvSpPr/>
            <p:nvPr/>
          </p:nvSpPr>
          <p:spPr>
            <a:xfrm>
              <a:off x="1155001" y="5801712"/>
              <a:ext cx="3420932" cy="5698393"/>
            </a:xfrm>
            <a:custGeom>
              <a:avLst/>
              <a:gdLst/>
              <a:ahLst/>
              <a:cxnLst/>
              <a:rect l="0" t="0" r="0" b="0"/>
              <a:pathLst>
                <a:path w="718" h="1804" extrusionOk="0">
                  <a:moveTo>
                    <a:pt x="99" y="1804"/>
                  </a:moveTo>
                  <a:lnTo>
                    <a:pt x="99" y="1804"/>
                  </a:lnTo>
                  <a:lnTo>
                    <a:pt x="77" y="1725"/>
                  </a:lnTo>
                  <a:lnTo>
                    <a:pt x="57" y="1647"/>
                  </a:lnTo>
                  <a:lnTo>
                    <a:pt x="43" y="1570"/>
                  </a:lnTo>
                  <a:lnTo>
                    <a:pt x="29" y="1492"/>
                  </a:lnTo>
                  <a:lnTo>
                    <a:pt x="18" y="1416"/>
                  </a:lnTo>
                  <a:lnTo>
                    <a:pt x="10" y="1342"/>
                  </a:lnTo>
                  <a:lnTo>
                    <a:pt x="5" y="1267"/>
                  </a:lnTo>
                  <a:lnTo>
                    <a:pt x="1" y="1195"/>
                  </a:lnTo>
                  <a:lnTo>
                    <a:pt x="0" y="1124"/>
                  </a:lnTo>
                  <a:lnTo>
                    <a:pt x="1" y="1054"/>
                  </a:lnTo>
                  <a:lnTo>
                    <a:pt x="5" y="987"/>
                  </a:lnTo>
                  <a:lnTo>
                    <a:pt x="10" y="919"/>
                  </a:lnTo>
                  <a:lnTo>
                    <a:pt x="18" y="853"/>
                  </a:lnTo>
                  <a:lnTo>
                    <a:pt x="26" y="790"/>
                  </a:lnTo>
                  <a:lnTo>
                    <a:pt x="38" y="728"/>
                  </a:lnTo>
                  <a:lnTo>
                    <a:pt x="49" y="667"/>
                  </a:lnTo>
                  <a:lnTo>
                    <a:pt x="64" y="609"/>
                  </a:lnTo>
                  <a:lnTo>
                    <a:pt x="81" y="553"/>
                  </a:lnTo>
                  <a:lnTo>
                    <a:pt x="97" y="496"/>
                  </a:lnTo>
                  <a:lnTo>
                    <a:pt x="117" y="445"/>
                  </a:lnTo>
                  <a:lnTo>
                    <a:pt x="137" y="394"/>
                  </a:lnTo>
                  <a:lnTo>
                    <a:pt x="158" y="346"/>
                  </a:lnTo>
                  <a:lnTo>
                    <a:pt x="180" y="300"/>
                  </a:lnTo>
                  <a:lnTo>
                    <a:pt x="203" y="255"/>
                  </a:lnTo>
                  <a:lnTo>
                    <a:pt x="227" y="214"/>
                  </a:lnTo>
                  <a:lnTo>
                    <a:pt x="254" y="176"/>
                  </a:lnTo>
                  <a:lnTo>
                    <a:pt x="280" y="140"/>
                  </a:lnTo>
                  <a:lnTo>
                    <a:pt x="307" y="105"/>
                  </a:lnTo>
                  <a:lnTo>
                    <a:pt x="335" y="76"/>
                  </a:lnTo>
                  <a:lnTo>
                    <a:pt x="363" y="47"/>
                  </a:lnTo>
                  <a:lnTo>
                    <a:pt x="391" y="21"/>
                  </a:lnTo>
                  <a:lnTo>
                    <a:pt x="421" y="0"/>
                  </a:lnTo>
                  <a:lnTo>
                    <a:pt x="421" y="0"/>
                  </a:lnTo>
                  <a:lnTo>
                    <a:pt x="383" y="57"/>
                  </a:lnTo>
                  <a:lnTo>
                    <a:pt x="348" y="117"/>
                  </a:lnTo>
                  <a:lnTo>
                    <a:pt x="317" y="176"/>
                  </a:lnTo>
                  <a:lnTo>
                    <a:pt x="289" y="237"/>
                  </a:lnTo>
                  <a:lnTo>
                    <a:pt x="265" y="298"/>
                  </a:lnTo>
                  <a:lnTo>
                    <a:pt x="244" y="359"/>
                  </a:lnTo>
                  <a:lnTo>
                    <a:pt x="226" y="421"/>
                  </a:lnTo>
                  <a:lnTo>
                    <a:pt x="213" y="482"/>
                  </a:lnTo>
                  <a:lnTo>
                    <a:pt x="201" y="544"/>
                  </a:lnTo>
                  <a:lnTo>
                    <a:pt x="193" y="605"/>
                  </a:lnTo>
                  <a:lnTo>
                    <a:pt x="188" y="667"/>
                  </a:lnTo>
                  <a:lnTo>
                    <a:pt x="185" y="728"/>
                  </a:lnTo>
                  <a:lnTo>
                    <a:pt x="186" y="789"/>
                  </a:lnTo>
                  <a:lnTo>
                    <a:pt x="189" y="850"/>
                  </a:lnTo>
                  <a:lnTo>
                    <a:pt x="196" y="911"/>
                  </a:lnTo>
                  <a:lnTo>
                    <a:pt x="206" y="970"/>
                  </a:lnTo>
                  <a:lnTo>
                    <a:pt x="219" y="1030"/>
                  </a:lnTo>
                  <a:lnTo>
                    <a:pt x="234" y="1089"/>
                  </a:lnTo>
                  <a:lnTo>
                    <a:pt x="252" y="1147"/>
                  </a:lnTo>
                  <a:lnTo>
                    <a:pt x="274" y="1205"/>
                  </a:lnTo>
                  <a:lnTo>
                    <a:pt x="297" y="1261"/>
                  </a:lnTo>
                  <a:lnTo>
                    <a:pt x="323" y="1317"/>
                  </a:lnTo>
                  <a:lnTo>
                    <a:pt x="351" y="1371"/>
                  </a:lnTo>
                  <a:lnTo>
                    <a:pt x="383" y="1424"/>
                  </a:lnTo>
                  <a:lnTo>
                    <a:pt x="416" y="1477"/>
                  </a:lnTo>
                  <a:lnTo>
                    <a:pt x="452" y="1528"/>
                  </a:lnTo>
                  <a:lnTo>
                    <a:pt x="492" y="1578"/>
                  </a:lnTo>
                  <a:lnTo>
                    <a:pt x="531" y="1626"/>
                  </a:lnTo>
                  <a:lnTo>
                    <a:pt x="576" y="1674"/>
                  </a:lnTo>
                  <a:lnTo>
                    <a:pt x="620" y="1718"/>
                  </a:lnTo>
                  <a:lnTo>
                    <a:pt x="668" y="1763"/>
                  </a:lnTo>
                  <a:lnTo>
                    <a:pt x="718" y="1804"/>
                  </a:lnTo>
                  <a:lnTo>
                    <a:pt x="99" y="1804"/>
                  </a:lnTo>
                  <a:lnTo>
                    <a:pt x="99" y="1804"/>
                  </a:lnTo>
                  <a:close/>
                </a:path>
              </a:pathLst>
            </a:custGeom>
            <a:solidFill>
              <a:srgbClr val="8FE38F">
                <a:alpha val="36862"/>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grpSp>
      <p:sp>
        <p:nvSpPr>
          <p:cNvPr id="2" name="タイトル プレースホルダ 1"/>
          <p:cNvSpPr>
            <a:spLocks noGrp="1"/>
          </p:cNvSpPr>
          <p:nvPr>
            <p:ph type="title"/>
          </p:nvPr>
        </p:nvSpPr>
        <p:spPr>
          <a:xfrm>
            <a:off x="457200" y="125760"/>
            <a:ext cx="8229600" cy="1143000"/>
          </a:xfrm>
          <a:prstGeom prst="rect">
            <a:avLst/>
          </a:prstGeom>
        </p:spPr>
        <p:txBody>
          <a:bodyPr vert="horz" lIns="91440" tIns="45720" rIns="91440" bIns="45720" rtlCol="0" anchor="ctr">
            <a:normAutofit/>
          </a:bodyPr>
          <a:lstStyle/>
          <a:p>
            <a:r>
              <a:rPr kumimoji="1" lang="ja-JP" altLang="en-US" dirty="0" smtClean="0"/>
              <a:t>マスタ タイトルの書式設定</a:t>
            </a:r>
            <a:endParaRPr kumimoji="1" lang="ja-JP" altLang="en-US" dirty="0"/>
          </a:p>
        </p:txBody>
      </p:sp>
      <p:sp>
        <p:nvSpPr>
          <p:cNvPr id="3" name="テキスト プレースホルダ 2"/>
          <p:cNvSpPr>
            <a:spLocks noGrp="1"/>
          </p:cNvSpPr>
          <p:nvPr>
            <p:ph type="body" idx="1"/>
          </p:nvPr>
        </p:nvSpPr>
        <p:spPr>
          <a:xfrm>
            <a:off x="457200" y="1412776"/>
            <a:ext cx="8229600" cy="4713387"/>
          </a:xfrm>
          <a:prstGeom prst="rect">
            <a:avLst/>
          </a:prstGeom>
        </p:spPr>
        <p:txBody>
          <a:bodyPr vert="horz" lIns="91440" tIns="45720" rIns="91440" bIns="45720" rtlCol="0">
            <a:normAutofit/>
          </a:body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B3F5BA-E36A-437C-98D2-FDEE83C185CE}" type="datetime1">
              <a:rPr kumimoji="1" lang="ja-JP" altLang="en-US" smtClean="0"/>
              <a:pPr/>
              <a:t>2014/12/8</a:t>
            </a:fld>
            <a:endParaRPr kumimoji="1" lang="ja-JP" altLang="en-US" dirty="0"/>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 5"/>
          <p:cNvSpPr>
            <a:spLocks noGrp="1"/>
          </p:cNvSpPr>
          <p:nvPr>
            <p:ph type="sldNum" sz="quarter" idx="4"/>
          </p:nvPr>
        </p:nvSpPr>
        <p:spPr>
          <a:xfrm>
            <a:off x="6948264" y="6525344"/>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pPr/>
              <a:t>&lt;#&gt;</a:t>
            </a:fld>
            <a:endParaRPr kumimoji="1" lang="ja-JP"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kumimoji="1" sz="4400" b="1" kern="1200">
          <a:solidFill>
            <a:schemeClr val="tx1"/>
          </a:solidFill>
          <a:latin typeface="メイリオ" pitchFamily="50" charset="-128"/>
          <a:ea typeface="メイリオ" pitchFamily="50" charset="-128"/>
          <a:cs typeface="メイリオ" pitchFamily="50" charset="-128"/>
        </a:defRPr>
      </a:lvl1pPr>
    </p:titleStyle>
    <p:bodyStyle>
      <a:lvl1pPr marL="342900" indent="-342900" algn="l" defTabSz="914400" rtl="0" eaLnBrk="1" latinLnBrk="0" hangingPunct="1">
        <a:spcBef>
          <a:spcPct val="20000"/>
        </a:spcBef>
        <a:buFont typeface="Arial" pitchFamily="34" charset="0"/>
        <a:buChar char="•"/>
        <a:defRPr kumimoji="1" sz="2800" b="1" kern="1200">
          <a:solidFill>
            <a:schemeClr val="tx1"/>
          </a:solidFill>
          <a:latin typeface="メイリオ" pitchFamily="50" charset="-128"/>
          <a:ea typeface="メイリオ" pitchFamily="50" charset="-128"/>
          <a:cs typeface="メイリオ" pitchFamily="50" charset="-128"/>
        </a:defRPr>
      </a:lvl1pPr>
      <a:lvl2pPr marL="742950" indent="-285750" algn="l" defTabSz="914400" rtl="0" eaLnBrk="1" latinLnBrk="0" hangingPunct="1">
        <a:spcBef>
          <a:spcPct val="20000"/>
        </a:spcBef>
        <a:buFont typeface="Arial" pitchFamily="34" charset="0"/>
        <a:buChar char="–"/>
        <a:defRPr kumimoji="1" sz="2400" b="1" kern="1200">
          <a:solidFill>
            <a:schemeClr val="tx1"/>
          </a:solidFill>
          <a:latin typeface="メイリオ" pitchFamily="50" charset="-128"/>
          <a:ea typeface="メイリオ" pitchFamily="50" charset="-128"/>
          <a:cs typeface="メイリオ" pitchFamily="50" charset="-128"/>
        </a:defRPr>
      </a:lvl2pPr>
      <a:lvl3pPr marL="1143000" indent="-228600" algn="l" defTabSz="914400" rtl="0" eaLnBrk="1" latinLnBrk="0" hangingPunct="1">
        <a:spcBef>
          <a:spcPct val="20000"/>
        </a:spcBef>
        <a:buFont typeface="Arial" pitchFamily="34" charset="0"/>
        <a:buChar char="•"/>
        <a:defRPr kumimoji="1" sz="2000" b="1" kern="1200">
          <a:solidFill>
            <a:schemeClr val="tx1"/>
          </a:solidFill>
          <a:latin typeface="メイリオ" pitchFamily="50" charset="-128"/>
          <a:ea typeface="メイリオ" pitchFamily="50" charset="-128"/>
          <a:cs typeface="メイリオ" pitchFamily="50" charset="-128"/>
        </a:defRPr>
      </a:lvl3pPr>
      <a:lvl4pPr marL="1600200" indent="-228600" algn="l" defTabSz="914400" rtl="0" eaLnBrk="1" latinLnBrk="0" hangingPunct="1">
        <a:spcBef>
          <a:spcPct val="20000"/>
        </a:spcBef>
        <a:buFont typeface="Arial" pitchFamily="34" charset="0"/>
        <a:buChar char="–"/>
        <a:defRPr kumimoji="1" sz="1800" b="1" kern="1200">
          <a:solidFill>
            <a:schemeClr val="tx1"/>
          </a:solidFill>
          <a:latin typeface="メイリオ" pitchFamily="50" charset="-128"/>
          <a:ea typeface="メイリオ" pitchFamily="50" charset="-128"/>
          <a:cs typeface="メイリオ" pitchFamily="50" charset="-128"/>
        </a:defRPr>
      </a:lvl4pPr>
      <a:lvl5pPr marL="2057400" indent="-228600" algn="l" defTabSz="914400" rtl="0" eaLnBrk="1" latinLnBrk="0" hangingPunct="1">
        <a:spcBef>
          <a:spcPct val="20000"/>
        </a:spcBef>
        <a:buFont typeface="Arial" pitchFamily="34" charset="0"/>
        <a:buChar char="»"/>
        <a:defRPr kumimoji="1" sz="1800" b="1" kern="1200">
          <a:solidFill>
            <a:schemeClr val="tx1"/>
          </a:solidFill>
          <a:latin typeface="メイリオ" pitchFamily="50" charset="-128"/>
          <a:ea typeface="メイリオ" pitchFamily="50" charset="-128"/>
          <a:cs typeface="メイリオ" pitchFamily="50" charset="-128"/>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1382911"/>
            <a:ext cx="9144000" cy="1470025"/>
          </a:xfrm>
        </p:spPr>
        <p:txBody>
          <a:bodyPr>
            <a:normAutofit/>
          </a:bodyPr>
          <a:lstStyle/>
          <a:p>
            <a:r>
              <a:rPr kumimoji="1" lang="en-US" altLang="ja-JP" sz="3600" b="1" dirty="0" smtClean="0">
                <a:latin typeface="メイリオ" pitchFamily="50" charset="-128"/>
                <a:ea typeface="メイリオ" pitchFamily="50" charset="-128"/>
                <a:cs typeface="メイリオ" pitchFamily="50" charset="-128"/>
              </a:rPr>
              <a:t>NetCommons3</a:t>
            </a:r>
            <a:r>
              <a:rPr kumimoji="1" lang="ja-JP" altLang="en-US" sz="3600" b="1" dirty="0" smtClean="0">
                <a:latin typeface="メイリオ" pitchFamily="50" charset="-128"/>
                <a:ea typeface="メイリオ" pitchFamily="50" charset="-128"/>
                <a:cs typeface="メイリオ" pitchFamily="50" charset="-128"/>
              </a:rPr>
              <a:t>プラグイン開発における</a:t>
            </a:r>
            <a:r>
              <a:rPr kumimoji="1" lang="en-US" altLang="ja-JP" sz="3600" b="1" dirty="0" smtClean="0">
                <a:latin typeface="メイリオ" pitchFamily="50" charset="-128"/>
                <a:ea typeface="メイリオ" pitchFamily="50" charset="-128"/>
                <a:cs typeface="メイリオ" pitchFamily="50" charset="-128"/>
              </a:rPr>
              <a:t/>
            </a:r>
            <a:br>
              <a:rPr kumimoji="1" lang="en-US" altLang="ja-JP" sz="3600" b="1" dirty="0" smtClean="0">
                <a:latin typeface="メイリオ" pitchFamily="50" charset="-128"/>
                <a:ea typeface="メイリオ" pitchFamily="50" charset="-128"/>
                <a:cs typeface="メイリオ" pitchFamily="50" charset="-128"/>
              </a:rPr>
            </a:br>
            <a:r>
              <a:rPr lang="ja-JP" altLang="en-US" sz="3600" b="1" dirty="0" smtClean="0">
                <a:latin typeface="メイリオ" pitchFamily="50" charset="-128"/>
                <a:ea typeface="メイリオ" pitchFamily="50" charset="-128"/>
                <a:cs typeface="メイリオ" pitchFamily="50" charset="-128"/>
              </a:rPr>
              <a:t>機能提案及び、評価</a:t>
            </a:r>
            <a:endParaRPr kumimoji="1" lang="ja-JP" altLang="en-US" sz="3600" b="1" dirty="0">
              <a:latin typeface="メイリオ" pitchFamily="50" charset="-128"/>
              <a:ea typeface="メイリオ" pitchFamily="50" charset="-128"/>
              <a:cs typeface="メイリオ" pitchFamily="50" charset="-128"/>
            </a:endParaRPr>
          </a:p>
        </p:txBody>
      </p:sp>
      <p:sp>
        <p:nvSpPr>
          <p:cNvPr id="3" name="サブタイトル 2"/>
          <p:cNvSpPr>
            <a:spLocks noGrp="1"/>
          </p:cNvSpPr>
          <p:nvPr>
            <p:ph type="subTitle" idx="1"/>
          </p:nvPr>
        </p:nvSpPr>
        <p:spPr>
          <a:xfrm>
            <a:off x="2339752" y="4293096"/>
            <a:ext cx="6408712" cy="2400672"/>
          </a:xfrm>
        </p:spPr>
        <p:txBody>
          <a:bodyPr>
            <a:noAutofit/>
          </a:bodyPr>
          <a:lstStyle/>
          <a:p>
            <a:pPr algn="r"/>
            <a:r>
              <a:rPr kumimoji="1" lang="ja-JP" altLang="en-US" sz="2400" b="1" dirty="0" smtClean="0">
                <a:solidFill>
                  <a:schemeClr val="tx1"/>
                </a:solidFill>
                <a:latin typeface="メイリオ" pitchFamily="50" charset="-128"/>
                <a:ea typeface="メイリオ" pitchFamily="50" charset="-128"/>
                <a:cs typeface="メイリオ" pitchFamily="50" charset="-128"/>
              </a:rPr>
              <a:t>国立情報学研究所</a:t>
            </a:r>
            <a:r>
              <a:rPr lang="ja-JP" altLang="en-US" sz="2400" b="1" dirty="0" smtClean="0">
                <a:solidFill>
                  <a:schemeClr val="tx1"/>
                </a:solidFill>
                <a:latin typeface="メイリオ" pitchFamily="50" charset="-128"/>
                <a:ea typeface="メイリオ" pitchFamily="50" charset="-128"/>
                <a:cs typeface="メイリオ" pitchFamily="50" charset="-128"/>
              </a:rPr>
              <a:t>　社会共有知研究センター</a:t>
            </a:r>
            <a:endParaRPr lang="en-US" altLang="ja-JP" sz="2400" b="1" dirty="0" smtClean="0">
              <a:solidFill>
                <a:schemeClr val="tx1"/>
              </a:solidFill>
              <a:latin typeface="メイリオ" pitchFamily="50" charset="-128"/>
              <a:ea typeface="メイリオ" pitchFamily="50" charset="-128"/>
              <a:cs typeface="メイリオ" pitchFamily="50" charset="-128"/>
            </a:endParaRPr>
          </a:p>
          <a:p>
            <a:pPr algn="r"/>
            <a:r>
              <a:rPr kumimoji="1" lang="ja-JP" altLang="en-US" sz="2400" b="1" dirty="0" smtClean="0">
                <a:solidFill>
                  <a:schemeClr val="tx1"/>
                </a:solidFill>
                <a:latin typeface="メイリオ" pitchFamily="50" charset="-128"/>
                <a:ea typeface="メイリオ" pitchFamily="50" charset="-128"/>
                <a:cs typeface="メイリオ" pitchFamily="50" charset="-128"/>
              </a:rPr>
              <a:t>新井研究室</a:t>
            </a:r>
            <a:endParaRPr kumimoji="1" lang="en-US" altLang="ja-JP" sz="2400" b="1" dirty="0" smtClean="0">
              <a:solidFill>
                <a:schemeClr val="tx1"/>
              </a:solidFill>
              <a:latin typeface="メイリオ" pitchFamily="50" charset="-128"/>
              <a:ea typeface="メイリオ" pitchFamily="50" charset="-128"/>
              <a:cs typeface="メイリオ" pitchFamily="50" charset="-128"/>
            </a:endParaRPr>
          </a:p>
          <a:p>
            <a:pPr algn="r"/>
            <a:r>
              <a:rPr lang="ja-JP" altLang="en-US" sz="2400" b="1" dirty="0" smtClean="0">
                <a:solidFill>
                  <a:schemeClr val="tx1"/>
                </a:solidFill>
                <a:latin typeface="メイリオ" pitchFamily="50" charset="-128"/>
                <a:ea typeface="メイリオ" pitchFamily="50" charset="-128"/>
                <a:cs typeface="メイリオ" pitchFamily="50" charset="-128"/>
              </a:rPr>
              <a:t>日立製作所　公共システム事業部</a:t>
            </a:r>
            <a:endParaRPr lang="en-US" altLang="ja-JP" sz="2400" b="1" dirty="0" smtClean="0">
              <a:solidFill>
                <a:schemeClr val="tx1"/>
              </a:solidFill>
              <a:latin typeface="メイリオ" pitchFamily="50" charset="-128"/>
              <a:ea typeface="メイリオ" pitchFamily="50" charset="-128"/>
              <a:cs typeface="メイリオ" pitchFamily="50" charset="-128"/>
            </a:endParaRPr>
          </a:p>
          <a:p>
            <a:pPr algn="r"/>
            <a:r>
              <a:rPr lang="ja-JP" altLang="en-US" sz="2400" b="1" dirty="0" smtClean="0">
                <a:solidFill>
                  <a:schemeClr val="tx1"/>
                </a:solidFill>
                <a:latin typeface="メイリオ" pitchFamily="50" charset="-128"/>
                <a:ea typeface="メイリオ" pitchFamily="50" charset="-128"/>
                <a:cs typeface="メイリオ" pitchFamily="50" charset="-128"/>
              </a:rPr>
              <a:t>消防システム開発センタ　第</a:t>
            </a:r>
            <a:r>
              <a:rPr lang="en-US" altLang="ja-JP" sz="2400" b="1" dirty="0" smtClean="0">
                <a:solidFill>
                  <a:schemeClr val="tx1"/>
                </a:solidFill>
                <a:latin typeface="メイリオ" pitchFamily="50" charset="-128"/>
                <a:ea typeface="メイリオ" pitchFamily="50" charset="-128"/>
                <a:cs typeface="メイリオ" pitchFamily="50" charset="-128"/>
              </a:rPr>
              <a:t>1</a:t>
            </a:r>
            <a:r>
              <a:rPr lang="ja-JP" altLang="en-US" sz="2400" b="1" dirty="0" smtClean="0">
                <a:solidFill>
                  <a:schemeClr val="tx1"/>
                </a:solidFill>
                <a:latin typeface="メイリオ" pitchFamily="50" charset="-128"/>
                <a:ea typeface="メイリオ" pitchFamily="50" charset="-128"/>
                <a:cs typeface="メイリオ" pitchFamily="50" charset="-128"/>
              </a:rPr>
              <a:t>Ｇ</a:t>
            </a:r>
            <a:endParaRPr kumimoji="1" lang="en-US" altLang="ja-JP" sz="2400" b="1" dirty="0" smtClean="0">
              <a:solidFill>
                <a:schemeClr val="tx1"/>
              </a:solidFill>
              <a:latin typeface="メイリオ" pitchFamily="50" charset="-128"/>
              <a:ea typeface="メイリオ" pitchFamily="50" charset="-128"/>
              <a:cs typeface="メイリオ" pitchFamily="50" charset="-128"/>
            </a:endParaRPr>
          </a:p>
          <a:p>
            <a:pPr algn="r"/>
            <a:r>
              <a:rPr kumimoji="1" lang="ja-JP" altLang="en-US" sz="2400" b="1" dirty="0" smtClean="0">
                <a:solidFill>
                  <a:schemeClr val="tx1"/>
                </a:solidFill>
                <a:latin typeface="メイリオ" pitchFamily="50" charset="-128"/>
                <a:ea typeface="メイリオ" pitchFamily="50" charset="-128"/>
                <a:cs typeface="メイリオ" pitchFamily="50" charset="-128"/>
              </a:rPr>
              <a:t>外田浩太朗</a:t>
            </a:r>
            <a:endParaRPr kumimoji="1" lang="ja-JP" altLang="en-US" sz="2400" b="1" dirty="0">
              <a:solidFill>
                <a:schemeClr val="tx1"/>
              </a:solidFill>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コンテンツ プレースホルダ 6"/>
          <p:cNvGraphicFramePr>
            <a:graphicFrameLocks noGrp="1"/>
          </p:cNvGraphicFramePr>
          <p:nvPr>
            <p:ph idx="1"/>
          </p:nvPr>
        </p:nvGraphicFramePr>
        <p:xfrm>
          <a:off x="179511" y="980728"/>
          <a:ext cx="8677473" cy="5688631"/>
        </p:xfrm>
        <a:graphic>
          <a:graphicData uri="http://schemas.openxmlformats.org/drawingml/2006/table">
            <a:tbl>
              <a:tblPr firstRow="1" bandRow="1">
                <a:tableStyleId>{5C22544A-7EE6-4342-B048-85BDC9FD1C3A}</a:tableStyleId>
              </a:tblPr>
              <a:tblGrid>
                <a:gridCol w="351335"/>
                <a:gridCol w="1967474"/>
                <a:gridCol w="1137576"/>
                <a:gridCol w="1602835"/>
                <a:gridCol w="3618253"/>
              </a:tblGrid>
              <a:tr h="797763">
                <a:tc>
                  <a:txBody>
                    <a:bodyPr/>
                    <a:lstStyle/>
                    <a:p>
                      <a:pPr algn="ctr"/>
                      <a:r>
                        <a:rPr kumimoji="1" lang="en-US" altLang="ja-JP" sz="2000" dirty="0" smtClean="0">
                          <a:latin typeface="メイリオ" pitchFamily="50" charset="-128"/>
                          <a:ea typeface="メイリオ" pitchFamily="50" charset="-128"/>
                          <a:cs typeface="メイリオ" pitchFamily="50" charset="-128"/>
                        </a:rPr>
                        <a:t>#</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項目</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dirty="0" smtClean="0">
                          <a:latin typeface="メイリオ" pitchFamily="50" charset="-128"/>
                          <a:ea typeface="メイリオ" pitchFamily="50" charset="-128"/>
                          <a:cs typeface="メイリオ" pitchFamily="50" charset="-128"/>
                        </a:rPr>
                        <a:t>NC2</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dirty="0" smtClean="0">
                          <a:latin typeface="メイリオ" pitchFamily="50" charset="-128"/>
                          <a:ea typeface="メイリオ" pitchFamily="50" charset="-128"/>
                          <a:cs typeface="メイリオ" pitchFamily="50" charset="-128"/>
                        </a:rPr>
                        <a:t>NC3</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効果</a:t>
                      </a:r>
                      <a:endParaRPr kumimoji="1" lang="ja-JP" altLang="en-US" sz="2000" dirty="0">
                        <a:latin typeface="メイリオ" pitchFamily="50" charset="-128"/>
                        <a:ea typeface="メイリオ" pitchFamily="50" charset="-128"/>
                        <a:cs typeface="メイリオ" pitchFamily="50" charset="-128"/>
                      </a:endParaRPr>
                    </a:p>
                  </a:txBody>
                  <a:tcPr anchor="ctr"/>
                </a:tc>
              </a:tr>
              <a:tr h="1276861">
                <a:tc>
                  <a:txBody>
                    <a:bodyPr/>
                    <a:lstStyle/>
                    <a:p>
                      <a:pPr algn="r"/>
                      <a:r>
                        <a:rPr kumimoji="1" lang="en-US" altLang="ja-JP" sz="2000" b="1" dirty="0" smtClean="0">
                          <a:latin typeface="メイリオ" pitchFamily="50" charset="-128"/>
                          <a:ea typeface="メイリオ" pitchFamily="50" charset="-128"/>
                          <a:cs typeface="メイリオ" pitchFamily="50" charset="-128"/>
                        </a:rPr>
                        <a:t>1</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PHP</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maple</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CakePHP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UP(RAD)</a:t>
                      </a:r>
                    </a:p>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UP(MVC)</a:t>
                      </a:r>
                      <a:endParaRPr kumimoji="1" lang="ja-JP" altLang="en-US" sz="2000" b="1" dirty="0">
                        <a:latin typeface="メイリオ" pitchFamily="50" charset="-128"/>
                        <a:ea typeface="メイリオ" pitchFamily="50" charset="-128"/>
                        <a:cs typeface="メイリオ" pitchFamily="50" charset="-128"/>
                      </a:endParaRPr>
                    </a:p>
                  </a:txBody>
                  <a:tcPr anchor="ctr"/>
                </a:tc>
              </a:tr>
              <a:tr h="889934">
                <a:tc>
                  <a:txBody>
                    <a:bodyPr/>
                    <a:lstStyle/>
                    <a:p>
                      <a:pPr algn="r"/>
                      <a:r>
                        <a:rPr kumimoji="1" lang="en-US" altLang="ja-JP" sz="2000" b="1" dirty="0" smtClean="0">
                          <a:latin typeface="メイリオ" pitchFamily="50" charset="-128"/>
                          <a:ea typeface="メイリオ" pitchFamily="50" charset="-128"/>
                          <a:cs typeface="メイリオ" pitchFamily="50" charset="-128"/>
                        </a:rPr>
                        <a:t>2</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Javascript</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proto</a:t>
                      </a:r>
                    </a:p>
                    <a:p>
                      <a:pPr algn="ctr"/>
                      <a:r>
                        <a:rPr kumimoji="1" lang="en-US" altLang="ja-JP" sz="2000" b="1" dirty="0" smtClean="0">
                          <a:latin typeface="メイリオ" pitchFamily="50" charset="-128"/>
                          <a:ea typeface="メイリオ" pitchFamily="50" charset="-128"/>
                          <a:cs typeface="メイリオ" pitchFamily="50" charset="-128"/>
                        </a:rPr>
                        <a:t>type.js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AngularJS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endParaRPr kumimoji="1" lang="ja-JP" altLang="en-US" sz="2000" b="1" dirty="0">
                        <a:latin typeface="メイリオ" pitchFamily="50" charset="-128"/>
                        <a:ea typeface="メイリオ" pitchFamily="50" charset="-128"/>
                        <a:cs typeface="メイリオ" pitchFamily="50" charset="-128"/>
                      </a:endParaRPr>
                    </a:p>
                  </a:txBody>
                  <a:tcPr anchor="ctr"/>
                </a:tc>
              </a:tr>
              <a:tr h="1276861">
                <a:tc>
                  <a:txBody>
                    <a:bodyPr/>
                    <a:lstStyle/>
                    <a:p>
                      <a:pPr algn="r"/>
                      <a:r>
                        <a:rPr kumimoji="1" lang="en-US" altLang="ja-JP" sz="2000" b="1" dirty="0" smtClean="0">
                          <a:latin typeface="メイリオ" pitchFamily="50" charset="-128"/>
                          <a:ea typeface="メイリオ" pitchFamily="50" charset="-128"/>
                          <a:cs typeface="メイリオ" pitchFamily="50" charset="-128"/>
                        </a:rPr>
                        <a:t>3</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CSS</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Bootstrap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デザイン性</a:t>
                      </a:r>
                      <a:r>
                        <a:rPr kumimoji="1" lang="en-US" altLang="ja-JP" sz="2000" b="1" dirty="0" smtClean="0">
                          <a:latin typeface="メイリオ" pitchFamily="50" charset="-128"/>
                          <a:ea typeface="メイリオ" pitchFamily="50" charset="-128"/>
                          <a:cs typeface="メイリオ" pitchFamily="50" charset="-128"/>
                        </a:rPr>
                        <a:t>UP(</a:t>
                      </a:r>
                      <a:r>
                        <a:rPr kumimoji="1" lang="ja-JP" altLang="en-US" sz="2000" b="1" dirty="0" smtClean="0">
                          <a:latin typeface="メイリオ" pitchFamily="50" charset="-128"/>
                          <a:ea typeface="メイリオ" pitchFamily="50" charset="-128"/>
                          <a:cs typeface="メイリオ" pitchFamily="50" charset="-128"/>
                        </a:rPr>
                        <a:t>レスポンシブ</a:t>
                      </a: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r>
              <a:tr h="1447212">
                <a:tc>
                  <a:txBody>
                    <a:bodyPr/>
                    <a:lstStyle/>
                    <a:p>
                      <a:pPr algn="r"/>
                      <a:r>
                        <a:rPr kumimoji="1" lang="en-US" altLang="ja-JP" sz="2000" b="1" dirty="0" smtClean="0">
                          <a:latin typeface="メイリオ" pitchFamily="50" charset="-128"/>
                          <a:ea typeface="メイリオ" pitchFamily="50" charset="-128"/>
                          <a:cs typeface="メイリオ" pitchFamily="50" charset="-128"/>
                        </a:rPr>
                        <a:t>4</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テスト</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手動</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自動</a:t>
                      </a:r>
                      <a:endParaRPr kumimoji="1" lang="en-US" altLang="ja-JP" sz="2000" b="1" dirty="0" smtClean="0">
                        <a:latin typeface="メイリオ" pitchFamily="50" charset="-128"/>
                        <a:ea typeface="メイリオ" pitchFamily="50" charset="-128"/>
                        <a:cs typeface="メイリオ" pitchFamily="50" charset="-128"/>
                      </a:endParaRPr>
                    </a:p>
                    <a:p>
                      <a:pPr algn="ctr"/>
                      <a:r>
                        <a:rPr kumimoji="1" lang="en-US" altLang="ja-JP" sz="2000" b="1" dirty="0" smtClean="0">
                          <a:latin typeface="メイリオ" pitchFamily="50" charset="-128"/>
                          <a:ea typeface="メイリオ" pitchFamily="50" charset="-128"/>
                          <a:cs typeface="メイリオ" pitchFamily="50" charset="-128"/>
                        </a:rPr>
                        <a:t>(TravisCI)</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素早いリリース</a:t>
                      </a:r>
                      <a:endParaRPr kumimoji="1" lang="en-US" altLang="ja-JP" sz="2000" b="1" dirty="0" smtClean="0">
                        <a:latin typeface="メイリオ" pitchFamily="50" charset="-128"/>
                        <a:ea typeface="メイリオ" pitchFamily="50" charset="-128"/>
                        <a:cs typeface="メイリオ" pitchFamily="50" charset="-128"/>
                      </a:endParaRPr>
                    </a:p>
                    <a:p>
                      <a:r>
                        <a:rPr kumimoji="1" lang="ja-JP" altLang="en-US" sz="2000" b="1" dirty="0" smtClean="0">
                          <a:latin typeface="メイリオ" pitchFamily="50" charset="-128"/>
                          <a:ea typeface="メイリオ" pitchFamily="50" charset="-128"/>
                          <a:cs typeface="メイリオ" pitchFamily="50" charset="-128"/>
                        </a:rPr>
                        <a:t>品質向上</a:t>
                      </a:r>
                      <a:r>
                        <a:rPr kumimoji="1" lang="en-US" altLang="ja-JP" sz="2000" b="1" dirty="0" smtClean="0">
                          <a:latin typeface="メイリオ" pitchFamily="50" charset="-128"/>
                          <a:ea typeface="メイリオ" pitchFamily="50" charset="-128"/>
                          <a:cs typeface="メイリオ" pitchFamily="50" charset="-128"/>
                        </a:rPr>
                        <a:t>(CI)</a:t>
                      </a:r>
                    </a:p>
                  </a:txBody>
                  <a:tcPr anchor="ctr"/>
                </a:tc>
              </a:tr>
            </a:tbl>
          </a:graphicData>
        </a:graphic>
      </p:graphicFrame>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10</a:t>
            </a:fld>
            <a:endParaRPr lang="ja-JP" altLang="en-US" dirty="0"/>
          </a:p>
        </p:txBody>
      </p:sp>
      <p:sp>
        <p:nvSpPr>
          <p:cNvPr id="8" name="タイトル 1"/>
          <p:cNvSpPr>
            <a:spLocks noGrp="1"/>
          </p:cNvSpPr>
          <p:nvPr>
            <p:ph type="title"/>
          </p:nvPr>
        </p:nvSpPr>
        <p:spPr>
          <a:xfrm>
            <a:off x="457200" y="125760"/>
            <a:ext cx="8229600" cy="1143000"/>
          </a:xfrm>
        </p:spPr>
        <p:txBody>
          <a:bodyPr/>
          <a:lstStyle/>
          <a:p>
            <a:r>
              <a:rPr kumimoji="1" lang="en-US" altLang="ja-JP" dirty="0" smtClean="0"/>
              <a:t>1.2 NC2</a:t>
            </a:r>
            <a:r>
              <a:rPr kumimoji="1" lang="ja-JP" altLang="en-US" dirty="0" smtClean="0"/>
              <a:t>との主な相違点</a:t>
            </a:r>
            <a:endParaRPr kumimoji="1" lang="ja-JP" altLang="en-US" dirty="0"/>
          </a:p>
        </p:txBody>
      </p:sp>
      <p:sp>
        <p:nvSpPr>
          <p:cNvPr id="9"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10" name="角丸四角形 9"/>
          <p:cNvSpPr/>
          <p:nvPr/>
        </p:nvSpPr>
        <p:spPr>
          <a:xfrm>
            <a:off x="539552" y="3140968"/>
            <a:ext cx="6552728" cy="72008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角丸四角形吹き出し 10"/>
          <p:cNvSpPr/>
          <p:nvPr/>
        </p:nvSpPr>
        <p:spPr>
          <a:xfrm>
            <a:off x="2483768" y="4221088"/>
            <a:ext cx="6336704" cy="1944216"/>
          </a:xfrm>
          <a:prstGeom prst="wedgeRoundRectCallout">
            <a:avLst>
              <a:gd name="adj1" fmla="val -16755"/>
              <a:gd name="adj2" fmla="val -73288"/>
              <a:gd name="adj3" fmla="val 16667"/>
            </a:avLst>
          </a:prstGeom>
          <a:scene3d>
            <a:camera prst="orthographicFront"/>
            <a:lightRig rig="threePt" dir="t"/>
          </a:scene3d>
          <a:sp3d>
            <a:bevelT prst="relaxedInset"/>
          </a:sp3d>
        </p:spPr>
        <p:style>
          <a:lnRef idx="1">
            <a:schemeClr val="accent2"/>
          </a:lnRef>
          <a:fillRef idx="2">
            <a:schemeClr val="accent2"/>
          </a:fillRef>
          <a:effectRef idx="1">
            <a:schemeClr val="accent2"/>
          </a:effectRef>
          <a:fontRef idx="minor">
            <a:schemeClr val="dk1"/>
          </a:fontRef>
        </p:style>
        <p:txBody>
          <a:bodyPr rtlCol="0" anchor="ctr"/>
          <a:lstStyle/>
          <a:p>
            <a:r>
              <a:rPr kumimoji="1" lang="ja-JP" altLang="en-US" sz="2400" b="1" dirty="0" smtClean="0">
                <a:latin typeface="メイリオ" pitchFamily="50" charset="-128"/>
                <a:ea typeface="メイリオ" pitchFamily="50" charset="-128"/>
                <a:cs typeface="メイリオ" pitchFamily="50" charset="-128"/>
              </a:rPr>
              <a:t>・</a:t>
            </a:r>
            <a:r>
              <a:rPr kumimoji="1" lang="en-US" altLang="ja-JP" sz="2400" b="1" dirty="0" smtClean="0">
                <a:latin typeface="メイリオ" pitchFamily="50" charset="-128"/>
                <a:ea typeface="メイリオ" pitchFamily="50" charset="-128"/>
                <a:cs typeface="メイリオ" pitchFamily="50" charset="-128"/>
              </a:rPr>
              <a:t>Javascript</a:t>
            </a:r>
            <a:r>
              <a:rPr kumimoji="1" lang="ja-JP" altLang="en-US" sz="2400" b="1" dirty="0" smtClean="0">
                <a:latin typeface="メイリオ" pitchFamily="50" charset="-128"/>
                <a:ea typeface="メイリオ" pitchFamily="50" charset="-128"/>
                <a:cs typeface="メイリオ" pitchFamily="50" charset="-128"/>
              </a:rPr>
              <a:t>のフレームワーク</a:t>
            </a:r>
            <a:endParaRPr kumimoji="1"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a:t>
            </a:r>
            <a:r>
              <a:rPr kumimoji="1" lang="en-US" altLang="ja-JP" sz="2400" b="1" dirty="0" smtClean="0">
                <a:latin typeface="メイリオ" pitchFamily="50" charset="-128"/>
                <a:ea typeface="メイリオ" pitchFamily="50" charset="-128"/>
                <a:cs typeface="メイリオ" pitchFamily="50" charset="-128"/>
              </a:rPr>
              <a:t>Google</a:t>
            </a:r>
            <a:r>
              <a:rPr kumimoji="1" lang="ja-JP" altLang="en-US" sz="2400" b="1" dirty="0" smtClean="0">
                <a:latin typeface="メイリオ" pitchFamily="50" charset="-128"/>
                <a:ea typeface="メイリオ" pitchFamily="50" charset="-128"/>
                <a:cs typeface="メイリオ" pitchFamily="50" charset="-128"/>
              </a:rPr>
              <a:t>がオープンソースで開発</a:t>
            </a:r>
            <a:endParaRPr kumimoji="1"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a:t>
            </a:r>
            <a:r>
              <a:rPr lang="en-US" altLang="ja-JP" sz="2400" b="1" dirty="0" smtClean="0">
                <a:latin typeface="メイリオ" pitchFamily="50" charset="-128"/>
                <a:ea typeface="メイリオ" pitchFamily="50" charset="-128"/>
                <a:cs typeface="メイリオ" pitchFamily="50" charset="-128"/>
              </a:rPr>
              <a:t>MVC</a:t>
            </a:r>
            <a:r>
              <a:rPr lang="ja-JP" altLang="en-US" sz="2400" b="1" dirty="0" smtClean="0">
                <a:latin typeface="メイリオ" pitchFamily="50" charset="-128"/>
                <a:ea typeface="メイリオ" pitchFamily="50" charset="-128"/>
                <a:cs typeface="メイリオ" pitchFamily="50" charset="-128"/>
              </a:rPr>
              <a:t>モデルが採用されている</a:t>
            </a:r>
            <a:endParaRPr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・双方向データバインディング等の特徴</a:t>
            </a:r>
            <a:endParaRPr kumimoji="1" lang="ja-JP" altLang="en-US" sz="2400" b="1" dirty="0">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up)">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コンテンツ プレースホルダ 6"/>
          <p:cNvGraphicFramePr>
            <a:graphicFrameLocks noGrp="1"/>
          </p:cNvGraphicFramePr>
          <p:nvPr>
            <p:ph idx="1"/>
          </p:nvPr>
        </p:nvGraphicFramePr>
        <p:xfrm>
          <a:off x="179511" y="980728"/>
          <a:ext cx="8677473" cy="5688631"/>
        </p:xfrm>
        <a:graphic>
          <a:graphicData uri="http://schemas.openxmlformats.org/drawingml/2006/table">
            <a:tbl>
              <a:tblPr firstRow="1" bandRow="1">
                <a:tableStyleId>{5C22544A-7EE6-4342-B048-85BDC9FD1C3A}</a:tableStyleId>
              </a:tblPr>
              <a:tblGrid>
                <a:gridCol w="351335"/>
                <a:gridCol w="1967474"/>
                <a:gridCol w="1137576"/>
                <a:gridCol w="1602835"/>
                <a:gridCol w="3618253"/>
              </a:tblGrid>
              <a:tr h="797763">
                <a:tc>
                  <a:txBody>
                    <a:bodyPr/>
                    <a:lstStyle/>
                    <a:p>
                      <a:pPr algn="ctr"/>
                      <a:r>
                        <a:rPr kumimoji="1" lang="en-US" altLang="ja-JP" sz="2000" dirty="0" smtClean="0">
                          <a:latin typeface="メイリオ" pitchFamily="50" charset="-128"/>
                          <a:ea typeface="メイリオ" pitchFamily="50" charset="-128"/>
                          <a:cs typeface="メイリオ" pitchFamily="50" charset="-128"/>
                        </a:rPr>
                        <a:t>#</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項目</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dirty="0" smtClean="0">
                          <a:latin typeface="メイリオ" pitchFamily="50" charset="-128"/>
                          <a:ea typeface="メイリオ" pitchFamily="50" charset="-128"/>
                          <a:cs typeface="メイリオ" pitchFamily="50" charset="-128"/>
                        </a:rPr>
                        <a:t>NC2</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dirty="0" smtClean="0">
                          <a:latin typeface="メイリオ" pitchFamily="50" charset="-128"/>
                          <a:ea typeface="メイリオ" pitchFamily="50" charset="-128"/>
                          <a:cs typeface="メイリオ" pitchFamily="50" charset="-128"/>
                        </a:rPr>
                        <a:t>NC3</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効果</a:t>
                      </a:r>
                      <a:endParaRPr kumimoji="1" lang="ja-JP" altLang="en-US" sz="2000" dirty="0">
                        <a:latin typeface="メイリオ" pitchFamily="50" charset="-128"/>
                        <a:ea typeface="メイリオ" pitchFamily="50" charset="-128"/>
                        <a:cs typeface="メイリオ" pitchFamily="50" charset="-128"/>
                      </a:endParaRPr>
                    </a:p>
                  </a:txBody>
                  <a:tcPr anchor="ctr"/>
                </a:tc>
              </a:tr>
              <a:tr h="1276861">
                <a:tc>
                  <a:txBody>
                    <a:bodyPr/>
                    <a:lstStyle/>
                    <a:p>
                      <a:pPr algn="r"/>
                      <a:r>
                        <a:rPr kumimoji="1" lang="en-US" altLang="ja-JP" sz="2000" b="1" dirty="0" smtClean="0">
                          <a:latin typeface="メイリオ" pitchFamily="50" charset="-128"/>
                          <a:ea typeface="メイリオ" pitchFamily="50" charset="-128"/>
                          <a:cs typeface="メイリオ" pitchFamily="50" charset="-128"/>
                        </a:rPr>
                        <a:t>1</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PHP</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maple</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CakePHP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UP(RAD)</a:t>
                      </a:r>
                    </a:p>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UP(MVC)</a:t>
                      </a:r>
                      <a:endParaRPr kumimoji="1" lang="ja-JP" altLang="en-US" sz="2000" b="1" dirty="0">
                        <a:latin typeface="メイリオ" pitchFamily="50" charset="-128"/>
                        <a:ea typeface="メイリオ" pitchFamily="50" charset="-128"/>
                        <a:cs typeface="メイリオ" pitchFamily="50" charset="-128"/>
                      </a:endParaRPr>
                    </a:p>
                  </a:txBody>
                  <a:tcPr anchor="ctr"/>
                </a:tc>
              </a:tr>
              <a:tr h="889934">
                <a:tc>
                  <a:txBody>
                    <a:bodyPr/>
                    <a:lstStyle/>
                    <a:p>
                      <a:pPr algn="r"/>
                      <a:r>
                        <a:rPr kumimoji="1" lang="en-US" altLang="ja-JP" sz="2000" b="1" dirty="0" smtClean="0">
                          <a:latin typeface="メイリオ" pitchFamily="50" charset="-128"/>
                          <a:ea typeface="メイリオ" pitchFamily="50" charset="-128"/>
                          <a:cs typeface="メイリオ" pitchFamily="50" charset="-128"/>
                        </a:rPr>
                        <a:t>2</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Javascript</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proto</a:t>
                      </a:r>
                    </a:p>
                    <a:p>
                      <a:pPr algn="ctr"/>
                      <a:r>
                        <a:rPr kumimoji="1" lang="en-US" altLang="ja-JP" sz="2000" b="1" dirty="0" smtClean="0">
                          <a:latin typeface="メイリオ" pitchFamily="50" charset="-128"/>
                          <a:ea typeface="メイリオ" pitchFamily="50" charset="-128"/>
                          <a:cs typeface="メイリオ" pitchFamily="50" charset="-128"/>
                        </a:rPr>
                        <a:t>type.js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AngularJS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endParaRPr kumimoji="1" lang="ja-JP" altLang="en-US" sz="2000" b="1" dirty="0">
                        <a:latin typeface="メイリオ" pitchFamily="50" charset="-128"/>
                        <a:ea typeface="メイリオ" pitchFamily="50" charset="-128"/>
                        <a:cs typeface="メイリオ" pitchFamily="50" charset="-128"/>
                      </a:endParaRPr>
                    </a:p>
                  </a:txBody>
                  <a:tcPr anchor="ctr"/>
                </a:tc>
              </a:tr>
              <a:tr h="1276861">
                <a:tc>
                  <a:txBody>
                    <a:bodyPr/>
                    <a:lstStyle/>
                    <a:p>
                      <a:pPr algn="r"/>
                      <a:r>
                        <a:rPr kumimoji="1" lang="en-US" altLang="ja-JP" sz="2000" b="1" dirty="0" smtClean="0">
                          <a:latin typeface="メイリオ" pitchFamily="50" charset="-128"/>
                          <a:ea typeface="メイリオ" pitchFamily="50" charset="-128"/>
                          <a:cs typeface="メイリオ" pitchFamily="50" charset="-128"/>
                        </a:rPr>
                        <a:t>3</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CSS</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Bootstrap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デザイン性</a:t>
                      </a:r>
                      <a:r>
                        <a:rPr kumimoji="1" lang="en-US" altLang="ja-JP" sz="2000" b="1" dirty="0" smtClean="0">
                          <a:latin typeface="メイリオ" pitchFamily="50" charset="-128"/>
                          <a:ea typeface="メイリオ" pitchFamily="50" charset="-128"/>
                          <a:cs typeface="メイリオ" pitchFamily="50" charset="-128"/>
                        </a:rPr>
                        <a:t>UP(</a:t>
                      </a:r>
                      <a:r>
                        <a:rPr kumimoji="1" lang="ja-JP" altLang="en-US" sz="2000" b="1" dirty="0" smtClean="0">
                          <a:latin typeface="メイリオ" pitchFamily="50" charset="-128"/>
                          <a:ea typeface="メイリオ" pitchFamily="50" charset="-128"/>
                          <a:cs typeface="メイリオ" pitchFamily="50" charset="-128"/>
                        </a:rPr>
                        <a:t>レスポンシブ</a:t>
                      </a: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r>
              <a:tr h="1447212">
                <a:tc>
                  <a:txBody>
                    <a:bodyPr/>
                    <a:lstStyle/>
                    <a:p>
                      <a:pPr algn="r"/>
                      <a:r>
                        <a:rPr kumimoji="1" lang="en-US" altLang="ja-JP" sz="2000" b="1" dirty="0" smtClean="0">
                          <a:latin typeface="メイリオ" pitchFamily="50" charset="-128"/>
                          <a:ea typeface="メイリオ" pitchFamily="50" charset="-128"/>
                          <a:cs typeface="メイリオ" pitchFamily="50" charset="-128"/>
                        </a:rPr>
                        <a:t>4</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テスト</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手動</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自動</a:t>
                      </a:r>
                      <a:endParaRPr kumimoji="1" lang="en-US" altLang="ja-JP" sz="2000" b="1" dirty="0" smtClean="0">
                        <a:latin typeface="メイリオ" pitchFamily="50" charset="-128"/>
                        <a:ea typeface="メイリオ" pitchFamily="50" charset="-128"/>
                        <a:cs typeface="メイリオ" pitchFamily="50" charset="-128"/>
                      </a:endParaRPr>
                    </a:p>
                    <a:p>
                      <a:pPr algn="ctr"/>
                      <a:r>
                        <a:rPr kumimoji="1" lang="en-US" altLang="ja-JP" sz="2000" b="1" dirty="0" smtClean="0">
                          <a:latin typeface="メイリオ" pitchFamily="50" charset="-128"/>
                          <a:ea typeface="メイリオ" pitchFamily="50" charset="-128"/>
                          <a:cs typeface="メイリオ" pitchFamily="50" charset="-128"/>
                        </a:rPr>
                        <a:t>(TravisCI)</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素早いリリース</a:t>
                      </a:r>
                      <a:endParaRPr kumimoji="1" lang="en-US" altLang="ja-JP" sz="2000" b="1" dirty="0" smtClean="0">
                        <a:latin typeface="メイリオ" pitchFamily="50" charset="-128"/>
                        <a:ea typeface="メイリオ" pitchFamily="50" charset="-128"/>
                        <a:cs typeface="メイリオ" pitchFamily="50" charset="-128"/>
                      </a:endParaRPr>
                    </a:p>
                    <a:p>
                      <a:r>
                        <a:rPr kumimoji="1" lang="ja-JP" altLang="en-US" sz="2000" b="1" dirty="0" smtClean="0">
                          <a:latin typeface="メイリオ" pitchFamily="50" charset="-128"/>
                          <a:ea typeface="メイリオ" pitchFamily="50" charset="-128"/>
                          <a:cs typeface="メイリオ" pitchFamily="50" charset="-128"/>
                        </a:rPr>
                        <a:t>品質向上</a:t>
                      </a:r>
                      <a:r>
                        <a:rPr kumimoji="1" lang="en-US" altLang="ja-JP" sz="2000" b="1" dirty="0" smtClean="0">
                          <a:latin typeface="メイリオ" pitchFamily="50" charset="-128"/>
                          <a:ea typeface="メイリオ" pitchFamily="50" charset="-128"/>
                          <a:cs typeface="メイリオ" pitchFamily="50" charset="-128"/>
                        </a:rPr>
                        <a:t>(CI)</a:t>
                      </a:r>
                    </a:p>
                  </a:txBody>
                  <a:tcPr anchor="ctr"/>
                </a:tc>
              </a:tr>
            </a:tbl>
          </a:graphicData>
        </a:graphic>
      </p:graphicFrame>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11</a:t>
            </a:fld>
            <a:endParaRPr lang="ja-JP" altLang="en-US" dirty="0"/>
          </a:p>
        </p:txBody>
      </p:sp>
      <p:sp>
        <p:nvSpPr>
          <p:cNvPr id="8" name="タイトル 1"/>
          <p:cNvSpPr>
            <a:spLocks noGrp="1"/>
          </p:cNvSpPr>
          <p:nvPr>
            <p:ph type="title"/>
          </p:nvPr>
        </p:nvSpPr>
        <p:spPr>
          <a:xfrm>
            <a:off x="457200" y="125760"/>
            <a:ext cx="8229600" cy="1143000"/>
          </a:xfrm>
        </p:spPr>
        <p:txBody>
          <a:bodyPr/>
          <a:lstStyle/>
          <a:p>
            <a:r>
              <a:rPr kumimoji="1" lang="en-US" altLang="ja-JP" dirty="0" smtClean="0"/>
              <a:t>1.2 NC2</a:t>
            </a:r>
            <a:r>
              <a:rPr kumimoji="1" lang="ja-JP" altLang="en-US" dirty="0" smtClean="0"/>
              <a:t>との主な相違点</a:t>
            </a:r>
            <a:endParaRPr kumimoji="1" lang="ja-JP" altLang="en-US" dirty="0"/>
          </a:p>
        </p:txBody>
      </p:sp>
      <p:sp>
        <p:nvSpPr>
          <p:cNvPr id="9"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10" name="角丸四角形 9"/>
          <p:cNvSpPr/>
          <p:nvPr/>
        </p:nvSpPr>
        <p:spPr>
          <a:xfrm>
            <a:off x="539552" y="4149080"/>
            <a:ext cx="8280920" cy="86409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角丸四角形吹き出し 11"/>
          <p:cNvSpPr/>
          <p:nvPr/>
        </p:nvSpPr>
        <p:spPr>
          <a:xfrm>
            <a:off x="2483768" y="1988840"/>
            <a:ext cx="6336704" cy="1728192"/>
          </a:xfrm>
          <a:prstGeom prst="wedgeRoundRectCallout">
            <a:avLst>
              <a:gd name="adj1" fmla="val -20601"/>
              <a:gd name="adj2" fmla="val 86725"/>
              <a:gd name="adj3" fmla="val 16667"/>
            </a:avLst>
          </a:prstGeom>
          <a:scene3d>
            <a:camera prst="orthographicFront"/>
            <a:lightRig rig="threePt" dir="t"/>
          </a:scene3d>
          <a:sp3d>
            <a:bevelT prst="relaxedInset"/>
          </a:sp3d>
        </p:spPr>
        <p:style>
          <a:lnRef idx="1">
            <a:schemeClr val="accent6"/>
          </a:lnRef>
          <a:fillRef idx="2">
            <a:schemeClr val="accent6"/>
          </a:fillRef>
          <a:effectRef idx="1">
            <a:schemeClr val="accent6"/>
          </a:effectRef>
          <a:fontRef idx="minor">
            <a:schemeClr val="dk1"/>
          </a:fontRef>
        </p:style>
        <p:txBody>
          <a:bodyPr rtlCol="0" anchor="ctr"/>
          <a:lstStyle/>
          <a:p>
            <a:r>
              <a:rPr lang="ja-JP" altLang="en-US" sz="2400" b="1" dirty="0" smtClean="0">
                <a:latin typeface="メイリオ" pitchFamily="50" charset="-128"/>
                <a:ea typeface="メイリオ" pitchFamily="50" charset="-128"/>
                <a:cs typeface="メイリオ" pitchFamily="50" charset="-128"/>
              </a:rPr>
              <a:t>・</a:t>
            </a:r>
            <a:r>
              <a:rPr kumimoji="1" lang="en-US" altLang="ja-JP" sz="2400" b="1" dirty="0" smtClean="0">
                <a:latin typeface="メイリオ" pitchFamily="50" charset="-128"/>
                <a:ea typeface="メイリオ" pitchFamily="50" charset="-128"/>
                <a:cs typeface="メイリオ" pitchFamily="50" charset="-128"/>
              </a:rPr>
              <a:t>Twitter</a:t>
            </a:r>
            <a:r>
              <a:rPr kumimoji="1" lang="ja-JP" altLang="en-US" sz="2400" b="1" dirty="0" smtClean="0">
                <a:latin typeface="メイリオ" pitchFamily="50" charset="-128"/>
                <a:ea typeface="メイリオ" pitchFamily="50" charset="-128"/>
                <a:cs typeface="メイリオ" pitchFamily="50" charset="-128"/>
              </a:rPr>
              <a:t>がオープンソースで開発</a:t>
            </a:r>
            <a:endParaRPr kumimoji="1"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a:t>
            </a:r>
            <a:r>
              <a:rPr lang="en-US" altLang="ja-JP" sz="2400" b="1" dirty="0" smtClean="0">
                <a:latin typeface="メイリオ" pitchFamily="50" charset="-128"/>
                <a:ea typeface="メイリオ" pitchFamily="50" charset="-128"/>
                <a:cs typeface="メイリオ" pitchFamily="50" charset="-128"/>
              </a:rPr>
              <a:t>Twitter</a:t>
            </a:r>
            <a:r>
              <a:rPr lang="ja-JP" altLang="en-US" sz="2400" b="1" dirty="0" smtClean="0">
                <a:latin typeface="メイリオ" pitchFamily="50" charset="-128"/>
                <a:ea typeface="メイリオ" pitchFamily="50" charset="-128"/>
                <a:cs typeface="メイリオ" pitchFamily="50" charset="-128"/>
              </a:rPr>
              <a:t>ライクなデザインが表現できる</a:t>
            </a:r>
            <a:endParaRPr lang="en-US" altLang="ja-JP" sz="2400" b="1" dirty="0" smtClean="0">
              <a:latin typeface="メイリオ" pitchFamily="50" charset="-128"/>
              <a:ea typeface="メイリオ" pitchFamily="50" charset="-128"/>
              <a:cs typeface="メイリオ" pitchFamily="50" charset="-128"/>
            </a:endParaRPr>
          </a:p>
          <a:p>
            <a:r>
              <a:rPr kumimoji="1" lang="ja-JP" altLang="en-US" sz="2400" b="1" dirty="0" smtClean="0">
                <a:latin typeface="メイリオ" pitchFamily="50" charset="-128"/>
                <a:ea typeface="メイリオ" pitchFamily="50" charset="-128"/>
                <a:cs typeface="メイリオ" pitchFamily="50" charset="-128"/>
              </a:rPr>
              <a:t>・レスポンシブデザインを実現できる</a:t>
            </a:r>
            <a:endParaRPr kumimoji="1" lang="ja-JP" altLang="en-US" sz="2400" b="1" dirty="0">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down)">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コンテンツ プレースホルダ 6"/>
          <p:cNvGraphicFramePr>
            <a:graphicFrameLocks noGrp="1"/>
          </p:cNvGraphicFramePr>
          <p:nvPr>
            <p:ph idx="1"/>
          </p:nvPr>
        </p:nvGraphicFramePr>
        <p:xfrm>
          <a:off x="179511" y="980728"/>
          <a:ext cx="8677473" cy="5688631"/>
        </p:xfrm>
        <a:graphic>
          <a:graphicData uri="http://schemas.openxmlformats.org/drawingml/2006/table">
            <a:tbl>
              <a:tblPr firstRow="1" bandRow="1">
                <a:tableStyleId>{5C22544A-7EE6-4342-B048-85BDC9FD1C3A}</a:tableStyleId>
              </a:tblPr>
              <a:tblGrid>
                <a:gridCol w="351335"/>
                <a:gridCol w="1967474"/>
                <a:gridCol w="1137576"/>
                <a:gridCol w="1602835"/>
                <a:gridCol w="3618253"/>
              </a:tblGrid>
              <a:tr h="797763">
                <a:tc>
                  <a:txBody>
                    <a:bodyPr/>
                    <a:lstStyle/>
                    <a:p>
                      <a:pPr algn="ctr"/>
                      <a:r>
                        <a:rPr kumimoji="1" lang="en-US" altLang="ja-JP" sz="2000" dirty="0" smtClean="0">
                          <a:latin typeface="メイリオ" pitchFamily="50" charset="-128"/>
                          <a:ea typeface="メイリオ" pitchFamily="50" charset="-128"/>
                          <a:cs typeface="メイリオ" pitchFamily="50" charset="-128"/>
                        </a:rPr>
                        <a:t>#</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項目</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dirty="0" smtClean="0">
                          <a:latin typeface="メイリオ" pitchFamily="50" charset="-128"/>
                          <a:ea typeface="メイリオ" pitchFamily="50" charset="-128"/>
                          <a:cs typeface="メイリオ" pitchFamily="50" charset="-128"/>
                        </a:rPr>
                        <a:t>NC2</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dirty="0" smtClean="0">
                          <a:latin typeface="メイリオ" pitchFamily="50" charset="-128"/>
                          <a:ea typeface="メイリオ" pitchFamily="50" charset="-128"/>
                          <a:cs typeface="メイリオ" pitchFamily="50" charset="-128"/>
                        </a:rPr>
                        <a:t>NC3</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効果</a:t>
                      </a:r>
                      <a:endParaRPr kumimoji="1" lang="ja-JP" altLang="en-US" sz="2000" dirty="0">
                        <a:latin typeface="メイリオ" pitchFamily="50" charset="-128"/>
                        <a:ea typeface="メイリオ" pitchFamily="50" charset="-128"/>
                        <a:cs typeface="メイリオ" pitchFamily="50" charset="-128"/>
                      </a:endParaRPr>
                    </a:p>
                  </a:txBody>
                  <a:tcPr anchor="ctr"/>
                </a:tc>
              </a:tr>
              <a:tr h="1276861">
                <a:tc>
                  <a:txBody>
                    <a:bodyPr/>
                    <a:lstStyle/>
                    <a:p>
                      <a:pPr algn="r"/>
                      <a:r>
                        <a:rPr kumimoji="1" lang="en-US" altLang="ja-JP" sz="2000" b="1" dirty="0" smtClean="0">
                          <a:latin typeface="メイリオ" pitchFamily="50" charset="-128"/>
                          <a:ea typeface="メイリオ" pitchFamily="50" charset="-128"/>
                          <a:cs typeface="メイリオ" pitchFamily="50" charset="-128"/>
                        </a:rPr>
                        <a:t>1</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PHP</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maple</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CakePHP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UP(RAD)</a:t>
                      </a:r>
                    </a:p>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UP(MVC)</a:t>
                      </a:r>
                      <a:endParaRPr kumimoji="1" lang="ja-JP" altLang="en-US" sz="2000" b="1" dirty="0">
                        <a:latin typeface="メイリオ" pitchFamily="50" charset="-128"/>
                        <a:ea typeface="メイリオ" pitchFamily="50" charset="-128"/>
                        <a:cs typeface="メイリオ" pitchFamily="50" charset="-128"/>
                      </a:endParaRPr>
                    </a:p>
                  </a:txBody>
                  <a:tcPr anchor="ctr"/>
                </a:tc>
              </a:tr>
              <a:tr h="889934">
                <a:tc>
                  <a:txBody>
                    <a:bodyPr/>
                    <a:lstStyle/>
                    <a:p>
                      <a:pPr algn="r"/>
                      <a:r>
                        <a:rPr kumimoji="1" lang="en-US" altLang="ja-JP" sz="2000" b="1" dirty="0" smtClean="0">
                          <a:latin typeface="メイリオ" pitchFamily="50" charset="-128"/>
                          <a:ea typeface="メイリオ" pitchFamily="50" charset="-128"/>
                          <a:cs typeface="メイリオ" pitchFamily="50" charset="-128"/>
                        </a:rPr>
                        <a:t>2</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Javascript</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proto</a:t>
                      </a:r>
                    </a:p>
                    <a:p>
                      <a:pPr algn="ctr"/>
                      <a:r>
                        <a:rPr kumimoji="1" lang="en-US" altLang="ja-JP" sz="2000" b="1" dirty="0" smtClean="0">
                          <a:latin typeface="メイリオ" pitchFamily="50" charset="-128"/>
                          <a:ea typeface="メイリオ" pitchFamily="50" charset="-128"/>
                          <a:cs typeface="メイリオ" pitchFamily="50" charset="-128"/>
                        </a:rPr>
                        <a:t>type.js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AngularJS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endParaRPr kumimoji="1" lang="ja-JP" altLang="en-US" sz="2000" b="1" dirty="0">
                        <a:latin typeface="メイリオ" pitchFamily="50" charset="-128"/>
                        <a:ea typeface="メイリオ" pitchFamily="50" charset="-128"/>
                        <a:cs typeface="メイリオ" pitchFamily="50" charset="-128"/>
                      </a:endParaRPr>
                    </a:p>
                  </a:txBody>
                  <a:tcPr anchor="ctr"/>
                </a:tc>
              </a:tr>
              <a:tr h="1276861">
                <a:tc>
                  <a:txBody>
                    <a:bodyPr/>
                    <a:lstStyle/>
                    <a:p>
                      <a:pPr algn="r"/>
                      <a:r>
                        <a:rPr kumimoji="1" lang="en-US" altLang="ja-JP" sz="2000" b="1" dirty="0" smtClean="0">
                          <a:latin typeface="メイリオ" pitchFamily="50" charset="-128"/>
                          <a:ea typeface="メイリオ" pitchFamily="50" charset="-128"/>
                          <a:cs typeface="メイリオ" pitchFamily="50" charset="-128"/>
                        </a:rPr>
                        <a:t>3</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CSS</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Bootstrap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デザイン性</a:t>
                      </a:r>
                      <a:r>
                        <a:rPr kumimoji="1" lang="en-US" altLang="ja-JP" sz="2000" b="1" dirty="0" smtClean="0">
                          <a:latin typeface="メイリオ" pitchFamily="50" charset="-128"/>
                          <a:ea typeface="メイリオ" pitchFamily="50" charset="-128"/>
                          <a:cs typeface="メイリオ" pitchFamily="50" charset="-128"/>
                        </a:rPr>
                        <a:t>UP(</a:t>
                      </a:r>
                      <a:r>
                        <a:rPr kumimoji="1" lang="ja-JP" altLang="en-US" sz="2000" b="1" dirty="0" smtClean="0">
                          <a:latin typeface="メイリオ" pitchFamily="50" charset="-128"/>
                          <a:ea typeface="メイリオ" pitchFamily="50" charset="-128"/>
                          <a:cs typeface="メイリオ" pitchFamily="50" charset="-128"/>
                        </a:rPr>
                        <a:t>レスポンシブ</a:t>
                      </a: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r>
              <a:tr h="1447212">
                <a:tc>
                  <a:txBody>
                    <a:bodyPr/>
                    <a:lstStyle/>
                    <a:p>
                      <a:pPr algn="r"/>
                      <a:r>
                        <a:rPr kumimoji="1" lang="en-US" altLang="ja-JP" sz="2000" b="1" dirty="0" smtClean="0">
                          <a:latin typeface="メイリオ" pitchFamily="50" charset="-128"/>
                          <a:ea typeface="メイリオ" pitchFamily="50" charset="-128"/>
                          <a:cs typeface="メイリオ" pitchFamily="50" charset="-128"/>
                        </a:rPr>
                        <a:t>4</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テスト</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手動</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自動</a:t>
                      </a:r>
                      <a:endParaRPr kumimoji="1" lang="en-US" altLang="ja-JP" sz="2000" b="1" dirty="0" smtClean="0">
                        <a:latin typeface="メイリオ" pitchFamily="50" charset="-128"/>
                        <a:ea typeface="メイリオ" pitchFamily="50" charset="-128"/>
                        <a:cs typeface="メイリオ" pitchFamily="50" charset="-128"/>
                      </a:endParaRPr>
                    </a:p>
                    <a:p>
                      <a:pPr algn="ctr"/>
                      <a:r>
                        <a:rPr kumimoji="1" lang="en-US" altLang="ja-JP" sz="2000" b="1" dirty="0" smtClean="0">
                          <a:latin typeface="メイリオ" pitchFamily="50" charset="-128"/>
                          <a:ea typeface="メイリオ" pitchFamily="50" charset="-128"/>
                          <a:cs typeface="メイリオ" pitchFamily="50" charset="-128"/>
                        </a:rPr>
                        <a:t>(TravisCI)</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素早いリリース</a:t>
                      </a:r>
                      <a:endParaRPr kumimoji="1" lang="en-US" altLang="ja-JP" sz="2000" b="1" dirty="0" smtClean="0">
                        <a:latin typeface="メイリオ" pitchFamily="50" charset="-128"/>
                        <a:ea typeface="メイリオ" pitchFamily="50" charset="-128"/>
                        <a:cs typeface="メイリオ" pitchFamily="50" charset="-128"/>
                      </a:endParaRPr>
                    </a:p>
                    <a:p>
                      <a:r>
                        <a:rPr kumimoji="1" lang="ja-JP" altLang="en-US" sz="2000" b="1" dirty="0" smtClean="0">
                          <a:latin typeface="メイリオ" pitchFamily="50" charset="-128"/>
                          <a:ea typeface="メイリオ" pitchFamily="50" charset="-128"/>
                          <a:cs typeface="メイリオ" pitchFamily="50" charset="-128"/>
                        </a:rPr>
                        <a:t>品質向上</a:t>
                      </a:r>
                      <a:r>
                        <a:rPr kumimoji="1" lang="en-US" altLang="ja-JP" sz="2000" b="1" dirty="0" smtClean="0">
                          <a:latin typeface="メイリオ" pitchFamily="50" charset="-128"/>
                          <a:ea typeface="メイリオ" pitchFamily="50" charset="-128"/>
                          <a:cs typeface="メイリオ" pitchFamily="50" charset="-128"/>
                        </a:rPr>
                        <a:t>(CI)</a:t>
                      </a:r>
                    </a:p>
                  </a:txBody>
                  <a:tcPr anchor="ctr"/>
                </a:tc>
              </a:tr>
            </a:tbl>
          </a:graphicData>
        </a:graphic>
      </p:graphicFrame>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12</a:t>
            </a:fld>
            <a:endParaRPr lang="ja-JP" altLang="en-US" dirty="0"/>
          </a:p>
        </p:txBody>
      </p:sp>
      <p:sp>
        <p:nvSpPr>
          <p:cNvPr id="8" name="タイトル 1"/>
          <p:cNvSpPr>
            <a:spLocks noGrp="1"/>
          </p:cNvSpPr>
          <p:nvPr>
            <p:ph type="title"/>
          </p:nvPr>
        </p:nvSpPr>
        <p:spPr>
          <a:xfrm>
            <a:off x="457200" y="125760"/>
            <a:ext cx="8229600" cy="1143000"/>
          </a:xfrm>
        </p:spPr>
        <p:txBody>
          <a:bodyPr/>
          <a:lstStyle/>
          <a:p>
            <a:r>
              <a:rPr kumimoji="1" lang="en-US" altLang="ja-JP" dirty="0" smtClean="0"/>
              <a:t>1.2 NC2</a:t>
            </a:r>
            <a:r>
              <a:rPr kumimoji="1" lang="ja-JP" altLang="en-US" dirty="0" smtClean="0"/>
              <a:t>との主な相違点</a:t>
            </a:r>
            <a:endParaRPr kumimoji="1" lang="ja-JP" altLang="en-US" dirty="0"/>
          </a:p>
        </p:txBody>
      </p:sp>
      <p:sp>
        <p:nvSpPr>
          <p:cNvPr id="9"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10" name="角丸四角形 9"/>
          <p:cNvSpPr/>
          <p:nvPr/>
        </p:nvSpPr>
        <p:spPr>
          <a:xfrm>
            <a:off x="539552" y="5373216"/>
            <a:ext cx="7272808" cy="108012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角丸四角形吹き出し 10"/>
          <p:cNvSpPr/>
          <p:nvPr/>
        </p:nvSpPr>
        <p:spPr>
          <a:xfrm>
            <a:off x="395536" y="2276872"/>
            <a:ext cx="8352928" cy="3024336"/>
          </a:xfrm>
          <a:prstGeom prst="wedgeRoundRectCallout">
            <a:avLst>
              <a:gd name="adj1" fmla="val -4994"/>
              <a:gd name="adj2" fmla="val 57434"/>
              <a:gd name="adj3" fmla="val 16667"/>
            </a:avLst>
          </a:prstGeom>
          <a:scene3d>
            <a:camera prst="orthographicFront"/>
            <a:lightRig rig="threePt" dir="t"/>
          </a:scene3d>
          <a:sp3d>
            <a:bevelT prst="relaxedInset"/>
          </a:sp3d>
        </p:spPr>
        <p:style>
          <a:lnRef idx="1">
            <a:schemeClr val="accent1"/>
          </a:lnRef>
          <a:fillRef idx="2">
            <a:schemeClr val="accent1"/>
          </a:fillRef>
          <a:effectRef idx="1">
            <a:schemeClr val="accent1"/>
          </a:effectRef>
          <a:fontRef idx="minor">
            <a:schemeClr val="dk1"/>
          </a:fontRef>
        </p:style>
        <p:txBody>
          <a:bodyPr rtlCol="0" anchor="ctr"/>
          <a:lstStyle/>
          <a:p>
            <a:r>
              <a:rPr kumimoji="1" lang="en-US" altLang="ja-JP" sz="2400" b="1" dirty="0" smtClean="0">
                <a:latin typeface="メイリオ" pitchFamily="50" charset="-128"/>
                <a:ea typeface="メイリオ" pitchFamily="50" charset="-128"/>
                <a:cs typeface="メイリオ" pitchFamily="50" charset="-128"/>
              </a:rPr>
              <a:t>   TravisCI</a:t>
            </a:r>
          </a:p>
          <a:p>
            <a:r>
              <a:rPr lang="ja-JP" altLang="en-US" sz="2400" b="1" dirty="0" smtClean="0">
                <a:latin typeface="メイリオ" pitchFamily="50" charset="-128"/>
                <a:ea typeface="メイリオ" pitchFamily="50" charset="-128"/>
                <a:cs typeface="メイリオ" pitchFamily="50" charset="-128"/>
              </a:rPr>
              <a:t>　   </a:t>
            </a:r>
            <a:r>
              <a:rPr kumimoji="1" lang="en-US" altLang="ja-JP" sz="2400" b="1" dirty="0" smtClean="0">
                <a:latin typeface="メイリオ" pitchFamily="50" charset="-128"/>
                <a:ea typeface="メイリオ" pitchFamily="50" charset="-128"/>
                <a:cs typeface="メイリオ" pitchFamily="50" charset="-128"/>
              </a:rPr>
              <a:t>Github</a:t>
            </a:r>
            <a:r>
              <a:rPr kumimoji="1" lang="ja-JP" altLang="en-US" sz="2400" b="1" dirty="0" smtClean="0">
                <a:latin typeface="メイリオ" pitchFamily="50" charset="-128"/>
                <a:ea typeface="メイリオ" pitchFamily="50" charset="-128"/>
                <a:cs typeface="メイリオ" pitchFamily="50" charset="-128"/>
              </a:rPr>
              <a:t>と連携し</a:t>
            </a:r>
            <a:r>
              <a:rPr kumimoji="1" lang="en-US" altLang="ja-JP" sz="2400" b="1" dirty="0" smtClean="0">
                <a:latin typeface="メイリオ" pitchFamily="50" charset="-128"/>
                <a:ea typeface="メイリオ" pitchFamily="50" charset="-128"/>
                <a:cs typeface="メイリオ" pitchFamily="50" charset="-128"/>
              </a:rPr>
              <a:t>GitHub</a:t>
            </a:r>
            <a:r>
              <a:rPr kumimoji="1" lang="ja-JP" altLang="en-US" sz="2400" b="1" dirty="0" smtClean="0">
                <a:latin typeface="メイリオ" pitchFamily="50" charset="-128"/>
                <a:ea typeface="メイリオ" pitchFamily="50" charset="-128"/>
                <a:cs typeface="メイリオ" pitchFamily="50" charset="-128"/>
              </a:rPr>
              <a:t>への</a:t>
            </a:r>
            <a:r>
              <a:rPr lang="en-US" altLang="ja-JP" sz="2400" b="1" dirty="0" smtClean="0">
                <a:latin typeface="メイリオ" pitchFamily="50" charset="-128"/>
                <a:ea typeface="メイリオ" pitchFamily="50" charset="-128"/>
                <a:cs typeface="メイリオ" pitchFamily="50" charset="-128"/>
              </a:rPr>
              <a:t>Push</a:t>
            </a:r>
            <a:r>
              <a:rPr lang="ja-JP" altLang="en-US" sz="2400" b="1" dirty="0" smtClean="0">
                <a:latin typeface="メイリオ" pitchFamily="50" charset="-128"/>
                <a:ea typeface="メイリオ" pitchFamily="50" charset="-128"/>
                <a:cs typeface="メイリオ" pitchFamily="50" charset="-128"/>
              </a:rPr>
              <a:t>をトリガーにして</a:t>
            </a:r>
            <a:endParaRPr lang="en-US" altLang="ja-JP" sz="2400" b="1" dirty="0" smtClean="0">
              <a:latin typeface="メイリオ" pitchFamily="50" charset="-128"/>
              <a:ea typeface="メイリオ" pitchFamily="50" charset="-128"/>
              <a:cs typeface="メイリオ" pitchFamily="50" charset="-128"/>
            </a:endParaRPr>
          </a:p>
          <a:p>
            <a:r>
              <a:rPr kumimoji="1" lang="ja-JP" altLang="en-US"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予め設定した通りに自動でテストを実行する</a:t>
            </a:r>
            <a:endParaRPr lang="en-US" altLang="ja-JP" sz="2400" b="1" dirty="0" smtClean="0">
              <a:latin typeface="メイリオ" pitchFamily="50" charset="-128"/>
              <a:ea typeface="メイリオ" pitchFamily="50" charset="-128"/>
              <a:cs typeface="メイリオ" pitchFamily="50" charset="-128"/>
            </a:endParaRPr>
          </a:p>
          <a:p>
            <a:endParaRPr lang="en-US" altLang="ja-JP" sz="2400" b="1" dirty="0" smtClean="0">
              <a:latin typeface="メイリオ" pitchFamily="50" charset="-128"/>
              <a:ea typeface="メイリオ" pitchFamily="50" charset="-128"/>
              <a:cs typeface="メイリオ" pitchFamily="50" charset="-128"/>
            </a:endParaRPr>
          </a:p>
          <a:p>
            <a:r>
              <a:rPr lang="en-US" altLang="ja-JP" sz="2400" b="1" dirty="0" smtClean="0">
                <a:latin typeface="メイリオ" pitchFamily="50" charset="-128"/>
                <a:ea typeface="メイリオ" pitchFamily="50" charset="-128"/>
                <a:cs typeface="メイリオ" pitchFamily="50" charset="-128"/>
              </a:rPr>
              <a:t>    ※CI</a:t>
            </a:r>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Continuous Integration</a:t>
            </a:r>
          </a:p>
          <a:p>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=&gt;</a:t>
            </a:r>
            <a:r>
              <a:rPr lang="ja-JP" altLang="en-US" sz="2400" b="1" dirty="0" smtClean="0">
                <a:latin typeface="メイリオ" pitchFamily="50" charset="-128"/>
                <a:ea typeface="メイリオ" pitchFamily="50" charset="-128"/>
                <a:cs typeface="メイリオ" pitchFamily="50" charset="-128"/>
              </a:rPr>
              <a:t>　継続的インテグレーション</a:t>
            </a:r>
            <a:endParaRPr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　　　    テストを継続的に実行して行くこと</a:t>
            </a:r>
            <a:endParaRPr lang="en-US" altLang="ja-JP" sz="2400" b="1" dirty="0" smtClean="0">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57200" y="1844824"/>
            <a:ext cx="8229600" cy="1368152"/>
          </a:xfrm>
        </p:spPr>
        <p:txBody>
          <a:bodyPr/>
          <a:lstStyle/>
          <a:p>
            <a:pPr marL="514350" indent="-514350">
              <a:buFont typeface="+mj-lt"/>
              <a:buAutoNum type="arabicPeriod"/>
            </a:pPr>
            <a:r>
              <a:rPr kumimoji="1" lang="ja-JP" altLang="en-US" dirty="0" smtClean="0"/>
              <a:t>独自デザインの反映が簡単になる。</a:t>
            </a:r>
            <a:endParaRPr kumimoji="1" lang="en-US" altLang="ja-JP" dirty="0" smtClean="0"/>
          </a:p>
          <a:p>
            <a:pPr marL="514350" indent="-514350">
              <a:buFont typeface="+mj-lt"/>
              <a:buAutoNum type="arabicPeriod"/>
            </a:pPr>
            <a:r>
              <a:rPr lang="ja-JP" altLang="en-US" dirty="0" smtClean="0"/>
              <a:t>追加機能の開発敷居が低くなる。</a:t>
            </a:r>
            <a:endParaRPr kumimoji="1" lang="en-US" altLang="ja-JP"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13</a:t>
            </a:fld>
            <a:endParaRPr lang="ja-JP" altLang="en-US" dirty="0"/>
          </a:p>
        </p:txBody>
      </p:sp>
      <p:sp>
        <p:nvSpPr>
          <p:cNvPr id="7" name="タイトル 1"/>
          <p:cNvSpPr>
            <a:spLocks noGrp="1"/>
          </p:cNvSpPr>
          <p:nvPr>
            <p:ph type="title"/>
          </p:nvPr>
        </p:nvSpPr>
        <p:spPr>
          <a:xfrm>
            <a:off x="457200" y="125760"/>
            <a:ext cx="8229600" cy="1143000"/>
          </a:xfrm>
        </p:spPr>
        <p:txBody>
          <a:bodyPr/>
          <a:lstStyle/>
          <a:p>
            <a:r>
              <a:rPr kumimoji="1" lang="en-US" altLang="ja-JP" dirty="0" smtClean="0"/>
              <a:t>1.3 </a:t>
            </a:r>
            <a:r>
              <a:rPr kumimoji="1" lang="ja-JP" altLang="en-US" dirty="0" smtClean="0"/>
              <a:t>ユーザのメリット</a:t>
            </a:r>
            <a:endParaRPr kumimoji="1" lang="ja-JP" altLang="en-US" dirty="0"/>
          </a:p>
        </p:txBody>
      </p:sp>
      <p:sp>
        <p:nvSpPr>
          <p:cNvPr id="8"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10" name="角丸四角形 9"/>
          <p:cNvSpPr/>
          <p:nvPr/>
        </p:nvSpPr>
        <p:spPr>
          <a:xfrm>
            <a:off x="323528" y="1052736"/>
            <a:ext cx="3384376"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ea typeface="メイリオ" pitchFamily="50" charset="-128"/>
                <a:cs typeface="メイリオ" pitchFamily="50" charset="-128"/>
              </a:rPr>
              <a:t>システム管理者</a:t>
            </a:r>
            <a:endParaRPr kumimoji="1" lang="ja-JP" altLang="en-US" sz="2800" b="1" dirty="0">
              <a:ea typeface="メイリオ" pitchFamily="50" charset="-128"/>
              <a:cs typeface="メイリオ" pitchFamily="50" charset="-128"/>
            </a:endParaRPr>
          </a:p>
        </p:txBody>
      </p:sp>
      <p:sp>
        <p:nvSpPr>
          <p:cNvPr id="11" name="角丸四角形 10"/>
          <p:cNvSpPr/>
          <p:nvPr/>
        </p:nvSpPr>
        <p:spPr>
          <a:xfrm>
            <a:off x="323528" y="2924944"/>
            <a:ext cx="3384376"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ea typeface="メイリオ" pitchFamily="50" charset="-128"/>
                <a:cs typeface="メイリオ" pitchFamily="50" charset="-128"/>
              </a:rPr>
              <a:t>システム利用者</a:t>
            </a:r>
            <a:endParaRPr kumimoji="1" lang="ja-JP" altLang="en-US" sz="2800" b="1" dirty="0">
              <a:ea typeface="メイリオ" pitchFamily="50" charset="-128"/>
              <a:cs typeface="メイリオ" pitchFamily="50" charset="-128"/>
            </a:endParaRPr>
          </a:p>
        </p:txBody>
      </p:sp>
      <p:sp>
        <p:nvSpPr>
          <p:cNvPr id="12" name="コンテンツ プレースホルダ 2"/>
          <p:cNvSpPr txBox="1">
            <a:spLocks/>
          </p:cNvSpPr>
          <p:nvPr/>
        </p:nvSpPr>
        <p:spPr>
          <a:xfrm>
            <a:off x="457200" y="3645024"/>
            <a:ext cx="8229600" cy="2520280"/>
          </a:xfrm>
          <a:prstGeom prst="rect">
            <a:avLst/>
          </a:prstGeom>
        </p:spPr>
        <p:txBody>
          <a:bodyPr vert="horz" lIns="91440" tIns="45720" rIns="91440" bIns="45720" rtlCol="0">
            <a:norm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閲覧する媒体に依存しない。</a:t>
            </a:r>
            <a:endParaRPr lang="en-US" altLang="ja-JP" sz="2800" b="1" dirty="0" smtClean="0">
              <a:latin typeface="メイリオ" pitchFamily="50" charset="-128"/>
              <a:ea typeface="メイリオ" pitchFamily="50" charset="-128"/>
              <a:cs typeface="メイリオ" pitchFamily="50" charset="-128"/>
            </a:endParaRPr>
          </a:p>
          <a:p>
            <a:pPr marL="514350" lvl="0" indent="-514350">
              <a:spcBef>
                <a:spcPct val="20000"/>
              </a:spcBef>
            </a:pPr>
            <a:r>
              <a:rPr lang="ja-JP" altLang="en-US" sz="2800" b="1" dirty="0" smtClean="0">
                <a:latin typeface="メイリオ" pitchFamily="50" charset="-128"/>
                <a:ea typeface="メイリオ" pitchFamily="50" charset="-128"/>
                <a:cs typeface="メイリオ" pitchFamily="50" charset="-128"/>
              </a:rPr>
              <a:t>　　　レスポンシブデザイン（デモ）</a:t>
            </a:r>
            <a:endParaRPr lang="en-US" altLang="ja-JP" sz="2800" b="1" dirty="0" smtClean="0">
              <a:latin typeface="メイリオ" pitchFamily="50" charset="-128"/>
              <a:ea typeface="メイリオ" pitchFamily="50" charset="-128"/>
              <a:cs typeface="メイリオ" pitchFamily="50" charset="-128"/>
            </a:endParaRPr>
          </a:p>
          <a:p>
            <a:pPr marL="514350" indent="-514350">
              <a:spcBef>
                <a:spcPct val="20000"/>
              </a:spcBef>
              <a:buFont typeface="+mj-lt"/>
              <a:buAutoNum type="arabicPeriod" startAt="2"/>
            </a:pPr>
            <a:r>
              <a:rPr lang="ja-JP" altLang="en-US" sz="2800" b="1" dirty="0" smtClean="0">
                <a:latin typeface="メイリオ" pitchFamily="50" charset="-128"/>
                <a:ea typeface="メイリオ" pitchFamily="50" charset="-128"/>
                <a:cs typeface="メイリオ" pitchFamily="50" charset="-128"/>
              </a:rPr>
              <a:t>承認機能が追加される。</a:t>
            </a:r>
            <a:endParaRPr lang="en-US" altLang="ja-JP" sz="2800" b="1" dirty="0" smtClean="0">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2"/>
              <a:tabLst/>
              <a:defRPr/>
            </a:pPr>
            <a:r>
              <a:rPr lang="ja-JP" altLang="en-US" sz="2800" b="1" dirty="0" smtClean="0">
                <a:latin typeface="メイリオ" pitchFamily="50" charset="-128"/>
                <a:ea typeface="メイリオ" pitchFamily="50" charset="-128"/>
                <a:cs typeface="メイリオ" pitchFamily="50" charset="-128"/>
              </a:rPr>
              <a:t>ユーザインターフェースが改善される。</a:t>
            </a:r>
            <a:endParaRPr lang="en-US" altLang="ja-JP" sz="2800" b="1" dirty="0" smtClean="0">
              <a:latin typeface="メイリオ" pitchFamily="50" charset="-128"/>
              <a:ea typeface="メイリオ" pitchFamily="50" charset="-128"/>
              <a:cs typeface="メイリオ" pitchFamily="50" charset="-128"/>
            </a:endParaRPr>
          </a:p>
        </p:txBody>
      </p:sp>
      <p:sp>
        <p:nvSpPr>
          <p:cNvPr id="13" name="角丸四角形 12"/>
          <p:cNvSpPr/>
          <p:nvPr/>
        </p:nvSpPr>
        <p:spPr>
          <a:xfrm>
            <a:off x="971600" y="5157192"/>
            <a:ext cx="6552728" cy="432048"/>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角丸四角形 14"/>
          <p:cNvSpPr/>
          <p:nvPr/>
        </p:nvSpPr>
        <p:spPr>
          <a:xfrm>
            <a:off x="3059832" y="5733256"/>
            <a:ext cx="5040560" cy="936104"/>
          </a:xfrm>
          <a:prstGeom prst="roundRect">
            <a:avLst/>
          </a:prstGeom>
          <a:scene3d>
            <a:camera prst="orthographicFront"/>
            <a:lightRig rig="threePt" dir="t"/>
          </a:scene3d>
          <a:sp3d>
            <a:bevelT w="114300" prst="hardEdge"/>
          </a:sp3d>
        </p:spPr>
        <p:style>
          <a:lnRef idx="1">
            <a:schemeClr val="accent3"/>
          </a:lnRef>
          <a:fillRef idx="2">
            <a:schemeClr val="accent3"/>
          </a:fillRef>
          <a:effectRef idx="1">
            <a:schemeClr val="accent3"/>
          </a:effectRef>
          <a:fontRef idx="minor">
            <a:schemeClr val="dk1"/>
          </a:fontRef>
        </p:style>
        <p:txBody>
          <a:bodyPr rtlCol="0" anchor="b"/>
          <a:lstStyle/>
          <a:p>
            <a:pPr algn="ctr"/>
            <a:r>
              <a:rPr kumimoji="1" lang="ja-JP" altLang="en-US" sz="2400" b="1" dirty="0" smtClean="0">
                <a:latin typeface="メイリオ" pitchFamily="50" charset="-128"/>
                <a:ea typeface="メイリオ" pitchFamily="50" charset="-128"/>
                <a:cs typeface="メイリオ" pitchFamily="50" charset="-128"/>
              </a:rPr>
              <a:t>改善に関わることができた。</a:t>
            </a:r>
            <a:endParaRPr kumimoji="1" lang="en-US" altLang="ja-JP" sz="2400" b="1" dirty="0" smtClean="0">
              <a:latin typeface="メイリオ" pitchFamily="50" charset="-128"/>
              <a:ea typeface="メイリオ" pitchFamily="50" charset="-128"/>
              <a:cs typeface="メイリオ" pitchFamily="50" charset="-128"/>
            </a:endParaRPr>
          </a:p>
          <a:p>
            <a:pPr algn="ctr"/>
            <a:r>
              <a:rPr lang="ja-JP" altLang="en-US" sz="2400" b="1" dirty="0" smtClean="0">
                <a:latin typeface="メイリオ" pitchFamily="50" charset="-128"/>
                <a:ea typeface="メイリオ" pitchFamily="50" charset="-128"/>
                <a:cs typeface="メイリオ" pitchFamily="50" charset="-128"/>
              </a:rPr>
              <a:t>その</a:t>
            </a:r>
            <a:r>
              <a:rPr lang="ja-JP" altLang="en-US" sz="2400" b="1" dirty="0" smtClean="0">
                <a:latin typeface="メイリオ" pitchFamily="50" charset="-128"/>
                <a:ea typeface="メイリオ" pitchFamily="50" charset="-128"/>
                <a:cs typeface="メイリオ" pitchFamily="50" charset="-128"/>
              </a:rPr>
              <a:t>取り組み</a:t>
            </a:r>
            <a:r>
              <a:rPr lang="ja-JP" altLang="en-US" sz="2400" b="1" dirty="0" smtClean="0">
                <a:latin typeface="メイリオ" pitchFamily="50" charset="-128"/>
                <a:ea typeface="メイリオ" pitchFamily="50" charset="-128"/>
                <a:cs typeface="メイリオ" pitchFamily="50" charset="-128"/>
              </a:rPr>
              <a:t>を</a:t>
            </a:r>
            <a:r>
              <a:rPr lang="ja-JP" altLang="en-US" sz="2400" b="1" dirty="0" smtClean="0">
                <a:latin typeface="メイリオ" pitchFamily="50" charset="-128"/>
                <a:ea typeface="メイリオ" pitchFamily="50" charset="-128"/>
                <a:cs typeface="メイリオ" pitchFamily="50" charset="-128"/>
              </a:rPr>
              <a:t>報告</a:t>
            </a:r>
            <a:r>
              <a:rPr lang="ja-JP" altLang="en-US" sz="2400" b="1" dirty="0" smtClean="0">
                <a:latin typeface="メイリオ" pitchFamily="50" charset="-128"/>
                <a:ea typeface="メイリオ" pitchFamily="50" charset="-128"/>
                <a:cs typeface="メイリオ" pitchFamily="50" charset="-128"/>
              </a:rPr>
              <a:t>。</a:t>
            </a:r>
            <a:endParaRPr kumimoji="1" lang="ja-JP" altLang="en-US" sz="2400" b="1" dirty="0">
              <a:latin typeface="メイリオ" pitchFamily="50" charset="-128"/>
              <a:ea typeface="メイリオ" pitchFamily="50" charset="-128"/>
              <a:cs typeface="メイリオ" pitchFamily="50" charset="-128"/>
            </a:endParaRPr>
          </a:p>
        </p:txBody>
      </p:sp>
      <p:sp>
        <p:nvSpPr>
          <p:cNvPr id="16" name="曲折矢印 15"/>
          <p:cNvSpPr/>
          <p:nvPr/>
        </p:nvSpPr>
        <p:spPr>
          <a:xfrm rot="10800000" flipH="1">
            <a:off x="1907704" y="5661248"/>
            <a:ext cx="1080120" cy="792088"/>
          </a:xfrm>
          <a:prstGeom prst="bentArrow">
            <a:avLst>
              <a:gd name="adj1" fmla="val 35547"/>
              <a:gd name="adj2" fmla="val 32363"/>
              <a:gd name="adj3" fmla="val 25000"/>
              <a:gd name="adj4" fmla="val 21187"/>
            </a:avLst>
          </a:prstGeom>
          <a:effectLst>
            <a:glow rad="101600">
              <a:schemeClr val="accent6">
                <a:satMod val="175000"/>
                <a:alpha val="40000"/>
              </a:schemeClr>
            </a:glow>
            <a:outerShdw blurRad="40000" dist="20000" dir="5400000" rotWithShape="0">
              <a:srgbClr val="000000">
                <a:alpha val="38000"/>
              </a:srgb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ja-JP" altLang="en-US">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childTnLst>
                          </p:cTn>
                        </p:par>
                        <p:par>
                          <p:cTn id="11" fill="hold">
                            <p:stCondLst>
                              <p:cond delay="500"/>
                            </p:stCondLst>
                            <p:childTnLst>
                              <p:par>
                                <p:cTn id="12" presetID="22" presetClass="entr" presetSubtype="8" fill="hold" grpId="1" nodeType="after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left)">
                                      <p:cBhvr>
                                        <p:cTn id="1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1" animBg="1"/>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14</a:t>
            </a:fld>
            <a:endParaRPr kumimoji="1" lang="ja-JP" altLang="en-US" dirty="0"/>
          </a:p>
        </p:txBody>
      </p:sp>
      <p:sp>
        <p:nvSpPr>
          <p:cNvPr id="6" name="コンテンツ プレースホルダ 5"/>
          <p:cNvSpPr>
            <a:spLocks noGrp="1"/>
          </p:cNvSpPr>
          <p:nvPr>
            <p:ph idx="1"/>
          </p:nvPr>
        </p:nvSpPr>
        <p:spPr>
          <a:xfrm>
            <a:off x="1440160" y="1628800"/>
            <a:ext cx="6372200" cy="3960440"/>
          </a:xfrm>
        </p:spPr>
        <p:txBody>
          <a:bodyPr>
            <a:noAutofit/>
          </a:bodyPr>
          <a:lstStyle/>
          <a:p>
            <a:pPr marL="514350" indent="-514350">
              <a:buFont typeface="+mj-lt"/>
              <a:buAutoNum type="arabicPeriod"/>
            </a:pPr>
            <a:r>
              <a:rPr lang="en-US" altLang="ja-JP" sz="3200" dirty="0" smtClean="0">
                <a:solidFill>
                  <a:schemeClr val="bg1">
                    <a:lumMod val="65000"/>
                  </a:schemeClr>
                </a:solidFill>
              </a:rPr>
              <a:t>NetCommons3</a:t>
            </a:r>
            <a:r>
              <a:rPr lang="ja-JP" altLang="en-US" sz="3200" dirty="0" smtClean="0">
                <a:solidFill>
                  <a:schemeClr val="bg1">
                    <a:lumMod val="65000"/>
                  </a:schemeClr>
                </a:solidFill>
              </a:rPr>
              <a:t>プロジェクト</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t>開発担当</a:t>
            </a:r>
            <a:endParaRPr lang="en-US" altLang="ja-JP" sz="3200" dirty="0" smtClean="0"/>
          </a:p>
          <a:p>
            <a:pPr marL="514350" indent="-514350">
              <a:buFont typeface="+mj-lt"/>
              <a:buAutoNum type="arabicPeriod"/>
            </a:pPr>
            <a:r>
              <a:rPr lang="ja-JP" altLang="en-US" sz="3200" dirty="0" smtClean="0">
                <a:solidFill>
                  <a:schemeClr val="bg1">
                    <a:lumMod val="65000"/>
                  </a:schemeClr>
                </a:solidFill>
              </a:rPr>
              <a:t>フォームにおける問題点</a:t>
            </a:r>
            <a:endParaRPr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解決方法</a:t>
            </a:r>
            <a:endParaRPr kumimoji="1"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評価</a:t>
            </a:r>
            <a:endParaRPr kumimoji="1"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結言</a:t>
            </a:r>
            <a:endParaRPr kumimoji="1" lang="en-US" altLang="ja-JP" sz="3200" dirty="0" smtClean="0">
              <a:solidFill>
                <a:schemeClr val="bg1">
                  <a:lumMod val="65000"/>
                </a:schemeClr>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２</a:t>
            </a:r>
            <a:r>
              <a:rPr kumimoji="1" lang="en-US" altLang="ja-JP" dirty="0" smtClean="0"/>
              <a:t>.1</a:t>
            </a:r>
            <a:r>
              <a:rPr lang="ja-JP" altLang="en-US" dirty="0" smtClean="0"/>
              <a:t> プラグイン開発</a:t>
            </a:r>
            <a:endParaRPr kumimoji="1" lang="ja-JP" altLang="en-US" dirty="0"/>
          </a:p>
        </p:txBody>
      </p:sp>
      <p:sp>
        <p:nvSpPr>
          <p:cNvPr id="3" name="コンテンツ プレースホルダ 2"/>
          <p:cNvSpPr>
            <a:spLocks noGrp="1"/>
          </p:cNvSpPr>
          <p:nvPr>
            <p:ph idx="1"/>
          </p:nvPr>
        </p:nvSpPr>
        <p:spPr>
          <a:xfrm>
            <a:off x="457200" y="2420888"/>
            <a:ext cx="8219256" cy="1512168"/>
          </a:xfrm>
        </p:spPr>
        <p:txBody>
          <a:bodyPr>
            <a:normAutofit/>
          </a:bodyPr>
          <a:lstStyle/>
          <a:p>
            <a:r>
              <a:rPr kumimoji="1" lang="en-US" altLang="ja-JP" sz="2400" dirty="0" smtClean="0"/>
              <a:t>CakePHP</a:t>
            </a:r>
            <a:r>
              <a:rPr kumimoji="1" lang="ja-JP" altLang="en-US" sz="2400" dirty="0" smtClean="0"/>
              <a:t>のアプリケーションの単位。</a:t>
            </a:r>
            <a:endParaRPr kumimoji="1" lang="en-US" altLang="ja-JP" sz="2400" dirty="0" smtClean="0"/>
          </a:p>
          <a:p>
            <a:r>
              <a:rPr kumimoji="1" lang="en-US" altLang="ja-JP" sz="2400" dirty="0" smtClean="0"/>
              <a:t>NC2</a:t>
            </a:r>
            <a:r>
              <a:rPr kumimoji="1" lang="ja-JP" altLang="en-US" sz="2400" dirty="0" smtClean="0"/>
              <a:t>で各機能をモジュールと呼んでいたのに対し、</a:t>
            </a:r>
            <a:endParaRPr kumimoji="1" lang="en-US" altLang="ja-JP" sz="2400" dirty="0" smtClean="0"/>
          </a:p>
          <a:p>
            <a:pPr>
              <a:buNone/>
            </a:pPr>
            <a:r>
              <a:rPr lang="ja-JP" altLang="en-US" sz="2400" dirty="0" smtClean="0"/>
              <a:t>　　</a:t>
            </a:r>
            <a:r>
              <a:rPr lang="en-US" altLang="ja-JP" sz="2400" dirty="0" smtClean="0"/>
              <a:t>NC3</a:t>
            </a:r>
            <a:r>
              <a:rPr lang="ja-JP" altLang="en-US" sz="2400" dirty="0" smtClean="0"/>
              <a:t>ではプラグインという呼称になる。</a:t>
            </a:r>
            <a:endParaRPr lang="en-US" altLang="ja-JP" sz="2400"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15</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2"/>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開発</a:t>
            </a: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担当</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484784"/>
            <a:ext cx="3240360"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ea typeface="メイリオ" pitchFamily="50" charset="-128"/>
                <a:cs typeface="メイリオ" pitchFamily="50" charset="-128"/>
              </a:rPr>
              <a:t>プラグインとは</a:t>
            </a:r>
            <a:endParaRPr kumimoji="1" lang="ja-JP" altLang="en-US" sz="2800" b="1" dirty="0">
              <a:ea typeface="メイリオ" pitchFamily="50" charset="-128"/>
              <a:cs typeface="メイリオ" pitchFamily="50" charset="-128"/>
            </a:endParaRPr>
          </a:p>
        </p:txBody>
      </p:sp>
      <p:sp>
        <p:nvSpPr>
          <p:cNvPr id="9" name="角丸四角形 8"/>
          <p:cNvSpPr/>
          <p:nvPr/>
        </p:nvSpPr>
        <p:spPr>
          <a:xfrm>
            <a:off x="323528" y="3933056"/>
            <a:ext cx="2376264"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ja-JP" altLang="en-US" sz="2800" b="1" dirty="0" smtClean="0">
                <a:ea typeface="メイリオ" pitchFamily="50" charset="-128"/>
                <a:cs typeface="メイリオ" pitchFamily="50" charset="-128"/>
              </a:rPr>
              <a:t>開発</a:t>
            </a:r>
            <a:r>
              <a:rPr lang="ja-JP" altLang="en-US" sz="2800" b="1" dirty="0" smtClean="0">
                <a:ea typeface="メイリオ" pitchFamily="50" charset="-128"/>
                <a:cs typeface="メイリオ" pitchFamily="50" charset="-128"/>
              </a:rPr>
              <a:t>担当</a:t>
            </a:r>
            <a:endParaRPr kumimoji="1" lang="ja-JP" altLang="en-US" sz="2800" b="1" dirty="0">
              <a:ea typeface="メイリオ" pitchFamily="50" charset="-128"/>
              <a:cs typeface="メイリオ" pitchFamily="50" charset="-128"/>
            </a:endParaRPr>
          </a:p>
        </p:txBody>
      </p:sp>
      <p:sp>
        <p:nvSpPr>
          <p:cNvPr id="10" name="コンテンツ プレースホルダ 2"/>
          <p:cNvSpPr txBox="1">
            <a:spLocks/>
          </p:cNvSpPr>
          <p:nvPr/>
        </p:nvSpPr>
        <p:spPr>
          <a:xfrm>
            <a:off x="467544" y="4797152"/>
            <a:ext cx="8219256" cy="191683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iframe</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プラグイン</a:t>
            </a:r>
            <a:endParaRPr lang="en-US" altLang="ja-JP" sz="2400" b="1" dirty="0" smtClean="0">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tabLst/>
              <a:defRPr/>
            </a:pPr>
            <a:r>
              <a:rPr lang="ja-JP" altLang="en-US"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　　　</a:t>
            </a: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=&gt;</a:t>
            </a:r>
            <a:r>
              <a:rPr lang="ja-JP" altLang="en-US"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　</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実装済み</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・未レビュー</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ja-JP" altLang="en-US" sz="2400" b="1" dirty="0" smtClean="0">
                <a:latin typeface="メイリオ" pitchFamily="50" charset="-128"/>
                <a:ea typeface="メイリオ" pitchFamily="50" charset="-128"/>
                <a:cs typeface="メイリオ" pitchFamily="50" charset="-128"/>
              </a:rPr>
              <a:t>掲示板</a:t>
            </a:r>
            <a:r>
              <a:rPr lang="ja-JP" altLang="en-US" sz="2400" b="1" dirty="0" smtClean="0">
                <a:latin typeface="メイリオ" pitchFamily="50" charset="-128"/>
                <a:ea typeface="メイリオ" pitchFamily="50" charset="-128"/>
                <a:cs typeface="メイリオ" pitchFamily="50" charset="-128"/>
              </a:rPr>
              <a:t>プラグイン</a:t>
            </a:r>
            <a:endParaRPr lang="en-US" altLang="ja-JP" sz="2400" b="1" dirty="0" smtClean="0">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tabLst/>
              <a:defRPr/>
            </a:pPr>
            <a:r>
              <a:rPr lang="ja-JP" altLang="en-US"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=&gt;</a:t>
            </a:r>
            <a:r>
              <a:rPr lang="ja-JP" altLang="en-US"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12</a:t>
            </a:r>
            <a:r>
              <a:rPr lang="ja-JP" altLang="en-US" sz="2400" b="1" dirty="0" smtClean="0">
                <a:latin typeface="メイリオ" pitchFamily="50" charset="-128"/>
                <a:ea typeface="メイリオ" pitchFamily="50" charset="-128"/>
                <a:cs typeface="メイリオ" pitchFamily="50" charset="-128"/>
              </a:rPr>
              <a:t>月着手</a:t>
            </a:r>
            <a:r>
              <a:rPr lang="ja-JP" altLang="en-US" sz="2400" b="1" dirty="0" smtClean="0">
                <a:latin typeface="メイリオ" pitchFamily="50" charset="-128"/>
                <a:ea typeface="メイリオ" pitchFamily="50" charset="-128"/>
                <a:cs typeface="メイリオ" pitchFamily="50" charset="-128"/>
              </a:rPr>
              <a:t>開始</a:t>
            </a:r>
            <a:endParaRPr lang="en-US" altLang="ja-JP" sz="2400" b="1" dirty="0" smtClean="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２</a:t>
            </a:r>
            <a:r>
              <a:rPr kumimoji="1" lang="en-US" altLang="ja-JP" dirty="0" smtClean="0"/>
              <a:t>.1</a:t>
            </a:r>
            <a:r>
              <a:rPr lang="ja-JP" altLang="en-US" dirty="0" smtClean="0"/>
              <a:t> プラグイン開発</a:t>
            </a:r>
            <a:endParaRPr kumimoji="1" lang="ja-JP" altLang="en-US" dirty="0"/>
          </a:p>
        </p:txBody>
      </p:sp>
      <p:sp>
        <p:nvSpPr>
          <p:cNvPr id="3" name="コンテンツ プレースホルダ 2"/>
          <p:cNvSpPr>
            <a:spLocks noGrp="1"/>
          </p:cNvSpPr>
          <p:nvPr>
            <p:ph idx="1"/>
          </p:nvPr>
        </p:nvSpPr>
        <p:spPr>
          <a:xfrm>
            <a:off x="457200" y="2420888"/>
            <a:ext cx="8219256" cy="4176464"/>
          </a:xfrm>
        </p:spPr>
        <p:txBody>
          <a:bodyPr>
            <a:normAutofit/>
          </a:bodyPr>
          <a:lstStyle/>
          <a:p>
            <a:r>
              <a:rPr lang="en-US" altLang="ja-JP" sz="2400" dirty="0" smtClean="0"/>
              <a:t>HTML</a:t>
            </a:r>
            <a:r>
              <a:rPr lang="ja-JP" altLang="en-US" sz="2400" dirty="0" smtClean="0"/>
              <a:t>の</a:t>
            </a:r>
            <a:r>
              <a:rPr lang="en-US" altLang="ja-JP" sz="2400" dirty="0" smtClean="0"/>
              <a:t>&lt;iframe&gt;</a:t>
            </a:r>
            <a:r>
              <a:rPr lang="ja-JP" altLang="en-US" sz="2400" dirty="0" smtClean="0"/>
              <a:t>タグ</a:t>
            </a:r>
            <a:r>
              <a:rPr kumimoji="1" lang="ja-JP" altLang="en-US" sz="2400" dirty="0" smtClean="0"/>
              <a:t>を使うことで、</a:t>
            </a:r>
            <a:r>
              <a:rPr kumimoji="1" lang="en-US" altLang="ja-JP" sz="2400" dirty="0" smtClean="0"/>
              <a:t>Web</a:t>
            </a:r>
            <a:r>
              <a:rPr kumimoji="1" lang="ja-JP" altLang="en-US" sz="2400" dirty="0" smtClean="0"/>
              <a:t>ページ内に別の</a:t>
            </a:r>
            <a:r>
              <a:rPr kumimoji="1" lang="en-US" altLang="ja-JP" sz="2400" dirty="0" smtClean="0"/>
              <a:t>Web</a:t>
            </a:r>
            <a:r>
              <a:rPr lang="ja-JP" altLang="en-US" sz="2400" dirty="0" smtClean="0"/>
              <a:t>ページを埋め込む技術</a:t>
            </a:r>
            <a:r>
              <a:rPr lang="ja-JP" altLang="en-US" sz="2400" dirty="0" smtClean="0"/>
              <a:t>。</a:t>
            </a:r>
            <a:endParaRPr lang="en-US" altLang="ja-JP" sz="2400" dirty="0" smtClean="0"/>
          </a:p>
          <a:p>
            <a:endParaRPr lang="en-US" altLang="ja-JP" sz="2400" dirty="0" smtClean="0"/>
          </a:p>
          <a:p>
            <a:r>
              <a:rPr kumimoji="1" lang="en-US" altLang="ja-JP" sz="2400" dirty="0" smtClean="0"/>
              <a:t>iframe</a:t>
            </a:r>
            <a:r>
              <a:rPr kumimoji="1" lang="ja-JP" altLang="en-US" sz="2400" dirty="0" smtClean="0"/>
              <a:t>をフォームを操作することで簡単に使えるように</a:t>
            </a:r>
            <a:r>
              <a:rPr kumimoji="1" lang="en-US" altLang="ja-JP" sz="2400" dirty="0" smtClean="0"/>
              <a:t>NC3</a:t>
            </a:r>
            <a:r>
              <a:rPr kumimoji="1" lang="ja-JP" altLang="en-US" sz="2400" dirty="0" smtClean="0"/>
              <a:t>の機能として提供するプラグイン</a:t>
            </a:r>
            <a:r>
              <a:rPr kumimoji="1" lang="ja-JP" altLang="en-US" sz="2400" dirty="0" smtClean="0"/>
              <a:t>。</a:t>
            </a:r>
            <a:endParaRPr kumimoji="1" lang="en-US" altLang="ja-JP" sz="2400" dirty="0" smtClean="0"/>
          </a:p>
          <a:p>
            <a:endParaRPr kumimoji="1" lang="en-US" altLang="ja-JP" sz="2400" dirty="0" smtClean="0"/>
          </a:p>
          <a:p>
            <a:r>
              <a:rPr lang="en-US" altLang="ja-JP" sz="2400" dirty="0" smtClean="0"/>
              <a:t>iframe</a:t>
            </a:r>
            <a:r>
              <a:rPr lang="ja-JP" altLang="en-US" sz="2400" dirty="0" smtClean="0"/>
              <a:t>やインラインフレームと呼ぶ。</a:t>
            </a:r>
            <a:endParaRPr lang="en-US" altLang="ja-JP" sz="2400" dirty="0" smtClean="0"/>
          </a:p>
          <a:p>
            <a:endParaRPr kumimoji="1" lang="en-US" altLang="ja-JP" sz="2400"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16</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2"/>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開発</a:t>
            </a: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担当</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484784"/>
            <a:ext cx="5688632"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en-US" altLang="ja-JP" sz="2800" b="1" dirty="0" smtClean="0">
                <a:latin typeface="メイリオ" pitchFamily="50" charset="-128"/>
                <a:ea typeface="メイリオ" pitchFamily="50" charset="-128"/>
                <a:cs typeface="メイリオ" pitchFamily="50" charset="-128"/>
              </a:rPr>
              <a:t>iframe</a:t>
            </a:r>
            <a:r>
              <a:rPr kumimoji="1" lang="ja-JP" altLang="en-US" sz="2800" b="1" dirty="0" smtClean="0">
                <a:ea typeface="メイリオ" pitchFamily="50" charset="-128"/>
                <a:cs typeface="メイリオ" pitchFamily="50" charset="-128"/>
              </a:rPr>
              <a:t>プラグインとは（デモ）</a:t>
            </a:r>
            <a:endParaRPr kumimoji="1" lang="ja-JP" altLang="en-US" sz="2800" b="1" dirty="0">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２</a:t>
            </a:r>
            <a:r>
              <a:rPr kumimoji="1" lang="en-US" altLang="ja-JP" dirty="0" smtClean="0"/>
              <a:t>.2</a:t>
            </a:r>
            <a:r>
              <a:rPr lang="ja-JP" altLang="en-US" dirty="0" smtClean="0"/>
              <a:t> 開発スケジュール</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17</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2"/>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開発</a:t>
            </a: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担当</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graphicFrame>
        <p:nvGraphicFramePr>
          <p:cNvPr id="12" name="表 11"/>
          <p:cNvGraphicFramePr>
            <a:graphicFrameLocks noGrp="1"/>
          </p:cNvGraphicFramePr>
          <p:nvPr/>
        </p:nvGraphicFramePr>
        <p:xfrm>
          <a:off x="179512" y="1142996"/>
          <a:ext cx="8424936" cy="5526369"/>
        </p:xfrm>
        <a:graphic>
          <a:graphicData uri="http://schemas.openxmlformats.org/drawingml/2006/table">
            <a:tbl>
              <a:tblPr/>
              <a:tblGrid>
                <a:gridCol w="473360"/>
                <a:gridCol w="266476"/>
                <a:gridCol w="3868676"/>
                <a:gridCol w="432048"/>
                <a:gridCol w="370580"/>
                <a:gridCol w="421508"/>
                <a:gridCol w="432048"/>
                <a:gridCol w="432048"/>
                <a:gridCol w="432048"/>
                <a:gridCol w="431442"/>
                <a:gridCol w="432654"/>
                <a:gridCol w="432048"/>
              </a:tblGrid>
              <a:tr h="340249">
                <a:tc>
                  <a:txBody>
                    <a:bodyPr/>
                    <a:lstStyle/>
                    <a:p>
                      <a:pPr algn="ctr">
                        <a:lnSpc>
                          <a:spcPts val="1800"/>
                        </a:lnSpc>
                        <a:spcAft>
                          <a:spcPts val="0"/>
                        </a:spcAft>
                      </a:pPr>
                      <a:r>
                        <a:rPr lang="en-US" altLang="ja-JP" sz="2000" b="1" kern="100" dirty="0" smtClean="0">
                          <a:latin typeface="Century"/>
                          <a:ea typeface="Mincho"/>
                          <a:cs typeface="Times New Roman"/>
                        </a:rPr>
                        <a:t>#</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gridSpan="2">
                  <a:txBody>
                    <a:bodyPr/>
                    <a:lstStyle/>
                    <a:p>
                      <a:pPr algn="l" latinLnBrk="1">
                        <a:lnSpc>
                          <a:spcPts val="1800"/>
                        </a:lnSpc>
                        <a:spcAft>
                          <a:spcPts val="0"/>
                        </a:spcAft>
                      </a:pPr>
                      <a:r>
                        <a:rPr lang="ja-JP" altLang="ja-JP" sz="1600" b="1" kern="100" dirty="0" smtClean="0">
                          <a:latin typeface="Century"/>
                          <a:ea typeface="Mincho"/>
                          <a:cs typeface="Times New Roman"/>
                        </a:rPr>
                        <a:t>作業項目</a:t>
                      </a:r>
                      <a:r>
                        <a:rPr lang="ja-JP" altLang="en-US" sz="1600" b="1" kern="100" dirty="0" smtClean="0">
                          <a:latin typeface="Century"/>
                          <a:ea typeface="Mincho"/>
                          <a:cs typeface="Times New Roman"/>
                        </a:rPr>
                        <a:t>　　　　　　　　　　　　　</a:t>
                      </a:r>
                      <a:r>
                        <a:rPr lang="ja-JP" sz="1600" b="1" kern="100" dirty="0" smtClean="0">
                          <a:latin typeface="Century"/>
                          <a:ea typeface="Mincho"/>
                          <a:cs typeface="Times New Roman"/>
                        </a:rPr>
                        <a:t>年月</a:t>
                      </a:r>
                      <a:endParaRPr lang="ja-JP" sz="16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solidFill>
                      <a:srgbClr val="DAEEF3"/>
                    </a:solidFill>
                  </a:tcPr>
                </a:tc>
                <a:tc hMerge="1">
                  <a:txBody>
                    <a:bodyPr/>
                    <a:lstStyle/>
                    <a:p>
                      <a:endParaRPr kumimoji="1" lang="ja-JP" altLang="en-US"/>
                    </a:p>
                  </a:txBody>
                  <a:tcPr/>
                </a:tc>
                <a:tc>
                  <a:txBody>
                    <a:bodyPr/>
                    <a:lstStyle/>
                    <a:p>
                      <a:pPr algn="ctr">
                        <a:lnSpc>
                          <a:spcPts val="1800"/>
                        </a:lnSpc>
                        <a:spcAft>
                          <a:spcPts val="0"/>
                        </a:spcAft>
                      </a:pPr>
                      <a:r>
                        <a:rPr lang="en-US" sz="2000" b="1" kern="100" dirty="0">
                          <a:latin typeface="Century"/>
                          <a:ea typeface="Mincho"/>
                          <a:cs typeface="Times New Roman"/>
                        </a:rPr>
                        <a:t>4</a:t>
                      </a:r>
                      <a:r>
                        <a:rPr lang="ja-JP" sz="2000" b="1" kern="100" dirty="0">
                          <a:latin typeface="Century"/>
                          <a:ea typeface="Mincho"/>
                          <a:cs typeface="Times New Roman"/>
                        </a:rPr>
                        <a:t>　</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5</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6</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7</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8</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9</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10</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11</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12</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340249">
                <a:tc>
                  <a:txBody>
                    <a:bodyPr/>
                    <a:lstStyle/>
                    <a:p>
                      <a:pPr algn="ctr">
                        <a:lnSpc>
                          <a:spcPts val="1800"/>
                        </a:lnSpc>
                        <a:spcAft>
                          <a:spcPts val="0"/>
                        </a:spcAft>
                      </a:pPr>
                      <a:r>
                        <a:rPr lang="en-US" sz="2000" b="1" kern="100" dirty="0">
                          <a:latin typeface="Century"/>
                          <a:ea typeface="Mincho"/>
                          <a:cs typeface="Times New Roman"/>
                        </a:rPr>
                        <a:t>1</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gridSpan="2">
                  <a:txBody>
                    <a:bodyPr/>
                    <a:lstStyle/>
                    <a:p>
                      <a:pPr algn="ctr">
                        <a:lnSpc>
                          <a:spcPts val="1800"/>
                        </a:lnSpc>
                        <a:spcAft>
                          <a:spcPts val="0"/>
                        </a:spcAft>
                      </a:pPr>
                      <a:r>
                        <a:rPr lang="ja-JP" sz="1800" b="1" kern="100" dirty="0">
                          <a:latin typeface="Century"/>
                          <a:ea typeface="Mincho"/>
                          <a:cs typeface="Times New Roman"/>
                        </a:rPr>
                        <a:t>関連技術学習</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6">
                        <a:lumMod val="40000"/>
                        <a:lumOff val="60000"/>
                      </a:schemeClr>
                    </a:solidFill>
                  </a:tcPr>
                </a:tc>
                <a:tc hMerge="1">
                  <a:txBody>
                    <a:bodyPr/>
                    <a:lstStyle/>
                    <a:p>
                      <a:endParaRPr kumimoji="1" lang="ja-JP" altLang="en-US"/>
                    </a:p>
                  </a:txBody>
                  <a:tcPr/>
                </a:tc>
                <a:tc gridSpan="9">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383046">
                <a:tc>
                  <a:txBody>
                    <a:bodyPr/>
                    <a:lstStyle/>
                    <a:p>
                      <a:pPr algn="ctr">
                        <a:lnSpc>
                          <a:spcPts val="1800"/>
                        </a:lnSpc>
                        <a:spcAft>
                          <a:spcPts val="0"/>
                        </a:spcAft>
                      </a:pPr>
                      <a:r>
                        <a:rPr lang="en-US" sz="2000" b="1" kern="100" dirty="0">
                          <a:latin typeface="Century"/>
                          <a:ea typeface="Mincho"/>
                          <a:cs typeface="Times New Roman"/>
                        </a:rPr>
                        <a:t>2</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algn="ctr">
                        <a:lnSpc>
                          <a:spcPts val="1800"/>
                        </a:lnSpc>
                        <a:spcAft>
                          <a:spcPts val="0"/>
                        </a:spcAft>
                      </a:pPr>
                      <a:endParaRPr lang="en-US" sz="14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lnSpc>
                          <a:spcPts val="1800"/>
                        </a:lnSpc>
                        <a:spcAft>
                          <a:spcPts val="0"/>
                        </a:spcAft>
                      </a:pPr>
                      <a:r>
                        <a:rPr lang="ja-JP" sz="1800" b="1" kern="100" dirty="0">
                          <a:latin typeface="Century"/>
                          <a:ea typeface="Mincho"/>
                          <a:cs typeface="Times New Roman"/>
                        </a:rPr>
                        <a:t>インフラ</a:t>
                      </a:r>
                      <a:r>
                        <a:rPr lang="ja-JP" sz="1800" b="1" kern="100" dirty="0" smtClean="0">
                          <a:latin typeface="Century"/>
                          <a:ea typeface="Mincho"/>
                          <a:cs typeface="Times New Roman"/>
                        </a:rPr>
                        <a:t>系</a:t>
                      </a:r>
                      <a:endParaRPr lang="ja-JP" sz="18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79837">
                <a:tc>
                  <a:txBody>
                    <a:bodyPr/>
                    <a:lstStyle/>
                    <a:p>
                      <a:pPr algn="ctr">
                        <a:lnSpc>
                          <a:spcPts val="1800"/>
                        </a:lnSpc>
                        <a:spcAft>
                          <a:spcPts val="0"/>
                        </a:spcAft>
                      </a:pPr>
                      <a:r>
                        <a:rPr lang="en-US" sz="2000" b="1" kern="100" dirty="0">
                          <a:latin typeface="Century"/>
                          <a:ea typeface="Mincho"/>
                          <a:cs typeface="Times New Roman"/>
                        </a:rPr>
                        <a:t>3</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ja-JP" sz="1800" b="1" kern="100" dirty="0">
                          <a:latin typeface="Century"/>
                          <a:ea typeface="Mincho"/>
                          <a:cs typeface="Times New Roman"/>
                        </a:rPr>
                        <a:t>フレームワーク・</a:t>
                      </a:r>
                      <a:r>
                        <a:rPr lang="ja-JP" sz="1800" b="1" kern="100" dirty="0" smtClean="0">
                          <a:latin typeface="Century"/>
                          <a:ea typeface="Mincho"/>
                          <a:cs typeface="Times New Roman"/>
                        </a:rPr>
                        <a:t>ライブラリ</a:t>
                      </a:r>
                      <a:endParaRPr lang="ja-JP" sz="18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altLang="ja-JP" sz="2000" kern="100" dirty="0" smtClean="0">
                          <a:latin typeface="Century"/>
                          <a:ea typeface="Mincho"/>
                          <a:cs typeface="Times New Roman"/>
                        </a:rPr>
                        <a:t>－</a:t>
                      </a:r>
                      <a:endParaRPr lang="ja-JP" altLang="ja-JP" sz="20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40249">
                <a:tc>
                  <a:txBody>
                    <a:bodyPr/>
                    <a:lstStyle/>
                    <a:p>
                      <a:pPr algn="ctr">
                        <a:lnSpc>
                          <a:spcPts val="1800"/>
                        </a:lnSpc>
                        <a:spcAft>
                          <a:spcPts val="0"/>
                        </a:spcAft>
                      </a:pPr>
                      <a:r>
                        <a:rPr lang="en-US" sz="2000" b="1" kern="100" dirty="0">
                          <a:latin typeface="Century"/>
                          <a:ea typeface="Mincho"/>
                          <a:cs typeface="Times New Roman"/>
                        </a:rPr>
                        <a:t>4</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gridSpan="2">
                  <a:txBody>
                    <a:bodyPr/>
                    <a:lstStyle/>
                    <a:p>
                      <a:pPr algn="ctr">
                        <a:lnSpc>
                          <a:spcPts val="1800"/>
                        </a:lnSpc>
                        <a:spcAft>
                          <a:spcPts val="0"/>
                        </a:spcAft>
                      </a:pPr>
                      <a:r>
                        <a:rPr lang="en-US" sz="1800" b="1" kern="100" dirty="0" smtClean="0">
                          <a:latin typeface="Century"/>
                          <a:ea typeface="Mincho"/>
                          <a:cs typeface="Times New Roman"/>
                        </a:rPr>
                        <a:t>NC3</a:t>
                      </a:r>
                      <a:r>
                        <a:rPr lang="ja-JP" sz="1800" b="1" kern="100" dirty="0" smtClean="0">
                          <a:latin typeface="Century"/>
                          <a:ea typeface="Mincho"/>
                          <a:cs typeface="Times New Roman"/>
                        </a:rPr>
                        <a:t>仕様理解</a:t>
                      </a:r>
                      <a:endParaRPr lang="ja-JP" sz="18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6">
                        <a:lumMod val="40000"/>
                        <a:lumOff val="60000"/>
                      </a:schemeClr>
                    </a:solidFill>
                  </a:tcPr>
                </a:tc>
                <a:tc hMerge="1">
                  <a:txBody>
                    <a:bodyPr/>
                    <a:lstStyle/>
                    <a:p>
                      <a:endParaRPr kumimoji="1" lang="ja-JP" altLang="en-US"/>
                    </a:p>
                  </a:txBody>
                  <a:tcPr/>
                </a:tc>
                <a:tc gridSpan="9">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340249">
                <a:tc>
                  <a:txBody>
                    <a:bodyPr/>
                    <a:lstStyle/>
                    <a:p>
                      <a:pPr algn="ctr">
                        <a:lnSpc>
                          <a:spcPts val="1800"/>
                        </a:lnSpc>
                        <a:spcAft>
                          <a:spcPts val="0"/>
                        </a:spcAft>
                      </a:pPr>
                      <a:r>
                        <a:rPr lang="en-US" sz="2000" b="1" kern="100" dirty="0">
                          <a:latin typeface="Century"/>
                          <a:ea typeface="Mincho"/>
                          <a:cs typeface="Times New Roman"/>
                        </a:rPr>
                        <a:t>5</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5">
                  <a:txBody>
                    <a:bodyPr/>
                    <a:lstStyle/>
                    <a:p>
                      <a:pPr algn="ctr">
                        <a:lnSpc>
                          <a:spcPts val="1800"/>
                        </a:lnSpc>
                        <a:spcAft>
                          <a:spcPts val="0"/>
                        </a:spcAft>
                      </a:pPr>
                      <a:endParaRPr lang="en-US" sz="14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lnSpc>
                          <a:spcPts val="1800"/>
                        </a:lnSpc>
                        <a:spcAft>
                          <a:spcPts val="0"/>
                        </a:spcAft>
                      </a:pPr>
                      <a:r>
                        <a:rPr lang="ja-JP" sz="1800" b="1" kern="100" dirty="0">
                          <a:latin typeface="Century"/>
                          <a:ea typeface="Mincho"/>
                          <a:cs typeface="Times New Roman"/>
                        </a:rPr>
                        <a:t>仕様検討会議への参加</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40249">
                <a:tc>
                  <a:txBody>
                    <a:bodyPr/>
                    <a:lstStyle/>
                    <a:p>
                      <a:pPr algn="ctr">
                        <a:lnSpc>
                          <a:spcPts val="1800"/>
                        </a:lnSpc>
                        <a:spcAft>
                          <a:spcPts val="0"/>
                        </a:spcAft>
                      </a:pPr>
                      <a:r>
                        <a:rPr lang="en-US" sz="2000" b="1" kern="100" dirty="0">
                          <a:latin typeface="Century"/>
                          <a:ea typeface="Mincho"/>
                          <a:cs typeface="Times New Roman"/>
                        </a:rPr>
                        <a:t>6</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en-US" sz="1800" b="1" kern="100" dirty="0">
                          <a:latin typeface="Century"/>
                          <a:ea typeface="Mincho"/>
                          <a:cs typeface="Times New Roman"/>
                        </a:rPr>
                        <a:t>NC2</a:t>
                      </a:r>
                      <a:r>
                        <a:rPr lang="ja-JP" sz="1800" b="1" kern="100" dirty="0">
                          <a:latin typeface="Century"/>
                          <a:ea typeface="Mincho"/>
                          <a:cs typeface="Times New Roman"/>
                        </a:rPr>
                        <a:t>参考書の確認</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40249">
                <a:tc>
                  <a:txBody>
                    <a:bodyPr/>
                    <a:lstStyle/>
                    <a:p>
                      <a:pPr algn="ctr">
                        <a:lnSpc>
                          <a:spcPts val="1800"/>
                        </a:lnSpc>
                        <a:spcAft>
                          <a:spcPts val="0"/>
                        </a:spcAft>
                      </a:pPr>
                      <a:r>
                        <a:rPr lang="en-US" sz="2000" b="1" kern="100" dirty="0">
                          <a:latin typeface="Century"/>
                          <a:ea typeface="Mincho"/>
                          <a:cs typeface="Times New Roman"/>
                        </a:rPr>
                        <a:t>7</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ctr">
                        <a:lnSpc>
                          <a:spcPts val="1800"/>
                        </a:lnSpc>
                        <a:spcAft>
                          <a:spcPts val="0"/>
                        </a:spcAft>
                      </a:pPr>
                      <a:r>
                        <a:rPr lang="en-US" sz="1800" b="1" kern="100" dirty="0">
                          <a:latin typeface="Century"/>
                          <a:ea typeface="Mincho"/>
                          <a:cs typeface="Times New Roman"/>
                        </a:rPr>
                        <a:t>NC3</a:t>
                      </a:r>
                      <a:r>
                        <a:rPr lang="ja-JP" sz="1800" b="1" kern="100" dirty="0">
                          <a:latin typeface="Century"/>
                          <a:ea typeface="Mincho"/>
                          <a:cs typeface="Times New Roman"/>
                        </a:rPr>
                        <a:t>仕様書等の確認</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40249">
                <a:tc>
                  <a:txBody>
                    <a:bodyPr/>
                    <a:lstStyle/>
                    <a:p>
                      <a:pPr algn="ctr">
                        <a:lnSpc>
                          <a:spcPts val="1800"/>
                        </a:lnSpc>
                        <a:spcAft>
                          <a:spcPts val="0"/>
                        </a:spcAft>
                      </a:pPr>
                      <a:r>
                        <a:rPr lang="en-US" sz="2000" b="1" kern="100" dirty="0">
                          <a:latin typeface="Century"/>
                          <a:ea typeface="Mincho"/>
                          <a:cs typeface="Times New Roman"/>
                        </a:rPr>
                        <a:t>8</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ja-JP" sz="1800" b="1" kern="100" dirty="0">
                          <a:latin typeface="Century"/>
                          <a:ea typeface="Mincho"/>
                          <a:cs typeface="Times New Roman"/>
                        </a:rPr>
                        <a:t>先行開発プラグインのトレース</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40249">
                <a:tc>
                  <a:txBody>
                    <a:bodyPr/>
                    <a:lstStyle/>
                    <a:p>
                      <a:pPr algn="ctr">
                        <a:lnSpc>
                          <a:spcPts val="1800"/>
                        </a:lnSpc>
                        <a:spcAft>
                          <a:spcPts val="0"/>
                        </a:spcAft>
                      </a:pPr>
                      <a:r>
                        <a:rPr lang="en-US" sz="2000" b="1" kern="100" dirty="0">
                          <a:latin typeface="Century"/>
                          <a:ea typeface="Mincho"/>
                          <a:cs typeface="Times New Roman"/>
                        </a:rPr>
                        <a:t>9</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ctr">
                        <a:lnSpc>
                          <a:spcPts val="1800"/>
                        </a:lnSpc>
                        <a:spcAft>
                          <a:spcPts val="0"/>
                        </a:spcAft>
                      </a:pPr>
                      <a:r>
                        <a:rPr lang="ja-JP" sz="1800" b="1" kern="100" dirty="0">
                          <a:latin typeface="Century"/>
                          <a:ea typeface="Mincho"/>
                          <a:cs typeface="Times New Roman"/>
                        </a:rPr>
                        <a:t>進捗会議の議事録作成</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40249">
                <a:tc>
                  <a:txBody>
                    <a:bodyPr/>
                    <a:lstStyle/>
                    <a:p>
                      <a:pPr algn="ctr">
                        <a:lnSpc>
                          <a:spcPts val="1800"/>
                        </a:lnSpc>
                        <a:spcAft>
                          <a:spcPts val="0"/>
                        </a:spcAft>
                      </a:pPr>
                      <a:r>
                        <a:rPr lang="en-US" sz="2000" b="1" kern="100" dirty="0">
                          <a:latin typeface="Century"/>
                          <a:ea typeface="Mincho"/>
                          <a:cs typeface="Times New Roman"/>
                        </a:rPr>
                        <a:t>10</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gridSpan="2">
                  <a:txBody>
                    <a:bodyPr/>
                    <a:lstStyle/>
                    <a:p>
                      <a:pPr algn="ctr">
                        <a:lnSpc>
                          <a:spcPts val="1800"/>
                        </a:lnSpc>
                        <a:spcAft>
                          <a:spcPts val="0"/>
                        </a:spcAft>
                      </a:pPr>
                      <a:r>
                        <a:rPr lang="en-US" sz="1800" b="1" kern="100" dirty="0">
                          <a:latin typeface="Century"/>
                          <a:ea typeface="Mincho"/>
                          <a:cs typeface="Times New Roman"/>
                        </a:rPr>
                        <a:t>iframe</a:t>
                      </a:r>
                      <a:r>
                        <a:rPr lang="ja-JP" sz="1800" b="1" kern="100" dirty="0">
                          <a:latin typeface="Century"/>
                          <a:ea typeface="Mincho"/>
                          <a:cs typeface="Times New Roman"/>
                        </a:rPr>
                        <a:t>プラグイン開発</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6">
                        <a:lumMod val="40000"/>
                        <a:lumOff val="60000"/>
                      </a:schemeClr>
                    </a:solidFill>
                  </a:tcPr>
                </a:tc>
                <a:tc hMerge="1">
                  <a:txBody>
                    <a:bodyPr/>
                    <a:lstStyle/>
                    <a:p>
                      <a:endParaRPr kumimoji="1" lang="ja-JP" altLang="en-US"/>
                    </a:p>
                  </a:txBody>
                  <a:tcPr/>
                </a:tc>
                <a:tc gridSpan="9">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340249">
                <a:tc>
                  <a:txBody>
                    <a:bodyPr/>
                    <a:lstStyle/>
                    <a:p>
                      <a:pPr algn="ctr">
                        <a:lnSpc>
                          <a:spcPts val="1800"/>
                        </a:lnSpc>
                        <a:spcAft>
                          <a:spcPts val="0"/>
                        </a:spcAft>
                      </a:pPr>
                      <a:r>
                        <a:rPr lang="en-US" sz="2000" b="1" kern="100" dirty="0">
                          <a:latin typeface="Century"/>
                          <a:ea typeface="Mincho"/>
                          <a:cs typeface="Times New Roman"/>
                        </a:rPr>
                        <a:t>11</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5">
                  <a:txBody>
                    <a:bodyPr/>
                    <a:lstStyle/>
                    <a:p>
                      <a:pPr algn="ctr">
                        <a:lnSpc>
                          <a:spcPts val="1800"/>
                        </a:lnSpc>
                        <a:spcAft>
                          <a:spcPts val="0"/>
                        </a:spcAft>
                      </a:pPr>
                      <a:endParaRPr lang="en-US" sz="14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lnSpc>
                          <a:spcPts val="1800"/>
                        </a:lnSpc>
                        <a:spcAft>
                          <a:spcPts val="0"/>
                        </a:spcAft>
                      </a:pPr>
                      <a:r>
                        <a:rPr lang="ja-JP" sz="1800" b="1" kern="100" dirty="0">
                          <a:latin typeface="Century"/>
                          <a:ea typeface="Mincho"/>
                          <a:cs typeface="Times New Roman"/>
                        </a:rPr>
                        <a:t>環境構築</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40249">
                <a:tc>
                  <a:txBody>
                    <a:bodyPr/>
                    <a:lstStyle/>
                    <a:p>
                      <a:pPr algn="ctr">
                        <a:lnSpc>
                          <a:spcPts val="1800"/>
                        </a:lnSpc>
                        <a:spcAft>
                          <a:spcPts val="0"/>
                        </a:spcAft>
                      </a:pPr>
                      <a:r>
                        <a:rPr lang="en-US" sz="2000" b="1" kern="100" dirty="0">
                          <a:latin typeface="Century"/>
                          <a:ea typeface="Mincho"/>
                          <a:cs typeface="Times New Roman"/>
                        </a:rPr>
                        <a:t>12</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ja-JP" sz="1800" b="1" kern="100" dirty="0">
                          <a:latin typeface="Century"/>
                          <a:ea typeface="Mincho"/>
                          <a:cs typeface="Times New Roman"/>
                        </a:rPr>
                        <a:t>画面遷移図・</a:t>
                      </a:r>
                      <a:r>
                        <a:rPr lang="en-US" sz="1800" b="1" kern="100" dirty="0">
                          <a:latin typeface="Century"/>
                          <a:ea typeface="Mincho"/>
                          <a:cs typeface="Times New Roman"/>
                        </a:rPr>
                        <a:t>ER</a:t>
                      </a:r>
                      <a:r>
                        <a:rPr lang="ja-JP" sz="1800" b="1" kern="100" dirty="0">
                          <a:latin typeface="Century"/>
                          <a:ea typeface="Mincho"/>
                          <a:cs typeface="Times New Roman"/>
                        </a:rPr>
                        <a:t>図作成</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40249">
                <a:tc>
                  <a:txBody>
                    <a:bodyPr/>
                    <a:lstStyle/>
                    <a:p>
                      <a:pPr algn="ctr">
                        <a:lnSpc>
                          <a:spcPts val="1800"/>
                        </a:lnSpc>
                        <a:spcAft>
                          <a:spcPts val="0"/>
                        </a:spcAft>
                      </a:pPr>
                      <a:r>
                        <a:rPr lang="en-US" sz="2000" b="1" kern="100" dirty="0">
                          <a:latin typeface="Century"/>
                          <a:ea typeface="Mincho"/>
                          <a:cs typeface="Times New Roman"/>
                        </a:rPr>
                        <a:t>13</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ctr">
                        <a:lnSpc>
                          <a:spcPts val="1800"/>
                        </a:lnSpc>
                        <a:spcAft>
                          <a:spcPts val="0"/>
                        </a:spcAft>
                      </a:pPr>
                      <a:r>
                        <a:rPr lang="ja-JP" sz="1800" b="1" kern="100" dirty="0">
                          <a:latin typeface="Century"/>
                          <a:ea typeface="Mincho"/>
                          <a:cs typeface="Times New Roman"/>
                        </a:rPr>
                        <a:t>実装・テスト（仕様変更対応込み）</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40249">
                <a:tc>
                  <a:txBody>
                    <a:bodyPr/>
                    <a:lstStyle/>
                    <a:p>
                      <a:pPr algn="ctr">
                        <a:lnSpc>
                          <a:spcPts val="1800"/>
                        </a:lnSpc>
                        <a:spcAft>
                          <a:spcPts val="0"/>
                        </a:spcAft>
                      </a:pPr>
                      <a:r>
                        <a:rPr lang="en-US" sz="2000" b="1" kern="100" dirty="0">
                          <a:latin typeface="Century"/>
                          <a:ea typeface="Mincho"/>
                          <a:cs typeface="Times New Roman"/>
                        </a:rPr>
                        <a:t>14</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ja-JP" sz="1800" b="1" kern="100" dirty="0">
                          <a:latin typeface="Century"/>
                          <a:ea typeface="Mincho"/>
                          <a:cs typeface="Times New Roman"/>
                        </a:rPr>
                        <a:t>提案機能（調査・実装）</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40249">
                <a:tc>
                  <a:txBody>
                    <a:bodyPr/>
                    <a:lstStyle/>
                    <a:p>
                      <a:pPr algn="ctr">
                        <a:lnSpc>
                          <a:spcPts val="1800"/>
                        </a:lnSpc>
                        <a:spcAft>
                          <a:spcPts val="0"/>
                        </a:spcAft>
                      </a:pPr>
                      <a:r>
                        <a:rPr lang="en-US" sz="2000" b="1" kern="100" dirty="0">
                          <a:latin typeface="Century"/>
                          <a:ea typeface="Mincho"/>
                          <a:cs typeface="Times New Roman"/>
                        </a:rPr>
                        <a:t>15</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ctr">
                        <a:lnSpc>
                          <a:spcPts val="1800"/>
                        </a:lnSpc>
                        <a:spcAft>
                          <a:spcPts val="0"/>
                        </a:spcAft>
                      </a:pPr>
                      <a:r>
                        <a:rPr lang="ja-JP" sz="1800" b="1" kern="100" dirty="0">
                          <a:latin typeface="Century"/>
                          <a:ea typeface="Mincho"/>
                          <a:cs typeface="Times New Roman"/>
                        </a:rPr>
                        <a:t>レビュー</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18</a:t>
            </a:fld>
            <a:endParaRPr kumimoji="1" lang="ja-JP" altLang="en-US" dirty="0"/>
          </a:p>
        </p:txBody>
      </p:sp>
      <p:sp>
        <p:nvSpPr>
          <p:cNvPr id="6" name="コンテンツ プレースホルダ 5"/>
          <p:cNvSpPr>
            <a:spLocks noGrp="1"/>
          </p:cNvSpPr>
          <p:nvPr>
            <p:ph idx="1"/>
          </p:nvPr>
        </p:nvSpPr>
        <p:spPr>
          <a:xfrm>
            <a:off x="1440160" y="1628800"/>
            <a:ext cx="6372200" cy="3960440"/>
          </a:xfrm>
        </p:spPr>
        <p:txBody>
          <a:bodyPr>
            <a:noAutofit/>
          </a:bodyPr>
          <a:lstStyle/>
          <a:p>
            <a:pPr marL="514350" indent="-514350">
              <a:buFont typeface="+mj-lt"/>
              <a:buAutoNum type="arabicPeriod"/>
            </a:pPr>
            <a:r>
              <a:rPr lang="en-US" altLang="ja-JP" sz="3200" dirty="0" smtClean="0">
                <a:solidFill>
                  <a:schemeClr val="bg1">
                    <a:lumMod val="65000"/>
                  </a:schemeClr>
                </a:solidFill>
              </a:rPr>
              <a:t>NetCommons3</a:t>
            </a:r>
            <a:r>
              <a:rPr lang="ja-JP" altLang="en-US" sz="3200" dirty="0" smtClean="0">
                <a:solidFill>
                  <a:schemeClr val="bg1">
                    <a:lumMod val="65000"/>
                  </a:schemeClr>
                </a:solidFill>
              </a:rPr>
              <a:t>プロジェクト</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開発担当</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t>フォームにおける問題点</a:t>
            </a:r>
            <a:endParaRPr lang="en-US" altLang="ja-JP" sz="3200" dirty="0" smtClean="0"/>
          </a:p>
          <a:p>
            <a:pPr marL="514350" indent="-514350">
              <a:buFont typeface="+mj-lt"/>
              <a:buAutoNum type="arabicPeriod"/>
            </a:pPr>
            <a:r>
              <a:rPr kumimoji="1" lang="ja-JP" altLang="en-US" sz="3200" dirty="0" smtClean="0">
                <a:solidFill>
                  <a:schemeClr val="bg1">
                    <a:lumMod val="65000"/>
                  </a:schemeClr>
                </a:solidFill>
              </a:rPr>
              <a:t>解決方法</a:t>
            </a:r>
            <a:endParaRPr kumimoji="1"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評価</a:t>
            </a:r>
            <a:endParaRPr kumimoji="1"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結言</a:t>
            </a:r>
            <a:endParaRPr kumimoji="1" lang="en-US" altLang="ja-JP" sz="3200" dirty="0" smtClean="0">
              <a:solidFill>
                <a:schemeClr val="bg1">
                  <a:lumMod val="65000"/>
                </a:schemeClr>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3.1</a:t>
            </a:r>
            <a:r>
              <a:rPr lang="ja-JP" altLang="en-US" dirty="0" smtClean="0"/>
              <a:t> </a:t>
            </a:r>
            <a:r>
              <a:rPr lang="en-US" altLang="ja-JP" dirty="0" smtClean="0"/>
              <a:t>NC2</a:t>
            </a:r>
            <a:r>
              <a:rPr lang="ja-JP" altLang="en-US" dirty="0" smtClean="0"/>
              <a:t>のフォーム</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19</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3"/>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フォームにおける問題点</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251520" y="1268760"/>
            <a:ext cx="3672408" cy="720080"/>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en-US" altLang="ja-JP" sz="2800" b="1" dirty="0" smtClean="0">
                <a:latin typeface="メイリオ" pitchFamily="50" charset="-128"/>
                <a:ea typeface="メイリオ" pitchFamily="50" charset="-128"/>
                <a:cs typeface="メイリオ" pitchFamily="50" charset="-128"/>
              </a:rPr>
              <a:t>iframe</a:t>
            </a:r>
            <a:r>
              <a:rPr lang="ja-JP" altLang="en-US" sz="2800" b="1" dirty="0" smtClean="0">
                <a:ea typeface="メイリオ" pitchFamily="50" charset="-128"/>
                <a:cs typeface="メイリオ" pitchFamily="50" charset="-128"/>
              </a:rPr>
              <a:t>モジュール</a:t>
            </a:r>
            <a:endParaRPr kumimoji="1" lang="ja-JP" altLang="en-US" sz="2800" b="1" dirty="0">
              <a:ea typeface="メイリオ" pitchFamily="50" charset="-128"/>
              <a:cs typeface="メイリオ" pitchFamily="50" charset="-128"/>
            </a:endParaRPr>
          </a:p>
        </p:txBody>
      </p:sp>
      <p:pic>
        <p:nvPicPr>
          <p:cNvPr id="11" name="Picture 2"/>
          <p:cNvPicPr>
            <a:picLocks noChangeAspect="1" noChangeArrowheads="1"/>
          </p:cNvPicPr>
          <p:nvPr/>
        </p:nvPicPr>
        <p:blipFill>
          <a:blip r:embed="rId3" cstate="print"/>
          <a:srcRect/>
          <a:stretch>
            <a:fillRect/>
          </a:stretch>
        </p:blipFill>
        <p:spPr bwMode="auto">
          <a:xfrm>
            <a:off x="251520" y="2276872"/>
            <a:ext cx="8589754" cy="3168352"/>
          </a:xfrm>
          <a:prstGeom prst="rect">
            <a:avLst/>
          </a:prstGeom>
          <a:noFill/>
          <a:ln w="9525">
            <a:noFill/>
            <a:miter lim="800000"/>
            <a:headEnd/>
            <a:tailEnd/>
          </a:ln>
        </p:spPr>
      </p:pic>
      <p:sp>
        <p:nvSpPr>
          <p:cNvPr id="8" name="コンテンツ プレースホルダ 2"/>
          <p:cNvSpPr>
            <a:spLocks noGrp="1"/>
          </p:cNvSpPr>
          <p:nvPr>
            <p:ph idx="1"/>
          </p:nvPr>
        </p:nvSpPr>
        <p:spPr>
          <a:xfrm>
            <a:off x="3095328" y="5517232"/>
            <a:ext cx="5797152" cy="936104"/>
          </a:xfrm>
        </p:spPr>
        <p:txBody>
          <a:bodyPr>
            <a:noAutofit/>
          </a:bodyPr>
          <a:lstStyle/>
          <a:p>
            <a:r>
              <a:rPr lang="ja-JP" altLang="en-US" sz="2400" dirty="0" smtClean="0"/>
              <a:t>入力するときに困ることはなさそう。</a:t>
            </a:r>
            <a:endParaRPr lang="en-US" altLang="ja-JP" sz="2400" dirty="0" smtClean="0"/>
          </a:p>
          <a:p>
            <a:r>
              <a:rPr lang="ja-JP" altLang="en-US" sz="2400" dirty="0" smtClean="0"/>
              <a:t>改善の余地があるのではないか。</a:t>
            </a:r>
            <a:endParaRPr kumimoji="1" lang="en-US" altLang="ja-JP" sz="2400" dirty="0" smtClean="0"/>
          </a:p>
          <a:p>
            <a:endParaRPr kumimoji="1" lang="ja-JP" altLang="en-US"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 5"/>
          <p:cNvSpPr>
            <a:spLocks noGrp="1"/>
          </p:cNvSpPr>
          <p:nvPr>
            <p:ph idx="1"/>
          </p:nvPr>
        </p:nvSpPr>
        <p:spPr>
          <a:xfrm>
            <a:off x="395536" y="3933056"/>
            <a:ext cx="8748464" cy="1152128"/>
          </a:xfrm>
        </p:spPr>
        <p:txBody>
          <a:bodyPr>
            <a:normAutofit/>
          </a:bodyPr>
          <a:lstStyle/>
          <a:p>
            <a:r>
              <a:rPr lang="en-US" altLang="ja-JP" sz="2400" dirty="0" smtClean="0"/>
              <a:t>NetCommons3</a:t>
            </a:r>
            <a:r>
              <a:rPr lang="ja-JP" altLang="en-US" sz="2400" dirty="0" smtClean="0"/>
              <a:t>開発プロジェクトに参画している。</a:t>
            </a:r>
            <a:endParaRPr lang="en-US" altLang="ja-JP" sz="2400" dirty="0" smtClean="0"/>
          </a:p>
          <a:p>
            <a:r>
              <a:rPr lang="ja-JP" altLang="en-US" sz="2400" dirty="0" smtClean="0"/>
              <a:t>プラグイン開発の中でフォームを提案する機会を得た。</a:t>
            </a:r>
            <a:endParaRPr kumimoji="1" lang="en-US" altLang="ja-JP" sz="2400"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2</a:t>
            </a:fld>
            <a:endParaRPr kumimoji="1" lang="ja-JP" altLang="en-US" dirty="0"/>
          </a:p>
        </p:txBody>
      </p:sp>
      <p:sp>
        <p:nvSpPr>
          <p:cNvPr id="7" name="角丸四角形 6"/>
          <p:cNvSpPr/>
          <p:nvPr/>
        </p:nvSpPr>
        <p:spPr>
          <a:xfrm>
            <a:off x="539552" y="4941168"/>
            <a:ext cx="8136904" cy="1656184"/>
          </a:xfrm>
          <a:prstGeom prst="roundRect">
            <a:avLst/>
          </a:prstGeom>
          <a:scene3d>
            <a:camera prst="orthographicFront"/>
            <a:lightRig rig="threePt" dir="t"/>
          </a:scene3d>
          <a:sp3d>
            <a:bevelT w="139700" prst="cross"/>
          </a:sp3d>
        </p:spPr>
        <p:style>
          <a:lnRef idx="1">
            <a:schemeClr val="accent3"/>
          </a:lnRef>
          <a:fillRef idx="2">
            <a:schemeClr val="accent3"/>
          </a:fillRef>
          <a:effectRef idx="1">
            <a:schemeClr val="accent3"/>
          </a:effectRef>
          <a:fontRef idx="minor">
            <a:schemeClr val="dk1"/>
          </a:fontRef>
        </p:style>
        <p:txBody>
          <a:bodyPr rtlCol="0" anchor="ctr"/>
          <a:lstStyle/>
          <a:p>
            <a:r>
              <a:rPr lang="ja-JP" altLang="en-US" sz="2400" b="1" dirty="0" smtClean="0">
                <a:latin typeface="メイリオ" pitchFamily="50" charset="-128"/>
                <a:ea typeface="メイリオ" pitchFamily="50" charset="-128"/>
                <a:cs typeface="メイリオ" pitchFamily="50" charset="-128"/>
              </a:rPr>
              <a:t>　　　　・入力がしやすい</a:t>
            </a:r>
            <a:endParaRPr lang="en-US" altLang="ja-JP" sz="2400" b="1" dirty="0" smtClean="0">
              <a:latin typeface="メイリオ" pitchFamily="50" charset="-128"/>
              <a:ea typeface="メイリオ" pitchFamily="50" charset="-128"/>
              <a:cs typeface="メイリオ" pitchFamily="50" charset="-128"/>
            </a:endParaRPr>
          </a:p>
          <a:p>
            <a:pPr>
              <a:spcAft>
                <a:spcPts val="1200"/>
              </a:spcAft>
            </a:pPr>
            <a:r>
              <a:rPr lang="ja-JP" altLang="en-US" sz="2400" b="1" dirty="0" smtClean="0">
                <a:latin typeface="メイリオ" pitchFamily="50" charset="-128"/>
                <a:ea typeface="メイリオ" pitchFamily="50" charset="-128"/>
                <a:cs typeface="メイリオ" pitchFamily="50" charset="-128"/>
              </a:rPr>
              <a:t>　　　　・エラー内容が分かりやすい </a:t>
            </a:r>
            <a:r>
              <a:rPr lang="en-US" altLang="ja-JP" sz="2400" b="1" dirty="0" smtClean="0">
                <a:latin typeface="メイリオ" pitchFamily="50" charset="-128"/>
                <a:ea typeface="メイリオ" pitchFamily="50" charset="-128"/>
                <a:cs typeface="メイリオ" pitchFamily="50" charset="-128"/>
              </a:rPr>
              <a:t>etc.</a:t>
            </a:r>
            <a:endParaRPr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=&gt; </a:t>
            </a:r>
            <a:r>
              <a:rPr lang="ja-JP" altLang="en-US" sz="2800" b="1" dirty="0" smtClean="0">
                <a:latin typeface="メイリオ" pitchFamily="50" charset="-128"/>
                <a:ea typeface="メイリオ" pitchFamily="50" charset="-128"/>
                <a:cs typeface="メイリオ" pitchFamily="50" charset="-128"/>
              </a:rPr>
              <a:t>使用性が高いフォームを提案・評価する</a:t>
            </a:r>
            <a:endParaRPr kumimoji="1" lang="ja-JP" altLang="en-US" sz="2400" b="1" dirty="0">
              <a:latin typeface="メイリオ" pitchFamily="50" charset="-128"/>
              <a:ea typeface="メイリオ" pitchFamily="50" charset="-128"/>
              <a:cs typeface="メイリオ" pitchFamily="50" charset="-128"/>
            </a:endParaRPr>
          </a:p>
        </p:txBody>
      </p:sp>
      <p:sp>
        <p:nvSpPr>
          <p:cNvPr id="8" name="コンテンツ プレースホルダ 5"/>
          <p:cNvSpPr txBox="1">
            <a:spLocks/>
          </p:cNvSpPr>
          <p:nvPr/>
        </p:nvSpPr>
        <p:spPr>
          <a:xfrm>
            <a:off x="395536" y="1700808"/>
            <a:ext cx="8568952" cy="1944216"/>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NetCommons2</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のソースは改変せず、運用でカバーする方針で研究。</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インターフェース等に関して質問を受けたが、</a:t>
            </a: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NetCommons2</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の仕様であるとしか回答できず。</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9" name="正方形/長方形 8"/>
          <p:cNvSpPr/>
          <p:nvPr/>
        </p:nvSpPr>
        <p:spPr>
          <a:xfrm>
            <a:off x="251520" y="1196752"/>
            <a:ext cx="4176464" cy="504056"/>
          </a:xfrm>
          <a:prstGeom prst="rect">
            <a:avLst/>
          </a:prstGeom>
          <a:noFill/>
          <a:ln>
            <a:noFill/>
          </a:ln>
          <a:effectLst>
            <a:outerShdw sx="1000" sy="1000" rotWithShape="0">
              <a:srgbClr val="000000"/>
            </a:outerShdw>
          </a:effectLst>
        </p:spPr>
        <p:style>
          <a:lnRef idx="1">
            <a:schemeClr val="accent3"/>
          </a:lnRef>
          <a:fillRef idx="2">
            <a:schemeClr val="accent3"/>
          </a:fillRef>
          <a:effectRef idx="1">
            <a:schemeClr val="accent3"/>
          </a:effectRef>
          <a:fontRef idx="minor">
            <a:schemeClr val="dk1"/>
          </a:fontRef>
        </p:style>
        <p:txBody>
          <a:bodyPr rtlCol="0" anchor="ctr"/>
          <a:lstStyle/>
          <a:p>
            <a:r>
              <a:rPr lang="ja-JP" altLang="en-US" sz="2800" b="1" dirty="0" smtClean="0">
                <a:solidFill>
                  <a:schemeClr val="tx1"/>
                </a:solidFill>
                <a:latin typeface="メイリオ" pitchFamily="50" charset="-128"/>
                <a:ea typeface="メイリオ" pitchFamily="50" charset="-128"/>
                <a:cs typeface="メイリオ" pitchFamily="50" charset="-128"/>
              </a:rPr>
              <a:t>本科生時代の卒業研究</a:t>
            </a:r>
          </a:p>
        </p:txBody>
      </p:sp>
      <p:sp>
        <p:nvSpPr>
          <p:cNvPr id="10" name="正方形/長方形 9"/>
          <p:cNvSpPr/>
          <p:nvPr/>
        </p:nvSpPr>
        <p:spPr>
          <a:xfrm>
            <a:off x="251520" y="3429000"/>
            <a:ext cx="3456384" cy="504056"/>
          </a:xfrm>
          <a:prstGeom prst="rect">
            <a:avLst/>
          </a:prstGeom>
          <a:noFill/>
          <a:ln>
            <a:noFill/>
          </a:ln>
          <a:effectLst>
            <a:outerShdw sx="1000" sy="1000" rotWithShape="0">
              <a:srgbClr val="000000"/>
            </a:outerShdw>
          </a:effectLst>
        </p:spPr>
        <p:style>
          <a:lnRef idx="1">
            <a:schemeClr val="accent3"/>
          </a:lnRef>
          <a:fillRef idx="2">
            <a:schemeClr val="accent3"/>
          </a:fillRef>
          <a:effectRef idx="1">
            <a:schemeClr val="accent3"/>
          </a:effectRef>
          <a:fontRef idx="minor">
            <a:schemeClr val="dk1"/>
          </a:fontRef>
        </p:style>
        <p:txBody>
          <a:bodyPr rtlCol="0" anchor="ctr"/>
          <a:lstStyle/>
          <a:p>
            <a:r>
              <a:rPr lang="ja-JP" altLang="en-US" sz="2800" b="1" dirty="0" smtClean="0">
                <a:solidFill>
                  <a:schemeClr val="tx1"/>
                </a:solidFill>
                <a:latin typeface="メイリオ" pitchFamily="50" charset="-128"/>
                <a:ea typeface="メイリオ" pitchFamily="50" charset="-128"/>
                <a:cs typeface="メイリオ" pitchFamily="50" charset="-128"/>
              </a:rPr>
              <a:t>研究科進学</a:t>
            </a:r>
          </a:p>
        </p:txBody>
      </p:sp>
      <p:sp>
        <p:nvSpPr>
          <p:cNvPr id="13" name="タイトル 4"/>
          <p:cNvSpPr txBox="1">
            <a:spLocks/>
          </p:cNvSpPr>
          <p:nvPr/>
        </p:nvSpPr>
        <p:spPr>
          <a:xfrm>
            <a:off x="518864" y="12576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4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背景と目的</a:t>
            </a:r>
            <a:endParaRPr kumimoji="1" lang="ja-JP" altLang="en-US" sz="4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3.2</a:t>
            </a:r>
            <a:r>
              <a:rPr lang="ja-JP" altLang="en-US" dirty="0" smtClean="0"/>
              <a:t> </a:t>
            </a:r>
            <a:r>
              <a:rPr lang="en-US" altLang="ja-JP" dirty="0" smtClean="0"/>
              <a:t>EFO</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20</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3"/>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フォームにおける問題点</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251520" y="1268760"/>
            <a:ext cx="5256584" cy="720080"/>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en-US" altLang="ja-JP" sz="2800" b="1" dirty="0" smtClean="0">
                <a:latin typeface="メイリオ" pitchFamily="50" charset="-128"/>
                <a:ea typeface="メイリオ" pitchFamily="50" charset="-128"/>
                <a:cs typeface="メイリオ" pitchFamily="50" charset="-128"/>
              </a:rPr>
              <a:t>Entry Form Optimization</a:t>
            </a:r>
            <a:endParaRPr kumimoji="1" lang="ja-JP" altLang="en-US" sz="2800" b="1" dirty="0">
              <a:latin typeface="メイリオ" pitchFamily="50" charset="-128"/>
              <a:ea typeface="メイリオ" pitchFamily="50" charset="-128"/>
              <a:cs typeface="メイリオ" pitchFamily="50" charset="-128"/>
            </a:endParaRPr>
          </a:p>
        </p:txBody>
      </p:sp>
      <p:sp>
        <p:nvSpPr>
          <p:cNvPr id="7" name="コンテンツ プレースホルダ 2"/>
          <p:cNvSpPr>
            <a:spLocks noGrp="1"/>
          </p:cNvSpPr>
          <p:nvPr>
            <p:ph idx="1"/>
          </p:nvPr>
        </p:nvSpPr>
        <p:spPr>
          <a:xfrm>
            <a:off x="457200" y="2204864"/>
            <a:ext cx="8507288" cy="2448272"/>
          </a:xfrm>
        </p:spPr>
        <p:txBody>
          <a:bodyPr>
            <a:noAutofit/>
          </a:bodyPr>
          <a:lstStyle/>
          <a:p>
            <a:r>
              <a:rPr lang="ja-JP" altLang="en-US" sz="2400" dirty="0" smtClean="0"/>
              <a:t>フォームを利用しやすいように改善することで、利用者の途中離脱を減らし、最適化すること。</a:t>
            </a:r>
            <a:endParaRPr lang="en-US" altLang="ja-JP" sz="2400" dirty="0" smtClean="0"/>
          </a:p>
          <a:p>
            <a:r>
              <a:rPr lang="ja-JP" altLang="en-US" sz="2400" dirty="0" smtClean="0"/>
              <a:t>例えば、入力中はフォームを強調する</a:t>
            </a:r>
            <a:endParaRPr lang="en-US" altLang="ja-JP" sz="2400" dirty="0" smtClean="0"/>
          </a:p>
          <a:p>
            <a:pPr>
              <a:buNone/>
            </a:pPr>
            <a:r>
              <a:rPr lang="ja-JP" altLang="en-US" sz="2400" dirty="0" smtClean="0"/>
              <a:t>　　　　　「必須項目です」等ラベルを付ける</a:t>
            </a:r>
            <a:endParaRPr lang="en-US" altLang="ja-JP" sz="2400" dirty="0" smtClean="0"/>
          </a:p>
          <a:p>
            <a:pPr>
              <a:buNone/>
            </a:pPr>
            <a:r>
              <a:rPr lang="ja-JP" altLang="en-US" sz="2400" dirty="0" smtClean="0"/>
              <a:t>　等によってユーザのストレス・手間を減らすことができる。</a:t>
            </a:r>
            <a:endParaRPr lang="en-US" altLang="ja-JP" sz="2400" dirty="0" smtClean="0"/>
          </a:p>
          <a:p>
            <a:endParaRPr kumimoji="1" lang="ja-JP" altLang="en-US" sz="2400" dirty="0"/>
          </a:p>
        </p:txBody>
      </p:sp>
      <p:sp>
        <p:nvSpPr>
          <p:cNvPr id="8" name="角丸四角形 7"/>
          <p:cNvSpPr/>
          <p:nvPr/>
        </p:nvSpPr>
        <p:spPr>
          <a:xfrm>
            <a:off x="755576" y="4797152"/>
            <a:ext cx="7704856" cy="1368152"/>
          </a:xfrm>
          <a:prstGeom prst="roundRect">
            <a:avLst/>
          </a:prstGeom>
          <a:scene3d>
            <a:camera prst="orthographicFront"/>
            <a:lightRig rig="threePt" dir="t"/>
          </a:scene3d>
          <a:sp3d>
            <a:bevelT w="139700" prst="cross"/>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2800" b="1" dirty="0" smtClean="0">
                <a:latin typeface="メイリオ" pitchFamily="50" charset="-128"/>
                <a:ea typeface="メイリオ" pitchFamily="50" charset="-128"/>
                <a:cs typeface="メイリオ" pitchFamily="50" charset="-128"/>
              </a:rPr>
              <a:t>iframe</a:t>
            </a:r>
            <a:r>
              <a:rPr lang="ja-JP" altLang="en-US" sz="2800" b="1" dirty="0" smtClean="0">
                <a:latin typeface="メイリオ" pitchFamily="50" charset="-128"/>
                <a:ea typeface="メイリオ" pitchFamily="50" charset="-128"/>
                <a:cs typeface="メイリオ" pitchFamily="50" charset="-128"/>
              </a:rPr>
              <a:t>プラグインの使用性改善を考え、</a:t>
            </a:r>
            <a:endParaRPr lang="en-US" altLang="ja-JP" sz="2800" b="1" dirty="0" smtClean="0">
              <a:latin typeface="メイリオ" pitchFamily="50" charset="-128"/>
              <a:ea typeface="メイリオ" pitchFamily="50" charset="-128"/>
              <a:cs typeface="メイリオ" pitchFamily="50" charset="-128"/>
            </a:endParaRPr>
          </a:p>
          <a:p>
            <a:pPr algn="ctr"/>
            <a:r>
              <a:rPr lang="en-US" altLang="ja-JP" sz="2800" b="1" dirty="0" smtClean="0">
                <a:latin typeface="メイリオ" pitchFamily="50" charset="-128"/>
                <a:ea typeface="メイリオ" pitchFamily="50" charset="-128"/>
                <a:cs typeface="メイリオ" pitchFamily="50" charset="-128"/>
              </a:rPr>
              <a:t>EFO</a:t>
            </a:r>
            <a:r>
              <a:rPr lang="ja-JP" altLang="en-US" sz="2800" b="1" dirty="0" smtClean="0">
                <a:latin typeface="メイリオ" pitchFamily="50" charset="-128"/>
                <a:ea typeface="メイリオ" pitchFamily="50" charset="-128"/>
                <a:cs typeface="メイリオ" pitchFamily="50" charset="-128"/>
              </a:rPr>
              <a:t>を検討した。</a:t>
            </a:r>
            <a:endParaRPr lang="ja-JP" altLang="en-US" sz="28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3.3</a:t>
            </a:r>
            <a:r>
              <a:rPr lang="ja-JP" altLang="en-US" dirty="0" smtClean="0"/>
              <a:t> </a:t>
            </a:r>
            <a:r>
              <a:rPr lang="en-US" altLang="ja-JP" dirty="0" smtClean="0"/>
              <a:t>EFO</a:t>
            </a:r>
            <a:r>
              <a:rPr lang="ja-JP" altLang="en-US" dirty="0" smtClean="0"/>
              <a:t>適用イメージ</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21</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3"/>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フォームにおける問題点</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pic>
        <p:nvPicPr>
          <p:cNvPr id="11" name="Picture 2"/>
          <p:cNvPicPr>
            <a:picLocks noChangeAspect="1" noChangeArrowheads="1"/>
          </p:cNvPicPr>
          <p:nvPr/>
        </p:nvPicPr>
        <p:blipFill>
          <a:blip r:embed="rId3" cstate="print"/>
          <a:srcRect/>
          <a:stretch>
            <a:fillRect/>
          </a:stretch>
        </p:blipFill>
        <p:spPr bwMode="auto">
          <a:xfrm>
            <a:off x="251520" y="2708920"/>
            <a:ext cx="8589754" cy="3168352"/>
          </a:xfrm>
          <a:prstGeom prst="rect">
            <a:avLst/>
          </a:prstGeom>
          <a:noFill/>
          <a:ln w="9525">
            <a:noFill/>
            <a:miter lim="800000"/>
            <a:headEnd/>
            <a:tailEnd/>
          </a:ln>
        </p:spPr>
      </p:pic>
      <p:sp>
        <p:nvSpPr>
          <p:cNvPr id="7" name="テキスト ボックス 6"/>
          <p:cNvSpPr txBox="1"/>
          <p:nvPr/>
        </p:nvSpPr>
        <p:spPr>
          <a:xfrm>
            <a:off x="827584" y="3501008"/>
            <a:ext cx="1080120" cy="338554"/>
          </a:xfrm>
          <a:prstGeom prst="rect">
            <a:avLst/>
          </a:prstGeom>
          <a:noFill/>
        </p:spPr>
        <p:txBody>
          <a:bodyPr wrap="square" rtlCol="0">
            <a:spAutoFit/>
          </a:bodyPr>
          <a:lstStyle/>
          <a:p>
            <a:r>
              <a:rPr kumimoji="1" lang="en-US" altLang="ja-JP" sz="1600" dirty="0" smtClean="0">
                <a:solidFill>
                  <a:srgbClr val="FF0000"/>
                </a:solidFill>
                <a:latin typeface="メイリオ" pitchFamily="50" charset="-128"/>
                <a:ea typeface="メイリオ" pitchFamily="50" charset="-128"/>
                <a:cs typeface="メイリオ" pitchFamily="50" charset="-128"/>
              </a:rPr>
              <a:t>【</a:t>
            </a:r>
            <a:r>
              <a:rPr kumimoji="1" lang="ja-JP" altLang="en-US" sz="1600" dirty="0" smtClean="0">
                <a:solidFill>
                  <a:srgbClr val="FF0000"/>
                </a:solidFill>
                <a:latin typeface="メイリオ" pitchFamily="50" charset="-128"/>
                <a:ea typeface="メイリオ" pitchFamily="50" charset="-128"/>
                <a:cs typeface="メイリオ" pitchFamily="50" charset="-128"/>
              </a:rPr>
              <a:t>必須</a:t>
            </a:r>
            <a:r>
              <a:rPr kumimoji="1" lang="en-US" altLang="ja-JP" sz="1600" dirty="0" smtClean="0">
                <a:solidFill>
                  <a:srgbClr val="FF0000"/>
                </a:solidFill>
                <a:latin typeface="メイリオ" pitchFamily="50" charset="-128"/>
                <a:ea typeface="メイリオ" pitchFamily="50" charset="-128"/>
                <a:cs typeface="メイリオ" pitchFamily="50" charset="-128"/>
              </a:rPr>
              <a:t>】</a:t>
            </a:r>
            <a:endParaRPr kumimoji="1" lang="ja-JP" altLang="en-US" sz="1600" dirty="0">
              <a:solidFill>
                <a:srgbClr val="FF0000"/>
              </a:solidFill>
              <a:latin typeface="メイリオ" pitchFamily="50" charset="-128"/>
              <a:ea typeface="メイリオ" pitchFamily="50" charset="-128"/>
              <a:cs typeface="メイリオ" pitchFamily="50" charset="-128"/>
            </a:endParaRPr>
          </a:p>
        </p:txBody>
      </p:sp>
      <p:sp>
        <p:nvSpPr>
          <p:cNvPr id="8" name="正方形/長方形 7"/>
          <p:cNvSpPr/>
          <p:nvPr/>
        </p:nvSpPr>
        <p:spPr>
          <a:xfrm>
            <a:off x="2123728" y="3501008"/>
            <a:ext cx="6408712" cy="288032"/>
          </a:xfrm>
          <a:prstGeom prst="rect">
            <a:avLst/>
          </a:prstGeom>
          <a:noFill/>
          <a:ln>
            <a:solidFill>
              <a:srgbClr val="37CBFF"/>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4788024" y="3954542"/>
            <a:ext cx="3384376" cy="338554"/>
          </a:xfrm>
          <a:prstGeom prst="rect">
            <a:avLst/>
          </a:prstGeom>
          <a:noFill/>
        </p:spPr>
        <p:txBody>
          <a:bodyPr wrap="square" rtlCol="0">
            <a:spAutoFit/>
          </a:bodyPr>
          <a:lstStyle/>
          <a:p>
            <a:r>
              <a:rPr kumimoji="1" lang="en-US" altLang="ja-JP" sz="1600" dirty="0" smtClean="0">
                <a:solidFill>
                  <a:srgbClr val="FF0000"/>
                </a:solidFill>
                <a:latin typeface="メイリオ" pitchFamily="50" charset="-128"/>
                <a:ea typeface="メイリオ" pitchFamily="50" charset="-128"/>
                <a:cs typeface="メイリオ" pitchFamily="50" charset="-128"/>
              </a:rPr>
              <a:t>※1~2000</a:t>
            </a:r>
            <a:r>
              <a:rPr lang="ja-JP" altLang="en-US" sz="1600" dirty="0" smtClean="0">
                <a:solidFill>
                  <a:srgbClr val="FF0000"/>
                </a:solidFill>
                <a:latin typeface="メイリオ" pitchFamily="50" charset="-128"/>
                <a:ea typeface="メイリオ" pitchFamily="50" charset="-128"/>
                <a:cs typeface="メイリオ" pitchFamily="50" charset="-128"/>
              </a:rPr>
              <a:t>で指定してください。</a:t>
            </a:r>
            <a:endParaRPr kumimoji="1" lang="ja-JP" altLang="en-US" sz="1600" dirty="0">
              <a:solidFill>
                <a:srgbClr val="FF0000"/>
              </a:solidFill>
              <a:latin typeface="メイリオ" pitchFamily="50" charset="-128"/>
              <a:ea typeface="メイリオ" pitchFamily="50" charset="-128"/>
              <a:cs typeface="メイリオ" pitchFamily="50" charset="-128"/>
            </a:endParaRPr>
          </a:p>
        </p:txBody>
      </p:sp>
      <p:sp>
        <p:nvSpPr>
          <p:cNvPr id="10" name="角丸四角形吹き出し 9"/>
          <p:cNvSpPr/>
          <p:nvPr/>
        </p:nvSpPr>
        <p:spPr>
          <a:xfrm>
            <a:off x="1259632" y="2420888"/>
            <a:ext cx="3280364" cy="864096"/>
          </a:xfrm>
          <a:prstGeom prst="wedgeRoundRectCallout">
            <a:avLst>
              <a:gd name="adj1" fmla="val -39471"/>
              <a:gd name="adj2" fmla="val 75685"/>
              <a:gd name="adj3" fmla="val 16667"/>
            </a:avLst>
          </a:prstGeom>
          <a:scene3d>
            <a:camera prst="orthographicFront"/>
            <a:lightRig rig="threePt" dir="t"/>
          </a:scene3d>
          <a:sp3d>
            <a:bevelT prst="relaxedInset"/>
          </a:sp3d>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ユーザに入力してほしい</a:t>
            </a:r>
            <a:endParaRPr lang="en-US" altLang="ja-JP" sz="2000" b="1" dirty="0" smtClean="0">
              <a:latin typeface="メイリオ" pitchFamily="50" charset="-128"/>
              <a:ea typeface="メイリオ" pitchFamily="50" charset="-128"/>
              <a:cs typeface="メイリオ" pitchFamily="50" charset="-128"/>
            </a:endParaRPr>
          </a:p>
          <a:p>
            <a:pPr algn="ctr"/>
            <a:r>
              <a:rPr lang="ja-JP" altLang="en-US" sz="2000" b="1" dirty="0" smtClean="0">
                <a:latin typeface="メイリオ" pitchFamily="50" charset="-128"/>
                <a:ea typeface="メイリオ" pitchFamily="50" charset="-128"/>
                <a:cs typeface="メイリオ" pitchFamily="50" charset="-128"/>
              </a:rPr>
              <a:t>項目を強調する</a:t>
            </a:r>
            <a:endParaRPr kumimoji="1" lang="ja-JP" altLang="en-US" sz="2000" b="1" dirty="0">
              <a:latin typeface="メイリオ" pitchFamily="50" charset="-128"/>
              <a:ea typeface="メイリオ" pitchFamily="50" charset="-128"/>
              <a:cs typeface="メイリオ" pitchFamily="50" charset="-128"/>
            </a:endParaRPr>
          </a:p>
        </p:txBody>
      </p:sp>
      <p:sp>
        <p:nvSpPr>
          <p:cNvPr id="12" name="角丸四角形吹き出し 11"/>
          <p:cNvSpPr/>
          <p:nvPr/>
        </p:nvSpPr>
        <p:spPr>
          <a:xfrm>
            <a:off x="4860032" y="2420888"/>
            <a:ext cx="3600400" cy="864096"/>
          </a:xfrm>
          <a:prstGeom prst="wedgeRoundRectCallout">
            <a:avLst>
              <a:gd name="adj1" fmla="val -49088"/>
              <a:gd name="adj2" fmla="val 90032"/>
              <a:gd name="adj3" fmla="val 16667"/>
            </a:avLst>
          </a:prstGeom>
          <a:scene3d>
            <a:camera prst="orthographicFront"/>
            <a:lightRig rig="threePt" dir="t"/>
          </a:scene3d>
          <a:sp3d>
            <a:bevelT prst="relaxedInset"/>
          </a:sp3d>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現在入力しているフォーム</a:t>
            </a:r>
            <a:endParaRPr lang="en-US" altLang="ja-JP" sz="2000" b="1" dirty="0" smtClean="0">
              <a:latin typeface="メイリオ" pitchFamily="50" charset="-128"/>
              <a:ea typeface="メイリオ" pitchFamily="50" charset="-128"/>
              <a:cs typeface="メイリオ" pitchFamily="50" charset="-128"/>
            </a:endParaRPr>
          </a:p>
          <a:p>
            <a:pPr algn="ctr"/>
            <a:r>
              <a:rPr lang="ja-JP" altLang="en-US" sz="2000" b="1" dirty="0" smtClean="0">
                <a:latin typeface="メイリオ" pitchFamily="50" charset="-128"/>
                <a:ea typeface="メイリオ" pitchFamily="50" charset="-128"/>
                <a:cs typeface="メイリオ" pitchFamily="50" charset="-128"/>
              </a:rPr>
              <a:t>を強調する</a:t>
            </a:r>
            <a:endParaRPr kumimoji="1" lang="ja-JP" altLang="en-US" sz="2000" b="1" dirty="0">
              <a:latin typeface="メイリオ" pitchFamily="50" charset="-128"/>
              <a:ea typeface="メイリオ" pitchFamily="50" charset="-128"/>
              <a:cs typeface="メイリオ" pitchFamily="50" charset="-128"/>
            </a:endParaRPr>
          </a:p>
        </p:txBody>
      </p:sp>
      <p:sp>
        <p:nvSpPr>
          <p:cNvPr id="13" name="角丸四角形吹き出し 12"/>
          <p:cNvSpPr/>
          <p:nvPr/>
        </p:nvSpPr>
        <p:spPr>
          <a:xfrm>
            <a:off x="5724128" y="4581128"/>
            <a:ext cx="3168352" cy="864096"/>
          </a:xfrm>
          <a:prstGeom prst="wedgeRoundRectCallout">
            <a:avLst>
              <a:gd name="adj1" fmla="val -37363"/>
              <a:gd name="adj2" fmla="val -91657"/>
              <a:gd name="adj3" fmla="val 16667"/>
            </a:avLst>
          </a:prstGeom>
          <a:scene3d>
            <a:camera prst="orthographicFront"/>
            <a:lightRig rig="threePt" dir="t"/>
          </a:scene3d>
          <a:sp3d>
            <a:bevelT prst="relaxedInset"/>
          </a:sp3d>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入力項目についての</a:t>
            </a:r>
            <a:endParaRPr lang="en-US" altLang="ja-JP" sz="2000" b="1" dirty="0" smtClean="0">
              <a:latin typeface="メイリオ" pitchFamily="50" charset="-128"/>
              <a:ea typeface="メイリオ" pitchFamily="50" charset="-128"/>
              <a:cs typeface="メイリオ" pitchFamily="50" charset="-128"/>
            </a:endParaRPr>
          </a:p>
          <a:p>
            <a:pPr algn="ctr"/>
            <a:r>
              <a:rPr kumimoji="1" lang="ja-JP" altLang="en-US" sz="2000" b="1" dirty="0" smtClean="0">
                <a:latin typeface="メイリオ" pitchFamily="50" charset="-128"/>
                <a:ea typeface="メイリオ" pitchFamily="50" charset="-128"/>
                <a:cs typeface="メイリオ" pitchFamily="50" charset="-128"/>
              </a:rPr>
              <a:t>補足を表示する</a:t>
            </a:r>
            <a:endParaRPr kumimoji="1" lang="ja-JP" altLang="en-US" sz="2000" b="1" dirty="0">
              <a:latin typeface="メイリオ" pitchFamily="50" charset="-128"/>
              <a:ea typeface="メイリオ" pitchFamily="50" charset="-128"/>
              <a:cs typeface="メイリオ" pitchFamily="50" charset="-128"/>
            </a:endParaRPr>
          </a:p>
        </p:txBody>
      </p:sp>
      <p:sp>
        <p:nvSpPr>
          <p:cNvPr id="14" name="角丸四角形 13"/>
          <p:cNvSpPr/>
          <p:nvPr/>
        </p:nvSpPr>
        <p:spPr>
          <a:xfrm>
            <a:off x="251520" y="1268760"/>
            <a:ext cx="3672408" cy="720080"/>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en-US" altLang="ja-JP" sz="2800" b="1" dirty="0" smtClean="0">
                <a:latin typeface="メイリオ" pitchFamily="50" charset="-128"/>
                <a:ea typeface="メイリオ" pitchFamily="50" charset="-128"/>
                <a:cs typeface="メイリオ" pitchFamily="50" charset="-128"/>
              </a:rPr>
              <a:t>iframe</a:t>
            </a:r>
            <a:r>
              <a:rPr lang="ja-JP" altLang="en-US" sz="2800" b="1" dirty="0" smtClean="0">
                <a:ea typeface="メイリオ" pitchFamily="50" charset="-128"/>
                <a:cs typeface="メイリオ" pitchFamily="50" charset="-128"/>
              </a:rPr>
              <a:t>モジュール</a:t>
            </a:r>
            <a:endParaRPr kumimoji="1" lang="ja-JP" altLang="en-US" sz="2800" b="1" dirty="0">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dissolv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dissolve">
                                      <p:cBhvr>
                                        <p:cTn id="23" dur="500"/>
                                        <p:tgtEl>
                                          <p:spTgt spid="13"/>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dissolve">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P spid="10" grpId="0" animBg="1"/>
      <p:bldP spid="12" grpId="0" animBg="1"/>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3.4</a:t>
            </a:r>
            <a:r>
              <a:rPr lang="ja-JP" altLang="en-US" dirty="0" smtClean="0"/>
              <a:t> 検討項目</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22</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3"/>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フォームにおける問題点</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graphicFrame>
        <p:nvGraphicFramePr>
          <p:cNvPr id="10" name="表 9"/>
          <p:cNvGraphicFramePr>
            <a:graphicFrameLocks noGrp="1"/>
          </p:cNvGraphicFramePr>
          <p:nvPr/>
        </p:nvGraphicFramePr>
        <p:xfrm>
          <a:off x="107504" y="1124744"/>
          <a:ext cx="8892480" cy="5400599"/>
        </p:xfrm>
        <a:graphic>
          <a:graphicData uri="http://schemas.openxmlformats.org/drawingml/2006/table">
            <a:tbl>
              <a:tblPr/>
              <a:tblGrid>
                <a:gridCol w="536615"/>
                <a:gridCol w="8355865"/>
              </a:tblGrid>
              <a:tr h="463693">
                <a:tc>
                  <a:txBody>
                    <a:bodyPr/>
                    <a:lstStyle/>
                    <a:p>
                      <a:pPr algn="ctr">
                        <a:lnSpc>
                          <a:spcPts val="1800"/>
                        </a:lnSpc>
                        <a:spcAft>
                          <a:spcPts val="0"/>
                        </a:spcAft>
                      </a:pPr>
                      <a:r>
                        <a:rPr lang="en-US" altLang="ja-JP" sz="2400" b="1" kern="100" dirty="0" smtClean="0">
                          <a:latin typeface="+mn-lt"/>
                          <a:ea typeface="Mincho"/>
                          <a:cs typeface="Times New Roman"/>
                        </a:rPr>
                        <a:t>#</a:t>
                      </a:r>
                      <a:endParaRPr lang="ja-JP" sz="2400" b="1"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2400" b="1" kern="100" dirty="0">
                          <a:latin typeface="+mn-lt"/>
                          <a:ea typeface="Mincho"/>
                          <a:cs typeface="Times New Roman"/>
                        </a:rPr>
                        <a:t>検討項目</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363708">
                <a:tc>
                  <a:txBody>
                    <a:bodyPr/>
                    <a:lstStyle/>
                    <a:p>
                      <a:pPr algn="ctr">
                        <a:lnSpc>
                          <a:spcPts val="1800"/>
                        </a:lnSpc>
                        <a:spcAft>
                          <a:spcPts val="0"/>
                        </a:spcAft>
                      </a:pPr>
                      <a:r>
                        <a:rPr lang="en-US" sz="2000" b="1" kern="100" dirty="0">
                          <a:latin typeface="Century"/>
                          <a:ea typeface="Mincho"/>
                          <a:cs typeface="Times New Roman"/>
                        </a:rPr>
                        <a:t>1</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b="1" kern="100" dirty="0">
                          <a:latin typeface="+mn-lt"/>
                          <a:ea typeface="Mincho"/>
                          <a:cs typeface="Times New Roman"/>
                        </a:rPr>
                        <a:t>必須項目を明確にする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3708">
                <a:tc>
                  <a:txBody>
                    <a:bodyPr/>
                    <a:lstStyle/>
                    <a:p>
                      <a:pPr algn="ctr">
                        <a:lnSpc>
                          <a:spcPts val="1800"/>
                        </a:lnSpc>
                        <a:spcAft>
                          <a:spcPts val="0"/>
                        </a:spcAft>
                      </a:pPr>
                      <a:r>
                        <a:rPr lang="en-US" sz="2000" b="1" kern="100" dirty="0">
                          <a:latin typeface="Century"/>
                          <a:ea typeface="Mincho"/>
                          <a:cs typeface="Times New Roman"/>
                        </a:rPr>
                        <a:t>2</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b="1" kern="100" dirty="0">
                          <a:latin typeface="+mn-lt"/>
                          <a:ea typeface="Mincho"/>
                          <a:cs typeface="Times New Roman"/>
                        </a:rPr>
                        <a:t>何のためのフォームか明記する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63708">
                <a:tc>
                  <a:txBody>
                    <a:bodyPr/>
                    <a:lstStyle/>
                    <a:p>
                      <a:pPr algn="ctr">
                        <a:lnSpc>
                          <a:spcPts val="1800"/>
                        </a:lnSpc>
                        <a:spcAft>
                          <a:spcPts val="0"/>
                        </a:spcAft>
                      </a:pPr>
                      <a:r>
                        <a:rPr lang="en-US" sz="2000" b="1" kern="100" dirty="0">
                          <a:latin typeface="Century"/>
                          <a:ea typeface="Mincho"/>
                          <a:cs typeface="Times New Roman"/>
                        </a:rPr>
                        <a:t>3</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altLang="en-US" sz="2000" b="1" kern="100" dirty="0" smtClean="0">
                          <a:latin typeface="+mn-lt"/>
                          <a:ea typeface="Mincho"/>
                          <a:cs typeface="Times New Roman"/>
                        </a:rPr>
                        <a:t>アクティブなフォームは</a:t>
                      </a:r>
                      <a:r>
                        <a:rPr lang="ja-JP" sz="2000" b="1" kern="100" dirty="0" smtClean="0">
                          <a:latin typeface="+mn-lt"/>
                          <a:ea typeface="Mincho"/>
                          <a:cs typeface="Times New Roman"/>
                        </a:rPr>
                        <a:t>色</a:t>
                      </a:r>
                      <a:r>
                        <a:rPr lang="ja-JP" sz="2000" b="1" kern="100" dirty="0">
                          <a:latin typeface="+mn-lt"/>
                          <a:ea typeface="Mincho"/>
                          <a:cs typeface="Times New Roman"/>
                        </a:rPr>
                        <a:t>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5722">
                <a:tc>
                  <a:txBody>
                    <a:bodyPr/>
                    <a:lstStyle/>
                    <a:p>
                      <a:pPr algn="ctr">
                        <a:lnSpc>
                          <a:spcPts val="1800"/>
                        </a:lnSpc>
                        <a:spcAft>
                          <a:spcPts val="0"/>
                        </a:spcAft>
                      </a:pPr>
                      <a:r>
                        <a:rPr lang="en-US" sz="2000" b="1" kern="100" dirty="0">
                          <a:latin typeface="Century"/>
                          <a:ea typeface="Mincho"/>
                          <a:cs typeface="Times New Roman"/>
                        </a:rPr>
                        <a:t>4</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b="1" kern="100" dirty="0">
                          <a:latin typeface="+mn-lt"/>
                          <a:ea typeface="Mincho"/>
                          <a:cs typeface="Times New Roman"/>
                        </a:rPr>
                        <a:t>送信ボタンの表現を変える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63708">
                <a:tc>
                  <a:txBody>
                    <a:bodyPr/>
                    <a:lstStyle/>
                    <a:p>
                      <a:pPr algn="ctr">
                        <a:lnSpc>
                          <a:spcPts val="1800"/>
                        </a:lnSpc>
                        <a:spcAft>
                          <a:spcPts val="0"/>
                        </a:spcAft>
                      </a:pPr>
                      <a:r>
                        <a:rPr lang="en-US" sz="2000" b="1" kern="100" dirty="0">
                          <a:latin typeface="Century"/>
                          <a:ea typeface="Mincho"/>
                          <a:cs typeface="Times New Roman"/>
                        </a:rPr>
                        <a:t>5</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b="1" kern="100" dirty="0">
                          <a:latin typeface="+mn-lt"/>
                          <a:ea typeface="Mincho"/>
                          <a:cs typeface="Times New Roman"/>
                        </a:rPr>
                        <a:t>フォームの項目は垂直にする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3708">
                <a:tc>
                  <a:txBody>
                    <a:bodyPr/>
                    <a:lstStyle/>
                    <a:p>
                      <a:pPr algn="ctr">
                        <a:lnSpc>
                          <a:spcPts val="1800"/>
                        </a:lnSpc>
                        <a:spcAft>
                          <a:spcPts val="0"/>
                        </a:spcAft>
                      </a:pPr>
                      <a:r>
                        <a:rPr lang="en-US" sz="2000" b="1" kern="100" dirty="0">
                          <a:latin typeface="Century"/>
                          <a:ea typeface="Mincho"/>
                          <a:cs typeface="Times New Roman"/>
                        </a:rPr>
                        <a:t>6</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b="1" kern="100" dirty="0">
                          <a:latin typeface="+mn-lt"/>
                          <a:ea typeface="Mincho"/>
                          <a:cs typeface="Times New Roman"/>
                        </a:rPr>
                        <a:t>不要な項目は入れない</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63708">
                <a:tc>
                  <a:txBody>
                    <a:bodyPr/>
                    <a:lstStyle/>
                    <a:p>
                      <a:pPr algn="ctr">
                        <a:lnSpc>
                          <a:spcPts val="1800"/>
                        </a:lnSpc>
                        <a:spcAft>
                          <a:spcPts val="0"/>
                        </a:spcAft>
                      </a:pPr>
                      <a:r>
                        <a:rPr lang="en-US" sz="2000" b="1" kern="100" dirty="0">
                          <a:latin typeface="Century"/>
                          <a:ea typeface="Mincho"/>
                          <a:cs typeface="Times New Roman"/>
                        </a:rPr>
                        <a:t>7</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b="1" kern="100" dirty="0">
                          <a:latin typeface="+mn-lt"/>
                          <a:ea typeface="Mincho"/>
                          <a:cs typeface="Times New Roman"/>
                        </a:rPr>
                        <a:t>タブボタンで移動できるようにする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3708">
                <a:tc>
                  <a:txBody>
                    <a:bodyPr/>
                    <a:lstStyle/>
                    <a:p>
                      <a:pPr algn="ctr">
                        <a:lnSpc>
                          <a:spcPts val="1800"/>
                        </a:lnSpc>
                        <a:spcAft>
                          <a:spcPts val="0"/>
                        </a:spcAft>
                      </a:pPr>
                      <a:r>
                        <a:rPr lang="en-US" sz="2000" b="1" kern="100">
                          <a:latin typeface="Century"/>
                          <a:ea typeface="Mincho"/>
                          <a:cs typeface="Times New Roman"/>
                        </a:rPr>
                        <a:t>8</a:t>
                      </a:r>
                      <a:endParaRPr lang="ja-JP" sz="2000" b="1" kern="10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altLang="en-US" sz="2000" b="1" kern="100" dirty="0" smtClean="0">
                          <a:latin typeface="+mn-lt"/>
                          <a:ea typeface="Mincho"/>
                          <a:cs typeface="Times New Roman"/>
                        </a:rPr>
                        <a:t>初期表示の文言を設定する</a:t>
                      </a:r>
                      <a:endParaRPr lang="ja-JP" sz="2000" b="1"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63708">
                <a:tc>
                  <a:txBody>
                    <a:bodyPr/>
                    <a:lstStyle/>
                    <a:p>
                      <a:pPr algn="ctr">
                        <a:lnSpc>
                          <a:spcPts val="1800"/>
                        </a:lnSpc>
                        <a:spcAft>
                          <a:spcPts val="0"/>
                        </a:spcAft>
                      </a:pPr>
                      <a:r>
                        <a:rPr lang="en-US" sz="2000" b="1" kern="100">
                          <a:latin typeface="Century"/>
                          <a:ea typeface="Mincho"/>
                          <a:cs typeface="Times New Roman"/>
                        </a:rPr>
                        <a:t>9</a:t>
                      </a:r>
                      <a:endParaRPr lang="ja-JP" sz="2000" b="1" kern="10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b="1" kern="100" dirty="0">
                          <a:latin typeface="+mn-lt"/>
                          <a:ea typeface="Mincho"/>
                          <a:cs typeface="Times New Roman"/>
                        </a:rPr>
                        <a:t>末尾のスペースは自動削除する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34101">
                <a:tc>
                  <a:txBody>
                    <a:bodyPr/>
                    <a:lstStyle/>
                    <a:p>
                      <a:pPr algn="ctr">
                        <a:lnSpc>
                          <a:spcPts val="1800"/>
                        </a:lnSpc>
                        <a:spcAft>
                          <a:spcPts val="0"/>
                        </a:spcAft>
                      </a:pPr>
                      <a:r>
                        <a:rPr lang="en-US" sz="2000" b="1" kern="100">
                          <a:latin typeface="Century"/>
                          <a:ea typeface="Mincho"/>
                          <a:cs typeface="Times New Roman"/>
                        </a:rPr>
                        <a:t>10</a:t>
                      </a:r>
                      <a:endParaRPr lang="ja-JP" sz="2000" b="1" kern="10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b="1" kern="100" dirty="0">
                          <a:latin typeface="+mn-lt"/>
                          <a:ea typeface="Mincho"/>
                          <a:cs typeface="Times New Roman"/>
                        </a:rPr>
                        <a:t>ラジオボタンやチェックボックス</a:t>
                      </a:r>
                      <a:r>
                        <a:rPr lang="ja-JP" sz="2000" b="1" kern="100" dirty="0" smtClean="0">
                          <a:latin typeface="+mn-lt"/>
                          <a:ea typeface="Mincho"/>
                          <a:cs typeface="Times New Roman"/>
                        </a:rPr>
                        <a:t>はラベル</a:t>
                      </a:r>
                      <a:r>
                        <a:rPr lang="ja-JP" sz="2000" b="1" kern="100" dirty="0">
                          <a:latin typeface="+mn-lt"/>
                          <a:ea typeface="Mincho"/>
                          <a:cs typeface="Times New Roman"/>
                        </a:rPr>
                        <a:t>を押しても選べるようにする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63708">
                <a:tc>
                  <a:txBody>
                    <a:bodyPr/>
                    <a:lstStyle/>
                    <a:p>
                      <a:pPr algn="ctr">
                        <a:lnSpc>
                          <a:spcPts val="1800"/>
                        </a:lnSpc>
                        <a:spcAft>
                          <a:spcPts val="0"/>
                        </a:spcAft>
                      </a:pPr>
                      <a:r>
                        <a:rPr lang="en-US" sz="2000" b="1" kern="100">
                          <a:latin typeface="Century"/>
                          <a:ea typeface="Mincho"/>
                          <a:cs typeface="Times New Roman"/>
                        </a:rPr>
                        <a:t>11</a:t>
                      </a:r>
                      <a:endParaRPr lang="ja-JP" sz="2000" b="1" kern="10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b="1" kern="100" dirty="0">
                          <a:latin typeface="+mn-lt"/>
                          <a:ea typeface="Mincho"/>
                          <a:cs typeface="Times New Roman"/>
                        </a:rPr>
                        <a:t>エラーを明記する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03429">
                <a:tc>
                  <a:txBody>
                    <a:bodyPr/>
                    <a:lstStyle/>
                    <a:p>
                      <a:pPr algn="ctr">
                        <a:lnSpc>
                          <a:spcPts val="1800"/>
                        </a:lnSpc>
                        <a:spcAft>
                          <a:spcPts val="0"/>
                        </a:spcAft>
                      </a:pPr>
                      <a:r>
                        <a:rPr lang="en-US" sz="2000" b="1" kern="100" dirty="0">
                          <a:latin typeface="Century"/>
                          <a:ea typeface="Mincho"/>
                          <a:cs typeface="Times New Roman"/>
                        </a:rPr>
                        <a:t>12</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b="1" kern="100" dirty="0">
                          <a:latin typeface="+mn-lt"/>
                          <a:ea typeface="Mincho"/>
                          <a:cs typeface="Times New Roman"/>
                        </a:rPr>
                        <a:t>エラー箇所に正しい情報が入力</a:t>
                      </a:r>
                      <a:r>
                        <a:rPr lang="ja-JP" sz="2000" b="1" kern="100" dirty="0" smtClean="0">
                          <a:latin typeface="+mn-lt"/>
                          <a:ea typeface="Mincho"/>
                          <a:cs typeface="Times New Roman"/>
                        </a:rPr>
                        <a:t>されたらエラー</a:t>
                      </a:r>
                      <a:r>
                        <a:rPr lang="ja-JP" sz="2000" b="1" kern="100" dirty="0">
                          <a:latin typeface="+mn-lt"/>
                          <a:ea typeface="Mincho"/>
                          <a:cs typeface="Times New Roman"/>
                        </a:rPr>
                        <a:t>をリアルタイムで消す</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460282">
                <a:tc>
                  <a:txBody>
                    <a:bodyPr/>
                    <a:lstStyle/>
                    <a:p>
                      <a:pPr algn="ctr">
                        <a:lnSpc>
                          <a:spcPts val="1800"/>
                        </a:lnSpc>
                        <a:spcAft>
                          <a:spcPts val="0"/>
                        </a:spcAft>
                      </a:pPr>
                      <a:r>
                        <a:rPr lang="en-US" sz="2000" b="1" kern="100" dirty="0" smtClean="0">
                          <a:latin typeface="Century"/>
                          <a:ea typeface="Mincho"/>
                          <a:cs typeface="Times New Roman"/>
                        </a:rPr>
                        <a:t>13</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b="1" kern="100" dirty="0" smtClean="0">
                          <a:latin typeface="+mn-lt"/>
                          <a:ea typeface="Mincho"/>
                          <a:cs typeface="Times New Roman"/>
                        </a:rPr>
                        <a:t>登録</a:t>
                      </a:r>
                      <a:r>
                        <a:rPr lang="ja-JP" sz="2000" b="1" kern="100" dirty="0">
                          <a:latin typeface="+mn-lt"/>
                          <a:ea typeface="Mincho"/>
                          <a:cs typeface="Times New Roman"/>
                        </a:rPr>
                        <a:t>ボタンは全ての入力が完了したら押せるようにする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検討項目の選定プロセス</a:t>
            </a:r>
            <a:endParaRPr kumimoji="1" lang="ja-JP" altLang="en-US" dirty="0"/>
          </a:p>
        </p:txBody>
      </p:sp>
      <p:sp>
        <p:nvSpPr>
          <p:cNvPr id="3" name="コンテンツ プレースホルダ 2"/>
          <p:cNvSpPr>
            <a:spLocks noGrp="1"/>
          </p:cNvSpPr>
          <p:nvPr>
            <p:ph idx="1"/>
          </p:nvPr>
        </p:nvSpPr>
        <p:spPr/>
        <p:txBody>
          <a:bodyPr/>
          <a:lstStyle/>
          <a:p>
            <a:pPr marL="514350" indent="-514350">
              <a:buFont typeface="+mj-ea"/>
              <a:buAutoNum type="circleNumDbPlain"/>
            </a:pPr>
            <a:r>
              <a:rPr kumimoji="1" lang="en-US" altLang="ja-JP" dirty="0" smtClean="0"/>
              <a:t>『EFO』</a:t>
            </a:r>
            <a:r>
              <a:rPr lang="ja-JP" altLang="en-US" dirty="0" smtClean="0"/>
              <a:t>という</a:t>
            </a:r>
            <a:r>
              <a:rPr kumimoji="1" lang="ja-JP" altLang="en-US" dirty="0" smtClean="0"/>
              <a:t>キーワード</a:t>
            </a:r>
            <a:r>
              <a:rPr kumimoji="1" lang="en-US" altLang="ja-JP" dirty="0" smtClean="0"/>
              <a:t>Google</a:t>
            </a:r>
            <a:r>
              <a:rPr kumimoji="1" lang="ja-JP" altLang="en-US" dirty="0" smtClean="0"/>
              <a:t>内検索。</a:t>
            </a:r>
            <a:endParaRPr kumimoji="1" lang="en-US" altLang="ja-JP" dirty="0" smtClean="0"/>
          </a:p>
          <a:p>
            <a:pPr marL="514350" indent="-514350">
              <a:buFont typeface="+mj-ea"/>
              <a:buAutoNum type="circleNumDbPlain"/>
            </a:pPr>
            <a:r>
              <a:rPr lang="ja-JP" altLang="en-US" dirty="0" smtClean="0"/>
              <a:t>重複を省いた上位１０サイト内の</a:t>
            </a:r>
            <a:r>
              <a:rPr lang="en-US" altLang="ja-JP" dirty="0" smtClean="0"/>
              <a:t>EFO</a:t>
            </a:r>
            <a:r>
              <a:rPr lang="ja-JP" altLang="en-US" dirty="0" smtClean="0"/>
              <a:t>のポイント、特徴、機能と掲載している項目をピックアップ。</a:t>
            </a:r>
            <a:endParaRPr lang="en-US" altLang="ja-JP" dirty="0" smtClean="0"/>
          </a:p>
          <a:p>
            <a:pPr marL="514350" indent="-514350">
              <a:buFont typeface="+mj-ea"/>
              <a:buAutoNum type="circleNumDbPlain"/>
            </a:pPr>
            <a:r>
              <a:rPr kumimoji="1" lang="ja-JP" altLang="en-US" dirty="0" smtClean="0"/>
              <a:t>ピックアップ項目の重複項目や関連性の無い項目等を省く。</a:t>
            </a:r>
            <a:r>
              <a:rPr kumimoji="1" lang="en-US" altLang="ja-JP" dirty="0" smtClean="0"/>
              <a:t>【126</a:t>
            </a:r>
            <a:r>
              <a:rPr kumimoji="1" lang="ja-JP" altLang="en-US" dirty="0" smtClean="0"/>
              <a:t>項目</a:t>
            </a:r>
            <a:r>
              <a:rPr lang="en-US" altLang="ja-JP" dirty="0" smtClean="0"/>
              <a:t>-&gt;24</a:t>
            </a:r>
            <a:r>
              <a:rPr lang="ja-JP" altLang="en-US" dirty="0" smtClean="0"/>
              <a:t>項目</a:t>
            </a:r>
            <a:r>
              <a:rPr kumimoji="1" lang="en-US" altLang="ja-JP" dirty="0" smtClean="0"/>
              <a:t>】</a:t>
            </a:r>
          </a:p>
          <a:p>
            <a:pPr marL="514350" indent="-514350">
              <a:buFont typeface="+mj-ea"/>
              <a:buAutoNum type="circleNumDbPlain"/>
            </a:pPr>
            <a:r>
              <a:rPr kumimoji="1" lang="en-US" altLang="ja-JP" dirty="0" smtClean="0"/>
              <a:t>NC3</a:t>
            </a:r>
            <a:r>
              <a:rPr kumimoji="1" lang="ja-JP" altLang="en-US" dirty="0" smtClean="0"/>
              <a:t>の仕様、</a:t>
            </a:r>
            <a:r>
              <a:rPr kumimoji="1" lang="en-US" altLang="ja-JP" dirty="0" smtClean="0"/>
              <a:t>iframe</a:t>
            </a:r>
            <a:r>
              <a:rPr kumimoji="1" lang="ja-JP" altLang="en-US" dirty="0" smtClean="0"/>
              <a:t>プラグインの仕様</a:t>
            </a:r>
            <a:endParaRPr kumimoji="1" lang="en-US" altLang="ja-JP" dirty="0" smtClean="0"/>
          </a:p>
          <a:p>
            <a:pPr marL="514350" indent="-514350">
              <a:buNone/>
            </a:pPr>
            <a:r>
              <a:rPr lang="ja-JP" altLang="en-US" dirty="0" smtClean="0"/>
              <a:t>　</a:t>
            </a:r>
            <a:r>
              <a:rPr lang="ja-JP" altLang="en-US" dirty="0" smtClean="0"/>
              <a:t>に適さない項目を省く。</a:t>
            </a:r>
            <a:r>
              <a:rPr lang="en-US" altLang="ja-JP" dirty="0" smtClean="0"/>
              <a:t>【24</a:t>
            </a:r>
            <a:r>
              <a:rPr lang="ja-JP" altLang="en-US" dirty="0" smtClean="0"/>
              <a:t>項目</a:t>
            </a:r>
            <a:r>
              <a:rPr lang="en-US" altLang="ja-JP" dirty="0" smtClean="0"/>
              <a:t>-&gt;13</a:t>
            </a:r>
            <a:r>
              <a:rPr lang="ja-JP" altLang="en-US" dirty="0" smtClean="0"/>
              <a:t>項目</a:t>
            </a:r>
            <a:r>
              <a:rPr lang="en-US" altLang="ja-JP" dirty="0" smtClean="0"/>
              <a:t>】</a:t>
            </a:r>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23</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24</a:t>
            </a:fld>
            <a:endParaRPr kumimoji="1" lang="ja-JP" altLang="en-US" dirty="0"/>
          </a:p>
        </p:txBody>
      </p:sp>
      <p:sp>
        <p:nvSpPr>
          <p:cNvPr id="6" name="コンテンツ プレースホルダ 5"/>
          <p:cNvSpPr>
            <a:spLocks noGrp="1"/>
          </p:cNvSpPr>
          <p:nvPr>
            <p:ph idx="1"/>
          </p:nvPr>
        </p:nvSpPr>
        <p:spPr>
          <a:xfrm>
            <a:off x="1440160" y="1628800"/>
            <a:ext cx="6372200" cy="3960440"/>
          </a:xfrm>
        </p:spPr>
        <p:txBody>
          <a:bodyPr>
            <a:noAutofit/>
          </a:bodyPr>
          <a:lstStyle/>
          <a:p>
            <a:pPr marL="514350" indent="-514350">
              <a:buFont typeface="+mj-lt"/>
              <a:buAutoNum type="arabicPeriod"/>
            </a:pPr>
            <a:r>
              <a:rPr lang="en-US" altLang="ja-JP" sz="3200" dirty="0" smtClean="0">
                <a:solidFill>
                  <a:schemeClr val="bg1">
                    <a:lumMod val="65000"/>
                  </a:schemeClr>
                </a:solidFill>
              </a:rPr>
              <a:t>NetCommons3</a:t>
            </a:r>
            <a:r>
              <a:rPr lang="ja-JP" altLang="en-US" sz="3200" dirty="0" smtClean="0">
                <a:solidFill>
                  <a:schemeClr val="bg1">
                    <a:lumMod val="65000"/>
                  </a:schemeClr>
                </a:solidFill>
              </a:rPr>
              <a:t>プロジェクト</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開発担当</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フォームにおける問題点</a:t>
            </a:r>
            <a:endParaRPr lang="en-US" altLang="ja-JP" sz="3200" dirty="0" smtClean="0">
              <a:solidFill>
                <a:schemeClr val="bg1">
                  <a:lumMod val="65000"/>
                </a:schemeClr>
              </a:solidFill>
            </a:endParaRPr>
          </a:p>
          <a:p>
            <a:pPr marL="514350" indent="-514350">
              <a:buFont typeface="+mj-lt"/>
              <a:buAutoNum type="arabicPeriod"/>
            </a:pPr>
            <a:r>
              <a:rPr kumimoji="1" lang="ja-JP" altLang="en-US" sz="3200" dirty="0" smtClean="0"/>
              <a:t>解決方法</a:t>
            </a:r>
            <a:endParaRPr kumimoji="1" lang="en-US" altLang="ja-JP" sz="3200" dirty="0" smtClean="0"/>
          </a:p>
          <a:p>
            <a:pPr marL="514350" indent="-514350">
              <a:buFont typeface="+mj-lt"/>
              <a:buAutoNum type="arabicPeriod"/>
            </a:pPr>
            <a:r>
              <a:rPr lang="ja-JP" altLang="en-US" sz="3200" dirty="0" smtClean="0">
                <a:solidFill>
                  <a:schemeClr val="bg1">
                    <a:lumMod val="65000"/>
                  </a:schemeClr>
                </a:solidFill>
              </a:rPr>
              <a:t>評価</a:t>
            </a:r>
            <a:endParaRPr kumimoji="1"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結言</a:t>
            </a:r>
            <a:endParaRPr kumimoji="1" lang="en-US" altLang="ja-JP" sz="3200" dirty="0" smtClean="0">
              <a:solidFill>
                <a:schemeClr val="bg1">
                  <a:lumMod val="65000"/>
                </a:schemeClr>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4</a:t>
            </a:r>
            <a:r>
              <a:rPr kumimoji="1" lang="en-US" altLang="ja-JP" dirty="0" smtClean="0"/>
              <a:t>.1</a:t>
            </a:r>
            <a:r>
              <a:rPr lang="ja-JP" altLang="en-US" dirty="0" smtClean="0"/>
              <a:t> 検討項目の分類</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25</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graphicFrame>
        <p:nvGraphicFramePr>
          <p:cNvPr id="10" name="表 9"/>
          <p:cNvGraphicFramePr>
            <a:graphicFrameLocks noGrp="1"/>
          </p:cNvGraphicFramePr>
          <p:nvPr/>
        </p:nvGraphicFramePr>
        <p:xfrm>
          <a:off x="179512" y="1052735"/>
          <a:ext cx="8568952" cy="5696116"/>
        </p:xfrm>
        <a:graphic>
          <a:graphicData uri="http://schemas.openxmlformats.org/drawingml/2006/table">
            <a:tbl>
              <a:tblPr/>
              <a:tblGrid>
                <a:gridCol w="432048"/>
                <a:gridCol w="5328592"/>
                <a:gridCol w="2808312"/>
              </a:tblGrid>
              <a:tr h="340697">
                <a:tc>
                  <a:txBody>
                    <a:bodyPr/>
                    <a:lstStyle/>
                    <a:p>
                      <a:pPr algn="ctr">
                        <a:lnSpc>
                          <a:spcPts val="1800"/>
                        </a:lnSpc>
                        <a:spcAft>
                          <a:spcPts val="0"/>
                        </a:spcAft>
                      </a:pPr>
                      <a:r>
                        <a:rPr lang="en-US" altLang="ja-JP" sz="2000" b="1" kern="100" dirty="0" smtClean="0">
                          <a:latin typeface="+mn-lt"/>
                          <a:ea typeface="Mincho"/>
                          <a:cs typeface="Times New Roman"/>
                        </a:rPr>
                        <a:t>#</a:t>
                      </a:r>
                      <a:endParaRPr lang="ja-JP" sz="2000" b="1"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2000" b="1" kern="100" dirty="0">
                          <a:latin typeface="+mn-lt"/>
                          <a:ea typeface="Mincho"/>
                          <a:cs typeface="Times New Roman"/>
                        </a:rPr>
                        <a:t>検討項目</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2000" b="1" kern="100" dirty="0" smtClean="0">
                          <a:latin typeface="+mn-lt"/>
                          <a:ea typeface="Mincho"/>
                          <a:cs typeface="Times New Roman"/>
                        </a:rPr>
                        <a:t>分類</a:t>
                      </a:r>
                      <a:endParaRPr lang="ja-JP" sz="2000" b="1"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345832">
                <a:tc>
                  <a:txBody>
                    <a:bodyPr/>
                    <a:lstStyle/>
                    <a:p>
                      <a:pPr algn="r">
                        <a:lnSpc>
                          <a:spcPts val="1800"/>
                        </a:lnSpc>
                        <a:spcAft>
                          <a:spcPts val="0"/>
                        </a:spcAft>
                      </a:pPr>
                      <a:r>
                        <a:rPr lang="en-US" sz="1800" b="1" kern="100" dirty="0">
                          <a:latin typeface="Century"/>
                          <a:ea typeface="Mincho"/>
                          <a:cs typeface="Times New Roman"/>
                        </a:rPr>
                        <a:t>1</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必須項目を明確にする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rowSpan="10">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800" b="1" kern="100" dirty="0">
                          <a:latin typeface="Century"/>
                          <a:ea typeface="Mincho"/>
                          <a:cs typeface="Times New Roman"/>
                        </a:rPr>
                        <a:t>2</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何のためのフォームか明記する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800" b="1" kern="100" dirty="0">
                          <a:latin typeface="Century"/>
                          <a:ea typeface="Mincho"/>
                          <a:cs typeface="Times New Roman"/>
                        </a:rPr>
                        <a:t>3</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altLang="en-US" sz="1800" b="1" kern="100" dirty="0" smtClean="0">
                          <a:latin typeface="+mn-lt"/>
                          <a:ea typeface="Mincho"/>
                          <a:cs typeface="Times New Roman"/>
                        </a:rPr>
                        <a:t>アクティブなフォームは</a:t>
                      </a:r>
                      <a:r>
                        <a:rPr lang="ja-JP" sz="1800" b="1" kern="100" dirty="0" smtClean="0">
                          <a:latin typeface="+mn-lt"/>
                          <a:ea typeface="Mincho"/>
                          <a:cs typeface="Times New Roman"/>
                        </a:rPr>
                        <a:t>色</a:t>
                      </a:r>
                      <a:r>
                        <a:rPr lang="ja-JP" sz="1800" b="1" kern="100" dirty="0">
                          <a:latin typeface="+mn-lt"/>
                          <a:ea typeface="Mincho"/>
                          <a:cs typeface="Times New Roman"/>
                        </a:rPr>
                        <a:t>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7746">
                <a:tc>
                  <a:txBody>
                    <a:bodyPr/>
                    <a:lstStyle/>
                    <a:p>
                      <a:pPr algn="r">
                        <a:lnSpc>
                          <a:spcPts val="1800"/>
                        </a:lnSpc>
                        <a:spcAft>
                          <a:spcPts val="0"/>
                        </a:spcAft>
                      </a:pPr>
                      <a:r>
                        <a:rPr lang="en-US" sz="1800" b="1" kern="100" dirty="0">
                          <a:latin typeface="Century"/>
                          <a:ea typeface="Mincho"/>
                          <a:cs typeface="Times New Roman"/>
                        </a:rPr>
                        <a:t>4</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送信ボタンの表現を変える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800" b="1" kern="100" dirty="0">
                          <a:latin typeface="Century"/>
                          <a:ea typeface="Mincho"/>
                          <a:cs typeface="Times New Roman"/>
                        </a:rPr>
                        <a:t>5</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フォームの項目は垂直にする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800" b="1" kern="100" dirty="0">
                          <a:latin typeface="Century"/>
                          <a:ea typeface="Mincho"/>
                          <a:cs typeface="Times New Roman"/>
                        </a:rPr>
                        <a:t>6</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不要な項目は入れない</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800" b="1" kern="100" dirty="0">
                          <a:latin typeface="Century"/>
                          <a:ea typeface="Mincho"/>
                          <a:cs typeface="Times New Roman"/>
                        </a:rPr>
                        <a:t>7</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タブボタンで移動できるようにする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800" b="1" kern="100" dirty="0">
                          <a:latin typeface="Century"/>
                          <a:ea typeface="Mincho"/>
                          <a:cs typeface="Times New Roman"/>
                        </a:rPr>
                        <a:t>8</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altLang="en-US" sz="1800" b="1" kern="100" dirty="0" smtClean="0">
                          <a:latin typeface="+mn-lt"/>
                          <a:ea typeface="Mincho"/>
                          <a:cs typeface="Times New Roman"/>
                        </a:rPr>
                        <a:t>初期表示の文言を設定する</a:t>
                      </a:r>
                      <a:endParaRPr lang="ja-JP" altLang="ja-JP" sz="1800" b="1"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800" b="1" kern="100" dirty="0">
                          <a:latin typeface="Century"/>
                          <a:ea typeface="Mincho"/>
                          <a:cs typeface="Times New Roman"/>
                        </a:rPr>
                        <a:t>9</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末尾のスペースは自動削除する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577349">
                <a:tc>
                  <a:txBody>
                    <a:bodyPr/>
                    <a:lstStyle/>
                    <a:p>
                      <a:pPr algn="r">
                        <a:lnSpc>
                          <a:spcPts val="1800"/>
                        </a:lnSpc>
                        <a:spcAft>
                          <a:spcPts val="0"/>
                        </a:spcAft>
                      </a:pPr>
                      <a:r>
                        <a:rPr lang="en-US" sz="1800" b="1" kern="100" dirty="0">
                          <a:latin typeface="Century"/>
                          <a:ea typeface="Mincho"/>
                          <a:cs typeface="Times New Roman"/>
                        </a:rPr>
                        <a:t>10</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ラジオボタンやチェックボックス</a:t>
                      </a:r>
                      <a:r>
                        <a:rPr lang="ja-JP" sz="1800" b="1" kern="100" dirty="0" smtClean="0">
                          <a:latin typeface="+mn-lt"/>
                          <a:ea typeface="Mincho"/>
                          <a:cs typeface="Times New Roman"/>
                        </a:rPr>
                        <a:t>はラベル</a:t>
                      </a:r>
                      <a:r>
                        <a:rPr lang="ja-JP" sz="1800" b="1" kern="100" dirty="0">
                          <a:latin typeface="+mn-lt"/>
                          <a:ea typeface="Mincho"/>
                          <a:cs typeface="Times New Roman"/>
                        </a:rPr>
                        <a:t>を押しても選べるようにする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800" b="1" kern="100" dirty="0">
                          <a:latin typeface="Century"/>
                          <a:ea typeface="Mincho"/>
                          <a:cs typeface="Times New Roman"/>
                        </a:rPr>
                        <a:t>11</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エラーを明記する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rowSpan="2">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r>
              <a:tr h="590272">
                <a:tc>
                  <a:txBody>
                    <a:bodyPr/>
                    <a:lstStyle/>
                    <a:p>
                      <a:pPr algn="r">
                        <a:lnSpc>
                          <a:spcPts val="1800"/>
                        </a:lnSpc>
                        <a:spcAft>
                          <a:spcPts val="0"/>
                        </a:spcAft>
                      </a:pPr>
                      <a:r>
                        <a:rPr lang="en-US" sz="1800" b="1" kern="100" dirty="0">
                          <a:latin typeface="Century"/>
                          <a:ea typeface="Mincho"/>
                          <a:cs typeface="Times New Roman"/>
                        </a:rPr>
                        <a:t>12</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エラー箇所に正しい情報が入力</a:t>
                      </a:r>
                      <a:r>
                        <a:rPr lang="ja-JP" sz="1800" b="1" kern="100" dirty="0" smtClean="0">
                          <a:latin typeface="+mn-lt"/>
                          <a:ea typeface="Mincho"/>
                          <a:cs typeface="Times New Roman"/>
                        </a:rPr>
                        <a:t>されたらエラー</a:t>
                      </a:r>
                      <a:r>
                        <a:rPr lang="ja-JP" sz="1800" b="1" kern="100" dirty="0">
                          <a:latin typeface="+mn-lt"/>
                          <a:ea typeface="Mincho"/>
                          <a:cs typeface="Times New Roman"/>
                        </a:rPr>
                        <a:t>をリアルタイムで消す</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r>
              <a:tr h="727564">
                <a:tc>
                  <a:txBody>
                    <a:bodyPr/>
                    <a:lstStyle/>
                    <a:p>
                      <a:pPr algn="r">
                        <a:lnSpc>
                          <a:spcPts val="1800"/>
                        </a:lnSpc>
                        <a:spcAft>
                          <a:spcPts val="0"/>
                        </a:spcAft>
                      </a:pPr>
                      <a:r>
                        <a:rPr lang="en-US" sz="1800" b="1" kern="100" dirty="0" smtClean="0">
                          <a:latin typeface="Century"/>
                          <a:ea typeface="Mincho"/>
                          <a:cs typeface="Times New Roman"/>
                        </a:rPr>
                        <a:t>13</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just">
                        <a:lnSpc>
                          <a:spcPts val="1800"/>
                        </a:lnSpc>
                        <a:spcAft>
                          <a:spcPts val="0"/>
                        </a:spcAft>
                      </a:pPr>
                      <a:r>
                        <a:rPr lang="ja-JP" sz="1800" b="1" kern="100" dirty="0" smtClean="0">
                          <a:latin typeface="+mn-lt"/>
                          <a:ea typeface="Mincho"/>
                          <a:cs typeface="Times New Roman"/>
                        </a:rPr>
                        <a:t>登録</a:t>
                      </a:r>
                      <a:r>
                        <a:rPr lang="ja-JP" sz="1800" b="1" kern="100" dirty="0">
                          <a:latin typeface="+mn-lt"/>
                          <a:ea typeface="Mincho"/>
                          <a:cs typeface="Times New Roman"/>
                        </a:rPr>
                        <a:t>ボタンは全ての入力が完了したら押せるようにする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r>
            </a:tbl>
          </a:graphicData>
        </a:graphic>
      </p:graphicFrame>
      <p:sp>
        <p:nvSpPr>
          <p:cNvPr id="7" name="正方形/長方形 6"/>
          <p:cNvSpPr/>
          <p:nvPr/>
        </p:nvSpPr>
        <p:spPr>
          <a:xfrm>
            <a:off x="6012160" y="5157192"/>
            <a:ext cx="2664296" cy="792088"/>
          </a:xfrm>
          <a:prstGeom prst="rect">
            <a:avLst/>
          </a:prstGeom>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ctr"/>
          <a:lstStyle/>
          <a:p>
            <a:pPr algn="ctr"/>
            <a:r>
              <a:rPr lang="ja-JP" altLang="en-US" b="1" kern="100" dirty="0" smtClean="0">
                <a:solidFill>
                  <a:schemeClr val="tx1"/>
                </a:solidFill>
                <a:ea typeface="Mincho"/>
                <a:cs typeface="Times New Roman"/>
              </a:rPr>
              <a:t>リアルタイム</a:t>
            </a:r>
            <a:endParaRPr lang="en-US" altLang="ja-JP" b="1" kern="100" dirty="0" smtClean="0">
              <a:solidFill>
                <a:schemeClr val="tx1"/>
              </a:solidFill>
              <a:ea typeface="Mincho"/>
              <a:cs typeface="Times New Roman"/>
            </a:endParaRPr>
          </a:p>
          <a:p>
            <a:pPr algn="ctr"/>
            <a:r>
              <a:rPr lang="ja-JP" altLang="en-US" b="1" kern="100" dirty="0" smtClean="0">
                <a:solidFill>
                  <a:schemeClr val="tx1"/>
                </a:solidFill>
                <a:ea typeface="Mincho"/>
                <a:cs typeface="Times New Roman"/>
              </a:rPr>
              <a:t>バリデーション</a:t>
            </a:r>
          </a:p>
        </p:txBody>
      </p:sp>
      <p:sp>
        <p:nvSpPr>
          <p:cNvPr id="8" name="正方形/長方形 7"/>
          <p:cNvSpPr/>
          <p:nvPr/>
        </p:nvSpPr>
        <p:spPr>
          <a:xfrm>
            <a:off x="6012160" y="6093296"/>
            <a:ext cx="2664296" cy="576064"/>
          </a:xfrm>
          <a:prstGeom prst="rect">
            <a:avLst/>
          </a:prstGeom>
          <a:scene3d>
            <a:camera prst="orthographicFront"/>
            <a:lightRig rig="threePt" dir="t"/>
          </a:scene3d>
          <a:sp3d>
            <a:bevelT w="139700" prst="cross"/>
          </a:sp3d>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b="1" kern="100" dirty="0" smtClean="0">
                <a:solidFill>
                  <a:schemeClr val="tx1"/>
                </a:solidFill>
                <a:ea typeface="Mincho"/>
                <a:cs typeface="Times New Roman"/>
              </a:rPr>
              <a:t>サブミットロック</a:t>
            </a:r>
          </a:p>
        </p:txBody>
      </p:sp>
      <p:sp>
        <p:nvSpPr>
          <p:cNvPr id="6" name="正方形/長方形 5"/>
          <p:cNvSpPr/>
          <p:nvPr/>
        </p:nvSpPr>
        <p:spPr>
          <a:xfrm>
            <a:off x="6012160" y="1449168"/>
            <a:ext cx="2664296" cy="3564008"/>
          </a:xfrm>
          <a:prstGeom prst="rect">
            <a:avLst/>
          </a:prstGeom>
          <a:scene3d>
            <a:camera prst="orthographicFront"/>
            <a:lightRig rig="threePt" dir="t"/>
          </a:scene3d>
          <a:sp3d>
            <a:bevelT w="139700" prst="cross"/>
          </a:sp3d>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b="1" kern="100" dirty="0" smtClean="0">
                <a:solidFill>
                  <a:schemeClr val="tx1"/>
                </a:solidFill>
                <a:ea typeface="Mincho"/>
                <a:cs typeface="Times New Roman"/>
              </a:rPr>
              <a:t>表示・入力方法最適化</a:t>
            </a:r>
            <a:endParaRPr lang="ja-JP" altLang="en-US" b="1" kern="100" dirty="0">
              <a:solidFill>
                <a:schemeClr val="tx1"/>
              </a:solidFill>
              <a:ea typeface="Mincho"/>
              <a:cs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4</a:t>
            </a:r>
            <a:r>
              <a:rPr kumimoji="1" lang="en-US" altLang="ja-JP" dirty="0" smtClean="0"/>
              <a:t>.2</a:t>
            </a:r>
            <a:r>
              <a:rPr lang="ja-JP" altLang="en-US" dirty="0" smtClean="0"/>
              <a:t> 実現方法</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26</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11" name="コンテンツ プレースホルダ 2"/>
          <p:cNvSpPr>
            <a:spLocks noGrp="1"/>
          </p:cNvSpPr>
          <p:nvPr>
            <p:ph idx="1"/>
          </p:nvPr>
        </p:nvSpPr>
        <p:spPr>
          <a:xfrm>
            <a:off x="457200" y="2348880"/>
            <a:ext cx="8363272" cy="2088232"/>
          </a:xfrm>
        </p:spPr>
        <p:txBody>
          <a:bodyPr>
            <a:normAutofit/>
          </a:bodyPr>
          <a:lstStyle/>
          <a:p>
            <a:r>
              <a:rPr lang="ja-JP" altLang="en-US" sz="2400" dirty="0" smtClean="0"/>
              <a:t>画面のイメージを固める段階で、表示する項目・表示の並び等の精査を行い最適化する。</a:t>
            </a:r>
            <a:endParaRPr lang="en-US" altLang="ja-JP" sz="2400" dirty="0" smtClean="0"/>
          </a:p>
          <a:p>
            <a:r>
              <a:rPr kumimoji="1" lang="en-US" altLang="ja-JP" sz="2400" dirty="0" smtClean="0"/>
              <a:t>Web</a:t>
            </a:r>
            <a:r>
              <a:rPr kumimoji="1" lang="ja-JP" altLang="en-US" sz="2400" dirty="0" smtClean="0"/>
              <a:t>ブラウザ上に表示される部分であるため、</a:t>
            </a:r>
            <a:r>
              <a:rPr kumimoji="1" lang="en-US" altLang="ja-JP" sz="2400" dirty="0" smtClean="0"/>
              <a:t>HTML5</a:t>
            </a:r>
            <a:r>
              <a:rPr kumimoji="1" lang="ja-JP" altLang="en-US" sz="2400" dirty="0" smtClean="0"/>
              <a:t>と</a:t>
            </a:r>
            <a:r>
              <a:rPr kumimoji="1" lang="en-US" altLang="ja-JP" sz="2400" dirty="0" smtClean="0"/>
              <a:t>Bootstrap</a:t>
            </a:r>
            <a:r>
              <a:rPr kumimoji="1" lang="ja-JP" altLang="en-US" sz="2400" dirty="0" smtClean="0"/>
              <a:t>を使い、実現する。</a:t>
            </a:r>
            <a:endParaRPr kumimoji="1" lang="ja-JP" altLang="en-US" sz="2400" dirty="0"/>
          </a:p>
        </p:txBody>
      </p:sp>
      <p:sp>
        <p:nvSpPr>
          <p:cNvPr id="12" name="テキスト ボックス 11"/>
          <p:cNvSpPr txBox="1"/>
          <p:nvPr/>
        </p:nvSpPr>
        <p:spPr>
          <a:xfrm>
            <a:off x="683568" y="4581128"/>
            <a:ext cx="1584178" cy="523220"/>
          </a:xfrm>
          <a:prstGeom prst="rect">
            <a:avLst/>
          </a:prstGeom>
          <a:noFill/>
        </p:spPr>
        <p:txBody>
          <a:bodyPr wrap="square" rtlCol="0">
            <a:spAutoFit/>
          </a:bodyPr>
          <a:lstStyle/>
          <a:p>
            <a:r>
              <a:rPr kumimoji="1" lang="ja-JP" altLang="en-US" sz="2800" b="1" dirty="0" smtClean="0">
                <a:latin typeface="メイリオ" pitchFamily="50" charset="-128"/>
                <a:ea typeface="メイリオ" pitchFamily="50" charset="-128"/>
                <a:cs typeface="メイリオ" pitchFamily="50" charset="-128"/>
              </a:rPr>
              <a:t>例えば、</a:t>
            </a:r>
            <a:endParaRPr kumimoji="1" lang="ja-JP" altLang="en-US" sz="2800" b="1" dirty="0">
              <a:latin typeface="メイリオ" pitchFamily="50" charset="-128"/>
              <a:ea typeface="メイリオ" pitchFamily="50" charset="-128"/>
              <a:cs typeface="メイリオ" pitchFamily="50" charset="-128"/>
            </a:endParaRPr>
          </a:p>
        </p:txBody>
      </p:sp>
      <p:pic>
        <p:nvPicPr>
          <p:cNvPr id="13" name="図 12"/>
          <p:cNvPicPr/>
          <p:nvPr/>
        </p:nvPicPr>
        <p:blipFill>
          <a:blip r:embed="rId3" cstate="print"/>
          <a:srcRect/>
          <a:stretch>
            <a:fillRect/>
          </a:stretch>
        </p:blipFill>
        <p:spPr bwMode="auto">
          <a:xfrm>
            <a:off x="251520" y="5157192"/>
            <a:ext cx="8591494" cy="792088"/>
          </a:xfrm>
          <a:prstGeom prst="rect">
            <a:avLst/>
          </a:prstGeom>
          <a:noFill/>
          <a:ln w="9525">
            <a:noFill/>
            <a:miter lim="800000"/>
            <a:headEnd/>
            <a:tailEnd/>
          </a:ln>
        </p:spPr>
      </p:pic>
      <p:sp>
        <p:nvSpPr>
          <p:cNvPr id="8" name="角丸四角形 7"/>
          <p:cNvSpPr/>
          <p:nvPr/>
        </p:nvSpPr>
        <p:spPr>
          <a:xfrm>
            <a:off x="323528" y="1196752"/>
            <a:ext cx="5112568"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ja-JP" altLang="en-US" sz="2800" b="1" dirty="0" smtClean="0">
                <a:ea typeface="メイリオ" pitchFamily="50" charset="-128"/>
                <a:cs typeface="メイリオ" pitchFamily="50" charset="-128"/>
              </a:rPr>
              <a:t>①表示・入力方法最適化</a:t>
            </a:r>
            <a:endParaRPr lang="ja-JP" altLang="en-US" sz="2800" b="1" dirty="0">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4</a:t>
            </a:r>
            <a:r>
              <a:rPr kumimoji="1" lang="en-US" altLang="ja-JP" dirty="0" smtClean="0"/>
              <a:t>.</a:t>
            </a:r>
            <a:r>
              <a:rPr lang="en-US" altLang="ja-JP" dirty="0" smtClean="0"/>
              <a:t>2</a:t>
            </a:r>
            <a:r>
              <a:rPr lang="ja-JP" altLang="en-US" dirty="0" smtClean="0"/>
              <a:t> 実現方法</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27</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コンテンツ プレースホルダ 2"/>
          <p:cNvSpPr>
            <a:spLocks noGrp="1"/>
          </p:cNvSpPr>
          <p:nvPr>
            <p:ph idx="1"/>
          </p:nvPr>
        </p:nvSpPr>
        <p:spPr>
          <a:xfrm>
            <a:off x="467544" y="2204864"/>
            <a:ext cx="8435280" cy="1656184"/>
          </a:xfrm>
        </p:spPr>
        <p:txBody>
          <a:bodyPr>
            <a:noAutofit/>
          </a:bodyPr>
          <a:lstStyle/>
          <a:p>
            <a:r>
              <a:rPr lang="en-US" altLang="ja-JP" sz="2400" dirty="0" smtClean="0"/>
              <a:t>AngularJS</a:t>
            </a:r>
            <a:r>
              <a:rPr lang="ja-JP" altLang="en-US" sz="2400" dirty="0" smtClean="0"/>
              <a:t>の双方向データバインディング機能を利用。</a:t>
            </a:r>
            <a:endParaRPr lang="en-US" altLang="ja-JP" sz="2400" dirty="0" smtClean="0"/>
          </a:p>
          <a:p>
            <a:r>
              <a:rPr kumimoji="1" lang="ja-JP" altLang="en-US" sz="2400" dirty="0" smtClean="0"/>
              <a:t>正常・エラーを区別するフォームの色やアイコン等には</a:t>
            </a:r>
            <a:r>
              <a:rPr lang="en-US" altLang="ja-JP" sz="2400" dirty="0" smtClean="0"/>
              <a:t>Bootstrap</a:t>
            </a:r>
            <a:r>
              <a:rPr lang="ja-JP" altLang="en-US" sz="2400" dirty="0" smtClean="0"/>
              <a:t>を使い、実現する。</a:t>
            </a:r>
            <a:endParaRPr lang="en-US" altLang="ja-JP" sz="2400" dirty="0" smtClean="0"/>
          </a:p>
        </p:txBody>
      </p:sp>
      <p:pic>
        <p:nvPicPr>
          <p:cNvPr id="8" name="図 7"/>
          <p:cNvPicPr/>
          <p:nvPr/>
        </p:nvPicPr>
        <p:blipFill>
          <a:blip r:embed="rId3" cstate="print"/>
          <a:srcRect r="-41"/>
          <a:stretch>
            <a:fillRect/>
          </a:stretch>
        </p:blipFill>
        <p:spPr bwMode="auto">
          <a:xfrm>
            <a:off x="277383" y="4221088"/>
            <a:ext cx="8615097" cy="720080"/>
          </a:xfrm>
          <a:prstGeom prst="rect">
            <a:avLst/>
          </a:prstGeom>
          <a:noFill/>
          <a:ln w="9525">
            <a:noFill/>
            <a:miter lim="800000"/>
            <a:headEnd/>
            <a:tailEnd/>
          </a:ln>
        </p:spPr>
      </p:pic>
      <p:pic>
        <p:nvPicPr>
          <p:cNvPr id="9" name="図 8"/>
          <p:cNvPicPr/>
          <p:nvPr/>
        </p:nvPicPr>
        <p:blipFill>
          <a:blip r:embed="rId4" cstate="print"/>
          <a:srcRect r="-21"/>
          <a:stretch>
            <a:fillRect/>
          </a:stretch>
        </p:blipFill>
        <p:spPr bwMode="auto">
          <a:xfrm>
            <a:off x="277614" y="5085184"/>
            <a:ext cx="8614449" cy="756083"/>
          </a:xfrm>
          <a:prstGeom prst="rect">
            <a:avLst/>
          </a:prstGeom>
          <a:noFill/>
          <a:ln w="9525">
            <a:noFill/>
            <a:miter lim="800000"/>
            <a:headEnd/>
            <a:tailEnd/>
          </a:ln>
        </p:spPr>
      </p:pic>
      <p:cxnSp>
        <p:nvCxnSpPr>
          <p:cNvPr id="11" name="直線コネクタ 10"/>
          <p:cNvCxnSpPr/>
          <p:nvPr/>
        </p:nvCxnSpPr>
        <p:spPr>
          <a:xfrm>
            <a:off x="2771800" y="2564904"/>
            <a:ext cx="3960440" cy="0"/>
          </a:xfrm>
          <a:prstGeom prst="line">
            <a:avLst/>
          </a:prstGeom>
          <a:ln>
            <a:solidFill>
              <a:srgbClr val="FF0000"/>
            </a:solidFill>
          </a:ln>
          <a:effectLst>
            <a:outerShdw blurRad="40000" dist="23000" dir="5400000" rotWithShape="0">
              <a:srgbClr val="000000">
                <a:alpha val="35000"/>
              </a:srgbClr>
            </a:outerShdw>
            <a:reflection blurRad="6350" stA="50000" endA="300" endPos="90000" dist="50800" dir="5400000" sy="-100000" algn="bl" rotWithShape="0"/>
          </a:effectLst>
        </p:spPr>
        <p:style>
          <a:lnRef idx="3">
            <a:schemeClr val="accent2"/>
          </a:lnRef>
          <a:fillRef idx="0">
            <a:schemeClr val="accent2"/>
          </a:fillRef>
          <a:effectRef idx="2">
            <a:schemeClr val="accent2"/>
          </a:effectRef>
          <a:fontRef idx="minor">
            <a:schemeClr val="tx1"/>
          </a:fontRef>
        </p:style>
      </p:cxnSp>
      <p:sp>
        <p:nvSpPr>
          <p:cNvPr id="10" name="テキスト ボックス 9"/>
          <p:cNvSpPr txBox="1"/>
          <p:nvPr/>
        </p:nvSpPr>
        <p:spPr>
          <a:xfrm>
            <a:off x="467544" y="3645024"/>
            <a:ext cx="1584178" cy="523220"/>
          </a:xfrm>
          <a:prstGeom prst="rect">
            <a:avLst/>
          </a:prstGeom>
          <a:noFill/>
        </p:spPr>
        <p:txBody>
          <a:bodyPr wrap="square" rtlCol="0">
            <a:spAutoFit/>
          </a:bodyPr>
          <a:lstStyle/>
          <a:p>
            <a:r>
              <a:rPr kumimoji="1" lang="ja-JP" altLang="en-US" sz="2800" b="1" dirty="0" smtClean="0">
                <a:latin typeface="メイリオ" pitchFamily="50" charset="-128"/>
                <a:ea typeface="メイリオ" pitchFamily="50" charset="-128"/>
                <a:cs typeface="メイリオ" pitchFamily="50" charset="-128"/>
              </a:rPr>
              <a:t>例えば、</a:t>
            </a:r>
            <a:endParaRPr kumimoji="1" lang="ja-JP" altLang="en-US" sz="2800" b="1" dirty="0">
              <a:latin typeface="メイリオ" pitchFamily="50" charset="-128"/>
              <a:ea typeface="メイリオ" pitchFamily="50" charset="-128"/>
              <a:cs typeface="メイリオ" pitchFamily="50" charset="-128"/>
            </a:endParaRPr>
          </a:p>
        </p:txBody>
      </p:sp>
      <p:sp>
        <p:nvSpPr>
          <p:cNvPr id="14" name="角丸四角形 13"/>
          <p:cNvSpPr/>
          <p:nvPr/>
        </p:nvSpPr>
        <p:spPr>
          <a:xfrm>
            <a:off x="323528" y="1196752"/>
            <a:ext cx="6120680"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ja-JP" altLang="en-US" sz="2800" b="1" dirty="0" smtClean="0">
                <a:ea typeface="メイリオ" pitchFamily="50" charset="-128"/>
                <a:cs typeface="メイリオ" pitchFamily="50" charset="-128"/>
              </a:rPr>
              <a:t>②</a:t>
            </a:r>
            <a:r>
              <a:rPr lang="ja-JP" altLang="en-US" sz="2800" b="1" dirty="0" smtClean="0">
                <a:ea typeface="メイリオ" pitchFamily="50" charset="-128"/>
                <a:cs typeface="メイリオ" pitchFamily="50" charset="-128"/>
              </a:rPr>
              <a:t>リアルタイムバリデーション</a:t>
            </a:r>
            <a:r>
              <a:rPr lang="en-US" altLang="ja-JP" sz="2000" b="1" dirty="0" smtClean="0">
                <a:ea typeface="メイリオ" pitchFamily="50" charset="-128"/>
                <a:cs typeface="メイリオ" pitchFamily="50" charset="-128"/>
              </a:rPr>
              <a:t>※1</a:t>
            </a:r>
            <a:endParaRPr lang="ja-JP" altLang="en-US" sz="2800" b="1" dirty="0">
              <a:ea typeface="メイリオ" pitchFamily="50" charset="-128"/>
              <a:cs typeface="メイリオ" pitchFamily="50" charset="-128"/>
            </a:endParaRPr>
          </a:p>
        </p:txBody>
      </p:sp>
      <p:sp>
        <p:nvSpPr>
          <p:cNvPr id="12" name="テキスト ボックス 11"/>
          <p:cNvSpPr txBox="1"/>
          <p:nvPr/>
        </p:nvSpPr>
        <p:spPr>
          <a:xfrm>
            <a:off x="251520" y="6167045"/>
            <a:ext cx="8568952" cy="646331"/>
          </a:xfrm>
          <a:prstGeom prst="rect">
            <a:avLst/>
          </a:prstGeom>
          <a:noFill/>
        </p:spPr>
        <p:txBody>
          <a:bodyPr wrap="square" rtlCol="0">
            <a:spAutoFit/>
          </a:bodyPr>
          <a:lstStyle/>
          <a:p>
            <a:r>
              <a:rPr lang="en-US" altLang="ja-JP" dirty="0" smtClean="0">
                <a:latin typeface="メイリオ" pitchFamily="50" charset="-128"/>
                <a:ea typeface="メイリオ" pitchFamily="50" charset="-128"/>
                <a:cs typeface="メイリオ" pitchFamily="50" charset="-128"/>
              </a:rPr>
              <a:t>※1</a:t>
            </a:r>
            <a:r>
              <a:rPr lang="ja-JP" altLang="en-US" dirty="0" smtClean="0">
                <a:latin typeface="メイリオ" pitchFamily="50" charset="-128"/>
                <a:ea typeface="メイリオ" pitchFamily="50" charset="-128"/>
                <a:cs typeface="メイリオ" pitchFamily="50" charset="-128"/>
              </a:rPr>
              <a:t> </a:t>
            </a:r>
            <a:r>
              <a:rPr lang="ja-JP" altLang="en-US" dirty="0" smtClean="0">
                <a:latin typeface="メイリオ" pitchFamily="50" charset="-128"/>
                <a:ea typeface="メイリオ" pitchFamily="50" charset="-128"/>
                <a:cs typeface="メイリオ" pitchFamily="50" charset="-128"/>
              </a:rPr>
              <a:t> バリデーション </a:t>
            </a:r>
            <a:r>
              <a:rPr lang="en-US" altLang="ja-JP" dirty="0" smtClean="0">
                <a:latin typeface="メイリオ" pitchFamily="50" charset="-128"/>
                <a:ea typeface="メイリオ" pitchFamily="50" charset="-128"/>
                <a:cs typeface="メイリオ" pitchFamily="50" charset="-128"/>
              </a:rPr>
              <a:t>:</a:t>
            </a:r>
            <a:r>
              <a:rPr lang="ja-JP" altLang="en-US" dirty="0" smtClean="0">
                <a:latin typeface="メイリオ" pitchFamily="50" charset="-128"/>
                <a:ea typeface="メイリオ" pitchFamily="50" charset="-128"/>
                <a:cs typeface="メイリオ" pitchFamily="50" charset="-128"/>
              </a:rPr>
              <a:t> 仕様や文法などに照らして適切に</a:t>
            </a:r>
            <a:r>
              <a:rPr lang="ja-JP" altLang="en-US" dirty="0" smtClean="0">
                <a:latin typeface="メイリオ" pitchFamily="50" charset="-128"/>
                <a:ea typeface="メイリオ" pitchFamily="50" charset="-128"/>
                <a:cs typeface="メイリオ" pitchFamily="50" charset="-128"/>
              </a:rPr>
              <a:t>記述されて</a:t>
            </a:r>
            <a:r>
              <a:rPr lang="ja-JP" altLang="en-US" dirty="0" smtClean="0">
                <a:latin typeface="メイリオ" pitchFamily="50" charset="-128"/>
                <a:ea typeface="メイリオ" pitchFamily="50" charset="-128"/>
                <a:cs typeface="メイリオ" pitchFamily="50" charset="-128"/>
              </a:rPr>
              <a:t>いるか否</a:t>
            </a:r>
            <a:r>
              <a:rPr lang="ja-JP" altLang="en-US" dirty="0" smtClean="0">
                <a:latin typeface="メイリオ" pitchFamily="50" charset="-128"/>
                <a:ea typeface="メイリオ" pitchFamily="50" charset="-128"/>
                <a:cs typeface="メイリオ" pitchFamily="50" charset="-128"/>
              </a:rPr>
              <a:t>かを</a:t>
            </a:r>
            <a:endParaRPr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　　　　　　　　　　検証</a:t>
            </a:r>
            <a:r>
              <a:rPr lang="ja-JP" altLang="en-US" dirty="0" smtClean="0">
                <a:latin typeface="メイリオ" pitchFamily="50" charset="-128"/>
                <a:ea typeface="メイリオ" pitchFamily="50" charset="-128"/>
                <a:cs typeface="メイリオ" pitchFamily="50" charset="-128"/>
              </a:rPr>
              <a:t>する</a:t>
            </a:r>
            <a:r>
              <a:rPr lang="ja-JP" altLang="en-US" dirty="0" smtClean="0">
                <a:latin typeface="メイリオ" pitchFamily="50" charset="-128"/>
                <a:ea typeface="メイリオ" pitchFamily="50" charset="-128"/>
                <a:cs typeface="メイリオ" pitchFamily="50" charset="-128"/>
              </a:rPr>
              <a:t>こと</a:t>
            </a:r>
            <a:r>
              <a:rPr lang="ja-JP" altLang="en-US" dirty="0" smtClean="0">
                <a:latin typeface="メイリオ" pitchFamily="50" charset="-128"/>
                <a:ea typeface="メイリオ" pitchFamily="50" charset="-128"/>
                <a:cs typeface="メイリオ" pitchFamily="50" charset="-128"/>
              </a:rPr>
              <a:t>。</a:t>
            </a:r>
            <a:endParaRPr lang="en-US" altLang="ja-JP" dirty="0" smtClean="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4</a:t>
            </a:r>
            <a:r>
              <a:rPr kumimoji="1" lang="en-US" altLang="ja-JP" dirty="0" smtClean="0"/>
              <a:t>.2</a:t>
            </a:r>
            <a:r>
              <a:rPr lang="ja-JP" altLang="en-US" dirty="0" smtClean="0"/>
              <a:t> 実現方法</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28</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コンテンツ プレースホルダ 2"/>
          <p:cNvSpPr>
            <a:spLocks noGrp="1"/>
          </p:cNvSpPr>
          <p:nvPr>
            <p:ph idx="1"/>
          </p:nvPr>
        </p:nvSpPr>
        <p:spPr>
          <a:xfrm>
            <a:off x="457200" y="1916832"/>
            <a:ext cx="8219256" cy="2880320"/>
          </a:xfrm>
        </p:spPr>
        <p:txBody>
          <a:bodyPr>
            <a:normAutofit/>
          </a:bodyPr>
          <a:lstStyle/>
          <a:p>
            <a:r>
              <a:rPr lang="en-US" altLang="ja-JP" sz="2400" dirty="0" smtClean="0"/>
              <a:t>AngularJS</a:t>
            </a:r>
            <a:r>
              <a:rPr lang="ja-JP" altLang="en-US" sz="2400" dirty="0" smtClean="0"/>
              <a:t>は</a:t>
            </a:r>
            <a:r>
              <a:rPr lang="en-US" altLang="ja-JP" sz="2400" dirty="0" smtClean="0"/>
              <a:t>”</a:t>
            </a:r>
            <a:r>
              <a:rPr lang="ja-JP" altLang="en-US" sz="2400" dirty="0" smtClean="0"/>
              <a:t>データ源が単一であることは重要</a:t>
            </a:r>
            <a:r>
              <a:rPr lang="en-US" altLang="ja-JP" sz="2400" dirty="0" smtClean="0"/>
              <a:t>”</a:t>
            </a:r>
            <a:r>
              <a:rPr lang="ja-JP" altLang="en-US" sz="2400" dirty="0" smtClean="0"/>
              <a:t>という考え方のもとにある。</a:t>
            </a:r>
            <a:endParaRPr lang="en-US" altLang="ja-JP" sz="2400" dirty="0" smtClean="0"/>
          </a:p>
          <a:p>
            <a:r>
              <a:rPr lang="en-US" altLang="ja-JP" sz="2400" dirty="0" smtClean="0"/>
              <a:t>View</a:t>
            </a:r>
            <a:r>
              <a:rPr lang="ja-JP" altLang="en-US" sz="2400" dirty="0" smtClean="0"/>
              <a:t>と</a:t>
            </a:r>
            <a:r>
              <a:rPr lang="en-US" altLang="ja-JP" sz="2400" dirty="0" smtClean="0"/>
              <a:t>Model</a:t>
            </a:r>
            <a:r>
              <a:rPr lang="ja-JP" altLang="en-US" sz="2400" dirty="0" smtClean="0"/>
              <a:t>のデータを自動的に同期することを示す。</a:t>
            </a:r>
            <a:endParaRPr lang="en-US" altLang="ja-JP" sz="2400" dirty="0" smtClean="0"/>
          </a:p>
          <a:p>
            <a:r>
              <a:rPr lang="en-US" altLang="ja-JP" sz="2400" dirty="0" smtClean="0"/>
              <a:t>View</a:t>
            </a:r>
            <a:r>
              <a:rPr lang="ja-JP" altLang="en-US" sz="2400" dirty="0" smtClean="0"/>
              <a:t>は常に</a:t>
            </a:r>
            <a:r>
              <a:rPr lang="en-US" altLang="ja-JP" sz="2400" dirty="0" smtClean="0"/>
              <a:t>Model</a:t>
            </a:r>
            <a:r>
              <a:rPr lang="ja-JP" altLang="en-US" sz="2400" dirty="0" smtClean="0"/>
              <a:t>の状態を投影し、</a:t>
            </a:r>
            <a:r>
              <a:rPr lang="en-US" altLang="ja-JP" sz="2400" dirty="0" smtClean="0"/>
              <a:t>Model</a:t>
            </a:r>
            <a:r>
              <a:rPr lang="ja-JP" altLang="en-US" sz="2400" dirty="0" smtClean="0"/>
              <a:t>が変更されるとその変更が</a:t>
            </a:r>
            <a:r>
              <a:rPr lang="en-US" altLang="ja-JP" sz="2400" dirty="0" smtClean="0"/>
              <a:t>View</a:t>
            </a:r>
            <a:r>
              <a:rPr lang="ja-JP" altLang="en-US" sz="2400" dirty="0" smtClean="0"/>
              <a:t>に反映される。</a:t>
            </a:r>
            <a:endParaRPr lang="en-US" altLang="ja-JP" sz="2400" dirty="0" smtClean="0"/>
          </a:p>
          <a:p>
            <a:r>
              <a:rPr lang="en-US" altLang="ja-JP" sz="2400" dirty="0" smtClean="0"/>
              <a:t>View</a:t>
            </a:r>
            <a:r>
              <a:rPr lang="ja-JP" altLang="en-US" sz="2400" dirty="0" smtClean="0"/>
              <a:t>が変更された場合も同様である。</a:t>
            </a:r>
            <a:endParaRPr lang="en-US" altLang="ja-JP" sz="2400" dirty="0" smtClean="0"/>
          </a:p>
          <a:p>
            <a:endParaRPr lang="en-US" altLang="ja-JP" sz="2400" dirty="0" smtClean="0"/>
          </a:p>
        </p:txBody>
      </p:sp>
      <p:sp>
        <p:nvSpPr>
          <p:cNvPr id="10" name="角丸四角形 9"/>
          <p:cNvSpPr/>
          <p:nvPr/>
        </p:nvSpPr>
        <p:spPr>
          <a:xfrm>
            <a:off x="323528" y="1196752"/>
            <a:ext cx="6696744"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ea typeface="メイリオ" pitchFamily="50" charset="-128"/>
                <a:cs typeface="メイリオ" pitchFamily="50" charset="-128"/>
              </a:rPr>
              <a:t>双方向データバインディング（デモ）</a:t>
            </a:r>
            <a:endParaRPr kumimoji="1" lang="ja-JP" altLang="en-US" sz="2800" b="1" dirty="0">
              <a:ea typeface="メイリオ" pitchFamily="50" charset="-128"/>
              <a:cs typeface="メイリオ" pitchFamily="50" charset="-128"/>
            </a:endParaRPr>
          </a:p>
        </p:txBody>
      </p:sp>
      <p:pic>
        <p:nvPicPr>
          <p:cNvPr id="7" name="Picture 2"/>
          <p:cNvPicPr>
            <a:picLocks noChangeAspect="1" noChangeArrowheads="1"/>
          </p:cNvPicPr>
          <p:nvPr/>
        </p:nvPicPr>
        <p:blipFill>
          <a:blip r:embed="rId3" cstate="print"/>
          <a:srcRect/>
          <a:stretch>
            <a:fillRect/>
          </a:stretch>
        </p:blipFill>
        <p:spPr bwMode="auto">
          <a:xfrm>
            <a:off x="1691680" y="4365104"/>
            <a:ext cx="5668068" cy="24208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4</a:t>
            </a:r>
            <a:r>
              <a:rPr kumimoji="1" lang="en-US" altLang="ja-JP" dirty="0" smtClean="0"/>
              <a:t>.2</a:t>
            </a:r>
            <a:r>
              <a:rPr lang="ja-JP" altLang="en-US" dirty="0" smtClean="0"/>
              <a:t> 実現方法</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29</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コンテンツ プレースホルダ 2"/>
          <p:cNvSpPr>
            <a:spLocks noGrp="1"/>
          </p:cNvSpPr>
          <p:nvPr>
            <p:ph idx="1"/>
          </p:nvPr>
        </p:nvSpPr>
        <p:spPr>
          <a:xfrm>
            <a:off x="432048" y="1988840"/>
            <a:ext cx="8676456" cy="2088232"/>
          </a:xfrm>
        </p:spPr>
        <p:txBody>
          <a:bodyPr>
            <a:noAutofit/>
          </a:bodyPr>
          <a:lstStyle/>
          <a:p>
            <a:r>
              <a:rPr lang="en-US" altLang="ja-JP" sz="2400" dirty="0" smtClean="0"/>
              <a:t>AngularJS</a:t>
            </a:r>
            <a:r>
              <a:rPr lang="ja-JP" altLang="en-US" sz="2400" dirty="0" smtClean="0"/>
              <a:t>の双方向データバインディング機能を利用。</a:t>
            </a:r>
            <a:endParaRPr lang="en-US" altLang="ja-JP" sz="2400" dirty="0" smtClean="0"/>
          </a:p>
          <a:p>
            <a:r>
              <a:rPr lang="ja-JP" altLang="en-US" sz="2400" dirty="0" smtClean="0"/>
              <a:t>バリデーションエラーが発生している場合、決定や一時保存のボタンを非活性にする。</a:t>
            </a:r>
            <a:endParaRPr lang="en-US" altLang="ja-JP" sz="2400" dirty="0" smtClean="0"/>
          </a:p>
          <a:p>
            <a:r>
              <a:rPr lang="ja-JP" altLang="en-US" sz="2400" dirty="0" smtClean="0"/>
              <a:t>正常なデータが入力されている場合、ボタン押下が可能。</a:t>
            </a:r>
            <a:endParaRPr lang="en-US" altLang="ja-JP" sz="2400" dirty="0" smtClean="0"/>
          </a:p>
        </p:txBody>
      </p:sp>
      <p:pic>
        <p:nvPicPr>
          <p:cNvPr id="7" name="図 6"/>
          <p:cNvPicPr/>
          <p:nvPr/>
        </p:nvPicPr>
        <p:blipFill>
          <a:blip r:embed="rId3" cstate="print"/>
          <a:srcRect r="-41"/>
          <a:stretch>
            <a:fillRect/>
          </a:stretch>
        </p:blipFill>
        <p:spPr bwMode="auto">
          <a:xfrm>
            <a:off x="360040" y="4119485"/>
            <a:ext cx="8604448" cy="719190"/>
          </a:xfrm>
          <a:prstGeom prst="rect">
            <a:avLst/>
          </a:prstGeom>
          <a:noFill/>
          <a:ln w="9525">
            <a:noFill/>
            <a:miter lim="800000"/>
            <a:headEnd/>
            <a:tailEnd/>
          </a:ln>
        </p:spPr>
      </p:pic>
      <p:pic>
        <p:nvPicPr>
          <p:cNvPr id="8" name="図 7"/>
          <p:cNvPicPr/>
          <p:nvPr/>
        </p:nvPicPr>
        <p:blipFill>
          <a:blip r:embed="rId4" cstate="print"/>
          <a:srcRect r="-21"/>
          <a:stretch>
            <a:fillRect/>
          </a:stretch>
        </p:blipFill>
        <p:spPr bwMode="auto">
          <a:xfrm>
            <a:off x="360360" y="5288611"/>
            <a:ext cx="8603805" cy="755149"/>
          </a:xfrm>
          <a:prstGeom prst="rect">
            <a:avLst/>
          </a:prstGeom>
          <a:noFill/>
          <a:ln w="9525">
            <a:noFill/>
            <a:miter lim="800000"/>
            <a:headEnd/>
            <a:tailEnd/>
          </a:ln>
        </p:spPr>
      </p:pic>
      <p:pic>
        <p:nvPicPr>
          <p:cNvPr id="63490" name="Picture 2"/>
          <p:cNvPicPr>
            <a:picLocks noChangeAspect="1" noChangeArrowheads="1"/>
          </p:cNvPicPr>
          <p:nvPr/>
        </p:nvPicPr>
        <p:blipFill>
          <a:blip r:embed="rId5" cstate="print"/>
          <a:srcRect/>
          <a:stretch>
            <a:fillRect/>
          </a:stretch>
        </p:blipFill>
        <p:spPr bwMode="auto">
          <a:xfrm>
            <a:off x="7668344" y="4838675"/>
            <a:ext cx="864096" cy="590466"/>
          </a:xfrm>
          <a:prstGeom prst="rect">
            <a:avLst/>
          </a:prstGeom>
          <a:noFill/>
          <a:ln w="9525">
            <a:noFill/>
            <a:miter lim="800000"/>
            <a:headEnd/>
            <a:tailEnd/>
          </a:ln>
        </p:spPr>
      </p:pic>
      <p:pic>
        <p:nvPicPr>
          <p:cNvPr id="63491" name="Picture 3"/>
          <p:cNvPicPr>
            <a:picLocks noChangeAspect="1" noChangeArrowheads="1"/>
          </p:cNvPicPr>
          <p:nvPr/>
        </p:nvPicPr>
        <p:blipFill>
          <a:blip r:embed="rId6" cstate="print"/>
          <a:srcRect/>
          <a:stretch>
            <a:fillRect/>
          </a:stretch>
        </p:blipFill>
        <p:spPr bwMode="auto">
          <a:xfrm>
            <a:off x="7668344" y="5998060"/>
            <a:ext cx="864096" cy="599292"/>
          </a:xfrm>
          <a:prstGeom prst="rect">
            <a:avLst/>
          </a:prstGeom>
          <a:noFill/>
          <a:ln w="9525">
            <a:noFill/>
            <a:miter lim="800000"/>
            <a:headEnd/>
            <a:tailEnd/>
          </a:ln>
        </p:spPr>
      </p:pic>
      <p:sp>
        <p:nvSpPr>
          <p:cNvPr id="10" name="テキスト ボックス 9"/>
          <p:cNvSpPr txBox="1"/>
          <p:nvPr/>
        </p:nvSpPr>
        <p:spPr>
          <a:xfrm>
            <a:off x="323528" y="3717032"/>
            <a:ext cx="1440160" cy="461665"/>
          </a:xfrm>
          <a:prstGeom prst="rect">
            <a:avLst/>
          </a:prstGeom>
          <a:noFill/>
        </p:spPr>
        <p:txBody>
          <a:bodyPr wrap="square" rtlCol="0">
            <a:spAutoFit/>
          </a:bodyPr>
          <a:lstStyle/>
          <a:p>
            <a:r>
              <a:rPr kumimoji="1" lang="ja-JP" altLang="en-US" sz="2400" b="1" dirty="0" smtClean="0">
                <a:latin typeface="メイリオ" pitchFamily="50" charset="-128"/>
                <a:ea typeface="メイリオ" pitchFamily="50" charset="-128"/>
                <a:cs typeface="メイリオ" pitchFamily="50" charset="-128"/>
              </a:rPr>
              <a:t>例えば、</a:t>
            </a:r>
            <a:endParaRPr kumimoji="1" lang="ja-JP" altLang="en-US" sz="2400" b="1" dirty="0">
              <a:latin typeface="メイリオ" pitchFamily="50" charset="-128"/>
              <a:ea typeface="メイリオ" pitchFamily="50" charset="-128"/>
              <a:cs typeface="メイリオ" pitchFamily="50" charset="-128"/>
            </a:endParaRPr>
          </a:p>
        </p:txBody>
      </p:sp>
      <p:sp>
        <p:nvSpPr>
          <p:cNvPr id="11" name="角丸四角形吹き出し 10"/>
          <p:cNvSpPr/>
          <p:nvPr/>
        </p:nvSpPr>
        <p:spPr>
          <a:xfrm>
            <a:off x="3779913" y="6093296"/>
            <a:ext cx="3528392" cy="576064"/>
          </a:xfrm>
          <a:prstGeom prst="wedgeRoundRectCallout">
            <a:avLst>
              <a:gd name="adj1" fmla="val 61699"/>
              <a:gd name="adj2" fmla="val -18555"/>
              <a:gd name="adj3" fmla="val 16667"/>
            </a:avLst>
          </a:prstGeom>
          <a:scene3d>
            <a:camera prst="orthographicFront"/>
            <a:lightRig rig="threePt" dir="t"/>
          </a:scene3d>
          <a:sp3d>
            <a:bevelT prst="relaxedInset"/>
          </a:sp3d>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2400" b="1" dirty="0" smtClean="0">
                <a:latin typeface="メイリオ" pitchFamily="50" charset="-128"/>
                <a:ea typeface="メイリオ" pitchFamily="50" charset="-128"/>
                <a:cs typeface="メイリオ" pitchFamily="50" charset="-128"/>
              </a:rPr>
              <a:t>ボタンを非活性にする</a:t>
            </a:r>
            <a:endParaRPr kumimoji="1" lang="ja-JP" altLang="en-US" sz="2400" b="1" dirty="0">
              <a:latin typeface="メイリオ" pitchFamily="50" charset="-128"/>
              <a:ea typeface="メイリオ" pitchFamily="50" charset="-128"/>
              <a:cs typeface="メイリオ" pitchFamily="50" charset="-128"/>
            </a:endParaRPr>
          </a:p>
        </p:txBody>
      </p:sp>
      <p:sp>
        <p:nvSpPr>
          <p:cNvPr id="12" name="角丸四角形吹き出し 11"/>
          <p:cNvSpPr/>
          <p:nvPr/>
        </p:nvSpPr>
        <p:spPr>
          <a:xfrm>
            <a:off x="3779913" y="4869160"/>
            <a:ext cx="3528392" cy="576064"/>
          </a:xfrm>
          <a:prstGeom prst="wedgeRoundRectCallout">
            <a:avLst>
              <a:gd name="adj1" fmla="val 62364"/>
              <a:gd name="adj2" fmla="val -15177"/>
              <a:gd name="adj3" fmla="val 16667"/>
            </a:avLst>
          </a:prstGeom>
          <a:scene3d>
            <a:camera prst="orthographicFront"/>
            <a:lightRig rig="threePt" dir="t"/>
          </a:scene3d>
          <a:sp3d>
            <a:bevelT prst="relaxedInset"/>
          </a:sp3d>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2400" b="1" dirty="0" smtClean="0">
                <a:latin typeface="メイリオ" pitchFamily="50" charset="-128"/>
                <a:ea typeface="メイリオ" pitchFamily="50" charset="-128"/>
                <a:cs typeface="メイリオ" pitchFamily="50" charset="-128"/>
              </a:rPr>
              <a:t>ボタンを活性化する</a:t>
            </a:r>
            <a:endParaRPr kumimoji="1" lang="ja-JP" altLang="en-US" sz="2400" b="1" dirty="0">
              <a:latin typeface="メイリオ" pitchFamily="50" charset="-128"/>
              <a:ea typeface="メイリオ" pitchFamily="50" charset="-128"/>
              <a:cs typeface="メイリオ" pitchFamily="50" charset="-128"/>
            </a:endParaRPr>
          </a:p>
        </p:txBody>
      </p:sp>
      <p:sp>
        <p:nvSpPr>
          <p:cNvPr id="13" name="角丸四角形 12"/>
          <p:cNvSpPr/>
          <p:nvPr/>
        </p:nvSpPr>
        <p:spPr>
          <a:xfrm>
            <a:off x="323528" y="1196752"/>
            <a:ext cx="4392488"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ja-JP" altLang="en-US" sz="2800" b="1" dirty="0" smtClean="0">
                <a:ea typeface="メイリオ" pitchFamily="50" charset="-128"/>
                <a:cs typeface="メイリオ" pitchFamily="50" charset="-128"/>
              </a:rPr>
              <a:t>③サブミットロック</a:t>
            </a:r>
            <a:endParaRPr lang="ja-JP" altLang="en-US" sz="2800" b="1" dirty="0">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right)">
                                      <p:cBhvr>
                                        <p:cTn id="7" dur="500"/>
                                        <p:tgtEl>
                                          <p:spTgt spid="12"/>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right)">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6" name="コンテンツ プレースホルダ 5"/>
          <p:cNvSpPr>
            <a:spLocks noGrp="1"/>
          </p:cNvSpPr>
          <p:nvPr>
            <p:ph idx="1"/>
          </p:nvPr>
        </p:nvSpPr>
        <p:spPr>
          <a:xfrm>
            <a:off x="1440160" y="1628800"/>
            <a:ext cx="6372200" cy="3960440"/>
          </a:xfrm>
        </p:spPr>
        <p:txBody>
          <a:bodyPr>
            <a:noAutofit/>
          </a:bodyPr>
          <a:lstStyle/>
          <a:p>
            <a:pPr marL="514350" indent="-514350">
              <a:buFont typeface="+mj-lt"/>
              <a:buAutoNum type="arabicPeriod"/>
            </a:pPr>
            <a:r>
              <a:rPr lang="en-US" altLang="ja-JP" sz="3200" dirty="0" smtClean="0"/>
              <a:t>NetCommons3</a:t>
            </a:r>
            <a:r>
              <a:rPr lang="ja-JP" altLang="en-US" sz="3200" dirty="0" smtClean="0"/>
              <a:t>プロジェクト</a:t>
            </a:r>
            <a:endParaRPr lang="en-US" altLang="ja-JP" sz="3200" dirty="0" smtClean="0"/>
          </a:p>
          <a:p>
            <a:pPr marL="514350" indent="-514350">
              <a:buFont typeface="+mj-lt"/>
              <a:buAutoNum type="arabicPeriod"/>
            </a:pPr>
            <a:r>
              <a:rPr lang="ja-JP" altLang="en-US" sz="3200" dirty="0" smtClean="0"/>
              <a:t>開発担当</a:t>
            </a:r>
            <a:endParaRPr lang="en-US" altLang="ja-JP" sz="3200" dirty="0" smtClean="0"/>
          </a:p>
          <a:p>
            <a:pPr marL="514350" indent="-514350">
              <a:buFont typeface="+mj-lt"/>
              <a:buAutoNum type="arabicPeriod"/>
            </a:pPr>
            <a:r>
              <a:rPr lang="ja-JP" altLang="en-US" sz="3200" dirty="0" smtClean="0"/>
              <a:t>フォームにおける問題点</a:t>
            </a:r>
            <a:endParaRPr lang="en-US" altLang="ja-JP" sz="3200" dirty="0" smtClean="0"/>
          </a:p>
          <a:p>
            <a:pPr marL="514350" indent="-514350">
              <a:buFont typeface="+mj-lt"/>
              <a:buAutoNum type="arabicPeriod"/>
            </a:pPr>
            <a:r>
              <a:rPr kumimoji="1" lang="ja-JP" altLang="en-US" sz="3200" dirty="0" smtClean="0"/>
              <a:t>解決方法</a:t>
            </a:r>
            <a:endParaRPr kumimoji="1" lang="en-US" altLang="ja-JP" sz="3200" dirty="0" smtClean="0"/>
          </a:p>
          <a:p>
            <a:pPr marL="514350" indent="-514350">
              <a:buFont typeface="+mj-lt"/>
              <a:buAutoNum type="arabicPeriod"/>
            </a:pPr>
            <a:r>
              <a:rPr lang="ja-JP" altLang="en-US" sz="3200" dirty="0" smtClean="0"/>
              <a:t>評価</a:t>
            </a:r>
            <a:endParaRPr kumimoji="1" lang="en-US" altLang="ja-JP" sz="3200" dirty="0" smtClean="0"/>
          </a:p>
          <a:p>
            <a:pPr marL="514350" indent="-514350">
              <a:buFont typeface="+mj-lt"/>
              <a:buAutoNum type="arabicPeriod"/>
            </a:pPr>
            <a:r>
              <a:rPr kumimoji="1" lang="ja-JP" altLang="en-US" sz="3200" dirty="0" smtClean="0"/>
              <a:t>結言</a:t>
            </a:r>
            <a:endParaRPr kumimoji="1" lang="en-US" altLang="ja-JP" sz="3200"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3</a:t>
            </a:fld>
            <a:endParaRPr kumimoji="1" lang="ja-JP"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30</a:t>
            </a:fld>
            <a:endParaRPr kumimoji="1" lang="ja-JP" altLang="en-US" dirty="0"/>
          </a:p>
        </p:txBody>
      </p:sp>
      <p:sp>
        <p:nvSpPr>
          <p:cNvPr id="6" name="コンテンツ プレースホルダ 5"/>
          <p:cNvSpPr>
            <a:spLocks noGrp="1"/>
          </p:cNvSpPr>
          <p:nvPr>
            <p:ph idx="1"/>
          </p:nvPr>
        </p:nvSpPr>
        <p:spPr>
          <a:xfrm>
            <a:off x="1440160" y="1628800"/>
            <a:ext cx="6372200" cy="3960440"/>
          </a:xfrm>
        </p:spPr>
        <p:txBody>
          <a:bodyPr>
            <a:noAutofit/>
          </a:bodyPr>
          <a:lstStyle/>
          <a:p>
            <a:pPr marL="514350" indent="-514350">
              <a:buFont typeface="+mj-lt"/>
              <a:buAutoNum type="arabicPeriod"/>
            </a:pPr>
            <a:r>
              <a:rPr lang="en-US" altLang="ja-JP" sz="3200" dirty="0" smtClean="0">
                <a:solidFill>
                  <a:schemeClr val="bg1">
                    <a:lumMod val="65000"/>
                  </a:schemeClr>
                </a:solidFill>
              </a:rPr>
              <a:t>NetCommons3</a:t>
            </a:r>
            <a:r>
              <a:rPr lang="ja-JP" altLang="en-US" sz="3200" dirty="0" smtClean="0">
                <a:solidFill>
                  <a:schemeClr val="bg1">
                    <a:lumMod val="65000"/>
                  </a:schemeClr>
                </a:solidFill>
              </a:rPr>
              <a:t>プロジェクト</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開発担当</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フォームにおける問題点</a:t>
            </a:r>
            <a:endParaRPr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解決方法</a:t>
            </a:r>
            <a:endParaRPr kumimoji="1" lang="en-US" altLang="ja-JP" sz="3200" dirty="0" smtClean="0">
              <a:solidFill>
                <a:schemeClr val="bg1">
                  <a:lumMod val="65000"/>
                </a:schemeClr>
              </a:solidFill>
            </a:endParaRPr>
          </a:p>
          <a:p>
            <a:pPr marL="514350" indent="-514350">
              <a:buFont typeface="+mj-lt"/>
              <a:buAutoNum type="arabicPeriod"/>
            </a:pPr>
            <a:r>
              <a:rPr lang="ja-JP" altLang="en-US" sz="3200" dirty="0" smtClean="0"/>
              <a:t>評価</a:t>
            </a:r>
            <a:endParaRPr kumimoji="1" lang="en-US" altLang="ja-JP" sz="3200" dirty="0" smtClean="0"/>
          </a:p>
          <a:p>
            <a:pPr marL="514350" indent="-514350">
              <a:buFont typeface="+mj-lt"/>
              <a:buAutoNum type="arabicPeriod"/>
            </a:pPr>
            <a:r>
              <a:rPr kumimoji="1" lang="ja-JP" altLang="en-US" sz="3200" dirty="0" smtClean="0">
                <a:solidFill>
                  <a:schemeClr val="bg1">
                    <a:lumMod val="65000"/>
                  </a:schemeClr>
                </a:solidFill>
              </a:rPr>
              <a:t>結言</a:t>
            </a:r>
            <a:endParaRPr kumimoji="1" lang="en-US" altLang="ja-JP" sz="3200" dirty="0" smtClean="0">
              <a:solidFill>
                <a:schemeClr val="bg1">
                  <a:lumMod val="65000"/>
                </a:schemeClr>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5.1</a:t>
            </a:r>
            <a:r>
              <a:rPr lang="ja-JP" altLang="en-US" dirty="0" smtClean="0"/>
              <a:t> 評価内容</a:t>
            </a:r>
            <a:endParaRPr kumimoji="1" lang="ja-JP" altLang="en-US" dirty="0"/>
          </a:p>
        </p:txBody>
      </p:sp>
      <p:sp>
        <p:nvSpPr>
          <p:cNvPr id="6" name="コンテンツ プレースホルダ 5"/>
          <p:cNvSpPr>
            <a:spLocks noGrp="1"/>
          </p:cNvSpPr>
          <p:nvPr>
            <p:ph idx="1"/>
          </p:nvPr>
        </p:nvSpPr>
        <p:spPr>
          <a:xfrm>
            <a:off x="457200" y="1412776"/>
            <a:ext cx="8003232" cy="4680520"/>
          </a:xfrm>
        </p:spPr>
        <p:txBody>
          <a:bodyPr>
            <a:noAutofit/>
          </a:bodyPr>
          <a:lstStyle/>
          <a:p>
            <a:r>
              <a:rPr lang="ja-JP" altLang="en-US" dirty="0" smtClean="0"/>
              <a:t>使用性の評価はアンケート調査やアクセスログ解析が一般的。</a:t>
            </a:r>
            <a:r>
              <a:rPr lang="en-US" altLang="ja-JP" dirty="0" smtClean="0"/>
              <a:t>(</a:t>
            </a:r>
            <a:r>
              <a:rPr lang="ja-JP" altLang="en-US" dirty="0" smtClean="0"/>
              <a:t>大量のデータが必要。</a:t>
            </a:r>
            <a:r>
              <a:rPr lang="en-US" altLang="ja-JP" dirty="0" smtClean="0"/>
              <a:t>)</a:t>
            </a:r>
          </a:p>
          <a:p>
            <a:r>
              <a:rPr lang="ja-JP" altLang="en-US" dirty="0" smtClean="0"/>
              <a:t>リリースされていない現段階では定量的な評価は困難。</a:t>
            </a:r>
            <a:endParaRPr lang="en-US" altLang="ja-JP" dirty="0" smtClean="0"/>
          </a:p>
          <a:p>
            <a:r>
              <a:rPr kumimoji="1" lang="ja-JP" altLang="en-US" dirty="0" smtClean="0"/>
              <a:t>定量的な評価は、</a:t>
            </a:r>
            <a:r>
              <a:rPr kumimoji="1" lang="en-US" altLang="ja-JP" dirty="0" smtClean="0"/>
              <a:t>4</a:t>
            </a:r>
            <a:r>
              <a:rPr kumimoji="1" lang="ja-JP" altLang="en-US" dirty="0" smtClean="0"/>
              <a:t>月以降のリリース後となる。</a:t>
            </a:r>
            <a:endParaRPr kumimoji="1" lang="en-US" altLang="ja-JP" dirty="0" smtClean="0"/>
          </a:p>
          <a:p>
            <a:r>
              <a:rPr kumimoji="1" lang="ja-JP" altLang="en-US" dirty="0" smtClean="0"/>
              <a:t>前述した</a:t>
            </a:r>
            <a:r>
              <a:rPr kumimoji="1" lang="en-US" altLang="ja-JP" dirty="0" smtClean="0"/>
              <a:t>13</a:t>
            </a:r>
            <a:r>
              <a:rPr kumimoji="1" lang="ja-JP" altLang="en-US" dirty="0" smtClean="0"/>
              <a:t>の「評価項目」</a:t>
            </a:r>
            <a:r>
              <a:rPr lang="ja-JP" altLang="en-US" dirty="0" smtClean="0"/>
              <a:t>をそれぞれ満たす実装ができたかを評価する。</a:t>
            </a:r>
            <a:endParaRPr lang="en-US" altLang="ja-JP"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31</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表 25"/>
          <p:cNvGraphicFramePr>
            <a:graphicFrameLocks noGrp="1"/>
          </p:cNvGraphicFramePr>
          <p:nvPr/>
        </p:nvGraphicFramePr>
        <p:xfrm>
          <a:off x="0" y="1363840"/>
          <a:ext cx="9144000" cy="5494159"/>
        </p:xfrm>
        <a:graphic>
          <a:graphicData uri="http://schemas.openxmlformats.org/drawingml/2006/table">
            <a:tbl>
              <a:tblPr/>
              <a:tblGrid>
                <a:gridCol w="395536"/>
                <a:gridCol w="3744416"/>
                <a:gridCol w="4032448"/>
                <a:gridCol w="971600"/>
              </a:tblGrid>
              <a:tr h="469218">
                <a:tc>
                  <a:txBody>
                    <a:bodyPr/>
                    <a:lstStyle/>
                    <a:p>
                      <a:pPr algn="ctr">
                        <a:lnSpc>
                          <a:spcPts val="1800"/>
                        </a:lnSpc>
                        <a:spcAft>
                          <a:spcPts val="0"/>
                        </a:spcAft>
                      </a:pPr>
                      <a:r>
                        <a:rPr lang="en-US" altLang="ja-JP" sz="2400" b="1" kern="100" dirty="0" smtClean="0">
                          <a:latin typeface="メイリオ" pitchFamily="50" charset="-128"/>
                          <a:ea typeface="メイリオ" pitchFamily="50" charset="-128"/>
                          <a:cs typeface="メイリオ" pitchFamily="50" charset="-128"/>
                        </a:rPr>
                        <a:t>#</a:t>
                      </a:r>
                      <a:endParaRPr lang="ja-JP" sz="2400" b="1" kern="100" dirty="0">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2400" b="1" kern="100" dirty="0">
                          <a:latin typeface="メイリオ" pitchFamily="50" charset="-128"/>
                          <a:ea typeface="メイリオ" pitchFamily="50" charset="-128"/>
                          <a:cs typeface="メイリオ" pitchFamily="50" charset="-128"/>
                        </a:rPr>
                        <a:t>検討項目</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marL="0" algn="ctr" defTabSz="914400" rtl="0" eaLnBrk="1" latinLnBrk="0" hangingPunct="1">
                        <a:lnSpc>
                          <a:spcPts val="1800"/>
                        </a:lnSpc>
                        <a:spcAft>
                          <a:spcPts val="0"/>
                        </a:spcAft>
                      </a:pPr>
                      <a:r>
                        <a:rPr kumimoji="1" lang="ja-JP" altLang="en-US" sz="2400" b="1" kern="100" dirty="0" smtClean="0">
                          <a:solidFill>
                            <a:schemeClr val="tx1"/>
                          </a:solidFill>
                          <a:latin typeface="メイリオ" pitchFamily="50" charset="-128"/>
                          <a:ea typeface="メイリオ" pitchFamily="50" charset="-128"/>
                          <a:cs typeface="メイリオ" pitchFamily="50" charset="-128"/>
                        </a:rPr>
                        <a:t>概要</a:t>
                      </a:r>
                      <a:endParaRPr kumimoji="1" lang="ja-JP" sz="2400" b="1" kern="100" dirty="0">
                        <a:solidFill>
                          <a:schemeClr val="tx1"/>
                        </a:solidFill>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2400" b="1" kern="100" dirty="0" smtClean="0">
                          <a:latin typeface="メイリオ" pitchFamily="50" charset="-128"/>
                          <a:ea typeface="メイリオ" pitchFamily="50" charset="-128"/>
                          <a:cs typeface="メイリオ" pitchFamily="50" charset="-128"/>
                        </a:rPr>
                        <a:t>評価</a:t>
                      </a:r>
                      <a:endParaRPr lang="ja-JP" sz="2400" b="1" kern="100" dirty="0">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366420">
                <a:tc>
                  <a:txBody>
                    <a:bodyPr/>
                    <a:lstStyle/>
                    <a:p>
                      <a:pPr marL="0" marR="0" indent="0" algn="r" defTabSz="914400" rtl="0" eaLnBrk="1" fontAlgn="auto" latinLnBrk="0" hangingPunct="1">
                        <a:lnSpc>
                          <a:spcPts val="1800"/>
                        </a:lnSpc>
                        <a:spcBef>
                          <a:spcPts val="0"/>
                        </a:spcBef>
                        <a:spcAft>
                          <a:spcPts val="0"/>
                        </a:spcAft>
                        <a:buClrTx/>
                        <a:buSzTx/>
                        <a:buFontTx/>
                        <a:buNone/>
                        <a:tabLst/>
                        <a:defRPr/>
                      </a:pPr>
                      <a:r>
                        <a:rPr lang="en-US" altLang="ja-JP" sz="1600" b="1" kern="100" dirty="0" smtClean="0">
                          <a:solidFill>
                            <a:srgbClr val="FF0000"/>
                          </a:solidFill>
                          <a:latin typeface="Century"/>
                          <a:ea typeface="Mincho"/>
                          <a:cs typeface="Times New Roman"/>
                        </a:rPr>
                        <a:t>1</a:t>
                      </a:r>
                      <a:endParaRPr lang="ja-JP" altLang="ja-JP" sz="1600" b="1" kern="100" dirty="0" smtClean="0">
                        <a:solidFill>
                          <a:srgbClr val="FF0000"/>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solidFill>
                            <a:srgbClr val="FF0000"/>
                          </a:solidFill>
                          <a:latin typeface="+mn-lt"/>
                          <a:ea typeface="Mincho"/>
                          <a:cs typeface="Times New Roman"/>
                        </a:rPr>
                        <a:t>必須項目を明確にする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tx1"/>
                          </a:solidFill>
                          <a:latin typeface="+mn-lt"/>
                          <a:ea typeface="Mincho"/>
                          <a:cs typeface="Times New Roman"/>
                        </a:rPr>
                        <a:t>必須項目はラベルの横に『必須』と明記。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74900">
                <a:tc>
                  <a:txBody>
                    <a:bodyPr/>
                    <a:lstStyle/>
                    <a:p>
                      <a:pPr algn="r">
                        <a:lnSpc>
                          <a:spcPts val="1800"/>
                        </a:lnSpc>
                        <a:spcAft>
                          <a:spcPts val="0"/>
                        </a:spcAft>
                      </a:pPr>
                      <a:r>
                        <a:rPr lang="en-US" sz="1600" b="1" kern="100" dirty="0">
                          <a:latin typeface="Century"/>
                          <a:ea typeface="Mincho"/>
                          <a:cs typeface="Times New Roman"/>
                        </a:rPr>
                        <a:t>2</a:t>
                      </a:r>
                      <a:endParaRPr lang="ja-JP" sz="16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latin typeface="+mn-lt"/>
                          <a:ea typeface="Mincho"/>
                          <a:cs typeface="Times New Roman"/>
                        </a:rPr>
                        <a:t>何のためのフォームか明記する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tx1"/>
                          </a:solidFill>
                          <a:latin typeface="+mn-lt"/>
                          <a:ea typeface="Mincho"/>
                          <a:cs typeface="Times New Roman"/>
                        </a:rPr>
                        <a:t>タブ名やラベル名からフォームの目的を判別できるように表示名称を精査。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474900">
                <a:tc>
                  <a:txBody>
                    <a:bodyPr/>
                    <a:lstStyle/>
                    <a:p>
                      <a:pPr algn="r">
                        <a:lnSpc>
                          <a:spcPts val="1800"/>
                        </a:lnSpc>
                        <a:spcAft>
                          <a:spcPts val="0"/>
                        </a:spcAft>
                      </a:pPr>
                      <a:r>
                        <a:rPr lang="en-US" sz="1600" b="1" kern="100" dirty="0">
                          <a:solidFill>
                            <a:srgbClr val="FF0000"/>
                          </a:solidFill>
                          <a:latin typeface="Century"/>
                          <a:ea typeface="Mincho"/>
                          <a:cs typeface="Times New Roman"/>
                        </a:rPr>
                        <a:t>3</a:t>
                      </a:r>
                      <a:endParaRPr lang="ja-JP" sz="1600" b="1" kern="100" dirty="0">
                        <a:solidFill>
                          <a:srgbClr val="FF0000"/>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altLang="en-US" sz="1600" b="1" kern="100" dirty="0" smtClean="0">
                          <a:solidFill>
                            <a:srgbClr val="FF0000"/>
                          </a:solidFill>
                          <a:latin typeface="+mn-lt"/>
                          <a:ea typeface="Mincho"/>
                          <a:cs typeface="Times New Roman"/>
                        </a:rPr>
                        <a:t>アクティブなフォームは</a:t>
                      </a:r>
                      <a:r>
                        <a:rPr lang="ja-JP" sz="1600" b="1" kern="100" dirty="0" smtClean="0">
                          <a:solidFill>
                            <a:srgbClr val="FF0000"/>
                          </a:solidFill>
                          <a:latin typeface="+mn-lt"/>
                          <a:ea typeface="Mincho"/>
                          <a:cs typeface="Times New Roman"/>
                        </a:rPr>
                        <a:t>色</a:t>
                      </a:r>
                      <a:r>
                        <a:rPr lang="ja-JP" sz="1600" b="1" kern="100" dirty="0">
                          <a:solidFill>
                            <a:srgbClr val="FF0000"/>
                          </a:solidFill>
                          <a:latin typeface="+mn-lt"/>
                          <a:ea typeface="Mincho"/>
                          <a:cs typeface="Times New Roman"/>
                        </a:rPr>
                        <a:t>を変える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tx1"/>
                          </a:solidFill>
                          <a:latin typeface="+mn-lt"/>
                          <a:ea typeface="Mincho"/>
                          <a:cs typeface="Times New Roman"/>
                        </a:rPr>
                        <a:t>アクティブ時はフォームを強調。</a:t>
                      </a:r>
                    </a:p>
                    <a:p>
                      <a:pPr marL="0" algn="just" defTabSz="914400" rtl="0" eaLnBrk="1" latinLnBrk="0" hangingPunct="1">
                        <a:lnSpc>
                          <a:spcPts val="1800"/>
                        </a:lnSpc>
                        <a:spcAft>
                          <a:spcPts val="0"/>
                        </a:spcAft>
                      </a:pPr>
                      <a:r>
                        <a:rPr kumimoji="1" lang="ja-JP" altLang="en-US" sz="1400" b="1" kern="100" dirty="0" smtClean="0">
                          <a:solidFill>
                            <a:schemeClr val="tx1"/>
                          </a:solidFill>
                          <a:latin typeface="+mn-lt"/>
                          <a:ea typeface="Mincho"/>
                          <a:cs typeface="Times New Roman"/>
                        </a:rPr>
                        <a:t>（</a:t>
                      </a:r>
                      <a:r>
                        <a:rPr kumimoji="1" lang="en-US" altLang="en-US" sz="1400" b="1" kern="100" dirty="0" smtClean="0">
                          <a:solidFill>
                            <a:schemeClr val="tx1"/>
                          </a:solidFill>
                          <a:latin typeface="+mn-lt"/>
                          <a:ea typeface="Mincho"/>
                          <a:cs typeface="Times New Roman"/>
                        </a:rPr>
                        <a:t>Bootstrap</a:t>
                      </a:r>
                      <a:r>
                        <a:rPr kumimoji="1" lang="ja-JP" altLang="en-US" sz="1400" b="1" kern="100" dirty="0" smtClean="0">
                          <a:solidFill>
                            <a:schemeClr val="tx1"/>
                          </a:solidFill>
                          <a:latin typeface="+mn-lt"/>
                          <a:ea typeface="Mincho"/>
                          <a:cs typeface="Times New Roman"/>
                        </a:rPr>
                        <a:t>により実現）</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74900">
                <a:tc>
                  <a:txBody>
                    <a:bodyPr/>
                    <a:lstStyle/>
                    <a:p>
                      <a:pPr algn="r">
                        <a:lnSpc>
                          <a:spcPts val="1800"/>
                        </a:lnSpc>
                        <a:spcAft>
                          <a:spcPts val="0"/>
                        </a:spcAft>
                      </a:pPr>
                      <a:r>
                        <a:rPr lang="en-US" sz="1600" b="1" kern="100" dirty="0">
                          <a:latin typeface="Century"/>
                          <a:ea typeface="Mincho"/>
                          <a:cs typeface="Times New Roman"/>
                        </a:rPr>
                        <a:t>4</a:t>
                      </a:r>
                      <a:endParaRPr lang="ja-JP" sz="16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latin typeface="+mn-lt"/>
                          <a:ea typeface="Mincho"/>
                          <a:cs typeface="Times New Roman"/>
                        </a:rPr>
                        <a:t>送信ボタンの表現を変える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tx1"/>
                          </a:solidFill>
                          <a:latin typeface="+mn-lt"/>
                          <a:ea typeface="Mincho"/>
                          <a:cs typeface="Times New Roman"/>
                        </a:rPr>
                        <a:t>ボタンの色や表現は</a:t>
                      </a:r>
                      <a:r>
                        <a:rPr kumimoji="1" lang="en-US" altLang="en-US" sz="1400" b="1" kern="100" dirty="0" smtClean="0">
                          <a:solidFill>
                            <a:schemeClr val="tx1"/>
                          </a:solidFill>
                          <a:latin typeface="+mn-lt"/>
                          <a:ea typeface="Mincho"/>
                          <a:cs typeface="Times New Roman"/>
                        </a:rPr>
                        <a:t>NC3</a:t>
                      </a:r>
                      <a:r>
                        <a:rPr kumimoji="1" lang="ja-JP" altLang="en-US" sz="1400" b="1" kern="100" dirty="0" smtClean="0">
                          <a:solidFill>
                            <a:schemeClr val="tx1"/>
                          </a:solidFill>
                          <a:latin typeface="+mn-lt"/>
                          <a:ea typeface="Mincho"/>
                          <a:cs typeface="Times New Roman"/>
                        </a:rPr>
                        <a:t>で共通化。</a:t>
                      </a:r>
                    </a:p>
                    <a:p>
                      <a:pPr marL="0" algn="just" defTabSz="914400" rtl="0" eaLnBrk="1" latinLnBrk="0" hangingPunct="1">
                        <a:lnSpc>
                          <a:spcPts val="1800"/>
                        </a:lnSpc>
                        <a:spcAft>
                          <a:spcPts val="0"/>
                        </a:spcAft>
                      </a:pPr>
                      <a:r>
                        <a:rPr kumimoji="1" lang="ja-JP" altLang="en-US" sz="1400" b="1" kern="100" dirty="0" smtClean="0">
                          <a:solidFill>
                            <a:schemeClr val="tx1"/>
                          </a:solidFill>
                          <a:latin typeface="+mn-lt"/>
                          <a:ea typeface="Mincho"/>
                          <a:cs typeface="Times New Roman"/>
                        </a:rPr>
                        <a:t>（キャンセル、一時保存、決定等）</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474900">
                <a:tc>
                  <a:txBody>
                    <a:bodyPr/>
                    <a:lstStyle/>
                    <a:p>
                      <a:pPr algn="r">
                        <a:lnSpc>
                          <a:spcPts val="1800"/>
                        </a:lnSpc>
                        <a:spcAft>
                          <a:spcPts val="0"/>
                        </a:spcAft>
                      </a:pPr>
                      <a:r>
                        <a:rPr lang="en-US" sz="1600" b="1" kern="100" dirty="0">
                          <a:latin typeface="Century"/>
                          <a:ea typeface="Mincho"/>
                          <a:cs typeface="Times New Roman"/>
                        </a:rPr>
                        <a:t>5</a:t>
                      </a:r>
                      <a:endParaRPr lang="ja-JP" sz="16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latin typeface="+mn-lt"/>
                          <a:ea typeface="Mincho"/>
                          <a:cs typeface="Times New Roman"/>
                        </a:rPr>
                        <a:t>フォームの項目は垂直にする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tx1"/>
                          </a:solidFill>
                          <a:latin typeface="+mn-lt"/>
                          <a:ea typeface="Mincho"/>
                          <a:cs typeface="Times New Roman"/>
                        </a:rPr>
                        <a:t>仕様により、</a:t>
                      </a:r>
                      <a:r>
                        <a:rPr kumimoji="1" lang="en-US" altLang="en-US" sz="1400" b="1" kern="100" dirty="0" smtClean="0">
                          <a:solidFill>
                            <a:schemeClr val="tx1"/>
                          </a:solidFill>
                          <a:latin typeface="+mn-lt"/>
                          <a:ea typeface="Mincho"/>
                          <a:cs typeface="Times New Roman"/>
                        </a:rPr>
                        <a:t>NC2</a:t>
                      </a:r>
                      <a:r>
                        <a:rPr kumimoji="1" lang="ja-JP" altLang="en-US" sz="1400" b="1" kern="100" dirty="0" smtClean="0">
                          <a:solidFill>
                            <a:schemeClr val="tx1"/>
                          </a:solidFill>
                          <a:latin typeface="+mn-lt"/>
                          <a:ea typeface="Mincho"/>
                          <a:cs typeface="Times New Roman"/>
                        </a:rPr>
                        <a:t>では存在したフレームの幅の指定が無くなり、垂直に並ぶ。</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6420">
                <a:tc>
                  <a:txBody>
                    <a:bodyPr/>
                    <a:lstStyle/>
                    <a:p>
                      <a:pPr algn="r">
                        <a:lnSpc>
                          <a:spcPts val="1800"/>
                        </a:lnSpc>
                        <a:spcAft>
                          <a:spcPts val="0"/>
                        </a:spcAft>
                      </a:pPr>
                      <a:r>
                        <a:rPr lang="en-US" sz="1600" b="1" kern="100" dirty="0">
                          <a:latin typeface="Century"/>
                          <a:ea typeface="Mincho"/>
                          <a:cs typeface="Times New Roman"/>
                        </a:rPr>
                        <a:t>6</a:t>
                      </a:r>
                      <a:endParaRPr lang="ja-JP" sz="16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latin typeface="+mn-lt"/>
                          <a:ea typeface="Mincho"/>
                          <a:cs typeface="Times New Roman"/>
                        </a:rPr>
                        <a:t>不要な項目は入れない</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en-US" altLang="en-US" sz="1400" b="1" kern="100" dirty="0" smtClean="0">
                          <a:solidFill>
                            <a:schemeClr val="tx1"/>
                          </a:solidFill>
                          <a:latin typeface="+mn-lt"/>
                          <a:ea typeface="Mincho"/>
                          <a:cs typeface="Times New Roman"/>
                        </a:rPr>
                        <a:t>NC2</a:t>
                      </a:r>
                      <a:r>
                        <a:rPr kumimoji="1" lang="ja-JP" altLang="en-US" sz="1400" b="1" kern="100" dirty="0" smtClean="0">
                          <a:solidFill>
                            <a:schemeClr val="tx1"/>
                          </a:solidFill>
                          <a:latin typeface="+mn-lt"/>
                          <a:ea typeface="Mincho"/>
                          <a:cs typeface="Times New Roman"/>
                        </a:rPr>
                        <a:t>より単純な項目に精査。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66420">
                <a:tc>
                  <a:txBody>
                    <a:bodyPr/>
                    <a:lstStyle/>
                    <a:p>
                      <a:pPr algn="r">
                        <a:lnSpc>
                          <a:spcPts val="1800"/>
                        </a:lnSpc>
                        <a:spcAft>
                          <a:spcPts val="0"/>
                        </a:spcAft>
                      </a:pPr>
                      <a:r>
                        <a:rPr lang="en-US" sz="1600" b="1" kern="100" dirty="0">
                          <a:latin typeface="Century"/>
                          <a:ea typeface="Mincho"/>
                          <a:cs typeface="Times New Roman"/>
                        </a:rPr>
                        <a:t>7</a:t>
                      </a:r>
                      <a:endParaRPr lang="ja-JP" sz="16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latin typeface="+mn-lt"/>
                          <a:ea typeface="Mincho"/>
                          <a:cs typeface="Times New Roman"/>
                        </a:rPr>
                        <a:t>タブボタンで移動できるようにする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en-US" altLang="en-US" sz="1400" b="1" kern="100" dirty="0" smtClean="0">
                          <a:solidFill>
                            <a:schemeClr val="tx1"/>
                          </a:solidFill>
                          <a:latin typeface="+mn-lt"/>
                          <a:ea typeface="Mincho"/>
                          <a:cs typeface="Times New Roman"/>
                        </a:rPr>
                        <a:t>HTML</a:t>
                      </a:r>
                      <a:r>
                        <a:rPr kumimoji="1" lang="ja-JP" altLang="en-US" sz="1400" b="1" kern="100" dirty="0" smtClean="0">
                          <a:solidFill>
                            <a:schemeClr val="tx1"/>
                          </a:solidFill>
                          <a:latin typeface="+mn-lt"/>
                          <a:ea typeface="Mincho"/>
                          <a:cs typeface="Times New Roman"/>
                        </a:rPr>
                        <a:t>の機能により可能。</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74900">
                <a:tc>
                  <a:txBody>
                    <a:bodyPr/>
                    <a:lstStyle/>
                    <a:p>
                      <a:pPr algn="r">
                        <a:lnSpc>
                          <a:spcPts val="1800"/>
                        </a:lnSpc>
                        <a:spcAft>
                          <a:spcPts val="0"/>
                        </a:spcAft>
                      </a:pPr>
                      <a:r>
                        <a:rPr lang="en-US" sz="1600" b="1" kern="100" dirty="0">
                          <a:latin typeface="Century"/>
                          <a:ea typeface="Mincho"/>
                          <a:cs typeface="Times New Roman"/>
                        </a:rPr>
                        <a:t>8</a:t>
                      </a:r>
                      <a:endParaRPr lang="ja-JP" sz="16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altLang="en-US" sz="1600" b="1" kern="100" dirty="0" smtClean="0">
                          <a:latin typeface="+mn-lt"/>
                          <a:ea typeface="Mincho"/>
                          <a:cs typeface="Times New Roman"/>
                        </a:rPr>
                        <a:t>初期表示の文言を設定する</a:t>
                      </a:r>
                      <a:endParaRPr lang="ja-JP" altLang="ja-JP" sz="1600" b="1"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tx1"/>
                          </a:solidFill>
                          <a:latin typeface="+mn-lt"/>
                          <a:ea typeface="Mincho"/>
                          <a:cs typeface="Times New Roman"/>
                        </a:rPr>
                        <a:t>プレースホルダーを使用し、フォームが空の場合は初期表示の文言を設定。</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949800">
                <a:tc>
                  <a:txBody>
                    <a:bodyPr/>
                    <a:lstStyle/>
                    <a:p>
                      <a:pPr algn="r">
                        <a:lnSpc>
                          <a:spcPts val="1800"/>
                        </a:lnSpc>
                        <a:spcAft>
                          <a:spcPts val="0"/>
                        </a:spcAft>
                      </a:pPr>
                      <a:r>
                        <a:rPr lang="en-US" sz="1600" b="1" kern="100" dirty="0">
                          <a:latin typeface="Century"/>
                          <a:ea typeface="Mincho"/>
                          <a:cs typeface="Times New Roman"/>
                        </a:rPr>
                        <a:t>9</a:t>
                      </a:r>
                      <a:endParaRPr lang="ja-JP" sz="16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latin typeface="+mn-lt"/>
                          <a:ea typeface="Mincho"/>
                          <a:cs typeface="Times New Roman"/>
                        </a:rPr>
                        <a:t>末尾のスペースは自動削除する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en-US" altLang="en-US" sz="1400" b="1" kern="100" dirty="0" smtClean="0">
                          <a:solidFill>
                            <a:schemeClr val="tx1"/>
                          </a:solidFill>
                          <a:latin typeface="+mn-lt"/>
                          <a:ea typeface="Mincho"/>
                          <a:cs typeface="Times New Roman"/>
                        </a:rPr>
                        <a:t>URL</a:t>
                      </a:r>
                      <a:r>
                        <a:rPr kumimoji="1" lang="ja-JP" altLang="en-US" sz="1400" b="1" kern="100" dirty="0" smtClean="0">
                          <a:solidFill>
                            <a:schemeClr val="tx1"/>
                          </a:solidFill>
                          <a:latin typeface="+mn-lt"/>
                          <a:ea typeface="Mincho"/>
                          <a:cs typeface="Times New Roman"/>
                        </a:rPr>
                        <a:t>では、半角・全角スペースは自動削除。</a:t>
                      </a:r>
                    </a:p>
                    <a:p>
                      <a:pPr marL="0" algn="just" defTabSz="914400" rtl="0" eaLnBrk="1" latinLnBrk="0" hangingPunct="1">
                        <a:lnSpc>
                          <a:spcPts val="1800"/>
                        </a:lnSpc>
                        <a:spcAft>
                          <a:spcPts val="0"/>
                        </a:spcAft>
                      </a:pPr>
                      <a:r>
                        <a:rPr kumimoji="1" lang="ja-JP" altLang="en-US" sz="1400" b="1" kern="100" dirty="0" smtClean="0">
                          <a:solidFill>
                            <a:schemeClr val="tx1"/>
                          </a:solidFill>
                          <a:latin typeface="+mn-lt"/>
                          <a:ea typeface="Mincho"/>
                          <a:cs typeface="Times New Roman"/>
                        </a:rPr>
                        <a:t>フレームの高さでは、半角スペースは自動削除され、全角スペースが入ると後述のサブミットロックがかかる。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01381">
                <a:tc>
                  <a:txBody>
                    <a:bodyPr/>
                    <a:lstStyle/>
                    <a:p>
                      <a:pPr algn="r">
                        <a:lnSpc>
                          <a:spcPts val="1800"/>
                        </a:lnSpc>
                        <a:spcAft>
                          <a:spcPts val="0"/>
                        </a:spcAft>
                      </a:pPr>
                      <a:r>
                        <a:rPr lang="en-US" sz="1600" b="1" kern="100" dirty="0">
                          <a:latin typeface="Century"/>
                          <a:ea typeface="Mincho"/>
                          <a:cs typeface="Times New Roman"/>
                        </a:rPr>
                        <a:t>10</a:t>
                      </a:r>
                      <a:endParaRPr lang="ja-JP" sz="16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latin typeface="+mn-lt"/>
                          <a:ea typeface="Mincho"/>
                          <a:cs typeface="Times New Roman"/>
                        </a:rPr>
                        <a:t>ラジオボタンやチェックボックス</a:t>
                      </a:r>
                      <a:r>
                        <a:rPr lang="ja-JP" sz="1600" b="1" kern="100" dirty="0" smtClean="0">
                          <a:latin typeface="+mn-lt"/>
                          <a:ea typeface="Mincho"/>
                          <a:cs typeface="Times New Roman"/>
                        </a:rPr>
                        <a:t>はラベル</a:t>
                      </a:r>
                      <a:r>
                        <a:rPr lang="ja-JP" sz="1600" b="1" kern="100" dirty="0">
                          <a:latin typeface="+mn-lt"/>
                          <a:ea typeface="Mincho"/>
                          <a:cs typeface="Times New Roman"/>
                        </a:rPr>
                        <a:t>を押しても選べるようにする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tx1"/>
                          </a:solidFill>
                          <a:latin typeface="+mn-lt"/>
                          <a:ea typeface="Mincho"/>
                          <a:cs typeface="Times New Roman"/>
                        </a:rPr>
                        <a:t>ラベル押下でも選択可能。</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32</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9" name="コンテンツ プレースホルダ 5"/>
          <p:cNvSpPr txBox="1">
            <a:spLocks/>
          </p:cNvSpPr>
          <p:nvPr/>
        </p:nvSpPr>
        <p:spPr>
          <a:xfrm>
            <a:off x="0" y="908720"/>
            <a:ext cx="7344816" cy="50405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①表示・入力方法最適化　　</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14" name="テキスト ボックス 13"/>
          <p:cNvSpPr txBox="1"/>
          <p:nvPr/>
        </p:nvSpPr>
        <p:spPr>
          <a:xfrm>
            <a:off x="8460432" y="2204864"/>
            <a:ext cx="504056" cy="461665"/>
          </a:xfrm>
          <a:prstGeom prst="rect">
            <a:avLst/>
          </a:prstGeom>
          <a:noFill/>
        </p:spPr>
        <p:txBody>
          <a:bodyPr wrap="square" rtlCol="0">
            <a:spAutoFit/>
          </a:bodyPr>
          <a:lstStyle/>
          <a:p>
            <a:r>
              <a:rPr lang="ja-JP" altLang="en-US" sz="2400" dirty="0" smtClean="0">
                <a:latin typeface="HGPｺﾞｼｯｸE" pitchFamily="50" charset="-128"/>
                <a:ea typeface="HGPｺﾞｼｯｸE" pitchFamily="50" charset="-128"/>
                <a:cs typeface="メイリオ" pitchFamily="50" charset="-128"/>
              </a:rPr>
              <a:t>○</a:t>
            </a:r>
            <a:endParaRPr kumimoji="1" lang="ja-JP" altLang="en-US" sz="2400" dirty="0">
              <a:latin typeface="HGPｺﾞｼｯｸE" pitchFamily="50" charset="-128"/>
              <a:ea typeface="HGPｺﾞｼｯｸE" pitchFamily="50" charset="-128"/>
              <a:cs typeface="メイリオ" pitchFamily="50" charset="-128"/>
            </a:endParaRPr>
          </a:p>
        </p:txBody>
      </p:sp>
      <p:sp>
        <p:nvSpPr>
          <p:cNvPr id="16" name="テキスト ボックス 15"/>
          <p:cNvSpPr txBox="1"/>
          <p:nvPr/>
        </p:nvSpPr>
        <p:spPr>
          <a:xfrm>
            <a:off x="8460432" y="3140968"/>
            <a:ext cx="504056" cy="461665"/>
          </a:xfrm>
          <a:prstGeom prst="rect">
            <a:avLst/>
          </a:prstGeom>
          <a:noFill/>
        </p:spPr>
        <p:txBody>
          <a:bodyPr wrap="square" rtlCol="0">
            <a:spAutoFit/>
          </a:bodyPr>
          <a:lstStyle/>
          <a:p>
            <a:r>
              <a:rPr lang="ja-JP" altLang="en-US" sz="2400" dirty="0" smtClean="0">
                <a:latin typeface="HGPｺﾞｼｯｸE" pitchFamily="50" charset="-128"/>
                <a:ea typeface="HGPｺﾞｼｯｸE" pitchFamily="50" charset="-128"/>
                <a:cs typeface="メイリオ" pitchFamily="50" charset="-128"/>
              </a:rPr>
              <a:t>○</a:t>
            </a:r>
            <a:endParaRPr kumimoji="1" lang="ja-JP" altLang="en-US" sz="2400" dirty="0">
              <a:latin typeface="HGPｺﾞｼｯｸE" pitchFamily="50" charset="-128"/>
              <a:ea typeface="HGPｺﾞｼｯｸE" pitchFamily="50" charset="-128"/>
              <a:cs typeface="メイリオ" pitchFamily="50" charset="-128"/>
            </a:endParaRPr>
          </a:p>
        </p:txBody>
      </p:sp>
      <p:sp>
        <p:nvSpPr>
          <p:cNvPr id="17" name="テキスト ボックス 16"/>
          <p:cNvSpPr txBox="1"/>
          <p:nvPr/>
        </p:nvSpPr>
        <p:spPr>
          <a:xfrm>
            <a:off x="8460432" y="3635732"/>
            <a:ext cx="504056" cy="461665"/>
          </a:xfrm>
          <a:prstGeom prst="rect">
            <a:avLst/>
          </a:prstGeom>
          <a:noFill/>
        </p:spPr>
        <p:txBody>
          <a:bodyPr wrap="square" rtlCol="0">
            <a:spAutoFit/>
          </a:bodyPr>
          <a:lstStyle/>
          <a:p>
            <a:r>
              <a:rPr lang="ja-JP" altLang="en-US" sz="2400" dirty="0" smtClean="0">
                <a:latin typeface="HGPｺﾞｼｯｸE" pitchFamily="50" charset="-128"/>
                <a:ea typeface="HGPｺﾞｼｯｸE" pitchFamily="50" charset="-128"/>
                <a:cs typeface="メイリオ" pitchFamily="50" charset="-128"/>
              </a:rPr>
              <a:t>○</a:t>
            </a:r>
            <a:endParaRPr kumimoji="1" lang="ja-JP" altLang="en-US" sz="2400" dirty="0">
              <a:latin typeface="HGPｺﾞｼｯｸE" pitchFamily="50" charset="-128"/>
              <a:ea typeface="HGPｺﾞｼｯｸE" pitchFamily="50" charset="-128"/>
              <a:cs typeface="メイリオ" pitchFamily="50" charset="-128"/>
            </a:endParaRPr>
          </a:p>
        </p:txBody>
      </p:sp>
      <p:sp>
        <p:nvSpPr>
          <p:cNvPr id="18" name="テキスト ボックス 17"/>
          <p:cNvSpPr txBox="1"/>
          <p:nvPr/>
        </p:nvSpPr>
        <p:spPr>
          <a:xfrm>
            <a:off x="8460432" y="4047455"/>
            <a:ext cx="504056" cy="461665"/>
          </a:xfrm>
          <a:prstGeom prst="rect">
            <a:avLst/>
          </a:prstGeom>
          <a:noFill/>
        </p:spPr>
        <p:txBody>
          <a:bodyPr wrap="square" rtlCol="0">
            <a:spAutoFit/>
          </a:bodyPr>
          <a:lstStyle/>
          <a:p>
            <a:r>
              <a:rPr lang="ja-JP" altLang="en-US" sz="2400" dirty="0" smtClean="0">
                <a:latin typeface="HGPｺﾞｼｯｸE" pitchFamily="50" charset="-128"/>
                <a:ea typeface="HGPｺﾞｼｯｸE" pitchFamily="50" charset="-128"/>
                <a:cs typeface="メイリオ" pitchFamily="50" charset="-128"/>
              </a:rPr>
              <a:t>○</a:t>
            </a:r>
            <a:endParaRPr kumimoji="1" lang="ja-JP" altLang="en-US" sz="2400" dirty="0">
              <a:latin typeface="HGPｺﾞｼｯｸE" pitchFamily="50" charset="-128"/>
              <a:ea typeface="HGPｺﾞｼｯｸE" pitchFamily="50" charset="-128"/>
              <a:cs typeface="メイリオ" pitchFamily="50" charset="-128"/>
            </a:endParaRPr>
          </a:p>
        </p:txBody>
      </p:sp>
      <p:sp>
        <p:nvSpPr>
          <p:cNvPr id="19" name="テキスト ボックス 18"/>
          <p:cNvSpPr txBox="1"/>
          <p:nvPr/>
        </p:nvSpPr>
        <p:spPr>
          <a:xfrm>
            <a:off x="8460432" y="4407495"/>
            <a:ext cx="504056" cy="461665"/>
          </a:xfrm>
          <a:prstGeom prst="rect">
            <a:avLst/>
          </a:prstGeom>
          <a:noFill/>
        </p:spPr>
        <p:txBody>
          <a:bodyPr wrap="square" rtlCol="0">
            <a:spAutoFit/>
          </a:bodyPr>
          <a:lstStyle/>
          <a:p>
            <a:r>
              <a:rPr lang="ja-JP" altLang="en-US" sz="2400" dirty="0" smtClean="0">
                <a:latin typeface="HGPｺﾞｼｯｸE" pitchFamily="50" charset="-128"/>
                <a:ea typeface="HGPｺﾞｼｯｸE" pitchFamily="50" charset="-128"/>
                <a:cs typeface="メイリオ" pitchFamily="50" charset="-128"/>
              </a:rPr>
              <a:t>○</a:t>
            </a:r>
            <a:endParaRPr kumimoji="1" lang="ja-JP" altLang="en-US" sz="2400" dirty="0">
              <a:latin typeface="HGPｺﾞｼｯｸE" pitchFamily="50" charset="-128"/>
              <a:ea typeface="HGPｺﾞｼｯｸE" pitchFamily="50" charset="-128"/>
              <a:cs typeface="メイリオ" pitchFamily="50" charset="-128"/>
            </a:endParaRPr>
          </a:p>
        </p:txBody>
      </p:sp>
      <p:sp>
        <p:nvSpPr>
          <p:cNvPr id="20" name="テキスト ボックス 19"/>
          <p:cNvSpPr txBox="1"/>
          <p:nvPr/>
        </p:nvSpPr>
        <p:spPr>
          <a:xfrm>
            <a:off x="8460432" y="4839543"/>
            <a:ext cx="504056" cy="461665"/>
          </a:xfrm>
          <a:prstGeom prst="rect">
            <a:avLst/>
          </a:prstGeom>
          <a:noFill/>
        </p:spPr>
        <p:txBody>
          <a:bodyPr wrap="square" rtlCol="0">
            <a:spAutoFit/>
          </a:bodyPr>
          <a:lstStyle/>
          <a:p>
            <a:r>
              <a:rPr lang="ja-JP" altLang="en-US" sz="2400" dirty="0" smtClean="0">
                <a:latin typeface="HGPｺﾞｼｯｸE" pitchFamily="50" charset="-128"/>
                <a:ea typeface="HGPｺﾞｼｯｸE" pitchFamily="50" charset="-128"/>
                <a:cs typeface="メイリオ" pitchFamily="50" charset="-128"/>
              </a:rPr>
              <a:t>○</a:t>
            </a:r>
            <a:endParaRPr kumimoji="1" lang="ja-JP" altLang="en-US" sz="2400" dirty="0">
              <a:latin typeface="HGPｺﾞｼｯｸE" pitchFamily="50" charset="-128"/>
              <a:ea typeface="HGPｺﾞｼｯｸE" pitchFamily="50" charset="-128"/>
              <a:cs typeface="メイリオ" pitchFamily="50" charset="-128"/>
            </a:endParaRPr>
          </a:p>
        </p:txBody>
      </p:sp>
      <p:sp>
        <p:nvSpPr>
          <p:cNvPr id="21" name="テキスト ボックス 20"/>
          <p:cNvSpPr txBox="1"/>
          <p:nvPr/>
        </p:nvSpPr>
        <p:spPr>
          <a:xfrm>
            <a:off x="8460432" y="5517232"/>
            <a:ext cx="504056" cy="461665"/>
          </a:xfrm>
          <a:prstGeom prst="rect">
            <a:avLst/>
          </a:prstGeom>
          <a:noFill/>
        </p:spPr>
        <p:txBody>
          <a:bodyPr wrap="square" rtlCol="0">
            <a:spAutoFit/>
          </a:bodyPr>
          <a:lstStyle/>
          <a:p>
            <a:r>
              <a:rPr lang="ja-JP" altLang="en-US" sz="2400" dirty="0" smtClean="0">
                <a:latin typeface="HGPｺﾞｼｯｸE" pitchFamily="50" charset="-128"/>
                <a:ea typeface="HGPｺﾞｼｯｸE" pitchFamily="50" charset="-128"/>
                <a:cs typeface="メイリオ" pitchFamily="50" charset="-128"/>
              </a:rPr>
              <a:t>○</a:t>
            </a:r>
            <a:endParaRPr kumimoji="1" lang="ja-JP" altLang="en-US" sz="2400" dirty="0">
              <a:latin typeface="HGPｺﾞｼｯｸE" pitchFamily="50" charset="-128"/>
              <a:ea typeface="HGPｺﾞｼｯｸE" pitchFamily="50" charset="-128"/>
              <a:cs typeface="メイリオ" pitchFamily="50" charset="-128"/>
            </a:endParaRPr>
          </a:p>
        </p:txBody>
      </p:sp>
      <p:sp>
        <p:nvSpPr>
          <p:cNvPr id="22" name="テキスト ボックス 21"/>
          <p:cNvSpPr txBox="1"/>
          <p:nvPr/>
        </p:nvSpPr>
        <p:spPr>
          <a:xfrm>
            <a:off x="8460432" y="6309320"/>
            <a:ext cx="504056" cy="461665"/>
          </a:xfrm>
          <a:prstGeom prst="rect">
            <a:avLst/>
          </a:prstGeom>
          <a:noFill/>
        </p:spPr>
        <p:txBody>
          <a:bodyPr wrap="square" rtlCol="0">
            <a:spAutoFit/>
          </a:bodyPr>
          <a:lstStyle/>
          <a:p>
            <a:r>
              <a:rPr lang="ja-JP" altLang="en-US" sz="2400" dirty="0" smtClean="0">
                <a:latin typeface="HGPｺﾞｼｯｸE" pitchFamily="50" charset="-128"/>
                <a:ea typeface="HGPｺﾞｼｯｸE" pitchFamily="50" charset="-128"/>
                <a:cs typeface="メイリオ" pitchFamily="50" charset="-128"/>
              </a:rPr>
              <a:t>○</a:t>
            </a:r>
            <a:endParaRPr kumimoji="1" lang="ja-JP" altLang="en-US" sz="2400" dirty="0">
              <a:latin typeface="HGPｺﾞｼｯｸE" pitchFamily="50" charset="-128"/>
              <a:ea typeface="HGPｺﾞｼｯｸE" pitchFamily="50" charset="-128"/>
              <a:cs typeface="メイリオ" pitchFamily="50" charset="-128"/>
            </a:endParaRPr>
          </a:p>
        </p:txBody>
      </p:sp>
      <p:sp>
        <p:nvSpPr>
          <p:cNvPr id="23" name="テキスト ボックス 22"/>
          <p:cNvSpPr txBox="1"/>
          <p:nvPr/>
        </p:nvSpPr>
        <p:spPr>
          <a:xfrm>
            <a:off x="8460432" y="1772816"/>
            <a:ext cx="504056" cy="461665"/>
          </a:xfrm>
          <a:prstGeom prst="rect">
            <a:avLst/>
          </a:prstGeom>
          <a:noFill/>
        </p:spPr>
        <p:txBody>
          <a:bodyPr wrap="square" rtlCol="0">
            <a:spAutoFit/>
          </a:bodyPr>
          <a:lstStyle/>
          <a:p>
            <a:r>
              <a:rPr lang="ja-JP" altLang="en-US" sz="2400" dirty="0" smtClean="0">
                <a:solidFill>
                  <a:srgbClr val="FF0000"/>
                </a:solidFill>
                <a:latin typeface="HGPｺﾞｼｯｸE" pitchFamily="50" charset="-128"/>
                <a:ea typeface="HGPｺﾞｼｯｸE" pitchFamily="50" charset="-128"/>
                <a:cs typeface="メイリオ" pitchFamily="50" charset="-128"/>
              </a:rPr>
              <a:t>○</a:t>
            </a:r>
            <a:endParaRPr kumimoji="1" lang="ja-JP" altLang="en-US" sz="2400" dirty="0">
              <a:solidFill>
                <a:srgbClr val="FF0000"/>
              </a:solidFill>
              <a:latin typeface="HGPｺﾞｼｯｸE" pitchFamily="50" charset="-128"/>
              <a:ea typeface="HGPｺﾞｼｯｸE" pitchFamily="50" charset="-128"/>
              <a:cs typeface="メイリオ" pitchFamily="50" charset="-128"/>
            </a:endParaRPr>
          </a:p>
        </p:txBody>
      </p:sp>
      <p:sp>
        <p:nvSpPr>
          <p:cNvPr id="24" name="テキスト ボックス 23"/>
          <p:cNvSpPr txBox="1"/>
          <p:nvPr/>
        </p:nvSpPr>
        <p:spPr>
          <a:xfrm>
            <a:off x="8460432" y="2708920"/>
            <a:ext cx="504056" cy="461665"/>
          </a:xfrm>
          <a:prstGeom prst="rect">
            <a:avLst/>
          </a:prstGeom>
          <a:noFill/>
        </p:spPr>
        <p:txBody>
          <a:bodyPr wrap="square" rtlCol="0">
            <a:spAutoFit/>
          </a:bodyPr>
          <a:lstStyle/>
          <a:p>
            <a:r>
              <a:rPr lang="ja-JP" altLang="en-US" sz="2400" dirty="0" smtClean="0">
                <a:solidFill>
                  <a:srgbClr val="FF0000"/>
                </a:solidFill>
                <a:latin typeface="HGPｺﾞｼｯｸE" pitchFamily="50" charset="-128"/>
                <a:ea typeface="HGPｺﾞｼｯｸE" pitchFamily="50" charset="-128"/>
                <a:cs typeface="メイリオ" pitchFamily="50" charset="-128"/>
              </a:rPr>
              <a:t>○</a:t>
            </a:r>
            <a:endParaRPr kumimoji="1" lang="ja-JP" altLang="en-US" sz="2400" dirty="0">
              <a:solidFill>
                <a:srgbClr val="FF0000"/>
              </a:solidFill>
              <a:latin typeface="HGPｺﾞｼｯｸE" pitchFamily="50" charset="-128"/>
              <a:ea typeface="HGPｺﾞｼｯｸE"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ox(in)">
                                      <p:cBhvr>
                                        <p:cTn id="7" dur="500"/>
                                        <p:tgtEl>
                                          <p:spTgt spid="14"/>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ox(in)">
                                      <p:cBhvr>
                                        <p:cTn id="10" dur="500"/>
                                        <p:tgtEl>
                                          <p:spTgt spid="16"/>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box(in)">
                                      <p:cBhvr>
                                        <p:cTn id="13" dur="500"/>
                                        <p:tgtEl>
                                          <p:spTgt spid="17"/>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box(in)">
                                      <p:cBhvr>
                                        <p:cTn id="16" dur="500"/>
                                        <p:tgtEl>
                                          <p:spTgt spid="18"/>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box(in)">
                                      <p:cBhvr>
                                        <p:cTn id="19" dur="500"/>
                                        <p:tgtEl>
                                          <p:spTgt spid="19"/>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ox(in)">
                                      <p:cBhvr>
                                        <p:cTn id="22" dur="500"/>
                                        <p:tgtEl>
                                          <p:spTgt spid="20"/>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box(in)">
                                      <p:cBhvr>
                                        <p:cTn id="25" dur="500"/>
                                        <p:tgtEl>
                                          <p:spTgt spid="21"/>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box(in)">
                                      <p:cBhvr>
                                        <p:cTn id="28" dur="500"/>
                                        <p:tgtEl>
                                          <p:spTgt spid="22"/>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box(in)">
                                      <p:cBhvr>
                                        <p:cTn id="31" dur="500"/>
                                        <p:tgtEl>
                                          <p:spTgt spid="23"/>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box(in)">
                                      <p:cBhvr>
                                        <p:cTn id="3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7" grpId="0"/>
      <p:bldP spid="18" grpId="0"/>
      <p:bldP spid="19" grpId="0"/>
      <p:bldP spid="20" grpId="0"/>
      <p:bldP spid="21" grpId="0"/>
      <p:bldP spid="22" grpId="0"/>
      <p:bldP spid="23" grpId="0"/>
      <p:bldP spid="2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 name="表 61"/>
          <p:cNvGraphicFramePr>
            <a:graphicFrameLocks noGrp="1"/>
          </p:cNvGraphicFramePr>
          <p:nvPr/>
        </p:nvGraphicFramePr>
        <p:xfrm>
          <a:off x="0" y="1363840"/>
          <a:ext cx="9144000" cy="5494159"/>
        </p:xfrm>
        <a:graphic>
          <a:graphicData uri="http://schemas.openxmlformats.org/drawingml/2006/table">
            <a:tbl>
              <a:tblPr/>
              <a:tblGrid>
                <a:gridCol w="395536"/>
                <a:gridCol w="3744416"/>
                <a:gridCol w="4032448"/>
                <a:gridCol w="971600"/>
              </a:tblGrid>
              <a:tr h="469218">
                <a:tc>
                  <a:txBody>
                    <a:bodyPr/>
                    <a:lstStyle/>
                    <a:p>
                      <a:pPr algn="ctr">
                        <a:lnSpc>
                          <a:spcPts val="1800"/>
                        </a:lnSpc>
                        <a:spcAft>
                          <a:spcPts val="0"/>
                        </a:spcAft>
                      </a:pPr>
                      <a:r>
                        <a:rPr lang="en-US" altLang="ja-JP" sz="2400" b="1" kern="100" dirty="0" smtClean="0">
                          <a:latin typeface="メイリオ" pitchFamily="50" charset="-128"/>
                          <a:ea typeface="メイリオ" pitchFamily="50" charset="-128"/>
                          <a:cs typeface="メイリオ" pitchFamily="50" charset="-128"/>
                        </a:rPr>
                        <a:t>#</a:t>
                      </a:r>
                      <a:endParaRPr lang="ja-JP" sz="2400" b="1" kern="100" dirty="0">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2400" b="1" kern="100" dirty="0">
                          <a:latin typeface="メイリオ" pitchFamily="50" charset="-128"/>
                          <a:ea typeface="メイリオ" pitchFamily="50" charset="-128"/>
                          <a:cs typeface="メイリオ" pitchFamily="50" charset="-128"/>
                        </a:rPr>
                        <a:t>検討項目</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2400" b="1" kern="100" dirty="0" smtClean="0">
                          <a:latin typeface="メイリオ" pitchFamily="50" charset="-128"/>
                          <a:ea typeface="メイリオ" pitchFamily="50" charset="-128"/>
                          <a:cs typeface="メイリオ" pitchFamily="50" charset="-128"/>
                        </a:rPr>
                        <a:t>概要</a:t>
                      </a:r>
                      <a:endParaRPr lang="ja-JP" sz="2400" b="1" kern="100" dirty="0">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2400" b="1" kern="100" dirty="0" smtClean="0">
                          <a:latin typeface="メイリオ" pitchFamily="50" charset="-128"/>
                          <a:ea typeface="メイリオ" pitchFamily="50" charset="-128"/>
                          <a:cs typeface="メイリオ" pitchFamily="50" charset="-128"/>
                        </a:rPr>
                        <a:t>評価</a:t>
                      </a:r>
                      <a:endParaRPr lang="ja-JP" sz="2400" b="1" kern="100" dirty="0">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366420">
                <a:tc>
                  <a:txBody>
                    <a:bodyPr/>
                    <a:lstStyle/>
                    <a:p>
                      <a:pPr marL="0" marR="0" indent="0" algn="r" defTabSz="914400" rtl="0" eaLnBrk="1" fontAlgn="auto" latinLnBrk="0" hangingPunct="1">
                        <a:lnSpc>
                          <a:spcPts val="1800"/>
                        </a:lnSpc>
                        <a:spcBef>
                          <a:spcPts val="0"/>
                        </a:spcBef>
                        <a:spcAft>
                          <a:spcPts val="0"/>
                        </a:spcAft>
                        <a:buClrTx/>
                        <a:buSzTx/>
                        <a:buFontTx/>
                        <a:buNone/>
                        <a:tabLst/>
                        <a:defRPr/>
                      </a:pPr>
                      <a:r>
                        <a:rPr lang="en-US" altLang="ja-JP" sz="1600" b="1" kern="100" dirty="0" smtClean="0">
                          <a:solidFill>
                            <a:srgbClr val="FF0000"/>
                          </a:solidFill>
                          <a:latin typeface="Century"/>
                          <a:ea typeface="Mincho"/>
                          <a:cs typeface="Times New Roman"/>
                        </a:rPr>
                        <a:t>1</a:t>
                      </a:r>
                      <a:endParaRPr lang="ja-JP" altLang="ja-JP" sz="1600" b="1" kern="100" dirty="0" smtClean="0">
                        <a:solidFill>
                          <a:srgbClr val="FF0000"/>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solidFill>
                            <a:srgbClr val="FF0000"/>
                          </a:solidFill>
                          <a:latin typeface="+mn-lt"/>
                          <a:ea typeface="Mincho"/>
                          <a:cs typeface="Times New Roman"/>
                        </a:rPr>
                        <a:t>必須項目を明確にする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rgbClr val="FF0000"/>
                          </a:solidFill>
                          <a:latin typeface="+mn-lt"/>
                          <a:ea typeface="Mincho"/>
                          <a:cs typeface="Times New Roman"/>
                        </a:rPr>
                        <a:t>必須項目はラベルの横に『必須』と明記。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7490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2</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何のためのフォームか明記する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タブ名やラベル名からフォームの目的を判別できるように表示名称を精査。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47490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3</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altLang="en-US" sz="1600" b="1" kern="100" dirty="0" smtClean="0">
                          <a:solidFill>
                            <a:schemeClr val="bg1">
                              <a:lumMod val="75000"/>
                            </a:schemeClr>
                          </a:solidFill>
                          <a:latin typeface="+mn-lt"/>
                          <a:ea typeface="Mincho"/>
                          <a:cs typeface="Times New Roman"/>
                        </a:rPr>
                        <a:t>アクティブなフォームは</a:t>
                      </a:r>
                      <a:r>
                        <a:rPr lang="ja-JP" sz="1600" b="1" kern="100" dirty="0" smtClean="0">
                          <a:solidFill>
                            <a:schemeClr val="bg1">
                              <a:lumMod val="75000"/>
                            </a:schemeClr>
                          </a:solidFill>
                          <a:latin typeface="+mn-lt"/>
                          <a:ea typeface="Mincho"/>
                          <a:cs typeface="Times New Roman"/>
                        </a:rPr>
                        <a:t>色</a:t>
                      </a:r>
                      <a:r>
                        <a:rPr lang="ja-JP" sz="1600" b="1" kern="100" dirty="0">
                          <a:solidFill>
                            <a:schemeClr val="bg1">
                              <a:lumMod val="75000"/>
                            </a:schemeClr>
                          </a:solidFill>
                          <a:latin typeface="+mn-lt"/>
                          <a:ea typeface="Mincho"/>
                          <a:cs typeface="Times New Roman"/>
                        </a:rPr>
                        <a:t>を変える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アクティブ時はフォームを強調。</a:t>
                      </a:r>
                    </a:p>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a:t>
                      </a:r>
                      <a:r>
                        <a:rPr kumimoji="1" lang="en-US" altLang="en-US" sz="1400" b="1" kern="100" dirty="0" smtClean="0">
                          <a:solidFill>
                            <a:schemeClr val="bg1">
                              <a:lumMod val="75000"/>
                            </a:schemeClr>
                          </a:solidFill>
                          <a:latin typeface="+mn-lt"/>
                          <a:ea typeface="Mincho"/>
                          <a:cs typeface="Times New Roman"/>
                        </a:rPr>
                        <a:t>Bootstrap</a:t>
                      </a:r>
                      <a:r>
                        <a:rPr kumimoji="1" lang="ja-JP" altLang="en-US" sz="1400" b="1" kern="100" dirty="0" smtClean="0">
                          <a:solidFill>
                            <a:schemeClr val="bg1">
                              <a:lumMod val="75000"/>
                            </a:schemeClr>
                          </a:solidFill>
                          <a:latin typeface="+mn-lt"/>
                          <a:ea typeface="Mincho"/>
                          <a:cs typeface="Times New Roman"/>
                        </a:rPr>
                        <a:t>により実現）</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7490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4</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送信ボタンの表現を変える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ボタンの色や表現は</a:t>
                      </a:r>
                      <a:r>
                        <a:rPr kumimoji="1" lang="en-US" altLang="en-US" sz="1400" b="1" kern="100" dirty="0" smtClean="0">
                          <a:solidFill>
                            <a:schemeClr val="bg1">
                              <a:lumMod val="75000"/>
                            </a:schemeClr>
                          </a:solidFill>
                          <a:latin typeface="+mn-lt"/>
                          <a:ea typeface="Mincho"/>
                          <a:cs typeface="Times New Roman"/>
                        </a:rPr>
                        <a:t>NC3</a:t>
                      </a:r>
                      <a:r>
                        <a:rPr kumimoji="1" lang="ja-JP" altLang="en-US" sz="1400" b="1" kern="100" dirty="0" smtClean="0">
                          <a:solidFill>
                            <a:schemeClr val="bg1">
                              <a:lumMod val="75000"/>
                            </a:schemeClr>
                          </a:solidFill>
                          <a:latin typeface="+mn-lt"/>
                          <a:ea typeface="Mincho"/>
                          <a:cs typeface="Times New Roman"/>
                        </a:rPr>
                        <a:t>で共通化。</a:t>
                      </a:r>
                    </a:p>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（キャンセル、一時保存、決定等）</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47490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5</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フォームの項目は垂直にする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仕様により、</a:t>
                      </a:r>
                      <a:r>
                        <a:rPr kumimoji="1" lang="en-US" altLang="en-US" sz="1400" b="1" kern="100" dirty="0" smtClean="0">
                          <a:solidFill>
                            <a:schemeClr val="bg1">
                              <a:lumMod val="75000"/>
                            </a:schemeClr>
                          </a:solidFill>
                          <a:latin typeface="+mn-lt"/>
                          <a:ea typeface="Mincho"/>
                          <a:cs typeface="Times New Roman"/>
                        </a:rPr>
                        <a:t>NC2</a:t>
                      </a:r>
                      <a:r>
                        <a:rPr kumimoji="1" lang="ja-JP" altLang="en-US" sz="1400" b="1" kern="100" dirty="0" smtClean="0">
                          <a:solidFill>
                            <a:schemeClr val="bg1">
                              <a:lumMod val="75000"/>
                            </a:schemeClr>
                          </a:solidFill>
                          <a:latin typeface="+mn-lt"/>
                          <a:ea typeface="Mincho"/>
                          <a:cs typeface="Times New Roman"/>
                        </a:rPr>
                        <a:t>では存在したフレームの幅の指定が無くなり、垂直に並ぶ。</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642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6</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不要な項目は入れない</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en-US" altLang="en-US" sz="1400" b="1" kern="100" dirty="0" smtClean="0">
                          <a:solidFill>
                            <a:schemeClr val="bg1">
                              <a:lumMod val="75000"/>
                            </a:schemeClr>
                          </a:solidFill>
                          <a:latin typeface="+mn-lt"/>
                          <a:ea typeface="Mincho"/>
                          <a:cs typeface="Times New Roman"/>
                        </a:rPr>
                        <a:t>NC2</a:t>
                      </a:r>
                      <a:r>
                        <a:rPr kumimoji="1" lang="ja-JP" altLang="en-US" sz="1400" b="1" kern="100" dirty="0" smtClean="0">
                          <a:solidFill>
                            <a:schemeClr val="bg1">
                              <a:lumMod val="75000"/>
                            </a:schemeClr>
                          </a:solidFill>
                          <a:latin typeface="+mn-lt"/>
                          <a:ea typeface="Mincho"/>
                          <a:cs typeface="Times New Roman"/>
                        </a:rPr>
                        <a:t>より単純な項目に精査。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6642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7</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タブボタンで移動できるようにする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en-US" altLang="en-US" sz="1400" b="1" kern="100" dirty="0" smtClean="0">
                          <a:solidFill>
                            <a:schemeClr val="bg1">
                              <a:lumMod val="75000"/>
                            </a:schemeClr>
                          </a:solidFill>
                          <a:latin typeface="+mn-lt"/>
                          <a:ea typeface="Mincho"/>
                          <a:cs typeface="Times New Roman"/>
                        </a:rPr>
                        <a:t>HTML</a:t>
                      </a:r>
                      <a:r>
                        <a:rPr kumimoji="1" lang="ja-JP" altLang="en-US" sz="1400" b="1" kern="100" dirty="0" smtClean="0">
                          <a:solidFill>
                            <a:schemeClr val="bg1">
                              <a:lumMod val="75000"/>
                            </a:schemeClr>
                          </a:solidFill>
                          <a:latin typeface="+mn-lt"/>
                          <a:ea typeface="Mincho"/>
                          <a:cs typeface="Times New Roman"/>
                        </a:rPr>
                        <a:t>の機能により可能。</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7490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8</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altLang="en-US" sz="1600" b="1" kern="100" dirty="0" smtClean="0">
                          <a:solidFill>
                            <a:schemeClr val="bg1">
                              <a:lumMod val="75000"/>
                            </a:schemeClr>
                          </a:solidFill>
                          <a:latin typeface="+mn-lt"/>
                          <a:ea typeface="Mincho"/>
                          <a:cs typeface="Times New Roman"/>
                        </a:rPr>
                        <a:t>初期表示の文言を設定する</a:t>
                      </a:r>
                      <a:endParaRPr lang="ja-JP" altLang="ja-JP" sz="1600" b="1" kern="100" dirty="0">
                        <a:solidFill>
                          <a:schemeClr val="bg1">
                            <a:lumMod val="75000"/>
                          </a:schemeClr>
                        </a:solidFill>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プレースホルダーを使用し、フォームが空の場合は初期表示の文言を設定。</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94980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9</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末尾のスペースは自動削除する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en-US" altLang="en-US" sz="1400" b="1" kern="100" dirty="0" smtClean="0">
                          <a:solidFill>
                            <a:schemeClr val="bg1">
                              <a:lumMod val="75000"/>
                            </a:schemeClr>
                          </a:solidFill>
                          <a:latin typeface="+mn-lt"/>
                          <a:ea typeface="Mincho"/>
                          <a:cs typeface="Times New Roman"/>
                        </a:rPr>
                        <a:t>URL</a:t>
                      </a:r>
                      <a:r>
                        <a:rPr kumimoji="1" lang="ja-JP" altLang="en-US" sz="1400" b="1" kern="100" dirty="0" smtClean="0">
                          <a:solidFill>
                            <a:schemeClr val="bg1">
                              <a:lumMod val="75000"/>
                            </a:schemeClr>
                          </a:solidFill>
                          <a:latin typeface="+mn-lt"/>
                          <a:ea typeface="Mincho"/>
                          <a:cs typeface="Times New Roman"/>
                        </a:rPr>
                        <a:t>では、半角・全角スペースは自動削除。</a:t>
                      </a:r>
                    </a:p>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フレームの高さでは、半角スペースは自動削除され、全角スペースが入ると後述のサブミットロックがかかる。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01381">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10</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ラジオボタンやチェックボックス</a:t>
                      </a:r>
                      <a:r>
                        <a:rPr lang="ja-JP" sz="1600" b="1" kern="100" dirty="0" smtClean="0">
                          <a:solidFill>
                            <a:schemeClr val="bg1">
                              <a:lumMod val="75000"/>
                            </a:schemeClr>
                          </a:solidFill>
                          <a:latin typeface="+mn-lt"/>
                          <a:ea typeface="Mincho"/>
                          <a:cs typeface="Times New Roman"/>
                        </a:rPr>
                        <a:t>はラベル</a:t>
                      </a:r>
                      <a:r>
                        <a:rPr lang="ja-JP" sz="1600" b="1" kern="100" dirty="0">
                          <a:solidFill>
                            <a:schemeClr val="bg1">
                              <a:lumMod val="75000"/>
                            </a:schemeClr>
                          </a:solidFill>
                          <a:latin typeface="+mn-lt"/>
                          <a:ea typeface="Mincho"/>
                          <a:cs typeface="Times New Roman"/>
                        </a:rPr>
                        <a:t>を押しても選べるようにする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ラベル押下でも選択可能。</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
        <p:nvSpPr>
          <p:cNvPr id="63" name="コンテンツ プレースホルダ 5"/>
          <p:cNvSpPr txBox="1">
            <a:spLocks/>
          </p:cNvSpPr>
          <p:nvPr/>
        </p:nvSpPr>
        <p:spPr>
          <a:xfrm>
            <a:off x="0" y="908720"/>
            <a:ext cx="7344816" cy="50405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①表示・入力方法最適化　　</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64" name="テキスト ボックス 63"/>
          <p:cNvSpPr txBox="1"/>
          <p:nvPr/>
        </p:nvSpPr>
        <p:spPr>
          <a:xfrm>
            <a:off x="8460432" y="2204864"/>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65" name="テキスト ボックス 64"/>
          <p:cNvSpPr txBox="1"/>
          <p:nvPr/>
        </p:nvSpPr>
        <p:spPr>
          <a:xfrm>
            <a:off x="8460432" y="3140968"/>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66" name="テキスト ボックス 65"/>
          <p:cNvSpPr txBox="1"/>
          <p:nvPr/>
        </p:nvSpPr>
        <p:spPr>
          <a:xfrm>
            <a:off x="8460432" y="3635732"/>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67" name="テキスト ボックス 66"/>
          <p:cNvSpPr txBox="1"/>
          <p:nvPr/>
        </p:nvSpPr>
        <p:spPr>
          <a:xfrm>
            <a:off x="8460432" y="4047455"/>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68" name="テキスト ボックス 67"/>
          <p:cNvSpPr txBox="1"/>
          <p:nvPr/>
        </p:nvSpPr>
        <p:spPr>
          <a:xfrm>
            <a:off x="8460432" y="4407495"/>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69" name="テキスト ボックス 68"/>
          <p:cNvSpPr txBox="1"/>
          <p:nvPr/>
        </p:nvSpPr>
        <p:spPr>
          <a:xfrm>
            <a:off x="8460432" y="4839543"/>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70" name="テキスト ボックス 69"/>
          <p:cNvSpPr txBox="1"/>
          <p:nvPr/>
        </p:nvSpPr>
        <p:spPr>
          <a:xfrm>
            <a:off x="8460432" y="5517232"/>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71" name="テキスト ボックス 70"/>
          <p:cNvSpPr txBox="1"/>
          <p:nvPr/>
        </p:nvSpPr>
        <p:spPr>
          <a:xfrm>
            <a:off x="8460432" y="6309320"/>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72" name="テキスト ボックス 71"/>
          <p:cNvSpPr txBox="1"/>
          <p:nvPr/>
        </p:nvSpPr>
        <p:spPr>
          <a:xfrm>
            <a:off x="8460432" y="1772816"/>
            <a:ext cx="504056" cy="461665"/>
          </a:xfrm>
          <a:prstGeom prst="rect">
            <a:avLst/>
          </a:prstGeom>
          <a:noFill/>
        </p:spPr>
        <p:txBody>
          <a:bodyPr wrap="square" rtlCol="0">
            <a:spAutoFit/>
          </a:bodyPr>
          <a:lstStyle/>
          <a:p>
            <a:r>
              <a:rPr lang="ja-JP" altLang="en-US" sz="2400" dirty="0" smtClean="0">
                <a:solidFill>
                  <a:srgbClr val="FF0000"/>
                </a:solidFill>
                <a:latin typeface="HGPｺﾞｼｯｸE" pitchFamily="50" charset="-128"/>
                <a:ea typeface="HGPｺﾞｼｯｸE" pitchFamily="50" charset="-128"/>
                <a:cs typeface="メイリオ" pitchFamily="50" charset="-128"/>
              </a:rPr>
              <a:t>○</a:t>
            </a:r>
            <a:endParaRPr kumimoji="1" lang="ja-JP" altLang="en-US" sz="2400" dirty="0">
              <a:solidFill>
                <a:srgbClr val="FF0000"/>
              </a:solidFill>
              <a:latin typeface="HGPｺﾞｼｯｸE" pitchFamily="50" charset="-128"/>
              <a:ea typeface="HGPｺﾞｼｯｸE" pitchFamily="50" charset="-128"/>
              <a:cs typeface="メイリオ" pitchFamily="50" charset="-128"/>
            </a:endParaRPr>
          </a:p>
        </p:txBody>
      </p:sp>
      <p:sp>
        <p:nvSpPr>
          <p:cNvPr id="73" name="テキスト ボックス 72"/>
          <p:cNvSpPr txBox="1"/>
          <p:nvPr/>
        </p:nvSpPr>
        <p:spPr>
          <a:xfrm>
            <a:off x="8460432" y="2708920"/>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33</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27" name="正方形/長方形 26"/>
          <p:cNvSpPr/>
          <p:nvPr/>
        </p:nvSpPr>
        <p:spPr>
          <a:xfrm>
            <a:off x="467544" y="2276872"/>
            <a:ext cx="7992888" cy="4392488"/>
          </a:xfrm>
          <a:prstGeom prst="rect">
            <a:avLst/>
          </a:prstGeom>
          <a:ln/>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pic>
        <p:nvPicPr>
          <p:cNvPr id="1028" name="Picture 4"/>
          <p:cNvPicPr>
            <a:picLocks noChangeAspect="1" noChangeArrowheads="1"/>
          </p:cNvPicPr>
          <p:nvPr/>
        </p:nvPicPr>
        <p:blipFill>
          <a:blip r:embed="rId3" cstate="print"/>
          <a:srcRect/>
          <a:stretch>
            <a:fillRect/>
          </a:stretch>
        </p:blipFill>
        <p:spPr bwMode="auto">
          <a:xfrm>
            <a:off x="539553" y="2420889"/>
            <a:ext cx="5723707" cy="2952327"/>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2838339" y="2924944"/>
            <a:ext cx="5478077" cy="3600400"/>
          </a:xfrm>
          <a:prstGeom prst="rect">
            <a:avLst/>
          </a:prstGeom>
          <a:noFill/>
          <a:ln w="9525">
            <a:noFill/>
            <a:miter lim="800000"/>
            <a:headEnd/>
            <a:tailEnd/>
          </a:ln>
        </p:spPr>
      </p:pic>
      <p:cxnSp>
        <p:nvCxnSpPr>
          <p:cNvPr id="29" name="カギ線コネクタ 28"/>
          <p:cNvCxnSpPr/>
          <p:nvPr/>
        </p:nvCxnSpPr>
        <p:spPr>
          <a:xfrm rot="5400000">
            <a:off x="899594" y="2564902"/>
            <a:ext cx="1224136" cy="360044"/>
          </a:xfrm>
          <a:prstGeom prst="bentConnector3">
            <a:avLst>
              <a:gd name="adj1" fmla="val 74010"/>
            </a:avLst>
          </a:prstGeom>
          <a:ln w="57150">
            <a:solidFill>
              <a:schemeClr val="accent6">
                <a:lumMod val="75000"/>
              </a:schemeClr>
            </a:solidFill>
            <a:tailEnd type="triangle"/>
          </a:ln>
        </p:spPr>
        <p:style>
          <a:lnRef idx="3">
            <a:schemeClr val="accent2"/>
          </a:lnRef>
          <a:fillRef idx="0">
            <a:schemeClr val="accent2"/>
          </a:fillRef>
          <a:effectRef idx="2">
            <a:schemeClr val="accent2"/>
          </a:effectRef>
          <a:fontRef idx="minor">
            <a:schemeClr val="tx1"/>
          </a:fontRef>
        </p:style>
      </p:cxnSp>
      <p:cxnSp>
        <p:nvCxnSpPr>
          <p:cNvPr id="31" name="カギ線コネクタ 30"/>
          <p:cNvCxnSpPr/>
          <p:nvPr/>
        </p:nvCxnSpPr>
        <p:spPr>
          <a:xfrm rot="16200000" flipH="1">
            <a:off x="2411760" y="2132856"/>
            <a:ext cx="1728192" cy="1728192"/>
          </a:xfrm>
          <a:prstGeom prst="bentConnector3">
            <a:avLst>
              <a:gd name="adj1" fmla="val 77715"/>
            </a:avLst>
          </a:prstGeom>
          <a:ln w="57150">
            <a:solidFill>
              <a:schemeClr val="accent6">
                <a:lumMod val="75000"/>
              </a:schemeClr>
            </a:solidFill>
            <a:tailEnd type="triangle"/>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par>
                                <p:cTn id="8" presetID="9" presetClass="entr" presetSubtype="0" fill="hold" nodeType="withEffect">
                                  <p:stCondLst>
                                    <p:cond delay="0"/>
                                  </p:stCondLst>
                                  <p:childTnLst>
                                    <p:set>
                                      <p:cBhvr>
                                        <p:cTn id="9" dur="1" fill="hold">
                                          <p:stCondLst>
                                            <p:cond delay="0"/>
                                          </p:stCondLst>
                                        </p:cTn>
                                        <p:tgtEl>
                                          <p:spTgt spid="1028"/>
                                        </p:tgtEl>
                                        <p:attrNameLst>
                                          <p:attrName>style.visibility</p:attrName>
                                        </p:attrNameLst>
                                      </p:cBhvr>
                                      <p:to>
                                        <p:strVal val="visible"/>
                                      </p:to>
                                    </p:set>
                                    <p:animEffect transition="in" filter="dissolve">
                                      <p:cBhvr>
                                        <p:cTn id="10" dur="500"/>
                                        <p:tgtEl>
                                          <p:spTgt spid="1028"/>
                                        </p:tgtEl>
                                      </p:cBhvr>
                                    </p:animEffect>
                                  </p:childTnLst>
                                </p:cTn>
                              </p:par>
                              <p:par>
                                <p:cTn id="11" presetID="9" presetClass="entr" presetSubtype="0" fill="hold" nodeType="withEffect">
                                  <p:stCondLst>
                                    <p:cond delay="0"/>
                                  </p:stCondLst>
                                  <p:childTnLst>
                                    <p:set>
                                      <p:cBhvr>
                                        <p:cTn id="12" dur="1" fill="hold">
                                          <p:stCondLst>
                                            <p:cond delay="0"/>
                                          </p:stCondLst>
                                        </p:cTn>
                                        <p:tgtEl>
                                          <p:spTgt spid="1027"/>
                                        </p:tgtEl>
                                        <p:attrNameLst>
                                          <p:attrName>style.visibility</p:attrName>
                                        </p:attrNameLst>
                                      </p:cBhvr>
                                      <p:to>
                                        <p:strVal val="visible"/>
                                      </p:to>
                                    </p:set>
                                    <p:animEffect transition="in" filter="dissolve">
                                      <p:cBhvr>
                                        <p:cTn id="13" dur="500"/>
                                        <p:tgtEl>
                                          <p:spTgt spid="1027"/>
                                        </p:tgtEl>
                                      </p:cBhvr>
                                    </p:animEffect>
                                  </p:childTnLst>
                                </p:cTn>
                              </p:par>
                              <p:par>
                                <p:cTn id="14" presetID="9" presetClass="entr" presetSubtype="0" fill="hold"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dissolve">
                                      <p:cBhvr>
                                        <p:cTn id="16" dur="500"/>
                                        <p:tgtEl>
                                          <p:spTgt spid="31"/>
                                        </p:tgtEl>
                                      </p:cBhvr>
                                    </p:animEffect>
                                  </p:childTnLst>
                                </p:cTn>
                              </p:par>
                              <p:par>
                                <p:cTn id="17" presetID="9"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dissolve">
                                      <p:cBhvr>
                                        <p:cTn id="19" dur="500"/>
                                        <p:tgtEl>
                                          <p:spTgt spid="29"/>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64"/>
                                        </p:tgtEl>
                                        <p:attrNameLst>
                                          <p:attrName>style.visibility</p:attrName>
                                        </p:attrNameLst>
                                      </p:cBhvr>
                                      <p:to>
                                        <p:strVal val="visible"/>
                                      </p:to>
                                    </p:set>
                                    <p:animEffect transition="in" filter="box(in)">
                                      <p:cBhvr>
                                        <p:cTn id="24" dur="500"/>
                                        <p:tgtEl>
                                          <p:spTgt spid="64"/>
                                        </p:tgtEl>
                                      </p:cBhvr>
                                    </p:animEffect>
                                  </p:childTnLst>
                                </p:cTn>
                              </p:par>
                              <p:par>
                                <p:cTn id="25" presetID="4" presetClass="entr" presetSubtype="16" fill="hold" grpId="0" nodeType="withEffect">
                                  <p:stCondLst>
                                    <p:cond delay="0"/>
                                  </p:stCondLst>
                                  <p:childTnLst>
                                    <p:set>
                                      <p:cBhvr>
                                        <p:cTn id="26" dur="1" fill="hold">
                                          <p:stCondLst>
                                            <p:cond delay="0"/>
                                          </p:stCondLst>
                                        </p:cTn>
                                        <p:tgtEl>
                                          <p:spTgt spid="65"/>
                                        </p:tgtEl>
                                        <p:attrNameLst>
                                          <p:attrName>style.visibility</p:attrName>
                                        </p:attrNameLst>
                                      </p:cBhvr>
                                      <p:to>
                                        <p:strVal val="visible"/>
                                      </p:to>
                                    </p:set>
                                    <p:animEffect transition="in" filter="box(in)">
                                      <p:cBhvr>
                                        <p:cTn id="27" dur="500"/>
                                        <p:tgtEl>
                                          <p:spTgt spid="65"/>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66"/>
                                        </p:tgtEl>
                                        <p:attrNameLst>
                                          <p:attrName>style.visibility</p:attrName>
                                        </p:attrNameLst>
                                      </p:cBhvr>
                                      <p:to>
                                        <p:strVal val="visible"/>
                                      </p:to>
                                    </p:set>
                                    <p:animEffect transition="in" filter="box(in)">
                                      <p:cBhvr>
                                        <p:cTn id="30" dur="500"/>
                                        <p:tgtEl>
                                          <p:spTgt spid="66"/>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67"/>
                                        </p:tgtEl>
                                        <p:attrNameLst>
                                          <p:attrName>style.visibility</p:attrName>
                                        </p:attrNameLst>
                                      </p:cBhvr>
                                      <p:to>
                                        <p:strVal val="visible"/>
                                      </p:to>
                                    </p:set>
                                    <p:animEffect transition="in" filter="box(in)">
                                      <p:cBhvr>
                                        <p:cTn id="33" dur="500"/>
                                        <p:tgtEl>
                                          <p:spTgt spid="67"/>
                                        </p:tgtEl>
                                      </p:cBhvr>
                                    </p:animEffect>
                                  </p:childTnLst>
                                </p:cTn>
                              </p:par>
                              <p:par>
                                <p:cTn id="34" presetID="4" presetClass="entr" presetSubtype="16" fill="hold" grpId="0" nodeType="withEffect">
                                  <p:stCondLst>
                                    <p:cond delay="0"/>
                                  </p:stCondLst>
                                  <p:childTnLst>
                                    <p:set>
                                      <p:cBhvr>
                                        <p:cTn id="35" dur="1" fill="hold">
                                          <p:stCondLst>
                                            <p:cond delay="0"/>
                                          </p:stCondLst>
                                        </p:cTn>
                                        <p:tgtEl>
                                          <p:spTgt spid="68"/>
                                        </p:tgtEl>
                                        <p:attrNameLst>
                                          <p:attrName>style.visibility</p:attrName>
                                        </p:attrNameLst>
                                      </p:cBhvr>
                                      <p:to>
                                        <p:strVal val="visible"/>
                                      </p:to>
                                    </p:set>
                                    <p:animEffect transition="in" filter="box(in)">
                                      <p:cBhvr>
                                        <p:cTn id="36" dur="500"/>
                                        <p:tgtEl>
                                          <p:spTgt spid="68"/>
                                        </p:tgtEl>
                                      </p:cBhvr>
                                    </p:animEffect>
                                  </p:childTnLst>
                                </p:cTn>
                              </p:par>
                              <p:par>
                                <p:cTn id="37" presetID="4" presetClass="entr" presetSubtype="16" fill="hold" grpId="0" nodeType="withEffect">
                                  <p:stCondLst>
                                    <p:cond delay="0"/>
                                  </p:stCondLst>
                                  <p:childTnLst>
                                    <p:set>
                                      <p:cBhvr>
                                        <p:cTn id="38" dur="1" fill="hold">
                                          <p:stCondLst>
                                            <p:cond delay="0"/>
                                          </p:stCondLst>
                                        </p:cTn>
                                        <p:tgtEl>
                                          <p:spTgt spid="69"/>
                                        </p:tgtEl>
                                        <p:attrNameLst>
                                          <p:attrName>style.visibility</p:attrName>
                                        </p:attrNameLst>
                                      </p:cBhvr>
                                      <p:to>
                                        <p:strVal val="visible"/>
                                      </p:to>
                                    </p:set>
                                    <p:animEffect transition="in" filter="box(in)">
                                      <p:cBhvr>
                                        <p:cTn id="39" dur="500"/>
                                        <p:tgtEl>
                                          <p:spTgt spid="69"/>
                                        </p:tgtEl>
                                      </p:cBhvr>
                                    </p:animEffect>
                                  </p:childTnLst>
                                </p:cTn>
                              </p:par>
                              <p:par>
                                <p:cTn id="40" presetID="4" presetClass="entr" presetSubtype="16" fill="hold" grpId="0" nodeType="withEffect">
                                  <p:stCondLst>
                                    <p:cond delay="0"/>
                                  </p:stCondLst>
                                  <p:childTnLst>
                                    <p:set>
                                      <p:cBhvr>
                                        <p:cTn id="41" dur="1" fill="hold">
                                          <p:stCondLst>
                                            <p:cond delay="0"/>
                                          </p:stCondLst>
                                        </p:cTn>
                                        <p:tgtEl>
                                          <p:spTgt spid="70"/>
                                        </p:tgtEl>
                                        <p:attrNameLst>
                                          <p:attrName>style.visibility</p:attrName>
                                        </p:attrNameLst>
                                      </p:cBhvr>
                                      <p:to>
                                        <p:strVal val="visible"/>
                                      </p:to>
                                    </p:set>
                                    <p:animEffect transition="in" filter="box(in)">
                                      <p:cBhvr>
                                        <p:cTn id="42" dur="500"/>
                                        <p:tgtEl>
                                          <p:spTgt spid="70"/>
                                        </p:tgtEl>
                                      </p:cBhvr>
                                    </p:animEffect>
                                  </p:childTnLst>
                                </p:cTn>
                              </p:par>
                              <p:par>
                                <p:cTn id="43" presetID="4" presetClass="entr" presetSubtype="16" fill="hold" grpId="0" nodeType="withEffect">
                                  <p:stCondLst>
                                    <p:cond delay="0"/>
                                  </p:stCondLst>
                                  <p:childTnLst>
                                    <p:set>
                                      <p:cBhvr>
                                        <p:cTn id="44" dur="1" fill="hold">
                                          <p:stCondLst>
                                            <p:cond delay="0"/>
                                          </p:stCondLst>
                                        </p:cTn>
                                        <p:tgtEl>
                                          <p:spTgt spid="71"/>
                                        </p:tgtEl>
                                        <p:attrNameLst>
                                          <p:attrName>style.visibility</p:attrName>
                                        </p:attrNameLst>
                                      </p:cBhvr>
                                      <p:to>
                                        <p:strVal val="visible"/>
                                      </p:to>
                                    </p:set>
                                    <p:animEffect transition="in" filter="box(in)">
                                      <p:cBhvr>
                                        <p:cTn id="45" dur="500"/>
                                        <p:tgtEl>
                                          <p:spTgt spid="71"/>
                                        </p:tgtEl>
                                      </p:cBhvr>
                                    </p:animEffect>
                                  </p:childTnLst>
                                </p:cTn>
                              </p:par>
                              <p:par>
                                <p:cTn id="46" presetID="4" presetClass="entr" presetSubtype="16" fill="hold" grpId="0" nodeType="withEffect">
                                  <p:stCondLst>
                                    <p:cond delay="0"/>
                                  </p:stCondLst>
                                  <p:childTnLst>
                                    <p:set>
                                      <p:cBhvr>
                                        <p:cTn id="47" dur="1" fill="hold">
                                          <p:stCondLst>
                                            <p:cond delay="0"/>
                                          </p:stCondLst>
                                        </p:cTn>
                                        <p:tgtEl>
                                          <p:spTgt spid="72"/>
                                        </p:tgtEl>
                                        <p:attrNameLst>
                                          <p:attrName>style.visibility</p:attrName>
                                        </p:attrNameLst>
                                      </p:cBhvr>
                                      <p:to>
                                        <p:strVal val="visible"/>
                                      </p:to>
                                    </p:set>
                                    <p:animEffect transition="in" filter="box(in)">
                                      <p:cBhvr>
                                        <p:cTn id="48" dur="500"/>
                                        <p:tgtEl>
                                          <p:spTgt spid="72"/>
                                        </p:tgtEl>
                                      </p:cBhvr>
                                    </p:animEffect>
                                  </p:childTnLst>
                                </p:cTn>
                              </p:par>
                              <p:par>
                                <p:cTn id="49" presetID="4" presetClass="entr" presetSubtype="16" fill="hold" grpId="0" nodeType="withEffect">
                                  <p:stCondLst>
                                    <p:cond delay="0"/>
                                  </p:stCondLst>
                                  <p:childTnLst>
                                    <p:set>
                                      <p:cBhvr>
                                        <p:cTn id="50" dur="1" fill="hold">
                                          <p:stCondLst>
                                            <p:cond delay="0"/>
                                          </p:stCondLst>
                                        </p:cTn>
                                        <p:tgtEl>
                                          <p:spTgt spid="73"/>
                                        </p:tgtEl>
                                        <p:attrNameLst>
                                          <p:attrName>style.visibility</p:attrName>
                                        </p:attrNameLst>
                                      </p:cBhvr>
                                      <p:to>
                                        <p:strVal val="visible"/>
                                      </p:to>
                                    </p:set>
                                    <p:animEffect transition="in" filter="box(in)">
                                      <p:cBhvr>
                                        <p:cTn id="51"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5" grpId="0"/>
      <p:bldP spid="66" grpId="0"/>
      <p:bldP spid="67" grpId="0"/>
      <p:bldP spid="68" grpId="0"/>
      <p:bldP spid="69" grpId="0"/>
      <p:bldP spid="70" grpId="0"/>
      <p:bldP spid="71" grpId="0"/>
      <p:bldP spid="72" grpId="0"/>
      <p:bldP spid="73" grpId="0"/>
      <p:bldP spid="2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 name="表 34"/>
          <p:cNvGraphicFramePr>
            <a:graphicFrameLocks noGrp="1"/>
          </p:cNvGraphicFramePr>
          <p:nvPr/>
        </p:nvGraphicFramePr>
        <p:xfrm>
          <a:off x="0" y="1363840"/>
          <a:ext cx="9144000" cy="5494159"/>
        </p:xfrm>
        <a:graphic>
          <a:graphicData uri="http://schemas.openxmlformats.org/drawingml/2006/table">
            <a:tbl>
              <a:tblPr/>
              <a:tblGrid>
                <a:gridCol w="395536"/>
                <a:gridCol w="3744416"/>
                <a:gridCol w="4032448"/>
                <a:gridCol w="971600"/>
              </a:tblGrid>
              <a:tr h="469218">
                <a:tc>
                  <a:txBody>
                    <a:bodyPr/>
                    <a:lstStyle/>
                    <a:p>
                      <a:pPr algn="ctr">
                        <a:lnSpc>
                          <a:spcPts val="1800"/>
                        </a:lnSpc>
                        <a:spcAft>
                          <a:spcPts val="0"/>
                        </a:spcAft>
                      </a:pPr>
                      <a:r>
                        <a:rPr lang="en-US" altLang="ja-JP" sz="2400" b="1" kern="100" dirty="0" smtClean="0">
                          <a:latin typeface="メイリオ" pitchFamily="50" charset="-128"/>
                          <a:ea typeface="メイリオ" pitchFamily="50" charset="-128"/>
                          <a:cs typeface="メイリオ" pitchFamily="50" charset="-128"/>
                        </a:rPr>
                        <a:t>#</a:t>
                      </a:r>
                      <a:endParaRPr lang="ja-JP" sz="2400" b="1" kern="100" dirty="0">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2400" b="1" kern="100" dirty="0">
                          <a:latin typeface="メイリオ" pitchFamily="50" charset="-128"/>
                          <a:ea typeface="メイリオ" pitchFamily="50" charset="-128"/>
                          <a:cs typeface="メイリオ" pitchFamily="50" charset="-128"/>
                        </a:rPr>
                        <a:t>検討項目</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2400" b="1" kern="100" dirty="0" smtClean="0">
                          <a:latin typeface="メイリオ" pitchFamily="50" charset="-128"/>
                          <a:ea typeface="メイリオ" pitchFamily="50" charset="-128"/>
                          <a:cs typeface="メイリオ" pitchFamily="50" charset="-128"/>
                        </a:rPr>
                        <a:t>概要</a:t>
                      </a:r>
                      <a:endParaRPr lang="ja-JP" sz="2400" b="1" kern="100" dirty="0">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2400" b="1" kern="100" dirty="0" smtClean="0">
                          <a:latin typeface="メイリオ" pitchFamily="50" charset="-128"/>
                          <a:ea typeface="メイリオ" pitchFamily="50" charset="-128"/>
                          <a:cs typeface="メイリオ" pitchFamily="50" charset="-128"/>
                        </a:rPr>
                        <a:t>評価</a:t>
                      </a:r>
                      <a:endParaRPr lang="ja-JP" sz="2400" b="1" kern="100" dirty="0">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366420">
                <a:tc>
                  <a:txBody>
                    <a:bodyPr/>
                    <a:lstStyle/>
                    <a:p>
                      <a:pPr marL="0" marR="0" indent="0" algn="r" defTabSz="914400" rtl="0" eaLnBrk="1" fontAlgn="auto" latinLnBrk="0" hangingPunct="1">
                        <a:lnSpc>
                          <a:spcPts val="1800"/>
                        </a:lnSpc>
                        <a:spcBef>
                          <a:spcPts val="0"/>
                        </a:spcBef>
                        <a:spcAft>
                          <a:spcPts val="0"/>
                        </a:spcAft>
                        <a:buClrTx/>
                        <a:buSzTx/>
                        <a:buFontTx/>
                        <a:buNone/>
                        <a:tabLst/>
                        <a:defRPr/>
                      </a:pPr>
                      <a:r>
                        <a:rPr lang="en-US" altLang="ja-JP" sz="1600" b="1" kern="100" dirty="0" smtClean="0">
                          <a:solidFill>
                            <a:schemeClr val="bg1">
                              <a:lumMod val="75000"/>
                            </a:schemeClr>
                          </a:solidFill>
                          <a:latin typeface="Century"/>
                          <a:ea typeface="Mincho"/>
                          <a:cs typeface="Times New Roman"/>
                        </a:rPr>
                        <a:t>1</a:t>
                      </a:r>
                      <a:endParaRPr lang="ja-JP" altLang="ja-JP" sz="1600" b="1" kern="100" dirty="0" smtClean="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必須項目を明確にする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必須項目はラベルの横に『必須』と明記。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7490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2</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何のためのフォームか明記する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タブ名やラベル名からフォームの目的を判別できるように表示名称を精査。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474900">
                <a:tc>
                  <a:txBody>
                    <a:bodyPr/>
                    <a:lstStyle/>
                    <a:p>
                      <a:pPr algn="r">
                        <a:lnSpc>
                          <a:spcPts val="1800"/>
                        </a:lnSpc>
                        <a:spcAft>
                          <a:spcPts val="0"/>
                        </a:spcAft>
                      </a:pPr>
                      <a:r>
                        <a:rPr lang="en-US" sz="1600" b="1" kern="100" dirty="0">
                          <a:solidFill>
                            <a:srgbClr val="FF0000"/>
                          </a:solidFill>
                          <a:latin typeface="Century"/>
                          <a:ea typeface="Mincho"/>
                          <a:cs typeface="Times New Roman"/>
                        </a:rPr>
                        <a:t>3</a:t>
                      </a:r>
                      <a:endParaRPr lang="ja-JP" sz="1600" b="1" kern="100" dirty="0">
                        <a:solidFill>
                          <a:srgbClr val="FF0000"/>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altLang="en-US" sz="1600" b="1" kern="100" dirty="0" smtClean="0">
                          <a:solidFill>
                            <a:srgbClr val="FF0000"/>
                          </a:solidFill>
                          <a:latin typeface="+mn-lt"/>
                          <a:ea typeface="Mincho"/>
                          <a:cs typeface="Times New Roman"/>
                        </a:rPr>
                        <a:t>アクティブなフォームは</a:t>
                      </a:r>
                      <a:r>
                        <a:rPr lang="ja-JP" sz="1600" b="1" kern="100" dirty="0" smtClean="0">
                          <a:solidFill>
                            <a:srgbClr val="FF0000"/>
                          </a:solidFill>
                          <a:latin typeface="+mn-lt"/>
                          <a:ea typeface="Mincho"/>
                          <a:cs typeface="Times New Roman"/>
                        </a:rPr>
                        <a:t>色</a:t>
                      </a:r>
                      <a:r>
                        <a:rPr lang="ja-JP" sz="1600" b="1" kern="100" dirty="0">
                          <a:solidFill>
                            <a:srgbClr val="FF0000"/>
                          </a:solidFill>
                          <a:latin typeface="+mn-lt"/>
                          <a:ea typeface="Mincho"/>
                          <a:cs typeface="Times New Roman"/>
                        </a:rPr>
                        <a:t>を変える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rgbClr val="FF0000"/>
                          </a:solidFill>
                          <a:latin typeface="+mn-lt"/>
                          <a:ea typeface="Mincho"/>
                          <a:cs typeface="Times New Roman"/>
                        </a:rPr>
                        <a:t>アクティブ時はフォームを強調。</a:t>
                      </a:r>
                    </a:p>
                    <a:p>
                      <a:pPr marL="0" algn="just" defTabSz="914400" rtl="0" eaLnBrk="1" latinLnBrk="0" hangingPunct="1">
                        <a:lnSpc>
                          <a:spcPts val="1800"/>
                        </a:lnSpc>
                        <a:spcAft>
                          <a:spcPts val="0"/>
                        </a:spcAft>
                      </a:pPr>
                      <a:r>
                        <a:rPr kumimoji="1" lang="ja-JP" altLang="en-US" sz="1400" b="1" kern="100" dirty="0" smtClean="0">
                          <a:solidFill>
                            <a:srgbClr val="FF0000"/>
                          </a:solidFill>
                          <a:latin typeface="+mn-lt"/>
                          <a:ea typeface="Mincho"/>
                          <a:cs typeface="Times New Roman"/>
                        </a:rPr>
                        <a:t>（</a:t>
                      </a:r>
                      <a:r>
                        <a:rPr kumimoji="1" lang="en-US" altLang="en-US" sz="1400" b="1" kern="100" dirty="0" smtClean="0">
                          <a:solidFill>
                            <a:srgbClr val="FF0000"/>
                          </a:solidFill>
                          <a:latin typeface="+mn-lt"/>
                          <a:ea typeface="Mincho"/>
                          <a:cs typeface="Times New Roman"/>
                        </a:rPr>
                        <a:t>Bootstrap</a:t>
                      </a:r>
                      <a:r>
                        <a:rPr kumimoji="1" lang="ja-JP" altLang="en-US" sz="1400" b="1" kern="100" dirty="0" smtClean="0">
                          <a:solidFill>
                            <a:srgbClr val="FF0000"/>
                          </a:solidFill>
                          <a:latin typeface="+mn-lt"/>
                          <a:ea typeface="Mincho"/>
                          <a:cs typeface="Times New Roman"/>
                        </a:rPr>
                        <a:t>により実現）</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7490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4</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送信ボタンの表現を変える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ボタンの色や表現は</a:t>
                      </a:r>
                      <a:r>
                        <a:rPr kumimoji="1" lang="en-US" altLang="en-US" sz="1400" b="1" kern="100" dirty="0" smtClean="0">
                          <a:solidFill>
                            <a:schemeClr val="bg1">
                              <a:lumMod val="75000"/>
                            </a:schemeClr>
                          </a:solidFill>
                          <a:latin typeface="+mn-lt"/>
                          <a:ea typeface="Mincho"/>
                          <a:cs typeface="Times New Roman"/>
                        </a:rPr>
                        <a:t>NC3</a:t>
                      </a:r>
                      <a:r>
                        <a:rPr kumimoji="1" lang="ja-JP" altLang="en-US" sz="1400" b="1" kern="100" dirty="0" smtClean="0">
                          <a:solidFill>
                            <a:schemeClr val="bg1">
                              <a:lumMod val="75000"/>
                            </a:schemeClr>
                          </a:solidFill>
                          <a:latin typeface="+mn-lt"/>
                          <a:ea typeface="Mincho"/>
                          <a:cs typeface="Times New Roman"/>
                        </a:rPr>
                        <a:t>で共通化。</a:t>
                      </a:r>
                    </a:p>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（キャンセル、一時保存、決定等）</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47490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5</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フォームの項目は垂直にする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仕様により、</a:t>
                      </a:r>
                      <a:r>
                        <a:rPr kumimoji="1" lang="en-US" altLang="en-US" sz="1400" b="1" kern="100" dirty="0" smtClean="0">
                          <a:solidFill>
                            <a:schemeClr val="bg1">
                              <a:lumMod val="75000"/>
                            </a:schemeClr>
                          </a:solidFill>
                          <a:latin typeface="+mn-lt"/>
                          <a:ea typeface="Mincho"/>
                          <a:cs typeface="Times New Roman"/>
                        </a:rPr>
                        <a:t>NC2</a:t>
                      </a:r>
                      <a:r>
                        <a:rPr kumimoji="1" lang="ja-JP" altLang="en-US" sz="1400" b="1" kern="100" dirty="0" smtClean="0">
                          <a:solidFill>
                            <a:schemeClr val="bg1">
                              <a:lumMod val="75000"/>
                            </a:schemeClr>
                          </a:solidFill>
                          <a:latin typeface="+mn-lt"/>
                          <a:ea typeface="Mincho"/>
                          <a:cs typeface="Times New Roman"/>
                        </a:rPr>
                        <a:t>では存在したフレームの幅の指定が無くなり、垂直に並ぶ。</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642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6</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不要な項目は入れない</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en-US" altLang="en-US" sz="1400" b="1" kern="100" dirty="0" smtClean="0">
                          <a:solidFill>
                            <a:schemeClr val="bg1">
                              <a:lumMod val="75000"/>
                            </a:schemeClr>
                          </a:solidFill>
                          <a:latin typeface="+mn-lt"/>
                          <a:ea typeface="Mincho"/>
                          <a:cs typeface="Times New Roman"/>
                        </a:rPr>
                        <a:t>NC2</a:t>
                      </a:r>
                      <a:r>
                        <a:rPr kumimoji="1" lang="ja-JP" altLang="en-US" sz="1400" b="1" kern="100" dirty="0" smtClean="0">
                          <a:solidFill>
                            <a:schemeClr val="bg1">
                              <a:lumMod val="75000"/>
                            </a:schemeClr>
                          </a:solidFill>
                          <a:latin typeface="+mn-lt"/>
                          <a:ea typeface="Mincho"/>
                          <a:cs typeface="Times New Roman"/>
                        </a:rPr>
                        <a:t>より単純な項目に精査。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6642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7</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タブボタンで移動できるようにする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en-US" altLang="en-US" sz="1400" b="1" kern="100" dirty="0" smtClean="0">
                          <a:solidFill>
                            <a:schemeClr val="bg1">
                              <a:lumMod val="75000"/>
                            </a:schemeClr>
                          </a:solidFill>
                          <a:latin typeface="+mn-lt"/>
                          <a:ea typeface="Mincho"/>
                          <a:cs typeface="Times New Roman"/>
                        </a:rPr>
                        <a:t>HTML</a:t>
                      </a:r>
                      <a:r>
                        <a:rPr kumimoji="1" lang="ja-JP" altLang="en-US" sz="1400" b="1" kern="100" dirty="0" smtClean="0">
                          <a:solidFill>
                            <a:schemeClr val="bg1">
                              <a:lumMod val="75000"/>
                            </a:schemeClr>
                          </a:solidFill>
                          <a:latin typeface="+mn-lt"/>
                          <a:ea typeface="Mincho"/>
                          <a:cs typeface="Times New Roman"/>
                        </a:rPr>
                        <a:t>の機能により可能。</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7490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8</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altLang="en-US" sz="1600" b="1" kern="100" dirty="0" smtClean="0">
                          <a:solidFill>
                            <a:schemeClr val="bg1">
                              <a:lumMod val="75000"/>
                            </a:schemeClr>
                          </a:solidFill>
                          <a:latin typeface="+mn-lt"/>
                          <a:ea typeface="Mincho"/>
                          <a:cs typeface="Times New Roman"/>
                        </a:rPr>
                        <a:t>初期表示の文言を設定する</a:t>
                      </a:r>
                      <a:endParaRPr lang="ja-JP" altLang="ja-JP" sz="1600" b="1" kern="100" dirty="0">
                        <a:solidFill>
                          <a:schemeClr val="bg1">
                            <a:lumMod val="75000"/>
                          </a:schemeClr>
                        </a:solidFill>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プレースホルダーを使用し、フォームが空の場合は初期表示の文言を設定。</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94980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9</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末尾のスペースは自動削除する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en-US" altLang="en-US" sz="1400" b="1" kern="100" dirty="0" smtClean="0">
                          <a:solidFill>
                            <a:schemeClr val="bg1">
                              <a:lumMod val="75000"/>
                            </a:schemeClr>
                          </a:solidFill>
                          <a:latin typeface="+mn-lt"/>
                          <a:ea typeface="Mincho"/>
                          <a:cs typeface="Times New Roman"/>
                        </a:rPr>
                        <a:t>URL</a:t>
                      </a:r>
                      <a:r>
                        <a:rPr kumimoji="1" lang="ja-JP" altLang="en-US" sz="1400" b="1" kern="100" dirty="0" smtClean="0">
                          <a:solidFill>
                            <a:schemeClr val="bg1">
                              <a:lumMod val="75000"/>
                            </a:schemeClr>
                          </a:solidFill>
                          <a:latin typeface="+mn-lt"/>
                          <a:ea typeface="Mincho"/>
                          <a:cs typeface="Times New Roman"/>
                        </a:rPr>
                        <a:t>では、半角・全角スペースは自動削除。</a:t>
                      </a:r>
                    </a:p>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フレームの高さでは、半角スペースは自動削除され、全角スペースが入ると後述のサブミットロックがかかる。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01381">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10</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ラジオボタンやチェックボックス</a:t>
                      </a:r>
                      <a:r>
                        <a:rPr lang="ja-JP" sz="1600" b="1" kern="100" dirty="0" smtClean="0">
                          <a:solidFill>
                            <a:schemeClr val="bg1">
                              <a:lumMod val="75000"/>
                            </a:schemeClr>
                          </a:solidFill>
                          <a:latin typeface="+mn-lt"/>
                          <a:ea typeface="Mincho"/>
                          <a:cs typeface="Times New Roman"/>
                        </a:rPr>
                        <a:t>はラベル</a:t>
                      </a:r>
                      <a:r>
                        <a:rPr lang="ja-JP" sz="1600" b="1" kern="100" dirty="0">
                          <a:solidFill>
                            <a:schemeClr val="bg1">
                              <a:lumMod val="75000"/>
                            </a:schemeClr>
                          </a:solidFill>
                          <a:latin typeface="+mn-lt"/>
                          <a:ea typeface="Mincho"/>
                          <a:cs typeface="Times New Roman"/>
                        </a:rPr>
                        <a:t>を押しても選べるようにする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ラベル押下でも選択可能。</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
        <p:nvSpPr>
          <p:cNvPr id="36" name="コンテンツ プレースホルダ 5"/>
          <p:cNvSpPr txBox="1">
            <a:spLocks/>
          </p:cNvSpPr>
          <p:nvPr/>
        </p:nvSpPr>
        <p:spPr>
          <a:xfrm>
            <a:off x="0" y="908720"/>
            <a:ext cx="7344816" cy="50405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①表示・入力方法最適化　　</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37" name="テキスト ボックス 36"/>
          <p:cNvSpPr txBox="1"/>
          <p:nvPr/>
        </p:nvSpPr>
        <p:spPr>
          <a:xfrm>
            <a:off x="8460432" y="2204864"/>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38" name="テキスト ボックス 37"/>
          <p:cNvSpPr txBox="1"/>
          <p:nvPr/>
        </p:nvSpPr>
        <p:spPr>
          <a:xfrm>
            <a:off x="8460432" y="3140968"/>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39" name="テキスト ボックス 38"/>
          <p:cNvSpPr txBox="1"/>
          <p:nvPr/>
        </p:nvSpPr>
        <p:spPr>
          <a:xfrm>
            <a:off x="8460432" y="3635732"/>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40" name="テキスト ボックス 39"/>
          <p:cNvSpPr txBox="1"/>
          <p:nvPr/>
        </p:nvSpPr>
        <p:spPr>
          <a:xfrm>
            <a:off x="8460432" y="4047455"/>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41" name="テキスト ボックス 40"/>
          <p:cNvSpPr txBox="1"/>
          <p:nvPr/>
        </p:nvSpPr>
        <p:spPr>
          <a:xfrm>
            <a:off x="8460432" y="4407495"/>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42" name="テキスト ボックス 41"/>
          <p:cNvSpPr txBox="1"/>
          <p:nvPr/>
        </p:nvSpPr>
        <p:spPr>
          <a:xfrm>
            <a:off x="8460432" y="4839543"/>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43" name="テキスト ボックス 42"/>
          <p:cNvSpPr txBox="1"/>
          <p:nvPr/>
        </p:nvSpPr>
        <p:spPr>
          <a:xfrm>
            <a:off x="8460432" y="5517232"/>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44" name="テキスト ボックス 43"/>
          <p:cNvSpPr txBox="1"/>
          <p:nvPr/>
        </p:nvSpPr>
        <p:spPr>
          <a:xfrm>
            <a:off x="8460432" y="6309320"/>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45" name="テキスト ボックス 44"/>
          <p:cNvSpPr txBox="1"/>
          <p:nvPr/>
        </p:nvSpPr>
        <p:spPr>
          <a:xfrm>
            <a:off x="8460432" y="1772816"/>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46" name="テキスト ボックス 45"/>
          <p:cNvSpPr txBox="1"/>
          <p:nvPr/>
        </p:nvSpPr>
        <p:spPr>
          <a:xfrm>
            <a:off x="8460432" y="2708920"/>
            <a:ext cx="504056" cy="461665"/>
          </a:xfrm>
          <a:prstGeom prst="rect">
            <a:avLst/>
          </a:prstGeom>
          <a:noFill/>
        </p:spPr>
        <p:txBody>
          <a:bodyPr wrap="square" rtlCol="0">
            <a:spAutoFit/>
          </a:bodyPr>
          <a:lstStyle/>
          <a:p>
            <a:r>
              <a:rPr lang="ja-JP" altLang="en-US" sz="2400" dirty="0" smtClean="0">
                <a:solidFill>
                  <a:srgbClr val="FF0000"/>
                </a:solidFill>
                <a:latin typeface="HGPｺﾞｼｯｸE" pitchFamily="50" charset="-128"/>
                <a:ea typeface="HGPｺﾞｼｯｸE" pitchFamily="50" charset="-128"/>
                <a:cs typeface="メイリオ" pitchFamily="50" charset="-128"/>
              </a:rPr>
              <a:t>○</a:t>
            </a:r>
            <a:endParaRPr kumimoji="1" lang="ja-JP" altLang="en-US" sz="2400" dirty="0">
              <a:solidFill>
                <a:srgbClr val="FF0000"/>
              </a:solidFill>
              <a:latin typeface="HGPｺﾞｼｯｸE" pitchFamily="50" charset="-128"/>
              <a:ea typeface="HGPｺﾞｼｯｸE" pitchFamily="50" charset="-128"/>
              <a:cs typeface="メイリオ" pitchFamily="50" charset="-128"/>
            </a:endParaRPr>
          </a:p>
        </p:txBody>
      </p:sp>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34</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27" name="正方形/長方形 26"/>
          <p:cNvSpPr/>
          <p:nvPr/>
        </p:nvSpPr>
        <p:spPr>
          <a:xfrm>
            <a:off x="539552" y="3140968"/>
            <a:ext cx="6768752" cy="3456384"/>
          </a:xfrm>
          <a:prstGeom prst="rect">
            <a:avLst/>
          </a:prstGeom>
          <a:ln/>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pic>
        <p:nvPicPr>
          <p:cNvPr id="2050" name="Picture 2"/>
          <p:cNvPicPr>
            <a:picLocks noChangeAspect="1" noChangeArrowheads="1"/>
          </p:cNvPicPr>
          <p:nvPr/>
        </p:nvPicPr>
        <p:blipFill>
          <a:blip r:embed="rId3" cstate="print"/>
          <a:srcRect l="27672" t="16000" r="28054" b="42000"/>
          <a:stretch>
            <a:fillRect/>
          </a:stretch>
        </p:blipFill>
        <p:spPr bwMode="auto">
          <a:xfrm>
            <a:off x="611559" y="3212976"/>
            <a:ext cx="6494343" cy="3292906"/>
          </a:xfrm>
          <a:prstGeom prst="rect">
            <a:avLst/>
          </a:prstGeom>
          <a:noFill/>
          <a:ln w="9525">
            <a:noFill/>
            <a:miter lim="800000"/>
            <a:headEnd/>
            <a:tailEnd/>
          </a:ln>
        </p:spPr>
      </p:pic>
      <p:cxnSp>
        <p:nvCxnSpPr>
          <p:cNvPr id="29" name="カギ線コネクタ 28"/>
          <p:cNvCxnSpPr/>
          <p:nvPr/>
        </p:nvCxnSpPr>
        <p:spPr>
          <a:xfrm rot="16200000" flipH="1">
            <a:off x="1691680" y="3356992"/>
            <a:ext cx="1440161" cy="864096"/>
          </a:xfrm>
          <a:prstGeom prst="bentConnector3">
            <a:avLst>
              <a:gd name="adj1" fmla="val 50000"/>
            </a:avLst>
          </a:prstGeom>
          <a:ln w="57150">
            <a:solidFill>
              <a:schemeClr val="accent6">
                <a:lumMod val="75000"/>
              </a:schemeClr>
            </a:solidFill>
            <a:tailEnd type="triangle"/>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par>
                                <p:cTn id="8" presetID="9"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dissolve">
                                      <p:cBhvr>
                                        <p:cTn id="10" dur="500"/>
                                        <p:tgtEl>
                                          <p:spTgt spid="2050"/>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dissolve">
                                      <p:cBhvr>
                                        <p:cTn id="13" dur="500"/>
                                        <p:tgtEl>
                                          <p:spTgt spid="27"/>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box(in)">
                                      <p:cBhvr>
                                        <p:cTn id="18" dur="500"/>
                                        <p:tgtEl>
                                          <p:spTgt spid="37"/>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box(in)">
                                      <p:cBhvr>
                                        <p:cTn id="21" dur="500"/>
                                        <p:tgtEl>
                                          <p:spTgt spid="38"/>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box(in)">
                                      <p:cBhvr>
                                        <p:cTn id="24" dur="500"/>
                                        <p:tgtEl>
                                          <p:spTgt spid="39"/>
                                        </p:tgtEl>
                                      </p:cBhvr>
                                    </p:animEffect>
                                  </p:childTnLst>
                                </p:cTn>
                              </p:par>
                              <p:par>
                                <p:cTn id="25" presetID="4" presetClass="entr" presetSubtype="16"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box(in)">
                                      <p:cBhvr>
                                        <p:cTn id="27" dur="500"/>
                                        <p:tgtEl>
                                          <p:spTgt spid="40"/>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box(in)">
                                      <p:cBhvr>
                                        <p:cTn id="30" dur="500"/>
                                        <p:tgtEl>
                                          <p:spTgt spid="41"/>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box(in)">
                                      <p:cBhvr>
                                        <p:cTn id="33" dur="500"/>
                                        <p:tgtEl>
                                          <p:spTgt spid="42"/>
                                        </p:tgtEl>
                                      </p:cBhvr>
                                    </p:animEffect>
                                  </p:childTnLst>
                                </p:cTn>
                              </p:par>
                              <p:par>
                                <p:cTn id="34" presetID="4" presetClass="entr" presetSubtype="16" fill="hold" grpId="0" nodeType="with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box(in)">
                                      <p:cBhvr>
                                        <p:cTn id="36" dur="500"/>
                                        <p:tgtEl>
                                          <p:spTgt spid="43"/>
                                        </p:tgtEl>
                                      </p:cBhvr>
                                    </p:animEffect>
                                  </p:childTnLst>
                                </p:cTn>
                              </p:par>
                              <p:par>
                                <p:cTn id="37" presetID="4" presetClass="entr" presetSubtype="16" fill="hold" grpId="0" nodeType="withEffect">
                                  <p:stCondLst>
                                    <p:cond delay="0"/>
                                  </p:stCondLst>
                                  <p:childTnLst>
                                    <p:set>
                                      <p:cBhvr>
                                        <p:cTn id="38" dur="1" fill="hold">
                                          <p:stCondLst>
                                            <p:cond delay="0"/>
                                          </p:stCondLst>
                                        </p:cTn>
                                        <p:tgtEl>
                                          <p:spTgt spid="44"/>
                                        </p:tgtEl>
                                        <p:attrNameLst>
                                          <p:attrName>style.visibility</p:attrName>
                                        </p:attrNameLst>
                                      </p:cBhvr>
                                      <p:to>
                                        <p:strVal val="visible"/>
                                      </p:to>
                                    </p:set>
                                    <p:animEffect transition="in" filter="box(in)">
                                      <p:cBhvr>
                                        <p:cTn id="39" dur="500"/>
                                        <p:tgtEl>
                                          <p:spTgt spid="44"/>
                                        </p:tgtEl>
                                      </p:cBhvr>
                                    </p:animEffect>
                                  </p:childTnLst>
                                </p:cTn>
                              </p:par>
                              <p:par>
                                <p:cTn id="40" presetID="4" presetClass="entr" presetSubtype="16" fill="hold" grpId="0" nodeType="with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box(in)">
                                      <p:cBhvr>
                                        <p:cTn id="42" dur="500"/>
                                        <p:tgtEl>
                                          <p:spTgt spid="45"/>
                                        </p:tgtEl>
                                      </p:cBhvr>
                                    </p:animEffect>
                                  </p:childTnLst>
                                </p:cTn>
                              </p:par>
                              <p:par>
                                <p:cTn id="43" presetID="4" presetClass="entr" presetSubtype="16"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animEffect transition="in" filter="box(in)">
                                      <p:cBhvr>
                                        <p:cTn id="4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39" grpId="0"/>
      <p:bldP spid="40" grpId="0"/>
      <p:bldP spid="41" grpId="0"/>
      <p:bldP spid="42" grpId="0"/>
      <p:bldP spid="43" grpId="0"/>
      <p:bldP spid="44" grpId="0"/>
      <p:bldP spid="45" grpId="0"/>
      <p:bldP spid="46" grpId="0"/>
      <p:bldP spid="2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35</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9" name="コンテンツ プレースホルダ 5"/>
          <p:cNvSpPr txBox="1">
            <a:spLocks/>
          </p:cNvSpPr>
          <p:nvPr/>
        </p:nvSpPr>
        <p:spPr>
          <a:xfrm>
            <a:off x="0" y="908720"/>
            <a:ext cx="7344816" cy="50405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ja-JP" altLang="en-US" sz="2800" b="1" noProof="0" dirty="0" smtClean="0">
                <a:latin typeface="メイリオ" pitchFamily="50" charset="-128"/>
                <a:ea typeface="メイリオ" pitchFamily="50" charset="-128"/>
                <a:cs typeface="メイリオ" pitchFamily="50" charset="-128"/>
              </a:rPr>
              <a:t>②リアルタイムバリデーション</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graphicFrame>
        <p:nvGraphicFramePr>
          <p:cNvPr id="12" name="表 11"/>
          <p:cNvGraphicFramePr>
            <a:graphicFrameLocks noGrp="1"/>
          </p:cNvGraphicFramePr>
          <p:nvPr/>
        </p:nvGraphicFramePr>
        <p:xfrm>
          <a:off x="0" y="1340769"/>
          <a:ext cx="9144000" cy="2513237"/>
        </p:xfrm>
        <a:graphic>
          <a:graphicData uri="http://schemas.openxmlformats.org/drawingml/2006/table">
            <a:tbl>
              <a:tblPr/>
              <a:tblGrid>
                <a:gridCol w="395536"/>
                <a:gridCol w="3744416"/>
                <a:gridCol w="4032448"/>
                <a:gridCol w="971600"/>
              </a:tblGrid>
              <a:tr h="504055">
                <a:tc>
                  <a:txBody>
                    <a:bodyPr/>
                    <a:lstStyle/>
                    <a:p>
                      <a:pPr marL="0" algn="ctr" defTabSz="914400" rtl="0" eaLnBrk="1" latinLnBrk="0" hangingPunct="1">
                        <a:lnSpc>
                          <a:spcPts val="1800"/>
                        </a:lnSpc>
                        <a:spcAft>
                          <a:spcPts val="0"/>
                        </a:spcAft>
                      </a:pPr>
                      <a:r>
                        <a:rPr kumimoji="1" lang="en-US" altLang="ja-JP" sz="2400" b="1" kern="100" dirty="0" smtClean="0">
                          <a:solidFill>
                            <a:schemeClr val="tx1"/>
                          </a:solidFill>
                          <a:latin typeface="メイリオ" pitchFamily="50" charset="-128"/>
                          <a:ea typeface="メイリオ" pitchFamily="50" charset="-128"/>
                          <a:cs typeface="メイリオ" pitchFamily="50" charset="-128"/>
                        </a:rPr>
                        <a:t>#</a:t>
                      </a:r>
                      <a:endParaRPr kumimoji="1" lang="ja-JP" altLang="en-US" sz="2400" b="1" kern="100" dirty="0">
                        <a:solidFill>
                          <a:schemeClr val="tx1"/>
                        </a:solidFill>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marL="0" algn="ctr" defTabSz="914400" rtl="0" eaLnBrk="1" latinLnBrk="0" hangingPunct="1">
                        <a:lnSpc>
                          <a:spcPts val="1800"/>
                        </a:lnSpc>
                        <a:spcAft>
                          <a:spcPts val="0"/>
                        </a:spcAft>
                      </a:pPr>
                      <a:r>
                        <a:rPr kumimoji="1" lang="ja-JP" altLang="en-US" sz="2400" b="1" kern="100" dirty="0">
                          <a:solidFill>
                            <a:schemeClr val="tx1"/>
                          </a:solidFill>
                          <a:latin typeface="メイリオ" pitchFamily="50" charset="-128"/>
                          <a:ea typeface="メイリオ" pitchFamily="50" charset="-128"/>
                          <a:cs typeface="メイリオ" pitchFamily="50" charset="-128"/>
                        </a:rPr>
                        <a:t>検討項目</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marL="0" algn="ctr" defTabSz="914400" rtl="0" eaLnBrk="1" latinLnBrk="0" hangingPunct="1">
                        <a:lnSpc>
                          <a:spcPts val="1800"/>
                        </a:lnSpc>
                        <a:spcAft>
                          <a:spcPts val="0"/>
                        </a:spcAft>
                      </a:pPr>
                      <a:r>
                        <a:rPr kumimoji="1" lang="ja-JP" altLang="en-US" sz="2400" b="1" kern="100" dirty="0" smtClean="0">
                          <a:solidFill>
                            <a:schemeClr val="tx1"/>
                          </a:solidFill>
                          <a:latin typeface="メイリオ" pitchFamily="50" charset="-128"/>
                          <a:ea typeface="メイリオ" pitchFamily="50" charset="-128"/>
                          <a:cs typeface="メイリオ" pitchFamily="50" charset="-128"/>
                        </a:rPr>
                        <a:t>概要</a:t>
                      </a:r>
                      <a:endParaRPr kumimoji="1" lang="ja-JP" altLang="en-US" sz="2400" b="1" kern="100" dirty="0">
                        <a:solidFill>
                          <a:schemeClr val="tx1"/>
                        </a:solidFill>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marL="0" algn="ctr" defTabSz="914400" rtl="0" eaLnBrk="1" latinLnBrk="0" hangingPunct="1">
                        <a:lnSpc>
                          <a:spcPts val="1800"/>
                        </a:lnSpc>
                        <a:spcAft>
                          <a:spcPts val="0"/>
                        </a:spcAft>
                      </a:pPr>
                      <a:r>
                        <a:rPr kumimoji="1" lang="ja-JP" altLang="en-US" sz="2400" b="1" kern="100" dirty="0" smtClean="0">
                          <a:solidFill>
                            <a:schemeClr val="tx1"/>
                          </a:solidFill>
                          <a:latin typeface="メイリオ" pitchFamily="50" charset="-128"/>
                          <a:ea typeface="メイリオ" pitchFamily="50" charset="-128"/>
                          <a:cs typeface="メイリオ" pitchFamily="50" charset="-128"/>
                        </a:rPr>
                        <a:t>評価</a:t>
                      </a:r>
                      <a:endParaRPr kumimoji="1" lang="ja-JP" altLang="en-US" sz="2400" b="1" kern="100" dirty="0">
                        <a:solidFill>
                          <a:schemeClr val="tx1"/>
                        </a:solidFill>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655476">
                <a:tc>
                  <a:txBody>
                    <a:bodyPr/>
                    <a:lstStyle/>
                    <a:p>
                      <a:pPr algn="r">
                        <a:lnSpc>
                          <a:spcPts val="1800"/>
                        </a:lnSpc>
                        <a:spcAft>
                          <a:spcPts val="0"/>
                        </a:spcAft>
                      </a:pPr>
                      <a:r>
                        <a:rPr lang="en-US" sz="1600" b="1" kern="100" dirty="0">
                          <a:solidFill>
                            <a:srgbClr val="FF0000"/>
                          </a:solidFill>
                          <a:latin typeface="Century"/>
                          <a:ea typeface="Mincho"/>
                          <a:cs typeface="Times New Roman"/>
                        </a:rPr>
                        <a:t>11</a:t>
                      </a:r>
                      <a:endParaRPr lang="ja-JP" sz="1600" b="1" kern="100" dirty="0">
                        <a:solidFill>
                          <a:srgbClr val="FF0000"/>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u="none" kern="100" dirty="0">
                          <a:solidFill>
                            <a:srgbClr val="FF0000"/>
                          </a:solidFill>
                          <a:latin typeface="+mn-lt"/>
                          <a:ea typeface="Mincho"/>
                          <a:cs typeface="Times New Roman"/>
                        </a:rPr>
                        <a:t>エラーを明記する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rgbClr val="FF0000"/>
                          </a:solidFill>
                          <a:latin typeface="+mn-lt"/>
                          <a:ea typeface="Mincho"/>
                          <a:cs typeface="Times New Roman"/>
                        </a:rPr>
                        <a:t>不正な値が入力された場合、エラーをフォームの直後（真下）に表示。</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2000" b="1"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353706">
                <a:tc>
                  <a:txBody>
                    <a:bodyPr/>
                    <a:lstStyle/>
                    <a:p>
                      <a:pPr algn="r">
                        <a:lnSpc>
                          <a:spcPts val="1800"/>
                        </a:lnSpc>
                        <a:spcAft>
                          <a:spcPts val="0"/>
                        </a:spcAft>
                      </a:pPr>
                      <a:r>
                        <a:rPr lang="en-US" sz="1600" b="1" kern="100" dirty="0">
                          <a:solidFill>
                            <a:srgbClr val="FF0000"/>
                          </a:solidFill>
                          <a:latin typeface="Century"/>
                          <a:ea typeface="Mincho"/>
                          <a:cs typeface="Times New Roman"/>
                        </a:rPr>
                        <a:t>12</a:t>
                      </a:r>
                      <a:endParaRPr lang="ja-JP" sz="1600" b="1" kern="100" dirty="0">
                        <a:solidFill>
                          <a:srgbClr val="FF0000"/>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u="none" kern="100" dirty="0">
                          <a:solidFill>
                            <a:srgbClr val="FF0000"/>
                          </a:solidFill>
                          <a:latin typeface="+mn-lt"/>
                          <a:ea typeface="Mincho"/>
                          <a:cs typeface="Times New Roman"/>
                        </a:rPr>
                        <a:t>エラー箇所に正しい情報が入力</a:t>
                      </a:r>
                      <a:r>
                        <a:rPr lang="ja-JP" sz="1600" b="1" u="none" kern="100" dirty="0" smtClean="0">
                          <a:solidFill>
                            <a:srgbClr val="FF0000"/>
                          </a:solidFill>
                          <a:latin typeface="+mn-lt"/>
                          <a:ea typeface="Mincho"/>
                          <a:cs typeface="Times New Roman"/>
                        </a:rPr>
                        <a:t>されたらエラー</a:t>
                      </a:r>
                      <a:r>
                        <a:rPr lang="ja-JP" sz="1600" b="1" u="none" kern="100" dirty="0">
                          <a:solidFill>
                            <a:srgbClr val="FF0000"/>
                          </a:solidFill>
                          <a:latin typeface="+mn-lt"/>
                          <a:ea typeface="Mincho"/>
                          <a:cs typeface="Times New Roman"/>
                        </a:rPr>
                        <a:t>をリアルタイムで消す</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rgbClr val="FF0000"/>
                          </a:solidFill>
                          <a:latin typeface="+mn-lt"/>
                          <a:ea typeface="Mincho"/>
                          <a:cs typeface="Times New Roman"/>
                        </a:rPr>
                        <a:t>エラーであればエラーメッセージを表示し、正しいデータであれば何も表示しないようリアルタイムで反映。</a:t>
                      </a:r>
                    </a:p>
                    <a:p>
                      <a:pPr marL="0" algn="just" defTabSz="914400" rtl="0" eaLnBrk="1" latinLnBrk="0" hangingPunct="1">
                        <a:lnSpc>
                          <a:spcPts val="1800"/>
                        </a:lnSpc>
                        <a:spcAft>
                          <a:spcPts val="0"/>
                        </a:spcAft>
                      </a:pPr>
                      <a:r>
                        <a:rPr kumimoji="1" lang="ja-JP" altLang="en-US" sz="1400" b="1" kern="100" dirty="0" smtClean="0">
                          <a:solidFill>
                            <a:srgbClr val="FF0000"/>
                          </a:solidFill>
                          <a:latin typeface="+mn-lt"/>
                          <a:ea typeface="Mincho"/>
                          <a:cs typeface="Times New Roman"/>
                        </a:rPr>
                        <a:t>（</a:t>
                      </a:r>
                      <a:r>
                        <a:rPr kumimoji="1" lang="en-US" altLang="en-US" sz="1400" b="1" kern="100" dirty="0" smtClean="0">
                          <a:solidFill>
                            <a:srgbClr val="FF0000"/>
                          </a:solidFill>
                          <a:latin typeface="+mn-lt"/>
                          <a:ea typeface="Mincho"/>
                          <a:cs typeface="Times New Roman"/>
                        </a:rPr>
                        <a:t>AngularJS</a:t>
                      </a:r>
                      <a:r>
                        <a:rPr kumimoji="1" lang="ja-JP" altLang="en-US" sz="1400" b="1" kern="100" dirty="0" smtClean="0">
                          <a:solidFill>
                            <a:srgbClr val="FF0000"/>
                          </a:solidFill>
                          <a:latin typeface="+mn-lt"/>
                          <a:ea typeface="Mincho"/>
                          <a:cs typeface="Times New Roman"/>
                        </a:rPr>
                        <a:t>により実現）</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2000" b="1"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
        <p:nvSpPr>
          <p:cNvPr id="10" name="テキスト ボックス 9"/>
          <p:cNvSpPr txBox="1"/>
          <p:nvPr/>
        </p:nvSpPr>
        <p:spPr>
          <a:xfrm>
            <a:off x="8388424" y="1988840"/>
            <a:ext cx="504056" cy="461665"/>
          </a:xfrm>
          <a:prstGeom prst="rect">
            <a:avLst/>
          </a:prstGeom>
          <a:noFill/>
        </p:spPr>
        <p:txBody>
          <a:bodyPr wrap="square" rtlCol="0">
            <a:spAutoFit/>
          </a:bodyPr>
          <a:lstStyle/>
          <a:p>
            <a:r>
              <a:rPr lang="ja-JP" altLang="en-US" sz="2400" dirty="0" smtClean="0">
                <a:solidFill>
                  <a:srgbClr val="FF0000"/>
                </a:solidFill>
                <a:latin typeface="HGPｺﾞｼｯｸE" pitchFamily="50" charset="-128"/>
                <a:ea typeface="HGPｺﾞｼｯｸE" pitchFamily="50" charset="-128"/>
                <a:cs typeface="メイリオ" pitchFamily="50" charset="-128"/>
              </a:rPr>
              <a:t>○</a:t>
            </a:r>
            <a:endParaRPr kumimoji="1" lang="ja-JP" altLang="en-US" sz="2400" dirty="0">
              <a:solidFill>
                <a:srgbClr val="FF0000"/>
              </a:solidFill>
              <a:latin typeface="HGPｺﾞｼｯｸE" pitchFamily="50" charset="-128"/>
              <a:ea typeface="HGPｺﾞｼｯｸE" pitchFamily="50" charset="-128"/>
              <a:cs typeface="メイリオ" pitchFamily="50" charset="-128"/>
            </a:endParaRPr>
          </a:p>
        </p:txBody>
      </p:sp>
      <p:sp>
        <p:nvSpPr>
          <p:cNvPr id="13" name="テキスト ボックス 12"/>
          <p:cNvSpPr txBox="1"/>
          <p:nvPr/>
        </p:nvSpPr>
        <p:spPr>
          <a:xfrm>
            <a:off x="8388424" y="3429000"/>
            <a:ext cx="504056" cy="461665"/>
          </a:xfrm>
          <a:prstGeom prst="rect">
            <a:avLst/>
          </a:prstGeom>
          <a:noFill/>
        </p:spPr>
        <p:txBody>
          <a:bodyPr wrap="square" rtlCol="0">
            <a:spAutoFit/>
          </a:bodyPr>
          <a:lstStyle/>
          <a:p>
            <a:r>
              <a:rPr lang="ja-JP" altLang="en-US" sz="2400" dirty="0" smtClean="0">
                <a:solidFill>
                  <a:srgbClr val="FF0000"/>
                </a:solidFill>
                <a:latin typeface="HGPｺﾞｼｯｸE" pitchFamily="50" charset="-128"/>
                <a:ea typeface="HGPｺﾞｼｯｸE" pitchFamily="50" charset="-128"/>
                <a:cs typeface="メイリオ" pitchFamily="50" charset="-128"/>
              </a:rPr>
              <a:t>○</a:t>
            </a:r>
            <a:endParaRPr kumimoji="1" lang="ja-JP" altLang="en-US" sz="2400" dirty="0">
              <a:solidFill>
                <a:srgbClr val="FF0000"/>
              </a:solidFill>
              <a:latin typeface="HGPｺﾞｼｯｸE" pitchFamily="50" charset="-128"/>
              <a:ea typeface="HGPｺﾞｼｯｸE" pitchFamily="50" charset="-128"/>
              <a:cs typeface="メイリオ" pitchFamily="50" charset="-128"/>
            </a:endParaRPr>
          </a:p>
        </p:txBody>
      </p:sp>
      <p:sp>
        <p:nvSpPr>
          <p:cNvPr id="14" name="正方形/長方形 13"/>
          <p:cNvSpPr/>
          <p:nvPr/>
        </p:nvSpPr>
        <p:spPr>
          <a:xfrm>
            <a:off x="2195736" y="3645024"/>
            <a:ext cx="4536504" cy="3096344"/>
          </a:xfrm>
          <a:prstGeom prst="rect">
            <a:avLst/>
          </a:prstGeom>
          <a:ln/>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pic>
        <p:nvPicPr>
          <p:cNvPr id="3075" name="Picture 3"/>
          <p:cNvPicPr>
            <a:picLocks noChangeAspect="1" noChangeArrowheads="1"/>
          </p:cNvPicPr>
          <p:nvPr/>
        </p:nvPicPr>
        <p:blipFill>
          <a:blip r:embed="rId3" cstate="print"/>
          <a:srcRect/>
          <a:stretch>
            <a:fillRect/>
          </a:stretch>
        </p:blipFill>
        <p:spPr bwMode="auto">
          <a:xfrm>
            <a:off x="2339752" y="3717032"/>
            <a:ext cx="4248472" cy="2923019"/>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ox(in)">
                                      <p:cBhvr>
                                        <p:cTn id="10" dur="500"/>
                                        <p:tgtEl>
                                          <p:spTgt spid="13"/>
                                        </p:tgtEl>
                                      </p:cBhvr>
                                    </p:animEffect>
                                  </p:childTnLst>
                                </p:cTn>
                              </p:par>
                              <p:par>
                                <p:cTn id="11" presetID="9" presetClass="entr" presetSubtype="0" fill="hold" nodeType="withEffect">
                                  <p:stCondLst>
                                    <p:cond delay="0"/>
                                  </p:stCondLst>
                                  <p:childTnLst>
                                    <p:set>
                                      <p:cBhvr>
                                        <p:cTn id="12" dur="1" fill="hold">
                                          <p:stCondLst>
                                            <p:cond delay="0"/>
                                          </p:stCondLst>
                                        </p:cTn>
                                        <p:tgtEl>
                                          <p:spTgt spid="3075"/>
                                        </p:tgtEl>
                                        <p:attrNameLst>
                                          <p:attrName>style.visibility</p:attrName>
                                        </p:attrNameLst>
                                      </p:cBhvr>
                                      <p:to>
                                        <p:strVal val="visible"/>
                                      </p:to>
                                    </p:set>
                                    <p:animEffect transition="in" filter="dissolve">
                                      <p:cBhvr>
                                        <p:cTn id="13" dur="500"/>
                                        <p:tgtEl>
                                          <p:spTgt spid="307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dissolve">
                                      <p:cBhvr>
                                        <p:cTn id="1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36</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9" name="コンテンツ プレースホルダ 5"/>
          <p:cNvSpPr txBox="1">
            <a:spLocks/>
          </p:cNvSpPr>
          <p:nvPr/>
        </p:nvSpPr>
        <p:spPr>
          <a:xfrm>
            <a:off x="0" y="908720"/>
            <a:ext cx="7344816" cy="50405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③サブミットロック</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graphicFrame>
        <p:nvGraphicFramePr>
          <p:cNvPr id="12" name="表 11"/>
          <p:cNvGraphicFramePr>
            <a:graphicFrameLocks noGrp="1"/>
          </p:cNvGraphicFramePr>
          <p:nvPr/>
        </p:nvGraphicFramePr>
        <p:xfrm>
          <a:off x="0" y="1340768"/>
          <a:ext cx="9144000" cy="1584176"/>
        </p:xfrm>
        <a:graphic>
          <a:graphicData uri="http://schemas.openxmlformats.org/drawingml/2006/table">
            <a:tbl>
              <a:tblPr/>
              <a:tblGrid>
                <a:gridCol w="395536"/>
                <a:gridCol w="3744416"/>
                <a:gridCol w="4032448"/>
                <a:gridCol w="971600"/>
              </a:tblGrid>
              <a:tr h="504056">
                <a:tc>
                  <a:txBody>
                    <a:bodyPr/>
                    <a:lstStyle/>
                    <a:p>
                      <a:pPr algn="ctr">
                        <a:lnSpc>
                          <a:spcPts val="1800"/>
                        </a:lnSpc>
                        <a:spcAft>
                          <a:spcPts val="0"/>
                        </a:spcAft>
                      </a:pPr>
                      <a:r>
                        <a:rPr lang="en-US" altLang="ja-JP" sz="2400" b="1" kern="100" dirty="0" smtClean="0">
                          <a:latin typeface="メイリオ" pitchFamily="50" charset="-128"/>
                          <a:ea typeface="メイリオ" pitchFamily="50" charset="-128"/>
                          <a:cs typeface="メイリオ" pitchFamily="50" charset="-128"/>
                        </a:rPr>
                        <a:t>#</a:t>
                      </a:r>
                      <a:endParaRPr lang="ja-JP" sz="2400" b="1" kern="100" dirty="0">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2400" b="1" kern="100" dirty="0">
                          <a:latin typeface="メイリオ" pitchFamily="50" charset="-128"/>
                          <a:ea typeface="メイリオ" pitchFamily="50" charset="-128"/>
                          <a:cs typeface="メイリオ" pitchFamily="50" charset="-128"/>
                        </a:rPr>
                        <a:t>検討項目</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2400" b="1" kern="100" dirty="0" smtClean="0">
                          <a:latin typeface="メイリオ" pitchFamily="50" charset="-128"/>
                          <a:ea typeface="メイリオ" pitchFamily="50" charset="-128"/>
                          <a:cs typeface="メイリオ" pitchFamily="50" charset="-128"/>
                        </a:rPr>
                        <a:t>概要</a:t>
                      </a:r>
                      <a:endParaRPr lang="ja-JP" sz="2400" b="1" kern="100" dirty="0">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2400" b="1" kern="100" dirty="0" smtClean="0">
                          <a:latin typeface="メイリオ" pitchFamily="50" charset="-128"/>
                          <a:ea typeface="メイリオ" pitchFamily="50" charset="-128"/>
                          <a:cs typeface="メイリオ" pitchFamily="50" charset="-128"/>
                        </a:rPr>
                        <a:t>評価</a:t>
                      </a:r>
                      <a:endParaRPr lang="ja-JP" sz="2400" b="1" kern="100" dirty="0">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1080120">
                <a:tc>
                  <a:txBody>
                    <a:bodyPr/>
                    <a:lstStyle/>
                    <a:p>
                      <a:pPr marL="0" algn="just" defTabSz="914400" rtl="0" eaLnBrk="1" latinLnBrk="0" hangingPunct="1">
                        <a:lnSpc>
                          <a:spcPts val="1800"/>
                        </a:lnSpc>
                        <a:spcAft>
                          <a:spcPts val="0"/>
                        </a:spcAft>
                      </a:pPr>
                      <a:r>
                        <a:rPr kumimoji="1" lang="en-US" sz="1600" b="1" kern="100" dirty="0" smtClean="0">
                          <a:solidFill>
                            <a:srgbClr val="FF0000"/>
                          </a:solidFill>
                          <a:latin typeface="Century"/>
                          <a:ea typeface="Mincho"/>
                          <a:cs typeface="Times New Roman"/>
                        </a:rPr>
                        <a:t>13</a:t>
                      </a:r>
                      <a:endParaRPr kumimoji="1" lang="ja-JP" sz="1600" b="1" kern="100" dirty="0">
                        <a:solidFill>
                          <a:srgbClr val="FF0000"/>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sz="1600" b="1" kern="100" dirty="0" smtClean="0">
                          <a:solidFill>
                            <a:srgbClr val="FF0000"/>
                          </a:solidFill>
                          <a:latin typeface="+mn-lt"/>
                          <a:ea typeface="Mincho"/>
                          <a:cs typeface="Times New Roman"/>
                        </a:rPr>
                        <a:t>登録</a:t>
                      </a:r>
                      <a:r>
                        <a:rPr kumimoji="1" lang="ja-JP" sz="1600" b="1" kern="100" dirty="0">
                          <a:solidFill>
                            <a:srgbClr val="FF0000"/>
                          </a:solidFill>
                          <a:latin typeface="+mn-lt"/>
                          <a:ea typeface="Mincho"/>
                          <a:cs typeface="Times New Roman"/>
                        </a:rPr>
                        <a:t>ボタンは全ての入力が完了したら押せるようにする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altLang="ja-JP" sz="1400" b="1" kern="100" dirty="0" smtClean="0">
                          <a:solidFill>
                            <a:srgbClr val="FF0000"/>
                          </a:solidFill>
                          <a:latin typeface="+mn-lt"/>
                          <a:ea typeface="Mincho"/>
                          <a:cs typeface="Times New Roman"/>
                        </a:rPr>
                        <a:t>エラーの間はボタンを非活性にしておき、正しい情報が入力された場合、ボタンを活性化する。</a:t>
                      </a:r>
                      <a:endParaRPr kumimoji="1" lang="ja-JP" sz="1400" b="1" kern="100" dirty="0">
                        <a:solidFill>
                          <a:srgbClr val="FF0000"/>
                        </a:solidFill>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sz="2400" b="1" kern="100" dirty="0">
                        <a:solidFill>
                          <a:schemeClr val="tx1"/>
                        </a:solidFill>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0" name="テキスト ボックス 9"/>
          <p:cNvSpPr txBox="1"/>
          <p:nvPr/>
        </p:nvSpPr>
        <p:spPr>
          <a:xfrm>
            <a:off x="8460432" y="2132856"/>
            <a:ext cx="504056" cy="461665"/>
          </a:xfrm>
          <a:prstGeom prst="rect">
            <a:avLst/>
          </a:prstGeom>
          <a:noFill/>
        </p:spPr>
        <p:txBody>
          <a:bodyPr wrap="square" rtlCol="0">
            <a:spAutoFit/>
          </a:bodyPr>
          <a:lstStyle/>
          <a:p>
            <a:r>
              <a:rPr lang="ja-JP" altLang="en-US" sz="2400" dirty="0" smtClean="0">
                <a:solidFill>
                  <a:srgbClr val="FF0000"/>
                </a:solidFill>
                <a:latin typeface="HGPｺﾞｼｯｸE" pitchFamily="50" charset="-128"/>
                <a:ea typeface="HGPｺﾞｼｯｸE" pitchFamily="50" charset="-128"/>
                <a:cs typeface="メイリオ" pitchFamily="50" charset="-128"/>
              </a:rPr>
              <a:t>○</a:t>
            </a:r>
            <a:endParaRPr kumimoji="1" lang="ja-JP" altLang="en-US" sz="2400" dirty="0">
              <a:solidFill>
                <a:srgbClr val="FF0000"/>
              </a:solidFill>
              <a:latin typeface="HGPｺﾞｼｯｸE" pitchFamily="50" charset="-128"/>
              <a:ea typeface="HGPｺﾞｼｯｸE" pitchFamily="50" charset="-128"/>
              <a:cs typeface="メイリオ" pitchFamily="50" charset="-128"/>
            </a:endParaRPr>
          </a:p>
        </p:txBody>
      </p:sp>
      <p:sp>
        <p:nvSpPr>
          <p:cNvPr id="11" name="正方形/長方形 10"/>
          <p:cNvSpPr/>
          <p:nvPr/>
        </p:nvSpPr>
        <p:spPr>
          <a:xfrm>
            <a:off x="107504" y="3068960"/>
            <a:ext cx="8856984" cy="2592287"/>
          </a:xfrm>
          <a:prstGeom prst="rect">
            <a:avLst/>
          </a:prstGeom>
          <a:ln/>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pic>
        <p:nvPicPr>
          <p:cNvPr id="4098" name="Picture 2"/>
          <p:cNvPicPr>
            <a:picLocks noChangeAspect="1" noChangeArrowheads="1"/>
          </p:cNvPicPr>
          <p:nvPr/>
        </p:nvPicPr>
        <p:blipFill>
          <a:blip r:embed="rId3" cstate="print"/>
          <a:srcRect/>
          <a:stretch>
            <a:fillRect/>
          </a:stretch>
        </p:blipFill>
        <p:spPr bwMode="auto">
          <a:xfrm>
            <a:off x="179512" y="3166814"/>
            <a:ext cx="8640960" cy="2350417"/>
          </a:xfrm>
          <a:prstGeom prst="rect">
            <a:avLst/>
          </a:prstGeom>
          <a:noFill/>
          <a:ln w="9525">
            <a:noFill/>
            <a:miter lim="800000"/>
            <a:headEnd/>
            <a:tailEnd/>
          </a:ln>
        </p:spPr>
      </p:pic>
      <p:sp>
        <p:nvSpPr>
          <p:cNvPr id="16" name="正方形/長方形 15"/>
          <p:cNvSpPr/>
          <p:nvPr/>
        </p:nvSpPr>
        <p:spPr>
          <a:xfrm>
            <a:off x="1403648" y="5589239"/>
            <a:ext cx="2088232" cy="548680"/>
          </a:xfrm>
          <a:prstGeom prst="rect">
            <a:avLst/>
          </a:prstGeom>
          <a:scene3d>
            <a:camera prst="orthographicFront"/>
            <a:lightRig rig="threePt" dir="t"/>
          </a:scene3d>
          <a:sp3d>
            <a:bevelT prst="relaxedInset"/>
          </a:sp3d>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ボタン非活性</a:t>
            </a:r>
            <a:endParaRPr lang="ja-JP" altLang="en-US" sz="2000" b="1" dirty="0">
              <a:latin typeface="メイリオ" pitchFamily="50" charset="-128"/>
              <a:ea typeface="メイリオ" pitchFamily="50" charset="-128"/>
              <a:cs typeface="メイリオ" pitchFamily="50" charset="-128"/>
            </a:endParaRPr>
          </a:p>
        </p:txBody>
      </p:sp>
      <p:sp>
        <p:nvSpPr>
          <p:cNvPr id="14" name="線吹き出し 2 (枠付き) 13"/>
          <p:cNvSpPr/>
          <p:nvPr/>
        </p:nvSpPr>
        <p:spPr>
          <a:xfrm rot="16200000">
            <a:off x="2555776" y="4437111"/>
            <a:ext cx="360040" cy="1080120"/>
          </a:xfrm>
          <a:prstGeom prst="borderCallout2">
            <a:avLst>
              <a:gd name="adj1" fmla="val 48494"/>
              <a:gd name="adj2" fmla="val 5395"/>
              <a:gd name="adj3" fmla="val 49638"/>
              <a:gd name="adj4" fmla="val -58423"/>
              <a:gd name="adj5" fmla="val 17546"/>
              <a:gd name="adj6" fmla="val -129037"/>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5580112" y="5589239"/>
            <a:ext cx="2160240" cy="548680"/>
          </a:xfrm>
          <a:prstGeom prst="rect">
            <a:avLst/>
          </a:prstGeom>
          <a:scene3d>
            <a:camera prst="orthographicFront"/>
            <a:lightRig rig="threePt" dir="t"/>
          </a:scene3d>
          <a:sp3d>
            <a:bevelT w="139700" prst="cross"/>
          </a:sp3d>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ボタン活性化</a:t>
            </a:r>
            <a:endParaRPr lang="ja-JP" altLang="en-US" sz="2000" b="1" dirty="0">
              <a:latin typeface="メイリオ" pitchFamily="50" charset="-128"/>
              <a:ea typeface="メイリオ" pitchFamily="50" charset="-128"/>
              <a:cs typeface="メイリオ" pitchFamily="50" charset="-128"/>
            </a:endParaRPr>
          </a:p>
        </p:txBody>
      </p:sp>
      <p:sp>
        <p:nvSpPr>
          <p:cNvPr id="15" name="線吹き出し 2 (枠付き) 14"/>
          <p:cNvSpPr/>
          <p:nvPr/>
        </p:nvSpPr>
        <p:spPr>
          <a:xfrm rot="16200000">
            <a:off x="6876256" y="4437111"/>
            <a:ext cx="360040" cy="1080120"/>
          </a:xfrm>
          <a:prstGeom prst="borderCallout2">
            <a:avLst>
              <a:gd name="adj1" fmla="val 47350"/>
              <a:gd name="adj2" fmla="val -11765"/>
              <a:gd name="adj3" fmla="val 47350"/>
              <a:gd name="adj4" fmla="val -54991"/>
              <a:gd name="adj5" fmla="val 11827"/>
              <a:gd name="adj6" fmla="val -125605"/>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par>
                                <p:cTn id="8" presetID="9" presetClass="entr" presetSubtype="0" fill="hold" nodeType="withEffect">
                                  <p:stCondLst>
                                    <p:cond delay="0"/>
                                  </p:stCondLst>
                                  <p:childTnLst>
                                    <p:set>
                                      <p:cBhvr>
                                        <p:cTn id="9" dur="1" fill="hold">
                                          <p:stCondLst>
                                            <p:cond delay="0"/>
                                          </p:stCondLst>
                                        </p:cTn>
                                        <p:tgtEl>
                                          <p:spTgt spid="4098"/>
                                        </p:tgtEl>
                                        <p:attrNameLst>
                                          <p:attrName>style.visibility</p:attrName>
                                        </p:attrNameLst>
                                      </p:cBhvr>
                                      <p:to>
                                        <p:strVal val="visible"/>
                                      </p:to>
                                    </p:set>
                                    <p:animEffect transition="in" filter="dissolve">
                                      <p:cBhvr>
                                        <p:cTn id="10" dur="500"/>
                                        <p:tgtEl>
                                          <p:spTgt spid="409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dissolv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strips(downLeft)">
                                      <p:cBhvr>
                                        <p:cTn id="18" dur="500"/>
                                        <p:tgtEl>
                                          <p:spTgt spid="14"/>
                                        </p:tgtEl>
                                      </p:cBhvr>
                                    </p:animEffect>
                                  </p:childTnLst>
                                </p:cTn>
                              </p:par>
                              <p:par>
                                <p:cTn id="19" presetID="18" presetClass="entr" presetSubtype="1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strips(downLeft)">
                                      <p:cBhvr>
                                        <p:cTn id="21" dur="500"/>
                                        <p:tgtEl>
                                          <p:spTgt spid="15"/>
                                        </p:tgtEl>
                                      </p:cBhvr>
                                    </p:animEffect>
                                  </p:childTnLst>
                                </p:cTn>
                              </p:par>
                              <p:par>
                                <p:cTn id="22" presetID="18" presetClass="entr" presetSubtype="12"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strips(downLeft)">
                                      <p:cBhvr>
                                        <p:cTn id="24" dur="500"/>
                                        <p:tgtEl>
                                          <p:spTgt spid="16"/>
                                        </p:tgtEl>
                                      </p:cBhvr>
                                    </p:animEffect>
                                  </p:childTnLst>
                                </p:cTn>
                              </p:par>
                              <p:par>
                                <p:cTn id="25" presetID="18" presetClass="entr" presetSubtype="12"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strips(downLeft)">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6" grpId="0" animBg="1"/>
      <p:bldP spid="14" grpId="0" animBg="1"/>
      <p:bldP spid="17" grpId="0" animBg="1"/>
      <p:bldP spid="1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37</a:t>
            </a:fld>
            <a:endParaRPr kumimoji="1" lang="ja-JP" altLang="en-US" dirty="0"/>
          </a:p>
        </p:txBody>
      </p:sp>
      <p:sp>
        <p:nvSpPr>
          <p:cNvPr id="9" name="コンテンツ プレースホルダ 5"/>
          <p:cNvSpPr>
            <a:spLocks noGrp="1"/>
          </p:cNvSpPr>
          <p:nvPr>
            <p:ph idx="1"/>
          </p:nvPr>
        </p:nvSpPr>
        <p:spPr>
          <a:xfrm>
            <a:off x="1440160" y="1628800"/>
            <a:ext cx="6372200" cy="3960440"/>
          </a:xfrm>
        </p:spPr>
        <p:txBody>
          <a:bodyPr>
            <a:noAutofit/>
          </a:bodyPr>
          <a:lstStyle/>
          <a:p>
            <a:pPr marL="514350" indent="-514350">
              <a:buFont typeface="+mj-lt"/>
              <a:buAutoNum type="arabicPeriod"/>
            </a:pPr>
            <a:r>
              <a:rPr lang="en-US" altLang="ja-JP" sz="3200" dirty="0" smtClean="0">
                <a:solidFill>
                  <a:schemeClr val="bg1">
                    <a:lumMod val="65000"/>
                  </a:schemeClr>
                </a:solidFill>
              </a:rPr>
              <a:t>NetCommons3</a:t>
            </a:r>
            <a:r>
              <a:rPr lang="ja-JP" altLang="en-US" sz="3200" dirty="0" smtClean="0">
                <a:solidFill>
                  <a:schemeClr val="bg1">
                    <a:lumMod val="65000"/>
                  </a:schemeClr>
                </a:solidFill>
              </a:rPr>
              <a:t>プロジェクト</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開発担当</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フォームにおける問題点</a:t>
            </a:r>
            <a:endParaRPr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解決方法</a:t>
            </a:r>
            <a:endParaRPr kumimoji="1"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評価</a:t>
            </a:r>
            <a:endParaRPr kumimoji="1" lang="en-US" altLang="ja-JP" sz="3200" dirty="0" smtClean="0">
              <a:solidFill>
                <a:schemeClr val="bg1">
                  <a:lumMod val="65000"/>
                </a:schemeClr>
              </a:solidFill>
            </a:endParaRPr>
          </a:p>
          <a:p>
            <a:pPr marL="514350" indent="-514350">
              <a:buFont typeface="+mj-lt"/>
              <a:buAutoNum type="arabicPeriod"/>
            </a:pPr>
            <a:r>
              <a:rPr kumimoji="1" lang="ja-JP" altLang="en-US" sz="3200" dirty="0" smtClean="0"/>
              <a:t>結言</a:t>
            </a:r>
            <a:endParaRPr kumimoji="1" lang="en-US" altLang="ja-JP" sz="3200"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6.</a:t>
            </a:r>
            <a:r>
              <a:rPr lang="ja-JP" altLang="en-US" dirty="0" smtClean="0"/>
              <a:t>１結論</a:t>
            </a:r>
            <a:endParaRPr kumimoji="1" lang="ja-JP" altLang="en-US" dirty="0"/>
          </a:p>
        </p:txBody>
      </p:sp>
      <p:sp>
        <p:nvSpPr>
          <p:cNvPr id="6" name="コンテンツ プレースホルダ 5"/>
          <p:cNvSpPr>
            <a:spLocks noGrp="1"/>
          </p:cNvSpPr>
          <p:nvPr>
            <p:ph idx="1"/>
          </p:nvPr>
        </p:nvSpPr>
        <p:spPr>
          <a:xfrm>
            <a:off x="251520" y="1412776"/>
            <a:ext cx="8686800" cy="4713387"/>
          </a:xfrm>
        </p:spPr>
        <p:txBody>
          <a:bodyPr/>
          <a:lstStyle/>
          <a:p>
            <a:r>
              <a:rPr lang="en-US" altLang="ja-JP" dirty="0" smtClean="0"/>
              <a:t>EFO</a:t>
            </a:r>
            <a:r>
              <a:rPr lang="ja-JP" altLang="en-US" dirty="0" smtClean="0"/>
              <a:t>の観点からフォームの機能を設計・実装し、</a:t>
            </a:r>
            <a:endParaRPr lang="en-US" altLang="ja-JP" dirty="0" smtClean="0"/>
          </a:p>
          <a:p>
            <a:pPr>
              <a:buNone/>
            </a:pPr>
            <a:r>
              <a:rPr lang="ja-JP" altLang="en-US" dirty="0" smtClean="0"/>
              <a:t>　全ての検討項目</a:t>
            </a:r>
            <a:r>
              <a:rPr lang="en-US" altLang="ja-JP" dirty="0" smtClean="0"/>
              <a:t>(</a:t>
            </a:r>
            <a:r>
              <a:rPr lang="ja-JP" altLang="en-US" dirty="0" smtClean="0"/>
              <a:t>全</a:t>
            </a:r>
            <a:r>
              <a:rPr lang="en-US" altLang="ja-JP" dirty="0" smtClean="0"/>
              <a:t>13</a:t>
            </a:r>
            <a:r>
              <a:rPr lang="ja-JP" altLang="en-US" dirty="0" smtClean="0"/>
              <a:t>項目</a:t>
            </a:r>
            <a:r>
              <a:rPr lang="en-US" altLang="ja-JP" dirty="0" smtClean="0"/>
              <a:t>)</a:t>
            </a:r>
            <a:r>
              <a:rPr lang="ja-JP" altLang="en-US" dirty="0" smtClean="0"/>
              <a:t>を満たすことができた。</a:t>
            </a:r>
            <a:endParaRPr lang="en-US" altLang="ja-JP"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38</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6"/>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結言</a:t>
            </a:r>
            <a:endPar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7" name="下矢印 6"/>
          <p:cNvSpPr/>
          <p:nvPr/>
        </p:nvSpPr>
        <p:spPr>
          <a:xfrm>
            <a:off x="2699792" y="2780928"/>
            <a:ext cx="3600400" cy="1296144"/>
          </a:xfrm>
          <a:prstGeom prst="downArrow">
            <a:avLst/>
          </a:prstGeom>
          <a:effectLst>
            <a:glow rad="101600">
              <a:schemeClr val="accent6">
                <a:satMod val="175000"/>
                <a:alpha val="40000"/>
              </a:schemeClr>
            </a:glow>
            <a:outerShdw blurRad="40000" dist="20000" dir="5400000" rotWithShape="0">
              <a:srgbClr val="000000">
                <a:alpha val="38000"/>
              </a:srgb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8" name="角丸四角形 7"/>
          <p:cNvSpPr/>
          <p:nvPr/>
        </p:nvSpPr>
        <p:spPr>
          <a:xfrm>
            <a:off x="467544" y="4509120"/>
            <a:ext cx="8208912" cy="1512168"/>
          </a:xfrm>
          <a:prstGeom prst="roundRect">
            <a:avLst/>
          </a:prstGeom>
          <a:scene3d>
            <a:camera prst="orthographicFront"/>
            <a:lightRig rig="threePt" dir="t"/>
          </a:scene3d>
          <a:sp3d>
            <a:bevelT w="114300" prst="hardEdge"/>
          </a:sp3d>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2800" b="1" dirty="0" smtClean="0">
                <a:latin typeface="メイリオ" pitchFamily="50" charset="-128"/>
                <a:ea typeface="メイリオ" pitchFamily="50" charset="-128"/>
                <a:cs typeface="メイリオ" pitchFamily="50" charset="-128"/>
              </a:rPr>
              <a:t>この機能を</a:t>
            </a:r>
            <a:r>
              <a:rPr kumimoji="1" lang="en-US" altLang="ja-JP" sz="2800" b="1" dirty="0" smtClean="0">
                <a:latin typeface="メイリオ" pitchFamily="50" charset="-128"/>
                <a:ea typeface="メイリオ" pitchFamily="50" charset="-128"/>
                <a:cs typeface="メイリオ" pitchFamily="50" charset="-128"/>
              </a:rPr>
              <a:t>NC3</a:t>
            </a:r>
            <a:r>
              <a:rPr kumimoji="1" lang="ja-JP" altLang="en-US" sz="2800" b="1" dirty="0" smtClean="0">
                <a:latin typeface="メイリオ" pitchFamily="50" charset="-128"/>
                <a:ea typeface="メイリオ" pitchFamily="50" charset="-128"/>
                <a:cs typeface="メイリオ" pitchFamily="50" charset="-128"/>
              </a:rPr>
              <a:t>の開発者内で共有</a:t>
            </a:r>
            <a:endParaRPr kumimoji="1" lang="en-US" altLang="ja-JP" sz="2800" b="1" dirty="0" smtClean="0">
              <a:latin typeface="メイリオ" pitchFamily="50" charset="-128"/>
              <a:ea typeface="メイリオ" pitchFamily="50" charset="-128"/>
              <a:cs typeface="メイリオ" pitchFamily="50" charset="-128"/>
            </a:endParaRPr>
          </a:p>
          <a:p>
            <a:pPr algn="ctr"/>
            <a:r>
              <a:rPr lang="ja-JP" altLang="en-US" sz="2800" b="1" dirty="0" smtClean="0">
                <a:latin typeface="メイリオ" pitchFamily="50" charset="-128"/>
                <a:ea typeface="メイリオ" pitchFamily="50" charset="-128"/>
                <a:cs typeface="メイリオ" pitchFamily="50" charset="-128"/>
              </a:rPr>
              <a:t>一部の機能は</a:t>
            </a:r>
            <a:r>
              <a:rPr lang="en-US" altLang="ja-JP" sz="2800" b="1" dirty="0" smtClean="0">
                <a:latin typeface="メイリオ" pitchFamily="50" charset="-128"/>
                <a:ea typeface="メイリオ" pitchFamily="50" charset="-128"/>
                <a:cs typeface="メイリオ" pitchFamily="50" charset="-128"/>
              </a:rPr>
              <a:t>NC3</a:t>
            </a:r>
            <a:r>
              <a:rPr lang="ja-JP" altLang="en-US" sz="2800" b="1" dirty="0" smtClean="0">
                <a:latin typeface="メイリオ" pitchFamily="50" charset="-128"/>
                <a:ea typeface="メイリオ" pitchFamily="50" charset="-128"/>
                <a:cs typeface="メイリオ" pitchFamily="50" charset="-128"/>
              </a:rPr>
              <a:t>の仕様として取り入れられた。</a:t>
            </a:r>
            <a:endParaRPr kumimoji="1" lang="ja-JP" altLang="en-US" sz="28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6.2 </a:t>
            </a:r>
            <a:r>
              <a:rPr kumimoji="1" lang="ja-JP" altLang="en-US" dirty="0" smtClean="0"/>
              <a:t>今後の予定</a:t>
            </a:r>
            <a:endParaRPr kumimoji="1" lang="ja-JP" altLang="en-US" dirty="0"/>
          </a:p>
        </p:txBody>
      </p:sp>
      <p:sp>
        <p:nvSpPr>
          <p:cNvPr id="7" name="コンテンツ プレースホルダ 6"/>
          <p:cNvSpPr>
            <a:spLocks noGrp="1"/>
          </p:cNvSpPr>
          <p:nvPr>
            <p:ph idx="1"/>
          </p:nvPr>
        </p:nvSpPr>
        <p:spPr>
          <a:xfrm>
            <a:off x="457200" y="1052736"/>
            <a:ext cx="8229600" cy="2880320"/>
          </a:xfrm>
        </p:spPr>
        <p:txBody>
          <a:bodyPr>
            <a:normAutofit/>
          </a:bodyPr>
          <a:lstStyle/>
          <a:p>
            <a:pPr>
              <a:buNone/>
            </a:pPr>
            <a:r>
              <a:rPr kumimoji="1" lang="en-US" altLang="ja-JP" dirty="0" smtClean="0"/>
              <a:t>1. </a:t>
            </a:r>
            <a:r>
              <a:rPr lang="ja-JP" altLang="en-US" dirty="0" smtClean="0"/>
              <a:t>スクロールバーの</a:t>
            </a:r>
            <a:r>
              <a:rPr lang="en-US" altLang="ja-JP" dirty="0" smtClean="0"/>
              <a:t>Web</a:t>
            </a:r>
            <a:r>
              <a:rPr lang="ja-JP" altLang="en-US" dirty="0" smtClean="0"/>
              <a:t>ブラウザ依存問題</a:t>
            </a:r>
            <a:endParaRPr lang="en-US" altLang="ja-JP" dirty="0" smtClean="0"/>
          </a:p>
          <a:p>
            <a:pPr lvl="1"/>
            <a:r>
              <a:rPr lang="en-US" altLang="ja-JP" dirty="0" smtClean="0"/>
              <a:t>Ajax</a:t>
            </a:r>
            <a:r>
              <a:rPr lang="ja-JP" altLang="en-US" dirty="0" smtClean="0"/>
              <a:t>の非同期通信による属性変更が</a:t>
            </a:r>
            <a:r>
              <a:rPr lang="en-US" altLang="ja-JP" dirty="0" smtClean="0"/>
              <a:t>Web</a:t>
            </a:r>
            <a:r>
              <a:rPr lang="ja-JP" altLang="en-US" dirty="0" smtClean="0"/>
              <a:t>ブラウザに反映されない。　</a:t>
            </a:r>
            <a:endParaRPr lang="en-US" altLang="ja-JP" dirty="0" smtClean="0"/>
          </a:p>
          <a:p>
            <a:pPr lvl="1"/>
            <a:r>
              <a:rPr lang="ja-JP" altLang="en-US" dirty="0" smtClean="0"/>
              <a:t>調査した結果、</a:t>
            </a:r>
            <a:r>
              <a:rPr lang="en-US" altLang="ja-JP" dirty="0" smtClean="0"/>
              <a:t>Firefox</a:t>
            </a:r>
            <a:r>
              <a:rPr lang="ja-JP" altLang="en-US" dirty="0" smtClean="0"/>
              <a:t>以外のブラウザ＋</a:t>
            </a:r>
            <a:r>
              <a:rPr lang="en-US" altLang="ja-JP" dirty="0" smtClean="0"/>
              <a:t>HTML5</a:t>
            </a:r>
            <a:r>
              <a:rPr lang="ja-JP" altLang="en-US" dirty="0" smtClean="0"/>
              <a:t>の組み合わせで発生。</a:t>
            </a:r>
            <a:endParaRPr lang="en-US" altLang="ja-JP" dirty="0" smtClean="0"/>
          </a:p>
          <a:p>
            <a:pPr>
              <a:buNone/>
            </a:pP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39</a:t>
            </a:fld>
            <a:endParaRPr lang="ja-JP" altLang="en-US" dirty="0"/>
          </a:p>
        </p:txBody>
      </p:sp>
      <p:graphicFrame>
        <p:nvGraphicFramePr>
          <p:cNvPr id="8" name="表 7"/>
          <p:cNvGraphicFramePr>
            <a:graphicFrameLocks noGrp="1"/>
          </p:cNvGraphicFramePr>
          <p:nvPr/>
        </p:nvGraphicFramePr>
        <p:xfrm>
          <a:off x="323528" y="3140968"/>
          <a:ext cx="8352928" cy="3573018"/>
        </p:xfrm>
        <a:graphic>
          <a:graphicData uri="http://schemas.openxmlformats.org/drawingml/2006/table">
            <a:tbl>
              <a:tblPr/>
              <a:tblGrid>
                <a:gridCol w="439673"/>
                <a:gridCol w="2231400"/>
                <a:gridCol w="2492324"/>
                <a:gridCol w="1609590"/>
                <a:gridCol w="1579941"/>
              </a:tblGrid>
              <a:tr h="649638">
                <a:tc>
                  <a:txBody>
                    <a:bodyPr/>
                    <a:lstStyle/>
                    <a:p>
                      <a:pPr algn="ctr">
                        <a:lnSpc>
                          <a:spcPts val="1800"/>
                        </a:lnSpc>
                        <a:spcAft>
                          <a:spcPts val="0"/>
                        </a:spcAft>
                      </a:pPr>
                      <a:r>
                        <a:rPr lang="ja-JP" sz="1800" b="1" kern="100" dirty="0">
                          <a:latin typeface="Century"/>
                          <a:ea typeface="Mincho"/>
                          <a:cs typeface="Times New Roman"/>
                        </a:rPr>
                        <a:t>項番</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ja-JP" sz="1800" b="1" kern="100" dirty="0" smtClean="0">
                          <a:latin typeface="Century"/>
                          <a:ea typeface="Mincho"/>
                          <a:cs typeface="Times New Roman"/>
                        </a:rPr>
                        <a:t>分類</a:t>
                      </a:r>
                      <a:endParaRPr lang="en-US" altLang="ja-JP" sz="1800" b="1" kern="100" dirty="0" smtClean="0">
                        <a:latin typeface="Century"/>
                        <a:ea typeface="Mincho"/>
                        <a:cs typeface="Times New Roman"/>
                      </a:endParaRPr>
                    </a:p>
                    <a:p>
                      <a:pPr algn="ctr">
                        <a:lnSpc>
                          <a:spcPts val="1800"/>
                        </a:lnSpc>
                        <a:spcAft>
                          <a:spcPts val="0"/>
                        </a:spcAft>
                      </a:pPr>
                      <a:r>
                        <a:rPr lang="ja-JP" sz="1800" b="1" kern="100" dirty="0" smtClean="0">
                          <a:latin typeface="Century"/>
                          <a:ea typeface="Mincho"/>
                          <a:cs typeface="Times New Roman"/>
                        </a:rPr>
                        <a:t>（ベース</a:t>
                      </a:r>
                      <a:r>
                        <a:rPr lang="ja-JP" altLang="en-US" sz="1800" b="1" kern="100" dirty="0" smtClean="0">
                          <a:latin typeface="Century"/>
                          <a:ea typeface="Mincho"/>
                          <a:cs typeface="Times New Roman"/>
                        </a:rPr>
                        <a:t>ブラウザ</a:t>
                      </a:r>
                      <a:r>
                        <a:rPr lang="ja-JP" sz="1800" b="1" kern="100" dirty="0" smtClean="0">
                          <a:latin typeface="Century"/>
                          <a:ea typeface="Mincho"/>
                          <a:cs typeface="Times New Roman"/>
                        </a:rPr>
                        <a:t>）</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1800" b="1" kern="100" dirty="0">
                          <a:latin typeface="Century"/>
                          <a:ea typeface="Mincho"/>
                          <a:cs typeface="Times New Roman"/>
                        </a:rPr>
                        <a:t>Web</a:t>
                      </a:r>
                      <a:r>
                        <a:rPr lang="ja-JP" sz="1800" b="1" kern="100" dirty="0">
                          <a:latin typeface="Century"/>
                          <a:ea typeface="Mincho"/>
                          <a:cs typeface="Times New Roman"/>
                        </a:rPr>
                        <a:t>ブラウザ</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1800" b="1" kern="100">
                          <a:latin typeface="Century"/>
                          <a:ea typeface="Mincho"/>
                          <a:cs typeface="Times New Roman"/>
                        </a:rPr>
                        <a:t>Windows</a:t>
                      </a:r>
                      <a:endParaRPr lang="ja-JP" sz="1800" b="1" kern="10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1800" b="1" kern="100">
                          <a:latin typeface="Century"/>
                          <a:ea typeface="Mincho"/>
                          <a:cs typeface="Times New Roman"/>
                        </a:rPr>
                        <a:t>Mac</a:t>
                      </a:r>
                      <a:endParaRPr lang="ja-JP" sz="1800" b="1" kern="10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324820">
                <a:tc>
                  <a:txBody>
                    <a:bodyPr/>
                    <a:lstStyle/>
                    <a:p>
                      <a:pPr algn="ctr">
                        <a:lnSpc>
                          <a:spcPts val="1800"/>
                        </a:lnSpc>
                        <a:spcAft>
                          <a:spcPts val="0"/>
                        </a:spcAft>
                      </a:pPr>
                      <a:r>
                        <a:rPr lang="en-US" sz="1800" b="1" kern="100" dirty="0">
                          <a:latin typeface="Century"/>
                          <a:ea typeface="Mincho"/>
                          <a:cs typeface="Times New Roman"/>
                        </a:rPr>
                        <a:t>1</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en-US" sz="1800" b="1" kern="100" dirty="0">
                          <a:latin typeface="Century"/>
                          <a:ea typeface="Mincho"/>
                          <a:cs typeface="Times New Roman"/>
                        </a:rPr>
                        <a:t>Internet Explorer</a:t>
                      </a:r>
                      <a:endParaRPr lang="ja-JP" sz="1800" b="1" kern="100" dirty="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en-US" sz="1800" b="1" kern="100" dirty="0">
                          <a:latin typeface="Century"/>
                          <a:ea typeface="Mincho"/>
                          <a:cs typeface="Times New Roman"/>
                        </a:rPr>
                        <a:t>Internet Explorer</a:t>
                      </a:r>
                      <a:endParaRPr lang="ja-JP" sz="1800" b="1" kern="100" dirty="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tr>
              <a:tr h="324820">
                <a:tc>
                  <a:txBody>
                    <a:bodyPr/>
                    <a:lstStyle/>
                    <a:p>
                      <a:pPr algn="ctr">
                        <a:lnSpc>
                          <a:spcPts val="1800"/>
                        </a:lnSpc>
                        <a:spcAft>
                          <a:spcPts val="0"/>
                        </a:spcAft>
                      </a:pPr>
                      <a:r>
                        <a:rPr lang="en-US" sz="1800" b="1" kern="100">
                          <a:latin typeface="Century"/>
                          <a:ea typeface="Mincho"/>
                          <a:cs typeface="Times New Roman"/>
                        </a:rPr>
                        <a:t>2</a:t>
                      </a:r>
                      <a:endParaRPr lang="ja-JP" sz="1800" b="1" kern="10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rowSpan="3">
                  <a:txBody>
                    <a:bodyPr/>
                    <a:lstStyle/>
                    <a:p>
                      <a:pPr algn="just">
                        <a:lnSpc>
                          <a:spcPts val="1800"/>
                        </a:lnSpc>
                        <a:spcAft>
                          <a:spcPts val="0"/>
                        </a:spcAft>
                      </a:pPr>
                      <a:r>
                        <a:rPr lang="en-US" sz="1800" b="1" kern="100" dirty="0">
                          <a:solidFill>
                            <a:srgbClr val="FF0000"/>
                          </a:solidFill>
                          <a:latin typeface="Century"/>
                          <a:ea typeface="Mincho"/>
                          <a:cs typeface="Times New Roman"/>
                        </a:rPr>
                        <a:t>Firefox</a:t>
                      </a:r>
                      <a:endParaRPr lang="ja-JP" sz="1800" b="1" kern="100" dirty="0">
                        <a:solidFill>
                          <a:srgbClr val="FF0000"/>
                        </a:solidFill>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en-US" sz="1800" b="1" kern="100" dirty="0">
                          <a:latin typeface="Century"/>
                          <a:ea typeface="Mincho"/>
                          <a:cs typeface="Times New Roman"/>
                        </a:rPr>
                        <a:t>Firefox</a:t>
                      </a:r>
                      <a:endParaRPr lang="ja-JP" sz="1800" b="1" kern="100" dirty="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dirty="0">
                          <a:solidFill>
                            <a:srgbClr val="FF0000"/>
                          </a:solidFill>
                          <a:latin typeface="HGPｺﾞｼｯｸE" pitchFamily="50" charset="-128"/>
                          <a:ea typeface="HGPｺﾞｼｯｸE" pitchFamily="50" charset="-128"/>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dirty="0">
                          <a:solidFill>
                            <a:srgbClr val="FF0000"/>
                          </a:solidFill>
                          <a:latin typeface="HGPｺﾞｼｯｸE" pitchFamily="50" charset="-128"/>
                          <a:ea typeface="HGPｺﾞｼｯｸE" pitchFamily="50" charset="-128"/>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24820">
                <a:tc>
                  <a:txBody>
                    <a:bodyPr/>
                    <a:lstStyle/>
                    <a:p>
                      <a:pPr algn="ctr">
                        <a:lnSpc>
                          <a:spcPts val="1800"/>
                        </a:lnSpc>
                        <a:spcAft>
                          <a:spcPts val="0"/>
                        </a:spcAft>
                      </a:pPr>
                      <a:r>
                        <a:rPr lang="en-US" sz="1800" b="1" kern="100" dirty="0">
                          <a:latin typeface="Century"/>
                          <a:ea typeface="Mincho"/>
                          <a:cs typeface="Times New Roman"/>
                        </a:rPr>
                        <a:t>3</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just">
                        <a:lnSpc>
                          <a:spcPts val="1800"/>
                        </a:lnSpc>
                        <a:spcAft>
                          <a:spcPts val="0"/>
                        </a:spcAft>
                      </a:pPr>
                      <a:r>
                        <a:rPr lang="en-US" sz="1800" b="1" kern="100" dirty="0">
                          <a:solidFill>
                            <a:srgbClr val="FF0000"/>
                          </a:solidFill>
                          <a:latin typeface="Century"/>
                          <a:ea typeface="Mincho"/>
                          <a:cs typeface="Times New Roman"/>
                        </a:rPr>
                        <a:t>Comodo IceDragon</a:t>
                      </a:r>
                      <a:endParaRPr lang="ja-JP" sz="1800" b="1" kern="100" dirty="0">
                        <a:solidFill>
                          <a:srgbClr val="FF0000"/>
                        </a:solidFill>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dirty="0">
                          <a:solidFill>
                            <a:srgbClr val="FF0000"/>
                          </a:solidFill>
                          <a:latin typeface="HGPｺﾞｼｯｸE" pitchFamily="50" charset="-128"/>
                          <a:ea typeface="HGPｺﾞｼｯｸE" pitchFamily="50" charset="-128"/>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ja-JP" sz="1800" b="1" kern="10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tr>
              <a:tr h="324820">
                <a:tc>
                  <a:txBody>
                    <a:bodyPr/>
                    <a:lstStyle/>
                    <a:p>
                      <a:pPr algn="ctr">
                        <a:lnSpc>
                          <a:spcPts val="1800"/>
                        </a:lnSpc>
                        <a:spcAft>
                          <a:spcPts val="0"/>
                        </a:spcAft>
                      </a:pPr>
                      <a:r>
                        <a:rPr lang="en-US" sz="1800" b="1" kern="100">
                          <a:latin typeface="Century"/>
                          <a:ea typeface="Mincho"/>
                          <a:cs typeface="Times New Roman"/>
                        </a:rPr>
                        <a:t>4</a:t>
                      </a:r>
                      <a:endParaRPr lang="ja-JP" sz="1800" b="1" kern="10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just">
                        <a:lnSpc>
                          <a:spcPts val="1800"/>
                        </a:lnSpc>
                        <a:spcAft>
                          <a:spcPts val="0"/>
                        </a:spcAft>
                      </a:pPr>
                      <a:r>
                        <a:rPr lang="en-US" sz="1800" b="1" kern="100" dirty="0">
                          <a:latin typeface="Century"/>
                          <a:ea typeface="Mincho"/>
                          <a:cs typeface="Times New Roman"/>
                        </a:rPr>
                        <a:t>Pale Moon</a:t>
                      </a:r>
                      <a:endParaRPr lang="ja-JP" sz="1800" b="1" kern="100" dirty="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dirty="0">
                          <a:solidFill>
                            <a:srgbClr val="FF0000"/>
                          </a:solidFill>
                          <a:latin typeface="HGPｺﾞｼｯｸE" pitchFamily="50" charset="-128"/>
                          <a:ea typeface="HGPｺﾞｼｯｸE" pitchFamily="50" charset="-128"/>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tr>
              <a:tr h="324820">
                <a:tc>
                  <a:txBody>
                    <a:bodyPr/>
                    <a:lstStyle/>
                    <a:p>
                      <a:pPr algn="ctr">
                        <a:lnSpc>
                          <a:spcPts val="1800"/>
                        </a:lnSpc>
                        <a:spcAft>
                          <a:spcPts val="0"/>
                        </a:spcAft>
                      </a:pPr>
                      <a:r>
                        <a:rPr lang="en-US" sz="1800" b="1" kern="100" dirty="0">
                          <a:latin typeface="Century"/>
                          <a:ea typeface="Mincho"/>
                          <a:cs typeface="Times New Roman"/>
                        </a:rPr>
                        <a:t>5</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en-US" sz="1800" b="1" kern="100" dirty="0">
                          <a:latin typeface="Century"/>
                          <a:ea typeface="Mincho"/>
                          <a:cs typeface="Times New Roman"/>
                        </a:rPr>
                        <a:t>Safari</a:t>
                      </a:r>
                      <a:endParaRPr lang="ja-JP" sz="1800" b="1" kern="100" dirty="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en-US" sz="1800" b="1" kern="100" dirty="0">
                          <a:latin typeface="Century"/>
                          <a:ea typeface="Mincho"/>
                          <a:cs typeface="Times New Roman"/>
                        </a:rPr>
                        <a:t>Safari</a:t>
                      </a:r>
                      <a:endParaRPr lang="ja-JP" sz="1800" b="1" kern="100" dirty="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4820">
                <a:tc>
                  <a:txBody>
                    <a:bodyPr/>
                    <a:lstStyle/>
                    <a:p>
                      <a:pPr algn="ctr">
                        <a:lnSpc>
                          <a:spcPts val="1800"/>
                        </a:lnSpc>
                        <a:spcAft>
                          <a:spcPts val="0"/>
                        </a:spcAft>
                      </a:pPr>
                      <a:r>
                        <a:rPr lang="en-US" sz="1800" b="1" kern="100">
                          <a:latin typeface="Century"/>
                          <a:ea typeface="Mincho"/>
                          <a:cs typeface="Times New Roman"/>
                        </a:rPr>
                        <a:t>6</a:t>
                      </a:r>
                      <a:endParaRPr lang="ja-JP" sz="1800" b="1" kern="10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rowSpan="4">
                  <a:txBody>
                    <a:bodyPr/>
                    <a:lstStyle/>
                    <a:p>
                      <a:pPr algn="just">
                        <a:lnSpc>
                          <a:spcPts val="1800"/>
                        </a:lnSpc>
                        <a:spcAft>
                          <a:spcPts val="0"/>
                        </a:spcAft>
                      </a:pPr>
                      <a:r>
                        <a:rPr lang="en-US" sz="1800" b="1" kern="100" dirty="0">
                          <a:latin typeface="Century"/>
                          <a:ea typeface="Mincho"/>
                          <a:cs typeface="Times New Roman"/>
                        </a:rPr>
                        <a:t>Chromium</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en-US" sz="1800" b="1" kern="100">
                          <a:latin typeface="Century"/>
                          <a:ea typeface="Mincho"/>
                          <a:cs typeface="Times New Roman"/>
                        </a:rPr>
                        <a:t>Google Chrome</a:t>
                      </a:r>
                      <a:endParaRPr lang="ja-JP" sz="1800" b="1" kern="10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24820">
                <a:tc>
                  <a:txBody>
                    <a:bodyPr/>
                    <a:lstStyle/>
                    <a:p>
                      <a:pPr algn="ctr">
                        <a:lnSpc>
                          <a:spcPts val="1800"/>
                        </a:lnSpc>
                        <a:spcAft>
                          <a:spcPts val="0"/>
                        </a:spcAft>
                      </a:pPr>
                      <a:r>
                        <a:rPr lang="en-US" sz="1800" b="1" kern="100" dirty="0">
                          <a:latin typeface="Century"/>
                          <a:ea typeface="Mincho"/>
                          <a:cs typeface="Times New Roman"/>
                        </a:rPr>
                        <a:t>7</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just">
                        <a:lnSpc>
                          <a:spcPts val="1800"/>
                        </a:lnSpc>
                        <a:spcAft>
                          <a:spcPts val="0"/>
                        </a:spcAft>
                      </a:pPr>
                      <a:r>
                        <a:rPr lang="en-US" sz="1800" b="1" kern="100">
                          <a:latin typeface="Century"/>
                          <a:ea typeface="Mincho"/>
                          <a:cs typeface="Times New Roman"/>
                        </a:rPr>
                        <a:t>Opera</a:t>
                      </a:r>
                      <a:endParaRPr lang="ja-JP" sz="1800" b="1" kern="10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ja-JP" sz="1800" b="1" kern="10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4820">
                <a:tc>
                  <a:txBody>
                    <a:bodyPr/>
                    <a:lstStyle/>
                    <a:p>
                      <a:pPr algn="ctr">
                        <a:lnSpc>
                          <a:spcPts val="1800"/>
                        </a:lnSpc>
                        <a:spcAft>
                          <a:spcPts val="0"/>
                        </a:spcAft>
                      </a:pPr>
                      <a:r>
                        <a:rPr lang="en-US" sz="1800" b="1" kern="100" dirty="0">
                          <a:latin typeface="Century"/>
                          <a:ea typeface="Mincho"/>
                          <a:cs typeface="Times New Roman"/>
                        </a:rPr>
                        <a:t>8</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just">
                        <a:lnSpc>
                          <a:spcPts val="1800"/>
                        </a:lnSpc>
                        <a:spcAft>
                          <a:spcPts val="0"/>
                        </a:spcAft>
                      </a:pPr>
                      <a:r>
                        <a:rPr lang="en-US" sz="1800" b="1" kern="100">
                          <a:latin typeface="Century"/>
                          <a:ea typeface="Mincho"/>
                          <a:cs typeface="Times New Roman"/>
                        </a:rPr>
                        <a:t>Sleipnir</a:t>
                      </a:r>
                      <a:endParaRPr lang="ja-JP" sz="1800" b="1" kern="10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24820">
                <a:tc>
                  <a:txBody>
                    <a:bodyPr/>
                    <a:lstStyle/>
                    <a:p>
                      <a:pPr algn="ctr">
                        <a:lnSpc>
                          <a:spcPts val="1800"/>
                        </a:lnSpc>
                        <a:spcAft>
                          <a:spcPts val="0"/>
                        </a:spcAft>
                      </a:pPr>
                      <a:r>
                        <a:rPr lang="en-US" sz="1800" b="1" kern="100" dirty="0">
                          <a:latin typeface="Century"/>
                          <a:ea typeface="Mincho"/>
                          <a:cs typeface="Times New Roman"/>
                        </a:rPr>
                        <a:t>9</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just">
                        <a:lnSpc>
                          <a:spcPts val="1800"/>
                        </a:lnSpc>
                        <a:spcAft>
                          <a:spcPts val="0"/>
                        </a:spcAft>
                      </a:pPr>
                      <a:r>
                        <a:rPr lang="en-US" sz="1800" b="1" kern="100" dirty="0">
                          <a:solidFill>
                            <a:srgbClr val="FF0000"/>
                          </a:solidFill>
                          <a:latin typeface="Century"/>
                          <a:ea typeface="Mincho"/>
                          <a:cs typeface="Times New Roman"/>
                        </a:rPr>
                        <a:t>Comodo Dragon</a:t>
                      </a:r>
                      <a:endParaRPr lang="ja-JP" sz="1800" b="1" kern="100" dirty="0">
                        <a:solidFill>
                          <a:srgbClr val="FF0000"/>
                        </a:solidFill>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tr>
            </a:tbl>
          </a:graphicData>
        </a:graphic>
      </p:graphicFrame>
      <p:sp>
        <p:nvSpPr>
          <p:cNvPr id="9"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6"/>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結言</a:t>
            </a:r>
            <a:endPar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4</a:t>
            </a:fld>
            <a:endParaRPr kumimoji="1" lang="ja-JP" altLang="en-US" dirty="0"/>
          </a:p>
        </p:txBody>
      </p:sp>
      <p:sp>
        <p:nvSpPr>
          <p:cNvPr id="9" name="コンテンツ プレースホルダ 5"/>
          <p:cNvSpPr>
            <a:spLocks noGrp="1"/>
          </p:cNvSpPr>
          <p:nvPr>
            <p:ph idx="1"/>
          </p:nvPr>
        </p:nvSpPr>
        <p:spPr>
          <a:xfrm>
            <a:off x="1440160" y="1628800"/>
            <a:ext cx="6372200" cy="3960440"/>
          </a:xfrm>
        </p:spPr>
        <p:txBody>
          <a:bodyPr>
            <a:noAutofit/>
          </a:bodyPr>
          <a:lstStyle/>
          <a:p>
            <a:pPr marL="514350" indent="-514350">
              <a:buFont typeface="+mj-lt"/>
              <a:buAutoNum type="arabicPeriod"/>
            </a:pPr>
            <a:r>
              <a:rPr lang="en-US" altLang="ja-JP" sz="3200" dirty="0" smtClean="0"/>
              <a:t>NetCommons3</a:t>
            </a:r>
            <a:r>
              <a:rPr lang="ja-JP" altLang="en-US" sz="3200" dirty="0" smtClean="0"/>
              <a:t>プロジェクト</a:t>
            </a:r>
            <a:endParaRPr lang="en-US" altLang="ja-JP" sz="3200" dirty="0" smtClean="0"/>
          </a:p>
          <a:p>
            <a:pPr marL="514350" indent="-514350">
              <a:buFont typeface="+mj-lt"/>
              <a:buAutoNum type="arabicPeriod"/>
            </a:pPr>
            <a:r>
              <a:rPr lang="ja-JP" altLang="en-US" sz="3200" dirty="0" smtClean="0">
                <a:solidFill>
                  <a:schemeClr val="bg1">
                    <a:lumMod val="65000"/>
                  </a:schemeClr>
                </a:solidFill>
              </a:rPr>
              <a:t>開発担当</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フォームにおける問題点</a:t>
            </a:r>
            <a:endParaRPr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解決方法</a:t>
            </a:r>
            <a:endParaRPr kumimoji="1"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評価</a:t>
            </a:r>
            <a:endParaRPr kumimoji="1"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結言</a:t>
            </a:r>
            <a:endParaRPr kumimoji="1" lang="en-US" altLang="ja-JP" sz="3200" dirty="0" smtClean="0">
              <a:solidFill>
                <a:schemeClr val="bg1">
                  <a:lumMod val="65000"/>
                </a:schemeClr>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6.2 </a:t>
            </a:r>
            <a:r>
              <a:rPr kumimoji="1" lang="ja-JP" altLang="en-US" dirty="0" smtClean="0"/>
              <a:t>今後の予定</a:t>
            </a:r>
            <a:endParaRPr kumimoji="1" lang="ja-JP" altLang="en-US" dirty="0"/>
          </a:p>
        </p:txBody>
      </p:sp>
      <p:sp>
        <p:nvSpPr>
          <p:cNvPr id="7" name="コンテンツ プレースホルダ 6"/>
          <p:cNvSpPr>
            <a:spLocks noGrp="1"/>
          </p:cNvSpPr>
          <p:nvPr>
            <p:ph idx="1"/>
          </p:nvPr>
        </p:nvSpPr>
        <p:spPr>
          <a:xfrm>
            <a:off x="323528" y="1484784"/>
            <a:ext cx="8820472" cy="5373216"/>
          </a:xfrm>
        </p:spPr>
        <p:txBody>
          <a:bodyPr>
            <a:normAutofit/>
          </a:bodyPr>
          <a:lstStyle/>
          <a:p>
            <a:pPr>
              <a:buNone/>
            </a:pPr>
            <a:r>
              <a:rPr kumimoji="1" lang="en-US" altLang="ja-JP" dirty="0" smtClean="0"/>
              <a:t>2.</a:t>
            </a:r>
            <a:r>
              <a:rPr kumimoji="1" lang="ja-JP" altLang="en-US" dirty="0" smtClean="0"/>
              <a:t> 仕様変更への対応</a:t>
            </a:r>
            <a:endParaRPr kumimoji="1" lang="en-US" altLang="ja-JP" dirty="0" smtClean="0"/>
          </a:p>
          <a:p>
            <a:pPr lvl="1"/>
            <a:r>
              <a:rPr lang="en-US" altLang="ja-JP" dirty="0" smtClean="0"/>
              <a:t>11</a:t>
            </a:r>
            <a:r>
              <a:rPr lang="ja-JP" altLang="en-US" dirty="0" smtClean="0"/>
              <a:t>月中旬から下旬にかけて、お知らせプラグインのコードレビューを行った。</a:t>
            </a:r>
            <a:endParaRPr lang="en-US" altLang="ja-JP" dirty="0" smtClean="0"/>
          </a:p>
          <a:p>
            <a:pPr lvl="1"/>
            <a:r>
              <a:rPr lang="ja-JP" altLang="en-US" dirty="0" smtClean="0"/>
              <a:t>バリデーションの仕様を以下のように変更。</a:t>
            </a:r>
            <a:endParaRPr lang="en-US" altLang="ja-JP" dirty="0" smtClean="0"/>
          </a:p>
          <a:p>
            <a:pPr lvl="1"/>
            <a:endParaRPr lang="en-US" altLang="ja-JP" dirty="0" smtClean="0"/>
          </a:p>
          <a:p>
            <a:pPr marL="1314450" lvl="2" indent="-457200">
              <a:buFont typeface="+mj-ea"/>
              <a:buAutoNum type="circleNumDbPlain"/>
            </a:pPr>
            <a:r>
              <a:rPr lang="ja-JP" altLang="en-US" sz="2400" dirty="0" smtClean="0"/>
              <a:t>セッティングモード内のバリデーションはサーバサイド</a:t>
            </a:r>
            <a:r>
              <a:rPr lang="en-US" altLang="ja-JP" sz="2400" dirty="0" smtClean="0"/>
              <a:t>(CakePHP)</a:t>
            </a:r>
            <a:r>
              <a:rPr lang="ja-JP" altLang="en-US" sz="2400" dirty="0" smtClean="0"/>
              <a:t>のみにする。</a:t>
            </a:r>
            <a:endParaRPr lang="en-US" altLang="ja-JP" sz="2400" dirty="0" smtClean="0"/>
          </a:p>
          <a:p>
            <a:pPr marL="1314450" lvl="2" indent="-457200">
              <a:buFont typeface="+mj-ea"/>
              <a:buAutoNum type="circleNumDbPlain"/>
            </a:pPr>
            <a:r>
              <a:rPr lang="ja-JP" altLang="en-US" sz="2400" dirty="0" smtClean="0"/>
              <a:t>クライアントサイド</a:t>
            </a:r>
            <a:r>
              <a:rPr lang="en-US" altLang="ja-JP" sz="2400" dirty="0" smtClean="0"/>
              <a:t>(AngularJS)</a:t>
            </a:r>
            <a:r>
              <a:rPr lang="ja-JP" altLang="en-US" sz="2400" dirty="0" smtClean="0"/>
              <a:t>で行う。</a:t>
            </a:r>
            <a:endParaRPr lang="en-US" altLang="ja-JP" sz="2400" dirty="0" smtClean="0"/>
          </a:p>
          <a:p>
            <a:pPr marL="1314450" lvl="2" indent="-457200">
              <a:buFont typeface="+mj-ea"/>
              <a:buAutoNum type="circleNumDbPlain"/>
            </a:pPr>
            <a:endParaRPr lang="en-US" altLang="ja-JP" sz="2400" dirty="0" smtClean="0"/>
          </a:p>
          <a:p>
            <a:pPr lvl="1"/>
            <a:r>
              <a:rPr lang="en-US" altLang="ja-JP" dirty="0" smtClean="0"/>
              <a:t>iframe</a:t>
            </a:r>
            <a:r>
              <a:rPr lang="ja-JP" altLang="en-US" dirty="0" smtClean="0"/>
              <a:t>プラグインは編集をセッティングモード内で行うため</a:t>
            </a:r>
            <a:r>
              <a:rPr lang="en-US" altLang="ja-JP" dirty="0" smtClean="0"/>
              <a:t>AngularJS</a:t>
            </a:r>
            <a:r>
              <a:rPr lang="ja-JP" altLang="en-US" dirty="0" smtClean="0"/>
              <a:t>による実装は改修の必要あり。</a:t>
            </a:r>
            <a:endParaRPr lang="en-US" altLang="ja-JP"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40</a:t>
            </a:fld>
            <a:endParaRPr lang="ja-JP" altLang="en-US" dirty="0"/>
          </a:p>
        </p:txBody>
      </p:sp>
      <p:sp>
        <p:nvSpPr>
          <p:cNvPr id="9"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6"/>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結言</a:t>
            </a:r>
            <a:endPar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6.2 </a:t>
            </a:r>
            <a:r>
              <a:rPr kumimoji="1" lang="ja-JP" altLang="en-US" dirty="0" smtClean="0"/>
              <a:t>今後の予定</a:t>
            </a:r>
            <a:endParaRPr kumimoji="1" lang="ja-JP" altLang="en-US" dirty="0"/>
          </a:p>
        </p:txBody>
      </p:sp>
      <p:sp>
        <p:nvSpPr>
          <p:cNvPr id="7" name="コンテンツ プレースホルダ 6"/>
          <p:cNvSpPr>
            <a:spLocks noGrp="1"/>
          </p:cNvSpPr>
          <p:nvPr>
            <p:ph idx="1"/>
          </p:nvPr>
        </p:nvSpPr>
        <p:spPr>
          <a:xfrm>
            <a:off x="457200" y="1484785"/>
            <a:ext cx="8229600" cy="2880320"/>
          </a:xfrm>
        </p:spPr>
        <p:txBody>
          <a:bodyPr>
            <a:normAutofit/>
          </a:bodyPr>
          <a:lstStyle/>
          <a:p>
            <a:pPr>
              <a:buNone/>
            </a:pPr>
            <a:r>
              <a:rPr lang="en-US" altLang="ja-JP" dirty="0" smtClean="0"/>
              <a:t>3</a:t>
            </a:r>
            <a:r>
              <a:rPr kumimoji="1" lang="en-US" altLang="ja-JP" dirty="0" smtClean="0"/>
              <a:t>.</a:t>
            </a:r>
            <a:r>
              <a:rPr kumimoji="1" lang="ja-JP" altLang="en-US" dirty="0" smtClean="0"/>
              <a:t>掲示板プラグインの開発</a:t>
            </a:r>
          </a:p>
          <a:p>
            <a:pPr lvl="1"/>
            <a:r>
              <a:rPr lang="en-US" altLang="ja-JP" dirty="0" smtClean="0"/>
              <a:t>12</a:t>
            </a:r>
            <a:r>
              <a:rPr lang="ja-JP" altLang="en-US" dirty="0" smtClean="0"/>
              <a:t>月より着手。</a:t>
            </a:r>
            <a:endParaRPr lang="en-US" altLang="ja-JP" dirty="0" smtClean="0"/>
          </a:p>
          <a:p>
            <a:pPr lvl="1"/>
            <a:r>
              <a:rPr lang="en-US" altLang="ja-JP" dirty="0" smtClean="0"/>
              <a:t>3</a:t>
            </a:r>
            <a:r>
              <a:rPr lang="ja-JP" altLang="en-US" dirty="0" smtClean="0"/>
              <a:t>月末に</a:t>
            </a:r>
            <a:r>
              <a:rPr lang="en-US" altLang="ja-JP" dirty="0" smtClean="0"/>
              <a:t>iframe</a:t>
            </a:r>
            <a:r>
              <a:rPr lang="ja-JP" altLang="en-US" dirty="0" smtClean="0"/>
              <a:t>プラグインと合わせて納品予定。</a:t>
            </a:r>
            <a:endParaRPr lang="en-US" altLang="ja-JP" dirty="0" smtClean="0"/>
          </a:p>
          <a:p>
            <a:pPr lvl="1"/>
            <a:r>
              <a:rPr lang="ja-JP" altLang="en-US" dirty="0" smtClean="0"/>
              <a:t>画面遷移図、</a:t>
            </a:r>
            <a:r>
              <a:rPr lang="en-US" altLang="ja-JP" dirty="0" smtClean="0"/>
              <a:t>ER</a:t>
            </a:r>
            <a:r>
              <a:rPr lang="ja-JP" altLang="en-US" dirty="0" smtClean="0"/>
              <a:t>図、先行実装</a:t>
            </a:r>
            <a:r>
              <a:rPr lang="en-US" altLang="ja-JP" dirty="0" smtClean="0"/>
              <a:t>(</a:t>
            </a:r>
            <a:r>
              <a:rPr lang="ja-JP" altLang="en-US" dirty="0" smtClean="0"/>
              <a:t>プロトタイプ作成</a:t>
            </a:r>
            <a:r>
              <a:rPr lang="en-US" altLang="ja-JP" dirty="0" smtClean="0"/>
              <a:t>)</a:t>
            </a:r>
            <a:r>
              <a:rPr lang="ja-JP" altLang="en-US" dirty="0" smtClean="0"/>
              <a:t>作業中。</a:t>
            </a:r>
            <a:endParaRPr lang="en-US" altLang="ja-JP" dirty="0" smtClean="0"/>
          </a:p>
          <a:p>
            <a:pPr lvl="1"/>
            <a:r>
              <a:rPr lang="en-US" altLang="ja-JP" dirty="0" smtClean="0"/>
              <a:t>EFO</a:t>
            </a:r>
            <a:r>
              <a:rPr lang="ja-JP" altLang="en-US" dirty="0" smtClean="0"/>
              <a:t>の観点でフォーム最適化を考慮する。</a:t>
            </a:r>
            <a:endParaRPr lang="en-US" altLang="ja-JP" dirty="0" smtClean="0"/>
          </a:p>
          <a:p>
            <a:pPr lvl="1"/>
            <a:endParaRPr lang="en-US" altLang="ja-JP" dirty="0" smtClean="0"/>
          </a:p>
          <a:p>
            <a:pPr lvl="1"/>
            <a:endParaRPr lang="en-US" altLang="ja-JP"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41</a:t>
            </a:fld>
            <a:endParaRPr lang="ja-JP" altLang="en-US" dirty="0"/>
          </a:p>
        </p:txBody>
      </p:sp>
      <p:sp>
        <p:nvSpPr>
          <p:cNvPr id="8"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6"/>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結言</a:t>
            </a:r>
            <a:endPar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75656" y="980728"/>
            <a:ext cx="6444208" cy="1143000"/>
          </a:xfrm>
        </p:spPr>
        <p:txBody>
          <a:bodyPr>
            <a:normAutofit fontScale="90000"/>
          </a:bodyPr>
          <a:lstStyle/>
          <a:p>
            <a:r>
              <a:rPr lang="ja-JP" altLang="en-US" sz="3600" dirty="0" smtClean="0"/>
              <a:t>ご清聴ありがとうございました。</a:t>
            </a:r>
            <a:endParaRPr kumimoji="1" lang="ja-JP" altLang="en-US" sz="3600"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42</a:t>
            </a:fld>
            <a:endParaRPr kumimoji="1" lang="ja-JP" altLang="en-US" dirty="0"/>
          </a:p>
        </p:txBody>
      </p:sp>
      <p:cxnSp>
        <p:nvCxnSpPr>
          <p:cNvPr id="7" name="直線コネクタ 6"/>
          <p:cNvCxnSpPr/>
          <p:nvPr/>
        </p:nvCxnSpPr>
        <p:spPr>
          <a:xfrm>
            <a:off x="3275856" y="4725144"/>
            <a:ext cx="5472608" cy="0"/>
          </a:xfrm>
          <a:prstGeom prst="line">
            <a:avLst/>
          </a:prstGeom>
          <a:ln w="1905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
        <p:nvSpPr>
          <p:cNvPr id="10" name="正方形/長方形 9"/>
          <p:cNvSpPr/>
          <p:nvPr/>
        </p:nvSpPr>
        <p:spPr>
          <a:xfrm>
            <a:off x="2843808" y="3717032"/>
            <a:ext cx="5976664" cy="830997"/>
          </a:xfrm>
          <a:prstGeom prst="rect">
            <a:avLst/>
          </a:prstGeom>
        </p:spPr>
        <p:txBody>
          <a:bodyPr wrap="square">
            <a:spAutoFit/>
          </a:bodyPr>
          <a:lstStyle/>
          <a:p>
            <a:pPr algn="r"/>
            <a:r>
              <a:rPr lang="en-US" altLang="ja-JP" sz="2400" b="1" dirty="0" smtClean="0">
                <a:latin typeface="メイリオ" pitchFamily="50" charset="-128"/>
                <a:ea typeface="メイリオ" pitchFamily="50" charset="-128"/>
                <a:cs typeface="メイリオ" pitchFamily="50" charset="-128"/>
              </a:rPr>
              <a:t>NetCommons3</a:t>
            </a:r>
            <a:r>
              <a:rPr lang="ja-JP" altLang="en-US" sz="2400" b="1" dirty="0" smtClean="0">
                <a:latin typeface="メイリオ" pitchFamily="50" charset="-128"/>
                <a:ea typeface="メイリオ" pitchFamily="50" charset="-128"/>
                <a:cs typeface="メイリオ" pitchFamily="50" charset="-128"/>
              </a:rPr>
              <a:t>プラグイン開発における</a:t>
            </a:r>
            <a:endParaRPr lang="en-US" altLang="ja-JP" sz="2400" b="1" dirty="0" smtClean="0">
              <a:latin typeface="メイリオ" pitchFamily="50" charset="-128"/>
              <a:ea typeface="メイリオ" pitchFamily="50" charset="-128"/>
              <a:cs typeface="メイリオ" pitchFamily="50" charset="-128"/>
            </a:endParaRPr>
          </a:p>
          <a:p>
            <a:pPr algn="r"/>
            <a:r>
              <a:rPr lang="ja-JP" altLang="en-US" sz="2400" b="1" dirty="0" smtClean="0">
                <a:latin typeface="メイリオ" pitchFamily="50" charset="-128"/>
                <a:ea typeface="メイリオ" pitchFamily="50" charset="-128"/>
                <a:cs typeface="メイリオ" pitchFamily="50" charset="-128"/>
              </a:rPr>
              <a:t>機能提案及び、評価</a:t>
            </a:r>
            <a:endParaRPr lang="ja-JP" altLang="en-US" sz="2400" b="1" dirty="0">
              <a:latin typeface="メイリオ" pitchFamily="50" charset="-128"/>
              <a:ea typeface="メイリオ" pitchFamily="50" charset="-128"/>
              <a:cs typeface="メイリオ" pitchFamily="50" charset="-128"/>
            </a:endParaRPr>
          </a:p>
        </p:txBody>
      </p:sp>
      <p:sp>
        <p:nvSpPr>
          <p:cNvPr id="13" name="サブタイトル 2"/>
          <p:cNvSpPr txBox="1">
            <a:spLocks/>
          </p:cNvSpPr>
          <p:nvPr/>
        </p:nvSpPr>
        <p:spPr>
          <a:xfrm>
            <a:off x="2987824" y="4869160"/>
            <a:ext cx="5832648" cy="1752600"/>
          </a:xfrm>
          <a:prstGeom prst="rect">
            <a:avLst/>
          </a:prstGeom>
        </p:spPr>
        <p:txBody>
          <a:bodyPr vert="horz" lIns="91440" tIns="45720" rIns="91440" bIns="45720" rtlCol="0">
            <a:noAutofit/>
          </a:bodyPr>
          <a:lstStyle/>
          <a:p>
            <a:pPr marL="342900" marR="0" lvl="0" indent="-342900" algn="r" defTabSz="914400" rtl="0" eaLnBrk="1" fontAlgn="auto" latinLnBrk="0" hangingPunct="1">
              <a:lnSpc>
                <a:spcPct val="100000"/>
              </a:lnSpc>
              <a:spcBef>
                <a:spcPct val="20000"/>
              </a:spcBef>
              <a:spcAft>
                <a:spcPts val="0"/>
              </a:spcAft>
              <a:buClrTx/>
              <a:buSzTx/>
              <a:tabLst/>
              <a:defRPr/>
            </a:pP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国立情報学研究所　社会共有知研究センター</a:t>
            </a:r>
            <a:endParaRPr kumimoji="1" lang="en-US" altLang="ja-JP"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endParaRPr>
          </a:p>
          <a:p>
            <a:pPr marL="342900" marR="0" lvl="0" indent="-342900" algn="r" defTabSz="914400" rtl="0" eaLnBrk="1" fontAlgn="auto" latinLnBrk="0" hangingPunct="1">
              <a:lnSpc>
                <a:spcPct val="100000"/>
              </a:lnSpc>
              <a:spcBef>
                <a:spcPct val="20000"/>
              </a:spcBef>
              <a:spcAft>
                <a:spcPts val="0"/>
              </a:spcAft>
              <a:buClrTx/>
              <a:buSzTx/>
              <a:tabLst/>
              <a:defRPr/>
            </a:pP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新井研究室</a:t>
            </a:r>
            <a:endParaRPr kumimoji="1" lang="en-US" altLang="ja-JP"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endParaRPr>
          </a:p>
          <a:p>
            <a:pPr marL="342900" marR="0" lvl="0" indent="-342900" algn="r" defTabSz="914400" rtl="0" eaLnBrk="1" fontAlgn="auto" latinLnBrk="0" hangingPunct="1">
              <a:lnSpc>
                <a:spcPct val="100000"/>
              </a:lnSpc>
              <a:spcBef>
                <a:spcPct val="20000"/>
              </a:spcBef>
              <a:spcAft>
                <a:spcPts val="0"/>
              </a:spcAft>
              <a:buClrTx/>
              <a:buSzTx/>
              <a:tabLst/>
              <a:defRPr/>
            </a:pP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日立製作所　公共システム事業部</a:t>
            </a:r>
            <a:endParaRPr kumimoji="1" lang="en-US" altLang="ja-JP"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endParaRPr>
          </a:p>
          <a:p>
            <a:pPr marL="342900" marR="0" lvl="0" indent="-342900" algn="r" defTabSz="914400" rtl="0" eaLnBrk="1" fontAlgn="auto" latinLnBrk="0" hangingPunct="1">
              <a:lnSpc>
                <a:spcPct val="100000"/>
              </a:lnSpc>
              <a:spcBef>
                <a:spcPct val="20000"/>
              </a:spcBef>
              <a:spcAft>
                <a:spcPts val="0"/>
              </a:spcAft>
              <a:buClrTx/>
              <a:buSzTx/>
              <a:tabLst/>
              <a:defRPr/>
            </a:pP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消防システム開発センタ　第</a:t>
            </a:r>
            <a:r>
              <a:rPr kumimoji="1" lang="en-US" altLang="ja-JP"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1</a:t>
            </a: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Ｇ</a:t>
            </a:r>
            <a:endParaRPr kumimoji="1" lang="en-US" altLang="ja-JP"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endParaRPr>
          </a:p>
          <a:p>
            <a:pPr marL="342900" marR="0" lvl="0" indent="-342900" algn="r" defTabSz="914400" rtl="0" eaLnBrk="1" fontAlgn="auto" latinLnBrk="0" hangingPunct="1">
              <a:lnSpc>
                <a:spcPct val="100000"/>
              </a:lnSpc>
              <a:spcBef>
                <a:spcPct val="20000"/>
              </a:spcBef>
              <a:spcAft>
                <a:spcPts val="0"/>
              </a:spcAft>
              <a:buClrTx/>
              <a:buSzTx/>
              <a:tabLst/>
              <a:defRPr/>
            </a:pP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外田浩太朗</a:t>
            </a:r>
            <a:endParaRPr kumimoji="1" lang="ja-JP" altLang="en-US" b="1" i="0" u="none" strike="noStrike" kern="1200" cap="none" spc="0" normalizeH="0" baseline="0" noProof="0" dirty="0">
              <a:ln>
                <a:noFill/>
              </a:ln>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テーマ選定に至るプロセス</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43</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6" name="正方形/長方形 5"/>
          <p:cNvSpPr/>
          <p:nvPr/>
        </p:nvSpPr>
        <p:spPr>
          <a:xfrm>
            <a:off x="179512" y="1556792"/>
            <a:ext cx="1872208" cy="648072"/>
          </a:xfrm>
          <a:prstGeom prst="rect">
            <a:avLst/>
          </a:prstGeom>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2400" b="1" dirty="0" smtClean="0">
                <a:latin typeface="メイリオ" pitchFamily="50" charset="-128"/>
                <a:ea typeface="メイリオ" pitchFamily="50" charset="-128"/>
                <a:cs typeface="メイリオ" pitchFamily="50" charset="-128"/>
              </a:rPr>
              <a:t>NC3PJ</a:t>
            </a:r>
            <a:r>
              <a:rPr kumimoji="1" lang="ja-JP" altLang="en-US" sz="2400" b="1" dirty="0" smtClean="0">
                <a:latin typeface="メイリオ" pitchFamily="50" charset="-128"/>
                <a:ea typeface="メイリオ" pitchFamily="50" charset="-128"/>
                <a:cs typeface="メイリオ" pitchFamily="50" charset="-128"/>
              </a:rPr>
              <a:t>参画</a:t>
            </a:r>
            <a:endParaRPr kumimoji="1" lang="ja-JP" altLang="en-US" sz="2400" b="1" dirty="0">
              <a:latin typeface="メイリオ" pitchFamily="50" charset="-128"/>
              <a:ea typeface="メイリオ" pitchFamily="50" charset="-128"/>
              <a:cs typeface="メイリオ" pitchFamily="50" charset="-128"/>
            </a:endParaRPr>
          </a:p>
        </p:txBody>
      </p:sp>
      <p:sp>
        <p:nvSpPr>
          <p:cNvPr id="7" name="正方形/長方形 6"/>
          <p:cNvSpPr/>
          <p:nvPr/>
        </p:nvSpPr>
        <p:spPr>
          <a:xfrm>
            <a:off x="4788024" y="1556792"/>
            <a:ext cx="2016224" cy="648072"/>
          </a:xfrm>
          <a:prstGeom prst="rect">
            <a:avLst/>
          </a:prstGeom>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2400" b="1" dirty="0" smtClean="0">
                <a:latin typeface="メイリオ" pitchFamily="50" charset="-128"/>
                <a:ea typeface="メイリオ" pitchFamily="50" charset="-128"/>
                <a:cs typeface="メイリオ" pitchFamily="50" charset="-128"/>
              </a:rPr>
              <a:t>フォーム提案</a:t>
            </a:r>
            <a:endParaRPr kumimoji="1" lang="ja-JP" altLang="en-US" sz="2400" b="1" dirty="0">
              <a:latin typeface="メイリオ" pitchFamily="50" charset="-128"/>
              <a:ea typeface="メイリオ" pitchFamily="50" charset="-128"/>
              <a:cs typeface="メイリオ" pitchFamily="50" charset="-128"/>
            </a:endParaRPr>
          </a:p>
        </p:txBody>
      </p:sp>
      <p:sp>
        <p:nvSpPr>
          <p:cNvPr id="8" name="正方形/長方形 7"/>
          <p:cNvSpPr/>
          <p:nvPr/>
        </p:nvSpPr>
        <p:spPr>
          <a:xfrm>
            <a:off x="7164288" y="1556792"/>
            <a:ext cx="1764704" cy="648072"/>
          </a:xfrm>
          <a:prstGeom prst="rect">
            <a:avLst/>
          </a:prstGeom>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2400" b="1" dirty="0" smtClean="0">
                <a:latin typeface="メイリオ" pitchFamily="50" charset="-128"/>
                <a:ea typeface="メイリオ" pitchFamily="50" charset="-128"/>
                <a:cs typeface="メイリオ" pitchFamily="50" charset="-128"/>
              </a:rPr>
              <a:t>一部採用</a:t>
            </a:r>
            <a:endParaRPr kumimoji="1" lang="ja-JP" altLang="en-US" sz="2400" b="1" dirty="0">
              <a:latin typeface="メイリオ" pitchFamily="50" charset="-128"/>
              <a:ea typeface="メイリオ" pitchFamily="50" charset="-128"/>
              <a:cs typeface="メイリオ" pitchFamily="50" charset="-128"/>
            </a:endParaRPr>
          </a:p>
        </p:txBody>
      </p:sp>
      <p:cxnSp>
        <p:nvCxnSpPr>
          <p:cNvPr id="10" name="直線矢印コネクタ 9"/>
          <p:cNvCxnSpPr>
            <a:stCxn id="6" idx="3"/>
            <a:endCxn id="16" idx="1"/>
          </p:cNvCxnSpPr>
          <p:nvPr/>
        </p:nvCxnSpPr>
        <p:spPr>
          <a:xfrm>
            <a:off x="2051720" y="1880828"/>
            <a:ext cx="360040" cy="0"/>
          </a:xfrm>
          <a:prstGeom prst="straightConnector1">
            <a:avLst/>
          </a:prstGeom>
          <a:ln w="57150">
            <a:solidFill>
              <a:schemeClr val="accent6">
                <a:lumMod val="75000"/>
              </a:schemeClr>
            </a:solidFill>
            <a:tailEnd type="arrow"/>
          </a:ln>
        </p:spPr>
        <p:style>
          <a:lnRef idx="3">
            <a:schemeClr val="accent6"/>
          </a:lnRef>
          <a:fillRef idx="0">
            <a:schemeClr val="accent6"/>
          </a:fillRef>
          <a:effectRef idx="2">
            <a:schemeClr val="accent6"/>
          </a:effectRef>
          <a:fontRef idx="minor">
            <a:schemeClr val="tx1"/>
          </a:fontRef>
        </p:style>
      </p:cxnSp>
      <p:cxnSp>
        <p:nvCxnSpPr>
          <p:cNvPr id="12" name="直線矢印コネクタ 11"/>
          <p:cNvCxnSpPr>
            <a:stCxn id="7" idx="3"/>
            <a:endCxn id="8" idx="1"/>
          </p:cNvCxnSpPr>
          <p:nvPr/>
        </p:nvCxnSpPr>
        <p:spPr>
          <a:xfrm>
            <a:off x="6804248" y="1880828"/>
            <a:ext cx="360040" cy="0"/>
          </a:xfrm>
          <a:prstGeom prst="straightConnector1">
            <a:avLst/>
          </a:prstGeom>
          <a:ln w="57150">
            <a:solidFill>
              <a:schemeClr val="accent6">
                <a:lumMod val="75000"/>
              </a:schemeClr>
            </a:solidFill>
            <a:tailEnd type="arrow"/>
          </a:ln>
        </p:spPr>
        <p:style>
          <a:lnRef idx="3">
            <a:schemeClr val="accent6"/>
          </a:lnRef>
          <a:fillRef idx="0">
            <a:schemeClr val="accent6"/>
          </a:fillRef>
          <a:effectRef idx="2">
            <a:schemeClr val="accent6"/>
          </a:effectRef>
          <a:fontRef idx="minor">
            <a:schemeClr val="tx1"/>
          </a:fontRef>
        </p:style>
      </p:cxnSp>
      <p:sp>
        <p:nvSpPr>
          <p:cNvPr id="15" name="角丸四角形吹き出し 14"/>
          <p:cNvSpPr/>
          <p:nvPr/>
        </p:nvSpPr>
        <p:spPr>
          <a:xfrm>
            <a:off x="539552" y="3068960"/>
            <a:ext cx="8064896" cy="1224136"/>
          </a:xfrm>
          <a:prstGeom prst="wedgeRoundRectCallout">
            <a:avLst>
              <a:gd name="adj1" fmla="val -14219"/>
              <a:gd name="adj2" fmla="val -11159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6" name="正方形/長方形 15"/>
          <p:cNvSpPr/>
          <p:nvPr/>
        </p:nvSpPr>
        <p:spPr>
          <a:xfrm>
            <a:off x="2411760" y="1484784"/>
            <a:ext cx="2016224" cy="792088"/>
          </a:xfrm>
          <a:prstGeom prst="rect">
            <a:avLst/>
          </a:prstGeom>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2000" b="1" dirty="0" smtClean="0">
                <a:latin typeface="メイリオ" pitchFamily="50" charset="-128"/>
                <a:ea typeface="メイリオ" pitchFamily="50" charset="-128"/>
                <a:cs typeface="メイリオ" pitchFamily="50" charset="-128"/>
              </a:rPr>
              <a:t>Iframe</a:t>
            </a:r>
          </a:p>
          <a:p>
            <a:pPr algn="ctr"/>
            <a:r>
              <a:rPr lang="ja-JP" altLang="en-US" sz="2000" b="1" dirty="0" smtClean="0">
                <a:latin typeface="メイリオ" pitchFamily="50" charset="-128"/>
                <a:ea typeface="メイリオ" pitchFamily="50" charset="-128"/>
                <a:cs typeface="メイリオ" pitchFamily="50" charset="-128"/>
              </a:rPr>
              <a:t>プラグイン開発</a:t>
            </a:r>
          </a:p>
        </p:txBody>
      </p:sp>
      <p:sp>
        <p:nvSpPr>
          <p:cNvPr id="17" name="正方形/長方形 16"/>
          <p:cNvSpPr/>
          <p:nvPr/>
        </p:nvSpPr>
        <p:spPr>
          <a:xfrm>
            <a:off x="755576" y="3212976"/>
            <a:ext cx="2232248" cy="864096"/>
          </a:xfrm>
          <a:prstGeom prst="rect">
            <a:avLst/>
          </a:prstGeom>
          <a:scene3d>
            <a:camera prst="orthographicFront"/>
            <a:lightRig rig="threePt" dir="t"/>
          </a:scene3d>
          <a:sp3d>
            <a:bevelT prst="convex"/>
          </a:sp3d>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2000" b="1" dirty="0" smtClean="0">
                <a:latin typeface="メイリオ" pitchFamily="50" charset="-128"/>
                <a:ea typeface="メイリオ" pitchFamily="50" charset="-128"/>
                <a:cs typeface="メイリオ" pitchFamily="50" charset="-128"/>
              </a:rPr>
              <a:t>設計</a:t>
            </a:r>
            <a:endParaRPr kumimoji="1" lang="en-US" altLang="ja-JP" sz="2000" b="1" dirty="0" smtClean="0">
              <a:latin typeface="メイリオ" pitchFamily="50" charset="-128"/>
              <a:ea typeface="メイリオ" pitchFamily="50" charset="-128"/>
              <a:cs typeface="メイリオ" pitchFamily="50" charset="-128"/>
            </a:endParaRPr>
          </a:p>
          <a:p>
            <a:pPr algn="ctr"/>
            <a:r>
              <a:rPr kumimoji="1" lang="ja-JP" altLang="en-US" sz="2000" b="1" dirty="0" smtClean="0">
                <a:latin typeface="メイリオ" pitchFamily="50" charset="-128"/>
                <a:ea typeface="メイリオ" pitchFamily="50" charset="-128"/>
                <a:cs typeface="メイリオ" pitchFamily="50" charset="-128"/>
              </a:rPr>
              <a:t>プロトタイプ作成</a:t>
            </a:r>
            <a:endParaRPr kumimoji="1" lang="ja-JP" altLang="en-US" sz="2000" b="1" dirty="0">
              <a:latin typeface="メイリオ" pitchFamily="50" charset="-128"/>
              <a:ea typeface="メイリオ" pitchFamily="50" charset="-128"/>
              <a:cs typeface="メイリオ" pitchFamily="50" charset="-128"/>
            </a:endParaRPr>
          </a:p>
        </p:txBody>
      </p:sp>
      <p:sp>
        <p:nvSpPr>
          <p:cNvPr id="18" name="正方形/長方形 17"/>
          <p:cNvSpPr/>
          <p:nvPr/>
        </p:nvSpPr>
        <p:spPr>
          <a:xfrm>
            <a:off x="3635896" y="3356992"/>
            <a:ext cx="1800200" cy="576064"/>
          </a:xfrm>
          <a:prstGeom prst="rect">
            <a:avLst/>
          </a:prstGeom>
          <a:scene3d>
            <a:camera prst="orthographicFront"/>
            <a:lightRig rig="threePt" dir="t"/>
          </a:scene3d>
          <a:sp3d>
            <a:bevelT prst="convex"/>
          </a:sp3d>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実装・テスト</a:t>
            </a:r>
          </a:p>
        </p:txBody>
      </p:sp>
      <p:sp>
        <p:nvSpPr>
          <p:cNvPr id="19" name="正方形/長方形 18"/>
          <p:cNvSpPr/>
          <p:nvPr/>
        </p:nvSpPr>
        <p:spPr>
          <a:xfrm>
            <a:off x="6372200" y="3356992"/>
            <a:ext cx="1800200" cy="576064"/>
          </a:xfrm>
          <a:prstGeom prst="rect">
            <a:avLst/>
          </a:prstGeom>
          <a:scene3d>
            <a:camera prst="orthographicFront"/>
            <a:lightRig rig="threePt" dir="t"/>
          </a:scene3d>
          <a:sp3d>
            <a:bevelT prst="convex"/>
          </a:sp3d>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レビュー</a:t>
            </a:r>
          </a:p>
        </p:txBody>
      </p:sp>
      <p:cxnSp>
        <p:nvCxnSpPr>
          <p:cNvPr id="20" name="直線矢印コネクタ 19"/>
          <p:cNvCxnSpPr>
            <a:stCxn id="17" idx="3"/>
            <a:endCxn id="18" idx="1"/>
          </p:cNvCxnSpPr>
          <p:nvPr/>
        </p:nvCxnSpPr>
        <p:spPr>
          <a:xfrm>
            <a:off x="2987824" y="3645024"/>
            <a:ext cx="648072" cy="0"/>
          </a:xfrm>
          <a:prstGeom prst="straightConnector1">
            <a:avLst/>
          </a:prstGeom>
          <a:ln w="57150">
            <a:solidFill>
              <a:schemeClr val="tx2">
                <a:lumMod val="60000"/>
                <a:lumOff val="40000"/>
              </a:schemeClr>
            </a:solidFill>
            <a:tailEnd type="arrow"/>
          </a:ln>
        </p:spPr>
        <p:style>
          <a:lnRef idx="3">
            <a:schemeClr val="accent1"/>
          </a:lnRef>
          <a:fillRef idx="0">
            <a:schemeClr val="accent1"/>
          </a:fillRef>
          <a:effectRef idx="2">
            <a:schemeClr val="accent1"/>
          </a:effectRef>
          <a:fontRef idx="minor">
            <a:schemeClr val="tx1"/>
          </a:fontRef>
        </p:style>
      </p:cxnSp>
      <p:cxnSp>
        <p:nvCxnSpPr>
          <p:cNvPr id="25" name="直線矢印コネクタ 24"/>
          <p:cNvCxnSpPr>
            <a:stCxn id="18" idx="3"/>
            <a:endCxn id="19" idx="1"/>
          </p:cNvCxnSpPr>
          <p:nvPr/>
        </p:nvCxnSpPr>
        <p:spPr>
          <a:xfrm>
            <a:off x="5436096" y="3645024"/>
            <a:ext cx="936104" cy="0"/>
          </a:xfrm>
          <a:prstGeom prst="straightConnector1">
            <a:avLst/>
          </a:prstGeom>
          <a:ln w="57150">
            <a:solidFill>
              <a:schemeClr val="tx2">
                <a:lumMod val="60000"/>
                <a:lumOff val="40000"/>
              </a:schemeClr>
            </a:solidFill>
            <a:tailEnd type="arrow"/>
          </a:ln>
        </p:spPr>
        <p:style>
          <a:lnRef idx="3">
            <a:schemeClr val="accent1"/>
          </a:lnRef>
          <a:fillRef idx="0">
            <a:schemeClr val="accent1"/>
          </a:fillRef>
          <a:effectRef idx="2">
            <a:schemeClr val="accent1"/>
          </a:effectRef>
          <a:fontRef idx="minor">
            <a:schemeClr val="tx1"/>
          </a:fontRef>
        </p:style>
      </p:cxnSp>
      <p:cxnSp>
        <p:nvCxnSpPr>
          <p:cNvPr id="59" name="直線矢印コネクタ 58"/>
          <p:cNvCxnSpPr>
            <a:stCxn id="16" idx="3"/>
            <a:endCxn id="7" idx="1"/>
          </p:cNvCxnSpPr>
          <p:nvPr/>
        </p:nvCxnSpPr>
        <p:spPr>
          <a:xfrm>
            <a:off x="4427984" y="1880828"/>
            <a:ext cx="360040" cy="0"/>
          </a:xfrm>
          <a:prstGeom prst="straightConnector1">
            <a:avLst/>
          </a:prstGeom>
          <a:ln w="57150">
            <a:solidFill>
              <a:schemeClr val="accent6">
                <a:lumMod val="75000"/>
              </a:schemeClr>
            </a:solidFill>
            <a:tailEnd type="arrow"/>
          </a:ln>
        </p:spPr>
        <p:style>
          <a:lnRef idx="3">
            <a:schemeClr val="accent6"/>
          </a:lnRef>
          <a:fillRef idx="0">
            <a:schemeClr val="accent6"/>
          </a:fillRef>
          <a:effectRef idx="2">
            <a:schemeClr val="accent6"/>
          </a:effectRef>
          <a:fontRef idx="minor">
            <a:schemeClr val="tx1"/>
          </a:fontRef>
        </p:style>
      </p:cxnSp>
      <p:sp>
        <p:nvSpPr>
          <p:cNvPr id="87" name="角丸四角形吹き出し 86"/>
          <p:cNvSpPr/>
          <p:nvPr/>
        </p:nvSpPr>
        <p:spPr>
          <a:xfrm>
            <a:off x="539552" y="5085184"/>
            <a:ext cx="8064896" cy="1224136"/>
          </a:xfrm>
          <a:prstGeom prst="wedgeRoundRectCallout">
            <a:avLst>
              <a:gd name="adj1" fmla="val -31766"/>
              <a:gd name="adj2" fmla="val -128492"/>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128" name="角丸四角形 127"/>
          <p:cNvSpPr/>
          <p:nvPr/>
        </p:nvSpPr>
        <p:spPr>
          <a:xfrm>
            <a:off x="251520" y="4509120"/>
            <a:ext cx="8640960" cy="2088232"/>
          </a:xfrm>
          <a:prstGeom prst="roundRect">
            <a:avLst/>
          </a:prstGeom>
          <a:solidFill>
            <a:schemeClr val="bg1"/>
          </a:solid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t"/>
          <a:lstStyle/>
          <a:p>
            <a:r>
              <a:rPr kumimoji="1" lang="ja-JP" altLang="en-US" sz="2400" b="1" dirty="0" smtClean="0">
                <a:latin typeface="メイリオ" pitchFamily="50" charset="-128"/>
                <a:ea typeface="メイリオ" pitchFamily="50" charset="-128"/>
                <a:cs typeface="メイリオ" pitchFamily="50" charset="-128"/>
              </a:rPr>
              <a:t>テーマ選定</a:t>
            </a:r>
            <a:r>
              <a:rPr lang="ja-JP" altLang="en-US" sz="2400" b="1" dirty="0" smtClean="0">
                <a:latin typeface="メイリオ" pitchFamily="50" charset="-128"/>
                <a:ea typeface="メイリオ" pitchFamily="50" charset="-128"/>
                <a:cs typeface="メイリオ" pitchFamily="50" charset="-128"/>
              </a:rPr>
              <a:t>部分</a:t>
            </a:r>
            <a:endParaRPr kumimoji="1" lang="ja-JP" altLang="en-US" sz="2400" b="1" dirty="0">
              <a:latin typeface="メイリオ" pitchFamily="50" charset="-128"/>
              <a:ea typeface="メイリオ" pitchFamily="50" charset="-128"/>
              <a:cs typeface="メイリオ" pitchFamily="50" charset="-128"/>
            </a:endParaRPr>
          </a:p>
        </p:txBody>
      </p:sp>
      <p:grpSp>
        <p:nvGrpSpPr>
          <p:cNvPr id="129" name="グループ化 128"/>
          <p:cNvGrpSpPr/>
          <p:nvPr/>
        </p:nvGrpSpPr>
        <p:grpSpPr>
          <a:xfrm>
            <a:off x="755576" y="5229200"/>
            <a:ext cx="7560840" cy="864096"/>
            <a:chOff x="755576" y="5229200"/>
            <a:chExt cx="7560840" cy="864096"/>
          </a:xfrm>
        </p:grpSpPr>
        <p:sp>
          <p:nvSpPr>
            <p:cNvPr id="88" name="正方形/長方形 87"/>
            <p:cNvSpPr/>
            <p:nvPr/>
          </p:nvSpPr>
          <p:spPr>
            <a:xfrm>
              <a:off x="755576" y="5229200"/>
              <a:ext cx="1944216" cy="864096"/>
            </a:xfrm>
            <a:prstGeom prst="rect">
              <a:avLst/>
            </a:prstGeom>
            <a:scene3d>
              <a:camera prst="orthographicFront"/>
              <a:lightRig rig="threePt" dir="t"/>
            </a:scene3d>
            <a:sp3d>
              <a:bevelT prst="convex"/>
            </a:sp3d>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2000" b="1" dirty="0" smtClean="0">
                  <a:latin typeface="メイリオ" pitchFamily="50" charset="-128"/>
                  <a:ea typeface="メイリオ" pitchFamily="50" charset="-128"/>
                  <a:cs typeface="メイリオ" pitchFamily="50" charset="-128"/>
                </a:rPr>
                <a:t>EFO</a:t>
              </a:r>
              <a:r>
                <a:rPr kumimoji="1" lang="ja-JP" altLang="en-US" sz="2000" b="1" dirty="0" smtClean="0">
                  <a:latin typeface="メイリオ" pitchFamily="50" charset="-128"/>
                  <a:ea typeface="メイリオ" pitchFamily="50" charset="-128"/>
                  <a:cs typeface="メイリオ" pitchFamily="50" charset="-128"/>
                </a:rPr>
                <a:t>検討項目</a:t>
              </a:r>
              <a:endParaRPr kumimoji="1" lang="en-US" altLang="ja-JP" sz="2000" b="1" dirty="0" smtClean="0">
                <a:latin typeface="メイリオ" pitchFamily="50" charset="-128"/>
                <a:ea typeface="メイリオ" pitchFamily="50" charset="-128"/>
                <a:cs typeface="メイリオ" pitchFamily="50" charset="-128"/>
              </a:endParaRPr>
            </a:p>
            <a:p>
              <a:pPr algn="ctr"/>
              <a:r>
                <a:rPr kumimoji="1" lang="ja-JP" altLang="en-US" sz="2000" b="1" dirty="0" smtClean="0">
                  <a:latin typeface="メイリオ" pitchFamily="50" charset="-128"/>
                  <a:ea typeface="メイリオ" pitchFamily="50" charset="-128"/>
                  <a:cs typeface="メイリオ" pitchFamily="50" charset="-128"/>
                </a:rPr>
                <a:t>の列挙</a:t>
              </a:r>
              <a:endParaRPr kumimoji="1" lang="ja-JP" altLang="en-US" sz="2000" b="1" dirty="0">
                <a:latin typeface="メイリオ" pitchFamily="50" charset="-128"/>
                <a:ea typeface="メイリオ" pitchFamily="50" charset="-128"/>
                <a:cs typeface="メイリオ" pitchFamily="50" charset="-128"/>
              </a:endParaRPr>
            </a:p>
          </p:txBody>
        </p:sp>
        <p:sp>
          <p:nvSpPr>
            <p:cNvPr id="89" name="正方形/長方形 88"/>
            <p:cNvSpPr/>
            <p:nvPr/>
          </p:nvSpPr>
          <p:spPr>
            <a:xfrm>
              <a:off x="3203848" y="5229200"/>
              <a:ext cx="1728192" cy="864096"/>
            </a:xfrm>
            <a:prstGeom prst="rect">
              <a:avLst/>
            </a:prstGeom>
            <a:scene3d>
              <a:camera prst="orthographicFront"/>
              <a:lightRig rig="threePt" dir="t"/>
            </a:scene3d>
            <a:sp3d>
              <a:bevelT prst="convex"/>
            </a:sp3d>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検討項目の</a:t>
              </a:r>
              <a:endParaRPr lang="en-US" altLang="ja-JP" sz="2000" b="1" dirty="0" smtClean="0">
                <a:latin typeface="メイリオ" pitchFamily="50" charset="-128"/>
                <a:ea typeface="メイリオ" pitchFamily="50" charset="-128"/>
                <a:cs typeface="メイリオ" pitchFamily="50" charset="-128"/>
              </a:endParaRPr>
            </a:p>
            <a:p>
              <a:pPr algn="ctr"/>
              <a:r>
                <a:rPr lang="ja-JP" altLang="en-US" sz="2000" b="1" dirty="0" smtClean="0">
                  <a:latin typeface="メイリオ" pitchFamily="50" charset="-128"/>
                  <a:ea typeface="メイリオ" pitchFamily="50" charset="-128"/>
                  <a:cs typeface="メイリオ" pitchFamily="50" charset="-128"/>
                </a:rPr>
                <a:t>絞り込み</a:t>
              </a:r>
              <a:endParaRPr lang="ja-JP" altLang="en-US" sz="2000" b="1" dirty="0" smtClean="0">
                <a:latin typeface="メイリオ" pitchFamily="50" charset="-128"/>
                <a:ea typeface="メイリオ" pitchFamily="50" charset="-128"/>
                <a:cs typeface="メイリオ" pitchFamily="50" charset="-128"/>
              </a:endParaRPr>
            </a:p>
          </p:txBody>
        </p:sp>
        <p:sp>
          <p:nvSpPr>
            <p:cNvPr id="90" name="正方形/長方形 89"/>
            <p:cNvSpPr/>
            <p:nvPr/>
          </p:nvSpPr>
          <p:spPr>
            <a:xfrm>
              <a:off x="5436096" y="5373216"/>
              <a:ext cx="1224136" cy="576064"/>
            </a:xfrm>
            <a:prstGeom prst="rect">
              <a:avLst/>
            </a:prstGeom>
            <a:scene3d>
              <a:camera prst="orthographicFront"/>
              <a:lightRig rig="threePt" dir="t"/>
            </a:scene3d>
            <a:sp3d>
              <a:bevelT prst="convex"/>
            </a:sp3d>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実装</a:t>
              </a:r>
              <a:endParaRPr lang="ja-JP" altLang="en-US" sz="2000" b="1" dirty="0" smtClean="0">
                <a:latin typeface="メイリオ" pitchFamily="50" charset="-128"/>
                <a:ea typeface="メイリオ" pitchFamily="50" charset="-128"/>
                <a:cs typeface="メイリオ" pitchFamily="50" charset="-128"/>
              </a:endParaRPr>
            </a:p>
          </p:txBody>
        </p:sp>
        <p:cxnSp>
          <p:nvCxnSpPr>
            <p:cNvPr id="91" name="直線矢印コネクタ 90"/>
            <p:cNvCxnSpPr>
              <a:stCxn id="88" idx="3"/>
              <a:endCxn id="89" idx="1"/>
            </p:cNvCxnSpPr>
            <p:nvPr/>
          </p:nvCxnSpPr>
          <p:spPr>
            <a:xfrm>
              <a:off x="2699792" y="5661248"/>
              <a:ext cx="504056" cy="0"/>
            </a:xfrm>
            <a:prstGeom prst="straightConnector1">
              <a:avLst/>
            </a:prstGeom>
            <a:ln w="57150">
              <a:tailEnd type="arrow"/>
            </a:ln>
          </p:spPr>
          <p:style>
            <a:lnRef idx="3">
              <a:schemeClr val="accent3"/>
            </a:lnRef>
            <a:fillRef idx="0">
              <a:schemeClr val="accent3"/>
            </a:fillRef>
            <a:effectRef idx="2">
              <a:schemeClr val="accent3"/>
            </a:effectRef>
            <a:fontRef idx="minor">
              <a:schemeClr val="tx1"/>
            </a:fontRef>
          </p:style>
        </p:cxnSp>
        <p:cxnSp>
          <p:nvCxnSpPr>
            <p:cNvPr id="92" name="直線矢印コネクタ 91"/>
            <p:cNvCxnSpPr>
              <a:stCxn id="89" idx="3"/>
              <a:endCxn id="90" idx="1"/>
            </p:cNvCxnSpPr>
            <p:nvPr/>
          </p:nvCxnSpPr>
          <p:spPr>
            <a:xfrm>
              <a:off x="4932040" y="5661248"/>
              <a:ext cx="504056" cy="0"/>
            </a:xfrm>
            <a:prstGeom prst="straightConnector1">
              <a:avLst/>
            </a:prstGeom>
            <a:ln w="57150">
              <a:tailEnd type="arrow"/>
            </a:ln>
          </p:spPr>
          <p:style>
            <a:lnRef idx="3">
              <a:schemeClr val="accent3"/>
            </a:lnRef>
            <a:fillRef idx="0">
              <a:schemeClr val="accent3"/>
            </a:fillRef>
            <a:effectRef idx="2">
              <a:schemeClr val="accent3"/>
            </a:effectRef>
            <a:fontRef idx="minor">
              <a:schemeClr val="tx1"/>
            </a:fontRef>
          </p:style>
        </p:cxnSp>
        <p:sp>
          <p:nvSpPr>
            <p:cNvPr id="110" name="正方形/長方形 109"/>
            <p:cNvSpPr/>
            <p:nvPr/>
          </p:nvSpPr>
          <p:spPr>
            <a:xfrm>
              <a:off x="7164288" y="5373216"/>
              <a:ext cx="1152128" cy="576064"/>
            </a:xfrm>
            <a:prstGeom prst="rect">
              <a:avLst/>
            </a:prstGeom>
            <a:scene3d>
              <a:camera prst="orthographicFront"/>
              <a:lightRig rig="threePt" dir="t"/>
            </a:scene3d>
            <a:sp3d>
              <a:bevelT prst="convex"/>
            </a:sp3d>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評価</a:t>
              </a:r>
            </a:p>
          </p:txBody>
        </p:sp>
        <p:cxnSp>
          <p:nvCxnSpPr>
            <p:cNvPr id="112" name="直線矢印コネクタ 111"/>
            <p:cNvCxnSpPr>
              <a:stCxn id="90" idx="3"/>
              <a:endCxn id="110" idx="1"/>
            </p:cNvCxnSpPr>
            <p:nvPr/>
          </p:nvCxnSpPr>
          <p:spPr>
            <a:xfrm>
              <a:off x="6660232" y="5661248"/>
              <a:ext cx="504056" cy="0"/>
            </a:xfrm>
            <a:prstGeom prst="straightConnector1">
              <a:avLst/>
            </a:prstGeom>
            <a:ln w="57150">
              <a:tailEnd type="arrow"/>
            </a:ln>
          </p:spPr>
          <p:style>
            <a:lnRef idx="3">
              <a:schemeClr val="accent3"/>
            </a:lnRef>
            <a:fillRef idx="0">
              <a:schemeClr val="accent3"/>
            </a:fillRef>
            <a:effectRef idx="2">
              <a:schemeClr val="accent3"/>
            </a:effectRef>
            <a:fontRef idx="minor">
              <a:schemeClr val="tx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8"/>
                                        </p:tgtEl>
                                        <p:attrNameLst>
                                          <p:attrName>style.visibility</p:attrName>
                                        </p:attrNameLst>
                                      </p:cBhvr>
                                      <p:to>
                                        <p:strVal val="visible"/>
                                      </p:to>
                                    </p:set>
                                    <p:animEffect transition="in" filter="dissolve">
                                      <p:cBhvr>
                                        <p:cTn id="7"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animBg="1"/>
    </p:bld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PLATON</a:t>
            </a:r>
            <a:r>
              <a:rPr lang="ja-JP" altLang="en-US" dirty="0" smtClean="0"/>
              <a:t>の移行</a:t>
            </a:r>
            <a:r>
              <a:rPr lang="en-US" altLang="ja-JP" dirty="0" smtClean="0"/>
              <a:t>(NC2</a:t>
            </a:r>
            <a:r>
              <a:rPr lang="ja-JP" altLang="en-US" dirty="0" smtClean="0"/>
              <a:t>⇒</a:t>
            </a:r>
            <a:r>
              <a:rPr lang="en-US" altLang="ja-JP" dirty="0" smtClean="0"/>
              <a:t>NC3)</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44</a:t>
            </a:fld>
            <a:endParaRPr lang="ja-JP" altLang="en-US" dirty="0"/>
          </a:p>
        </p:txBody>
      </p:sp>
      <p:sp>
        <p:nvSpPr>
          <p:cNvPr id="9" name="コンテンツ プレースホルダ 5"/>
          <p:cNvSpPr txBox="1">
            <a:spLocks/>
          </p:cNvSpPr>
          <p:nvPr/>
        </p:nvSpPr>
        <p:spPr>
          <a:xfrm>
            <a:off x="323528" y="1340768"/>
            <a:ext cx="8280920" cy="3672408"/>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NC3</a:t>
            </a: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の正式版リリースの後、</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　</a:t>
            </a:r>
            <a:r>
              <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NC2</a:t>
            </a: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から</a:t>
            </a:r>
            <a:r>
              <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NC3</a:t>
            </a: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への移行ツールを開発予定</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移行ツール配布時期はまだ未定。</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ja-JP" altLang="en-US" sz="2800" b="1" dirty="0" smtClean="0">
                <a:latin typeface="メイリオ" pitchFamily="50" charset="-128"/>
                <a:ea typeface="メイリオ" pitchFamily="50" charset="-128"/>
                <a:cs typeface="メイリオ" pitchFamily="50" charset="-128"/>
              </a:rPr>
              <a:t>移行ツールを利用することで</a:t>
            </a:r>
            <a:r>
              <a:rPr lang="en-US" altLang="ja-JP" sz="2800" b="1" dirty="0" smtClean="0">
                <a:latin typeface="メイリオ" pitchFamily="50" charset="-128"/>
                <a:ea typeface="メイリオ" pitchFamily="50" charset="-128"/>
                <a:cs typeface="メイリオ" pitchFamily="50" charset="-128"/>
              </a:rPr>
              <a:t>NC3</a:t>
            </a:r>
            <a:r>
              <a:rPr lang="ja-JP" altLang="en-US" sz="2800" b="1" dirty="0" smtClean="0">
                <a:latin typeface="メイリオ" pitchFamily="50" charset="-128"/>
                <a:ea typeface="メイリオ" pitchFamily="50" charset="-128"/>
                <a:cs typeface="メイリオ" pitchFamily="50" charset="-128"/>
              </a:rPr>
              <a:t>への乗り換え工数は減らせる。</a:t>
            </a:r>
            <a:endParaRPr lang="en-US" altLang="ja-JP" sz="2800" b="1" dirty="0" smtClean="0">
              <a:latin typeface="メイリオ" pitchFamily="50" charset="-128"/>
              <a:ea typeface="メイリオ" pitchFamily="50" charset="-128"/>
              <a:cs typeface="メイリオ" pitchFamily="50" charset="-128"/>
            </a:endParaRPr>
          </a:p>
        </p:txBody>
      </p:sp>
      <p:sp>
        <p:nvSpPr>
          <p:cNvPr id="23"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graphicFrame>
        <p:nvGraphicFramePr>
          <p:cNvPr id="24" name="表 23"/>
          <p:cNvGraphicFramePr>
            <a:graphicFrameLocks noGrp="1"/>
          </p:cNvGraphicFramePr>
          <p:nvPr/>
        </p:nvGraphicFramePr>
        <p:xfrm>
          <a:off x="827584" y="3861048"/>
          <a:ext cx="7848872" cy="2016225"/>
        </p:xfrm>
        <a:graphic>
          <a:graphicData uri="http://schemas.openxmlformats.org/drawingml/2006/table">
            <a:tbl>
              <a:tblPr/>
              <a:tblGrid>
                <a:gridCol w="642029"/>
                <a:gridCol w="2238291"/>
                <a:gridCol w="1152128"/>
                <a:gridCol w="1152128"/>
                <a:gridCol w="1152128"/>
                <a:gridCol w="1512168"/>
              </a:tblGrid>
              <a:tr h="403245">
                <a:tc>
                  <a:txBody>
                    <a:bodyPr/>
                    <a:lstStyle/>
                    <a:p>
                      <a:pPr algn="ctr">
                        <a:lnSpc>
                          <a:spcPts val="1800"/>
                        </a:lnSpc>
                        <a:spcAft>
                          <a:spcPts val="0"/>
                        </a:spcAft>
                      </a:pPr>
                      <a:r>
                        <a:rPr lang="en-US" altLang="ja-JP" sz="2000" b="1" kern="100" dirty="0" smtClean="0">
                          <a:latin typeface="Century"/>
                          <a:ea typeface="Mincho"/>
                          <a:cs typeface="Times New Roman"/>
                        </a:rPr>
                        <a:t>#</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l" latinLnBrk="1">
                        <a:lnSpc>
                          <a:spcPts val="1800"/>
                        </a:lnSpc>
                        <a:spcAft>
                          <a:spcPts val="0"/>
                        </a:spcAft>
                      </a:pPr>
                      <a:r>
                        <a:rPr lang="ja-JP" altLang="ja-JP" sz="1600" b="1" kern="100" dirty="0" smtClean="0">
                          <a:latin typeface="Century"/>
                          <a:ea typeface="Mincho"/>
                          <a:cs typeface="Times New Roman"/>
                        </a:rPr>
                        <a:t>作業項目</a:t>
                      </a:r>
                      <a:r>
                        <a:rPr lang="ja-JP" altLang="en-US" sz="1600" b="1" kern="100" dirty="0" smtClean="0">
                          <a:latin typeface="Century"/>
                          <a:ea typeface="Mincho"/>
                          <a:cs typeface="Times New Roman"/>
                        </a:rPr>
                        <a:t>　　　　　</a:t>
                      </a:r>
                      <a:r>
                        <a:rPr lang="ja-JP" sz="1600" b="1" kern="100" dirty="0" smtClean="0">
                          <a:latin typeface="Century"/>
                          <a:ea typeface="Mincho"/>
                          <a:cs typeface="Times New Roman"/>
                        </a:rPr>
                        <a:t>月</a:t>
                      </a:r>
                      <a:endParaRPr lang="ja-JP" sz="16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solidFill>
                      <a:srgbClr val="DAEEF3"/>
                    </a:solidFill>
                  </a:tcPr>
                </a:tc>
                <a:tc>
                  <a:txBody>
                    <a:bodyPr/>
                    <a:lstStyle/>
                    <a:p>
                      <a:pPr algn="ctr">
                        <a:lnSpc>
                          <a:spcPts val="1800"/>
                        </a:lnSpc>
                        <a:spcAft>
                          <a:spcPts val="0"/>
                        </a:spcAft>
                      </a:pPr>
                      <a:r>
                        <a:rPr lang="en-US" altLang="ja-JP" sz="2000" b="1" kern="100" dirty="0" smtClean="0">
                          <a:latin typeface="Century"/>
                          <a:ea typeface="Mincho"/>
                          <a:cs typeface="Times New Roman"/>
                        </a:rPr>
                        <a:t>2014/3</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marL="0" algn="ctr" defTabSz="914400" rtl="0" eaLnBrk="1" latinLnBrk="0" hangingPunct="1">
                        <a:lnSpc>
                          <a:spcPts val="1800"/>
                        </a:lnSpc>
                        <a:spcAft>
                          <a:spcPts val="0"/>
                        </a:spcAft>
                      </a:pPr>
                      <a:r>
                        <a:rPr kumimoji="1" lang="en-US" altLang="ja-JP" sz="2000" b="1" kern="100" dirty="0" smtClean="0">
                          <a:solidFill>
                            <a:schemeClr val="tx1"/>
                          </a:solidFill>
                          <a:latin typeface="Century"/>
                          <a:ea typeface="Mincho"/>
                          <a:cs typeface="Times New Roman"/>
                        </a:rPr>
                        <a:t>2015/8</a:t>
                      </a:r>
                      <a:endParaRPr kumimoji="1" lang="ja-JP" altLang="en-US" sz="2000" b="1" kern="100" dirty="0" smtClean="0">
                        <a:solidFill>
                          <a:schemeClr val="tx1"/>
                        </a:solidFill>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marL="0" algn="ctr" defTabSz="914400" rtl="0" eaLnBrk="1" latinLnBrk="0" hangingPunct="1">
                        <a:lnSpc>
                          <a:spcPts val="1800"/>
                        </a:lnSpc>
                        <a:spcAft>
                          <a:spcPts val="0"/>
                        </a:spcAft>
                      </a:pPr>
                      <a:r>
                        <a:rPr kumimoji="1" lang="en-US" altLang="ja-JP" sz="2000" b="1" kern="100" dirty="0" smtClean="0">
                          <a:solidFill>
                            <a:schemeClr val="tx1"/>
                          </a:solidFill>
                          <a:latin typeface="Century"/>
                          <a:ea typeface="Mincho"/>
                          <a:cs typeface="Times New Roman"/>
                        </a:rPr>
                        <a:t>2015/3</a:t>
                      </a:r>
                      <a:endParaRPr kumimoji="1" lang="ja-JP" altLang="en-US" sz="2000" b="1" kern="100" dirty="0" smtClean="0">
                        <a:solidFill>
                          <a:schemeClr val="tx1"/>
                        </a:solidFill>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marL="0" algn="ctr" defTabSz="914400" rtl="0" eaLnBrk="1" latinLnBrk="0" hangingPunct="1">
                        <a:lnSpc>
                          <a:spcPts val="1800"/>
                        </a:lnSpc>
                        <a:spcAft>
                          <a:spcPts val="0"/>
                        </a:spcAft>
                      </a:pPr>
                      <a:r>
                        <a:rPr kumimoji="1" lang="en-US" altLang="ja-JP" sz="2000" b="1" kern="100" dirty="0" smtClean="0">
                          <a:solidFill>
                            <a:schemeClr val="tx1"/>
                          </a:solidFill>
                          <a:latin typeface="Century"/>
                          <a:ea typeface="Mincho"/>
                          <a:cs typeface="Times New Roman"/>
                        </a:rPr>
                        <a:t>2015/8</a:t>
                      </a:r>
                      <a:endParaRPr kumimoji="1" lang="ja-JP" altLang="en-US" sz="2000" b="1" kern="100" dirty="0" smtClean="0">
                        <a:solidFill>
                          <a:schemeClr val="tx1"/>
                        </a:solidFill>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403245">
                <a:tc>
                  <a:txBody>
                    <a:bodyPr/>
                    <a:lstStyle/>
                    <a:p>
                      <a:pPr algn="ctr">
                        <a:lnSpc>
                          <a:spcPts val="1800"/>
                        </a:lnSpc>
                        <a:spcAft>
                          <a:spcPts val="0"/>
                        </a:spcAft>
                      </a:pPr>
                      <a:r>
                        <a:rPr lang="en-US" altLang="ja-JP" sz="2000" b="1" kern="100" dirty="0" smtClean="0">
                          <a:latin typeface="Century"/>
                          <a:ea typeface="Mincho"/>
                          <a:cs typeface="Times New Roman"/>
                        </a:rPr>
                        <a:t>1</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r>
                        <a:rPr lang="en-US" altLang="ja-JP" b="1" dirty="0" smtClean="0">
                          <a:latin typeface="メイリオ" pitchFamily="50" charset="-128"/>
                          <a:ea typeface="メイリオ" pitchFamily="50" charset="-128"/>
                          <a:cs typeface="メイリオ" pitchFamily="50" charset="-128"/>
                        </a:rPr>
                        <a:t>α</a:t>
                      </a:r>
                      <a:r>
                        <a:rPr lang="ja-JP" altLang="en-US" b="1" dirty="0" smtClean="0">
                          <a:latin typeface="メイリオ" pitchFamily="50" charset="-128"/>
                          <a:ea typeface="メイリオ" pitchFamily="50" charset="-128"/>
                          <a:cs typeface="メイリオ" pitchFamily="50" charset="-128"/>
                        </a:rPr>
                        <a:t>版リリース</a:t>
                      </a:r>
                      <a:endParaRPr lang="ja-JP" altLang="en-US" b="1" dirty="0">
                        <a:latin typeface="メイリオ" pitchFamily="50" charset="-128"/>
                        <a:ea typeface="メイリオ" pitchFamily="50" charset="-128"/>
                        <a:cs typeface="メイリオ" pitchFamily="50" charset="-128"/>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altLang="en-US" sz="2000" b="1" kern="100" dirty="0" smtClean="0">
                          <a:latin typeface="HGP創英角ﾎﾟｯﾌﾟ体" pitchFamily="50" charset="-128"/>
                          <a:ea typeface="HGP創英角ﾎﾟｯﾌﾟ体" pitchFamily="50" charset="-128"/>
                          <a:cs typeface="メイリオ" pitchFamily="50" charset="-128"/>
                        </a:rPr>
                        <a:t>○</a:t>
                      </a:r>
                      <a:endParaRPr lang="ja-JP" sz="2000" b="1" kern="100" dirty="0">
                        <a:latin typeface="HGP創英角ﾎﾟｯﾌﾟ体" pitchFamily="50" charset="-128"/>
                        <a:ea typeface="HGP創英角ﾎﾟｯﾌﾟ体" pitchFamily="50" charset="-128"/>
                        <a:cs typeface="メイリオ" pitchFamily="50" charset="-128"/>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03245">
                <a:tc>
                  <a:txBody>
                    <a:bodyPr/>
                    <a:lstStyle/>
                    <a:p>
                      <a:pPr algn="ctr">
                        <a:lnSpc>
                          <a:spcPts val="1800"/>
                        </a:lnSpc>
                        <a:spcAft>
                          <a:spcPts val="0"/>
                        </a:spcAft>
                      </a:pPr>
                      <a:r>
                        <a:rPr lang="en-US" altLang="ja-JP" sz="2000" b="1" kern="100" dirty="0" smtClean="0">
                          <a:latin typeface="Century"/>
                          <a:ea typeface="Mincho"/>
                          <a:cs typeface="Times New Roman"/>
                        </a:rPr>
                        <a:t>2</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altLang="ja-JP" b="1" dirty="0" smtClean="0">
                          <a:latin typeface="メイリオ" pitchFamily="50" charset="-128"/>
                          <a:ea typeface="メイリオ" pitchFamily="50" charset="-128"/>
                          <a:cs typeface="メイリオ" pitchFamily="50" charset="-128"/>
                        </a:rPr>
                        <a:t>β</a:t>
                      </a:r>
                      <a:r>
                        <a:rPr lang="ja-JP" altLang="en-US" b="1" dirty="0" smtClean="0">
                          <a:latin typeface="メイリオ" pitchFamily="50" charset="-128"/>
                          <a:ea typeface="メイリオ" pitchFamily="50" charset="-128"/>
                          <a:cs typeface="メイリオ" pitchFamily="50" charset="-128"/>
                        </a:rPr>
                        <a:t>版</a:t>
                      </a:r>
                      <a:r>
                        <a:rPr lang="ja-JP" altLang="en-US" b="1" dirty="0" smtClean="0">
                          <a:latin typeface="メイリオ" pitchFamily="50" charset="-128"/>
                          <a:ea typeface="メイリオ" pitchFamily="50" charset="-128"/>
                          <a:cs typeface="メイリオ" pitchFamily="50" charset="-128"/>
                        </a:rPr>
                        <a:t>リリース</a:t>
                      </a:r>
                      <a:endParaRPr lang="ja-JP" altLang="en-US" b="1" dirty="0">
                        <a:latin typeface="メイリオ" pitchFamily="50" charset="-128"/>
                        <a:ea typeface="メイリオ" pitchFamily="50" charset="-128"/>
                        <a:cs typeface="メイリオ" pitchFamily="50" charset="-128"/>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algn="ctr" defTabSz="914400" rtl="0" eaLnBrk="1" latinLnBrk="0" hangingPunct="1">
                        <a:lnSpc>
                          <a:spcPts val="1800"/>
                        </a:lnSpc>
                        <a:spcAft>
                          <a:spcPts val="0"/>
                        </a:spcAft>
                      </a:pPr>
                      <a:r>
                        <a:rPr kumimoji="1" lang="ja-JP" altLang="en-US" sz="2000" b="1" kern="100" dirty="0" smtClean="0">
                          <a:solidFill>
                            <a:schemeClr val="tx1"/>
                          </a:solidFill>
                          <a:latin typeface="HGP創英角ﾎﾟｯﾌﾟ体" pitchFamily="50" charset="-128"/>
                          <a:ea typeface="HGP創英角ﾎﾟｯﾌﾟ体" pitchFamily="50" charset="-128"/>
                          <a:cs typeface="メイリオ" pitchFamily="50" charset="-128"/>
                        </a:rPr>
                        <a:t>○</a:t>
                      </a:r>
                      <a:endParaRPr kumimoji="1" lang="ja-JP" altLang="ja-JP" sz="2000" b="1" kern="100" dirty="0">
                        <a:solidFill>
                          <a:schemeClr val="tx1"/>
                        </a:solidFill>
                        <a:latin typeface="HGP創英角ﾎﾟｯﾌﾟ体" pitchFamily="50" charset="-128"/>
                        <a:ea typeface="HGP創英角ﾎﾟｯﾌﾟ体" pitchFamily="50" charset="-128"/>
                        <a:cs typeface="メイリオ" pitchFamily="50" charset="-128"/>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403245">
                <a:tc>
                  <a:txBody>
                    <a:bodyPr/>
                    <a:lstStyle/>
                    <a:p>
                      <a:pPr algn="ctr">
                        <a:lnSpc>
                          <a:spcPts val="1800"/>
                        </a:lnSpc>
                        <a:spcAft>
                          <a:spcPts val="0"/>
                        </a:spcAft>
                      </a:pPr>
                      <a:r>
                        <a:rPr lang="en-US" altLang="ja-JP" sz="2000" b="1" kern="100" dirty="0" smtClean="0">
                          <a:latin typeface="Century"/>
                          <a:ea typeface="Mincho"/>
                          <a:cs typeface="Times New Roman"/>
                        </a:rPr>
                        <a:t>3</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r>
                        <a:rPr lang="ja-JP" altLang="en-US" b="1" dirty="0" smtClean="0">
                          <a:latin typeface="メイリオ" pitchFamily="50" charset="-128"/>
                          <a:ea typeface="メイリオ" pitchFamily="50" charset="-128"/>
                          <a:cs typeface="メイリオ" pitchFamily="50" charset="-128"/>
                        </a:rPr>
                        <a:t>正式版リリース</a:t>
                      </a:r>
                      <a:endParaRPr lang="ja-JP" altLang="en-US" b="1" dirty="0">
                        <a:latin typeface="メイリオ" pitchFamily="50" charset="-128"/>
                        <a:ea typeface="メイリオ" pitchFamily="50" charset="-128"/>
                        <a:cs typeface="メイリオ" pitchFamily="50" charset="-128"/>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800"/>
                        </a:lnSpc>
                        <a:spcAft>
                          <a:spcPts val="0"/>
                        </a:spcAft>
                      </a:pPr>
                      <a:r>
                        <a:rPr kumimoji="1" lang="ja-JP" altLang="en-US" sz="2000" b="1" kern="100" dirty="0">
                          <a:solidFill>
                            <a:schemeClr val="tx1"/>
                          </a:solidFill>
                          <a:latin typeface="HGP創英角ﾎﾟｯﾌﾟ体" pitchFamily="50" charset="-128"/>
                          <a:ea typeface="HGP創英角ﾎﾟｯﾌﾟ体" pitchFamily="50" charset="-128"/>
                          <a:cs typeface="メイリオ" pitchFamily="50" charset="-128"/>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03245">
                <a:tc>
                  <a:txBody>
                    <a:bodyPr/>
                    <a:lstStyle/>
                    <a:p>
                      <a:pPr algn="ctr">
                        <a:lnSpc>
                          <a:spcPts val="1800"/>
                        </a:lnSpc>
                        <a:spcAft>
                          <a:spcPts val="0"/>
                        </a:spcAft>
                      </a:pPr>
                      <a:r>
                        <a:rPr lang="en-US" altLang="ja-JP" sz="2000" b="1" kern="100" dirty="0" smtClean="0">
                          <a:latin typeface="Century"/>
                          <a:ea typeface="Mincho"/>
                          <a:cs typeface="Times New Roman"/>
                        </a:rPr>
                        <a:t>4</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r>
                        <a:rPr lang="ja-JP" altLang="en-US" b="1" dirty="0" smtClean="0">
                          <a:latin typeface="メイリオ" pitchFamily="50" charset="-128"/>
                          <a:ea typeface="メイリオ" pitchFamily="50" charset="-128"/>
                          <a:cs typeface="メイリオ" pitchFamily="50" charset="-128"/>
                        </a:rPr>
                        <a:t>移行ツール配布</a:t>
                      </a:r>
                      <a:endParaRPr lang="ja-JP" altLang="en-US" b="1" dirty="0">
                        <a:latin typeface="メイリオ" pitchFamily="50" charset="-128"/>
                        <a:ea typeface="メイリオ" pitchFamily="50" charset="-128"/>
                        <a:cs typeface="メイリオ" pitchFamily="50" charset="-128"/>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ctr" defTabSz="914400" rtl="0" eaLnBrk="1" latinLnBrk="0" hangingPunct="1">
                        <a:lnSpc>
                          <a:spcPts val="1800"/>
                        </a:lnSpc>
                        <a:spcAft>
                          <a:spcPts val="0"/>
                        </a:spcAft>
                      </a:pPr>
                      <a:r>
                        <a:rPr kumimoji="1" lang="ja-JP" altLang="en-US" sz="2000" b="1" kern="100" dirty="0" smtClean="0">
                          <a:solidFill>
                            <a:schemeClr val="tx1"/>
                          </a:solidFill>
                          <a:latin typeface="HGP創英角ﾎﾟｯﾌﾟ体" pitchFamily="50" charset="-128"/>
                          <a:ea typeface="HGP創英角ﾎﾟｯﾌﾟ体" pitchFamily="50" charset="-128"/>
                          <a:cs typeface="メイリオ" pitchFamily="50" charset="-128"/>
                        </a:rPr>
                        <a:t>○</a:t>
                      </a:r>
                      <a:endParaRPr kumimoji="1" lang="ja-JP" altLang="en-US" sz="2000" b="1" kern="100" dirty="0">
                        <a:solidFill>
                          <a:schemeClr val="tx1"/>
                        </a:solidFill>
                        <a:latin typeface="HGP創英角ﾎﾟｯﾌﾟ体" pitchFamily="50" charset="-128"/>
                        <a:ea typeface="HGP創英角ﾎﾟｯﾌﾟ体" pitchFamily="50" charset="-128"/>
                        <a:cs typeface="メイリオ" pitchFamily="50" charset="-128"/>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
        <p:nvSpPr>
          <p:cNvPr id="25" name="テキスト ボックス 24"/>
          <p:cNvSpPr txBox="1"/>
          <p:nvPr/>
        </p:nvSpPr>
        <p:spPr>
          <a:xfrm>
            <a:off x="755576" y="5934670"/>
            <a:ext cx="6264696" cy="923330"/>
          </a:xfrm>
          <a:prstGeom prst="rect">
            <a:avLst/>
          </a:prstGeom>
          <a:noFill/>
        </p:spPr>
        <p:txBody>
          <a:bodyPr wrap="square" rtlCol="0">
            <a:spAutoFit/>
          </a:bodyPr>
          <a:lstStyle/>
          <a:p>
            <a:r>
              <a:rPr lang="en-US" altLang="ja-JP" dirty="0" smtClean="0">
                <a:latin typeface="メイリオ" pitchFamily="50" charset="-128"/>
                <a:ea typeface="メイリオ" pitchFamily="50" charset="-128"/>
                <a:cs typeface="メイリオ" pitchFamily="50" charset="-128"/>
              </a:rPr>
              <a:t>α</a:t>
            </a:r>
            <a:r>
              <a:rPr kumimoji="1" lang="ja-JP" altLang="en-US" dirty="0" smtClean="0">
                <a:latin typeface="メイリオ" pitchFamily="50" charset="-128"/>
                <a:ea typeface="メイリオ" pitchFamily="50" charset="-128"/>
                <a:cs typeface="メイリオ" pitchFamily="50" charset="-128"/>
              </a:rPr>
              <a:t>版：</a:t>
            </a:r>
            <a:r>
              <a:rPr lang="ja-JP" altLang="en-US" dirty="0" smtClean="0">
                <a:latin typeface="メイリオ" pitchFamily="50" charset="-128"/>
                <a:ea typeface="メイリオ" pitchFamily="50" charset="-128"/>
                <a:cs typeface="メイリオ" pitchFamily="50" charset="-128"/>
              </a:rPr>
              <a:t>機能が不足している試作版</a:t>
            </a:r>
            <a:endParaRPr lang="en-US" altLang="ja-JP" dirty="0" smtClean="0">
              <a:latin typeface="メイリオ" pitchFamily="50" charset="-128"/>
              <a:ea typeface="メイリオ" pitchFamily="50" charset="-128"/>
              <a:cs typeface="メイリオ" pitchFamily="50" charset="-128"/>
            </a:endParaRPr>
          </a:p>
          <a:p>
            <a:r>
              <a:rPr lang="en-US" altLang="ja-JP" dirty="0" smtClean="0">
                <a:latin typeface="メイリオ" pitchFamily="50" charset="-128"/>
                <a:ea typeface="メイリオ" pitchFamily="50" charset="-128"/>
                <a:cs typeface="メイリオ" pitchFamily="50" charset="-128"/>
              </a:rPr>
              <a:t>β</a:t>
            </a:r>
            <a:r>
              <a:rPr kumimoji="1" lang="ja-JP" altLang="en-US" dirty="0" smtClean="0">
                <a:latin typeface="メイリオ" pitchFamily="50" charset="-128"/>
                <a:ea typeface="メイリオ" pitchFamily="50" charset="-128"/>
                <a:cs typeface="メイリオ" pitchFamily="50" charset="-128"/>
              </a:rPr>
              <a:t>版：</a:t>
            </a:r>
            <a:r>
              <a:rPr lang="ja-JP" altLang="en-US" dirty="0" smtClean="0">
                <a:latin typeface="メイリオ" pitchFamily="50" charset="-128"/>
                <a:ea typeface="メイリオ" pitchFamily="50" charset="-128"/>
                <a:cs typeface="メイリオ" pitchFamily="50" charset="-128"/>
              </a:rPr>
              <a:t>機能が一部不足しているおり、動作が不安定</a:t>
            </a:r>
            <a:endParaRPr lang="en-US" altLang="ja-JP" dirty="0" smtClean="0">
              <a:latin typeface="メイリオ" pitchFamily="50" charset="-128"/>
              <a:ea typeface="メイリオ" pitchFamily="50" charset="-128"/>
              <a:cs typeface="メイリオ" pitchFamily="50" charset="-128"/>
            </a:endParaRPr>
          </a:p>
          <a:p>
            <a:r>
              <a:rPr kumimoji="1" lang="ja-JP" altLang="en-US" dirty="0" smtClean="0">
                <a:latin typeface="メイリオ" pitchFamily="50" charset="-128"/>
                <a:ea typeface="メイリオ" pitchFamily="50" charset="-128"/>
                <a:cs typeface="メイリオ" pitchFamily="50" charset="-128"/>
              </a:rPr>
              <a:t>正式版：</a:t>
            </a:r>
            <a:r>
              <a:rPr lang="ja-JP" altLang="en-US" dirty="0" smtClean="0">
                <a:latin typeface="メイリオ" pitchFamily="50" charset="-128"/>
                <a:ea typeface="メイリオ" pitchFamily="50" charset="-128"/>
                <a:cs typeface="メイリオ" pitchFamily="50" charset="-128"/>
              </a:rPr>
              <a:t>対応の</a:t>
            </a:r>
            <a:r>
              <a:rPr lang="en-US" altLang="ja-JP" dirty="0" smtClean="0">
                <a:latin typeface="メイリオ" pitchFamily="50" charset="-128"/>
                <a:ea typeface="メイリオ" pitchFamily="50" charset="-128"/>
                <a:cs typeface="メイリオ" pitchFamily="50" charset="-128"/>
              </a:rPr>
              <a:t>OS</a:t>
            </a:r>
            <a:r>
              <a:rPr lang="ja-JP" altLang="en-US" dirty="0" smtClean="0">
                <a:latin typeface="メイリオ" pitchFamily="50" charset="-128"/>
                <a:ea typeface="メイリオ" pitchFamily="50" charset="-128"/>
                <a:cs typeface="メイリオ" pitchFamily="50" charset="-128"/>
              </a:rPr>
              <a:t>の上では問題なく動く</a:t>
            </a:r>
            <a:endParaRPr kumimoji="1" lang="en-US" altLang="ja-JP" dirty="0" smtClean="0">
              <a:latin typeface="メイリオ" pitchFamily="50" charset="-128"/>
              <a:ea typeface="メイリオ" pitchFamily="50" charset="-128"/>
              <a:cs typeface="メイリオ" pitchFamily="50" charset="-128"/>
            </a:endParaRPr>
          </a:p>
        </p:txBody>
      </p:sp>
      <p:sp>
        <p:nvSpPr>
          <p:cNvPr id="26" name="角丸四角形 25"/>
          <p:cNvSpPr/>
          <p:nvPr/>
        </p:nvSpPr>
        <p:spPr>
          <a:xfrm>
            <a:off x="4932040" y="3645024"/>
            <a:ext cx="3744416" cy="360040"/>
          </a:xfrm>
          <a:prstGeom prst="roundRect">
            <a:avLst/>
          </a:prstGeom>
          <a:scene3d>
            <a:camera prst="orthographicFront"/>
            <a:lightRig rig="threePt" dir="t"/>
          </a:scene3d>
          <a:sp3d>
            <a:bevelT prst="relaxedInset"/>
          </a:sp3d>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2000" dirty="0" smtClean="0"/>
              <a:t>未定</a:t>
            </a:r>
            <a:endParaRPr kumimoji="1" lang="ja-JP" altLang="en-US" sz="2000" dirty="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使用しているソフトウェア</a:t>
            </a:r>
            <a:endParaRPr kumimoji="1" lang="ja-JP" altLang="en-US" dirty="0"/>
          </a:p>
        </p:txBody>
      </p:sp>
      <p:sp>
        <p:nvSpPr>
          <p:cNvPr id="3" name="コンテンツ プレースホルダ 2"/>
          <p:cNvSpPr>
            <a:spLocks noGrp="1"/>
          </p:cNvSpPr>
          <p:nvPr>
            <p:ph idx="1"/>
          </p:nvPr>
        </p:nvSpPr>
        <p:spPr>
          <a:xfrm>
            <a:off x="457200" y="1412776"/>
            <a:ext cx="4114800" cy="4713387"/>
          </a:xfrm>
        </p:spPr>
        <p:txBody>
          <a:bodyPr/>
          <a:lstStyle/>
          <a:p>
            <a:r>
              <a:rPr lang="en-US" altLang="ja-JP" dirty="0" smtClean="0"/>
              <a:t>VirtualBox</a:t>
            </a:r>
          </a:p>
          <a:p>
            <a:r>
              <a:rPr kumimoji="1" lang="en-US" altLang="ja-JP" dirty="0" smtClean="0"/>
              <a:t>Vagrant</a:t>
            </a:r>
          </a:p>
          <a:p>
            <a:r>
              <a:rPr lang="en-US" altLang="ja-JP" dirty="0" smtClean="0"/>
              <a:t>Git</a:t>
            </a:r>
            <a:endParaRPr kumimoji="1" lang="en-US" altLang="ja-JP" dirty="0" smtClean="0"/>
          </a:p>
          <a:p>
            <a:r>
              <a:rPr kumimoji="1" lang="en-US" altLang="ja-JP" dirty="0" smtClean="0"/>
              <a:t>GitHub</a:t>
            </a:r>
          </a:p>
          <a:p>
            <a:r>
              <a:rPr lang="en-US" altLang="ja-JP" dirty="0" smtClean="0"/>
              <a:t>TravisCI</a:t>
            </a:r>
          </a:p>
          <a:p>
            <a:r>
              <a:rPr kumimoji="1" lang="en-US" altLang="ja-JP" dirty="0" smtClean="0"/>
              <a:t>Composer</a:t>
            </a:r>
          </a:p>
          <a:p>
            <a:r>
              <a:rPr lang="en-US" altLang="ja-JP" dirty="0" smtClean="0"/>
              <a:t>Pencil Project</a:t>
            </a:r>
          </a:p>
          <a:p>
            <a:r>
              <a:rPr kumimoji="1" lang="en-US" altLang="ja-JP" dirty="0" smtClean="0"/>
              <a:t>MySQL</a:t>
            </a:r>
          </a:p>
          <a:p>
            <a:r>
              <a:rPr lang="en-US" altLang="ja-JP" dirty="0" smtClean="0"/>
              <a:t>MySQL Workbench</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45</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6" name="コンテンツ プレースホルダ 2"/>
          <p:cNvSpPr txBox="1">
            <a:spLocks/>
          </p:cNvSpPr>
          <p:nvPr/>
        </p:nvSpPr>
        <p:spPr>
          <a:xfrm>
            <a:off x="4572000" y="1412776"/>
            <a:ext cx="4114800" cy="4713387"/>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CakePHP</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altLang="ja-JP" sz="2800" b="1" dirty="0" smtClean="0">
                <a:latin typeface="メイリオ" pitchFamily="50" charset="-128"/>
                <a:ea typeface="メイリオ" pitchFamily="50" charset="-128"/>
                <a:cs typeface="メイリオ" pitchFamily="50" charset="-128"/>
              </a:rPr>
              <a:t>AngularJS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altLang="ja-JP" sz="2800" b="1" dirty="0" smtClean="0">
                <a:latin typeface="メイリオ" pitchFamily="50" charset="-128"/>
                <a:ea typeface="メイリオ" pitchFamily="50" charset="-128"/>
                <a:cs typeface="メイリオ" pitchFamily="50" charset="-128"/>
              </a:rPr>
              <a:t>Bootstrap</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altLang="ja-JP" sz="2800" b="1" dirty="0" smtClean="0">
                <a:latin typeface="メイリオ" pitchFamily="50" charset="-128"/>
                <a:ea typeface="メイリオ" pitchFamily="50" charset="-128"/>
                <a:cs typeface="メイリオ" pitchFamily="50" charset="-128"/>
              </a:rPr>
              <a:t>jQuery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altLang="ja-JP" sz="2800" b="1" dirty="0" smtClean="0">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altLang="ja-JP" sz="2800" b="1" dirty="0" smtClean="0">
                <a:latin typeface="メイリオ" pitchFamily="50" charset="-128"/>
                <a:ea typeface="メイリオ" pitchFamily="50" charset="-128"/>
                <a:cs typeface="メイリオ" pitchFamily="50" charset="-128"/>
              </a:rPr>
              <a:t>                  e</a:t>
            </a:r>
            <a:r>
              <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tc.</a:t>
            </a:r>
            <a:endParaRPr kumimoji="1" lang="ja-JP" altLang="en-US" sz="28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基礎</a:t>
            </a:r>
            <a:r>
              <a:rPr lang="ja-JP" altLang="en-US" dirty="0" smtClean="0"/>
              <a:t>知識の勉強</a:t>
            </a:r>
            <a:r>
              <a:rPr lang="en-US" altLang="ja-JP" dirty="0" smtClean="0"/>
              <a:t>…</a:t>
            </a:r>
            <a:endParaRPr kumimoji="1" lang="ja-JP" altLang="en-US" dirty="0"/>
          </a:p>
        </p:txBody>
      </p:sp>
      <p:sp>
        <p:nvSpPr>
          <p:cNvPr id="3" name="コンテンツ プレースホルダ 2"/>
          <p:cNvSpPr>
            <a:spLocks noGrp="1"/>
          </p:cNvSpPr>
          <p:nvPr>
            <p:ph idx="1"/>
          </p:nvPr>
        </p:nvSpPr>
        <p:spPr>
          <a:xfrm>
            <a:off x="179512" y="1700808"/>
            <a:ext cx="8229600" cy="4713387"/>
          </a:xfrm>
        </p:spPr>
        <p:txBody>
          <a:bodyPr>
            <a:normAutofit fontScale="85000" lnSpcReduction="20000"/>
          </a:bodyPr>
          <a:lstStyle/>
          <a:p>
            <a:r>
              <a:rPr kumimoji="1" lang="ja-JP" altLang="en-US" dirty="0" smtClean="0"/>
              <a:t>ドットインストール</a:t>
            </a:r>
            <a:endParaRPr lang="en-US" altLang="ja-JP" dirty="0" smtClean="0"/>
          </a:p>
          <a:p>
            <a:pPr lvl="1"/>
            <a:r>
              <a:rPr lang="ja-JP" altLang="en-US" dirty="0" smtClean="0"/>
              <a:t>受講レッスン</a:t>
            </a:r>
            <a:endParaRPr lang="en-US" altLang="ja-JP" dirty="0" smtClean="0"/>
          </a:p>
          <a:p>
            <a:pPr lvl="2"/>
            <a:r>
              <a:rPr kumimoji="1" lang="en-US" altLang="ja-JP" dirty="0" smtClean="0"/>
              <a:t>HTML</a:t>
            </a:r>
            <a:r>
              <a:rPr kumimoji="1" lang="ja-JP" altLang="en-US" dirty="0" smtClean="0"/>
              <a:t>入門</a:t>
            </a:r>
            <a:endParaRPr kumimoji="1" lang="en-US" altLang="ja-JP" dirty="0" smtClean="0"/>
          </a:p>
          <a:p>
            <a:pPr lvl="2"/>
            <a:r>
              <a:rPr kumimoji="1" lang="en-US" altLang="ja-JP" dirty="0" smtClean="0"/>
              <a:t>CSS</a:t>
            </a:r>
            <a:r>
              <a:rPr kumimoji="1" lang="ja-JP" altLang="en-US" dirty="0" smtClean="0"/>
              <a:t>入門</a:t>
            </a:r>
            <a:endParaRPr kumimoji="1" lang="en-US" altLang="ja-JP" dirty="0" smtClean="0"/>
          </a:p>
          <a:p>
            <a:pPr lvl="2"/>
            <a:r>
              <a:rPr kumimoji="1" lang="en-US" altLang="ja-JP" dirty="0" smtClean="0"/>
              <a:t>CSS3</a:t>
            </a:r>
            <a:r>
              <a:rPr kumimoji="1" lang="ja-JP" altLang="en-US" dirty="0" smtClean="0"/>
              <a:t>入門</a:t>
            </a:r>
            <a:endParaRPr kumimoji="1" lang="en-US" altLang="ja-JP" dirty="0" smtClean="0"/>
          </a:p>
          <a:p>
            <a:pPr lvl="2"/>
            <a:r>
              <a:rPr kumimoji="1" lang="en-US" altLang="ja-JP" dirty="0" smtClean="0"/>
              <a:t>Javascript</a:t>
            </a:r>
            <a:r>
              <a:rPr kumimoji="1" lang="ja-JP" altLang="en-US" dirty="0" smtClean="0"/>
              <a:t>入門</a:t>
            </a:r>
            <a:endParaRPr kumimoji="1" lang="en-US" altLang="ja-JP" dirty="0" smtClean="0"/>
          </a:p>
          <a:p>
            <a:pPr lvl="2"/>
            <a:r>
              <a:rPr kumimoji="1" lang="en-US" altLang="ja-JP" dirty="0" smtClean="0"/>
              <a:t>jQuery</a:t>
            </a:r>
            <a:r>
              <a:rPr kumimoji="1" lang="ja-JP" altLang="en-US" dirty="0" smtClean="0"/>
              <a:t>入門</a:t>
            </a:r>
            <a:endParaRPr kumimoji="1" lang="en-US" altLang="ja-JP" dirty="0" smtClean="0"/>
          </a:p>
          <a:p>
            <a:pPr lvl="2"/>
            <a:r>
              <a:rPr kumimoji="1" lang="en-US" altLang="ja-JP" dirty="0" smtClean="0"/>
              <a:t>Bootstrap 3.0</a:t>
            </a:r>
            <a:r>
              <a:rPr kumimoji="1" lang="ja-JP" altLang="en-US" dirty="0" smtClean="0"/>
              <a:t>入門</a:t>
            </a:r>
            <a:endParaRPr kumimoji="1" lang="en-US" altLang="ja-JP" dirty="0" smtClean="0"/>
          </a:p>
          <a:p>
            <a:pPr lvl="2"/>
            <a:r>
              <a:rPr lang="en-US" altLang="ja-JP" dirty="0" smtClean="0"/>
              <a:t>UNIX</a:t>
            </a:r>
            <a:r>
              <a:rPr lang="ja-JP" altLang="en-US" dirty="0" smtClean="0"/>
              <a:t>コマンド入門</a:t>
            </a:r>
            <a:r>
              <a:rPr lang="en-US" altLang="ja-JP" dirty="0" smtClean="0"/>
              <a:t>(</a:t>
            </a:r>
            <a:r>
              <a:rPr lang="ja-JP" altLang="en-US" dirty="0" smtClean="0"/>
              <a:t>一般ユーザ編</a:t>
            </a:r>
            <a:r>
              <a:rPr lang="en-US" altLang="ja-JP" dirty="0" smtClean="0"/>
              <a:t>)</a:t>
            </a:r>
          </a:p>
          <a:p>
            <a:pPr lvl="2"/>
            <a:r>
              <a:rPr kumimoji="1" lang="ja-JP" altLang="en-US" dirty="0" smtClean="0"/>
              <a:t>ローカル開発環境の構築</a:t>
            </a:r>
            <a:endParaRPr kumimoji="1" lang="en-US" altLang="ja-JP" dirty="0" smtClean="0"/>
          </a:p>
          <a:p>
            <a:pPr lvl="2"/>
            <a:r>
              <a:rPr lang="en-US" altLang="ja-JP" dirty="0" smtClean="0"/>
              <a:t>Vagrant</a:t>
            </a:r>
            <a:r>
              <a:rPr lang="ja-JP" altLang="en-US" dirty="0" smtClean="0"/>
              <a:t>入門</a:t>
            </a:r>
            <a:endParaRPr lang="en-US" altLang="ja-JP" dirty="0" smtClean="0"/>
          </a:p>
          <a:p>
            <a:pPr lvl="2"/>
            <a:r>
              <a:rPr kumimoji="1" lang="en-US" altLang="ja-JP" dirty="0" smtClean="0"/>
              <a:t>MySQL</a:t>
            </a:r>
            <a:r>
              <a:rPr kumimoji="1" lang="ja-JP" altLang="en-US" dirty="0" smtClean="0"/>
              <a:t>入門</a:t>
            </a:r>
            <a:endParaRPr kumimoji="1" lang="en-US" altLang="ja-JP" dirty="0" smtClean="0"/>
          </a:p>
          <a:p>
            <a:pPr lvl="2"/>
            <a:r>
              <a:rPr kumimoji="1" lang="en-US" altLang="ja-JP" dirty="0" smtClean="0"/>
              <a:t>PostgreSQL</a:t>
            </a:r>
            <a:r>
              <a:rPr kumimoji="1" lang="ja-JP" altLang="en-US" dirty="0" smtClean="0"/>
              <a:t>入門</a:t>
            </a:r>
            <a:endParaRPr kumimoji="1" lang="en-US" altLang="ja-JP" dirty="0" smtClean="0"/>
          </a:p>
          <a:p>
            <a:pPr lvl="2"/>
            <a:r>
              <a:rPr kumimoji="1" lang="en-US" altLang="ja-JP" dirty="0" smtClean="0"/>
              <a:t>CakePHP</a:t>
            </a:r>
            <a:r>
              <a:rPr kumimoji="1" lang="ja-JP" altLang="en-US" dirty="0" smtClean="0"/>
              <a:t>入門</a:t>
            </a:r>
            <a:endParaRPr kumimoji="1" lang="en-US" altLang="ja-JP" dirty="0" smtClean="0"/>
          </a:p>
          <a:p>
            <a:pPr lvl="2"/>
            <a:r>
              <a:rPr kumimoji="1" lang="en-US" altLang="ja-JP" dirty="0" smtClean="0"/>
              <a:t>vim</a:t>
            </a:r>
            <a:r>
              <a:rPr kumimoji="1" lang="ja-JP" altLang="en-US" dirty="0" smtClean="0"/>
              <a:t>入門</a:t>
            </a:r>
            <a:endParaRPr kumimoji="1" lang="en-US" altLang="ja-JP" dirty="0" smtClean="0"/>
          </a:p>
          <a:p>
            <a:pPr lvl="2"/>
            <a:r>
              <a:rPr lang="en-US" altLang="ja-JP" dirty="0" smtClean="0"/>
              <a:t>Git</a:t>
            </a:r>
            <a:r>
              <a:rPr lang="ja-JP" altLang="en-US" dirty="0" smtClean="0"/>
              <a:t>入門</a:t>
            </a:r>
            <a:endParaRPr kumimoji="1" lang="en-US" altLang="ja-JP" dirty="0" smtClean="0"/>
          </a:p>
          <a:p>
            <a:endParaRPr lang="en-US" altLang="ja-JP" dirty="0" smtClean="0"/>
          </a:p>
          <a:p>
            <a:endParaRPr kumimoji="1" lang="en-US" altLang="ja-JP" dirty="0" smtClean="0"/>
          </a:p>
          <a:p>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46</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pic>
        <p:nvPicPr>
          <p:cNvPr id="1027" name="Picture 3"/>
          <p:cNvPicPr>
            <a:picLocks noChangeAspect="1" noChangeArrowheads="1"/>
          </p:cNvPicPr>
          <p:nvPr/>
        </p:nvPicPr>
        <p:blipFill>
          <a:blip r:embed="rId2" cstate="print"/>
          <a:srcRect/>
          <a:stretch>
            <a:fillRect/>
          </a:stretch>
        </p:blipFill>
        <p:spPr bwMode="auto">
          <a:xfrm>
            <a:off x="5220072" y="2276872"/>
            <a:ext cx="3333750" cy="914400"/>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4572000" y="2005980"/>
            <a:ext cx="1771650" cy="342900"/>
          </a:xfrm>
          <a:prstGeom prst="rect">
            <a:avLst/>
          </a:prstGeom>
          <a:noFill/>
          <a:ln w="9525">
            <a:noFill/>
            <a:miter lim="800000"/>
            <a:headEnd/>
            <a:tailEnd/>
          </a:ln>
        </p:spPr>
      </p:pic>
      <p:sp>
        <p:nvSpPr>
          <p:cNvPr id="9" name="コンテンツ プレースホルダ 2"/>
          <p:cNvSpPr txBox="1">
            <a:spLocks/>
          </p:cNvSpPr>
          <p:nvPr/>
        </p:nvSpPr>
        <p:spPr>
          <a:xfrm>
            <a:off x="5039544" y="3717032"/>
            <a:ext cx="4104456" cy="2664296"/>
          </a:xfrm>
          <a:prstGeom prst="rect">
            <a:avLst/>
          </a:prstGeom>
        </p:spPr>
        <p:txBody>
          <a:bodyPr vert="horz" lIns="91440" tIns="45720" rIns="91440" bIns="45720" rtlCol="0">
            <a:normAutofit/>
          </a:bodyPr>
          <a:lstStyle/>
          <a:p>
            <a:pPr marL="228600" indent="-228600">
              <a:lnSpc>
                <a:spcPct val="80000"/>
              </a:lnSpc>
              <a:spcBef>
                <a:spcPct val="20000"/>
              </a:spcBef>
              <a:buFont typeface="Arial" pitchFamily="34" charset="0"/>
              <a:buChar char="•"/>
            </a:pPr>
            <a:r>
              <a:rPr lang="en-US" altLang="ja-JP" sz="1700" b="1" dirty="0" smtClean="0">
                <a:latin typeface="メイリオ" pitchFamily="50" charset="-128"/>
                <a:ea typeface="メイリオ" pitchFamily="50" charset="-128"/>
                <a:cs typeface="メイリオ" pitchFamily="50" charset="-128"/>
              </a:rPr>
              <a:t>PHP</a:t>
            </a:r>
            <a:r>
              <a:rPr lang="ja-JP" altLang="en-US" sz="1700" b="1" dirty="0" smtClean="0">
                <a:latin typeface="メイリオ" pitchFamily="50" charset="-128"/>
                <a:ea typeface="メイリオ" pitchFamily="50" charset="-128"/>
                <a:cs typeface="メイリオ" pitchFamily="50" charset="-128"/>
              </a:rPr>
              <a:t>入門</a:t>
            </a:r>
            <a:r>
              <a:rPr lang="en-US" altLang="ja-JP" sz="1700" b="1" dirty="0" smtClean="0">
                <a:latin typeface="メイリオ" pitchFamily="50" charset="-128"/>
                <a:ea typeface="メイリオ" pitchFamily="50" charset="-128"/>
                <a:cs typeface="メイリオ" pitchFamily="50" charset="-128"/>
              </a:rPr>
              <a:t>(</a:t>
            </a:r>
            <a:r>
              <a:rPr lang="ja-JP" altLang="en-US" sz="1700" b="1" dirty="0" smtClean="0">
                <a:latin typeface="メイリオ" pitchFamily="50" charset="-128"/>
                <a:ea typeface="メイリオ" pitchFamily="50" charset="-128"/>
                <a:cs typeface="メイリオ" pitchFamily="50" charset="-128"/>
              </a:rPr>
              <a:t>基本編</a:t>
            </a:r>
            <a:r>
              <a:rPr lang="en-US" altLang="ja-JP" sz="1700" b="1" dirty="0" smtClean="0">
                <a:latin typeface="メイリオ" pitchFamily="50" charset="-128"/>
                <a:ea typeface="メイリオ" pitchFamily="50" charset="-128"/>
                <a:cs typeface="メイリオ" pitchFamily="50" charset="-128"/>
              </a:rPr>
              <a:t>)</a:t>
            </a:r>
          </a:p>
          <a:p>
            <a:pPr marL="228600" indent="-228600">
              <a:lnSpc>
                <a:spcPct val="80000"/>
              </a:lnSpc>
              <a:spcBef>
                <a:spcPct val="20000"/>
              </a:spcBef>
              <a:buFont typeface="Arial" pitchFamily="34" charset="0"/>
              <a:buChar char="•"/>
            </a:pPr>
            <a:r>
              <a:rPr lang="en-US" altLang="ja-JP" sz="1700" b="1" dirty="0" smtClean="0">
                <a:latin typeface="メイリオ" pitchFamily="50" charset="-128"/>
                <a:ea typeface="メイリオ" pitchFamily="50" charset="-128"/>
                <a:cs typeface="メイリオ" pitchFamily="50" charset="-128"/>
              </a:rPr>
              <a:t>PHP</a:t>
            </a:r>
            <a:r>
              <a:rPr lang="ja-JP" altLang="en-US" sz="1700" b="1" dirty="0" smtClean="0">
                <a:latin typeface="メイリオ" pitchFamily="50" charset="-128"/>
                <a:ea typeface="メイリオ" pitchFamily="50" charset="-128"/>
                <a:cs typeface="メイリオ" pitchFamily="50" charset="-128"/>
              </a:rPr>
              <a:t>入門</a:t>
            </a:r>
            <a:r>
              <a:rPr lang="en-US" altLang="ja-JP" sz="1700" b="1" dirty="0" smtClean="0">
                <a:latin typeface="メイリオ" pitchFamily="50" charset="-128"/>
                <a:ea typeface="メイリオ" pitchFamily="50" charset="-128"/>
                <a:cs typeface="メイリオ" pitchFamily="50" charset="-128"/>
              </a:rPr>
              <a:t>(</a:t>
            </a:r>
            <a:r>
              <a:rPr lang="ja-JP" altLang="en-US" sz="1700" b="1" dirty="0" smtClean="0">
                <a:latin typeface="メイリオ" pitchFamily="50" charset="-128"/>
                <a:ea typeface="メイリオ" pitchFamily="50" charset="-128"/>
                <a:cs typeface="メイリオ" pitchFamily="50" charset="-128"/>
              </a:rPr>
              <a:t>応用編</a:t>
            </a:r>
            <a:r>
              <a:rPr lang="en-US" altLang="ja-JP" sz="1700" b="1" dirty="0" smtClean="0">
                <a:latin typeface="メイリオ" pitchFamily="50" charset="-128"/>
                <a:ea typeface="メイリオ" pitchFamily="50" charset="-128"/>
                <a:cs typeface="メイリオ" pitchFamily="50" charset="-128"/>
              </a:rPr>
              <a:t>)</a:t>
            </a:r>
          </a:p>
          <a:p>
            <a:pPr marL="228600" indent="-228600">
              <a:lnSpc>
                <a:spcPct val="80000"/>
              </a:lnSpc>
              <a:spcBef>
                <a:spcPct val="20000"/>
              </a:spcBef>
              <a:buFont typeface="Arial" pitchFamily="34" charset="0"/>
              <a:buChar char="•"/>
            </a:pPr>
            <a:r>
              <a:rPr lang="en-US" altLang="ja-JP" sz="1700" b="1" dirty="0" smtClean="0">
                <a:latin typeface="メイリオ" pitchFamily="50" charset="-128"/>
                <a:ea typeface="メイリオ" pitchFamily="50" charset="-128"/>
                <a:cs typeface="メイリオ" pitchFamily="50" charset="-128"/>
              </a:rPr>
              <a:t>PHP</a:t>
            </a:r>
            <a:r>
              <a:rPr lang="ja-JP" altLang="en-US" sz="1700" b="1" dirty="0" smtClean="0">
                <a:latin typeface="メイリオ" pitchFamily="50" charset="-128"/>
                <a:ea typeface="メイリオ" pitchFamily="50" charset="-128"/>
                <a:cs typeface="メイリオ" pitchFamily="50" charset="-128"/>
              </a:rPr>
              <a:t>で作る「簡易掲示板」</a:t>
            </a:r>
            <a:endParaRPr lang="en-US" altLang="ja-JP" sz="1700" b="1" dirty="0" smtClean="0">
              <a:latin typeface="メイリオ" pitchFamily="50" charset="-128"/>
              <a:ea typeface="メイリオ" pitchFamily="50" charset="-128"/>
              <a:cs typeface="メイリオ" pitchFamily="50" charset="-128"/>
            </a:endParaRPr>
          </a:p>
          <a:p>
            <a:pPr marL="228600" indent="-228600">
              <a:lnSpc>
                <a:spcPct val="80000"/>
              </a:lnSpc>
              <a:spcBef>
                <a:spcPct val="20000"/>
              </a:spcBef>
              <a:buFont typeface="Arial" pitchFamily="34" charset="0"/>
              <a:buChar char="•"/>
            </a:pPr>
            <a:r>
              <a:rPr lang="en-US" altLang="ja-JP" sz="1700" b="1" dirty="0" smtClean="0">
                <a:latin typeface="メイリオ" pitchFamily="50" charset="-128"/>
                <a:ea typeface="メイリオ" pitchFamily="50" charset="-128"/>
                <a:cs typeface="メイリオ" pitchFamily="50" charset="-128"/>
              </a:rPr>
              <a:t>PHP</a:t>
            </a:r>
            <a:r>
              <a:rPr lang="ja-JP" altLang="en-US" sz="1700" b="1" dirty="0" smtClean="0">
                <a:latin typeface="メイリオ" pitchFamily="50" charset="-128"/>
                <a:ea typeface="メイリオ" pitchFamily="50" charset="-128"/>
                <a:cs typeface="メイリオ" pitchFamily="50" charset="-128"/>
              </a:rPr>
              <a:t>で作る「シンプルカレンダー」</a:t>
            </a:r>
            <a:endParaRPr lang="en-US" altLang="ja-JP" sz="1700" b="1" dirty="0" smtClean="0">
              <a:latin typeface="メイリオ" pitchFamily="50" charset="-128"/>
              <a:ea typeface="メイリオ" pitchFamily="50" charset="-128"/>
              <a:cs typeface="メイリオ" pitchFamily="50" charset="-128"/>
            </a:endParaRPr>
          </a:p>
          <a:p>
            <a:pPr marL="228600" indent="-228600">
              <a:lnSpc>
                <a:spcPct val="80000"/>
              </a:lnSpc>
              <a:spcBef>
                <a:spcPct val="20000"/>
              </a:spcBef>
              <a:buFont typeface="Arial" pitchFamily="34" charset="0"/>
              <a:buChar char="•"/>
            </a:pPr>
            <a:r>
              <a:rPr lang="en-US" altLang="ja-JP" sz="1700" b="1" dirty="0" smtClean="0">
                <a:latin typeface="メイリオ" pitchFamily="50" charset="-128"/>
                <a:ea typeface="メイリオ" pitchFamily="50" charset="-128"/>
                <a:cs typeface="メイリオ" pitchFamily="50" charset="-128"/>
              </a:rPr>
              <a:t>PHP</a:t>
            </a:r>
            <a:r>
              <a:rPr lang="ja-JP" altLang="en-US" sz="1700" b="1" dirty="0" smtClean="0">
                <a:latin typeface="メイリオ" pitchFamily="50" charset="-128"/>
                <a:ea typeface="メイリオ" pitchFamily="50" charset="-128"/>
                <a:cs typeface="メイリオ" pitchFamily="50" charset="-128"/>
              </a:rPr>
              <a:t>で作る投票システム</a:t>
            </a:r>
            <a:endParaRPr lang="en-US" altLang="ja-JP" sz="1700" b="1" dirty="0" smtClean="0">
              <a:latin typeface="メイリオ" pitchFamily="50" charset="-128"/>
              <a:ea typeface="メイリオ" pitchFamily="50" charset="-128"/>
              <a:cs typeface="メイリオ" pitchFamily="50" charset="-128"/>
            </a:endParaRPr>
          </a:p>
          <a:p>
            <a:pPr marL="228600" indent="-228600">
              <a:lnSpc>
                <a:spcPct val="80000"/>
              </a:lnSpc>
              <a:spcBef>
                <a:spcPct val="20000"/>
              </a:spcBef>
              <a:buFont typeface="Arial" pitchFamily="34" charset="0"/>
              <a:buChar char="•"/>
            </a:pPr>
            <a:r>
              <a:rPr lang="en-US" altLang="ja-JP" sz="1700" b="1" dirty="0" smtClean="0">
                <a:latin typeface="メイリオ" pitchFamily="50" charset="-128"/>
                <a:ea typeface="メイリオ" pitchFamily="50" charset="-128"/>
                <a:cs typeface="メイリオ" pitchFamily="50" charset="-128"/>
              </a:rPr>
              <a:t>PHP</a:t>
            </a:r>
            <a:r>
              <a:rPr lang="ja-JP" altLang="en-US" sz="1700" b="1" dirty="0" smtClean="0">
                <a:latin typeface="メイリオ" pitchFamily="50" charset="-128"/>
                <a:ea typeface="メイリオ" pitchFamily="50" charset="-128"/>
                <a:cs typeface="メイリオ" pitchFamily="50" charset="-128"/>
              </a:rPr>
              <a:t>で作る「画像掲示板」</a:t>
            </a:r>
            <a:endParaRPr lang="en-US" altLang="ja-JP" sz="1700" b="1" dirty="0" smtClean="0">
              <a:latin typeface="メイリオ" pitchFamily="50" charset="-128"/>
              <a:ea typeface="メイリオ" pitchFamily="50" charset="-128"/>
              <a:cs typeface="メイリオ" pitchFamily="50" charset="-128"/>
            </a:endParaRPr>
          </a:p>
          <a:p>
            <a:pPr marL="228600" indent="-228600">
              <a:lnSpc>
                <a:spcPct val="80000"/>
              </a:lnSpc>
              <a:spcBef>
                <a:spcPct val="20000"/>
              </a:spcBef>
              <a:buFont typeface="Arial" pitchFamily="34" charset="0"/>
              <a:buChar char="•"/>
            </a:pPr>
            <a:r>
              <a:rPr lang="en-US" altLang="ja-JP" sz="1700" b="1" dirty="0" smtClean="0">
                <a:latin typeface="メイリオ" pitchFamily="50" charset="-128"/>
                <a:ea typeface="メイリオ" pitchFamily="50" charset="-128"/>
                <a:cs typeface="メイリオ" pitchFamily="50" charset="-128"/>
              </a:rPr>
              <a:t>PHP</a:t>
            </a:r>
            <a:r>
              <a:rPr lang="ja-JP" altLang="en-US" sz="1700" b="1" dirty="0" smtClean="0">
                <a:latin typeface="メイリオ" pitchFamily="50" charset="-128"/>
                <a:ea typeface="メイリオ" pitchFamily="50" charset="-128"/>
                <a:cs typeface="メイリオ" pitchFamily="50" charset="-128"/>
              </a:rPr>
              <a:t>で作る「ビンゴシート」</a:t>
            </a:r>
            <a:endParaRPr lang="en-US" altLang="ja-JP" sz="1700" b="1" dirty="0" smtClean="0">
              <a:latin typeface="メイリオ" pitchFamily="50" charset="-128"/>
              <a:ea typeface="メイリオ" pitchFamily="50" charset="-128"/>
              <a:cs typeface="メイリオ" pitchFamily="50" charset="-128"/>
            </a:endParaRPr>
          </a:p>
          <a:p>
            <a:pPr marL="228600" indent="-228600">
              <a:lnSpc>
                <a:spcPct val="80000"/>
              </a:lnSpc>
              <a:spcBef>
                <a:spcPct val="20000"/>
              </a:spcBef>
              <a:buFont typeface="Arial" pitchFamily="34" charset="0"/>
              <a:buChar char="•"/>
            </a:pPr>
            <a:r>
              <a:rPr lang="en-US" altLang="ja-JP" sz="1700" b="1" dirty="0" smtClean="0">
                <a:latin typeface="メイリオ" pitchFamily="50" charset="-128"/>
                <a:ea typeface="メイリオ" pitchFamily="50" charset="-128"/>
                <a:cs typeface="メイリオ" pitchFamily="50" charset="-128"/>
              </a:rPr>
              <a:t>AngularJS</a:t>
            </a:r>
            <a:r>
              <a:rPr lang="ja-JP" altLang="en-US" sz="1700" b="1" dirty="0" smtClean="0">
                <a:latin typeface="メイリオ" pitchFamily="50" charset="-128"/>
                <a:ea typeface="メイリオ" pitchFamily="50" charset="-128"/>
                <a:cs typeface="メイリオ" pitchFamily="50" charset="-128"/>
              </a:rPr>
              <a:t>入門</a:t>
            </a:r>
            <a:endParaRPr lang="en-US" altLang="ja-JP" sz="1700" b="1" dirty="0" smtClean="0">
              <a:latin typeface="メイリオ" pitchFamily="50" charset="-128"/>
              <a:ea typeface="メイリオ" pitchFamily="50" charset="-128"/>
              <a:cs typeface="メイリオ" pitchFamily="50" charset="-128"/>
            </a:endParaRPr>
          </a:p>
          <a:p>
            <a:pPr marL="228600" indent="-228600">
              <a:lnSpc>
                <a:spcPct val="80000"/>
              </a:lnSpc>
              <a:spcBef>
                <a:spcPct val="20000"/>
              </a:spcBef>
              <a:buFont typeface="Arial" pitchFamily="34" charset="0"/>
              <a:buChar char="•"/>
            </a:pPr>
            <a:r>
              <a:rPr lang="en-US" altLang="ja-JP" sz="1700" b="1" dirty="0" smtClean="0">
                <a:latin typeface="メイリオ" pitchFamily="50" charset="-128"/>
                <a:ea typeface="メイリオ" pitchFamily="50" charset="-128"/>
                <a:cs typeface="メイリオ" pitchFamily="50" charset="-128"/>
              </a:rPr>
              <a:t>AngularJS</a:t>
            </a:r>
            <a:r>
              <a:rPr lang="ja-JP" altLang="en-US" sz="1700" b="1" dirty="0" smtClean="0">
                <a:latin typeface="メイリオ" pitchFamily="50" charset="-128"/>
                <a:ea typeface="メイリオ" pitchFamily="50" charset="-128"/>
                <a:cs typeface="メイリオ" pitchFamily="50" charset="-128"/>
              </a:rPr>
              <a:t>で作る</a:t>
            </a:r>
            <a:r>
              <a:rPr lang="en-US" altLang="ja-JP" sz="1700" b="1" dirty="0" smtClean="0">
                <a:latin typeface="メイリオ" pitchFamily="50" charset="-128"/>
                <a:ea typeface="メイリオ" pitchFamily="50" charset="-128"/>
                <a:cs typeface="メイリオ" pitchFamily="50" charset="-128"/>
              </a:rPr>
              <a:t>ToDo</a:t>
            </a:r>
            <a:r>
              <a:rPr lang="ja-JP" altLang="en-US" sz="1700" b="1" dirty="0" smtClean="0">
                <a:latin typeface="メイリオ" pitchFamily="50" charset="-128"/>
                <a:ea typeface="メイリオ" pitchFamily="50" charset="-128"/>
                <a:cs typeface="メイリオ" pitchFamily="50" charset="-128"/>
              </a:rPr>
              <a:t>アプリ</a:t>
            </a:r>
            <a:endParaRPr lang="en-US" altLang="ja-JP" sz="1700" b="1" dirty="0" smtClean="0">
              <a:latin typeface="メイリオ" pitchFamily="50" charset="-128"/>
              <a:ea typeface="メイリオ" pitchFamily="50" charset="-128"/>
              <a:cs typeface="メイリオ" pitchFamily="50" charset="-128"/>
            </a:endParaRP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ja-JP" altLang="en-US" sz="28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600" dirty="0" smtClean="0"/>
              <a:t>CI(</a:t>
            </a:r>
            <a:r>
              <a:rPr kumimoji="1" lang="ja-JP" altLang="en-US" sz="3600" dirty="0" smtClean="0"/>
              <a:t>継続的インテグレーション</a:t>
            </a:r>
            <a:r>
              <a:rPr kumimoji="1" lang="en-US" altLang="ja-JP" sz="3600" dirty="0" smtClean="0"/>
              <a:t>)</a:t>
            </a:r>
            <a:endParaRPr kumimoji="1" lang="ja-JP" altLang="en-US" sz="3600" dirty="0"/>
          </a:p>
        </p:txBody>
      </p:sp>
      <p:sp>
        <p:nvSpPr>
          <p:cNvPr id="3" name="コンテンツ プレースホルダ 2"/>
          <p:cNvSpPr>
            <a:spLocks noGrp="1"/>
          </p:cNvSpPr>
          <p:nvPr>
            <p:ph idx="1"/>
          </p:nvPr>
        </p:nvSpPr>
        <p:spPr>
          <a:xfrm>
            <a:off x="457200" y="1412776"/>
            <a:ext cx="8229600" cy="5184576"/>
          </a:xfrm>
        </p:spPr>
        <p:txBody>
          <a:bodyPr>
            <a:normAutofit/>
          </a:bodyPr>
          <a:lstStyle/>
          <a:p>
            <a:r>
              <a:rPr lang="en-US" altLang="ja-JP" dirty="0" smtClean="0"/>
              <a:t>XP(</a:t>
            </a:r>
            <a:r>
              <a:rPr lang="ja-JP" altLang="en-US" dirty="0" smtClean="0"/>
              <a:t>エクストリームプログラミング</a:t>
            </a:r>
            <a:r>
              <a:rPr lang="en-US" altLang="ja-JP" dirty="0" smtClean="0"/>
              <a:t>)</a:t>
            </a:r>
            <a:r>
              <a:rPr lang="ja-JP" altLang="en-US" dirty="0" smtClean="0"/>
              <a:t>のプラクティスの一つ。</a:t>
            </a:r>
            <a:endParaRPr lang="en-US" altLang="ja-JP" dirty="0" smtClean="0"/>
          </a:p>
          <a:p>
            <a:endParaRPr lang="en-US" altLang="ja-JP" dirty="0" smtClean="0"/>
          </a:p>
          <a:p>
            <a:r>
              <a:rPr lang="en-US" altLang="ja-JP" dirty="0" smtClean="0"/>
              <a:t>XP</a:t>
            </a:r>
            <a:r>
              <a:rPr lang="ja-JP" altLang="en-US" dirty="0" smtClean="0"/>
              <a:t>とはソフトウェア開発手法の総称である。</a:t>
            </a:r>
            <a:endParaRPr lang="en-US" altLang="ja-JP" dirty="0" smtClean="0"/>
          </a:p>
          <a:p>
            <a:r>
              <a:rPr lang="ja-JP" altLang="en-US" dirty="0" smtClean="0"/>
              <a:t>開発が進むにつれ変更コストが高くなることが一般的だが、自動テストなど様々な対策により変更コストが大きくならないように工夫し、柔軟性を実現する。</a:t>
            </a:r>
            <a:endParaRPr lang="en-US" altLang="ja-JP" dirty="0" smtClean="0"/>
          </a:p>
          <a:p>
            <a:r>
              <a:rPr lang="en-US" altLang="ja-JP" dirty="0" smtClean="0"/>
              <a:t>5</a:t>
            </a:r>
            <a:r>
              <a:rPr lang="ja-JP" altLang="en-US" dirty="0" smtClean="0"/>
              <a:t>つの価値、</a:t>
            </a:r>
            <a:r>
              <a:rPr lang="en-US" altLang="ja-JP" dirty="0" smtClean="0"/>
              <a:t>19</a:t>
            </a:r>
            <a:r>
              <a:rPr lang="ja-JP" altLang="en-US" dirty="0" smtClean="0"/>
              <a:t>のプラクティス</a:t>
            </a:r>
            <a:r>
              <a:rPr lang="en-US" altLang="ja-JP" dirty="0" smtClean="0"/>
              <a:t>(</a:t>
            </a:r>
            <a:r>
              <a:rPr lang="ja-JP" altLang="en-US" dirty="0" smtClean="0"/>
              <a:t>実践</a:t>
            </a:r>
            <a:r>
              <a:rPr lang="en-US" altLang="ja-JP" dirty="0" smtClean="0"/>
              <a:t>)</a:t>
            </a:r>
            <a:r>
              <a:rPr lang="ja-JP" altLang="en-US" dirty="0" smtClean="0"/>
              <a:t>を定義。</a:t>
            </a:r>
            <a:endParaRPr lang="en-US" altLang="ja-JP" dirty="0" smtClean="0"/>
          </a:p>
          <a:p>
            <a:pPr>
              <a:buNone/>
            </a:pPr>
            <a:r>
              <a:rPr lang="ja-JP" altLang="en-US" dirty="0" smtClean="0"/>
              <a:t>　　</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47</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HTML</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48</a:t>
            </a:fld>
            <a:endParaRPr lang="ja-JP" altLang="en-US" dirty="0"/>
          </a:p>
        </p:txBody>
      </p:sp>
      <p:pic>
        <p:nvPicPr>
          <p:cNvPr id="2050" name="Picture 2"/>
          <p:cNvPicPr>
            <a:picLocks noChangeAspect="1" noChangeArrowheads="1"/>
          </p:cNvPicPr>
          <p:nvPr/>
        </p:nvPicPr>
        <p:blipFill>
          <a:blip r:embed="rId2" cstate="print"/>
          <a:srcRect/>
          <a:stretch>
            <a:fillRect/>
          </a:stretch>
        </p:blipFill>
        <p:spPr bwMode="auto">
          <a:xfrm>
            <a:off x="251520" y="2876275"/>
            <a:ext cx="5760640" cy="3405661"/>
          </a:xfrm>
          <a:prstGeom prst="rect">
            <a:avLst/>
          </a:prstGeom>
          <a:noFill/>
          <a:ln w="9525">
            <a:noFill/>
            <a:miter lim="800000"/>
            <a:headEnd/>
            <a:tailEnd/>
          </a:ln>
        </p:spPr>
      </p:pic>
      <p:sp>
        <p:nvSpPr>
          <p:cNvPr id="9" name="四角形吹き出し 8"/>
          <p:cNvSpPr/>
          <p:nvPr/>
        </p:nvSpPr>
        <p:spPr>
          <a:xfrm>
            <a:off x="5508104" y="3284984"/>
            <a:ext cx="3384376" cy="2664296"/>
          </a:xfrm>
          <a:prstGeom prst="wedgeRectCallout">
            <a:avLst>
              <a:gd name="adj1" fmla="val -78720"/>
              <a:gd name="adj2" fmla="val 29476"/>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dirty="0" smtClean="0"/>
              <a:t>&lt;html lang=“ja”&gt;</a:t>
            </a:r>
          </a:p>
          <a:p>
            <a:r>
              <a:rPr lang="ja-JP" altLang="en-US" dirty="0" smtClean="0"/>
              <a:t>    </a:t>
            </a:r>
            <a:r>
              <a:rPr lang="en-US" altLang="ja-JP" dirty="0" smtClean="0"/>
              <a:t>&lt;head&gt;</a:t>
            </a:r>
          </a:p>
          <a:p>
            <a:r>
              <a:rPr lang="en-US" altLang="ja-JP" dirty="0" smtClean="0"/>
              <a:t>        </a:t>
            </a:r>
            <a:r>
              <a:rPr lang="en-US" altLang="ja-JP" u="sng" dirty="0" smtClean="0">
                <a:solidFill>
                  <a:srgbClr val="FF0000"/>
                </a:solidFill>
              </a:rPr>
              <a:t>&lt;title&gt;Google&lt;/title&gt;</a:t>
            </a:r>
          </a:p>
          <a:p>
            <a:r>
              <a:rPr lang="en-US" altLang="ja-JP" dirty="0" smtClean="0"/>
              <a:t>    &lt;/head&gt;</a:t>
            </a:r>
          </a:p>
          <a:p>
            <a:r>
              <a:rPr lang="en-US" altLang="ja-JP" dirty="0" smtClean="0"/>
              <a:t>    &lt;body&gt;</a:t>
            </a:r>
          </a:p>
          <a:p>
            <a:r>
              <a:rPr lang="en-US" altLang="ja-JP" dirty="0" smtClean="0"/>
              <a:t>        &lt;textarea&gt;&lt;/textarea&gt;</a:t>
            </a:r>
          </a:p>
          <a:p>
            <a:r>
              <a:rPr lang="en-US" altLang="ja-JP" dirty="0" smtClean="0"/>
              <a:t>    &lt;/body&gt;</a:t>
            </a:r>
          </a:p>
          <a:p>
            <a:r>
              <a:rPr lang="en-US" altLang="ja-JP" dirty="0" smtClean="0"/>
              <a:t>&lt;/html&gt;</a:t>
            </a:r>
          </a:p>
        </p:txBody>
      </p:sp>
      <p:sp>
        <p:nvSpPr>
          <p:cNvPr id="10" name="コンテンツ プレースホルダ 2"/>
          <p:cNvSpPr>
            <a:spLocks noGrp="1"/>
          </p:cNvSpPr>
          <p:nvPr>
            <p:ph idx="1"/>
          </p:nvPr>
        </p:nvSpPr>
        <p:spPr>
          <a:xfrm>
            <a:off x="611560" y="1340768"/>
            <a:ext cx="8229600" cy="1440160"/>
          </a:xfrm>
        </p:spPr>
        <p:txBody>
          <a:bodyPr>
            <a:normAutofit/>
          </a:bodyPr>
          <a:lstStyle/>
          <a:p>
            <a:r>
              <a:rPr kumimoji="1" lang="en-US" altLang="ja-JP" sz="2400" dirty="0" smtClean="0"/>
              <a:t>HTML(HyperText </a:t>
            </a:r>
            <a:r>
              <a:rPr lang="en-US" altLang="ja-JP" sz="2400" dirty="0" smtClean="0"/>
              <a:t>Ma</a:t>
            </a:r>
            <a:r>
              <a:rPr kumimoji="1" lang="en-US" altLang="ja-JP" sz="2400" dirty="0" smtClean="0"/>
              <a:t>rkup </a:t>
            </a:r>
            <a:r>
              <a:rPr lang="en-US" altLang="ja-JP" sz="2400" dirty="0" smtClean="0"/>
              <a:t>L</a:t>
            </a:r>
            <a:r>
              <a:rPr kumimoji="1" lang="en-US" altLang="ja-JP" sz="2400" dirty="0" smtClean="0"/>
              <a:t>anguage)</a:t>
            </a:r>
            <a:r>
              <a:rPr kumimoji="1" lang="ja-JP" altLang="en-US" sz="2400" dirty="0" smtClean="0"/>
              <a:t>とは</a:t>
            </a:r>
            <a:endParaRPr kumimoji="1" lang="en-US" altLang="ja-JP" sz="2400" dirty="0" smtClean="0"/>
          </a:p>
          <a:p>
            <a:pPr>
              <a:buNone/>
            </a:pPr>
            <a:r>
              <a:rPr lang="ja-JP" altLang="en-US" sz="2400" dirty="0" smtClean="0"/>
              <a:t>　</a:t>
            </a:r>
            <a:r>
              <a:rPr lang="en-US" altLang="ja-JP" sz="2400" dirty="0" smtClean="0"/>
              <a:t>Web</a:t>
            </a:r>
            <a:r>
              <a:rPr lang="ja-JP" altLang="en-US" sz="2400" dirty="0" smtClean="0"/>
              <a:t>ページを記述するためのマークアップ言語。</a:t>
            </a:r>
            <a:endParaRPr lang="en-US" altLang="ja-JP" sz="2400" dirty="0" smtClean="0"/>
          </a:p>
          <a:p>
            <a:pPr>
              <a:buNone/>
            </a:pPr>
            <a:r>
              <a:rPr lang="ja-JP" altLang="en-US" sz="2400" dirty="0" smtClean="0"/>
              <a:t>　これから主流になる</a:t>
            </a:r>
            <a:r>
              <a:rPr lang="en-US" altLang="ja-JP" sz="2400" dirty="0" smtClean="0"/>
              <a:t>HTML5</a:t>
            </a:r>
            <a:r>
              <a:rPr lang="ja-JP" altLang="en-US" sz="2400" dirty="0" smtClean="0"/>
              <a:t>を採用。</a:t>
            </a:r>
            <a:r>
              <a:rPr lang="en-US" altLang="ja-JP" sz="2400" dirty="0" smtClean="0"/>
              <a:t>『</a:t>
            </a:r>
            <a:r>
              <a:rPr kumimoji="1" lang="ja-JP" altLang="en-US" sz="2400" dirty="0" smtClean="0"/>
              <a:t>ページ</a:t>
            </a:r>
            <a:r>
              <a:rPr lang="ja-JP" altLang="en-US" sz="2400" dirty="0" smtClean="0"/>
              <a:t>の</a:t>
            </a:r>
            <a:r>
              <a:rPr kumimoji="1" lang="ja-JP" altLang="en-US" sz="2400" dirty="0" smtClean="0"/>
              <a:t>構成</a:t>
            </a:r>
            <a:r>
              <a:rPr kumimoji="1" lang="en-US" altLang="ja-JP" sz="2400" dirty="0" smtClean="0"/>
              <a:t>』</a:t>
            </a:r>
            <a:endParaRPr kumimoji="1" lang="ja-JP" altLang="en-US" sz="2400" dirty="0"/>
          </a:p>
        </p:txBody>
      </p:sp>
      <p:sp>
        <p:nvSpPr>
          <p:cNvPr id="11" name="フローチャート: 処理 10"/>
          <p:cNvSpPr/>
          <p:nvPr/>
        </p:nvSpPr>
        <p:spPr>
          <a:xfrm>
            <a:off x="5508104" y="2852936"/>
            <a:ext cx="3384376" cy="432048"/>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2000" dirty="0" smtClean="0"/>
              <a:t>Google.html</a:t>
            </a:r>
            <a:endParaRPr kumimoji="1" lang="ja-JP" altLang="en-US" sz="2000" dirty="0"/>
          </a:p>
        </p:txBody>
      </p:sp>
      <p:sp>
        <p:nvSpPr>
          <p:cNvPr id="13"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CSS</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49</a:t>
            </a:fld>
            <a:endParaRPr lang="ja-JP" altLang="en-US" dirty="0"/>
          </a:p>
        </p:txBody>
      </p:sp>
      <p:pic>
        <p:nvPicPr>
          <p:cNvPr id="2050" name="Picture 2"/>
          <p:cNvPicPr>
            <a:picLocks noChangeAspect="1" noChangeArrowheads="1"/>
          </p:cNvPicPr>
          <p:nvPr/>
        </p:nvPicPr>
        <p:blipFill>
          <a:blip r:embed="rId2" cstate="print"/>
          <a:srcRect/>
          <a:stretch>
            <a:fillRect/>
          </a:stretch>
        </p:blipFill>
        <p:spPr bwMode="auto">
          <a:xfrm>
            <a:off x="251520" y="3020291"/>
            <a:ext cx="5760640" cy="3405661"/>
          </a:xfrm>
          <a:prstGeom prst="rect">
            <a:avLst/>
          </a:prstGeom>
          <a:noFill/>
          <a:ln w="9525">
            <a:noFill/>
            <a:miter lim="800000"/>
            <a:headEnd/>
            <a:tailEnd/>
          </a:ln>
        </p:spPr>
      </p:pic>
      <p:sp>
        <p:nvSpPr>
          <p:cNvPr id="9" name="四角形吹き出し 8"/>
          <p:cNvSpPr/>
          <p:nvPr/>
        </p:nvSpPr>
        <p:spPr>
          <a:xfrm>
            <a:off x="4644008" y="3212976"/>
            <a:ext cx="4176464" cy="2996952"/>
          </a:xfrm>
          <a:prstGeom prst="wedgeRectCallout">
            <a:avLst>
              <a:gd name="adj1" fmla="val -60449"/>
              <a:gd name="adj2" fmla="val 27098"/>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dirty="0" smtClean="0"/>
              <a:t>&lt;html lang=“ja”&gt;</a:t>
            </a:r>
          </a:p>
          <a:p>
            <a:r>
              <a:rPr lang="ja-JP" altLang="en-US" dirty="0" smtClean="0"/>
              <a:t>    </a:t>
            </a:r>
            <a:r>
              <a:rPr lang="en-US" altLang="ja-JP" dirty="0" smtClean="0"/>
              <a:t>&lt;head&gt;</a:t>
            </a:r>
          </a:p>
          <a:p>
            <a:r>
              <a:rPr lang="en-US" altLang="ja-JP" dirty="0" smtClean="0"/>
              <a:t>        &lt;title&gt;Google&lt;/title&gt;</a:t>
            </a:r>
          </a:p>
          <a:p>
            <a:r>
              <a:rPr lang="en-US" altLang="ja-JP" dirty="0" smtClean="0"/>
              <a:t>    &lt;/head&gt;</a:t>
            </a:r>
          </a:p>
          <a:p>
            <a:r>
              <a:rPr lang="en-US" altLang="ja-JP" dirty="0" smtClean="0"/>
              <a:t>    &lt;body</a:t>
            </a:r>
            <a:r>
              <a:rPr lang="ja-JP" altLang="en-US" dirty="0" smtClean="0"/>
              <a:t> </a:t>
            </a:r>
            <a:r>
              <a:rPr lang="en-US" altLang="ja-JP" u="sng" dirty="0" smtClean="0">
                <a:solidFill>
                  <a:srgbClr val="FF0000"/>
                </a:solidFill>
              </a:rPr>
              <a:t>style=“text-align: center;”</a:t>
            </a:r>
            <a:r>
              <a:rPr lang="en-US" altLang="ja-JP" dirty="0" smtClean="0"/>
              <a:t>&gt;</a:t>
            </a:r>
          </a:p>
          <a:p>
            <a:r>
              <a:rPr lang="en-US" altLang="ja-JP" dirty="0" smtClean="0"/>
              <a:t>        &lt;textarea&gt;</a:t>
            </a:r>
          </a:p>
          <a:p>
            <a:r>
              <a:rPr lang="en-US" altLang="ja-JP" dirty="0" smtClean="0"/>
              <a:t>        &lt;/textarea&gt;</a:t>
            </a:r>
          </a:p>
          <a:p>
            <a:r>
              <a:rPr lang="en-US" altLang="ja-JP" dirty="0" smtClean="0"/>
              <a:t>    &lt;/body&gt;</a:t>
            </a:r>
          </a:p>
          <a:p>
            <a:r>
              <a:rPr lang="en-US" altLang="ja-JP" dirty="0" smtClean="0"/>
              <a:t>&lt;/html&gt;</a:t>
            </a:r>
          </a:p>
        </p:txBody>
      </p:sp>
      <p:sp>
        <p:nvSpPr>
          <p:cNvPr id="10" name="コンテンツ プレースホルダ 2"/>
          <p:cNvSpPr>
            <a:spLocks noGrp="1"/>
          </p:cNvSpPr>
          <p:nvPr>
            <p:ph idx="1"/>
          </p:nvPr>
        </p:nvSpPr>
        <p:spPr>
          <a:xfrm>
            <a:off x="611560" y="1340768"/>
            <a:ext cx="8229600" cy="1152128"/>
          </a:xfrm>
        </p:spPr>
        <p:txBody>
          <a:bodyPr>
            <a:normAutofit/>
          </a:bodyPr>
          <a:lstStyle/>
          <a:p>
            <a:r>
              <a:rPr kumimoji="1" lang="en-US" altLang="ja-JP" sz="2400" dirty="0" smtClean="0"/>
              <a:t>CSS(Cascading Style Sheet)</a:t>
            </a:r>
            <a:r>
              <a:rPr kumimoji="1" lang="ja-JP" altLang="en-US" sz="2400" dirty="0" smtClean="0"/>
              <a:t>とは</a:t>
            </a:r>
            <a:endParaRPr kumimoji="1" lang="en-US" altLang="ja-JP" sz="2400" dirty="0" smtClean="0"/>
          </a:p>
          <a:p>
            <a:pPr>
              <a:buNone/>
            </a:pPr>
            <a:r>
              <a:rPr lang="ja-JP" altLang="en-US" sz="2400" dirty="0" smtClean="0"/>
              <a:t>　要素をどのように表示するかを指示する。</a:t>
            </a:r>
            <a:r>
              <a:rPr lang="en-US" altLang="ja-JP" sz="2400" dirty="0" smtClean="0"/>
              <a:t>『</a:t>
            </a:r>
            <a:r>
              <a:rPr lang="ja-JP" altLang="en-US" sz="2400" dirty="0" smtClean="0"/>
              <a:t>見た目</a:t>
            </a:r>
            <a:r>
              <a:rPr lang="en-US" altLang="ja-JP" sz="2400" dirty="0" smtClean="0"/>
              <a:t>』</a:t>
            </a:r>
            <a:endParaRPr kumimoji="1" lang="ja-JP" altLang="en-US" sz="2400" dirty="0"/>
          </a:p>
        </p:txBody>
      </p:sp>
      <p:sp>
        <p:nvSpPr>
          <p:cNvPr id="11" name="フローチャート: 処理 10"/>
          <p:cNvSpPr/>
          <p:nvPr/>
        </p:nvSpPr>
        <p:spPr>
          <a:xfrm>
            <a:off x="4644008" y="2780928"/>
            <a:ext cx="4176464" cy="432048"/>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dirty="0" smtClean="0"/>
              <a:t>①</a:t>
            </a:r>
            <a:r>
              <a:rPr lang="en-US" altLang="ja-JP" sz="2000" dirty="0" smtClean="0"/>
              <a:t>style</a:t>
            </a:r>
            <a:r>
              <a:rPr lang="ja-JP" altLang="en-US" sz="2000" dirty="0" smtClean="0"/>
              <a:t>属性で記述</a:t>
            </a:r>
            <a:endParaRPr kumimoji="1" lang="ja-JP" altLang="en-US" sz="2000" dirty="0"/>
          </a:p>
        </p:txBody>
      </p:sp>
      <p:sp>
        <p:nvSpPr>
          <p:cNvPr id="12"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a:t>
            </a:r>
            <a:r>
              <a:rPr lang="ja-JP" altLang="en-US" dirty="0" smtClean="0"/>
              <a:t> </a:t>
            </a:r>
            <a:r>
              <a:rPr kumimoji="1" lang="en-US" altLang="ja-JP" dirty="0" smtClean="0"/>
              <a:t>CMS</a:t>
            </a:r>
            <a:endParaRPr kumimoji="1" lang="ja-JP" altLang="en-US" dirty="0"/>
          </a:p>
        </p:txBody>
      </p:sp>
      <p:sp>
        <p:nvSpPr>
          <p:cNvPr id="3" name="コンテンツ プレースホルダ 2"/>
          <p:cNvSpPr>
            <a:spLocks noGrp="1"/>
          </p:cNvSpPr>
          <p:nvPr>
            <p:ph idx="1"/>
          </p:nvPr>
        </p:nvSpPr>
        <p:spPr>
          <a:xfrm>
            <a:off x="457200" y="2099989"/>
            <a:ext cx="8229600" cy="3633267"/>
          </a:xfrm>
        </p:spPr>
        <p:txBody>
          <a:bodyPr>
            <a:noAutofit/>
          </a:bodyPr>
          <a:lstStyle/>
          <a:p>
            <a:r>
              <a:rPr kumimoji="1" lang="en-US" altLang="ja-JP" sz="2400" dirty="0" smtClean="0"/>
              <a:t>HTML</a:t>
            </a:r>
            <a:r>
              <a:rPr kumimoji="1" lang="ja-JP" altLang="en-US" sz="2400" dirty="0" smtClean="0"/>
              <a:t>や</a:t>
            </a:r>
            <a:r>
              <a:rPr kumimoji="1" lang="en-US" altLang="ja-JP" sz="2400" dirty="0" smtClean="0"/>
              <a:t>CSS</a:t>
            </a:r>
            <a:r>
              <a:rPr kumimoji="1" lang="ja-JP" altLang="en-US" sz="2400" dirty="0" smtClean="0"/>
              <a:t>、</a:t>
            </a:r>
            <a:r>
              <a:rPr kumimoji="1" lang="en-US" altLang="ja-JP" sz="2400" dirty="0" smtClean="0"/>
              <a:t>Javascript</a:t>
            </a:r>
            <a:r>
              <a:rPr kumimoji="1" lang="ja-JP" altLang="en-US" sz="2400" dirty="0" smtClean="0"/>
              <a:t>等の専門知識を必要とせず</a:t>
            </a:r>
            <a:r>
              <a:rPr kumimoji="1" lang="en-US" altLang="ja-JP" sz="2400" dirty="0" smtClean="0"/>
              <a:t>Web</a:t>
            </a:r>
            <a:r>
              <a:rPr kumimoji="1" lang="ja-JP" altLang="en-US" sz="2400" dirty="0" smtClean="0"/>
              <a:t>ページを作成する仕組みを提供するシステム。</a:t>
            </a:r>
            <a:endParaRPr kumimoji="1" lang="en-US" altLang="ja-JP" sz="2400" dirty="0" smtClean="0"/>
          </a:p>
          <a:p>
            <a:r>
              <a:rPr lang="ja-JP" altLang="en-US" sz="2400" dirty="0" smtClean="0"/>
              <a:t>一概には説明できないが、ブログであったり、学校や企業のＨＰ等を簡単に作成できる。</a:t>
            </a:r>
            <a:endParaRPr lang="en-US" altLang="ja-JP" sz="2400" dirty="0" smtClean="0"/>
          </a:p>
          <a:p>
            <a:r>
              <a:rPr kumimoji="1" lang="en-US" altLang="ja-JP" sz="2400" dirty="0" smtClean="0"/>
              <a:t>WordPress</a:t>
            </a:r>
            <a:r>
              <a:rPr kumimoji="1" lang="ja-JP" altLang="en-US" sz="2400" dirty="0" smtClean="0"/>
              <a:t>というブログサイト重視の</a:t>
            </a:r>
            <a:r>
              <a:rPr kumimoji="1" lang="en-US" altLang="ja-JP" sz="2400" dirty="0" smtClean="0"/>
              <a:t>CMS</a:t>
            </a:r>
            <a:r>
              <a:rPr kumimoji="1" lang="ja-JP" altLang="en-US" sz="2400" dirty="0" smtClean="0"/>
              <a:t>が最も広く知られている。</a:t>
            </a:r>
            <a:endParaRPr kumimoji="1" lang="en-US" altLang="ja-JP" sz="2400" dirty="0" smtClean="0"/>
          </a:p>
          <a:p>
            <a:r>
              <a:rPr lang="ja-JP" altLang="en-US" sz="2400" dirty="0" smtClean="0"/>
              <a:t>導入しやすさ、デザイン重視、</a:t>
            </a:r>
            <a:r>
              <a:rPr lang="en-US" altLang="ja-JP" sz="2400" dirty="0" smtClean="0"/>
              <a:t>E-</a:t>
            </a:r>
            <a:r>
              <a:rPr lang="ja-JP" altLang="en-US" sz="2400" dirty="0" smtClean="0"/>
              <a:t>コマース特化、カスタマイズ性重視、等様々な用途の</a:t>
            </a:r>
            <a:r>
              <a:rPr lang="en-US" altLang="ja-JP" sz="2400" dirty="0" smtClean="0"/>
              <a:t>CMS</a:t>
            </a:r>
            <a:r>
              <a:rPr lang="ja-JP" altLang="en-US" sz="2400" dirty="0" smtClean="0"/>
              <a:t>が出回っている。</a:t>
            </a:r>
            <a:endParaRPr kumimoji="1" lang="ja-JP" altLang="en-US" sz="2400"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196752"/>
            <a:ext cx="6408712"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en-US" altLang="ja-JP" sz="2800" b="1" dirty="0" smtClean="0">
                <a:latin typeface="メイリオ" pitchFamily="50" charset="-128"/>
                <a:ea typeface="メイリオ" pitchFamily="50" charset="-128"/>
                <a:cs typeface="メイリオ" pitchFamily="50" charset="-128"/>
              </a:rPr>
              <a:t>Contents Management System</a:t>
            </a:r>
            <a:endParaRPr kumimoji="1" lang="ja-JP" altLang="en-US" sz="28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CSS</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50</a:t>
            </a:fld>
            <a:endParaRPr lang="ja-JP" altLang="en-US" dirty="0"/>
          </a:p>
        </p:txBody>
      </p:sp>
      <p:pic>
        <p:nvPicPr>
          <p:cNvPr id="2050" name="Picture 2"/>
          <p:cNvPicPr>
            <a:picLocks noChangeAspect="1" noChangeArrowheads="1"/>
          </p:cNvPicPr>
          <p:nvPr/>
        </p:nvPicPr>
        <p:blipFill>
          <a:blip r:embed="rId2" cstate="print"/>
          <a:srcRect/>
          <a:stretch>
            <a:fillRect/>
          </a:stretch>
        </p:blipFill>
        <p:spPr bwMode="auto">
          <a:xfrm>
            <a:off x="323528" y="2924944"/>
            <a:ext cx="5760640" cy="3405661"/>
          </a:xfrm>
          <a:prstGeom prst="rect">
            <a:avLst/>
          </a:prstGeom>
          <a:noFill/>
          <a:ln w="9525">
            <a:noFill/>
            <a:miter lim="800000"/>
            <a:headEnd/>
            <a:tailEnd/>
          </a:ln>
        </p:spPr>
      </p:pic>
      <p:sp>
        <p:nvSpPr>
          <p:cNvPr id="9" name="四角形吹き出し 8"/>
          <p:cNvSpPr/>
          <p:nvPr/>
        </p:nvSpPr>
        <p:spPr>
          <a:xfrm>
            <a:off x="4283968" y="3045621"/>
            <a:ext cx="4320480" cy="3140968"/>
          </a:xfrm>
          <a:prstGeom prst="wedgeRectCallout">
            <a:avLst>
              <a:gd name="adj1" fmla="val -63514"/>
              <a:gd name="adj2" fmla="val 26044"/>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dirty="0" smtClean="0"/>
              <a:t>&lt;html lang=“ja”&gt;</a:t>
            </a:r>
          </a:p>
          <a:p>
            <a:r>
              <a:rPr lang="ja-JP" altLang="en-US" dirty="0" smtClean="0"/>
              <a:t>    </a:t>
            </a:r>
            <a:r>
              <a:rPr lang="en-US" altLang="ja-JP" dirty="0" smtClean="0"/>
              <a:t>&lt;head&gt;</a:t>
            </a:r>
          </a:p>
          <a:p>
            <a:r>
              <a:rPr lang="en-US" altLang="ja-JP" dirty="0" smtClean="0"/>
              <a:t>        &lt;title&gt;Google&lt;/title&gt;</a:t>
            </a:r>
          </a:p>
          <a:p>
            <a:r>
              <a:rPr lang="en-US" altLang="ja-JP" dirty="0" smtClean="0"/>
              <a:t>        </a:t>
            </a:r>
            <a:r>
              <a:rPr lang="en-US" altLang="ja-JP" u="sng" dirty="0" smtClean="0">
                <a:solidFill>
                  <a:srgbClr val="FF0000"/>
                </a:solidFill>
              </a:rPr>
              <a:t>&lt;link rel=“stylesheet” type=“text/css”</a:t>
            </a:r>
          </a:p>
          <a:p>
            <a:r>
              <a:rPr lang="en-US" altLang="ja-JP" dirty="0" smtClean="0">
                <a:solidFill>
                  <a:srgbClr val="FF0000"/>
                </a:solidFill>
              </a:rPr>
              <a:t>          </a:t>
            </a:r>
            <a:r>
              <a:rPr lang="en-US" altLang="ja-JP" u="sng" dirty="0" smtClean="0">
                <a:solidFill>
                  <a:srgbClr val="FF0000"/>
                </a:solidFill>
              </a:rPr>
              <a:t>href=“Google.css”&gt;&lt;/link&gt;</a:t>
            </a:r>
          </a:p>
          <a:p>
            <a:r>
              <a:rPr lang="en-US" altLang="ja-JP" dirty="0" smtClean="0"/>
              <a:t>    &lt;/head&gt;</a:t>
            </a:r>
          </a:p>
          <a:p>
            <a:r>
              <a:rPr lang="en-US" altLang="ja-JP" dirty="0" smtClean="0"/>
              <a:t>    &lt;body&gt;</a:t>
            </a:r>
          </a:p>
          <a:p>
            <a:r>
              <a:rPr lang="en-US" altLang="ja-JP" dirty="0" smtClean="0"/>
              <a:t>        &lt;textarea&gt;</a:t>
            </a:r>
          </a:p>
          <a:p>
            <a:r>
              <a:rPr lang="en-US" altLang="ja-JP" dirty="0" smtClean="0"/>
              <a:t>        &lt;/textarea&gt;</a:t>
            </a:r>
          </a:p>
          <a:p>
            <a:r>
              <a:rPr lang="en-US" altLang="ja-JP" dirty="0" smtClean="0"/>
              <a:t>    &lt;/body&gt;</a:t>
            </a:r>
          </a:p>
          <a:p>
            <a:r>
              <a:rPr lang="en-US" altLang="ja-JP" dirty="0" smtClean="0"/>
              <a:t>&lt;/html&gt;</a:t>
            </a:r>
          </a:p>
        </p:txBody>
      </p:sp>
      <p:sp>
        <p:nvSpPr>
          <p:cNvPr id="11" name="四角形吹き出し 10"/>
          <p:cNvSpPr/>
          <p:nvPr/>
        </p:nvSpPr>
        <p:spPr>
          <a:xfrm>
            <a:off x="6516216" y="5061845"/>
            <a:ext cx="2376264" cy="1052736"/>
          </a:xfrm>
          <a:prstGeom prst="wedgeRectCallout">
            <a:avLst>
              <a:gd name="adj1" fmla="val -79128"/>
              <a:gd name="adj2" fmla="val -27774"/>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ja-JP" dirty="0" smtClean="0">
                <a:solidFill>
                  <a:srgbClr val="FF0000"/>
                </a:solidFill>
              </a:rPr>
              <a:t>  </a:t>
            </a:r>
            <a:r>
              <a:rPr lang="en-US" altLang="ja-JP" u="sng" dirty="0" smtClean="0">
                <a:solidFill>
                  <a:srgbClr val="FF0000"/>
                </a:solidFill>
              </a:rPr>
              <a:t>textarea {</a:t>
            </a:r>
          </a:p>
          <a:p>
            <a:r>
              <a:rPr lang="en-US" altLang="ja-JP" dirty="0" smtClean="0">
                <a:solidFill>
                  <a:srgbClr val="FF0000"/>
                </a:solidFill>
              </a:rPr>
              <a:t>      </a:t>
            </a:r>
            <a:r>
              <a:rPr lang="en-US" altLang="ja-JP" u="sng" dirty="0" smtClean="0">
                <a:solidFill>
                  <a:srgbClr val="FF0000"/>
                </a:solidFill>
              </a:rPr>
              <a:t>text-align: center;</a:t>
            </a:r>
          </a:p>
          <a:p>
            <a:r>
              <a:rPr lang="en-US" altLang="ja-JP" dirty="0" smtClean="0">
                <a:solidFill>
                  <a:srgbClr val="FF0000"/>
                </a:solidFill>
              </a:rPr>
              <a:t>  </a:t>
            </a:r>
            <a:r>
              <a:rPr lang="en-US" altLang="ja-JP" u="sng" dirty="0" smtClean="0">
                <a:solidFill>
                  <a:srgbClr val="FF0000"/>
                </a:solidFill>
              </a:rPr>
              <a:t>}</a:t>
            </a:r>
          </a:p>
        </p:txBody>
      </p:sp>
      <p:sp>
        <p:nvSpPr>
          <p:cNvPr id="12" name="フローチャート: 処理 11"/>
          <p:cNvSpPr/>
          <p:nvPr/>
        </p:nvSpPr>
        <p:spPr>
          <a:xfrm>
            <a:off x="4283968" y="2613573"/>
            <a:ext cx="4320480" cy="432048"/>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dirty="0" smtClean="0"/>
              <a:t>②外部ファイルを読み込む（一般的）</a:t>
            </a:r>
            <a:endParaRPr kumimoji="1" lang="ja-JP" altLang="en-US" sz="2000" dirty="0"/>
          </a:p>
        </p:txBody>
      </p:sp>
      <p:sp>
        <p:nvSpPr>
          <p:cNvPr id="13" name="フローチャート: 処理 12"/>
          <p:cNvSpPr/>
          <p:nvPr/>
        </p:nvSpPr>
        <p:spPr>
          <a:xfrm>
            <a:off x="6516216" y="4629797"/>
            <a:ext cx="2376264" cy="432048"/>
          </a:xfrm>
          <a:prstGeom prst="flowChartProcess">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2000" dirty="0" smtClean="0"/>
              <a:t>Google.css</a:t>
            </a:r>
            <a:endParaRPr kumimoji="1" lang="ja-JP" altLang="en-US" sz="2000" dirty="0"/>
          </a:p>
        </p:txBody>
      </p:sp>
      <p:sp>
        <p:nvSpPr>
          <p:cNvPr id="15" name="コンテンツ プレースホルダ 2"/>
          <p:cNvSpPr txBox="1">
            <a:spLocks/>
          </p:cNvSpPr>
          <p:nvPr/>
        </p:nvSpPr>
        <p:spPr>
          <a:xfrm>
            <a:off x="611560" y="1340768"/>
            <a:ext cx="8229600" cy="1152128"/>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CSS(Cascading Style Sheet)</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とは</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　要素をどのように表示するかを指示する。</a:t>
            </a: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見た目</a:t>
            </a: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a:t>
            </a:r>
            <a:endParaRPr kumimoji="1" lang="ja-JP" altLang="en-US" sz="2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14"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Javascript</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51</a:t>
            </a:fld>
            <a:endParaRPr lang="ja-JP" altLang="en-US" dirty="0"/>
          </a:p>
        </p:txBody>
      </p:sp>
      <p:pic>
        <p:nvPicPr>
          <p:cNvPr id="2050" name="Picture 2"/>
          <p:cNvPicPr>
            <a:picLocks noChangeAspect="1" noChangeArrowheads="1"/>
          </p:cNvPicPr>
          <p:nvPr/>
        </p:nvPicPr>
        <p:blipFill>
          <a:blip r:embed="rId2" cstate="print"/>
          <a:srcRect/>
          <a:stretch>
            <a:fillRect/>
          </a:stretch>
        </p:blipFill>
        <p:spPr bwMode="auto">
          <a:xfrm>
            <a:off x="323528" y="2924945"/>
            <a:ext cx="4019426" cy="2376264"/>
          </a:xfrm>
          <a:prstGeom prst="rect">
            <a:avLst/>
          </a:prstGeom>
          <a:noFill/>
          <a:ln w="9525">
            <a:noFill/>
            <a:miter lim="800000"/>
            <a:headEnd/>
            <a:tailEnd/>
          </a:ln>
        </p:spPr>
      </p:pic>
      <p:sp>
        <p:nvSpPr>
          <p:cNvPr id="9" name="四角形吹き出し 8"/>
          <p:cNvSpPr/>
          <p:nvPr/>
        </p:nvSpPr>
        <p:spPr>
          <a:xfrm>
            <a:off x="4355976" y="2564904"/>
            <a:ext cx="4320480" cy="4149080"/>
          </a:xfrm>
          <a:prstGeom prst="wedgeRectCallout">
            <a:avLst>
              <a:gd name="adj1" fmla="val -77372"/>
              <a:gd name="adj2" fmla="val 4880"/>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dirty="0" smtClean="0"/>
              <a:t>&lt;html lang=“ja”&gt;</a:t>
            </a:r>
          </a:p>
          <a:p>
            <a:r>
              <a:rPr lang="ja-JP" altLang="en-US" dirty="0" smtClean="0"/>
              <a:t>    </a:t>
            </a:r>
            <a:r>
              <a:rPr lang="en-US" altLang="ja-JP" dirty="0" smtClean="0"/>
              <a:t>&lt;head&gt;</a:t>
            </a:r>
          </a:p>
          <a:p>
            <a:r>
              <a:rPr lang="en-US" altLang="ja-JP" dirty="0" smtClean="0"/>
              <a:t>        &lt;title&gt;Google&lt;/title</a:t>
            </a:r>
            <a:r>
              <a:rPr lang="en-US" altLang="ja-JP" dirty="0" smtClean="0"/>
              <a:t>&gt;</a:t>
            </a:r>
          </a:p>
          <a:p>
            <a:r>
              <a:rPr lang="ja-JP" altLang="en-US" dirty="0" smtClean="0"/>
              <a:t> </a:t>
            </a:r>
            <a:r>
              <a:rPr lang="ja-JP" altLang="en-US" dirty="0" smtClean="0"/>
              <a:t>       </a:t>
            </a:r>
            <a:r>
              <a:rPr lang="en-US" altLang="ja-JP" dirty="0" smtClean="0">
                <a:solidFill>
                  <a:srgbClr val="FF0000"/>
                </a:solidFill>
              </a:rPr>
              <a:t>&lt;</a:t>
            </a:r>
            <a:r>
              <a:rPr lang="en-US" altLang="ja-JP" dirty="0" smtClean="0">
                <a:solidFill>
                  <a:srgbClr val="FF0000"/>
                </a:solidFill>
              </a:rPr>
              <a:t>script type=“</a:t>
            </a:r>
            <a:r>
              <a:rPr lang="en-US" altLang="ja-JP" dirty="0" smtClean="0">
                <a:solidFill>
                  <a:srgbClr val="FF0000"/>
                </a:solidFill>
              </a:rPr>
              <a:t>text/java</a:t>
            </a:r>
            <a:r>
              <a:rPr lang="en-US" altLang="ja-JP" dirty="0" smtClean="0">
                <a:solidFill>
                  <a:srgbClr val="FF0000"/>
                </a:solidFill>
              </a:rPr>
              <a:t>s</a:t>
            </a:r>
            <a:r>
              <a:rPr lang="en-US" altLang="ja-JP" dirty="0" smtClean="0">
                <a:solidFill>
                  <a:srgbClr val="FF0000"/>
                </a:solidFill>
              </a:rPr>
              <a:t>cript”&gt;</a:t>
            </a:r>
          </a:p>
          <a:p>
            <a:r>
              <a:rPr lang="en-US" altLang="ja-JP" dirty="0" smtClean="0">
                <a:solidFill>
                  <a:srgbClr val="FF0000"/>
                </a:solidFill>
              </a:rPr>
              <a:t>            function </a:t>
            </a:r>
            <a:r>
              <a:rPr lang="en-US" altLang="ja-JP" dirty="0" smtClean="0">
                <a:solidFill>
                  <a:srgbClr val="FF0000"/>
                </a:solidFill>
              </a:rPr>
              <a:t>Hello(){</a:t>
            </a:r>
            <a:endParaRPr lang="en-US" altLang="ja-JP" dirty="0" smtClean="0">
              <a:solidFill>
                <a:srgbClr val="FF0000"/>
              </a:solidFill>
            </a:endParaRPr>
          </a:p>
          <a:p>
            <a:r>
              <a:rPr lang="en-US" altLang="ja-JP" dirty="0" smtClean="0">
                <a:solidFill>
                  <a:srgbClr val="FF0000"/>
                </a:solidFill>
              </a:rPr>
              <a:t> </a:t>
            </a:r>
            <a:r>
              <a:rPr lang="en-US" altLang="ja-JP" dirty="0" smtClean="0">
                <a:solidFill>
                  <a:srgbClr val="FF0000"/>
                </a:solidFill>
              </a:rPr>
              <a:t>               alert(”</a:t>
            </a:r>
            <a:r>
              <a:rPr lang="ja-JP" altLang="en-US" dirty="0" smtClean="0">
                <a:solidFill>
                  <a:srgbClr val="FF0000"/>
                </a:solidFill>
              </a:rPr>
              <a:t>こんにちは</a:t>
            </a:r>
            <a:r>
              <a:rPr lang="en-US" altLang="ja-JP" dirty="0" smtClean="0">
                <a:solidFill>
                  <a:srgbClr val="FF0000"/>
                </a:solidFill>
              </a:rPr>
              <a:t>”);</a:t>
            </a:r>
          </a:p>
          <a:p>
            <a:r>
              <a:rPr lang="en-US" altLang="ja-JP" dirty="0" smtClean="0">
                <a:solidFill>
                  <a:srgbClr val="FF0000"/>
                </a:solidFill>
              </a:rPr>
              <a:t> </a:t>
            </a:r>
            <a:r>
              <a:rPr lang="en-US" altLang="ja-JP" dirty="0" smtClean="0">
                <a:solidFill>
                  <a:srgbClr val="FF0000"/>
                </a:solidFill>
              </a:rPr>
              <a:t>           }</a:t>
            </a:r>
            <a:endParaRPr lang="en-US" altLang="ja-JP" dirty="0" smtClean="0">
              <a:solidFill>
                <a:srgbClr val="FF0000"/>
              </a:solidFill>
            </a:endParaRPr>
          </a:p>
          <a:p>
            <a:r>
              <a:rPr lang="en-US" altLang="ja-JP" dirty="0" smtClean="0">
                <a:solidFill>
                  <a:srgbClr val="FF0000"/>
                </a:solidFill>
              </a:rPr>
              <a:t>        &lt;/</a:t>
            </a:r>
            <a:r>
              <a:rPr lang="en-US" altLang="ja-JP" dirty="0" smtClean="0">
                <a:solidFill>
                  <a:srgbClr val="FF0000"/>
                </a:solidFill>
              </a:rPr>
              <a:t>script</a:t>
            </a:r>
            <a:r>
              <a:rPr lang="en-US" altLang="ja-JP" dirty="0" smtClean="0">
                <a:solidFill>
                  <a:srgbClr val="FF0000"/>
                </a:solidFill>
              </a:rPr>
              <a:t>&gt;</a:t>
            </a:r>
            <a:endParaRPr lang="en-US" altLang="ja-JP" dirty="0" smtClean="0">
              <a:solidFill>
                <a:srgbClr val="FF0000"/>
              </a:solidFill>
            </a:endParaRPr>
          </a:p>
          <a:p>
            <a:r>
              <a:rPr lang="ja-JP" altLang="en-US" dirty="0" smtClean="0"/>
              <a:t>    </a:t>
            </a:r>
            <a:r>
              <a:rPr lang="en-US" altLang="ja-JP" dirty="0" smtClean="0"/>
              <a:t>&lt;/head&gt;</a:t>
            </a:r>
          </a:p>
          <a:p>
            <a:r>
              <a:rPr lang="en-US" altLang="ja-JP" dirty="0" smtClean="0"/>
              <a:t>    &lt;body&gt;</a:t>
            </a:r>
          </a:p>
          <a:p>
            <a:r>
              <a:rPr lang="en-US" altLang="ja-JP" dirty="0" smtClean="0"/>
              <a:t>        </a:t>
            </a:r>
            <a:r>
              <a:rPr lang="en-US" altLang="ja-JP" dirty="0" smtClean="0"/>
              <a:t>&lt;button onclick=“Hello”&gt;</a:t>
            </a:r>
          </a:p>
          <a:p>
            <a:r>
              <a:rPr lang="ja-JP" altLang="en-US" dirty="0" smtClean="0"/>
              <a:t>            </a:t>
            </a:r>
            <a:r>
              <a:rPr lang="en-US" altLang="ja-JP" dirty="0" smtClean="0"/>
              <a:t>Google</a:t>
            </a:r>
            <a:r>
              <a:rPr lang="ja-JP" altLang="en-US" dirty="0" smtClean="0"/>
              <a:t>検索　　　 　</a:t>
            </a:r>
            <a:endParaRPr lang="en-US" altLang="ja-JP" dirty="0" smtClean="0"/>
          </a:p>
          <a:p>
            <a:r>
              <a:rPr lang="en-US" altLang="ja-JP" dirty="0" smtClean="0"/>
              <a:t>        &lt;/button&gt;</a:t>
            </a:r>
          </a:p>
          <a:p>
            <a:r>
              <a:rPr lang="en-US" altLang="ja-JP" dirty="0" smtClean="0"/>
              <a:t>    </a:t>
            </a:r>
            <a:r>
              <a:rPr lang="en-US" altLang="ja-JP" dirty="0" smtClean="0"/>
              <a:t>&lt;/body&gt;</a:t>
            </a:r>
          </a:p>
          <a:p>
            <a:r>
              <a:rPr lang="en-US" altLang="ja-JP" dirty="0" smtClean="0"/>
              <a:t>&lt;/</a:t>
            </a:r>
            <a:r>
              <a:rPr lang="en-US" altLang="ja-JP" dirty="0" smtClean="0"/>
              <a:t>html&gt;</a:t>
            </a:r>
            <a:endParaRPr lang="en-US" altLang="ja-JP" u="sng" dirty="0" smtClean="0">
              <a:solidFill>
                <a:srgbClr val="FF0000"/>
              </a:solidFill>
            </a:endParaRPr>
          </a:p>
        </p:txBody>
      </p:sp>
      <p:sp>
        <p:nvSpPr>
          <p:cNvPr id="10" name="コンテンツ プレースホルダ 2"/>
          <p:cNvSpPr>
            <a:spLocks noGrp="1"/>
          </p:cNvSpPr>
          <p:nvPr>
            <p:ph idx="1"/>
          </p:nvPr>
        </p:nvSpPr>
        <p:spPr>
          <a:xfrm>
            <a:off x="611560" y="1307901"/>
            <a:ext cx="8229600" cy="1545035"/>
          </a:xfrm>
        </p:spPr>
        <p:txBody>
          <a:bodyPr>
            <a:normAutofit/>
          </a:bodyPr>
          <a:lstStyle/>
          <a:p>
            <a:r>
              <a:rPr kumimoji="1" lang="en-US" altLang="ja-JP" sz="2400" dirty="0" smtClean="0"/>
              <a:t>Javascript</a:t>
            </a:r>
            <a:r>
              <a:rPr kumimoji="1" lang="ja-JP" altLang="en-US" sz="2400" dirty="0" smtClean="0"/>
              <a:t>とは</a:t>
            </a:r>
            <a:endParaRPr kumimoji="1" lang="en-US" altLang="ja-JP" sz="2400" dirty="0" smtClean="0"/>
          </a:p>
          <a:p>
            <a:pPr>
              <a:buNone/>
            </a:pPr>
            <a:r>
              <a:rPr lang="ja-JP" altLang="en-US" sz="2400" dirty="0" smtClean="0"/>
              <a:t>　</a:t>
            </a:r>
            <a:r>
              <a:rPr lang="en-US" altLang="ja-JP" sz="2400" dirty="0" smtClean="0"/>
              <a:t>Web</a:t>
            </a:r>
            <a:r>
              <a:rPr lang="ja-JP" altLang="en-US" sz="2400" dirty="0" smtClean="0"/>
              <a:t>ブラウザで動作するスクリプト言語。</a:t>
            </a:r>
            <a:endParaRPr lang="en-US" altLang="ja-JP" sz="2400" dirty="0" smtClean="0"/>
          </a:p>
          <a:p>
            <a:pPr>
              <a:buNone/>
            </a:pPr>
            <a:r>
              <a:rPr lang="ja-JP" altLang="en-US" sz="2400" dirty="0" smtClean="0"/>
              <a:t>　</a:t>
            </a:r>
            <a:r>
              <a:rPr lang="en-US" altLang="ja-JP" sz="2400" dirty="0" smtClean="0"/>
              <a:t>『</a:t>
            </a:r>
            <a:r>
              <a:rPr lang="ja-JP" altLang="en-US" sz="2400" dirty="0" smtClean="0"/>
              <a:t>動き</a:t>
            </a:r>
            <a:r>
              <a:rPr lang="en-US" altLang="ja-JP" sz="2400" dirty="0" smtClean="0"/>
              <a:t>』</a:t>
            </a:r>
            <a:endParaRPr lang="ja-JP" altLang="en-US" sz="2400" dirty="0" smtClean="0"/>
          </a:p>
          <a:p>
            <a:pPr>
              <a:buNone/>
            </a:pPr>
            <a:endParaRPr kumimoji="1" lang="ja-JP" altLang="en-US" sz="2400" dirty="0"/>
          </a:p>
        </p:txBody>
      </p:sp>
      <p:sp>
        <p:nvSpPr>
          <p:cNvPr id="12" name="フローチャート: 処理 11"/>
          <p:cNvSpPr/>
          <p:nvPr/>
        </p:nvSpPr>
        <p:spPr>
          <a:xfrm>
            <a:off x="4355976" y="2132856"/>
            <a:ext cx="4320480" cy="432048"/>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dirty="0" smtClean="0"/>
              <a:t>①</a:t>
            </a:r>
            <a:r>
              <a:rPr lang="en-US" altLang="ja-JP" sz="2000" dirty="0" smtClean="0"/>
              <a:t>script</a:t>
            </a:r>
            <a:r>
              <a:rPr lang="ja-JP" altLang="en-US" sz="2000" dirty="0" smtClean="0"/>
              <a:t>タグ内</a:t>
            </a:r>
            <a:r>
              <a:rPr lang="ja-JP" altLang="en-US" sz="2000" dirty="0" smtClean="0"/>
              <a:t>に</a:t>
            </a:r>
            <a:r>
              <a:rPr lang="ja-JP" altLang="en-US" sz="2000" dirty="0" smtClean="0"/>
              <a:t>記述</a:t>
            </a:r>
            <a:endParaRPr lang="ja-JP" altLang="en-US" sz="2000" dirty="0" smtClean="0"/>
          </a:p>
        </p:txBody>
      </p:sp>
      <p:sp>
        <p:nvSpPr>
          <p:cNvPr id="11"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コンテンツ プレースホルダ 2"/>
          <p:cNvSpPr>
            <a:spLocks noGrp="1"/>
          </p:cNvSpPr>
          <p:nvPr>
            <p:ph idx="1"/>
          </p:nvPr>
        </p:nvSpPr>
        <p:spPr>
          <a:xfrm>
            <a:off x="611560" y="1307901"/>
            <a:ext cx="8229600" cy="1545035"/>
          </a:xfrm>
        </p:spPr>
        <p:txBody>
          <a:bodyPr>
            <a:normAutofit/>
          </a:bodyPr>
          <a:lstStyle/>
          <a:p>
            <a:r>
              <a:rPr kumimoji="1" lang="en-US" altLang="ja-JP" sz="2400" dirty="0" smtClean="0"/>
              <a:t>Javascript</a:t>
            </a:r>
            <a:r>
              <a:rPr kumimoji="1" lang="ja-JP" altLang="en-US" sz="2400" dirty="0" smtClean="0"/>
              <a:t>とは</a:t>
            </a:r>
            <a:endParaRPr kumimoji="1" lang="en-US" altLang="ja-JP" sz="2400" dirty="0" smtClean="0"/>
          </a:p>
          <a:p>
            <a:pPr>
              <a:buNone/>
            </a:pPr>
            <a:r>
              <a:rPr lang="ja-JP" altLang="en-US" sz="2400" dirty="0" smtClean="0"/>
              <a:t>　</a:t>
            </a:r>
            <a:r>
              <a:rPr lang="en-US" altLang="ja-JP" sz="2400" dirty="0" smtClean="0"/>
              <a:t>Web</a:t>
            </a:r>
            <a:r>
              <a:rPr lang="ja-JP" altLang="en-US" sz="2400" dirty="0" smtClean="0"/>
              <a:t>ブラウザで動作するスクリプト言語。</a:t>
            </a:r>
            <a:endParaRPr lang="en-US" altLang="ja-JP" sz="2400" dirty="0" smtClean="0"/>
          </a:p>
          <a:p>
            <a:pPr>
              <a:buNone/>
            </a:pPr>
            <a:r>
              <a:rPr lang="ja-JP" altLang="en-US" sz="2400" dirty="0" smtClean="0"/>
              <a:t>　</a:t>
            </a:r>
            <a:r>
              <a:rPr lang="en-US" altLang="ja-JP" sz="2400" dirty="0" smtClean="0"/>
              <a:t>『</a:t>
            </a:r>
            <a:r>
              <a:rPr lang="ja-JP" altLang="en-US" sz="2400" dirty="0" smtClean="0"/>
              <a:t>動き</a:t>
            </a:r>
            <a:r>
              <a:rPr lang="en-US" altLang="ja-JP" sz="2400" dirty="0" smtClean="0"/>
              <a:t>』</a:t>
            </a:r>
            <a:endParaRPr lang="ja-JP" altLang="en-US" sz="2400" dirty="0" smtClean="0"/>
          </a:p>
          <a:p>
            <a:pPr>
              <a:buNone/>
            </a:pPr>
            <a:endParaRPr kumimoji="1" lang="ja-JP" altLang="en-US" sz="2400" dirty="0"/>
          </a:p>
        </p:txBody>
      </p:sp>
      <p:sp>
        <p:nvSpPr>
          <p:cNvPr id="2" name="タイトル 1"/>
          <p:cNvSpPr>
            <a:spLocks noGrp="1"/>
          </p:cNvSpPr>
          <p:nvPr>
            <p:ph type="title"/>
          </p:nvPr>
        </p:nvSpPr>
        <p:spPr/>
        <p:txBody>
          <a:bodyPr/>
          <a:lstStyle/>
          <a:p>
            <a:r>
              <a:rPr lang="en-US" altLang="ja-JP" dirty="0" smtClean="0"/>
              <a:t>Javascript</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52</a:t>
            </a:fld>
            <a:endParaRPr lang="ja-JP" altLang="en-US" dirty="0"/>
          </a:p>
        </p:txBody>
      </p:sp>
      <p:pic>
        <p:nvPicPr>
          <p:cNvPr id="2050" name="Picture 2"/>
          <p:cNvPicPr>
            <a:picLocks noChangeAspect="1" noChangeArrowheads="1"/>
          </p:cNvPicPr>
          <p:nvPr/>
        </p:nvPicPr>
        <p:blipFill>
          <a:blip r:embed="rId2" cstate="print"/>
          <a:srcRect/>
          <a:stretch>
            <a:fillRect/>
          </a:stretch>
        </p:blipFill>
        <p:spPr bwMode="auto">
          <a:xfrm>
            <a:off x="179511" y="2708920"/>
            <a:ext cx="4263027" cy="2520280"/>
          </a:xfrm>
          <a:prstGeom prst="rect">
            <a:avLst/>
          </a:prstGeom>
          <a:noFill/>
          <a:ln w="9525">
            <a:noFill/>
            <a:miter lim="800000"/>
            <a:headEnd/>
            <a:tailEnd/>
          </a:ln>
        </p:spPr>
      </p:pic>
      <p:sp>
        <p:nvSpPr>
          <p:cNvPr id="9" name="四角形吹き出し 8"/>
          <p:cNvSpPr/>
          <p:nvPr/>
        </p:nvSpPr>
        <p:spPr>
          <a:xfrm>
            <a:off x="3419872" y="2852936"/>
            <a:ext cx="4320480" cy="3429000"/>
          </a:xfrm>
          <a:prstGeom prst="wedgeRectCallout">
            <a:avLst>
              <a:gd name="adj1" fmla="val -60490"/>
              <a:gd name="adj2" fmla="val 3187"/>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dirty="0" smtClean="0"/>
              <a:t>&lt;html lang=“ja”&gt;</a:t>
            </a:r>
          </a:p>
          <a:p>
            <a:r>
              <a:rPr lang="ja-JP" altLang="en-US" dirty="0" smtClean="0"/>
              <a:t>    </a:t>
            </a:r>
            <a:r>
              <a:rPr lang="en-US" altLang="ja-JP" dirty="0" smtClean="0"/>
              <a:t>&lt;head&gt;</a:t>
            </a:r>
          </a:p>
          <a:p>
            <a:r>
              <a:rPr lang="en-US" altLang="ja-JP" dirty="0" smtClean="0"/>
              <a:t>        &lt;title&gt;Google&lt;/title&gt;</a:t>
            </a:r>
          </a:p>
          <a:p>
            <a:r>
              <a:rPr lang="en-US" altLang="ja-JP" dirty="0" smtClean="0"/>
              <a:t>        &lt;script type=“text/javacript”</a:t>
            </a:r>
          </a:p>
          <a:p>
            <a:r>
              <a:rPr lang="en-US" altLang="ja-JP" dirty="0" smtClean="0"/>
              <a:t>           src=“Google.js”&gt;&lt;/script&gt;</a:t>
            </a:r>
          </a:p>
          <a:p>
            <a:r>
              <a:rPr lang="ja-JP" altLang="en-US" dirty="0" smtClean="0"/>
              <a:t>    </a:t>
            </a:r>
            <a:r>
              <a:rPr lang="en-US" altLang="ja-JP" dirty="0" smtClean="0"/>
              <a:t>&lt;/head&gt;</a:t>
            </a:r>
          </a:p>
          <a:p>
            <a:r>
              <a:rPr lang="en-US" altLang="ja-JP" dirty="0" smtClean="0"/>
              <a:t>    &lt;body&gt;</a:t>
            </a:r>
          </a:p>
          <a:p>
            <a:r>
              <a:rPr lang="en-US" altLang="ja-JP" dirty="0" smtClean="0"/>
              <a:t>        </a:t>
            </a:r>
            <a:r>
              <a:rPr lang="en-US" altLang="ja-JP" dirty="0" smtClean="0"/>
              <a:t>&lt;</a:t>
            </a:r>
            <a:r>
              <a:rPr lang="en-US" altLang="ja-JP" dirty="0" smtClean="0"/>
              <a:t>button </a:t>
            </a:r>
            <a:r>
              <a:rPr lang="en-US" altLang="ja-JP" dirty="0" smtClean="0"/>
              <a:t>onclick=“Hello”&gt;</a:t>
            </a:r>
            <a:endParaRPr lang="en-US" altLang="ja-JP" dirty="0" smtClean="0"/>
          </a:p>
          <a:p>
            <a:r>
              <a:rPr lang="ja-JP" altLang="en-US" dirty="0" smtClean="0"/>
              <a:t>            </a:t>
            </a:r>
            <a:r>
              <a:rPr lang="en-US" altLang="ja-JP" dirty="0" smtClean="0"/>
              <a:t>Google</a:t>
            </a:r>
            <a:r>
              <a:rPr lang="ja-JP" altLang="en-US" dirty="0" smtClean="0"/>
              <a:t>検索　　　 　</a:t>
            </a:r>
            <a:endParaRPr lang="en-US" altLang="ja-JP" dirty="0" smtClean="0"/>
          </a:p>
          <a:p>
            <a:r>
              <a:rPr lang="en-US" altLang="ja-JP" dirty="0" smtClean="0"/>
              <a:t>        </a:t>
            </a:r>
            <a:r>
              <a:rPr lang="en-US" altLang="ja-JP" dirty="0" smtClean="0"/>
              <a:t>&lt;/</a:t>
            </a:r>
            <a:r>
              <a:rPr lang="en-US" altLang="ja-JP" dirty="0" smtClean="0"/>
              <a:t>button</a:t>
            </a:r>
            <a:r>
              <a:rPr lang="en-US" altLang="ja-JP" dirty="0" smtClean="0"/>
              <a:t>&gt;</a:t>
            </a:r>
            <a:endParaRPr lang="en-US" altLang="ja-JP" dirty="0" smtClean="0"/>
          </a:p>
          <a:p>
            <a:r>
              <a:rPr lang="en-US" altLang="ja-JP" dirty="0" smtClean="0"/>
              <a:t>    &lt;/body&gt;</a:t>
            </a:r>
          </a:p>
          <a:p>
            <a:r>
              <a:rPr lang="en-US" altLang="ja-JP" dirty="0" smtClean="0"/>
              <a:t>&lt;/html&gt;</a:t>
            </a:r>
          </a:p>
        </p:txBody>
      </p:sp>
      <p:sp>
        <p:nvSpPr>
          <p:cNvPr id="12" name="フローチャート: 処理 11"/>
          <p:cNvSpPr/>
          <p:nvPr/>
        </p:nvSpPr>
        <p:spPr>
          <a:xfrm>
            <a:off x="3419872" y="2420888"/>
            <a:ext cx="4320480" cy="432048"/>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dirty="0" smtClean="0"/>
              <a:t>②外部ファイルを読み込む（一般的）</a:t>
            </a:r>
          </a:p>
        </p:txBody>
      </p:sp>
      <p:sp>
        <p:nvSpPr>
          <p:cNvPr id="10"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11" name="四角形吹き出し 10"/>
          <p:cNvSpPr/>
          <p:nvPr/>
        </p:nvSpPr>
        <p:spPr>
          <a:xfrm>
            <a:off x="6588224" y="4509120"/>
            <a:ext cx="2376264" cy="1052736"/>
          </a:xfrm>
          <a:prstGeom prst="wedgeRectCallout">
            <a:avLst>
              <a:gd name="adj1" fmla="val -98827"/>
              <a:gd name="adj2" fmla="val -75340"/>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ja-JP" dirty="0" smtClean="0">
                <a:solidFill>
                  <a:srgbClr val="FF0000"/>
                </a:solidFill>
              </a:rPr>
              <a:t>function </a:t>
            </a:r>
            <a:r>
              <a:rPr lang="en-US" altLang="ja-JP" dirty="0" smtClean="0">
                <a:solidFill>
                  <a:srgbClr val="FF0000"/>
                </a:solidFill>
              </a:rPr>
              <a:t>Hello(){</a:t>
            </a:r>
            <a:r>
              <a:rPr lang="en-US" altLang="ja-JP" dirty="0" smtClean="0">
                <a:solidFill>
                  <a:srgbClr val="FF0000"/>
                </a:solidFill>
              </a:rPr>
              <a:t/>
            </a:r>
            <a:br>
              <a:rPr lang="en-US" altLang="ja-JP" dirty="0" smtClean="0">
                <a:solidFill>
                  <a:srgbClr val="FF0000"/>
                </a:solidFill>
              </a:rPr>
            </a:br>
            <a:r>
              <a:rPr lang="en-US" altLang="ja-JP" dirty="0" smtClean="0">
                <a:solidFill>
                  <a:srgbClr val="FF0000"/>
                </a:solidFill>
              </a:rPr>
              <a:t>  alert</a:t>
            </a:r>
            <a:r>
              <a:rPr lang="en-US" altLang="ja-JP" dirty="0" smtClean="0">
                <a:solidFill>
                  <a:srgbClr val="FF0000"/>
                </a:solidFill>
              </a:rPr>
              <a:t>("</a:t>
            </a:r>
            <a:r>
              <a:rPr lang="ja-JP" altLang="en-US" dirty="0" smtClean="0">
                <a:solidFill>
                  <a:srgbClr val="FF0000"/>
                </a:solidFill>
              </a:rPr>
              <a:t>こんにちは</a:t>
            </a:r>
            <a:r>
              <a:rPr lang="en-US" altLang="ja-JP" dirty="0" smtClean="0">
                <a:solidFill>
                  <a:srgbClr val="FF0000"/>
                </a:solidFill>
              </a:rPr>
              <a:t>");</a:t>
            </a:r>
            <a:r>
              <a:rPr lang="ja-JP" altLang="en-US" dirty="0" smtClean="0">
                <a:solidFill>
                  <a:srgbClr val="FF0000"/>
                </a:solidFill>
              </a:rPr>
              <a:t/>
            </a:r>
            <a:br>
              <a:rPr lang="ja-JP" altLang="en-US" dirty="0" smtClean="0">
                <a:solidFill>
                  <a:srgbClr val="FF0000"/>
                </a:solidFill>
              </a:rPr>
            </a:br>
            <a:r>
              <a:rPr lang="en-US" altLang="ja-JP" dirty="0" smtClean="0">
                <a:solidFill>
                  <a:srgbClr val="FF0000"/>
                </a:solidFill>
              </a:rPr>
              <a:t>}</a:t>
            </a:r>
            <a:endParaRPr lang="en-US" altLang="ja-JP" u="sng" dirty="0" smtClean="0">
              <a:solidFill>
                <a:srgbClr val="FF0000"/>
              </a:solidFill>
            </a:endParaRPr>
          </a:p>
        </p:txBody>
      </p:sp>
      <p:sp>
        <p:nvSpPr>
          <p:cNvPr id="13" name="フローチャート: 処理 12"/>
          <p:cNvSpPr/>
          <p:nvPr/>
        </p:nvSpPr>
        <p:spPr>
          <a:xfrm>
            <a:off x="6588224" y="4077072"/>
            <a:ext cx="2376264" cy="432048"/>
          </a:xfrm>
          <a:prstGeom prst="flowChartProcess">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2000" dirty="0" smtClean="0"/>
              <a:t>Google.js</a:t>
            </a:r>
            <a:endParaRPr kumimoji="1" lang="ja-JP" altLang="en-US" sz="2000" dirty="0"/>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600" dirty="0" smtClean="0"/>
              <a:t>OSS(</a:t>
            </a:r>
            <a:r>
              <a:rPr kumimoji="1" lang="ja-JP" altLang="en-US" sz="3600" dirty="0" smtClean="0"/>
              <a:t>オープンソースソフトウェア</a:t>
            </a:r>
            <a:r>
              <a:rPr kumimoji="1" lang="en-US" altLang="ja-JP" sz="3600" dirty="0" smtClean="0"/>
              <a:t>)</a:t>
            </a:r>
            <a:endParaRPr kumimoji="1" lang="ja-JP" altLang="en-US" sz="3600" dirty="0"/>
          </a:p>
        </p:txBody>
      </p:sp>
      <p:sp>
        <p:nvSpPr>
          <p:cNvPr id="3" name="コンテンツ プレースホルダ 2"/>
          <p:cNvSpPr>
            <a:spLocks noGrp="1"/>
          </p:cNvSpPr>
          <p:nvPr>
            <p:ph idx="1"/>
          </p:nvPr>
        </p:nvSpPr>
        <p:spPr/>
        <p:txBody>
          <a:bodyPr/>
          <a:lstStyle/>
          <a:p>
            <a:r>
              <a:rPr lang="en-US" altLang="ja-JP" dirty="0" smtClean="0"/>
              <a:t>OSS</a:t>
            </a:r>
          </a:p>
          <a:p>
            <a:pPr>
              <a:buNone/>
            </a:pPr>
            <a:r>
              <a:rPr kumimoji="1" lang="ja-JP" altLang="en-US" dirty="0" smtClean="0"/>
              <a:t>　無償で使用可能。</a:t>
            </a:r>
            <a:endParaRPr kumimoji="1" lang="en-US" altLang="ja-JP" dirty="0" smtClean="0"/>
          </a:p>
          <a:p>
            <a:pPr>
              <a:buNone/>
            </a:pPr>
            <a:r>
              <a:rPr lang="ja-JP" altLang="en-US" dirty="0" smtClean="0"/>
              <a:t>　</a:t>
            </a:r>
            <a:r>
              <a:rPr kumimoji="1" lang="ja-JP" altLang="en-US" dirty="0" smtClean="0"/>
              <a:t>複製、改変、再配布が可能。</a:t>
            </a:r>
            <a:endParaRPr kumimoji="1" lang="en-US" altLang="ja-JP" dirty="0" smtClean="0"/>
          </a:p>
          <a:p>
            <a:pPr>
              <a:buNone/>
            </a:pPr>
            <a:endParaRPr kumimoji="1" lang="en-US" altLang="ja-JP" dirty="0" smtClean="0"/>
          </a:p>
          <a:p>
            <a:r>
              <a:rPr kumimoji="1" lang="ja-JP" altLang="en-US" dirty="0" smtClean="0"/>
              <a:t>フリーソフト</a:t>
            </a:r>
            <a:endParaRPr kumimoji="1" lang="en-US" altLang="ja-JP" dirty="0" smtClean="0"/>
          </a:p>
          <a:p>
            <a:pPr>
              <a:buNone/>
            </a:pPr>
            <a:r>
              <a:rPr lang="ja-JP" altLang="en-US" dirty="0" smtClean="0"/>
              <a:t>　無償で使用可能。</a:t>
            </a:r>
            <a:endParaRPr lang="en-US" altLang="ja-JP" dirty="0" smtClean="0"/>
          </a:p>
          <a:p>
            <a:pPr>
              <a:buNone/>
            </a:pPr>
            <a:r>
              <a:rPr lang="ja-JP" altLang="en-US" dirty="0" smtClean="0"/>
              <a:t>　　</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53</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a:t>
            </a:r>
            <a:r>
              <a:rPr lang="ja-JP" altLang="en-US" dirty="0" smtClean="0"/>
              <a:t> </a:t>
            </a:r>
            <a:r>
              <a:rPr kumimoji="1" lang="en-US" altLang="ja-JP" dirty="0" smtClean="0"/>
              <a:t>CMS</a:t>
            </a:r>
            <a:endParaRPr kumimoji="1" lang="ja-JP" altLang="en-US" dirty="0"/>
          </a:p>
        </p:txBody>
      </p:sp>
      <p:sp>
        <p:nvSpPr>
          <p:cNvPr id="3" name="コンテンツ プレースホルダ 2"/>
          <p:cNvSpPr>
            <a:spLocks noGrp="1"/>
          </p:cNvSpPr>
          <p:nvPr>
            <p:ph idx="1"/>
          </p:nvPr>
        </p:nvSpPr>
        <p:spPr>
          <a:xfrm>
            <a:off x="457200" y="1988840"/>
            <a:ext cx="8229600" cy="2592288"/>
          </a:xfrm>
        </p:spPr>
        <p:txBody>
          <a:bodyPr/>
          <a:lstStyle/>
          <a:p>
            <a:r>
              <a:rPr lang="en-US" altLang="ja-JP" sz="2400" dirty="0" smtClean="0"/>
              <a:t>NII</a:t>
            </a:r>
            <a:r>
              <a:rPr lang="ja-JP" altLang="en-US" sz="2400" dirty="0" smtClean="0"/>
              <a:t> の新井研究室で開発されている</a:t>
            </a:r>
            <a:endParaRPr lang="en-US" altLang="ja-JP" sz="2400" dirty="0" smtClean="0"/>
          </a:p>
          <a:p>
            <a:r>
              <a:rPr lang="ja-JP" altLang="en-US" sz="2400" dirty="0" smtClean="0"/>
              <a:t>オープンソースの</a:t>
            </a:r>
            <a:r>
              <a:rPr lang="en-US" altLang="ja-JP" sz="2400" dirty="0" smtClean="0"/>
              <a:t>CMS</a:t>
            </a:r>
            <a:endParaRPr kumimoji="1" lang="en-US" altLang="ja-JP" sz="2400" dirty="0" smtClean="0"/>
          </a:p>
          <a:p>
            <a:r>
              <a:rPr kumimoji="1" lang="en-US" altLang="ja-JP" sz="2400" dirty="0" smtClean="0"/>
              <a:t>2,000</a:t>
            </a:r>
            <a:r>
              <a:rPr kumimoji="1" lang="ja-JP" altLang="en-US" sz="2400" dirty="0" smtClean="0"/>
              <a:t>以上の学校</a:t>
            </a:r>
            <a:r>
              <a:rPr lang="ja-JP" altLang="en-US" sz="2400" dirty="0" smtClean="0"/>
              <a:t>、都道府県レベルの教育センターでは</a:t>
            </a:r>
            <a:r>
              <a:rPr lang="en-US" altLang="ja-JP" sz="2400" dirty="0" smtClean="0"/>
              <a:t>3</a:t>
            </a:r>
            <a:r>
              <a:rPr lang="ja-JP" altLang="en-US" sz="2400" dirty="0" smtClean="0"/>
              <a:t>分の</a:t>
            </a:r>
            <a:r>
              <a:rPr lang="en-US" altLang="ja-JP" sz="2400" dirty="0" smtClean="0"/>
              <a:t>2</a:t>
            </a:r>
            <a:r>
              <a:rPr lang="ja-JP" altLang="en-US" sz="2400" dirty="0" smtClean="0"/>
              <a:t>以上で使われている</a:t>
            </a:r>
            <a:endParaRPr lang="en-US" altLang="ja-JP" sz="2400" dirty="0" smtClean="0"/>
          </a:p>
          <a:p>
            <a:r>
              <a:rPr kumimoji="1" lang="ja-JP" altLang="en-US" sz="2400" dirty="0" smtClean="0"/>
              <a:t>企業や</a:t>
            </a:r>
            <a:r>
              <a:rPr kumimoji="1" lang="en-US" altLang="ja-JP" sz="2400" dirty="0" smtClean="0"/>
              <a:t>NPO</a:t>
            </a:r>
            <a:r>
              <a:rPr kumimoji="1" lang="ja-JP" altLang="en-US" sz="2400" dirty="0" smtClean="0"/>
              <a:t>団体等も利用</a:t>
            </a:r>
            <a:endParaRPr kumimoji="1" lang="en-US" altLang="ja-JP" sz="2400" dirty="0" smtClean="0"/>
          </a:p>
          <a:p>
            <a:endParaRPr kumimoji="1" lang="ja-JP" altLang="en-US" sz="2400"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6</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196752"/>
            <a:ext cx="3456384"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en-US" altLang="ja-JP" sz="2800" b="1" dirty="0" smtClean="0">
                <a:latin typeface="メイリオ" pitchFamily="50" charset="-128"/>
                <a:ea typeface="メイリオ" pitchFamily="50" charset="-128"/>
                <a:cs typeface="メイリオ" pitchFamily="50" charset="-128"/>
              </a:rPr>
              <a:t>NetCommons</a:t>
            </a:r>
            <a:endParaRPr kumimoji="1" lang="ja-JP" altLang="en-US" sz="2800" b="1" dirty="0">
              <a:latin typeface="メイリオ" pitchFamily="50" charset="-128"/>
              <a:ea typeface="メイリオ" pitchFamily="50" charset="-128"/>
              <a:cs typeface="メイリオ" pitchFamily="50" charset="-128"/>
            </a:endParaRPr>
          </a:p>
        </p:txBody>
      </p:sp>
      <p:sp>
        <p:nvSpPr>
          <p:cNvPr id="7" name="コンテンツ プレースホルダ 2"/>
          <p:cNvSpPr txBox="1">
            <a:spLocks/>
          </p:cNvSpPr>
          <p:nvPr/>
        </p:nvSpPr>
        <p:spPr>
          <a:xfrm>
            <a:off x="1619672" y="4149080"/>
            <a:ext cx="7524328" cy="936104"/>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ja-JP" altLang="en-US" sz="2800" b="1" dirty="0" smtClean="0">
                <a:latin typeface="メイリオ" pitchFamily="50" charset="-128"/>
                <a:ea typeface="メイリオ" pitchFamily="50" charset="-128"/>
                <a:cs typeface="メイリオ" pitchFamily="50" charset="-128"/>
              </a:rPr>
              <a:t>⇒　</a:t>
            </a:r>
            <a:r>
              <a:rPr lang="en-US" altLang="ja-JP" sz="2800" b="1" dirty="0" smtClean="0">
                <a:latin typeface="メイリオ" pitchFamily="50" charset="-128"/>
                <a:ea typeface="メイリオ" pitchFamily="50" charset="-128"/>
                <a:cs typeface="メイリオ" pitchFamily="50" charset="-128"/>
              </a:rPr>
              <a:t>3</a:t>
            </a:r>
            <a:r>
              <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,000</a:t>
            </a: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以上の導入が確認されている。</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9" name="コンテンツ プレースホルダ 2"/>
          <p:cNvSpPr txBox="1">
            <a:spLocks/>
          </p:cNvSpPr>
          <p:nvPr/>
        </p:nvSpPr>
        <p:spPr>
          <a:xfrm>
            <a:off x="457200" y="4797152"/>
            <a:ext cx="8229600" cy="1512168"/>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売り文句「ワープロやメールを書けるスキル</a:t>
            </a:r>
            <a:r>
              <a:rPr lang="ja-JP" altLang="en-US" sz="2400" b="1" dirty="0" smtClean="0">
                <a:latin typeface="メイリオ" pitchFamily="50" charset="-128"/>
                <a:ea typeface="メイリオ" pitchFamily="50" charset="-128"/>
                <a:cs typeface="メイリオ" pitchFamily="50" charset="-128"/>
              </a:rPr>
              <a:t>があればブログ感覚で入力</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や更新ができる」</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lvl="0" indent="-342900">
              <a:spcBef>
                <a:spcPct val="20000"/>
              </a:spcBef>
              <a:buFont typeface="Arial" pitchFamily="34" charset="0"/>
              <a:buChar char="•"/>
            </a:pPr>
            <a:r>
              <a:rPr lang="ja-JP" altLang="en-US" sz="2400" b="1" dirty="0" smtClean="0">
                <a:latin typeface="メイリオ" pitchFamily="50" charset="-128"/>
                <a:ea typeface="メイリオ" pitchFamily="50" charset="-128"/>
                <a:cs typeface="メイリオ" pitchFamily="50" charset="-128"/>
              </a:rPr>
              <a:t>インストール直後から様々な機能を使える</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10" name="コンテンツ プレースホルダ 2"/>
          <p:cNvSpPr txBox="1">
            <a:spLocks/>
          </p:cNvSpPr>
          <p:nvPr/>
        </p:nvSpPr>
        <p:spPr>
          <a:xfrm>
            <a:off x="1619672" y="6165304"/>
            <a:ext cx="7524328" cy="692696"/>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ja-JP" altLang="en-US" sz="2800" b="1" dirty="0" smtClean="0">
                <a:latin typeface="メイリオ" pitchFamily="50" charset="-128"/>
                <a:ea typeface="メイリオ" pitchFamily="50" charset="-128"/>
                <a:cs typeface="メイリオ" pitchFamily="50" charset="-128"/>
              </a:rPr>
              <a:t>⇒　導入のしやすさの分野で選択される。</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a:t>
            </a:r>
            <a:r>
              <a:rPr lang="ja-JP" altLang="en-US" dirty="0" smtClean="0"/>
              <a:t> </a:t>
            </a:r>
            <a:r>
              <a:rPr kumimoji="1" lang="en-US" altLang="ja-JP" dirty="0" smtClean="0"/>
              <a:t>CMS</a:t>
            </a:r>
            <a:endParaRPr kumimoji="1" lang="ja-JP" altLang="en-US" dirty="0"/>
          </a:p>
        </p:txBody>
      </p:sp>
      <p:sp>
        <p:nvSpPr>
          <p:cNvPr id="3" name="コンテンツ プレースホルダ 2"/>
          <p:cNvSpPr>
            <a:spLocks noGrp="1"/>
          </p:cNvSpPr>
          <p:nvPr>
            <p:ph idx="1"/>
          </p:nvPr>
        </p:nvSpPr>
        <p:spPr>
          <a:xfrm>
            <a:off x="457200" y="2132856"/>
            <a:ext cx="8219256" cy="3168352"/>
          </a:xfrm>
        </p:spPr>
        <p:txBody>
          <a:bodyPr>
            <a:normAutofit/>
          </a:bodyPr>
          <a:lstStyle/>
          <a:p>
            <a:r>
              <a:rPr lang="ja-JP" altLang="en-US" sz="2400" dirty="0" smtClean="0"/>
              <a:t>現在リリースされている</a:t>
            </a:r>
            <a:r>
              <a:rPr lang="en-US" altLang="ja-JP" sz="2400" dirty="0" smtClean="0"/>
              <a:t>NC2(ver 2.4.2.0)</a:t>
            </a:r>
            <a:r>
              <a:rPr lang="ja-JP" altLang="en-US" sz="2400" dirty="0" smtClean="0"/>
              <a:t>の後継版。</a:t>
            </a:r>
            <a:endParaRPr lang="en-US" altLang="ja-JP" sz="2400" dirty="0" smtClean="0"/>
          </a:p>
          <a:p>
            <a:r>
              <a:rPr kumimoji="1" lang="en-US" altLang="ja-JP" sz="2400" dirty="0" smtClean="0"/>
              <a:t>NC2</a:t>
            </a:r>
            <a:r>
              <a:rPr kumimoji="1" lang="ja-JP" altLang="en-US" sz="2400" dirty="0" smtClean="0"/>
              <a:t>同様、ルームやグループ、権限</a:t>
            </a:r>
            <a:r>
              <a:rPr lang="ja-JP" altLang="en-US" sz="2400" dirty="0" smtClean="0"/>
              <a:t>、といった概念は基本的に変更なし。</a:t>
            </a:r>
            <a:endParaRPr lang="en-US" altLang="ja-JP" sz="2400" dirty="0" smtClean="0"/>
          </a:p>
          <a:p>
            <a:r>
              <a:rPr lang="ja-JP" altLang="en-US" sz="2400" dirty="0" smtClean="0"/>
              <a:t>開発に使用するソフトウェアやソフトウェアに適用する</a:t>
            </a:r>
            <a:r>
              <a:rPr lang="ja-JP" altLang="en-US" sz="2400" dirty="0" smtClean="0"/>
              <a:t>フレームワーク</a:t>
            </a:r>
            <a:r>
              <a:rPr lang="en-US" altLang="ja-JP" sz="1600" dirty="0" smtClean="0"/>
              <a:t>※1</a:t>
            </a:r>
            <a:r>
              <a:rPr lang="ja-JP" altLang="en-US" sz="2400" dirty="0" smtClean="0"/>
              <a:t>等</a:t>
            </a:r>
            <a:r>
              <a:rPr lang="ja-JP" altLang="en-US" sz="2400" dirty="0" smtClean="0"/>
              <a:t>の変更があり、中身（ソースコード）や開発方法等は様変わり。</a:t>
            </a:r>
            <a:endParaRPr lang="en-US" altLang="ja-JP" sz="2400" dirty="0" smtClean="0"/>
          </a:p>
          <a:p>
            <a:r>
              <a:rPr lang="ja-JP" altLang="en-US" sz="2400" dirty="0" smtClean="0"/>
              <a:t>翌年</a:t>
            </a:r>
            <a:r>
              <a:rPr lang="en-US" altLang="ja-JP" sz="2400" dirty="0" smtClean="0"/>
              <a:t>3</a:t>
            </a:r>
            <a:r>
              <a:rPr lang="ja-JP" altLang="en-US" sz="2400" dirty="0" smtClean="0"/>
              <a:t>月末の</a:t>
            </a:r>
            <a:r>
              <a:rPr lang="en-US" altLang="ja-JP" sz="2400" dirty="0" smtClean="0"/>
              <a:t>α</a:t>
            </a:r>
            <a:r>
              <a:rPr lang="ja-JP" altLang="en-US" sz="2400" dirty="0" smtClean="0"/>
              <a:t>版</a:t>
            </a:r>
            <a:r>
              <a:rPr lang="en-US" altLang="ja-JP" sz="1600" dirty="0" smtClean="0"/>
              <a:t>※2</a:t>
            </a:r>
            <a:r>
              <a:rPr lang="ja-JP" altLang="en-US" sz="2400" dirty="0" smtClean="0"/>
              <a:t>リリース</a:t>
            </a:r>
            <a:r>
              <a:rPr lang="ja-JP" altLang="en-US" sz="2400" dirty="0" smtClean="0"/>
              <a:t>に向けて現在開発中</a:t>
            </a:r>
            <a:r>
              <a:rPr lang="ja-JP" altLang="en-US" sz="2400" dirty="0" smtClean="0"/>
              <a:t>。</a:t>
            </a:r>
            <a:endParaRPr kumimoji="1" lang="ja-JP" altLang="en-US" sz="2400"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7</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196752"/>
            <a:ext cx="3744416"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en-US" altLang="ja-JP" sz="2800" b="1" dirty="0" smtClean="0">
                <a:latin typeface="メイリオ" pitchFamily="50" charset="-128"/>
                <a:ea typeface="メイリオ" pitchFamily="50" charset="-128"/>
                <a:cs typeface="メイリオ" pitchFamily="50" charset="-128"/>
              </a:rPr>
              <a:t>NetCommons</a:t>
            </a:r>
            <a:r>
              <a:rPr lang="ja-JP" altLang="en-US" sz="2800" b="1" dirty="0" smtClean="0">
                <a:latin typeface="メイリオ" pitchFamily="50" charset="-128"/>
                <a:ea typeface="メイリオ" pitchFamily="50" charset="-128"/>
                <a:cs typeface="メイリオ" pitchFamily="50" charset="-128"/>
              </a:rPr>
              <a:t> </a:t>
            </a:r>
            <a:r>
              <a:rPr lang="en-US" altLang="ja-JP" sz="2800" b="1" dirty="0" smtClean="0">
                <a:latin typeface="メイリオ" pitchFamily="50" charset="-128"/>
                <a:ea typeface="メイリオ" pitchFamily="50" charset="-128"/>
                <a:cs typeface="メイリオ" pitchFamily="50" charset="-128"/>
              </a:rPr>
              <a:t>3</a:t>
            </a:r>
            <a:endParaRPr kumimoji="1" lang="ja-JP" altLang="en-US" sz="2800" b="1" dirty="0">
              <a:latin typeface="メイリオ" pitchFamily="50" charset="-128"/>
              <a:ea typeface="メイリオ" pitchFamily="50" charset="-128"/>
              <a:cs typeface="メイリオ" pitchFamily="50" charset="-128"/>
            </a:endParaRPr>
          </a:p>
        </p:txBody>
      </p:sp>
      <p:sp>
        <p:nvSpPr>
          <p:cNvPr id="7" name="テキスト ボックス 6"/>
          <p:cNvSpPr txBox="1"/>
          <p:nvPr/>
        </p:nvSpPr>
        <p:spPr>
          <a:xfrm>
            <a:off x="395536" y="5517232"/>
            <a:ext cx="8424936" cy="1200329"/>
          </a:xfrm>
          <a:prstGeom prst="rect">
            <a:avLst/>
          </a:prstGeom>
          <a:noFill/>
        </p:spPr>
        <p:txBody>
          <a:bodyPr wrap="square" rtlCol="0">
            <a:spAutoFit/>
          </a:bodyPr>
          <a:lstStyle/>
          <a:p>
            <a:r>
              <a:rPr lang="en-US" altLang="ja-JP" dirty="0" smtClean="0">
                <a:latin typeface="メイリオ" pitchFamily="50" charset="-128"/>
                <a:ea typeface="メイリオ" pitchFamily="50" charset="-128"/>
                <a:cs typeface="メイリオ" pitchFamily="50" charset="-128"/>
              </a:rPr>
              <a:t>※1</a:t>
            </a:r>
            <a:r>
              <a:rPr lang="ja-JP" altLang="en-US" dirty="0" smtClean="0">
                <a:latin typeface="メイリオ" pitchFamily="50" charset="-128"/>
                <a:ea typeface="メイリオ" pitchFamily="50" charset="-128"/>
                <a:cs typeface="メイリオ" pitchFamily="50" charset="-128"/>
              </a:rPr>
              <a:t> </a:t>
            </a:r>
            <a:r>
              <a:rPr lang="ja-JP" altLang="en-US" dirty="0" smtClean="0">
                <a:latin typeface="メイリオ" pitchFamily="50" charset="-128"/>
                <a:ea typeface="メイリオ" pitchFamily="50" charset="-128"/>
                <a:cs typeface="メイリオ" pitchFamily="50" charset="-128"/>
              </a:rPr>
              <a:t> フレームワーク </a:t>
            </a:r>
            <a:r>
              <a:rPr lang="en-US" altLang="ja-JP" dirty="0" smtClean="0">
                <a:latin typeface="メイリオ" pitchFamily="50" charset="-128"/>
                <a:ea typeface="メイリオ" pitchFamily="50" charset="-128"/>
                <a:cs typeface="メイリオ" pitchFamily="50" charset="-128"/>
              </a:rPr>
              <a:t>: </a:t>
            </a:r>
            <a:r>
              <a:rPr lang="ja-JP" altLang="en-US" dirty="0" smtClean="0">
                <a:latin typeface="メイリオ" pitchFamily="50" charset="-128"/>
                <a:ea typeface="メイリオ" pitchFamily="50" charset="-128"/>
                <a:cs typeface="メイリオ" pitchFamily="50" charset="-128"/>
              </a:rPr>
              <a:t>アプリケーションソフト</a:t>
            </a:r>
            <a:r>
              <a:rPr lang="ja-JP" altLang="en-US" dirty="0" smtClean="0">
                <a:latin typeface="メイリオ" pitchFamily="50" charset="-128"/>
                <a:ea typeface="メイリオ" pitchFamily="50" charset="-128"/>
                <a:cs typeface="メイリオ" pitchFamily="50" charset="-128"/>
              </a:rPr>
              <a:t>を開発する際に頻繁に</a:t>
            </a:r>
            <a:r>
              <a:rPr lang="ja-JP" altLang="en-US" dirty="0" smtClean="0">
                <a:latin typeface="メイリオ" pitchFamily="50" charset="-128"/>
                <a:ea typeface="メイリオ" pitchFamily="50" charset="-128"/>
                <a:cs typeface="メイリオ" pitchFamily="50" charset="-128"/>
              </a:rPr>
              <a:t>必要する</a:t>
            </a:r>
            <a:endParaRPr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　</a:t>
            </a:r>
            <a:r>
              <a:rPr lang="ja-JP" altLang="en-US" dirty="0" smtClean="0">
                <a:latin typeface="メイリオ" pitchFamily="50" charset="-128"/>
                <a:ea typeface="メイリオ" pitchFamily="50" charset="-128"/>
                <a:cs typeface="メイリオ" pitchFamily="50" charset="-128"/>
              </a:rPr>
              <a:t>　　　　　　　　　汎用的</a:t>
            </a:r>
            <a:r>
              <a:rPr lang="ja-JP" altLang="en-US" dirty="0" smtClean="0">
                <a:latin typeface="メイリオ" pitchFamily="50" charset="-128"/>
                <a:ea typeface="メイリオ" pitchFamily="50" charset="-128"/>
                <a:cs typeface="メイリオ" pitchFamily="50" charset="-128"/>
              </a:rPr>
              <a:t>な機能</a:t>
            </a:r>
            <a:r>
              <a:rPr lang="ja-JP" altLang="en-US" dirty="0" smtClean="0">
                <a:latin typeface="メイリオ" pitchFamily="50" charset="-128"/>
                <a:ea typeface="メイリオ" pitchFamily="50" charset="-128"/>
                <a:cs typeface="メイリオ" pitchFamily="50" charset="-128"/>
              </a:rPr>
              <a:t>を纏めて提供</a:t>
            </a:r>
            <a:r>
              <a:rPr lang="ja-JP" altLang="en-US" dirty="0" smtClean="0">
                <a:latin typeface="メイリオ" pitchFamily="50" charset="-128"/>
                <a:ea typeface="メイリオ" pitchFamily="50" charset="-128"/>
                <a:cs typeface="メイリオ" pitchFamily="50" charset="-128"/>
              </a:rPr>
              <a:t>し、アプリケーションの土台</a:t>
            </a:r>
            <a:r>
              <a:rPr lang="ja-JP" altLang="en-US" dirty="0" smtClean="0">
                <a:latin typeface="メイリオ" pitchFamily="50" charset="-128"/>
                <a:ea typeface="メイリオ" pitchFamily="50" charset="-128"/>
                <a:cs typeface="メイリオ" pitchFamily="50" charset="-128"/>
              </a:rPr>
              <a:t>と</a:t>
            </a:r>
            <a:endParaRPr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　</a:t>
            </a:r>
            <a:r>
              <a:rPr lang="ja-JP" altLang="en-US" dirty="0" smtClean="0">
                <a:latin typeface="メイリオ" pitchFamily="50" charset="-128"/>
                <a:ea typeface="メイリオ" pitchFamily="50" charset="-128"/>
                <a:cs typeface="メイリオ" pitchFamily="50" charset="-128"/>
              </a:rPr>
              <a:t>　　　　　　　　　して</a:t>
            </a:r>
            <a:r>
              <a:rPr lang="ja-JP" altLang="en-US" dirty="0" smtClean="0">
                <a:latin typeface="メイリオ" pitchFamily="50" charset="-128"/>
                <a:ea typeface="メイリオ" pitchFamily="50" charset="-128"/>
                <a:cs typeface="メイリオ" pitchFamily="50" charset="-128"/>
              </a:rPr>
              <a:t>機能する</a:t>
            </a:r>
            <a:r>
              <a:rPr lang="ja-JP" altLang="en-US" dirty="0" smtClean="0">
                <a:latin typeface="メイリオ" pitchFamily="50" charset="-128"/>
                <a:ea typeface="メイリオ" pitchFamily="50" charset="-128"/>
                <a:cs typeface="メイリオ" pitchFamily="50" charset="-128"/>
              </a:rPr>
              <a:t>ソフトウェア。</a:t>
            </a:r>
            <a:endParaRPr lang="en-US" altLang="ja-JP" dirty="0" smtClean="0">
              <a:latin typeface="メイリオ" pitchFamily="50" charset="-128"/>
              <a:ea typeface="メイリオ" pitchFamily="50" charset="-128"/>
              <a:cs typeface="メイリオ" pitchFamily="50" charset="-128"/>
            </a:endParaRPr>
          </a:p>
          <a:p>
            <a:r>
              <a:rPr lang="en-US" altLang="ja-JP" dirty="0" smtClean="0">
                <a:latin typeface="メイリオ" pitchFamily="50" charset="-128"/>
                <a:ea typeface="メイリオ" pitchFamily="50" charset="-128"/>
                <a:cs typeface="メイリオ" pitchFamily="50" charset="-128"/>
              </a:rPr>
              <a:t>※2  α</a:t>
            </a:r>
            <a:r>
              <a:rPr kumimoji="1" lang="ja-JP" altLang="en-US" dirty="0" smtClean="0">
                <a:latin typeface="メイリオ" pitchFamily="50" charset="-128"/>
                <a:ea typeface="メイリオ" pitchFamily="50" charset="-128"/>
                <a:cs typeface="メイリオ" pitchFamily="50" charset="-128"/>
              </a:rPr>
              <a:t>版：</a:t>
            </a:r>
            <a:r>
              <a:rPr lang="ja-JP" altLang="en-US" dirty="0" smtClean="0">
                <a:latin typeface="メイリオ" pitchFamily="50" charset="-128"/>
                <a:ea typeface="メイリオ" pitchFamily="50" charset="-128"/>
                <a:cs typeface="メイリオ" pitchFamily="50" charset="-128"/>
              </a:rPr>
              <a:t>機能が不足している、あるいはバグを含む</a:t>
            </a:r>
            <a:r>
              <a:rPr lang="ja-JP" altLang="en-US" dirty="0" smtClean="0">
                <a:latin typeface="メイリオ" pitchFamily="50" charset="-128"/>
                <a:ea typeface="メイリオ" pitchFamily="50" charset="-128"/>
                <a:cs typeface="メイリオ" pitchFamily="50" charset="-128"/>
              </a:rPr>
              <a:t>試作版。</a:t>
            </a:r>
            <a:endParaRPr lang="en-US" altLang="ja-JP" dirty="0" smtClean="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8</a:t>
            </a:fld>
            <a:endParaRPr lang="ja-JP" altLang="en-US" dirty="0"/>
          </a:p>
        </p:txBody>
      </p:sp>
      <p:graphicFrame>
        <p:nvGraphicFramePr>
          <p:cNvPr id="7" name="コンテンツ プレースホルダ 6"/>
          <p:cNvGraphicFramePr>
            <a:graphicFrameLocks noGrp="1"/>
          </p:cNvGraphicFramePr>
          <p:nvPr>
            <p:ph idx="1"/>
          </p:nvPr>
        </p:nvGraphicFramePr>
        <p:xfrm>
          <a:off x="179511" y="980728"/>
          <a:ext cx="8677473" cy="5688631"/>
        </p:xfrm>
        <a:graphic>
          <a:graphicData uri="http://schemas.openxmlformats.org/drawingml/2006/table">
            <a:tbl>
              <a:tblPr firstRow="1" bandRow="1">
                <a:tableStyleId>{5C22544A-7EE6-4342-B048-85BDC9FD1C3A}</a:tableStyleId>
              </a:tblPr>
              <a:tblGrid>
                <a:gridCol w="351335"/>
                <a:gridCol w="1967474"/>
                <a:gridCol w="1137576"/>
                <a:gridCol w="1602835"/>
                <a:gridCol w="3618253"/>
              </a:tblGrid>
              <a:tr h="797763">
                <a:tc>
                  <a:txBody>
                    <a:bodyPr/>
                    <a:lstStyle/>
                    <a:p>
                      <a:pPr algn="ctr"/>
                      <a:r>
                        <a:rPr kumimoji="1" lang="en-US" altLang="ja-JP" sz="2000" dirty="0" smtClean="0">
                          <a:latin typeface="メイリオ" pitchFamily="50" charset="-128"/>
                          <a:ea typeface="メイリオ" pitchFamily="50" charset="-128"/>
                          <a:cs typeface="メイリオ" pitchFamily="50" charset="-128"/>
                        </a:rPr>
                        <a:t>#</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項目</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dirty="0" smtClean="0">
                          <a:latin typeface="メイリオ" pitchFamily="50" charset="-128"/>
                          <a:ea typeface="メイリオ" pitchFamily="50" charset="-128"/>
                          <a:cs typeface="メイリオ" pitchFamily="50" charset="-128"/>
                        </a:rPr>
                        <a:t>NC2</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dirty="0" smtClean="0">
                          <a:latin typeface="メイリオ" pitchFamily="50" charset="-128"/>
                          <a:ea typeface="メイリオ" pitchFamily="50" charset="-128"/>
                          <a:cs typeface="メイリオ" pitchFamily="50" charset="-128"/>
                        </a:rPr>
                        <a:t>NC3</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効果</a:t>
                      </a:r>
                      <a:endParaRPr kumimoji="1" lang="ja-JP" altLang="en-US" sz="2000" dirty="0">
                        <a:latin typeface="メイリオ" pitchFamily="50" charset="-128"/>
                        <a:ea typeface="メイリオ" pitchFamily="50" charset="-128"/>
                        <a:cs typeface="メイリオ" pitchFamily="50" charset="-128"/>
                      </a:endParaRPr>
                    </a:p>
                  </a:txBody>
                  <a:tcPr anchor="ctr"/>
                </a:tc>
              </a:tr>
              <a:tr h="1276861">
                <a:tc>
                  <a:txBody>
                    <a:bodyPr/>
                    <a:lstStyle/>
                    <a:p>
                      <a:pPr algn="r"/>
                      <a:r>
                        <a:rPr kumimoji="1" lang="en-US" altLang="ja-JP" sz="2000" b="1" dirty="0" smtClean="0">
                          <a:latin typeface="メイリオ" pitchFamily="50" charset="-128"/>
                          <a:ea typeface="メイリオ" pitchFamily="50" charset="-128"/>
                          <a:cs typeface="メイリオ" pitchFamily="50" charset="-128"/>
                        </a:rPr>
                        <a:t>1</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PHP</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maple</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CakePHP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UP(RAD)</a:t>
                      </a:r>
                    </a:p>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UP(MVC)</a:t>
                      </a:r>
                      <a:endParaRPr kumimoji="1" lang="ja-JP" altLang="en-US" sz="2000" b="1" dirty="0">
                        <a:latin typeface="メイリオ" pitchFamily="50" charset="-128"/>
                        <a:ea typeface="メイリオ" pitchFamily="50" charset="-128"/>
                        <a:cs typeface="メイリオ" pitchFamily="50" charset="-128"/>
                      </a:endParaRPr>
                    </a:p>
                  </a:txBody>
                  <a:tcPr anchor="ctr"/>
                </a:tc>
              </a:tr>
              <a:tr h="889934">
                <a:tc>
                  <a:txBody>
                    <a:bodyPr/>
                    <a:lstStyle/>
                    <a:p>
                      <a:pPr algn="r"/>
                      <a:r>
                        <a:rPr kumimoji="1" lang="en-US" altLang="ja-JP" sz="2000" b="1" dirty="0" smtClean="0">
                          <a:latin typeface="メイリオ" pitchFamily="50" charset="-128"/>
                          <a:ea typeface="メイリオ" pitchFamily="50" charset="-128"/>
                          <a:cs typeface="メイリオ" pitchFamily="50" charset="-128"/>
                        </a:rPr>
                        <a:t>2</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Javascript</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proto</a:t>
                      </a:r>
                    </a:p>
                    <a:p>
                      <a:pPr algn="ctr"/>
                      <a:r>
                        <a:rPr kumimoji="1" lang="en-US" altLang="ja-JP" sz="2000" b="1" dirty="0" smtClean="0">
                          <a:latin typeface="メイリオ" pitchFamily="50" charset="-128"/>
                          <a:ea typeface="メイリオ" pitchFamily="50" charset="-128"/>
                          <a:cs typeface="メイリオ" pitchFamily="50" charset="-128"/>
                        </a:rPr>
                        <a:t>type.js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AngularJS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endParaRPr kumimoji="1" lang="ja-JP" altLang="en-US" sz="2000" b="1" dirty="0">
                        <a:latin typeface="メイリオ" pitchFamily="50" charset="-128"/>
                        <a:ea typeface="メイリオ" pitchFamily="50" charset="-128"/>
                        <a:cs typeface="メイリオ" pitchFamily="50" charset="-128"/>
                      </a:endParaRPr>
                    </a:p>
                  </a:txBody>
                  <a:tcPr anchor="ctr"/>
                </a:tc>
              </a:tr>
              <a:tr h="1276861">
                <a:tc>
                  <a:txBody>
                    <a:bodyPr/>
                    <a:lstStyle/>
                    <a:p>
                      <a:pPr algn="r"/>
                      <a:r>
                        <a:rPr kumimoji="1" lang="en-US" altLang="ja-JP" sz="2000" b="1" dirty="0" smtClean="0">
                          <a:latin typeface="メイリオ" pitchFamily="50" charset="-128"/>
                          <a:ea typeface="メイリオ" pitchFamily="50" charset="-128"/>
                          <a:cs typeface="メイリオ" pitchFamily="50" charset="-128"/>
                        </a:rPr>
                        <a:t>3</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CSS</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Bootstrap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デザイン性</a:t>
                      </a:r>
                      <a:r>
                        <a:rPr kumimoji="1" lang="en-US" altLang="ja-JP" sz="2000" b="1" dirty="0" smtClean="0">
                          <a:latin typeface="メイリオ" pitchFamily="50" charset="-128"/>
                          <a:ea typeface="メイリオ" pitchFamily="50" charset="-128"/>
                          <a:cs typeface="メイリオ" pitchFamily="50" charset="-128"/>
                        </a:rPr>
                        <a:t>UP(</a:t>
                      </a:r>
                      <a:r>
                        <a:rPr kumimoji="1" lang="ja-JP" altLang="en-US" sz="2000" b="1" dirty="0" smtClean="0">
                          <a:latin typeface="メイリオ" pitchFamily="50" charset="-128"/>
                          <a:ea typeface="メイリオ" pitchFamily="50" charset="-128"/>
                          <a:cs typeface="メイリオ" pitchFamily="50" charset="-128"/>
                        </a:rPr>
                        <a:t>レスポンシブ</a:t>
                      </a: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r>
              <a:tr h="1447212">
                <a:tc>
                  <a:txBody>
                    <a:bodyPr/>
                    <a:lstStyle/>
                    <a:p>
                      <a:pPr algn="r"/>
                      <a:r>
                        <a:rPr kumimoji="1" lang="en-US" altLang="ja-JP" sz="2000" b="1" dirty="0" smtClean="0">
                          <a:latin typeface="メイリオ" pitchFamily="50" charset="-128"/>
                          <a:ea typeface="メイリオ" pitchFamily="50" charset="-128"/>
                          <a:cs typeface="メイリオ" pitchFamily="50" charset="-128"/>
                        </a:rPr>
                        <a:t>4</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テスト</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手動</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自動</a:t>
                      </a:r>
                      <a:endParaRPr kumimoji="1" lang="en-US" altLang="ja-JP" sz="2000" b="1" dirty="0" smtClean="0">
                        <a:latin typeface="メイリオ" pitchFamily="50" charset="-128"/>
                        <a:ea typeface="メイリオ" pitchFamily="50" charset="-128"/>
                        <a:cs typeface="メイリオ" pitchFamily="50" charset="-128"/>
                      </a:endParaRPr>
                    </a:p>
                    <a:p>
                      <a:pPr algn="ctr"/>
                      <a:r>
                        <a:rPr kumimoji="1" lang="en-US" altLang="ja-JP" sz="2000" b="1" dirty="0" smtClean="0">
                          <a:latin typeface="メイリオ" pitchFamily="50" charset="-128"/>
                          <a:ea typeface="メイリオ" pitchFamily="50" charset="-128"/>
                          <a:cs typeface="メイリオ" pitchFamily="50" charset="-128"/>
                        </a:rPr>
                        <a:t>(TravisCI)</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素早いリリース</a:t>
                      </a:r>
                      <a:endParaRPr kumimoji="1" lang="en-US" altLang="ja-JP" sz="2000" b="1" dirty="0" smtClean="0">
                        <a:latin typeface="メイリオ" pitchFamily="50" charset="-128"/>
                        <a:ea typeface="メイリオ" pitchFamily="50" charset="-128"/>
                        <a:cs typeface="メイリオ" pitchFamily="50" charset="-128"/>
                      </a:endParaRPr>
                    </a:p>
                    <a:p>
                      <a:r>
                        <a:rPr kumimoji="1" lang="ja-JP" altLang="en-US" sz="2000" b="1" dirty="0" smtClean="0">
                          <a:latin typeface="メイリオ" pitchFamily="50" charset="-128"/>
                          <a:ea typeface="メイリオ" pitchFamily="50" charset="-128"/>
                          <a:cs typeface="メイリオ" pitchFamily="50" charset="-128"/>
                        </a:rPr>
                        <a:t>品質向上</a:t>
                      </a:r>
                      <a:r>
                        <a:rPr kumimoji="1" lang="en-US" altLang="ja-JP" sz="2000" b="1" dirty="0" smtClean="0">
                          <a:latin typeface="メイリオ" pitchFamily="50" charset="-128"/>
                          <a:ea typeface="メイリオ" pitchFamily="50" charset="-128"/>
                          <a:cs typeface="メイリオ" pitchFamily="50" charset="-128"/>
                        </a:rPr>
                        <a:t>(CI)</a:t>
                      </a:r>
                    </a:p>
                  </a:txBody>
                  <a:tcPr anchor="ctr"/>
                </a:tc>
              </a:tr>
            </a:tbl>
          </a:graphicData>
        </a:graphic>
      </p:graphicFrame>
      <p:sp>
        <p:nvSpPr>
          <p:cNvPr id="8" name="タイトル 1"/>
          <p:cNvSpPr>
            <a:spLocks noGrp="1"/>
          </p:cNvSpPr>
          <p:nvPr>
            <p:ph type="title"/>
          </p:nvPr>
        </p:nvSpPr>
        <p:spPr>
          <a:xfrm>
            <a:off x="457200" y="125760"/>
            <a:ext cx="8229600" cy="1143000"/>
          </a:xfrm>
        </p:spPr>
        <p:txBody>
          <a:bodyPr/>
          <a:lstStyle/>
          <a:p>
            <a:r>
              <a:rPr kumimoji="1" lang="en-US" altLang="ja-JP" dirty="0" smtClean="0"/>
              <a:t>1.2 NC2</a:t>
            </a:r>
            <a:r>
              <a:rPr kumimoji="1" lang="ja-JP" altLang="en-US" dirty="0" smtClean="0"/>
              <a:t>との主な相違点</a:t>
            </a:r>
            <a:endParaRPr kumimoji="1" lang="ja-JP" altLang="en-US" dirty="0"/>
          </a:p>
        </p:txBody>
      </p:sp>
      <p:sp>
        <p:nvSpPr>
          <p:cNvPr id="9"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コンテンツ プレースホルダ 6"/>
          <p:cNvGraphicFramePr>
            <a:graphicFrameLocks/>
          </p:cNvGraphicFramePr>
          <p:nvPr/>
        </p:nvGraphicFramePr>
        <p:xfrm>
          <a:off x="179511" y="980728"/>
          <a:ext cx="8677473" cy="5688631"/>
        </p:xfrm>
        <a:graphic>
          <a:graphicData uri="http://schemas.openxmlformats.org/drawingml/2006/table">
            <a:tbl>
              <a:tblPr firstRow="1" bandRow="1">
                <a:tableStyleId>{5C22544A-7EE6-4342-B048-85BDC9FD1C3A}</a:tableStyleId>
              </a:tblPr>
              <a:tblGrid>
                <a:gridCol w="351335"/>
                <a:gridCol w="1967474"/>
                <a:gridCol w="1137576"/>
                <a:gridCol w="1602835"/>
                <a:gridCol w="3618253"/>
              </a:tblGrid>
              <a:tr h="797763">
                <a:tc>
                  <a:txBody>
                    <a:bodyPr/>
                    <a:lstStyle/>
                    <a:p>
                      <a:pPr algn="ctr"/>
                      <a:r>
                        <a:rPr kumimoji="1" lang="en-US" altLang="ja-JP" sz="2000" dirty="0" smtClean="0">
                          <a:latin typeface="メイリオ" pitchFamily="50" charset="-128"/>
                          <a:ea typeface="メイリオ" pitchFamily="50" charset="-128"/>
                          <a:cs typeface="メイリオ" pitchFamily="50" charset="-128"/>
                        </a:rPr>
                        <a:t>#</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項目</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dirty="0" smtClean="0">
                          <a:latin typeface="メイリオ" pitchFamily="50" charset="-128"/>
                          <a:ea typeface="メイリオ" pitchFamily="50" charset="-128"/>
                          <a:cs typeface="メイリオ" pitchFamily="50" charset="-128"/>
                        </a:rPr>
                        <a:t>NC2</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dirty="0" smtClean="0">
                          <a:latin typeface="メイリオ" pitchFamily="50" charset="-128"/>
                          <a:ea typeface="メイリオ" pitchFamily="50" charset="-128"/>
                          <a:cs typeface="メイリオ" pitchFamily="50" charset="-128"/>
                        </a:rPr>
                        <a:t>NC3</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効果</a:t>
                      </a:r>
                      <a:endParaRPr kumimoji="1" lang="ja-JP" altLang="en-US" sz="2000" dirty="0">
                        <a:latin typeface="メイリオ" pitchFamily="50" charset="-128"/>
                        <a:ea typeface="メイリオ" pitchFamily="50" charset="-128"/>
                        <a:cs typeface="メイリオ" pitchFamily="50" charset="-128"/>
                      </a:endParaRPr>
                    </a:p>
                  </a:txBody>
                  <a:tcPr anchor="ctr"/>
                </a:tc>
              </a:tr>
              <a:tr h="1276861">
                <a:tc>
                  <a:txBody>
                    <a:bodyPr/>
                    <a:lstStyle/>
                    <a:p>
                      <a:pPr algn="r"/>
                      <a:r>
                        <a:rPr kumimoji="1" lang="en-US" altLang="ja-JP" sz="2000" b="1" dirty="0" smtClean="0">
                          <a:latin typeface="メイリオ" pitchFamily="50" charset="-128"/>
                          <a:ea typeface="メイリオ" pitchFamily="50" charset="-128"/>
                          <a:cs typeface="メイリオ" pitchFamily="50" charset="-128"/>
                        </a:rPr>
                        <a:t>1</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PHP</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maple</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CakePHP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UP(RAD)</a:t>
                      </a:r>
                    </a:p>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UP(MVC)</a:t>
                      </a:r>
                      <a:endParaRPr kumimoji="1" lang="ja-JP" altLang="en-US" sz="2000" b="1" dirty="0">
                        <a:latin typeface="メイリオ" pitchFamily="50" charset="-128"/>
                        <a:ea typeface="メイリオ" pitchFamily="50" charset="-128"/>
                        <a:cs typeface="メイリオ" pitchFamily="50" charset="-128"/>
                      </a:endParaRPr>
                    </a:p>
                  </a:txBody>
                  <a:tcPr anchor="ctr"/>
                </a:tc>
              </a:tr>
              <a:tr h="889934">
                <a:tc>
                  <a:txBody>
                    <a:bodyPr/>
                    <a:lstStyle/>
                    <a:p>
                      <a:pPr algn="r"/>
                      <a:r>
                        <a:rPr kumimoji="1" lang="en-US" altLang="ja-JP" sz="2000" b="1" dirty="0" smtClean="0">
                          <a:latin typeface="メイリオ" pitchFamily="50" charset="-128"/>
                          <a:ea typeface="メイリオ" pitchFamily="50" charset="-128"/>
                          <a:cs typeface="メイリオ" pitchFamily="50" charset="-128"/>
                        </a:rPr>
                        <a:t>2</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Javascript</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proto</a:t>
                      </a:r>
                    </a:p>
                    <a:p>
                      <a:pPr algn="ctr"/>
                      <a:r>
                        <a:rPr kumimoji="1" lang="en-US" altLang="ja-JP" sz="2000" b="1" dirty="0" smtClean="0">
                          <a:latin typeface="メイリオ" pitchFamily="50" charset="-128"/>
                          <a:ea typeface="メイリオ" pitchFamily="50" charset="-128"/>
                          <a:cs typeface="メイリオ" pitchFamily="50" charset="-128"/>
                        </a:rPr>
                        <a:t>type.js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AngularJS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endParaRPr kumimoji="1" lang="ja-JP" altLang="en-US" sz="2000" b="1" dirty="0">
                        <a:latin typeface="メイリオ" pitchFamily="50" charset="-128"/>
                        <a:ea typeface="メイリオ" pitchFamily="50" charset="-128"/>
                        <a:cs typeface="メイリオ" pitchFamily="50" charset="-128"/>
                      </a:endParaRPr>
                    </a:p>
                  </a:txBody>
                  <a:tcPr anchor="ctr"/>
                </a:tc>
              </a:tr>
              <a:tr h="1276861">
                <a:tc>
                  <a:txBody>
                    <a:bodyPr/>
                    <a:lstStyle/>
                    <a:p>
                      <a:pPr algn="r"/>
                      <a:r>
                        <a:rPr kumimoji="1" lang="en-US" altLang="ja-JP" sz="2000" b="1" dirty="0" smtClean="0">
                          <a:latin typeface="メイリオ" pitchFamily="50" charset="-128"/>
                          <a:ea typeface="メイリオ" pitchFamily="50" charset="-128"/>
                          <a:cs typeface="メイリオ" pitchFamily="50" charset="-128"/>
                        </a:rPr>
                        <a:t>3</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CSS</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Bootstrap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デザイン性</a:t>
                      </a:r>
                      <a:r>
                        <a:rPr kumimoji="1" lang="en-US" altLang="ja-JP" sz="2000" b="1" dirty="0" smtClean="0">
                          <a:latin typeface="メイリオ" pitchFamily="50" charset="-128"/>
                          <a:ea typeface="メイリオ" pitchFamily="50" charset="-128"/>
                          <a:cs typeface="メイリオ" pitchFamily="50" charset="-128"/>
                        </a:rPr>
                        <a:t>UP(</a:t>
                      </a:r>
                      <a:r>
                        <a:rPr kumimoji="1" lang="ja-JP" altLang="en-US" sz="2000" b="1" dirty="0" smtClean="0">
                          <a:latin typeface="メイリオ" pitchFamily="50" charset="-128"/>
                          <a:ea typeface="メイリオ" pitchFamily="50" charset="-128"/>
                          <a:cs typeface="メイリオ" pitchFamily="50" charset="-128"/>
                        </a:rPr>
                        <a:t>レスポンシブ</a:t>
                      </a: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r>
              <a:tr h="1447212">
                <a:tc>
                  <a:txBody>
                    <a:bodyPr/>
                    <a:lstStyle/>
                    <a:p>
                      <a:pPr algn="r"/>
                      <a:r>
                        <a:rPr kumimoji="1" lang="en-US" altLang="ja-JP" sz="2000" b="1" dirty="0" smtClean="0">
                          <a:latin typeface="メイリオ" pitchFamily="50" charset="-128"/>
                          <a:ea typeface="メイリオ" pitchFamily="50" charset="-128"/>
                          <a:cs typeface="メイリオ" pitchFamily="50" charset="-128"/>
                        </a:rPr>
                        <a:t>4</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テスト</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手動</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自動</a:t>
                      </a:r>
                      <a:endParaRPr kumimoji="1" lang="en-US" altLang="ja-JP" sz="2000" b="1" dirty="0" smtClean="0">
                        <a:latin typeface="メイリオ" pitchFamily="50" charset="-128"/>
                        <a:ea typeface="メイリオ" pitchFamily="50" charset="-128"/>
                        <a:cs typeface="メイリオ" pitchFamily="50" charset="-128"/>
                      </a:endParaRPr>
                    </a:p>
                    <a:p>
                      <a:pPr algn="ctr"/>
                      <a:r>
                        <a:rPr kumimoji="1" lang="en-US" altLang="ja-JP" sz="2000" b="1" dirty="0" smtClean="0">
                          <a:latin typeface="メイリオ" pitchFamily="50" charset="-128"/>
                          <a:ea typeface="メイリオ" pitchFamily="50" charset="-128"/>
                          <a:cs typeface="メイリオ" pitchFamily="50" charset="-128"/>
                        </a:rPr>
                        <a:t>(TravisCI)</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素早いリリース</a:t>
                      </a:r>
                      <a:endParaRPr kumimoji="1" lang="en-US" altLang="ja-JP" sz="2000" b="1" dirty="0" smtClean="0">
                        <a:latin typeface="メイリオ" pitchFamily="50" charset="-128"/>
                        <a:ea typeface="メイリオ" pitchFamily="50" charset="-128"/>
                        <a:cs typeface="メイリオ" pitchFamily="50" charset="-128"/>
                      </a:endParaRPr>
                    </a:p>
                    <a:p>
                      <a:r>
                        <a:rPr kumimoji="1" lang="ja-JP" altLang="en-US" sz="2000" b="1" dirty="0" smtClean="0">
                          <a:latin typeface="メイリオ" pitchFamily="50" charset="-128"/>
                          <a:ea typeface="メイリオ" pitchFamily="50" charset="-128"/>
                          <a:cs typeface="メイリオ" pitchFamily="50" charset="-128"/>
                        </a:rPr>
                        <a:t>品質向上</a:t>
                      </a:r>
                      <a:r>
                        <a:rPr kumimoji="1" lang="en-US" altLang="ja-JP" sz="2000" b="1" dirty="0" smtClean="0">
                          <a:latin typeface="メイリオ" pitchFamily="50" charset="-128"/>
                          <a:ea typeface="メイリオ" pitchFamily="50" charset="-128"/>
                          <a:cs typeface="メイリオ" pitchFamily="50" charset="-128"/>
                        </a:rPr>
                        <a:t>(CI)</a:t>
                      </a:r>
                    </a:p>
                  </a:txBody>
                  <a:tcPr anchor="ctr"/>
                </a:tc>
              </a:tr>
            </a:tbl>
          </a:graphicData>
        </a:graphic>
      </p:graphicFrame>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9</a:t>
            </a:fld>
            <a:endParaRPr lang="ja-JP" altLang="en-US" dirty="0"/>
          </a:p>
        </p:txBody>
      </p:sp>
      <p:sp>
        <p:nvSpPr>
          <p:cNvPr id="8" name="タイトル 1"/>
          <p:cNvSpPr>
            <a:spLocks noGrp="1"/>
          </p:cNvSpPr>
          <p:nvPr>
            <p:ph type="title"/>
          </p:nvPr>
        </p:nvSpPr>
        <p:spPr>
          <a:xfrm>
            <a:off x="457200" y="125760"/>
            <a:ext cx="8229600" cy="1143000"/>
          </a:xfrm>
        </p:spPr>
        <p:txBody>
          <a:bodyPr/>
          <a:lstStyle/>
          <a:p>
            <a:r>
              <a:rPr kumimoji="1" lang="en-US" altLang="ja-JP" dirty="0" smtClean="0"/>
              <a:t>1.2 NC2</a:t>
            </a:r>
            <a:r>
              <a:rPr kumimoji="1" lang="ja-JP" altLang="en-US" dirty="0" smtClean="0"/>
              <a:t>との主な相違点</a:t>
            </a:r>
            <a:endParaRPr kumimoji="1" lang="ja-JP" altLang="en-US" dirty="0"/>
          </a:p>
        </p:txBody>
      </p:sp>
      <p:sp>
        <p:nvSpPr>
          <p:cNvPr id="9"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10" name="角丸四角形 9"/>
          <p:cNvSpPr/>
          <p:nvPr/>
        </p:nvSpPr>
        <p:spPr>
          <a:xfrm>
            <a:off x="539552" y="1916832"/>
            <a:ext cx="7992888" cy="100811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吹き出し 5"/>
          <p:cNvSpPr/>
          <p:nvPr/>
        </p:nvSpPr>
        <p:spPr>
          <a:xfrm>
            <a:off x="467544" y="3284984"/>
            <a:ext cx="7920880" cy="3168352"/>
          </a:xfrm>
          <a:prstGeom prst="wedgeRoundRectCallout">
            <a:avLst>
              <a:gd name="adj1" fmla="val -25284"/>
              <a:gd name="adj2" fmla="val -62514"/>
              <a:gd name="adj3" fmla="val 16667"/>
            </a:avLst>
          </a:prstGeom>
          <a:scene3d>
            <a:camera prst="orthographicFront"/>
            <a:lightRig rig="threePt" dir="t"/>
          </a:scene3d>
          <a:sp3d>
            <a:bevelT prst="relaxedInset"/>
          </a:sp3d>
        </p:spPr>
        <p:style>
          <a:lnRef idx="1">
            <a:schemeClr val="accent5"/>
          </a:lnRef>
          <a:fillRef idx="2">
            <a:schemeClr val="accent5"/>
          </a:fillRef>
          <a:effectRef idx="1">
            <a:schemeClr val="accent5"/>
          </a:effectRef>
          <a:fontRef idx="minor">
            <a:schemeClr val="dk1"/>
          </a:fontRef>
        </p:style>
        <p:txBody>
          <a:bodyPr rtlCol="0" anchor="t"/>
          <a:lstStyle/>
          <a:p>
            <a:r>
              <a:rPr kumimoji="1" lang="en-US" altLang="ja-JP" sz="2400" b="1" dirty="0" smtClean="0">
                <a:latin typeface="メイリオ" pitchFamily="50" charset="-128"/>
                <a:ea typeface="メイリオ" pitchFamily="50" charset="-128"/>
                <a:cs typeface="メイリオ" pitchFamily="50" charset="-128"/>
              </a:rPr>
              <a:t>[NC2</a:t>
            </a:r>
            <a:r>
              <a:rPr lang="ja-JP" altLang="en-US" sz="2400" b="1" dirty="0" smtClean="0">
                <a:latin typeface="メイリオ" pitchFamily="50" charset="-128"/>
                <a:ea typeface="メイリオ" pitchFamily="50" charset="-128"/>
                <a:cs typeface="メイリオ" pitchFamily="50" charset="-128"/>
              </a:rPr>
              <a:t>以前</a:t>
            </a:r>
            <a:r>
              <a:rPr kumimoji="1" lang="en-US" altLang="ja-JP" sz="2400" b="1" dirty="0" smtClean="0">
                <a:latin typeface="メイリオ" pitchFamily="50" charset="-128"/>
                <a:ea typeface="メイリオ" pitchFamily="50" charset="-128"/>
                <a:cs typeface="メイリオ" pitchFamily="50" charset="-128"/>
              </a:rPr>
              <a:t>]</a:t>
            </a:r>
          </a:p>
          <a:p>
            <a:r>
              <a:rPr kumimoji="1" lang="ja-JP" altLang="en-US" sz="2400" b="1" dirty="0" smtClean="0">
                <a:latin typeface="メイリオ" pitchFamily="50" charset="-128"/>
                <a:ea typeface="メイリオ" pitchFamily="50" charset="-128"/>
                <a:cs typeface="メイリオ" pitchFamily="50" charset="-128"/>
              </a:rPr>
              <a:t>　</a:t>
            </a:r>
            <a:r>
              <a:rPr kumimoji="1" lang="en-US" altLang="ja-JP" sz="2400" b="1" dirty="0" smtClean="0">
                <a:latin typeface="メイリオ" pitchFamily="50" charset="-128"/>
                <a:ea typeface="メイリオ" pitchFamily="50" charset="-128"/>
                <a:cs typeface="メイリオ" pitchFamily="50" charset="-128"/>
              </a:rPr>
              <a:t>Maple</a:t>
            </a:r>
            <a:r>
              <a:rPr kumimoji="1" lang="ja-JP" altLang="en-US" sz="2400" b="1" dirty="0" smtClean="0">
                <a:latin typeface="メイリオ" pitchFamily="50" charset="-128"/>
                <a:ea typeface="メイリオ" pitchFamily="50" charset="-128"/>
                <a:cs typeface="メイリオ" pitchFamily="50" charset="-128"/>
              </a:rPr>
              <a:t>　  ・開発者が日本人でドキュメントが豊富</a:t>
            </a:r>
            <a:endParaRPr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　　　　　　・開発は終了しており、サポートがない</a:t>
            </a:r>
            <a:endParaRPr lang="en-US" altLang="ja-JP" sz="2400" b="1" dirty="0" smtClean="0">
              <a:latin typeface="メイリオ" pitchFamily="50" charset="-128"/>
              <a:ea typeface="メイリオ" pitchFamily="50" charset="-128"/>
              <a:cs typeface="メイリオ" pitchFamily="50" charset="-128"/>
            </a:endParaRPr>
          </a:p>
          <a:p>
            <a:r>
              <a:rPr lang="en-US" altLang="ja-JP" sz="2400" b="1" dirty="0" smtClean="0">
                <a:latin typeface="メイリオ" pitchFamily="50" charset="-128"/>
                <a:ea typeface="メイリオ" pitchFamily="50" charset="-128"/>
                <a:cs typeface="メイリオ" pitchFamily="50" charset="-128"/>
              </a:rPr>
              <a:t>[NC3]</a:t>
            </a:r>
          </a:p>
          <a:p>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CakePHP</a:t>
            </a:r>
            <a:r>
              <a:rPr lang="ja-JP" altLang="en-US" sz="2400" b="1" dirty="0" smtClean="0">
                <a:latin typeface="メイリオ" pitchFamily="50" charset="-128"/>
                <a:ea typeface="メイリオ" pitchFamily="50" charset="-128"/>
                <a:cs typeface="メイリオ" pitchFamily="50" charset="-128"/>
              </a:rPr>
              <a:t>  ・日本国内では最も使われている</a:t>
            </a:r>
            <a:endParaRPr lang="en-US" altLang="ja-JP" sz="2400" b="1" dirty="0" smtClean="0">
              <a:latin typeface="メイリオ" pitchFamily="50" charset="-128"/>
              <a:ea typeface="メイリオ" pitchFamily="50" charset="-128"/>
              <a:cs typeface="メイリオ" pitchFamily="50" charset="-128"/>
            </a:endParaRPr>
          </a:p>
          <a:p>
            <a:r>
              <a:rPr kumimoji="1" lang="ja-JP" altLang="en-US" sz="2400" b="1" dirty="0" smtClean="0">
                <a:latin typeface="メイリオ" pitchFamily="50" charset="-128"/>
                <a:ea typeface="メイリオ" pitchFamily="50" charset="-128"/>
                <a:cs typeface="メイリオ" pitchFamily="50" charset="-128"/>
              </a:rPr>
              <a:t>　　　　　 　 ・ドキュメントやノウハウが豊富</a:t>
            </a:r>
            <a:endParaRPr kumimoji="1"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MVC</a:t>
            </a:r>
            <a:r>
              <a:rPr lang="ja-JP" altLang="en-US" sz="2400" b="1" dirty="0" smtClean="0">
                <a:latin typeface="メイリオ" pitchFamily="50" charset="-128"/>
                <a:ea typeface="メイリオ" pitchFamily="50" charset="-128"/>
                <a:cs typeface="メイリオ" pitchFamily="50" charset="-128"/>
              </a:rPr>
              <a:t>モデルが採用されている</a:t>
            </a:r>
            <a:endParaRPr lang="en-US" altLang="ja-JP" sz="2400" b="1" dirty="0" smtClean="0">
              <a:latin typeface="メイリオ" pitchFamily="50" charset="-128"/>
              <a:ea typeface="メイリオ" pitchFamily="50" charset="-128"/>
              <a:cs typeface="メイリオ" pitchFamily="50" charset="-128"/>
            </a:endParaRPr>
          </a:p>
          <a:p>
            <a:r>
              <a:rPr kumimoji="1" lang="ja-JP" altLang="en-US"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  </a:t>
            </a:r>
            <a:r>
              <a:rPr kumimoji="1" lang="ja-JP" altLang="en-US"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現在も盛んに開発が行われている</a:t>
            </a:r>
            <a:endParaRPr kumimoji="1" lang="ja-JP" altLang="en-US" sz="2400" b="1" dirty="0">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up)">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animBg="1"/>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9522</TotalTime>
  <Words>5079</Words>
  <Application>Microsoft Office PowerPoint</Application>
  <PresentationFormat>画面に合わせる (4:3)</PresentationFormat>
  <Paragraphs>1311</Paragraphs>
  <Slides>53</Slides>
  <Notes>37</Notes>
  <HiddenSlides>11</HiddenSlides>
  <MMClips>0</MMClips>
  <ScaleCrop>false</ScaleCrop>
  <HeadingPairs>
    <vt:vector size="4" baseType="variant">
      <vt:variant>
        <vt:lpstr>テーマ</vt:lpstr>
      </vt:variant>
      <vt:variant>
        <vt:i4>1</vt:i4>
      </vt:variant>
      <vt:variant>
        <vt:lpstr>スライド タイトル</vt:lpstr>
      </vt:variant>
      <vt:variant>
        <vt:i4>53</vt:i4>
      </vt:variant>
    </vt:vector>
  </HeadingPairs>
  <TitlesOfParts>
    <vt:vector size="54" baseType="lpstr">
      <vt:lpstr>Office テーマ</vt:lpstr>
      <vt:lpstr>NetCommons3プラグイン開発における 機能提案及び、評価</vt:lpstr>
      <vt:lpstr>スライド 2</vt:lpstr>
      <vt:lpstr>目次</vt:lpstr>
      <vt:lpstr>目次</vt:lpstr>
      <vt:lpstr>1.1 CMS</vt:lpstr>
      <vt:lpstr>1.1 CMS</vt:lpstr>
      <vt:lpstr>1.1 CMS</vt:lpstr>
      <vt:lpstr>1.2 NC2との主な相違点</vt:lpstr>
      <vt:lpstr>1.2 NC2との主な相違点</vt:lpstr>
      <vt:lpstr>1.2 NC2との主な相違点</vt:lpstr>
      <vt:lpstr>1.2 NC2との主な相違点</vt:lpstr>
      <vt:lpstr>1.2 NC2との主な相違点</vt:lpstr>
      <vt:lpstr>1.3 ユーザのメリット</vt:lpstr>
      <vt:lpstr>目次</vt:lpstr>
      <vt:lpstr>２.1 プラグイン開発</vt:lpstr>
      <vt:lpstr>２.1 プラグイン開発</vt:lpstr>
      <vt:lpstr>２.2 開発スケジュール</vt:lpstr>
      <vt:lpstr>目次</vt:lpstr>
      <vt:lpstr>3.1 NC2のフォーム</vt:lpstr>
      <vt:lpstr>3.2 EFO</vt:lpstr>
      <vt:lpstr>3.3 EFO適用イメージ</vt:lpstr>
      <vt:lpstr>3.4 検討項目</vt:lpstr>
      <vt:lpstr>検討項目の選定プロセス</vt:lpstr>
      <vt:lpstr>目次</vt:lpstr>
      <vt:lpstr>4.1 検討項目の分類</vt:lpstr>
      <vt:lpstr>4.2 実現方法</vt:lpstr>
      <vt:lpstr>4.2 実現方法</vt:lpstr>
      <vt:lpstr>4.2 実現方法</vt:lpstr>
      <vt:lpstr>4.2 実現方法</vt:lpstr>
      <vt:lpstr>目次</vt:lpstr>
      <vt:lpstr>5.1 評価内容</vt:lpstr>
      <vt:lpstr>5.2 評価結果</vt:lpstr>
      <vt:lpstr>5.2 評価結果</vt:lpstr>
      <vt:lpstr>5.2 評価結果</vt:lpstr>
      <vt:lpstr>5.2 評価結果</vt:lpstr>
      <vt:lpstr>5.2 評価結果</vt:lpstr>
      <vt:lpstr>目次</vt:lpstr>
      <vt:lpstr>6.１結論</vt:lpstr>
      <vt:lpstr>6.2 今後の予定</vt:lpstr>
      <vt:lpstr>6.2 今後の予定</vt:lpstr>
      <vt:lpstr>6.2 今後の予定</vt:lpstr>
      <vt:lpstr>ご清聴ありがとうございました。</vt:lpstr>
      <vt:lpstr>テーマ選定に至るプロセス</vt:lpstr>
      <vt:lpstr>PLATONの移行(NC2⇒NC3)</vt:lpstr>
      <vt:lpstr>使用しているソフトウェア</vt:lpstr>
      <vt:lpstr>基礎知識の勉強…</vt:lpstr>
      <vt:lpstr>CI(継続的インテグレーション)</vt:lpstr>
      <vt:lpstr>HTML</vt:lpstr>
      <vt:lpstr>CSS</vt:lpstr>
      <vt:lpstr>CSS</vt:lpstr>
      <vt:lpstr>Javascript</vt:lpstr>
      <vt:lpstr>Javascript</vt:lpstr>
      <vt:lpstr>OSS(オープンソースソフトウェア)</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NetCommons3開発における 機能提案および評価</dc:title>
  <dc:creator>joho</dc:creator>
  <cp:lastModifiedBy>hokada</cp:lastModifiedBy>
  <cp:revision>943</cp:revision>
  <dcterms:created xsi:type="dcterms:W3CDTF">2014-10-23T15:17:38Z</dcterms:created>
  <dcterms:modified xsi:type="dcterms:W3CDTF">2014-12-08T07:26:16Z</dcterms:modified>
</cp:coreProperties>
</file>