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6" r:id="rId2"/>
    <p:sldId id="276" r:id="rId3"/>
    <p:sldId id="312" r:id="rId4"/>
    <p:sldId id="285" r:id="rId5"/>
    <p:sldId id="286" r:id="rId6"/>
    <p:sldId id="287" r:id="rId7"/>
    <p:sldId id="288" r:id="rId8"/>
    <p:sldId id="315" r:id="rId9"/>
    <p:sldId id="316" r:id="rId10"/>
    <p:sldId id="317" r:id="rId11"/>
    <p:sldId id="318" r:id="rId12"/>
    <p:sldId id="319" r:id="rId13"/>
    <p:sldId id="289" r:id="rId14"/>
    <p:sldId id="290" r:id="rId15"/>
    <p:sldId id="291" r:id="rId16"/>
    <p:sldId id="292" r:id="rId17"/>
    <p:sldId id="293" r:id="rId18"/>
    <p:sldId id="295" r:id="rId19"/>
    <p:sldId id="294" r:id="rId20"/>
    <p:sldId id="323" r:id="rId21"/>
    <p:sldId id="296" r:id="rId22"/>
    <p:sldId id="297" r:id="rId23"/>
    <p:sldId id="298" r:id="rId24"/>
    <p:sldId id="299" r:id="rId25"/>
    <p:sldId id="301" r:id="rId26"/>
    <p:sldId id="300" r:id="rId27"/>
    <p:sldId id="302" r:id="rId28"/>
    <p:sldId id="303" r:id="rId29"/>
    <p:sldId id="304" r:id="rId30"/>
    <p:sldId id="305" r:id="rId31"/>
    <p:sldId id="307" r:id="rId32"/>
    <p:sldId id="308" r:id="rId33"/>
    <p:sldId id="306" r:id="rId34"/>
    <p:sldId id="309" r:id="rId35"/>
    <p:sldId id="321" r:id="rId36"/>
    <p:sldId id="325" r:id="rId37"/>
    <p:sldId id="324" r:id="rId38"/>
    <p:sldId id="322" r:id="rId39"/>
    <p:sldId id="326" r:id="rId40"/>
    <p:sldId id="330" r:id="rId41"/>
    <p:sldId id="327" r:id="rId42"/>
    <p:sldId id="331" r:id="rId43"/>
    <p:sldId id="328" r:id="rId44"/>
    <p:sldId id="329" r:id="rId45"/>
    <p:sldId id="310" r:id="rId46"/>
    <p:sldId id="320" r:id="rId47"/>
    <p:sldId id="333" r:id="rId48"/>
    <p:sldId id="335" r:id="rId49"/>
    <p:sldId id="336" r:id="rId50"/>
    <p:sldId id="283" r:id="rId51"/>
    <p:sldId id="274" r:id="rId52"/>
    <p:sldId id="311" r:id="rId53"/>
    <p:sldId id="332" r:id="rId54"/>
    <p:sldId id="334" r:id="rId55"/>
    <p:sldId id="314"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BFF"/>
    <a:srgbClr val="CDCDCD"/>
    <a:srgbClr val="F5F5F5"/>
    <a:srgbClr val="D4F4D4"/>
    <a:srgbClr val="A9E9A9"/>
    <a:srgbClr val="EAEAEA"/>
    <a:srgbClr val="E6E6E6"/>
    <a:srgbClr val="9AE69A"/>
    <a:srgbClr val="BCEEBC"/>
    <a:srgbClr val="97E59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584" autoAdjust="0"/>
    <p:restoredTop sz="68267" autoAdjust="0"/>
  </p:normalViewPr>
  <p:slideViewPr>
    <p:cSldViewPr>
      <p:cViewPr varScale="1">
        <p:scale>
          <a:sx n="77" d="100"/>
          <a:sy n="77" d="100"/>
        </p:scale>
        <p:origin x="-684" y="-42"/>
      </p:cViewPr>
      <p:guideLst>
        <p:guide orient="horz" pos="2160"/>
        <p:guide pos="2880"/>
      </p:guideLst>
    </p:cSldViewPr>
  </p:slideViewPr>
  <p:outlineViewPr>
    <p:cViewPr>
      <p:scale>
        <a:sx n="33" d="100"/>
        <a:sy n="33" d="100"/>
      </p:scale>
      <p:origin x="0" y="112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7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pPr/>
              <a:t>2014/12/3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2014/12/3</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の項目について調査し、こちらの</a:t>
            </a:r>
            <a:r>
              <a:rPr kumimoji="1" lang="en-US" altLang="ja-JP" dirty="0" smtClean="0"/>
              <a:t>13</a:t>
            </a:r>
            <a:r>
              <a:rPr kumimoji="1" lang="ja-JP" altLang="en-US" dirty="0" smtClean="0"/>
              <a:t>項目を検討項目としました。</a:t>
            </a:r>
            <a:endParaRPr kumimoji="1" lang="en-US" altLang="ja-JP" dirty="0" smtClean="0"/>
          </a:p>
          <a:p>
            <a:r>
              <a:rPr kumimoji="1" lang="ja-JP" altLang="en-US" dirty="0" smtClean="0"/>
              <a:t>詳細は以降説明します。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UI </a:t>
            </a:r>
            <a:r>
              <a:rPr kumimoji="1" lang="ja-JP" altLang="en-US" dirty="0" smtClean="0"/>
              <a:t>になります。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先に</a:t>
            </a:r>
            <a:r>
              <a:rPr kumimoji="1" lang="en-US" altLang="ja-JP" dirty="0" smtClean="0"/>
              <a:t>iframe</a:t>
            </a:r>
            <a:r>
              <a:rPr kumimoji="1" lang="ja-JP" altLang="en-US" dirty="0" smtClean="0"/>
              <a:t>プラグインとしての機能要件の評価</a:t>
            </a:r>
            <a:endParaRPr kumimoji="1" lang="en-US" altLang="ja-JP" dirty="0" smtClean="0"/>
          </a:p>
          <a:p>
            <a:endParaRPr kumimoji="1" lang="en-US" altLang="ja-JP" dirty="0" smtClean="0"/>
          </a:p>
          <a:p>
            <a:r>
              <a:rPr kumimoji="1" lang="ja-JP" altLang="en-US" dirty="0" smtClean="0"/>
              <a:t>そして次に提案機能の評価をします。</a:t>
            </a:r>
            <a:endParaRPr kumimoji="1" lang="en-US" altLang="ja-JP" dirty="0" smtClean="0"/>
          </a:p>
          <a:p>
            <a:endParaRPr kumimoji="1" lang="en-US" altLang="ja-JP" dirty="0" smtClean="0"/>
          </a:p>
          <a:p>
            <a:r>
              <a:rPr kumimoji="1" lang="ja-JP" altLang="en-US" dirty="0" smtClean="0"/>
              <a:t>機能要件は設計で作成した画面遷移図を満たす実装ができているかどうかを見ます。</a:t>
            </a:r>
            <a:endParaRPr kumimoji="1" lang="en-US" altLang="ja-JP" dirty="0" smtClean="0"/>
          </a:p>
          <a:p>
            <a:endParaRPr kumimoji="1" lang="en-US" altLang="ja-JP" dirty="0" smtClean="0"/>
          </a:p>
          <a:p>
            <a:r>
              <a:rPr kumimoji="1" lang="ja-JP" altLang="en-US" dirty="0" smtClean="0"/>
              <a:t>提案機能については評価内容でも述べた通り、定量的な評価が難しいため</a:t>
            </a:r>
            <a:endParaRPr kumimoji="1" lang="en-US" altLang="ja-JP" dirty="0" smtClean="0"/>
          </a:p>
          <a:p>
            <a:r>
              <a:rPr kumimoji="1" lang="ja-JP" altLang="en-US" dirty="0" smtClean="0"/>
              <a:t>分類する前の</a:t>
            </a:r>
            <a:r>
              <a:rPr kumimoji="1" lang="en-US" altLang="ja-JP" dirty="0" smtClean="0"/>
              <a:t>13</a:t>
            </a:r>
            <a:r>
              <a:rPr kumimoji="1" lang="ja-JP" altLang="en-US" dirty="0" smtClean="0"/>
              <a:t>の検討項目を満たす実装ができているかどうかを見ていきます。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まずは機能要件です。</a:t>
            </a:r>
            <a:endParaRPr kumimoji="1" lang="en-US" altLang="ja-JP" dirty="0" smtClean="0"/>
          </a:p>
          <a:p>
            <a:endParaRPr kumimoji="1" lang="en-US" altLang="ja-JP" dirty="0" smtClean="0"/>
          </a:p>
          <a:p>
            <a:r>
              <a:rPr kumimoji="1" lang="ja-JP" altLang="en-US" dirty="0" smtClean="0"/>
              <a:t>これは画面遷移図の一部です。</a:t>
            </a:r>
            <a:endParaRPr kumimoji="1" lang="en-US" altLang="ja-JP" dirty="0" smtClean="0"/>
          </a:p>
          <a:p>
            <a:endParaRPr kumimoji="1" lang="en-US" altLang="ja-JP" dirty="0" smtClean="0"/>
          </a:p>
          <a:p>
            <a:r>
              <a:rPr kumimoji="1" lang="ja-JP" altLang="en-US" dirty="0" smtClean="0"/>
              <a:t>例えば、右上にあるボタンを押すと、設定する画面が表示されたり、</a:t>
            </a:r>
            <a:endParaRPr kumimoji="1" lang="en-US" altLang="ja-JP" dirty="0" smtClean="0"/>
          </a:p>
          <a:p>
            <a:r>
              <a:rPr kumimoji="1" lang="en-US" altLang="ja-JP" dirty="0" smtClean="0"/>
              <a:t>URL</a:t>
            </a:r>
            <a:r>
              <a:rPr kumimoji="1" lang="ja-JP" altLang="en-US" dirty="0" smtClean="0"/>
              <a:t>を入力して決定ボタンを押すと、登録処理が行われ、正常に登録されたら、</a:t>
            </a:r>
            <a:endParaRPr kumimoji="1" lang="en-US" altLang="ja-JP" dirty="0" smtClean="0"/>
          </a:p>
          <a:p>
            <a:r>
              <a:rPr kumimoji="1" lang="ja-JP" altLang="en-US" dirty="0" smtClean="0"/>
              <a:t>正常に登録しました。というメッセージを出したり、</a:t>
            </a:r>
            <a:endParaRPr kumimoji="1" lang="en-US" altLang="ja-JP" dirty="0" smtClean="0"/>
          </a:p>
          <a:p>
            <a:endParaRPr kumimoji="1" lang="en-US" altLang="ja-JP" dirty="0" smtClean="0"/>
          </a:p>
          <a:p>
            <a:r>
              <a:rPr kumimoji="1" lang="ja-JP" altLang="en-US" dirty="0" smtClean="0"/>
              <a:t>という処理を確認します。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この結果、基本的に全ての機能要件を満たす実装ができました。</a:t>
            </a:r>
            <a:endParaRPr kumimoji="1" lang="en-US" altLang="ja-JP" dirty="0" smtClean="0"/>
          </a:p>
          <a:p>
            <a:endParaRPr kumimoji="1" lang="en-US" altLang="ja-JP" dirty="0" smtClean="0"/>
          </a:p>
          <a:p>
            <a:r>
              <a:rPr kumimoji="1" lang="ja-JP" altLang="en-US" dirty="0" smtClean="0"/>
              <a:t>あえて基本的にと言いましたが、一件</a:t>
            </a:r>
            <a:r>
              <a:rPr kumimoji="1" lang="ja-JP" altLang="en-US" dirty="0" smtClean="0"/>
              <a:t>、</a:t>
            </a:r>
            <a:r>
              <a:rPr kumimoji="1" lang="en-US" altLang="ja-JP" dirty="0" smtClean="0"/>
              <a:t>Web</a:t>
            </a:r>
            <a:r>
              <a:rPr kumimoji="1" lang="ja-JP" altLang="en-US" dirty="0" smtClean="0"/>
              <a:t>ブラウザに依存する問題がでて</a:t>
            </a:r>
            <a:r>
              <a:rPr kumimoji="1" lang="ja-JP" altLang="en-US" dirty="0" smtClean="0"/>
              <a:t>おります。</a:t>
            </a:r>
            <a:endParaRPr kumimoji="1" lang="en-US" altLang="ja-JP" dirty="0" smtClean="0"/>
          </a:p>
          <a:p>
            <a:endParaRPr kumimoji="1" lang="en-US" altLang="ja-JP" dirty="0" smtClean="0"/>
          </a:p>
          <a:p>
            <a:r>
              <a:rPr kumimoji="1" lang="ja-JP" altLang="en-US" dirty="0" smtClean="0"/>
              <a:t>これは今後</a:t>
            </a:r>
            <a:r>
              <a:rPr kumimoji="1" lang="ja-JP" altLang="en-US" dirty="0" smtClean="0"/>
              <a:t>の課題で述べたいと思います。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続きまして提案機能の評価を見ていきます。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私は本科生時代の卒業研究は、</a:t>
            </a:r>
            <a:r>
              <a:rPr kumimoji="1" lang="en-US" altLang="ja-JP" dirty="0" smtClean="0"/>
              <a:t>NetCommons2</a:t>
            </a:r>
            <a:r>
              <a:rPr kumimoji="1" lang="ja-JP" altLang="en-US" dirty="0" smtClean="0"/>
              <a:t>を活用しまして日工専の情報共有基盤を作ろうというものでした。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r>
              <a:rPr kumimoji="1" lang="ja-JP" altLang="en-US" dirty="0" smtClean="0"/>
              <a:t>。</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r>
              <a:rPr kumimoji="1" lang="ja-JP" altLang="en-US" dirty="0" smtClean="0"/>
              <a:t>開発の中で、卒業研究では仕様としか回答できなかったところを、実際にリリースされる機能として提案する機会を得ました。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そこでユーザ目線で入力がしやすく、エラー内容が分かりやすいフォームを提案・評価した結果を報告させていただきます。</a:t>
            </a:r>
            <a:endParaRPr kumimoji="1" lang="en-US" altLang="ja-JP" dirty="0" smtClean="0"/>
          </a:p>
          <a:p>
            <a:r>
              <a:rPr kumimoji="1" lang="ja-JP" altLang="en-US" dirty="0" smtClean="0"/>
              <a:t>ここで報告する内容は全てとはいきませんが、</a:t>
            </a:r>
            <a:r>
              <a:rPr kumimoji="1" lang="en-US" altLang="ja-JP" dirty="0" smtClean="0"/>
              <a:t>NC3</a:t>
            </a:r>
            <a:r>
              <a:rPr kumimoji="1" lang="ja-JP" altLang="en-US" dirty="0" smtClean="0"/>
              <a:t>の仕様に採用されています。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a:t>
            </a:r>
            <a:r>
              <a:rPr kumimoji="1" lang="ja-JP" altLang="en-US" dirty="0" smtClean="0"/>
              <a:t>最適化</a:t>
            </a:r>
            <a:r>
              <a:rPr kumimoji="1" lang="ja-JP" altLang="en-US" dirty="0" smtClean="0"/>
              <a:t>です</a:t>
            </a:r>
            <a:r>
              <a:rPr kumimoji="1" lang="ja-JP" altLang="en-US" dirty="0" smtClean="0"/>
              <a:t>。</a:t>
            </a:r>
            <a:endParaRPr kumimoji="1" lang="en-US" altLang="ja-JP" dirty="0" smtClean="0"/>
          </a:p>
          <a:p>
            <a:endParaRPr kumimoji="1" lang="en-US" altLang="ja-JP" dirty="0" smtClean="0"/>
          </a:p>
          <a:p>
            <a:r>
              <a:rPr kumimoji="1" lang="ja-JP" altLang="en-US" dirty="0" smtClean="0"/>
              <a:t>全てを説明すると時間もありませんので、</a:t>
            </a:r>
            <a:endParaRPr kumimoji="1" lang="en-US" altLang="ja-JP" dirty="0" smtClean="0"/>
          </a:p>
          <a:p>
            <a:r>
              <a:rPr kumimoji="1" lang="ja-JP" altLang="en-US" dirty="0" smtClean="0"/>
              <a:t>数点に絞って説明します。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のフォームを使うことで、自動的にこのように表示することができます。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a:t>
            </a:r>
            <a:r>
              <a:rPr kumimoji="1" lang="ja-JP" altLang="en-US" dirty="0" smtClean="0"/>
              <a:t>リアルタイムバリデーションです。</a:t>
            </a:r>
            <a:endParaRPr kumimoji="1" lang="en-US" altLang="ja-JP" dirty="0" smtClean="0"/>
          </a:p>
          <a:p>
            <a:endParaRPr kumimoji="1" lang="en-US" altLang="ja-JP" dirty="0" smtClean="0"/>
          </a:p>
          <a:p>
            <a:r>
              <a:rPr kumimoji="1" lang="ja-JP" altLang="en-US" dirty="0" smtClean="0"/>
              <a:t>背景文字で薄く</a:t>
            </a:r>
            <a:r>
              <a:rPr kumimoji="1" lang="en-US" altLang="ja-JP" dirty="0" smtClean="0"/>
              <a:t>400</a:t>
            </a:r>
            <a:r>
              <a:rPr kumimoji="1" lang="ja-JP" altLang="en-US" dirty="0" smtClean="0"/>
              <a:t>という数字がありますが、</a:t>
            </a:r>
            <a:endParaRPr kumimoji="1" lang="en-US" altLang="ja-JP" dirty="0" smtClean="0"/>
          </a:p>
          <a:p>
            <a:r>
              <a:rPr kumimoji="1" lang="ja-JP" altLang="en-US" dirty="0" smtClean="0"/>
              <a:t>何も入力されていない場合</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まずは前置き的なところで、</a:t>
            </a:r>
            <a:endParaRPr kumimoji="1" lang="en-US" altLang="ja-JP" dirty="0" smtClean="0"/>
          </a:p>
          <a:p>
            <a:r>
              <a:rPr kumimoji="1" lang="en-US" altLang="ja-JP" dirty="0" smtClean="0"/>
              <a:t>CMS</a:t>
            </a:r>
            <a:r>
              <a:rPr kumimoji="1" lang="ja-JP" altLang="en-US" dirty="0" smtClean="0"/>
              <a:t>とは。</a:t>
            </a:r>
            <a:r>
              <a:rPr kumimoji="1" lang="en-US" altLang="ja-JP" dirty="0" smtClean="0"/>
              <a:t>NC2</a:t>
            </a:r>
            <a:r>
              <a:rPr kumimoji="1" lang="ja-JP" altLang="en-US" dirty="0" smtClean="0"/>
              <a:t>との相違点、そして</a:t>
            </a:r>
            <a:r>
              <a:rPr kumimoji="1" lang="en-US" altLang="ja-JP" dirty="0" smtClean="0"/>
              <a:t>NC3</a:t>
            </a:r>
            <a:r>
              <a:rPr kumimoji="1" lang="ja-JP" altLang="en-US" dirty="0" smtClean="0"/>
              <a:t>プロジェクトとは何か。といったところを説明します。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en-US" altLang="ja-JP" baseline="0" dirty="0" smtClean="0"/>
              <a:t> </a:t>
            </a:r>
            <a:r>
              <a:rPr kumimoji="1" lang="en-US" altLang="ja-JP" dirty="0" smtClean="0"/>
              <a:t>NetCommons2</a:t>
            </a:r>
            <a:r>
              <a:rPr kumimoji="1" lang="ja-JP" altLang="en-US" dirty="0" smtClean="0"/>
              <a:t>を</a:t>
            </a:r>
            <a:r>
              <a:rPr kumimoji="1" lang="en-US" altLang="ja-JP" dirty="0" smtClean="0"/>
              <a:t>NC2</a:t>
            </a:r>
            <a:r>
              <a:rPr kumimoji="1" lang="ja-JP" altLang="en-US" dirty="0" smtClean="0"/>
              <a:t>と表現させて頂きます。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2014/12/3</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2014/12/3</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2014/12/3</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2014/12/3</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2</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プラグイン開発</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開発スケジュール</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4005064"/>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設計作業中</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49688"/>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085184"/>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800" b="1" dirty="0" smtClean="0"/>
              <a:t>　　　　・入力</a:t>
            </a:r>
            <a:r>
              <a:rPr lang="ja-JP" altLang="en-US" sz="2800" b="1" dirty="0" smtClean="0"/>
              <a:t>が</a:t>
            </a:r>
            <a:r>
              <a:rPr lang="ja-JP" altLang="en-US" sz="2800" b="1" dirty="0" smtClean="0"/>
              <a:t>しやすい</a:t>
            </a:r>
            <a:endParaRPr lang="en-US" altLang="ja-JP" sz="2800" b="1" dirty="0" smtClean="0"/>
          </a:p>
          <a:p>
            <a:r>
              <a:rPr lang="ja-JP" altLang="en-US" sz="2800" b="1" dirty="0" smtClean="0"/>
              <a:t>　　　　・エラー</a:t>
            </a:r>
            <a:r>
              <a:rPr lang="ja-JP" altLang="en-US" sz="2800" b="1" dirty="0" smtClean="0"/>
              <a:t>内容が</a:t>
            </a:r>
            <a:r>
              <a:rPr lang="ja-JP" altLang="en-US" sz="2800" b="1" dirty="0" smtClean="0"/>
              <a:t>分かりやすい　</a:t>
            </a:r>
            <a:r>
              <a:rPr lang="en-US" altLang="ja-JP" sz="2800" b="1" dirty="0" smtClean="0"/>
              <a:t>etc</a:t>
            </a:r>
          </a:p>
          <a:p>
            <a:r>
              <a:rPr lang="ja-JP" altLang="en-US" sz="2800" b="1" dirty="0" smtClean="0"/>
              <a:t>　</a:t>
            </a:r>
            <a:r>
              <a:rPr lang="ja-JP" altLang="en-US" sz="2800" b="1" dirty="0" smtClean="0"/>
              <a:t>　</a:t>
            </a:r>
            <a:r>
              <a:rPr lang="en-US" altLang="ja-JP" sz="2800" b="1" dirty="0" smtClean="0"/>
              <a:t>=&gt; </a:t>
            </a:r>
            <a:r>
              <a:rPr lang="ja-JP" altLang="en-US" sz="2800" b="1" dirty="0" smtClean="0"/>
              <a:t>使用性が高いフォームを提案</a:t>
            </a:r>
            <a:r>
              <a:rPr lang="ja-JP" altLang="en-US" sz="2800" b="1" dirty="0" smtClean="0"/>
              <a:t>・評価する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45632"/>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3888432"/>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このタグを利用することで、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NC3</a:t>
            </a:r>
            <a:r>
              <a:rPr kumimoji="1" lang="ja-JP" altLang="en-US" sz="2400" dirty="0" smtClean="0"/>
              <a:t>の一つの機能としてこの技術を提供</a:t>
            </a:r>
            <a:r>
              <a:rPr kumimoji="1" lang="ja-JP" altLang="en-US" sz="2400" dirty="0" smtClean="0"/>
              <a:t>する</a:t>
            </a:r>
            <a:r>
              <a:rPr lang="ja-JP" altLang="en-US" sz="2400" dirty="0" smtClean="0"/>
              <a:t>プラグイン</a:t>
            </a:r>
            <a:r>
              <a:rPr kumimoji="1" lang="ja-JP" altLang="en-US" sz="2400" dirty="0" smtClean="0"/>
              <a:t>。</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インフラ系</a:t>
                      </a:r>
                    </a:p>
                    <a:p>
                      <a:pPr algn="ctr">
                        <a:lnSpc>
                          <a:spcPts val="1800"/>
                        </a:lnSpc>
                        <a:spcAft>
                          <a:spcPts val="0"/>
                        </a:spcAft>
                      </a:pPr>
                      <a:r>
                        <a:rPr lang="en-US" sz="1800" kern="100" dirty="0">
                          <a:latin typeface="Century"/>
                          <a:ea typeface="Mincho"/>
                          <a:cs typeface="Times New Roman"/>
                        </a:rPr>
                        <a:t>VirtualBox, Vagrant, Git</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フレームワーク・ライブラリ</a:t>
                      </a:r>
                    </a:p>
                    <a:p>
                      <a:pPr algn="ctr">
                        <a:lnSpc>
                          <a:spcPts val="1800"/>
                        </a:lnSpc>
                        <a:spcAft>
                          <a:spcPts val="0"/>
                        </a:spcAft>
                      </a:pPr>
                      <a:r>
                        <a:rPr lang="en-US" sz="1800" kern="100" dirty="0">
                          <a:latin typeface="Century"/>
                          <a:ea typeface="Mincho"/>
                          <a:cs typeface="Times New Roman"/>
                        </a:rPr>
                        <a:t>CakePHP, AngularJS, Bootstrap</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smtClean="0">
                          <a:latin typeface="Century"/>
                          <a:ea typeface="Mincho"/>
                          <a:cs typeface="Times New Roman"/>
                        </a:rPr>
                        <a:t>NC3</a:t>
                      </a:r>
                      <a:r>
                        <a:rPr lang="ja-JP" sz="1800" kern="100" dirty="0" smtClean="0">
                          <a:latin typeface="Century"/>
                          <a:ea typeface="Mincho"/>
                          <a:cs typeface="Times New Roman"/>
                        </a:rPr>
                        <a:t>仕様理解</a:t>
                      </a:r>
                      <a:endParaRPr lang="ja-JP" sz="18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NC2</a:t>
                      </a:r>
                      <a:r>
                        <a:rPr lang="ja-JP" sz="18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NC3</a:t>
                      </a:r>
                      <a:r>
                        <a:rPr lang="ja-JP" sz="18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11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のフォーム</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61926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ea typeface="メイリオ" pitchFamily="50" charset="-128"/>
                <a:cs typeface="メイリオ" pitchFamily="50" charset="-128"/>
              </a:rPr>
              <a:t>NC2</a:t>
            </a:r>
            <a:r>
              <a:rPr lang="ja-JP" altLang="en-US" sz="2800" b="1" dirty="0" smtClean="0">
                <a:ea typeface="メイリオ" pitchFamily="50" charset="-128"/>
                <a:cs typeface="メイリオ" pitchFamily="50" charset="-128"/>
              </a:rPr>
              <a:t> </a:t>
            </a:r>
            <a:r>
              <a:rPr lang="en-US" altLang="ja-JP" sz="2800" b="1" dirty="0" smtClean="0">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モジュールのフォーム</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23528" y="4581128"/>
            <a:ext cx="8352928"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3200" b="1" dirty="0" smtClean="0"/>
              <a:t>iframe</a:t>
            </a:r>
            <a:r>
              <a:rPr lang="ja-JP" altLang="en-US" sz="3200" b="1" dirty="0" smtClean="0"/>
              <a:t>プラグインの使用性（使いやすさ、</a:t>
            </a:r>
            <a:endParaRPr lang="en-US" altLang="ja-JP" sz="3200" b="1" dirty="0" smtClean="0"/>
          </a:p>
          <a:p>
            <a:pPr algn="ctr"/>
            <a:r>
              <a:rPr lang="ja-JP" altLang="en-US" sz="3200" b="1" dirty="0" smtClean="0"/>
              <a:t>操作しやすさ）を考え</a:t>
            </a:r>
            <a:r>
              <a:rPr lang="ja-JP" altLang="en-US" sz="3200" b="1" dirty="0" smtClean="0"/>
              <a:t>、</a:t>
            </a:r>
            <a:r>
              <a:rPr lang="en-US" altLang="ja-JP" sz="3200" b="1" dirty="0" smtClean="0"/>
              <a:t>EFO</a:t>
            </a:r>
            <a:r>
              <a:rPr lang="ja-JP" altLang="en-US" sz="3200" b="1" dirty="0" smtClean="0"/>
              <a:t>を検討</a:t>
            </a:r>
            <a:r>
              <a:rPr lang="ja-JP" altLang="en-US" sz="3200" b="1" dirty="0" smtClean="0"/>
              <a:t>した。</a:t>
            </a:r>
            <a:endParaRPr lang="ja-JP" altLang="en-US" sz="3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47436"/>
              <a:gd name="adj2" fmla="val 7190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38657"/>
              <a:gd name="adj2" fmla="val 635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41486"/>
              <a:gd name="adj2" fmla="val -897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07504" y="1052736"/>
          <a:ext cx="8892480" cy="5498169"/>
        </p:xfrm>
        <a:graphic>
          <a:graphicData uri="http://schemas.openxmlformats.org/drawingml/2006/table">
            <a:tbl>
              <a:tblPr/>
              <a:tblGrid>
                <a:gridCol w="536615"/>
                <a:gridCol w="8355865"/>
              </a:tblGrid>
              <a:tr h="864096">
                <a:tc>
                  <a:txBody>
                    <a:bodyPr/>
                    <a:lstStyle/>
                    <a:p>
                      <a:pPr algn="ctr">
                        <a:lnSpc>
                          <a:spcPts val="1800"/>
                        </a:lnSpc>
                        <a:spcAft>
                          <a:spcPts val="0"/>
                        </a:spcAft>
                      </a:pPr>
                      <a:r>
                        <a:rPr lang="en-US" altLang="ja-JP" sz="2000" kern="100" dirty="0" smtClean="0">
                          <a:latin typeface="+mn-lt"/>
                          <a:ea typeface="Mincho"/>
                          <a:cs typeface="Times New Roman"/>
                        </a:rPr>
                        <a:t>#</a:t>
                      </a: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1398">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3288">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7473">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8682">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2048">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検討項目の分類</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表示・入力方法最適化</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リアルタイムバリデーション</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サブミットロック</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908720"/>
          <a:ext cx="8568952" cy="5768124"/>
        </p:xfrm>
        <a:graphic>
          <a:graphicData uri="http://schemas.openxmlformats.org/drawingml/2006/table">
            <a:tbl>
              <a:tblPr/>
              <a:tblGrid>
                <a:gridCol w="432048"/>
                <a:gridCol w="5328592"/>
                <a:gridCol w="2808312"/>
              </a:tblGrid>
              <a:tr h="484713">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分類</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45832">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05341">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012160" y="6021288"/>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Horizontal)">
                                      <p:cBhvr>
                                        <p:cTn id="10" dur="500"/>
                                        <p:tgtEl>
                                          <p:spTgt spid="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3"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評価内容</a:t>
            </a:r>
            <a:endParaRPr lang="en-US" altLang="ja-JP" sz="28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評価結果</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229600" cy="5112568"/>
          </a:xfrm>
        </p:spPr>
        <p:txBody>
          <a:bodyPr>
            <a:noAutofit/>
          </a:bodyPr>
          <a:lstStyle/>
          <a:p>
            <a:r>
              <a:rPr lang="ja-JP" altLang="en-US" dirty="0" smtClean="0"/>
              <a:t>使用性の評価はアンケート調査やアクセスログ解析が一般的だが、リリースされていない現段階では定量的な評価は困難である。</a:t>
            </a:r>
            <a:endParaRPr lang="en-US" altLang="ja-JP" dirty="0" smtClean="0"/>
          </a:p>
          <a:p>
            <a:r>
              <a:rPr kumimoji="1" lang="ja-JP" altLang="en-US" dirty="0" smtClean="0"/>
              <a:t>定量的な評価をするならば</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a:p>
            <a:r>
              <a:rPr kumimoji="1" lang="ja-JP" altLang="en-US" dirty="0" smtClean="0"/>
              <a:t>また</a:t>
            </a:r>
            <a:r>
              <a:rPr kumimoji="1" lang="en-US" altLang="ja-JP" dirty="0" smtClean="0"/>
              <a:t>iframe</a:t>
            </a:r>
            <a:r>
              <a:rPr kumimoji="1" lang="ja-JP" altLang="en-US" dirty="0" smtClean="0"/>
              <a:t>プラグイン自体の機能を満たしていることが前提となるため、</a:t>
            </a:r>
            <a:r>
              <a:rPr lang="en-US" altLang="ja-JP" dirty="0" smtClean="0"/>
              <a:t>13</a:t>
            </a:r>
            <a:r>
              <a:rPr lang="ja-JP" altLang="en-US" dirty="0" smtClean="0"/>
              <a:t>項目以外に</a:t>
            </a:r>
            <a:r>
              <a:rPr lang="en-US" altLang="ja-JP" dirty="0" smtClean="0"/>
              <a:t>iframe</a:t>
            </a:r>
            <a:r>
              <a:rPr lang="ja-JP" altLang="en-US" dirty="0" smtClean="0"/>
              <a:t>プラグインとしての機能要件も評価する。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t>=&gt; </a:t>
            </a:r>
            <a:r>
              <a:rPr lang="ja-JP" altLang="en-US" dirty="0" smtClean="0"/>
              <a:t>画面遷移図を満たす実装か？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15" name="コンテンツ プレースホルダ 14"/>
          <p:cNvSpPr>
            <a:spLocks noGrp="1"/>
          </p:cNvSpPr>
          <p:nvPr>
            <p:ph idx="1"/>
          </p:nvPr>
        </p:nvSpPr>
        <p:spPr>
          <a:xfrm>
            <a:off x="467544" y="1916832"/>
            <a:ext cx="4536504" cy="576064"/>
          </a:xfrm>
        </p:spPr>
        <p:txBody>
          <a:bodyPr>
            <a:normAutofit/>
          </a:bodyPr>
          <a:lstStyle/>
          <a:p>
            <a:r>
              <a:rPr lang="ja-JP" altLang="en-US" dirty="0" smtClean="0"/>
              <a:t>画面遷移図（一部抜粋）</a:t>
            </a:r>
            <a:endParaRPr lang="en-US" altLang="ja-JP" dirty="0" smtClean="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9" name="図 8"/>
          <p:cNvPicPr/>
          <p:nvPr/>
        </p:nvPicPr>
        <p:blipFill>
          <a:blip r:embed="rId3" cstate="print"/>
          <a:srcRect/>
          <a:stretch>
            <a:fillRect/>
          </a:stretch>
        </p:blipFill>
        <p:spPr bwMode="auto">
          <a:xfrm>
            <a:off x="0" y="2420888"/>
            <a:ext cx="9144000" cy="4437112"/>
          </a:xfrm>
          <a:prstGeom prst="rect">
            <a:avLst/>
          </a:prstGeom>
          <a:noFill/>
          <a:ln w="9525">
            <a:noFill/>
            <a:miter lim="800000"/>
            <a:headEnd/>
            <a:tailEnd/>
          </a:ln>
        </p:spPr>
      </p:pic>
      <p:sp>
        <p:nvSpPr>
          <p:cNvPr id="13" name="角丸四角形 12"/>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7" name="図 6"/>
          <p:cNvPicPr/>
          <p:nvPr/>
        </p:nvPicPr>
        <p:blipFill>
          <a:blip r:embed="rId3" cstate="print"/>
          <a:srcRect/>
          <a:stretch>
            <a:fillRect/>
          </a:stretch>
        </p:blipFill>
        <p:spPr bwMode="auto">
          <a:xfrm>
            <a:off x="4860032" y="1782766"/>
            <a:ext cx="4139952" cy="854146"/>
          </a:xfrm>
          <a:prstGeom prst="rect">
            <a:avLst/>
          </a:prstGeom>
          <a:noFill/>
          <a:ln w="9525">
            <a:noFill/>
            <a:miter lim="800000"/>
            <a:headEnd/>
            <a:tailEnd/>
          </a:ln>
        </p:spPr>
      </p:pic>
      <p:pic>
        <p:nvPicPr>
          <p:cNvPr id="8" name="図 7"/>
          <p:cNvPicPr/>
          <p:nvPr/>
        </p:nvPicPr>
        <p:blipFill>
          <a:blip r:embed="rId4" cstate="print"/>
          <a:srcRect/>
          <a:stretch>
            <a:fillRect/>
          </a:stretch>
        </p:blipFill>
        <p:spPr bwMode="auto">
          <a:xfrm>
            <a:off x="0" y="1772816"/>
            <a:ext cx="4755127" cy="5085184"/>
          </a:xfrm>
          <a:prstGeom prst="rect">
            <a:avLst/>
          </a:prstGeom>
          <a:noFill/>
          <a:ln w="9525">
            <a:noFill/>
            <a:miter lim="800000"/>
            <a:headEnd/>
            <a:tailEnd/>
          </a:ln>
        </p:spPr>
      </p:pic>
      <p:pic>
        <p:nvPicPr>
          <p:cNvPr id="9" name="図 8"/>
          <p:cNvPicPr/>
          <p:nvPr/>
        </p:nvPicPr>
        <p:blipFill>
          <a:blip r:embed="rId5" cstate="print"/>
          <a:srcRect/>
          <a:stretch>
            <a:fillRect/>
          </a:stretch>
        </p:blipFill>
        <p:spPr bwMode="auto">
          <a:xfrm>
            <a:off x="4860032" y="2708920"/>
            <a:ext cx="4221136" cy="1872208"/>
          </a:xfrm>
          <a:prstGeom prst="rect">
            <a:avLst/>
          </a:prstGeom>
          <a:noFill/>
          <a:ln w="9525">
            <a:noFill/>
            <a:miter lim="800000"/>
            <a:headEnd/>
            <a:tailEnd/>
          </a:ln>
        </p:spPr>
      </p:pic>
      <p:sp>
        <p:nvSpPr>
          <p:cNvPr id="10" name="角丸四角形 9"/>
          <p:cNvSpPr/>
          <p:nvPr/>
        </p:nvSpPr>
        <p:spPr>
          <a:xfrm>
            <a:off x="4644008" y="4797152"/>
            <a:ext cx="4104456" cy="2016224"/>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基本的に全ての機能要件を</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満たす実装ができた。</a:t>
            </a: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endParaRPr lang="en-US" altLang="ja-JP" sz="2000" b="1" dirty="0" smtClean="0">
              <a:latin typeface="メイリオ" pitchFamily="50" charset="-128"/>
              <a:ea typeface="メイリオ" pitchFamily="50" charset="-128"/>
              <a:cs typeface="メイリオ" pitchFamily="50" charset="-128"/>
            </a:endParaRPr>
          </a:p>
          <a:p>
            <a:pPr>
              <a:buFont typeface="Arial" pitchFamily="34" charset="0"/>
              <a:buChar char="•"/>
            </a:pPr>
            <a:r>
              <a:rPr lang="ja-JP" altLang="en-US" sz="2000" b="1" dirty="0" smtClean="0">
                <a:latin typeface="メイリオ" pitchFamily="50" charset="-128"/>
                <a:ea typeface="メイリオ" pitchFamily="50" charset="-128"/>
                <a:cs typeface="メイリオ" pitchFamily="50" charset="-128"/>
              </a:rPr>
              <a:t>一件、</a:t>
            </a:r>
            <a:r>
              <a:rPr lang="en-US" altLang="ja-JP" sz="2000" b="1" dirty="0" smtClean="0">
                <a:latin typeface="メイリオ" pitchFamily="50" charset="-128"/>
                <a:ea typeface="メイリオ" pitchFamily="50" charset="-128"/>
                <a:cs typeface="メイリオ" pitchFamily="50" charset="-128"/>
              </a:rPr>
              <a:t>Web</a:t>
            </a:r>
            <a:r>
              <a:rPr lang="ja-JP" altLang="en-US" sz="2000" b="1" dirty="0" smtClean="0">
                <a:latin typeface="メイリオ" pitchFamily="50" charset="-128"/>
                <a:ea typeface="メイリオ" pitchFamily="50" charset="-128"/>
                <a:cs typeface="メイリオ" pitchFamily="50" charset="-128"/>
              </a:rPr>
              <a:t>ブラウザに依存する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問題がでており、今後の課題で</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述べる。</a:t>
            </a:r>
            <a:endParaRPr lang="ja-JP" altLang="en-US" sz="2000" b="1" dirty="0">
              <a:latin typeface="メイリオ" pitchFamily="50" charset="-128"/>
              <a:ea typeface="メイリオ" pitchFamily="50" charset="-128"/>
              <a:cs typeface="メイリオ" pitchFamily="50" charset="-128"/>
            </a:endParaRPr>
          </a:p>
        </p:txBody>
      </p:sp>
      <p:sp>
        <p:nvSpPr>
          <p:cNvPr id="11" name="角丸四角形 10"/>
          <p:cNvSpPr/>
          <p:nvPr/>
        </p:nvSpPr>
        <p:spPr>
          <a:xfrm>
            <a:off x="323530" y="1124744"/>
            <a:ext cx="24962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機能要件</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6" name="コンテンツ プレースホルダ 5"/>
          <p:cNvSpPr>
            <a:spLocks noGrp="1"/>
          </p:cNvSpPr>
          <p:nvPr>
            <p:ph idx="1"/>
          </p:nvPr>
        </p:nvSpPr>
        <p:spPr>
          <a:xfrm>
            <a:off x="1619672" y="2060848"/>
            <a:ext cx="6059016" cy="576064"/>
          </a:xfrm>
        </p:spPr>
        <p:txBody>
          <a:bodyPr>
            <a:noAutofit/>
          </a:bodyPr>
          <a:lstStyle/>
          <a:p>
            <a:pPr>
              <a:buNone/>
            </a:pPr>
            <a:r>
              <a:rPr lang="en-US" altLang="ja-JP" dirty="0" smtClean="0">
                <a:solidFill>
                  <a:schemeClr val="bg1">
                    <a:lumMod val="85000"/>
                  </a:schemeClr>
                </a:solidFill>
              </a:rPr>
              <a:t>=&gt; </a:t>
            </a:r>
            <a:r>
              <a:rPr lang="ja-JP" altLang="en-US" dirty="0" smtClean="0">
                <a:solidFill>
                  <a:schemeClr val="bg1">
                    <a:lumMod val="85000"/>
                  </a:schemeClr>
                </a:solidFill>
              </a:rPr>
              <a:t>画面遷移図を満たす実装か？</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角丸四角形 6"/>
          <p:cNvSpPr/>
          <p:nvPr/>
        </p:nvSpPr>
        <p:spPr>
          <a:xfrm>
            <a:off x="323530" y="1124744"/>
            <a:ext cx="2496276" cy="648072"/>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1">
                <a:lumMod val="20000"/>
                <a:lumOff val="80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solidFill>
                  <a:schemeClr val="bg1">
                    <a:lumMod val="85000"/>
                  </a:schemeClr>
                </a:solidFill>
                <a:latin typeface="メイリオ" pitchFamily="50" charset="-128"/>
                <a:ea typeface="メイリオ" pitchFamily="50" charset="-128"/>
                <a:cs typeface="メイリオ" pitchFamily="50" charset="-128"/>
              </a:rPr>
              <a:t>機能要件</a:t>
            </a:r>
            <a:endParaRPr kumimoji="1" lang="ja-JP" altLang="en-US" sz="2800" b="1" dirty="0">
              <a:solidFill>
                <a:schemeClr val="bg1">
                  <a:lumMod val="85000"/>
                </a:schemeClr>
              </a:solidFill>
              <a:latin typeface="メイリオ" pitchFamily="50" charset="-128"/>
              <a:ea typeface="メイリオ" pitchFamily="50" charset="-128"/>
              <a:cs typeface="メイリオ" pitchFamily="50" charset="-128"/>
            </a:endParaRPr>
          </a:p>
        </p:txBody>
      </p:sp>
      <p:sp>
        <p:nvSpPr>
          <p:cNvPr id="8" name="角丸四角形 7"/>
          <p:cNvSpPr/>
          <p:nvPr/>
        </p:nvSpPr>
        <p:spPr>
          <a:xfrm>
            <a:off x="323529" y="29249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1259632" y="3861048"/>
            <a:ext cx="7344816" cy="28083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分類前の各検討項目を満たす実装か？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HTML, CSS, Javascript</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との主な相違点</a:t>
            </a: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1" name="表 10"/>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solidFill>
                            <a:srgbClr val="FF0000"/>
                          </a:solidFill>
                          <a:latin typeface="+mn-lt"/>
                          <a:ea typeface="Mincho"/>
                          <a:cs typeface="Times New Roman"/>
                        </a:rPr>
                        <a:t>アクティブなフォームは</a:t>
                      </a:r>
                      <a:r>
                        <a:rPr lang="ja-JP" sz="2000" kern="100" dirty="0" smtClean="0">
                          <a:solidFill>
                            <a:srgbClr val="FF0000"/>
                          </a:solidFill>
                          <a:latin typeface="+mn-lt"/>
                          <a:ea typeface="Mincho"/>
                          <a:cs typeface="Times New Roman"/>
                        </a:rPr>
                        <a:t>色</a:t>
                      </a:r>
                      <a:r>
                        <a:rPr lang="ja-JP" sz="2000"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3" name="テキスト ボックス 12"/>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テキスト ボックス 13"/>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5" name="テキスト ボックス 14"/>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ox(in)">
                                      <p:cBhvr>
                                        <p:cTn id="25" dur="500"/>
                                        <p:tgtEl>
                                          <p:spTgt spid="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ox(in)">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u="sng" kern="100" dirty="0">
                          <a:solidFill>
                            <a:srgbClr val="FF0000"/>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kern="100" dirty="0" smtClean="0">
                          <a:solidFill>
                            <a:schemeClr val="bg1">
                              <a:lumMod val="65000"/>
                            </a:schemeClr>
                          </a:solidFill>
                          <a:latin typeface="+mn-lt"/>
                          <a:ea typeface="Mincho"/>
                          <a:cs typeface="Times New Roman"/>
                        </a:rPr>
                        <a:t>アクティブなフォームは</a:t>
                      </a:r>
                      <a:r>
                        <a:rPr lang="ja-JP" sz="1600" kern="100" dirty="0" smtClean="0">
                          <a:solidFill>
                            <a:schemeClr val="bg1">
                              <a:lumMod val="65000"/>
                            </a:schemeClr>
                          </a:solidFill>
                          <a:latin typeface="+mn-lt"/>
                          <a:ea typeface="Mincho"/>
                          <a:cs typeface="Times New Roman"/>
                        </a:rPr>
                        <a:t>色</a:t>
                      </a:r>
                      <a:r>
                        <a:rPr lang="ja-JP" sz="1600" kern="100" dirty="0">
                          <a:solidFill>
                            <a:schemeClr val="bg1">
                              <a:lumMod val="65000"/>
                            </a:schemeClr>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ラジオボタンやチェックボックス</a:t>
                      </a:r>
                      <a:r>
                        <a:rPr lang="ja-JP" sz="1600" kern="100" dirty="0" smtClean="0">
                          <a:solidFill>
                            <a:schemeClr val="bg1">
                              <a:lumMod val="65000"/>
                            </a:schemeClr>
                          </a:solidFill>
                          <a:latin typeface="+mn-lt"/>
                          <a:ea typeface="Mincho"/>
                          <a:cs typeface="Times New Roman"/>
                        </a:rPr>
                        <a:t>はラベル</a:t>
                      </a:r>
                      <a:r>
                        <a:rPr lang="ja-JP" sz="1600" kern="100" dirty="0">
                          <a:solidFill>
                            <a:schemeClr val="bg1">
                              <a:lumMod val="6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755576" y="3573016"/>
            <a:ext cx="6120680"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827584" y="3789040"/>
            <a:ext cx="4606887" cy="23762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459340" y="3717032"/>
            <a:ext cx="4272900" cy="2808312"/>
          </a:xfrm>
          <a:prstGeom prst="rect">
            <a:avLst/>
          </a:prstGeom>
          <a:noFill/>
          <a:ln w="9525">
            <a:noFill/>
            <a:miter lim="800000"/>
            <a:headEnd/>
            <a:tailEnd/>
          </a:ln>
        </p:spPr>
      </p:pic>
      <p:cxnSp>
        <p:nvCxnSpPr>
          <p:cNvPr id="29" name="カギ線コネクタ 28"/>
          <p:cNvCxnSpPr/>
          <p:nvPr/>
        </p:nvCxnSpPr>
        <p:spPr>
          <a:xfrm rot="5400000">
            <a:off x="1007604" y="3825044"/>
            <a:ext cx="1224136" cy="288032"/>
          </a:xfrm>
          <a:prstGeom prst="bentConnector3">
            <a:avLst>
              <a:gd name="adj1" fmla="val 752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83768" y="3429000"/>
            <a:ext cx="1080120" cy="936104"/>
          </a:xfrm>
          <a:prstGeom prst="bentConnector3">
            <a:avLst>
              <a:gd name="adj1" fmla="val 75168"/>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467544" y="2564905"/>
          <a:ext cx="8280920" cy="4104459"/>
        </p:xfrm>
        <a:graphic>
          <a:graphicData uri="http://schemas.openxmlformats.org/drawingml/2006/table">
            <a:tbl>
              <a:tblPr/>
              <a:tblGrid>
                <a:gridCol w="504056"/>
                <a:gridCol w="6768752"/>
                <a:gridCol w="1008112"/>
              </a:tblGrid>
              <a:tr h="502339">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58408">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u="none" kern="100" dirty="0">
                          <a:solidFill>
                            <a:schemeClr val="bg1">
                              <a:lumMod val="65000"/>
                            </a:schemeClr>
                          </a:solidFill>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u="sng" kern="100" dirty="0" smtClean="0">
                          <a:solidFill>
                            <a:srgbClr val="FF0000"/>
                          </a:solidFill>
                          <a:latin typeface="+mn-lt"/>
                          <a:ea typeface="Mincho"/>
                          <a:cs typeface="Times New Roman"/>
                        </a:rPr>
                        <a:t>アクティブなフォームは</a:t>
                      </a:r>
                      <a:r>
                        <a:rPr lang="ja-JP" sz="2000" u="sng" kern="100" dirty="0" smtClean="0">
                          <a:solidFill>
                            <a:srgbClr val="FF0000"/>
                          </a:solidFill>
                          <a:latin typeface="+mn-lt"/>
                          <a:ea typeface="Mincho"/>
                          <a:cs typeface="Times New Roman"/>
                        </a:rPr>
                        <a:t>色</a:t>
                      </a:r>
                      <a:r>
                        <a:rPr lang="ja-JP" sz="2000" u="sng" kern="100" dirty="0">
                          <a:solidFill>
                            <a:srgbClr val="FF0000"/>
                          </a:solidFill>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392">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8408">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58408">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4464">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kern="100" dirty="0">
                          <a:solidFill>
                            <a:schemeClr val="bg1">
                              <a:lumMod val="65000"/>
                            </a:schemeClr>
                          </a:solidFill>
                          <a:latin typeface="+mn-lt"/>
                          <a:ea typeface="Mincho"/>
                          <a:cs typeface="Times New Roman"/>
                        </a:rPr>
                        <a:t>ラジオボタンやチェックボックス</a:t>
                      </a:r>
                      <a:r>
                        <a:rPr lang="ja-JP" sz="1600" kern="100" dirty="0" smtClean="0">
                          <a:solidFill>
                            <a:schemeClr val="bg1">
                              <a:lumMod val="65000"/>
                            </a:schemeClr>
                          </a:solidFill>
                          <a:latin typeface="+mn-lt"/>
                          <a:ea typeface="Mincho"/>
                          <a:cs typeface="Times New Roman"/>
                        </a:rPr>
                        <a:t>はラベル</a:t>
                      </a:r>
                      <a:r>
                        <a:rPr lang="ja-JP" sz="1600" kern="100" dirty="0">
                          <a:solidFill>
                            <a:schemeClr val="bg1">
                              <a:lumMod val="65000"/>
                            </a:schemeClr>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8028384" y="30689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2" name="テキスト ボックス 51"/>
          <p:cNvSpPr txBox="1"/>
          <p:nvPr/>
        </p:nvSpPr>
        <p:spPr>
          <a:xfrm>
            <a:off x="8028384" y="34290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3" name="テキスト ボックス 52"/>
          <p:cNvSpPr txBox="1"/>
          <p:nvPr/>
        </p:nvSpPr>
        <p:spPr>
          <a:xfrm>
            <a:off x="8028384" y="37890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4" name="テキスト ボックス 53"/>
          <p:cNvSpPr txBox="1"/>
          <p:nvPr/>
        </p:nvSpPr>
        <p:spPr>
          <a:xfrm>
            <a:off x="8028384" y="41490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5" name="テキスト ボックス 54"/>
          <p:cNvSpPr txBox="1"/>
          <p:nvPr/>
        </p:nvSpPr>
        <p:spPr>
          <a:xfrm>
            <a:off x="8028384" y="45091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6" name="テキスト ボックス 55"/>
          <p:cNvSpPr txBox="1"/>
          <p:nvPr/>
        </p:nvSpPr>
        <p:spPr>
          <a:xfrm>
            <a:off x="8028384" y="486916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7" name="テキスト ボックス 56"/>
          <p:cNvSpPr txBox="1"/>
          <p:nvPr/>
        </p:nvSpPr>
        <p:spPr>
          <a:xfrm>
            <a:off x="8028384" y="522920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8" name="テキスト ボックス 57"/>
          <p:cNvSpPr txBox="1"/>
          <p:nvPr/>
        </p:nvSpPr>
        <p:spPr>
          <a:xfrm>
            <a:off x="8028384" y="55892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59" name="テキスト ボックス 58"/>
          <p:cNvSpPr txBox="1"/>
          <p:nvPr/>
        </p:nvSpPr>
        <p:spPr>
          <a:xfrm>
            <a:off x="8028384" y="594928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60" name="テキスト ボックス 59"/>
          <p:cNvSpPr txBox="1"/>
          <p:nvPr/>
        </p:nvSpPr>
        <p:spPr>
          <a:xfrm>
            <a:off x="8028384" y="630932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27" name="正方形/長方形 26"/>
          <p:cNvSpPr/>
          <p:nvPr/>
        </p:nvSpPr>
        <p:spPr>
          <a:xfrm>
            <a:off x="1115616" y="4185084"/>
            <a:ext cx="4824536" cy="2672916"/>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1187624" y="4342602"/>
            <a:ext cx="4680519" cy="2398766"/>
          </a:xfrm>
          <a:prstGeom prst="rect">
            <a:avLst/>
          </a:prstGeom>
          <a:noFill/>
          <a:ln w="9525">
            <a:noFill/>
            <a:miter lim="800000"/>
            <a:headEnd/>
            <a:tailEnd/>
          </a:ln>
        </p:spPr>
      </p:pic>
      <p:cxnSp>
        <p:nvCxnSpPr>
          <p:cNvPr id="29" name="カギ線コネクタ 28"/>
          <p:cNvCxnSpPr/>
          <p:nvPr/>
        </p:nvCxnSpPr>
        <p:spPr>
          <a:xfrm rot="16200000" flipH="1">
            <a:off x="2303748" y="4185084"/>
            <a:ext cx="1224136" cy="1008112"/>
          </a:xfrm>
          <a:prstGeom prst="bentConnector3">
            <a:avLst>
              <a:gd name="adj1" fmla="val 21736"/>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2492896"/>
          <a:ext cx="3168352" cy="3888432"/>
        </p:xfrm>
        <a:graphic>
          <a:graphicData uri="http://schemas.openxmlformats.org/drawingml/2006/table">
            <a:tbl>
              <a:tblPr/>
              <a:tblGrid>
                <a:gridCol w="387961"/>
                <a:gridCol w="2276335"/>
                <a:gridCol w="504056"/>
              </a:tblGrid>
              <a:tr h="967248">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953008">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0"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68176">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800" b="0" u="none" kern="100" dirty="0">
                          <a:solidFill>
                            <a:srgbClr val="FF0000"/>
                          </a:solidFill>
                          <a:latin typeface="+mn-lt"/>
                          <a:ea typeface="Mincho"/>
                          <a:cs typeface="Times New Roman"/>
                        </a:rPr>
                        <a:t>エラー箇所に正しい情報が入力</a:t>
                      </a:r>
                      <a:r>
                        <a:rPr lang="ja-JP" sz="1800" b="0" u="none" kern="100" dirty="0" smtClean="0">
                          <a:solidFill>
                            <a:srgbClr val="FF0000"/>
                          </a:solidFill>
                          <a:latin typeface="+mn-lt"/>
                          <a:ea typeface="Mincho"/>
                          <a:cs typeface="Times New Roman"/>
                        </a:rPr>
                        <a:t>されたらエラー</a:t>
                      </a:r>
                      <a:r>
                        <a:rPr lang="ja-JP" sz="1800" b="0"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2915816" y="3707740"/>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2915816" y="5085184"/>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3462158" y="2484348"/>
            <a:ext cx="5609834" cy="3896980"/>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3522153" y="2556355"/>
            <a:ext cx="5442335" cy="37444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8" name="角丸四角形 7"/>
          <p:cNvSpPr/>
          <p:nvPr/>
        </p:nvSpPr>
        <p:spPr>
          <a:xfrm>
            <a:off x="179512" y="1124744"/>
            <a:ext cx="4680519"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latin typeface="メイリオ" pitchFamily="50" charset="-128"/>
                <a:ea typeface="メイリオ" pitchFamily="50" charset="-128"/>
                <a:cs typeface="メイリオ" pitchFamily="50" charset="-128"/>
              </a:rPr>
              <a:t>提案機能（非機能要件）</a:t>
            </a:r>
            <a:endParaRPr kumimoji="1" lang="ja-JP" altLang="en-US" sz="2800" b="1" dirty="0">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323528" y="1916832"/>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467544" y="2564904"/>
          <a:ext cx="8280920" cy="1008112"/>
        </p:xfrm>
        <a:graphic>
          <a:graphicData uri="http://schemas.openxmlformats.org/drawingml/2006/table">
            <a:tbl>
              <a:tblPr/>
              <a:tblGrid>
                <a:gridCol w="504056"/>
                <a:gridCol w="6768752"/>
                <a:gridCol w="1008112"/>
              </a:tblGrid>
              <a:tr h="504056">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1600" kern="100" dirty="0" smtClean="0">
                          <a:latin typeface="+mn-lt"/>
                          <a:ea typeface="Mincho"/>
                          <a:cs typeface="Times New Roman"/>
                        </a:rPr>
                        <a:t>評価</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504056">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kern="100" dirty="0" smtClean="0">
                          <a:solidFill>
                            <a:srgbClr val="FF0000"/>
                          </a:solidFill>
                          <a:latin typeface="+mn-lt"/>
                          <a:ea typeface="Mincho"/>
                          <a:cs typeface="Times New Roman"/>
                        </a:rPr>
                        <a:t>登録</a:t>
                      </a:r>
                      <a:r>
                        <a:rPr lang="ja-JP" sz="1800"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028384" y="3131676"/>
            <a:ext cx="504056" cy="369332"/>
          </a:xfrm>
          <a:prstGeom prst="rect">
            <a:avLst/>
          </a:prstGeom>
          <a:noFill/>
        </p:spPr>
        <p:txBody>
          <a:bodyPr wrap="square" rtlCol="0">
            <a:spAutoFit/>
          </a:bodyPr>
          <a:lstStyle/>
          <a:p>
            <a:r>
              <a:rPr lang="ja-JP" altLang="en-US" dirty="0" smtClean="0">
                <a:latin typeface="HGPｺﾞｼｯｸE" pitchFamily="50" charset="-128"/>
                <a:ea typeface="HGPｺﾞｼｯｸE" pitchFamily="50" charset="-128"/>
                <a:cs typeface="メイリオ" pitchFamily="50" charset="-128"/>
              </a:rPr>
              <a:t>○</a:t>
            </a:r>
            <a:endParaRPr kumimoji="1" lang="ja-JP" altLang="en-US" dirty="0">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789041"/>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886895"/>
            <a:ext cx="8640960" cy="2350417"/>
          </a:xfrm>
          <a:prstGeom prst="rect">
            <a:avLst/>
          </a:prstGeom>
          <a:noFill/>
          <a:ln w="9525">
            <a:noFill/>
            <a:miter lim="800000"/>
            <a:headEnd/>
            <a:tailEnd/>
          </a:ln>
        </p:spPr>
      </p:pic>
      <p:sp>
        <p:nvSpPr>
          <p:cNvPr id="16" name="角丸四角形 15"/>
          <p:cNvSpPr/>
          <p:nvPr/>
        </p:nvSpPr>
        <p:spPr>
          <a:xfrm>
            <a:off x="1475656"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5157192"/>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5724128" y="6309320"/>
            <a:ext cx="1872208" cy="548680"/>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5157192"/>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45</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a:t>
            </a:r>
            <a:r>
              <a:rPr lang="ja-JP" altLang="en-US" dirty="0" smtClean="0"/>
              <a:t>結論</a:t>
            </a:r>
            <a:endParaRPr kumimoji="1" lang="ja-JP" altLang="en-US" dirty="0"/>
          </a:p>
        </p:txBody>
      </p:sp>
      <p:sp>
        <p:nvSpPr>
          <p:cNvPr id="6" name="コンテンツ プレースホルダ 5"/>
          <p:cNvSpPr>
            <a:spLocks noGrp="1"/>
          </p:cNvSpPr>
          <p:nvPr>
            <p:ph idx="1"/>
          </p:nvPr>
        </p:nvSpPr>
        <p:spPr>
          <a:xfrm>
            <a:off x="457200" y="1412776"/>
            <a:ext cx="8686800" cy="4713387"/>
          </a:xfrm>
        </p:spPr>
        <p:txBody>
          <a:bodyPr/>
          <a:lstStyle/>
          <a:p>
            <a:r>
              <a:rPr lang="en-US" altLang="ja-JP" dirty="0" smtClean="0"/>
              <a:t>EFO</a:t>
            </a:r>
            <a:r>
              <a:rPr lang="ja-JP" altLang="en-US" dirty="0" smtClean="0"/>
              <a:t>の観点から提案機能を設計・実装し、</a:t>
            </a:r>
            <a:endParaRPr lang="en-US" altLang="ja-JP" dirty="0" smtClean="0"/>
          </a:p>
          <a:p>
            <a:pPr>
              <a:buNone/>
            </a:pPr>
            <a:r>
              <a:rPr lang="ja-JP" altLang="en-US" dirty="0" smtClean="0"/>
              <a:t>　</a:t>
            </a:r>
            <a:r>
              <a:rPr lang="ja-JP" altLang="en-US" dirty="0" smtClean="0"/>
              <a:t>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843808" y="2708920"/>
            <a:ext cx="3384376" cy="1080120"/>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611560" y="4149080"/>
            <a:ext cx="7920880" cy="2448272"/>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提案機能を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の会議内で報告し、</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全ての機能ではないが</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の仕様に追加してもらうことができた。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7"/>
            <a:ext cx="8229600" cy="2880320"/>
          </a:xfrm>
        </p:spPr>
        <p:txBody>
          <a:bodyPr>
            <a:normAutofit/>
          </a:bodyPr>
          <a:lstStyle/>
          <a:p>
            <a:pPr>
              <a:buNone/>
            </a:pPr>
            <a:r>
              <a:rPr kumimoji="1" lang="en-US" altLang="ja-JP" dirty="0" smtClean="0"/>
              <a:t>1. </a:t>
            </a:r>
            <a:r>
              <a:rPr lang="en-US" altLang="ja-JP" dirty="0" smtClean="0"/>
              <a:t>[</a:t>
            </a:r>
            <a:r>
              <a:rPr lang="ja-JP" altLang="en-US" dirty="0" smtClean="0"/>
              <a:t>機能要件</a:t>
            </a:r>
            <a:r>
              <a:rPr lang="en-US" altLang="ja-JP" dirty="0" smtClean="0"/>
              <a:t>] </a:t>
            </a:r>
            <a:r>
              <a:rPr lang="ja-JP" altLang="en-US" dirty="0" smtClean="0"/>
              <a:t>スクロールバーの</a:t>
            </a:r>
            <a:r>
              <a:rPr lang="en-US" altLang="ja-JP" dirty="0" smtClean="0"/>
              <a:t>Web</a:t>
            </a:r>
            <a:r>
              <a:rPr lang="ja-JP" altLang="en-US" dirty="0" smtClean="0"/>
              <a:t>ブラウザ</a:t>
            </a:r>
            <a:endParaRPr lang="en-US" altLang="ja-JP" dirty="0" smtClean="0"/>
          </a:p>
          <a:p>
            <a:pPr>
              <a:buNone/>
            </a:pPr>
            <a:r>
              <a:rPr lang="ja-JP" altLang="en-US" dirty="0" smtClean="0"/>
              <a:t>　　依存問題</a:t>
            </a:r>
            <a:endParaRPr lang="en-US" altLang="ja-JP" dirty="0" smtClean="0"/>
          </a:p>
          <a:p>
            <a:pPr lvl="1"/>
            <a:r>
              <a:rPr lang="en-US" altLang="ja-JP" dirty="0" smtClean="0"/>
              <a:t>Ajax</a:t>
            </a:r>
            <a:r>
              <a:rPr lang="ja-JP" altLang="en-US" dirty="0" smtClean="0"/>
              <a:t>による非同期通信による属性変更が</a:t>
            </a:r>
            <a:r>
              <a:rPr lang="en-US" altLang="ja-JP" dirty="0" smtClean="0"/>
              <a:t>Web</a:t>
            </a:r>
            <a:r>
              <a:rPr lang="ja-JP" altLang="en-US" dirty="0" smtClean="0"/>
              <a:t>ブラウザの表示に反映されない。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graphicFrame>
        <p:nvGraphicFramePr>
          <p:cNvPr id="8" name="表 7"/>
          <p:cNvGraphicFramePr>
            <a:graphicFrameLocks noGrp="1"/>
          </p:cNvGraphicFramePr>
          <p:nvPr/>
        </p:nvGraphicFramePr>
        <p:xfrm>
          <a:off x="683568" y="4077069"/>
          <a:ext cx="7848873" cy="2780931"/>
        </p:xfrm>
        <a:graphic>
          <a:graphicData uri="http://schemas.openxmlformats.org/drawingml/2006/table">
            <a:tbl>
              <a:tblPr/>
              <a:tblGrid>
                <a:gridCol w="413141"/>
                <a:gridCol w="2096747"/>
                <a:gridCol w="2341925"/>
                <a:gridCol w="1512460"/>
                <a:gridCol w="1484600"/>
              </a:tblGrid>
              <a:tr h="505623">
                <a:tc>
                  <a:txBody>
                    <a:bodyPr/>
                    <a:lstStyle/>
                    <a:p>
                      <a:pPr algn="ctr">
                        <a:lnSpc>
                          <a:spcPts val="1800"/>
                        </a:lnSpc>
                        <a:spcAft>
                          <a:spcPts val="0"/>
                        </a:spcAft>
                      </a:pPr>
                      <a:r>
                        <a:rPr lang="ja-JP" sz="1600"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600" kern="100" dirty="0">
                          <a:latin typeface="Century"/>
                          <a:ea typeface="Mincho"/>
                          <a:cs typeface="Times New Roman"/>
                        </a:rPr>
                        <a:t>分類（ベース）</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Web</a:t>
                      </a:r>
                      <a:r>
                        <a:rPr lang="ja-JP" sz="1600" kern="10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Windows</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600" kern="100">
                          <a:latin typeface="Century"/>
                          <a:ea typeface="Mincho"/>
                          <a:cs typeface="Times New Roman"/>
                        </a:rPr>
                        <a:t>Mac</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252812">
                <a:tc>
                  <a:txBody>
                    <a:bodyPr/>
                    <a:lstStyle/>
                    <a:p>
                      <a:pPr algn="ct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Internet Explorer</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Internet Explorer</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a:latin typeface="Century"/>
                          <a:ea typeface="Mincho"/>
                          <a:cs typeface="Times New Roman"/>
                        </a:rPr>
                        <a:t>2</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600" kern="100" dirty="0">
                          <a:solidFill>
                            <a:srgbClr val="FF0000"/>
                          </a:solidFill>
                          <a:latin typeface="Century"/>
                          <a:ea typeface="Mincho"/>
                          <a:cs typeface="Times New Roman"/>
                        </a:rPr>
                        <a:t>Firefox</a:t>
                      </a:r>
                      <a:endParaRPr lang="ja-JP" sz="1600"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Firefox</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dirty="0">
                          <a:solidFill>
                            <a:srgbClr val="FF0000"/>
                          </a:solidFill>
                          <a:latin typeface="Century"/>
                          <a:ea typeface="Mincho"/>
                          <a:cs typeface="Times New Roman"/>
                        </a:rPr>
                        <a:t>Comodo IceDragon</a:t>
                      </a:r>
                      <a:endParaRPr lang="ja-JP" sz="1600" kern="100" dirty="0">
                        <a:solidFill>
                          <a:srgbClr val="FF0000"/>
                        </a:solidFill>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a:latin typeface="Century"/>
                          <a:ea typeface="Mincho"/>
                          <a:cs typeface="Times New Roman"/>
                        </a:rPr>
                        <a:t>4</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600" kern="100" dirty="0">
                          <a:latin typeface="Century"/>
                          <a:ea typeface="Mincho"/>
                          <a:cs typeface="Times New Roman"/>
                        </a:rPr>
                        <a:t>Pale Moon</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252812">
                <a:tc>
                  <a:txBody>
                    <a:bodyPr/>
                    <a:lstStyle/>
                    <a:p>
                      <a:pPr algn="ct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Safari</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dirty="0">
                          <a:latin typeface="Century"/>
                          <a:ea typeface="Mincho"/>
                          <a:cs typeface="Times New Roman"/>
                        </a:rPr>
                        <a:t>Safari</a:t>
                      </a:r>
                      <a:endParaRPr lang="ja-JP" sz="1600" kern="100" dirty="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2812">
                <a:tc>
                  <a:txBody>
                    <a:bodyPr/>
                    <a:lstStyle/>
                    <a:p>
                      <a:pPr algn="ctr">
                        <a:lnSpc>
                          <a:spcPts val="1800"/>
                        </a:lnSpc>
                        <a:spcAft>
                          <a:spcPts val="0"/>
                        </a:spcAft>
                      </a:pPr>
                      <a:r>
                        <a:rPr lang="en-US" sz="1600" kern="100">
                          <a:latin typeface="Century"/>
                          <a:ea typeface="Mincho"/>
                          <a:cs typeface="Times New Roman"/>
                        </a:rPr>
                        <a:t>6</a:t>
                      </a:r>
                      <a:endParaRPr lang="ja-JP" sz="1600"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600" kern="100" dirty="0">
                          <a:latin typeface="Century"/>
                          <a:ea typeface="Mincho"/>
                          <a:cs typeface="Times New Roman"/>
                        </a:rPr>
                        <a:t>Chromium</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600" kern="100">
                          <a:latin typeface="Century"/>
                          <a:ea typeface="Mincho"/>
                          <a:cs typeface="Times New Roman"/>
                        </a:rPr>
                        <a:t>Google Chrome</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a:latin typeface="Century"/>
                          <a:ea typeface="Mincho"/>
                          <a:cs typeface="Times New Roman"/>
                        </a:rPr>
                        <a:t>Opera</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2812">
                <a:tc>
                  <a:txBody>
                    <a:bodyPr/>
                    <a:lstStyle/>
                    <a:p>
                      <a:pPr algn="ct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600" kern="100">
                          <a:latin typeface="Century"/>
                          <a:ea typeface="Mincho"/>
                          <a:cs typeface="Times New Roman"/>
                        </a:rPr>
                        <a:t>Sleipnir</a:t>
                      </a:r>
                      <a:endParaRPr lang="ja-JP" sz="1600" kern="100">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2812">
                <a:tc>
                  <a:txBody>
                    <a:bodyPr/>
                    <a:lstStyle/>
                    <a:p>
                      <a:pPr algn="ct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600" kern="100" dirty="0">
                          <a:solidFill>
                            <a:srgbClr val="FF0000"/>
                          </a:solidFill>
                          <a:latin typeface="Century"/>
                          <a:ea typeface="Mincho"/>
                          <a:cs typeface="Times New Roman"/>
                        </a:rPr>
                        <a:t>Comodo Dragon</a:t>
                      </a:r>
                      <a:endParaRPr lang="ja-JP" sz="1600" kern="100" dirty="0">
                        <a:solidFill>
                          <a:srgbClr val="FF0000"/>
                        </a:solidFill>
                        <a:latin typeface="Century"/>
                        <a:ea typeface="Mincho"/>
                        <a:cs typeface="Times New Roman"/>
                      </a:endParaRPr>
                    </a:p>
                  </a:txBody>
                  <a:tcPr marL="66772" marR="667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600"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6"/>
            <a:ext cx="8229600" cy="4896543"/>
          </a:xfrm>
        </p:spPr>
        <p:txBody>
          <a:bodyPr>
            <a:normAutofit/>
          </a:bodyPr>
          <a:lstStyle/>
          <a:p>
            <a:pPr>
              <a:buNone/>
            </a:pPr>
            <a:r>
              <a:rPr kumimoji="1" lang="en-US" altLang="ja-JP" dirty="0" smtClean="0"/>
              <a:t>2.</a:t>
            </a:r>
            <a:r>
              <a:rPr kumimoji="1" lang="ja-JP" altLang="en-US" dirty="0" smtClean="0"/>
              <a:t>本報告書作成中に発生した仕様変更への対応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457200" y="1412776"/>
            <a:ext cx="8229600" cy="4896543"/>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a:t>
            </a:r>
            <a:r>
              <a:rPr lang="en-US" altLang="ja-JP" dirty="0" smtClean="0"/>
              <a:t>ERD</a:t>
            </a:r>
            <a:r>
              <a:rPr lang="ja-JP" altLang="en-US" dirty="0" smtClean="0"/>
              <a:t>図、先行実装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50</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2</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51</a:t>
            </a:fld>
            <a:endParaRPr kumimoji="1" lang="ja-JP"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NC2</a:t>
            </a:r>
            <a:r>
              <a:rPr kumimoji="1" lang="ja-JP" altLang="en-US" sz="3600" dirty="0" smtClean="0"/>
              <a:t>と</a:t>
            </a:r>
            <a:r>
              <a:rPr kumimoji="1" lang="en-US" altLang="ja-JP" sz="3600" dirty="0" smtClean="0"/>
              <a:t>NC3</a:t>
            </a:r>
            <a:r>
              <a:rPr kumimoji="1" lang="ja-JP" altLang="en-US" sz="3600" dirty="0" smtClean="0"/>
              <a:t>の開発比較</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6"/>
          <p:cNvGraphicFramePr>
            <a:graphicFrameLocks noGrp="1"/>
          </p:cNvGraphicFramePr>
          <p:nvPr>
            <p:ph idx="1"/>
          </p:nvPr>
        </p:nvGraphicFramePr>
        <p:xfrm>
          <a:off x="251519" y="1196753"/>
          <a:ext cx="8496946" cy="5434688"/>
        </p:xfrm>
        <a:graphic>
          <a:graphicData uri="http://schemas.openxmlformats.org/drawingml/2006/table">
            <a:tbl>
              <a:tblPr firstRow="1" bandRow="1">
                <a:tableStyleId>{93296810-A885-4BE3-A3E7-6D5BEEA58F35}</a:tableStyleId>
              </a:tblPr>
              <a:tblGrid>
                <a:gridCol w="432049"/>
                <a:gridCol w="2664296"/>
                <a:gridCol w="936104"/>
                <a:gridCol w="1440160"/>
                <a:gridCol w="3024337"/>
              </a:tblGrid>
              <a:tr h="504055">
                <a:tc>
                  <a:txBody>
                    <a:bodyPr/>
                    <a:lstStyle/>
                    <a:p>
                      <a:pPr algn="ctr"/>
                      <a:r>
                        <a:rPr kumimoji="1" lang="en-US" altLang="ja-JP" dirty="0" smtClean="0"/>
                        <a:t>#</a:t>
                      </a:r>
                      <a:endParaRPr kumimoji="1" lang="ja-JP" altLang="en-US" dirty="0"/>
                    </a:p>
                  </a:txBody>
                  <a:tcPr anchor="ctr"/>
                </a:tc>
                <a:tc>
                  <a:txBody>
                    <a:bodyPr/>
                    <a:lstStyle/>
                    <a:p>
                      <a:pPr algn="ctr"/>
                      <a:r>
                        <a:rPr kumimoji="1" lang="ja-JP" altLang="en-US" dirty="0" smtClean="0"/>
                        <a:t>項目</a:t>
                      </a:r>
                      <a:endParaRPr kumimoji="1" lang="ja-JP" altLang="en-US" dirty="0"/>
                    </a:p>
                  </a:txBody>
                  <a:tcPr anchor="ctr"/>
                </a:tc>
                <a:tc>
                  <a:txBody>
                    <a:bodyPr/>
                    <a:lstStyle/>
                    <a:p>
                      <a:pPr algn="ctr"/>
                      <a:r>
                        <a:rPr kumimoji="1" lang="en-US" altLang="ja-JP" dirty="0" smtClean="0"/>
                        <a:t>NC2</a:t>
                      </a:r>
                      <a:endParaRPr kumimoji="1" lang="ja-JP" altLang="en-US" dirty="0"/>
                    </a:p>
                  </a:txBody>
                  <a:tcPr anchor="ctr"/>
                </a:tc>
                <a:tc>
                  <a:txBody>
                    <a:bodyPr/>
                    <a:lstStyle/>
                    <a:p>
                      <a:pPr algn="ctr"/>
                      <a:r>
                        <a:rPr kumimoji="1" lang="en-US" altLang="ja-JP" dirty="0" smtClean="0"/>
                        <a:t>NC3</a:t>
                      </a:r>
                      <a:endParaRPr kumimoji="1" lang="ja-JP" altLang="en-US" dirty="0"/>
                    </a:p>
                  </a:txBody>
                  <a:tcPr anchor="ctr"/>
                </a:tc>
                <a:tc>
                  <a:txBody>
                    <a:bodyPr/>
                    <a:lstStyle/>
                    <a:p>
                      <a:pPr algn="ctr"/>
                      <a:r>
                        <a:rPr kumimoji="1" lang="ja-JP" altLang="en-US" dirty="0" smtClean="0"/>
                        <a:t>効果</a:t>
                      </a:r>
                      <a:endParaRPr kumimoji="1" lang="ja-JP" altLang="en-US" dirty="0"/>
                    </a:p>
                  </a:txBody>
                  <a:tcPr anchor="ctr"/>
                </a:tc>
              </a:tr>
              <a:tr h="667811">
                <a:tc>
                  <a:txBody>
                    <a:bodyPr/>
                    <a:lstStyle/>
                    <a:p>
                      <a:pPr algn="r"/>
                      <a:r>
                        <a:rPr kumimoji="1" lang="en-US" altLang="ja-JP" dirty="0" smtClean="0"/>
                        <a:t>1</a:t>
                      </a:r>
                      <a:endParaRPr kumimoji="1" lang="ja-JP" altLang="en-US" dirty="0"/>
                    </a:p>
                  </a:txBody>
                  <a:tcPr anchor="ctr"/>
                </a:tc>
                <a:tc>
                  <a:txBody>
                    <a:bodyPr/>
                    <a:lstStyle/>
                    <a:p>
                      <a:r>
                        <a:rPr kumimoji="1" lang="en-US" altLang="ja-JP" dirty="0" smtClean="0"/>
                        <a:t>PHP</a:t>
                      </a:r>
                      <a:r>
                        <a:rPr kumimoji="1" lang="ja-JP" altLang="en-US" dirty="0" smtClean="0"/>
                        <a:t>フレームワーク</a:t>
                      </a:r>
                      <a:endParaRPr kumimoji="1" lang="ja-JP" altLang="en-US" dirty="0"/>
                    </a:p>
                  </a:txBody>
                  <a:tcPr anchor="ctr"/>
                </a:tc>
                <a:tc>
                  <a:txBody>
                    <a:bodyPr/>
                    <a:lstStyle/>
                    <a:p>
                      <a:pPr algn="ctr"/>
                      <a:r>
                        <a:rPr kumimoji="1" lang="en-US" altLang="ja-JP" dirty="0" smtClean="0"/>
                        <a:t>maple</a:t>
                      </a:r>
                      <a:endParaRPr kumimoji="1" lang="ja-JP" altLang="en-US" dirty="0"/>
                    </a:p>
                  </a:txBody>
                  <a:tcPr anchor="ctr"/>
                </a:tc>
                <a:tc>
                  <a:txBody>
                    <a:bodyPr/>
                    <a:lstStyle/>
                    <a:p>
                      <a:pPr algn="ctr"/>
                      <a:r>
                        <a:rPr kumimoji="1" lang="en-US" altLang="ja-JP" dirty="0" smtClean="0"/>
                        <a:t>CakePHP</a:t>
                      </a:r>
                      <a:endParaRPr kumimoji="1" lang="ja-JP" altLang="en-US" dirty="0"/>
                    </a:p>
                  </a:txBody>
                  <a:tcPr anchor="ctr"/>
                </a:tc>
                <a:tc>
                  <a:txBody>
                    <a:bodyPr/>
                    <a:lstStyle/>
                    <a:p>
                      <a:r>
                        <a:rPr kumimoji="1" lang="ja-JP" altLang="en-US" dirty="0" smtClean="0"/>
                        <a:t>開発効率</a:t>
                      </a:r>
                      <a:r>
                        <a:rPr kumimoji="1" lang="en-US" altLang="ja-JP" dirty="0" smtClean="0"/>
                        <a:t>UP</a:t>
                      </a:r>
                      <a:r>
                        <a:rPr kumimoji="1" lang="ja-JP" altLang="en-US" dirty="0" smtClean="0"/>
                        <a:t>（</a:t>
                      </a:r>
                      <a:r>
                        <a:rPr kumimoji="1" lang="en-US" altLang="ja-JP" dirty="0" smtClean="0"/>
                        <a:t>RAD</a:t>
                      </a:r>
                      <a:r>
                        <a:rPr kumimoji="1" lang="ja-JP" altLang="en-US" dirty="0" smtClean="0"/>
                        <a:t>）</a:t>
                      </a:r>
                      <a:endParaRPr kumimoji="1" lang="en-US" altLang="ja-JP" dirty="0" smtClean="0"/>
                    </a:p>
                    <a:p>
                      <a:r>
                        <a:rPr kumimoji="1" lang="ja-JP" altLang="en-US" dirty="0" smtClean="0"/>
                        <a:t>メンテナンス性</a:t>
                      </a:r>
                      <a:r>
                        <a:rPr kumimoji="1" lang="en-US" altLang="ja-JP" dirty="0" smtClean="0"/>
                        <a:t>UP</a:t>
                      </a:r>
                      <a:r>
                        <a:rPr kumimoji="1" lang="ja-JP" altLang="en-US" dirty="0" smtClean="0"/>
                        <a:t>（</a:t>
                      </a:r>
                      <a:r>
                        <a:rPr kumimoji="1" lang="en-US" altLang="ja-JP" dirty="0" smtClean="0"/>
                        <a:t>MVC</a:t>
                      </a:r>
                      <a:r>
                        <a:rPr kumimoji="1" lang="ja-JP" altLang="en-US" dirty="0" smtClean="0"/>
                        <a:t>）</a:t>
                      </a:r>
                      <a:endParaRPr kumimoji="1" lang="ja-JP" altLang="en-US" dirty="0"/>
                    </a:p>
                  </a:txBody>
                  <a:tcPr anchor="ctr"/>
                </a:tc>
              </a:tr>
              <a:tr h="386906">
                <a:tc>
                  <a:txBody>
                    <a:bodyPr/>
                    <a:lstStyle/>
                    <a:p>
                      <a:pPr algn="r"/>
                      <a:r>
                        <a:rPr kumimoji="1" lang="en-US" altLang="ja-JP" dirty="0" smtClean="0"/>
                        <a:t>2</a:t>
                      </a:r>
                      <a:endParaRPr kumimoji="1" lang="ja-JP" altLang="en-US" dirty="0"/>
                    </a:p>
                  </a:txBody>
                  <a:tcPr anchor="ctr"/>
                </a:tc>
                <a:tc>
                  <a:txBody>
                    <a:bodyPr/>
                    <a:lstStyle/>
                    <a:p>
                      <a:r>
                        <a:rPr kumimoji="1" lang="en-US" altLang="ja-JP" dirty="0" smtClean="0"/>
                        <a:t>Javascript</a:t>
                      </a:r>
                      <a:r>
                        <a:rPr kumimoji="1" lang="ja-JP" altLang="en-US" dirty="0" smtClean="0"/>
                        <a:t>フレームワーク</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AngularJS</a:t>
                      </a:r>
                      <a:endParaRPr kumimoji="1" lang="ja-JP" altLang="en-US" dirty="0"/>
                    </a:p>
                  </a:txBody>
                  <a:tcPr anchor="ctr"/>
                </a:tc>
                <a:tc>
                  <a:txBody>
                    <a:bodyPr/>
                    <a:lstStyle/>
                    <a:p>
                      <a:r>
                        <a:rPr kumimoji="1" lang="ja-JP" altLang="en-US" dirty="0" smtClean="0"/>
                        <a:t>開発効率</a:t>
                      </a:r>
                      <a:r>
                        <a:rPr kumimoji="1" lang="en-US" altLang="ja-JP" dirty="0" smtClean="0"/>
                        <a:t>UP</a:t>
                      </a:r>
                      <a:endParaRPr kumimoji="1" lang="ja-JP" altLang="en-US" dirty="0"/>
                    </a:p>
                  </a:txBody>
                  <a:tcPr anchor="ctr"/>
                </a:tc>
              </a:tr>
              <a:tr h="386906">
                <a:tc>
                  <a:txBody>
                    <a:bodyPr/>
                    <a:lstStyle/>
                    <a:p>
                      <a:pPr algn="r"/>
                      <a:r>
                        <a:rPr kumimoji="1" lang="en-US" altLang="ja-JP" dirty="0" smtClean="0"/>
                        <a:t>3</a:t>
                      </a:r>
                      <a:endParaRPr kumimoji="1" lang="ja-JP" altLang="en-US" dirty="0"/>
                    </a:p>
                  </a:txBody>
                  <a:tcPr anchor="ctr"/>
                </a:tc>
                <a:tc>
                  <a:txBody>
                    <a:bodyPr/>
                    <a:lstStyle/>
                    <a:p>
                      <a:r>
                        <a:rPr kumimoji="1" lang="en-US" altLang="ja-JP" dirty="0" smtClean="0"/>
                        <a:t>CSS</a:t>
                      </a:r>
                      <a:r>
                        <a:rPr kumimoji="1" lang="ja-JP" altLang="en-US" dirty="0" smtClean="0"/>
                        <a:t>フレームワーク</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Bootstrap</a:t>
                      </a:r>
                      <a:endParaRPr kumimoji="1" lang="ja-JP" altLang="en-US" dirty="0"/>
                    </a:p>
                  </a:txBody>
                  <a:tcPr anchor="ctr"/>
                </a:tc>
                <a:tc>
                  <a:txBody>
                    <a:bodyPr/>
                    <a:lstStyle/>
                    <a:p>
                      <a:r>
                        <a:rPr kumimoji="1" lang="ja-JP" altLang="en-US" dirty="0" smtClean="0"/>
                        <a:t>開発効率</a:t>
                      </a:r>
                      <a:r>
                        <a:rPr kumimoji="1" lang="en-US" altLang="ja-JP" dirty="0" smtClean="0"/>
                        <a:t>UP</a:t>
                      </a:r>
                    </a:p>
                    <a:p>
                      <a:r>
                        <a:rPr kumimoji="1" lang="ja-JP" altLang="en-US" dirty="0" smtClean="0"/>
                        <a:t>デザイン性</a:t>
                      </a:r>
                      <a:r>
                        <a:rPr kumimoji="1" lang="en-US" altLang="ja-JP" dirty="0" smtClean="0"/>
                        <a:t>UP</a:t>
                      </a:r>
                      <a:r>
                        <a:rPr kumimoji="1" lang="ja-JP" altLang="en-US" dirty="0" smtClean="0"/>
                        <a:t>（レスポンシブ）</a:t>
                      </a:r>
                      <a:endParaRPr kumimoji="1" lang="ja-JP" altLang="en-US" dirty="0"/>
                    </a:p>
                  </a:txBody>
                  <a:tcPr anchor="ctr"/>
                </a:tc>
              </a:tr>
              <a:tr h="667811">
                <a:tc>
                  <a:txBody>
                    <a:bodyPr/>
                    <a:lstStyle/>
                    <a:p>
                      <a:pPr algn="r"/>
                      <a:r>
                        <a:rPr kumimoji="1" lang="en-US" altLang="ja-JP" dirty="0" smtClean="0"/>
                        <a:t>4</a:t>
                      </a:r>
                      <a:endParaRPr kumimoji="1" lang="ja-JP" altLang="en-US" dirty="0"/>
                    </a:p>
                  </a:txBody>
                  <a:tcPr anchor="ctr"/>
                </a:tc>
                <a:tc>
                  <a:txBody>
                    <a:bodyPr/>
                    <a:lstStyle/>
                    <a:p>
                      <a:r>
                        <a:rPr kumimoji="1" lang="ja-JP" altLang="en-US" dirty="0" smtClean="0"/>
                        <a:t>テスト</a:t>
                      </a:r>
                      <a:endParaRPr kumimoji="1" lang="ja-JP" altLang="en-US" dirty="0"/>
                    </a:p>
                  </a:txBody>
                  <a:tcPr anchor="ctr"/>
                </a:tc>
                <a:tc>
                  <a:txBody>
                    <a:bodyPr/>
                    <a:lstStyle/>
                    <a:p>
                      <a:pPr algn="ctr"/>
                      <a:r>
                        <a:rPr kumimoji="1" lang="ja-JP" altLang="en-US" dirty="0" smtClean="0"/>
                        <a:t>手動</a:t>
                      </a:r>
                      <a:endParaRPr kumimoji="1" lang="ja-JP" altLang="en-US" dirty="0"/>
                    </a:p>
                  </a:txBody>
                  <a:tcPr anchor="ctr"/>
                </a:tc>
                <a:tc>
                  <a:txBody>
                    <a:bodyPr/>
                    <a:lstStyle/>
                    <a:p>
                      <a:pPr algn="ctr"/>
                      <a:r>
                        <a:rPr kumimoji="1" lang="ja-JP" altLang="en-US" dirty="0" smtClean="0"/>
                        <a:t>自動</a:t>
                      </a:r>
                      <a:endParaRPr kumimoji="1" lang="en-US" altLang="ja-JP" dirty="0" smtClean="0"/>
                    </a:p>
                    <a:p>
                      <a:pPr algn="ctr"/>
                      <a:r>
                        <a:rPr kumimoji="1" lang="ja-JP" altLang="en-US" dirty="0" smtClean="0"/>
                        <a:t>（</a:t>
                      </a:r>
                      <a:r>
                        <a:rPr kumimoji="1" lang="en-US" altLang="ja-JP" dirty="0" smtClean="0"/>
                        <a:t>TravisCI</a:t>
                      </a:r>
                      <a:r>
                        <a:rPr kumimoji="1" lang="ja-JP" altLang="en-US" dirty="0" smtClean="0"/>
                        <a:t>）</a:t>
                      </a:r>
                      <a:endParaRPr kumimoji="1" lang="ja-JP" altLang="en-US" dirty="0"/>
                    </a:p>
                  </a:txBody>
                  <a:tcPr anchor="ctr"/>
                </a:tc>
                <a:tc>
                  <a:txBody>
                    <a:bodyPr/>
                    <a:lstStyle/>
                    <a:p>
                      <a:r>
                        <a:rPr kumimoji="1" lang="ja-JP" altLang="en-US" dirty="0" smtClean="0"/>
                        <a:t>メンテナンス性</a:t>
                      </a:r>
                      <a:r>
                        <a:rPr kumimoji="1" lang="en-US" altLang="ja-JP" dirty="0" smtClean="0"/>
                        <a:t>UP</a:t>
                      </a:r>
                    </a:p>
                    <a:p>
                      <a:r>
                        <a:rPr kumimoji="1" lang="ja-JP" altLang="en-US" dirty="0" smtClean="0"/>
                        <a:t>素早いリリース</a:t>
                      </a:r>
                      <a:endParaRPr kumimoji="1" lang="en-US" altLang="ja-JP" dirty="0" smtClean="0"/>
                    </a:p>
                    <a:p>
                      <a:r>
                        <a:rPr kumimoji="1" lang="ja-JP" altLang="en-US" dirty="0" smtClean="0"/>
                        <a:t>品質向上（</a:t>
                      </a:r>
                      <a:r>
                        <a:rPr kumimoji="1" lang="en-US" altLang="ja-JP" dirty="0" smtClean="0"/>
                        <a:t>CI</a:t>
                      </a:r>
                      <a:r>
                        <a:rPr kumimoji="1" lang="ja-JP" altLang="en-US" dirty="0" smtClean="0"/>
                        <a:t>）</a:t>
                      </a:r>
                      <a:endParaRPr kumimoji="1" lang="en-US" altLang="ja-JP" dirty="0" smtClean="0"/>
                    </a:p>
                  </a:txBody>
                  <a:tcPr anchor="ctr"/>
                </a:tc>
              </a:tr>
              <a:tr h="386906">
                <a:tc>
                  <a:txBody>
                    <a:bodyPr/>
                    <a:lstStyle/>
                    <a:p>
                      <a:pPr algn="r"/>
                      <a:r>
                        <a:rPr kumimoji="1" lang="en-US" altLang="ja-JP" dirty="0" smtClean="0"/>
                        <a:t>5</a:t>
                      </a:r>
                      <a:endParaRPr kumimoji="1" lang="ja-JP" altLang="en-US" dirty="0"/>
                    </a:p>
                  </a:txBody>
                  <a:tcPr anchor="ctr"/>
                </a:tc>
                <a:tc>
                  <a:txBody>
                    <a:bodyPr/>
                    <a:lstStyle/>
                    <a:p>
                      <a:r>
                        <a:rPr kumimoji="1" lang="ja-JP" altLang="en-US" dirty="0" smtClean="0"/>
                        <a:t>依存関係管理</a:t>
                      </a:r>
                      <a:endParaRPr kumimoji="1" lang="ja-JP" altLang="en-US" dirty="0"/>
                    </a:p>
                  </a:txBody>
                  <a:tcPr anchor="ctr"/>
                </a:tc>
                <a:tc>
                  <a:txBody>
                    <a:bodyPr/>
                    <a:lstStyle/>
                    <a:p>
                      <a:pPr algn="ctr"/>
                      <a:r>
                        <a:rPr kumimoji="1" lang="en-US" altLang="ja-JP" dirty="0" smtClean="0"/>
                        <a:t>-</a:t>
                      </a:r>
                      <a:endParaRPr kumimoji="1" lang="ja-JP" altLang="en-US" dirty="0"/>
                    </a:p>
                  </a:txBody>
                  <a:tcPr anchor="ctr"/>
                </a:tc>
                <a:tc>
                  <a:txBody>
                    <a:bodyPr/>
                    <a:lstStyle/>
                    <a:p>
                      <a:pPr algn="ctr"/>
                      <a:r>
                        <a:rPr kumimoji="1" lang="en-US" altLang="ja-JP" dirty="0" smtClean="0"/>
                        <a:t>Composer</a:t>
                      </a:r>
                      <a:endParaRPr kumimoji="1" lang="ja-JP" altLang="en-US" dirty="0"/>
                    </a:p>
                  </a:txBody>
                  <a:tcPr anchor="ctr"/>
                </a:tc>
                <a:tc>
                  <a:txBody>
                    <a:bodyPr/>
                    <a:lstStyle/>
                    <a:p>
                      <a:r>
                        <a:rPr kumimoji="1" lang="ja-JP" altLang="en-US" dirty="0" smtClean="0"/>
                        <a:t>メンテナンス性</a:t>
                      </a:r>
                      <a:r>
                        <a:rPr kumimoji="1" lang="en-US" altLang="ja-JP" dirty="0" smtClean="0"/>
                        <a:t>UP</a:t>
                      </a:r>
                      <a:endParaRPr kumimoji="1" lang="ja-JP" altLang="en-US" dirty="0"/>
                    </a:p>
                  </a:txBody>
                  <a:tcPr anchor="ctr"/>
                </a:tc>
              </a:tr>
              <a:tr h="386906">
                <a:tc>
                  <a:txBody>
                    <a:bodyPr/>
                    <a:lstStyle/>
                    <a:p>
                      <a:pPr algn="r"/>
                      <a:r>
                        <a:rPr kumimoji="1" lang="en-US" altLang="ja-JP" dirty="0" smtClean="0"/>
                        <a:t>6</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7</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8</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9</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endParaRPr kumimoji="1" lang="ja-JP" altLang="en-US"/>
                    </a:p>
                  </a:txBody>
                  <a:tcPr anchor="ctr"/>
                </a:tc>
              </a:tr>
              <a:tr h="386906">
                <a:tc>
                  <a:txBody>
                    <a:bodyPr/>
                    <a:lstStyle/>
                    <a:p>
                      <a:pPr algn="r"/>
                      <a:r>
                        <a:rPr kumimoji="1" lang="en-US" altLang="ja-JP" dirty="0" smtClean="0"/>
                        <a:t>10</a:t>
                      </a:r>
                      <a:endParaRPr kumimoji="1" lang="ja-JP" altLang="en-US" dirty="0"/>
                    </a:p>
                  </a:txBody>
                  <a:tcPr anchor="ctr"/>
                </a:tc>
                <a:tc>
                  <a:txBody>
                    <a:bodyPr/>
                    <a:lstStyle/>
                    <a:p>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endParaRPr kumimoji="1" lang="ja-JP" altLang="en-US" dirty="0"/>
                    </a:p>
                  </a:txBody>
                  <a:tcPr anchor="ct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結論</a:t>
            </a:r>
            <a:endParaRPr kumimoji="1" lang="en-US" altLang="ja-JP" sz="16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a:t>
            </a:r>
            <a:r>
              <a:rPr lang="ja-JP" altLang="en-US" sz="2400" dirty="0" smtClean="0"/>
              <a:t>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8052</TotalTime>
  <Words>3868</Words>
  <Application>Microsoft Office PowerPoint</Application>
  <PresentationFormat>画面に合わせる (4:3)</PresentationFormat>
  <Paragraphs>1095</Paragraphs>
  <Slides>55</Slides>
  <Notes>25</Notes>
  <HiddenSlides>5</HiddenSlides>
  <MMClips>0</MMClips>
  <ScaleCrop>false</ScaleCrop>
  <HeadingPairs>
    <vt:vector size="4" baseType="variant">
      <vt:variant>
        <vt:lpstr>テーマ</vt:lpstr>
      </vt:variant>
      <vt:variant>
        <vt:i4>1</vt:i4>
      </vt:variant>
      <vt:variant>
        <vt:lpstr>スライド タイトル</vt:lpstr>
      </vt:variant>
      <vt:variant>
        <vt:i4>55</vt:i4>
      </vt:variant>
    </vt:vector>
  </HeadingPairs>
  <TitlesOfParts>
    <vt:vector size="56" baseType="lpstr">
      <vt:lpstr>Office テーマ</vt:lpstr>
      <vt:lpstr>NetCommons3プラグイン開発における 機能提案及び、評価</vt:lpstr>
      <vt:lpstr>スライド 2</vt:lpstr>
      <vt:lpstr>目次</vt:lpstr>
      <vt:lpstr>目次</vt:lpstr>
      <vt:lpstr>1.1 CMS</vt:lpstr>
      <vt:lpstr>1.1 CMS</vt:lpstr>
      <vt:lpstr>1.1 CMS</vt:lpstr>
      <vt:lpstr>1.2 HTML, CSS, Javascript</vt:lpstr>
      <vt:lpstr>1.2 HTML, CSS, Javascript</vt:lpstr>
      <vt:lpstr>1.2 HTML, CSS, Javascript</vt:lpstr>
      <vt:lpstr>1.2 HTML, CSS, Javascript</vt:lpstr>
      <vt:lpstr>1.2 HTML, CSS, Javascript</vt:lpstr>
      <vt:lpstr>1.3 NC2との主な相違点</vt:lpstr>
      <vt:lpstr>1.3 NC2との主な相違点</vt:lpstr>
      <vt:lpstr>1.3 NC2との主な相違点</vt:lpstr>
      <vt:lpstr>1.3 NC2との主な相違点</vt:lpstr>
      <vt:lpstr>1.3 NC2との主な相違点</vt:lpstr>
      <vt:lpstr>目次</vt:lpstr>
      <vt:lpstr>２.1 プラグイン開発</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5.1 評価内容</vt:lpstr>
      <vt:lpstr>5.2 評価結果</vt:lpstr>
      <vt:lpstr>5.2 評価結果</vt:lpstr>
      <vt:lpstr>5.2 評価結果</vt:lpstr>
      <vt:lpstr>5.2 評価結果</vt:lpstr>
      <vt:lpstr>5.2 評価結果</vt:lpstr>
      <vt:lpstr>5.2 評価結果</vt:lpstr>
      <vt:lpstr>5.2 評価結果</vt:lpstr>
      <vt:lpstr>5.2 評価結果</vt:lpstr>
      <vt:lpstr>5.2 評価結果</vt:lpstr>
      <vt:lpstr>目次</vt:lpstr>
      <vt:lpstr>6.１結論</vt:lpstr>
      <vt:lpstr>6.2 今後の予定</vt:lpstr>
      <vt:lpstr>6.2 今後の予定</vt:lpstr>
      <vt:lpstr>6.2 今後の予定</vt:lpstr>
      <vt:lpstr>ご清聴ありがとうございました。</vt:lpstr>
      <vt:lpstr>目次</vt:lpstr>
      <vt:lpstr>OSS(オープンソースソフトウェア)</vt:lpstr>
      <vt:lpstr>NC2とNC3の開発比較</vt:lpstr>
      <vt:lpstr>6.2 今後の予定</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638</cp:revision>
  <dcterms:created xsi:type="dcterms:W3CDTF">2014-10-23T15:17:38Z</dcterms:created>
  <dcterms:modified xsi:type="dcterms:W3CDTF">2014-12-03T06:44:41Z</dcterms:modified>
</cp:coreProperties>
</file>