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53" r:id="rId14"/>
    <p:sldId id="342" r:id="rId15"/>
    <p:sldId id="295" r:id="rId16"/>
    <p:sldId id="294" r:id="rId17"/>
    <p:sldId id="323" r:id="rId18"/>
    <p:sldId id="296" r:id="rId19"/>
    <p:sldId id="297" r:id="rId20"/>
    <p:sldId id="298" r:id="rId21"/>
    <p:sldId id="299" r:id="rId22"/>
    <p:sldId id="301" r:id="rId23"/>
    <p:sldId id="345" r:id="rId24"/>
    <p:sldId id="300" r:id="rId25"/>
    <p:sldId id="302" r:id="rId26"/>
    <p:sldId id="303" r:id="rId27"/>
    <p:sldId id="304" r:id="rId28"/>
    <p:sldId id="305" r:id="rId29"/>
    <p:sldId id="307" r:id="rId30"/>
    <p:sldId id="306" r:id="rId31"/>
    <p:sldId id="309" r:id="rId32"/>
    <p:sldId id="321" r:id="rId33"/>
    <p:sldId id="330" r:id="rId34"/>
    <p:sldId id="327" r:id="rId35"/>
    <p:sldId id="331" r:id="rId36"/>
    <p:sldId id="328" r:id="rId37"/>
    <p:sldId id="329" r:id="rId38"/>
    <p:sldId id="348" r:id="rId39"/>
    <p:sldId id="310" r:id="rId40"/>
    <p:sldId id="320" r:id="rId41"/>
    <p:sldId id="333" r:id="rId42"/>
    <p:sldId id="335" r:id="rId43"/>
    <p:sldId id="336" r:id="rId44"/>
    <p:sldId id="283" r:id="rId45"/>
    <p:sldId id="346" r:id="rId46"/>
    <p:sldId id="349" r:id="rId47"/>
    <p:sldId id="343" r:id="rId48"/>
    <p:sldId id="350" r:id="rId49"/>
    <p:sldId id="344" r:id="rId50"/>
    <p:sldId id="355" r:id="rId51"/>
    <p:sldId id="354" r:id="rId52"/>
    <p:sldId id="352" r:id="rId53"/>
    <p:sldId id="347" r:id="rId54"/>
    <p:sldId id="314" r:id="rId55"/>
    <p:sldId id="311" r:id="rId56"/>
    <p:sldId id="351" r:id="rId57"/>
    <p:sldId id="315" r:id="rId58"/>
    <p:sldId id="316" r:id="rId59"/>
    <p:sldId id="317" r:id="rId60"/>
    <p:sldId id="318" r:id="rId61"/>
    <p:sldId id="319" r:id="rId62"/>
  </p:sldIdLst>
  <p:sldSz cx="9144000" cy="6858000" type="screen4x3"/>
  <p:notesSz cx="6734175" cy="9867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38FBB"/>
    <a:srgbClr val="D5CBDF"/>
    <a:srgbClr val="B5DDE9"/>
    <a:srgbClr val="CCDBA9"/>
    <a:srgbClr val="37CBFF"/>
    <a:srgbClr val="CDCDCD"/>
    <a:srgbClr val="F5F5F5"/>
    <a:srgbClr val="D4F4D4"/>
    <a:srgbClr val="A9E9A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78207" autoAdjust="0"/>
  </p:normalViewPr>
  <p:slideViewPr>
    <p:cSldViewPr>
      <p:cViewPr varScale="1">
        <p:scale>
          <a:sx n="75" d="100"/>
          <a:sy n="75" d="100"/>
        </p:scale>
        <p:origin x="-11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14"/>
    </p:cViewPr>
  </p:sorterViewPr>
  <p:notesViewPr>
    <p:cSldViewPr>
      <p:cViewPr varScale="1">
        <p:scale>
          <a:sx n="52" d="100"/>
          <a:sy n="52" d="100"/>
        </p:scale>
        <p:origin x="-2994" y="-102"/>
      </p:cViewPr>
      <p:guideLst>
        <p:guide orient="horz" pos="3108"/>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474" y="0"/>
            <a:ext cx="2918143" cy="493395"/>
          </a:xfrm>
          <a:prstGeom prst="rect">
            <a:avLst/>
          </a:prstGeom>
        </p:spPr>
        <p:txBody>
          <a:bodyPr vert="horz" lIns="91422" tIns="45711" rIns="91422" bIns="45711" rtlCol="0"/>
          <a:lstStyle>
            <a:lvl1pPr algn="r">
              <a:defRPr sz="1200"/>
            </a:lvl1pPr>
          </a:lstStyle>
          <a:p>
            <a:fld id="{4D0B171D-DB52-4872-B7A7-CAEB79401EAB}" type="datetimeFigureOut">
              <a:rPr kumimoji="1" lang="ja-JP" altLang="en-US" smtClean="0"/>
              <a:pPr/>
              <a:t>2015/3/10</a:t>
            </a:fld>
            <a:endParaRPr kumimoji="1" lang="ja-JP" altLang="en-US"/>
          </a:p>
        </p:txBody>
      </p:sp>
      <p:sp>
        <p:nvSpPr>
          <p:cNvPr id="4" name="フッター プレースホルダ 3"/>
          <p:cNvSpPr>
            <a:spLocks noGrp="1"/>
          </p:cNvSpPr>
          <p:nvPr>
            <p:ph type="ftr" sz="quarter" idx="2"/>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474" y="9372792"/>
            <a:ext cx="2918143" cy="493395"/>
          </a:xfrm>
          <a:prstGeom prst="rect">
            <a:avLst/>
          </a:prstGeom>
        </p:spPr>
        <p:txBody>
          <a:bodyPr vert="horz" lIns="91422" tIns="45711" rIns="91422" bIns="45711"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474" y="0"/>
            <a:ext cx="2918143" cy="493395"/>
          </a:xfrm>
          <a:prstGeom prst="rect">
            <a:avLst/>
          </a:prstGeom>
        </p:spPr>
        <p:txBody>
          <a:bodyPr vert="horz" lIns="91422" tIns="45711" rIns="91422" bIns="45711" rtlCol="0"/>
          <a:lstStyle>
            <a:lvl1pPr algn="r">
              <a:defRPr sz="1200"/>
            </a:lvl1pPr>
          </a:lstStyle>
          <a:p>
            <a:fld id="{768736D5-E0D3-4111-8C4C-E5098B8E037F}" type="datetimeFigureOut">
              <a:rPr kumimoji="1" lang="ja-JP" altLang="en-US" smtClean="0"/>
              <a:pPr/>
              <a:t>2015/3/10</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422" tIns="45711" rIns="91422" bIns="45711" rtlCol="0" anchor="ctr"/>
          <a:lstStyle/>
          <a:p>
            <a:endParaRPr lang="ja-JP" altLang="en-US" dirty="0"/>
          </a:p>
        </p:txBody>
      </p:sp>
      <p:sp>
        <p:nvSpPr>
          <p:cNvPr id="5" name="ノート プレースホルダ 4"/>
          <p:cNvSpPr>
            <a:spLocks noGrp="1"/>
          </p:cNvSpPr>
          <p:nvPr>
            <p:ph type="body" sz="quarter" idx="3"/>
          </p:nvPr>
        </p:nvSpPr>
        <p:spPr>
          <a:xfrm>
            <a:off x="673418" y="4687253"/>
            <a:ext cx="5387340" cy="4440555"/>
          </a:xfrm>
          <a:prstGeom prst="rect">
            <a:avLst/>
          </a:prstGeom>
        </p:spPr>
        <p:txBody>
          <a:bodyPr vert="horz" lIns="91422" tIns="45711" rIns="91422" bIns="4571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474" y="9372792"/>
            <a:ext cx="2918143" cy="493395"/>
          </a:xfrm>
          <a:prstGeom prst="rect">
            <a:avLst/>
          </a:prstGeom>
        </p:spPr>
        <p:txBody>
          <a:bodyPr vert="horz" lIns="91422" tIns="45711" rIns="91422" bIns="45711"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defTabSz="914217">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17">
              <a:defRPr/>
            </a:pPr>
            <a:r>
              <a:rPr kumimoji="1" lang="ja-JP" altLang="en-US" dirty="0" smtClean="0"/>
              <a:t>こちらの</a:t>
            </a:r>
            <a:r>
              <a:rPr kumimoji="1" lang="en-US" altLang="ja-JP" dirty="0" smtClean="0"/>
              <a:t>13</a:t>
            </a:r>
            <a:r>
              <a:rPr kumimoji="1" lang="ja-JP" altLang="en-US" dirty="0" smtClean="0"/>
              <a:t>項目を検討項目になります。内容梗概にも載せている表です。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この機能は、エラーの間は登録系のボタンを非活性にしておき、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defTabSz="914217">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46</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48</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51</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52</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54</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55</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56</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57</a:t>
            </a:fld>
            <a:endParaRPr kumimoji="1"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58</a:t>
            </a:fld>
            <a:endParaRPr kumimoji="1"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59</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60</a:t>
            </a:fld>
            <a:endParaRPr kumimoji="1"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61</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2015/3/10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2015/3/10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2015/3/10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2015/3/10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2015/3/10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2015/3/10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2015/3/10</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2015/3/10</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2015/3/10</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2015/3/10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2015/3/10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2015/3/10</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ja-JP" altLang="en-US" sz="3600" dirty="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4" name="サブタイトル 2"/>
          <p:cNvSpPr txBox="1">
            <a:spLocks/>
          </p:cNvSpPr>
          <p:nvPr/>
        </p:nvSpPr>
        <p:spPr>
          <a:xfrm>
            <a:off x="971600" y="5085184"/>
            <a:ext cx="7920880" cy="18002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a:t>
            </a:r>
            <a:r>
              <a:rPr kumimoji="1" lang="ja-JP" altLang="en-US" sz="2000" b="1" i="0" u="none" strike="noStrike" kern="1200" cap="none" spc="0" normalizeH="0" noProof="0" dirty="0" smtClean="0">
                <a:ln>
                  <a:noFill/>
                </a:ln>
                <a:effectLst/>
                <a:uLnTx/>
                <a:uFillTx/>
                <a:latin typeface="メイリオ" pitchFamily="50" charset="-128"/>
                <a:ea typeface="メイリオ" pitchFamily="50" charset="-128"/>
                <a:cs typeface="メイリオ" pitchFamily="50" charset="-128"/>
              </a:rPr>
              <a:t>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社会共有知研究センター</a:t>
            </a:r>
            <a:r>
              <a:rPr lang="en-US" altLang="ja-JP" sz="2000" b="1" dirty="0" smtClean="0">
                <a:latin typeface="メイリオ" pitchFamily="50" charset="-128"/>
                <a:ea typeface="メイリオ" pitchFamily="50" charset="-128"/>
                <a:cs typeface="メイリオ" pitchFamily="50" charset="-128"/>
              </a:rPr>
              <a:t>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54</a:t>
            </a:r>
            <a:r>
              <a:rPr lang="ja-JP" altLang="en-US" sz="2000" b="1" dirty="0" smtClean="0">
                <a:latin typeface="メイリオ" pitchFamily="50" charset="-128"/>
                <a:ea typeface="メイリオ" pitchFamily="50" charset="-128"/>
                <a:cs typeface="メイリオ" pitchFamily="50" charset="-128"/>
              </a:rPr>
              <a:t>期 情報工学科 </a:t>
            </a: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en-US" altLang="ja-JP"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0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指導教官 </a:t>
            </a:r>
            <a:r>
              <a:rPr lang="ja-JP" altLang="en-US" sz="2000" b="1" dirty="0" smtClean="0">
                <a:latin typeface="メイリオ" pitchFamily="50" charset="-128"/>
                <a:ea typeface="メイリオ" pitchFamily="50" charset="-128"/>
                <a:cs typeface="メイリオ" pitchFamily="50" charset="-128"/>
              </a:rPr>
              <a:t>新井紀子 教授</a:t>
            </a:r>
            <a:endParaRPr kumimoji="1" lang="ja-JP" altLang="en-US" sz="2000"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3212976"/>
            <a:ext cx="7632848" cy="7200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051720" y="4293096"/>
            <a:ext cx="6336704" cy="2160240"/>
          </a:xfrm>
          <a:prstGeom prst="wedgeRoundRectCallout">
            <a:avLst>
              <a:gd name="adj1" fmla="val -9835"/>
              <a:gd name="adj2" fmla="val -73662"/>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4149080"/>
            <a:ext cx="792088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1979712" y="1988840"/>
            <a:ext cx="6336704" cy="1728192"/>
          </a:xfrm>
          <a:prstGeom prst="wedgeRoundRectCallout">
            <a:avLst>
              <a:gd name="adj1" fmla="val -10336"/>
              <a:gd name="adj2" fmla="val 95864"/>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5517232"/>
            <a:ext cx="8352928"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467544" y="2132856"/>
            <a:ext cx="8352928" cy="3024336"/>
          </a:xfrm>
          <a:prstGeom prst="wedgeRoundRectCallout">
            <a:avLst>
              <a:gd name="adj1" fmla="val 5107"/>
              <a:gd name="adj2" fmla="val 67879"/>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rmAutofit/>
          </a:bodyPr>
          <a:lstStyle/>
          <a:p>
            <a:r>
              <a:rPr lang="en-US" altLang="ja-JP" dirty="0" smtClean="0"/>
              <a:t>1.3 MVC</a:t>
            </a:r>
            <a:r>
              <a:rPr lang="ja-JP" altLang="en-US" dirty="0" smtClean="0"/>
              <a:t>モデルとは</a:t>
            </a:r>
            <a:endParaRPr lang="ja-JP" altLang="en-US" dirty="0"/>
          </a:p>
        </p:txBody>
      </p:sp>
      <p:sp>
        <p:nvSpPr>
          <p:cNvPr id="3" name="コンテンツ プレースホルダ 2"/>
          <p:cNvSpPr>
            <a:spLocks noGrp="1"/>
          </p:cNvSpPr>
          <p:nvPr>
            <p:ph idx="1"/>
          </p:nvPr>
        </p:nvSpPr>
        <p:spPr>
          <a:xfrm>
            <a:off x="457200" y="1412776"/>
            <a:ext cx="8435280" cy="4713387"/>
          </a:xfrm>
        </p:spPr>
        <p:txBody>
          <a:bodyPr>
            <a:normAutofit/>
          </a:bodyPr>
          <a:lstStyle/>
          <a:p>
            <a:r>
              <a:rPr lang="ja-JP" altLang="en-US" dirty="0" smtClean="0"/>
              <a:t>ソフトウェアの設計モデルのひとつ</a:t>
            </a:r>
            <a:endParaRPr kumimoji="1" lang="en-US" altLang="ja-JP" dirty="0" smtClean="0"/>
          </a:p>
          <a:p>
            <a:r>
              <a:rPr kumimoji="1" lang="en-US" altLang="ja-JP" dirty="0" smtClean="0"/>
              <a:t>Model</a:t>
            </a:r>
            <a:r>
              <a:rPr kumimoji="1" lang="ja-JP" altLang="en-US" dirty="0" smtClean="0"/>
              <a:t>、</a:t>
            </a:r>
            <a:r>
              <a:rPr kumimoji="1" lang="en-US" altLang="ja-JP" dirty="0" smtClean="0"/>
              <a:t>View</a:t>
            </a:r>
            <a:r>
              <a:rPr kumimoji="1" lang="ja-JP" altLang="en-US" dirty="0" smtClean="0"/>
              <a:t>、</a:t>
            </a:r>
            <a:r>
              <a:rPr kumimoji="1" lang="en-US" altLang="ja-JP" dirty="0" smtClean="0"/>
              <a:t>Controller</a:t>
            </a:r>
            <a:r>
              <a:rPr lang="ja-JP" altLang="en-US" dirty="0" smtClean="0"/>
              <a:t>という要素に分割</a:t>
            </a:r>
            <a:endParaRPr kumimoji="1" lang="en-US" altLang="ja-JP" dirty="0" smtClean="0"/>
          </a:p>
          <a:p>
            <a:pPr lvl="1"/>
            <a:r>
              <a:rPr lang="ja-JP" altLang="en-US" dirty="0" smtClean="0"/>
              <a:t>データ取得など処理の中核を担う：</a:t>
            </a:r>
            <a:r>
              <a:rPr lang="en-US" altLang="ja-JP" dirty="0" smtClean="0">
                <a:solidFill>
                  <a:srgbClr val="FF0000"/>
                </a:solidFill>
              </a:rPr>
              <a:t>Model</a:t>
            </a:r>
          </a:p>
          <a:p>
            <a:pPr lvl="1"/>
            <a:r>
              <a:rPr kumimoji="1" lang="ja-JP" altLang="en-US" dirty="0" smtClean="0"/>
              <a:t>表示や出力を担う：</a:t>
            </a:r>
            <a:r>
              <a:rPr kumimoji="1" lang="en-US" altLang="ja-JP" dirty="0" smtClean="0">
                <a:solidFill>
                  <a:srgbClr val="00B050"/>
                </a:solidFill>
              </a:rPr>
              <a:t>View</a:t>
            </a:r>
          </a:p>
          <a:p>
            <a:pPr lvl="1"/>
            <a:r>
              <a:rPr lang="en-US" altLang="ja-JP" dirty="0" smtClean="0"/>
              <a:t>Model</a:t>
            </a:r>
            <a:r>
              <a:rPr lang="ja-JP" altLang="en-US" dirty="0" smtClean="0"/>
              <a:t>と</a:t>
            </a:r>
            <a:r>
              <a:rPr lang="en-US" altLang="ja-JP" dirty="0" smtClean="0"/>
              <a:t>View</a:t>
            </a:r>
            <a:r>
              <a:rPr lang="ja-JP" altLang="en-US" dirty="0" smtClean="0"/>
              <a:t>を制御する：</a:t>
            </a:r>
            <a:r>
              <a:rPr lang="en-US" altLang="ja-JP" dirty="0" smtClean="0">
                <a:solidFill>
                  <a:schemeClr val="accent1">
                    <a:lumMod val="75000"/>
                  </a:schemeClr>
                </a:solidFill>
              </a:rPr>
              <a:t>Controller</a:t>
            </a:r>
          </a:p>
          <a:p>
            <a:r>
              <a:rPr kumimoji="1" lang="en-US" altLang="ja-JP" dirty="0" smtClean="0"/>
              <a:t>3</a:t>
            </a:r>
            <a:r>
              <a:rPr kumimoji="1" lang="ja-JP" altLang="en-US" dirty="0" smtClean="0"/>
              <a:t>要素を組み合わせてシステムを実装する方式</a:t>
            </a:r>
            <a:endParaRPr kumimoji="1" lang="en-US" altLang="ja-JP" dirty="0" smtClean="0"/>
          </a:p>
          <a:p>
            <a:pPr>
              <a:buNone/>
            </a:pPr>
            <a:r>
              <a:rPr lang="ja-JP" altLang="en-US" u="sng" dirty="0" smtClean="0"/>
              <a:t>メリット</a:t>
            </a:r>
            <a:endParaRPr lang="en-US" altLang="ja-JP" u="sng" dirty="0" smtClean="0"/>
          </a:p>
          <a:p>
            <a:r>
              <a:rPr kumimoji="1" lang="ja-JP" altLang="en-US" dirty="0" smtClean="0"/>
              <a:t>開発作業の分業が容易になる</a:t>
            </a:r>
            <a:endParaRPr kumimoji="1" lang="en-US" altLang="ja-JP" dirty="0" smtClean="0"/>
          </a:p>
          <a:p>
            <a:r>
              <a:rPr lang="ja-JP" altLang="en-US" dirty="0" smtClean="0"/>
              <a:t>お互いの仕様変更の影響を受けにくくなる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1.4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1916832"/>
            <a:ext cx="8219256" cy="4176464"/>
          </a:xfrm>
        </p:spPr>
        <p:txBody>
          <a:bodyPr>
            <a:normAutofit/>
          </a:bodyPr>
          <a:lstStyle/>
          <a:p>
            <a:r>
              <a:rPr lang="en-US" altLang="ja-JP" sz="2400" dirty="0" smtClean="0"/>
              <a:t>NC2</a:t>
            </a:r>
            <a:r>
              <a:rPr lang="ja-JP" altLang="en-US" sz="2400" dirty="0" smtClean="0"/>
              <a:t>にある機能。</a:t>
            </a:r>
            <a:endParaRPr lang="en-US" altLang="ja-JP" sz="2400" dirty="0" smtClean="0"/>
          </a:p>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pPr>
              <a:buNone/>
            </a:pPr>
            <a:endParaRPr kumimoji="1" lang="en-US" altLang="ja-JP" sz="2400"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48965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1475656" y="3933056"/>
            <a:ext cx="6048672" cy="2924944"/>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8" name="角丸四角形 7"/>
          <p:cNvSpPr/>
          <p:nvPr/>
        </p:nvSpPr>
        <p:spPr>
          <a:xfrm>
            <a:off x="5940152" y="4653136"/>
            <a:ext cx="1440160" cy="187220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2195736" y="5517232"/>
            <a:ext cx="6696744" cy="936104"/>
          </a:xfrm>
        </p:spPr>
        <p:txBody>
          <a:bodyPr>
            <a:noAutofit/>
          </a:bodyPr>
          <a:lstStyle/>
          <a:p>
            <a:r>
              <a:rPr lang="ja-JP" altLang="en-US" dirty="0" smtClean="0"/>
              <a:t>入力するときに困ることはなさそう。</a:t>
            </a:r>
            <a:endParaRPr lang="en-US" altLang="ja-JP" dirty="0" smtClean="0"/>
          </a:p>
          <a:p>
            <a:r>
              <a:rPr lang="ja-JP" altLang="en-US" dirty="0" smtClean="0"/>
              <a:t>改善の余地があるのではないか。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エントリーフォーム最適化。</a:t>
            </a:r>
            <a:endParaRPr lang="en-US" altLang="ja-JP" sz="2400" dirty="0" smtClean="0"/>
          </a:p>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「必須」等ラベルを付ける。</a:t>
            </a:r>
            <a:endParaRPr lang="en-US" altLang="ja-JP" sz="24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5085184"/>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440160" cy="369332"/>
          </a:xfrm>
          <a:prstGeom prst="rect">
            <a:avLst/>
          </a:prstGeom>
          <a:noFill/>
        </p:spPr>
        <p:txBody>
          <a:bodyPr wrap="square" rtlCol="0">
            <a:spAutoFit/>
          </a:bodyPr>
          <a:lstStyle/>
          <a:p>
            <a:r>
              <a:rPr kumimoji="1" lang="en-US" altLang="ja-JP" dirty="0" smtClean="0">
                <a:solidFill>
                  <a:srgbClr val="FF0000"/>
                </a:solidFill>
                <a:latin typeface="メイリオ" pitchFamily="50" charset="-128"/>
                <a:ea typeface="メイリオ" pitchFamily="50" charset="-128"/>
                <a:cs typeface="メイリオ" pitchFamily="50" charset="-128"/>
              </a:rPr>
              <a:t>【</a:t>
            </a:r>
            <a:r>
              <a:rPr kumimoji="1" lang="ja-JP" altLang="en-US" dirty="0" smtClean="0">
                <a:solidFill>
                  <a:srgbClr val="FF0000"/>
                </a:solidFill>
                <a:latin typeface="メイリオ" pitchFamily="50" charset="-128"/>
                <a:ea typeface="メイリオ" pitchFamily="50" charset="-128"/>
                <a:cs typeface="メイリオ" pitchFamily="50" charset="-128"/>
              </a:rPr>
              <a:t>必須</a:t>
            </a:r>
            <a:r>
              <a:rPr kumimoji="1" lang="en-US" altLang="ja-JP" dirty="0" smtClean="0">
                <a:solidFill>
                  <a:srgbClr val="FF0000"/>
                </a:solidFill>
                <a:latin typeface="メイリオ" pitchFamily="50" charset="-128"/>
                <a:ea typeface="メイリオ" pitchFamily="50" charset="-128"/>
                <a:cs typeface="メイリオ" pitchFamily="50" charset="-128"/>
              </a:rPr>
              <a:t>】</a:t>
            </a:r>
            <a:endParaRPr kumimoji="1" lang="ja-JP" altLang="en-US"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888432" cy="400110"/>
          </a:xfrm>
          <a:prstGeom prst="rect">
            <a:avLst/>
          </a:prstGeom>
          <a:noFill/>
        </p:spPr>
        <p:txBody>
          <a:bodyPr wrap="square" rtlCol="0">
            <a:spAutoFit/>
          </a:bodyPr>
          <a:lstStyle/>
          <a:p>
            <a:r>
              <a:rPr kumimoji="1" lang="en-US" altLang="ja-JP" sz="2000" dirty="0" smtClean="0">
                <a:solidFill>
                  <a:srgbClr val="FF0000"/>
                </a:solidFill>
                <a:latin typeface="メイリオ" pitchFamily="50" charset="-128"/>
                <a:ea typeface="メイリオ" pitchFamily="50" charset="-128"/>
                <a:cs typeface="メイリオ" pitchFamily="50" charset="-128"/>
              </a:rPr>
              <a:t>※1~2000</a:t>
            </a:r>
            <a:r>
              <a:rPr lang="ja-JP" altLang="en-US" sz="20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899592" y="2276872"/>
            <a:ext cx="3280364" cy="864096"/>
          </a:xfrm>
          <a:prstGeom prst="wedgeRoundRectCallout">
            <a:avLst>
              <a:gd name="adj1" fmla="val -37254"/>
              <a:gd name="adj2" fmla="val 9131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644008" y="2276872"/>
            <a:ext cx="3600400" cy="864096"/>
          </a:xfrm>
          <a:prstGeom prst="wedgeRoundRectCallout">
            <a:avLst>
              <a:gd name="adj1" fmla="val -42739"/>
              <a:gd name="adj2" fmla="val 10686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941168"/>
            <a:ext cx="3168352" cy="864096"/>
          </a:xfrm>
          <a:prstGeom prst="wedgeRoundRectCallout">
            <a:avLst>
              <a:gd name="adj1" fmla="val -45234"/>
              <a:gd name="adj2" fmla="val -126530"/>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a:xfrm>
            <a:off x="457200" y="1412776"/>
            <a:ext cx="8229600" cy="4896544"/>
          </a:xfrm>
        </p:spPr>
        <p:txBody>
          <a:bodyPr>
            <a:normAutofit lnSpcReduction="10000"/>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endParaRPr kumimoji="1" lang="en-US" altLang="ja-JP" dirty="0" smtClean="0"/>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lang="ja-JP" altLang="en-US" dirty="0" smtClean="0"/>
              <a:t> 検討項目</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08111"/>
          <a:ext cx="9144000" cy="5849889"/>
        </p:xfrm>
        <a:graphic>
          <a:graphicData uri="http://schemas.openxmlformats.org/drawingml/2006/table">
            <a:tbl>
              <a:tblPr/>
              <a:tblGrid>
                <a:gridCol w="551793"/>
                <a:gridCol w="8592207"/>
              </a:tblGrid>
              <a:tr h="36794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403862">
                <a:tc>
                  <a:txBody>
                    <a:bodyPr/>
                    <a:lstStyle/>
                    <a:p>
                      <a:pPr algn="ctr">
                        <a:lnSpc>
                          <a:spcPts val="1800"/>
                        </a:lnSpc>
                        <a:spcAft>
                          <a:spcPts val="0"/>
                        </a:spcAft>
                      </a:pPr>
                      <a:r>
                        <a:rPr lang="en-US" sz="2400" b="1" kern="100" dirty="0">
                          <a:latin typeface="Century"/>
                          <a:ea typeface="Mincho"/>
                          <a:cs typeface="Times New Roman"/>
                        </a:rPr>
                        <a:t>1</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2</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3</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099">
                <a:tc>
                  <a:txBody>
                    <a:bodyPr/>
                    <a:lstStyle/>
                    <a:p>
                      <a:pPr algn="ctr">
                        <a:lnSpc>
                          <a:spcPts val="1800"/>
                        </a:lnSpc>
                        <a:spcAft>
                          <a:spcPts val="0"/>
                        </a:spcAft>
                      </a:pPr>
                      <a:r>
                        <a:rPr lang="en-US" sz="2400" b="1" kern="100" dirty="0">
                          <a:latin typeface="Century"/>
                          <a:ea typeface="Mincho"/>
                          <a:cs typeface="Times New Roman"/>
                        </a:rPr>
                        <a:t>4</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5</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6</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7</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400" b="1" kern="100" dirty="0">
                          <a:latin typeface="Century"/>
                          <a:ea typeface="Mincho"/>
                          <a:cs typeface="Times New Roman"/>
                        </a:rPr>
                        <a:t>8</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9</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2026">
                <a:tc>
                  <a:txBody>
                    <a:bodyPr/>
                    <a:lstStyle/>
                    <a:p>
                      <a:pPr algn="ctr">
                        <a:lnSpc>
                          <a:spcPts val="1800"/>
                        </a:lnSpc>
                        <a:spcAft>
                          <a:spcPts val="0"/>
                        </a:spcAft>
                      </a:pPr>
                      <a:r>
                        <a:rPr lang="en-US" sz="2400" b="1" kern="100" dirty="0">
                          <a:latin typeface="Century"/>
                          <a:ea typeface="Mincho"/>
                          <a:cs typeface="Times New Roman"/>
                        </a:rPr>
                        <a:t>10</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400" b="1" kern="100" dirty="0">
                          <a:latin typeface="Century"/>
                          <a:ea typeface="Mincho"/>
                          <a:cs typeface="Times New Roman"/>
                        </a:rPr>
                        <a:t>11</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968">
                <a:tc>
                  <a:txBody>
                    <a:bodyPr/>
                    <a:lstStyle/>
                    <a:p>
                      <a:pPr algn="ctr">
                        <a:lnSpc>
                          <a:spcPts val="1800"/>
                        </a:lnSpc>
                        <a:spcAft>
                          <a:spcPts val="0"/>
                        </a:spcAft>
                      </a:pPr>
                      <a:r>
                        <a:rPr lang="en-US" sz="2400" b="1" kern="100" dirty="0">
                          <a:latin typeface="Century"/>
                          <a:ea typeface="Mincho"/>
                          <a:cs typeface="Times New Roman"/>
                        </a:rPr>
                        <a:t>12</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11098">
                <a:tc>
                  <a:txBody>
                    <a:bodyPr/>
                    <a:lstStyle/>
                    <a:p>
                      <a:pPr algn="ctr">
                        <a:lnSpc>
                          <a:spcPts val="1800"/>
                        </a:lnSpc>
                        <a:spcAft>
                          <a:spcPts val="0"/>
                        </a:spcAft>
                      </a:pPr>
                      <a:r>
                        <a:rPr lang="en-US" sz="2400" b="1" kern="100" dirty="0" smtClean="0">
                          <a:latin typeface="Century"/>
                          <a:ea typeface="Mincho"/>
                          <a:cs typeface="Times New Roman"/>
                        </a:rPr>
                        <a:t>13</a:t>
                      </a:r>
                      <a:endParaRPr lang="ja-JP" sz="24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52735"/>
          <a:ext cx="9144000" cy="5805262"/>
        </p:xfrm>
        <a:graphic>
          <a:graphicData uri="http://schemas.openxmlformats.org/drawingml/2006/table">
            <a:tbl>
              <a:tblPr/>
              <a:tblGrid>
                <a:gridCol w="457200"/>
                <a:gridCol w="5588420"/>
                <a:gridCol w="3098380"/>
              </a:tblGrid>
              <a:tr h="356713">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4093">
                <a:tc>
                  <a:txBody>
                    <a:bodyPr/>
                    <a:lstStyle/>
                    <a:p>
                      <a:pPr algn="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04490">
                <a:tc>
                  <a:txBody>
                    <a:bodyPr/>
                    <a:lstStyle/>
                    <a:p>
                      <a:pPr algn="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18020">
                <a:tc>
                  <a:txBody>
                    <a:bodyPr/>
                    <a:lstStyle/>
                    <a:p>
                      <a:pPr algn="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03145">
                <a:tc>
                  <a:txBody>
                    <a:bodyPr/>
                    <a:lstStyle/>
                    <a:p>
                      <a:pPr algn="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リアルタイム</a:t>
            </a:r>
            <a:endParaRPr lang="en-US" altLang="ja-JP" sz="2000" b="1" kern="100" dirty="0" smtClean="0">
              <a:solidFill>
                <a:schemeClr val="tx1"/>
              </a:solidFill>
              <a:ea typeface="Mincho"/>
              <a:cs typeface="Times New Roman"/>
            </a:endParaRPr>
          </a:p>
          <a:p>
            <a:pPr algn="ctr"/>
            <a:r>
              <a:rPr lang="ja-JP" altLang="en-US" sz="2000" b="1" kern="100" dirty="0" smtClean="0">
                <a:solidFill>
                  <a:schemeClr val="tx1"/>
                </a:solidFill>
                <a:ea typeface="Mincho"/>
                <a:cs typeface="Times New Roman"/>
              </a:rPr>
              <a:t>バリデーション</a:t>
            </a:r>
          </a:p>
        </p:txBody>
      </p:sp>
      <p:sp>
        <p:nvSpPr>
          <p:cNvPr id="6" name="正方形/長方形 5"/>
          <p:cNvSpPr/>
          <p:nvPr/>
        </p:nvSpPr>
        <p:spPr>
          <a:xfrm>
            <a:off x="6084168" y="1449168"/>
            <a:ext cx="3024336" cy="3780032"/>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表示・入力方法最適化</a:t>
            </a:r>
            <a:endParaRPr lang="ja-JP" altLang="en-US" sz="2000"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サブミットロック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4032448" cy="0"/>
          </a:xfrm>
          <a:prstGeom prst="line">
            <a:avLst/>
          </a:prstGeom>
          <a:ln w="57150">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b="1" dirty="0" smtClean="0">
                <a:latin typeface="メイリオ" pitchFamily="50" charset="-128"/>
                <a:ea typeface="メイリオ" pitchFamily="50" charset="-128"/>
                <a:cs typeface="メイリオ" pitchFamily="50" charset="-128"/>
              </a:rPr>
              <a:t>※1</a:t>
            </a:r>
            <a:r>
              <a:rPr lang="ja-JP" altLang="en-US" b="1" dirty="0" smtClean="0">
                <a:latin typeface="メイリオ" pitchFamily="50" charset="-128"/>
                <a:ea typeface="メイリオ" pitchFamily="50" charset="-128"/>
                <a:cs typeface="メイリオ" pitchFamily="50" charset="-128"/>
              </a:rPr>
              <a:t>  バリデーション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検証すること。</a:t>
            </a:r>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590465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968552"/>
          </a:xfrm>
        </p:spPr>
        <p:txBody>
          <a:bodyPr>
            <a:noAutofit/>
          </a:bodyPr>
          <a:lstStyle/>
          <a:p>
            <a:pPr>
              <a:spcBef>
                <a:spcPts val="200"/>
              </a:spcBef>
            </a:pPr>
            <a:r>
              <a:rPr lang="ja-JP" altLang="en-US" dirty="0" smtClean="0"/>
              <a:t>使用性の評価はアンケート調査やアクセスログ解析が一般的。</a:t>
            </a:r>
            <a:r>
              <a:rPr lang="en-US" altLang="ja-JP" dirty="0" smtClean="0"/>
              <a:t>(</a:t>
            </a:r>
            <a:r>
              <a:rPr lang="ja-JP" altLang="en-US" dirty="0" smtClean="0"/>
              <a:t>大量の検証データが必要</a:t>
            </a:r>
            <a:r>
              <a:rPr lang="en-US" altLang="ja-JP" dirty="0" smtClean="0"/>
              <a:t>)</a:t>
            </a:r>
          </a:p>
          <a:p>
            <a:pPr>
              <a:spcBef>
                <a:spcPts val="300"/>
              </a:spcBef>
            </a:pPr>
            <a:endParaRPr lang="en-US" altLang="ja-JP" dirty="0" smtClean="0"/>
          </a:p>
          <a:p>
            <a:pPr>
              <a:spcBef>
                <a:spcPts val="200"/>
              </a:spcBef>
            </a:pPr>
            <a:r>
              <a:rPr lang="ja-JP" altLang="en-US" dirty="0" smtClean="0"/>
              <a:t>リリースされていない現段階では定量的な評価は困難。</a:t>
            </a:r>
            <a:endParaRPr lang="en-US" altLang="ja-JP" dirty="0" smtClean="0"/>
          </a:p>
          <a:p>
            <a:pPr>
              <a:spcBef>
                <a:spcPts val="200"/>
              </a:spcBef>
            </a:pPr>
            <a:endParaRPr lang="en-US" altLang="ja-JP" dirty="0" smtClean="0"/>
          </a:p>
          <a:p>
            <a:pPr>
              <a:spcBef>
                <a:spcPts val="200"/>
              </a:spcBef>
            </a:pPr>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pPr>
              <a:spcBef>
                <a:spcPts val="200"/>
              </a:spcBef>
            </a:pPr>
            <a:endParaRPr kumimoji="1" lang="en-US" altLang="ja-JP" dirty="0" smtClean="0"/>
          </a:p>
          <a:p>
            <a:pPr>
              <a:spcBef>
                <a:spcPts val="200"/>
              </a:spcBef>
            </a:pPr>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a:t>
                      </a:r>
                      <a:r>
                        <a:rPr kumimoji="1" lang="en-US" altLang="en-US" sz="1600" b="1" kern="100" dirty="0" smtClean="0">
                          <a:solidFill>
                            <a:schemeClr val="tx1"/>
                          </a:solidFill>
                          <a:latin typeface="+mn-lt"/>
                          <a:ea typeface="Mincho"/>
                          <a:cs typeface="Times New Roman"/>
                        </a:rPr>
                        <a:t>Bootstrap</a:t>
                      </a:r>
                      <a:r>
                        <a:rPr kumimoji="1" lang="ja-JP" altLang="en-US" sz="1600" b="1" kern="100" dirty="0" smtClean="0">
                          <a:solidFill>
                            <a:schemeClr val="tx1"/>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ボタンの色や表現は</a:t>
                      </a:r>
                      <a:r>
                        <a:rPr kumimoji="1" lang="en-US" altLang="en-US" sz="1600" b="1" kern="100" dirty="0" smtClean="0">
                          <a:solidFill>
                            <a:schemeClr val="tx1"/>
                          </a:solidFill>
                          <a:latin typeface="+mn-lt"/>
                          <a:ea typeface="Mincho"/>
                          <a:cs typeface="Times New Roman"/>
                        </a:rPr>
                        <a:t>NC3</a:t>
                      </a:r>
                      <a:r>
                        <a:rPr kumimoji="1" lang="ja-JP" altLang="en-US" sz="16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（キャンセル、一時保存、決定等）</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仕様により、</a:t>
                      </a: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HTML</a:t>
                      </a:r>
                      <a:r>
                        <a:rPr kumimoji="1" lang="ja-JP" altLang="en-US" sz="16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URL</a:t>
                      </a:r>
                      <a:r>
                        <a:rPr kumimoji="1" lang="ja-JP" altLang="en-US" sz="16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a:t>
                      </a:r>
                      <a:r>
                        <a:rPr kumimoji="1" lang="en-US" altLang="en-US" sz="1600" b="1" kern="100" dirty="0" smtClean="0">
                          <a:solidFill>
                            <a:srgbClr val="FF0000"/>
                          </a:solidFill>
                          <a:latin typeface="+mn-lt"/>
                          <a:ea typeface="Mincho"/>
                          <a:cs typeface="Times New Roman"/>
                        </a:rPr>
                        <a:t>Bootstrap</a:t>
                      </a:r>
                      <a:r>
                        <a:rPr kumimoji="1" lang="ja-JP" altLang="en-US" sz="1600" b="1" kern="100" dirty="0" smtClean="0">
                          <a:solidFill>
                            <a:srgbClr val="FF0000"/>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984776" cy="3717032"/>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83568" y="3284984"/>
            <a:ext cx="6674742" cy="3384376"/>
          </a:xfrm>
          <a:prstGeom prst="rect">
            <a:avLst/>
          </a:prstGeom>
          <a:noFill/>
          <a:ln w="9525">
            <a:noFill/>
            <a:miter lim="800000"/>
            <a:headEnd/>
            <a:tailEnd/>
          </a:ln>
        </p:spPr>
      </p:pic>
      <p:cxnSp>
        <p:nvCxnSpPr>
          <p:cNvPr id="29" name="カギ線コネクタ 28"/>
          <p:cNvCxnSpPr/>
          <p:nvPr/>
        </p:nvCxnSpPr>
        <p:spPr>
          <a:xfrm rot="16200000" flipH="1">
            <a:off x="1655678" y="3392997"/>
            <a:ext cx="1656183" cy="864095"/>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a:t>
                      </a:r>
                      <a:r>
                        <a:rPr kumimoji="1" lang="en-US" altLang="en-US" sz="1600" b="1" kern="100" dirty="0" smtClean="0">
                          <a:solidFill>
                            <a:srgbClr val="FF0000"/>
                          </a:solidFill>
                          <a:latin typeface="メイリオ" pitchFamily="50" charset="-128"/>
                          <a:ea typeface="メイリオ" pitchFamily="50" charset="-128"/>
                          <a:cs typeface="メイリオ" pitchFamily="50" charset="-128"/>
                        </a:rPr>
                        <a:t>AngularJS</a:t>
                      </a:r>
                      <a:r>
                        <a:rPr kumimoji="1" lang="ja-JP" altLang="en-US" sz="1600" b="1" kern="100" dirty="0" smtClean="0">
                          <a:solidFill>
                            <a:srgbClr val="FF0000"/>
                          </a:solidFill>
                          <a:latin typeface="メイリオ" pitchFamily="50" charset="-128"/>
                          <a:ea typeface="メイリオ" pitchFamily="50" charset="-128"/>
                          <a:cs typeface="メイリオ" pitchFamily="50" charset="-128"/>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460432" y="1916832"/>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460432"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6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6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par>
                          <p:cTn id="14" fill="hold">
                            <p:stCondLst>
                              <p:cond delay="500"/>
                            </p:stCondLst>
                            <p:childTnLst>
                              <p:par>
                                <p:cTn id="15" presetID="18" presetClass="entr" presetSubtype="1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Left)">
                                      <p:cBhvr>
                                        <p:cTn id="17" dur="500"/>
                                        <p:tgtEl>
                                          <p:spTgt spid="14"/>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Left)">
                                      <p:cBhvr>
                                        <p:cTn id="23" dur="500"/>
                                        <p:tgtEl>
                                          <p:spTgt spid="1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strips(downLef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PHP</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Model</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388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View</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336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191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Controller</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228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434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Test</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1877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1261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3138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Config ,</a:t>
                      </a:r>
                      <a:endParaRPr kumimoji="1" lang="en-US" altLang="ja-JP" sz="2400" b="1" kern="100" baseline="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en-US" altLang="ja-JP" sz="2400" b="1" kern="100" baseline="0" dirty="0" smtClean="0">
                          <a:solidFill>
                            <a:schemeClr val="tx1"/>
                          </a:solidFill>
                          <a:latin typeface="+mn-lt"/>
                          <a:ea typeface="Mincho"/>
                          <a:cs typeface="Times New Roman"/>
                        </a:rPr>
                        <a:t>Language etc.</a:t>
                      </a:r>
                      <a:endParaRPr kumimoji="1" lang="en-US" altLang="ja-JP" sz="24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142</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95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237</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Javascript</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249</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482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3021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2185</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54</a:t>
            </a:r>
            <a:r>
              <a:rPr lang="ja-JP" altLang="en-US" sz="2000" b="1" dirty="0" smtClean="0">
                <a:latin typeface="メイリオ" pitchFamily="50" charset="-128"/>
                <a:ea typeface="メイリオ" pitchFamily="50" charset="-128"/>
                <a:cs typeface="メイリオ" pitchFamily="50" charset="-128"/>
              </a:rPr>
              <a:t>期 情報工学科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ソースコードのコメント規定</a:t>
            </a:r>
            <a:endParaRPr kumimoji="1" lang="ja-JP" altLang="en-US" sz="3600" dirty="0"/>
          </a:p>
        </p:txBody>
      </p:sp>
      <p:sp>
        <p:nvSpPr>
          <p:cNvPr id="1025" name="Rectangle 1"/>
          <p:cNvSpPr>
            <a:spLocks noChangeArrowheads="1"/>
          </p:cNvSpPr>
          <p:nvPr/>
        </p:nvSpPr>
        <p:spPr bwMode="auto">
          <a:xfrm>
            <a:off x="576064" y="908720"/>
            <a:ext cx="8567936" cy="5949280"/>
          </a:xfrm>
          <a:prstGeom prst="rect">
            <a:avLst/>
          </a:prstGeom>
          <a:solidFill>
            <a:srgbClr val="F8F8F8"/>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ファイル名</a:t>
            </a:r>
            <a:endParaRPr kumimoji="1" lang="ja-JP" altLang="en-US" sz="2000" b="1"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563888" y="1052736"/>
            <a:ext cx="1872208" cy="648072"/>
          </a:xfrm>
          <a:prstGeom prst="wedgeRectCallout">
            <a:avLst>
              <a:gd name="adj1" fmla="val -51988"/>
              <a:gd name="adj2" fmla="val 11444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先生の氏名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724128" y="1052736"/>
            <a:ext cx="1944216" cy="648072"/>
          </a:xfrm>
          <a:prstGeom prst="wedgeRectCallout">
            <a:avLst>
              <a:gd name="adj1" fmla="val -75811"/>
              <a:gd name="adj2" fmla="val 15581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開発者の氏名</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アドレス</a:t>
            </a:r>
            <a:endParaRPr kumimoji="1" lang="ja-JP" altLang="en-US" sz="2000" b="1"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80312" y="3284984"/>
            <a:ext cx="1476672" cy="432048"/>
          </a:xfrm>
          <a:prstGeom prst="wedgeRectCallout">
            <a:avLst>
              <a:gd name="adj1" fmla="val -96998"/>
              <a:gd name="adj2" fmla="val -765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ライセンス</a:t>
            </a:r>
            <a:endParaRPr kumimoji="1" lang="ja-JP" altLang="en-US" sz="2000" b="1"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著作権</a:t>
            </a:r>
            <a:endParaRPr kumimoji="1" lang="ja-JP" altLang="en-US" sz="2000" b="1"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164288" y="1988840"/>
            <a:ext cx="1656184" cy="432048"/>
          </a:xfrm>
          <a:prstGeom prst="wedgeRectCallout">
            <a:avLst>
              <a:gd name="adj1" fmla="val -89976"/>
              <a:gd name="adj2" fmla="val 10290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公式サイト</a:t>
            </a:r>
            <a:endParaRPr kumimoji="1" lang="ja-JP" altLang="en-US" sz="2000" b="1"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ファイルの先頭</a:t>
            </a:r>
            <a:endParaRPr kumimoji="1" lang="ja-JP" altLang="en-US" sz="20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クラスの先頭</a:t>
            </a:r>
            <a:endParaRPr kumimoji="1" lang="ja-JP" altLang="en-US" sz="2000" b="1"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516216" y="5329624"/>
            <a:ext cx="2520280" cy="1123712"/>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・メンバ変数宣言</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・メソッド</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の先頭も同様</a:t>
            </a:r>
            <a:endParaRPr kumimoji="1" lang="ja-JP" altLang="en-US" sz="2000" b="1" dirty="0">
              <a:latin typeface="メイリオ" pitchFamily="50" charset="-128"/>
              <a:ea typeface="メイリオ" pitchFamily="50" charset="-128"/>
              <a:cs typeface="メイリオ" pitchFamily="50" charset="-128"/>
            </a:endParaRPr>
          </a:p>
        </p:txBody>
      </p:sp>
      <p:sp>
        <p:nvSpPr>
          <p:cNvPr id="1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苦労したところ</a:t>
            </a:r>
            <a:endParaRPr kumimoji="1" lang="ja-JP" altLang="en-US" dirty="0"/>
          </a:p>
        </p:txBody>
      </p:sp>
      <p:sp>
        <p:nvSpPr>
          <p:cNvPr id="3" name="コンテンツ プレースホルダ 2"/>
          <p:cNvSpPr>
            <a:spLocks noGrp="1"/>
          </p:cNvSpPr>
          <p:nvPr>
            <p:ph idx="1"/>
          </p:nvPr>
        </p:nvSpPr>
        <p:spPr>
          <a:xfrm>
            <a:off x="611560" y="1556792"/>
            <a:ext cx="8219256" cy="1224136"/>
          </a:xfrm>
        </p:spPr>
        <p:txBody>
          <a:bodyPr/>
          <a:lstStyle/>
          <a:p>
            <a:r>
              <a:rPr lang="en-US" altLang="ja-JP" dirty="0" smtClean="0"/>
              <a:t>CakePHP</a:t>
            </a:r>
            <a:r>
              <a:rPr lang="ja-JP" altLang="en-US" dirty="0" smtClean="0"/>
              <a:t>と</a:t>
            </a:r>
            <a:r>
              <a:rPr kumimoji="1" lang="en-US" altLang="ja-JP" dirty="0" smtClean="0"/>
              <a:t>AngularJS</a:t>
            </a:r>
            <a:r>
              <a:rPr kumimoji="1" lang="ja-JP" altLang="en-US" dirty="0" smtClean="0"/>
              <a:t>の</a:t>
            </a:r>
            <a:r>
              <a:rPr lang="ja-JP" altLang="en-US" dirty="0" smtClean="0"/>
              <a:t>コードの共存</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216024" y="2636912"/>
            <a:ext cx="8532440"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互いのコーディング規則を組み合わせて実装する必要があった。</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8" name="コンテンツ プレースホルダ 2"/>
          <p:cNvSpPr txBox="1">
            <a:spLocks/>
          </p:cNvSpPr>
          <p:nvPr/>
        </p:nvSpPr>
        <p:spPr>
          <a:xfrm>
            <a:off x="216024" y="3789040"/>
            <a:ext cx="8352928"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現在は開発者内で共有したものが、何度か修正され、シンプルなコードになっている。</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0" y="908720"/>
            <a:ext cx="9144000" cy="5949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6" name="正方形/長方形 15"/>
          <p:cNvSpPr/>
          <p:nvPr/>
        </p:nvSpPr>
        <p:spPr>
          <a:xfrm>
            <a:off x="179512" y="6237312"/>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ホストマシン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7" name="正方形/長方形 16"/>
          <p:cNvSpPr/>
          <p:nvPr/>
        </p:nvSpPr>
        <p:spPr>
          <a:xfrm>
            <a:off x="179512" y="5085184"/>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179512" y="5661248"/>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endParaRPr lang="en-US" altLang="ja-JP"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endParaRPr lang="en-US" altLang="ja-JP" sz="2000" b="1" dirty="0" smtClean="0">
              <a:latin typeface="メイリオ" pitchFamily="50" charset="-128"/>
              <a:ea typeface="メイリオ" pitchFamily="50" charset="-128"/>
              <a:cs typeface="メイリオ" pitchFamily="50" charset="-128"/>
            </a:endParaRPr>
          </a:p>
        </p:txBody>
      </p:sp>
      <p:sp>
        <p:nvSpPr>
          <p:cNvPr id="21" name="正方形/長方形 20"/>
          <p:cNvSpPr/>
          <p:nvPr/>
        </p:nvSpPr>
        <p:spPr>
          <a:xfrm>
            <a:off x="179512" y="4509120"/>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動作環境</a:t>
            </a:r>
            <a:endParaRPr lang="en-US" altLang="ja-JP" b="1" dirty="0" smtClean="0">
              <a:latin typeface="メイリオ" pitchFamily="50" charset="-128"/>
              <a:ea typeface="メイリオ" pitchFamily="50" charset="-128"/>
              <a:cs typeface="メイリオ" pitchFamily="50" charset="-128"/>
            </a:endParaRPr>
          </a:p>
        </p:txBody>
      </p:sp>
      <p:sp>
        <p:nvSpPr>
          <p:cNvPr id="22" name="正方形/長方形 21"/>
          <p:cNvSpPr/>
          <p:nvPr/>
        </p:nvSpPr>
        <p:spPr>
          <a:xfrm>
            <a:off x="179512" y="3933056"/>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依存関係管理</a:t>
            </a:r>
            <a:endParaRPr kumimoji="1" lang="en-US" altLang="ja-JP" sz="2400" b="1" dirty="0" smtClean="0">
              <a:latin typeface="メイリオ" pitchFamily="50" charset="-128"/>
              <a:ea typeface="メイリオ" pitchFamily="50" charset="-128"/>
              <a:cs typeface="メイリオ" pitchFamily="50" charset="-128"/>
            </a:endParaRPr>
          </a:p>
        </p:txBody>
      </p:sp>
      <p:sp>
        <p:nvSpPr>
          <p:cNvPr id="23" name="正方形/長方形 22"/>
          <p:cNvSpPr/>
          <p:nvPr/>
        </p:nvSpPr>
        <p:spPr>
          <a:xfrm>
            <a:off x="179512" y="3356992"/>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b="1" dirty="0" smtClean="0">
                <a:latin typeface="メイリオ" pitchFamily="50" charset="-128"/>
                <a:ea typeface="メイリオ" pitchFamily="50" charset="-128"/>
                <a:cs typeface="メイリオ" pitchFamily="50" charset="-128"/>
              </a:rPr>
              <a:t>PHP</a:t>
            </a:r>
            <a:r>
              <a:rPr kumimoji="1" lang="ja-JP" altLang="en-US" b="1" dirty="0" smtClean="0">
                <a:latin typeface="メイリオ" pitchFamily="50" charset="-128"/>
                <a:ea typeface="メイリオ" pitchFamily="50" charset="-128"/>
                <a:cs typeface="メイリオ" pitchFamily="50" charset="-128"/>
              </a:rPr>
              <a:t>フレームワーク</a:t>
            </a:r>
            <a:endParaRPr kumimoji="1" lang="en-US" altLang="ja-JP" sz="2400" b="1" dirty="0" smtClean="0">
              <a:latin typeface="メイリオ" pitchFamily="50" charset="-128"/>
              <a:ea typeface="メイリオ" pitchFamily="50" charset="-128"/>
              <a:cs typeface="メイリオ" pitchFamily="50" charset="-128"/>
            </a:endParaRPr>
          </a:p>
        </p:txBody>
      </p:sp>
      <p:sp>
        <p:nvSpPr>
          <p:cNvPr id="24" name="正方形/長方形 23"/>
          <p:cNvSpPr/>
          <p:nvPr/>
        </p:nvSpPr>
        <p:spPr>
          <a:xfrm>
            <a:off x="179512" y="2574144"/>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の核となる</a:t>
            </a:r>
            <a:endParaRPr lang="en-US" altLang="ja-JP" b="1" dirty="0" smtClean="0">
              <a:latin typeface="メイリオ" pitchFamily="50" charset="-128"/>
              <a:ea typeface="メイリオ" pitchFamily="50" charset="-128"/>
              <a:cs typeface="メイリオ" pitchFamily="50" charset="-128"/>
            </a:endParaRPr>
          </a:p>
          <a:p>
            <a:pPr algn="ctr"/>
            <a:r>
              <a:rPr kumimoji="1" lang="ja-JP" altLang="en-US" b="1" dirty="0" smtClean="0">
                <a:latin typeface="メイリオ" pitchFamily="50" charset="-128"/>
                <a:ea typeface="メイリオ" pitchFamily="50" charset="-128"/>
                <a:cs typeface="メイリオ" pitchFamily="50" charset="-128"/>
              </a:rPr>
              <a:t>プログラム</a:t>
            </a:r>
            <a:endParaRPr kumimoji="1" lang="en-US" altLang="ja-JP" sz="2400" b="1" dirty="0" smtClean="0">
              <a:latin typeface="メイリオ" pitchFamily="50" charset="-128"/>
              <a:ea typeface="メイリオ" pitchFamily="50" charset="-128"/>
              <a:cs typeface="メイリオ" pitchFamily="50" charset="-128"/>
            </a:endParaRPr>
          </a:p>
        </p:txBody>
      </p:sp>
      <p:sp>
        <p:nvSpPr>
          <p:cNvPr id="25" name="正方形/長方形 24"/>
          <p:cNvSpPr/>
          <p:nvPr/>
        </p:nvSpPr>
        <p:spPr>
          <a:xfrm>
            <a:off x="179512" y="1782056"/>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の各機能となる</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プログラム</a:t>
            </a:r>
            <a:endParaRPr lang="en-US" altLang="ja-JP"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p>
          <a:p>
            <a:pPr algn="ct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30" name="正方形/長方形 29"/>
          <p:cNvSpPr/>
          <p:nvPr/>
        </p:nvSpPr>
        <p:spPr>
          <a:xfrm>
            <a:off x="179512" y="980728"/>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フレームワーク／</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ライブラリ</a:t>
            </a:r>
            <a:endParaRPr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endParaRPr lang="en-US" altLang="ja-JP" sz="2000"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p>
          <a:p>
            <a:pPr algn="ct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フレームワークを使う理由</a:t>
            </a:r>
            <a:endParaRPr kumimoji="1" lang="ja-JP" altLang="en-US" sz="3600" dirty="0"/>
          </a:p>
        </p:txBody>
      </p:sp>
      <p:sp>
        <p:nvSpPr>
          <p:cNvPr id="3" name="コンテンツ プレースホルダ 2"/>
          <p:cNvSpPr>
            <a:spLocks noGrp="1"/>
          </p:cNvSpPr>
          <p:nvPr>
            <p:ph idx="1"/>
          </p:nvPr>
        </p:nvSpPr>
        <p:spPr>
          <a:xfrm>
            <a:off x="179512" y="1196752"/>
            <a:ext cx="8712968" cy="5661248"/>
          </a:xfrm>
        </p:spPr>
        <p:txBody>
          <a:bodyPr>
            <a:normAutofit lnSpcReduction="10000"/>
          </a:bodyPr>
          <a:lstStyle/>
          <a:p>
            <a:pPr>
              <a:buNone/>
            </a:pPr>
            <a:r>
              <a:rPr kumimoji="1" lang="ja-JP" altLang="en-US" dirty="0" smtClean="0"/>
              <a:t>フレームワーク無し</a:t>
            </a:r>
            <a:endParaRPr kumimoji="1" lang="en-US" altLang="ja-JP" dirty="0" smtClean="0"/>
          </a:p>
          <a:p>
            <a:pPr lvl="1"/>
            <a:r>
              <a:rPr kumimoji="1" lang="en-US" altLang="ja-JP" dirty="0" smtClean="0"/>
              <a:t>PHP</a:t>
            </a:r>
            <a:r>
              <a:rPr kumimoji="1" lang="ja-JP" altLang="en-US" dirty="0" smtClean="0"/>
              <a:t>というプログラム言語は、同じ動作の機能を様々な実装方法で記述できる。</a:t>
            </a:r>
            <a:endParaRPr kumimoji="1" lang="en-US" altLang="ja-JP" dirty="0" smtClean="0"/>
          </a:p>
          <a:p>
            <a:pPr lvl="1"/>
            <a:r>
              <a:rPr lang="ja-JP" altLang="en-US" dirty="0" smtClean="0"/>
              <a:t>場合によっては、読めないソースが出てくるため、</a:t>
            </a:r>
            <a:r>
              <a:rPr kumimoji="1" lang="ja-JP" altLang="en-US" dirty="0" smtClean="0"/>
              <a:t>メンテナンス上これは良くない。</a:t>
            </a:r>
            <a:endParaRPr kumimoji="1" lang="en-US" altLang="ja-JP" dirty="0" smtClean="0"/>
          </a:p>
          <a:p>
            <a:pPr>
              <a:buNone/>
            </a:pPr>
            <a:r>
              <a:rPr lang="ja-JP" altLang="en-US" dirty="0" smtClean="0"/>
              <a:t>フレームワーク　</a:t>
            </a:r>
            <a:endParaRPr lang="en-US" altLang="ja-JP" dirty="0" smtClean="0"/>
          </a:p>
          <a:p>
            <a:pPr lvl="1"/>
            <a:r>
              <a:rPr lang="ja-JP" altLang="en-US" dirty="0" smtClean="0"/>
              <a:t>ファイル名やメソッド名、ファイル構成、テーブル名等、規則に沿って作らないと動かない。</a:t>
            </a:r>
            <a:endParaRPr lang="en-US" altLang="ja-JP" dirty="0" smtClean="0"/>
          </a:p>
          <a:p>
            <a:pPr lvl="1"/>
            <a:r>
              <a:rPr lang="ja-JP" altLang="en-US" dirty="0" smtClean="0"/>
              <a:t>規則に沿えば簡単に作れる。</a:t>
            </a:r>
            <a:endParaRPr lang="en-US" altLang="ja-JP" dirty="0" smtClean="0"/>
          </a:p>
          <a:p>
            <a:pPr>
              <a:buNone/>
            </a:pPr>
            <a:r>
              <a:rPr lang="ja-JP" altLang="en-US" dirty="0" smtClean="0"/>
              <a:t>メリット</a:t>
            </a:r>
            <a:endParaRPr lang="en-US" altLang="ja-JP" dirty="0" smtClean="0"/>
          </a:p>
          <a:p>
            <a:pPr lvl="1"/>
            <a:r>
              <a:rPr lang="ja-JP" altLang="en-US" dirty="0" smtClean="0"/>
              <a:t>実装の労力を軽減、メンテナンス性の確保、均質化、可読性の向上等、メリットが多い。</a:t>
            </a:r>
            <a:endParaRPr lang="en-US" altLang="ja-JP" dirty="0" smtClean="0"/>
          </a:p>
          <a:p>
            <a:pPr>
              <a:buNone/>
            </a:pPr>
            <a:r>
              <a:rPr lang="ja-JP" altLang="en-US" dirty="0" smtClean="0"/>
              <a:t>デメリット</a:t>
            </a:r>
            <a:endParaRPr lang="en-US" altLang="ja-JP" dirty="0" smtClean="0"/>
          </a:p>
          <a:p>
            <a:pPr lvl="1"/>
            <a:r>
              <a:rPr lang="ja-JP" altLang="en-US" dirty="0" smtClean="0"/>
              <a:t>学習コスト</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スクロールバーの問題</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457200" y="1052736"/>
            <a:ext cx="8229600" cy="4713387"/>
          </a:xfrm>
        </p:spPr>
        <p:txBody>
          <a:bodyPr/>
          <a:lstStyle/>
          <a:p>
            <a:pPr>
              <a:buNone/>
            </a:pPr>
            <a:r>
              <a:rPr kumimoji="1" lang="en-US" altLang="ja-JP" dirty="0" smtClean="0"/>
              <a:t>iframe</a:t>
            </a:r>
            <a:r>
              <a:rPr kumimoji="1" lang="ja-JP" altLang="en-US" dirty="0" smtClean="0"/>
              <a:t>を表示する部分のソースコード</a:t>
            </a:r>
            <a:endParaRPr kumimoji="1" lang="ja-JP" altLang="en-US" dirty="0"/>
          </a:p>
        </p:txBody>
      </p:sp>
      <p:sp>
        <p:nvSpPr>
          <p:cNvPr id="2049" name="Rectangle 1"/>
          <p:cNvSpPr>
            <a:spLocks noChangeArrowheads="1"/>
          </p:cNvSpPr>
          <p:nvPr/>
        </p:nvSpPr>
        <p:spPr bwMode="auto">
          <a:xfrm>
            <a:off x="0" y="1520497"/>
            <a:ext cx="9144000" cy="1384995"/>
          </a:xfrm>
          <a:prstGeom prst="rect">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&lt;iframe</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width=</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"100%“</a:t>
            </a:r>
            <a:endParaRPr lang="en-US" altLang="ja-JP" sz="1400" dirty="0" smtClean="0">
              <a:latin typeface="Arial Unicode MS" pitchFamily="50" charset="-128"/>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src=</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h($iframe['Iframe']['url']);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height=</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(int)$iframeFrameSetting['IframeFrameSetting']['height'];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scrolling=</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$iframeFrameSetting['IframeFrameSetting']['display_scrollbar'] ? 'yes' : 'no';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frameborder=</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$iframeFrameSetting['IframeFrameSetting']['display_frame'] ? '1' : '0';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&gt;&lt;/iframe&gt;</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ja-JP" altLang="ja-JP" sz="14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2050" name="Picture 2"/>
          <p:cNvPicPr>
            <a:picLocks noChangeAspect="1" noChangeArrowheads="1"/>
          </p:cNvPicPr>
          <p:nvPr/>
        </p:nvPicPr>
        <p:blipFill>
          <a:blip r:embed="rId3" cstate="print"/>
          <a:srcRect/>
          <a:stretch>
            <a:fillRect/>
          </a:stretch>
        </p:blipFill>
        <p:spPr bwMode="auto">
          <a:xfrm>
            <a:off x="323528" y="3861048"/>
            <a:ext cx="2833000" cy="1944216"/>
          </a:xfrm>
          <a:prstGeom prst="rect">
            <a:avLst/>
          </a:prstGeom>
          <a:noFill/>
          <a:ln w="9525">
            <a:solidFill>
              <a:schemeClr val="tx1"/>
            </a:solidFill>
            <a:miter lim="800000"/>
            <a:headEnd/>
            <a:tailEnd/>
          </a:ln>
        </p:spPr>
      </p:pic>
      <p:sp>
        <p:nvSpPr>
          <p:cNvPr id="9" name="フローチャート : 代替処理 8"/>
          <p:cNvSpPr/>
          <p:nvPr/>
        </p:nvSpPr>
        <p:spPr>
          <a:xfrm>
            <a:off x="323528" y="3861048"/>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 代替処理 9"/>
          <p:cNvSpPr/>
          <p:nvPr/>
        </p:nvSpPr>
        <p:spPr>
          <a:xfrm>
            <a:off x="1331640" y="4797152"/>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線吹き出し 1 (枠付き) 10"/>
          <p:cNvSpPr/>
          <p:nvPr/>
        </p:nvSpPr>
        <p:spPr>
          <a:xfrm rot="16200000">
            <a:off x="377788" y="1251012"/>
            <a:ext cx="1296144" cy="1907704"/>
          </a:xfrm>
          <a:prstGeom prst="borderCallout1">
            <a:avLst>
              <a:gd name="adj1" fmla="val 48259"/>
              <a:gd name="adj2" fmla="val -907"/>
              <a:gd name="adj3" fmla="val 82991"/>
              <a:gd name="adj4" fmla="val -68966"/>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75856" y="3002176"/>
            <a:ext cx="5868144" cy="1877437"/>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問題</a:t>
            </a:r>
            <a:endParaRPr kumimoji="1" lang="en-US" altLang="ja-JP" sz="2000" b="1" u="sng"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による非同期通信で</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スクロールバーを</a:t>
            </a:r>
            <a:r>
              <a:rPr kumimoji="1" lang="en-US" altLang="ja-JP" sz="2400" b="1" dirty="0" smtClean="0">
                <a:latin typeface="メイリオ" pitchFamily="50" charset="-128"/>
                <a:ea typeface="メイリオ" pitchFamily="50" charset="-128"/>
                <a:cs typeface="メイリオ" pitchFamily="50" charset="-128"/>
              </a:rPr>
              <a:t>ON/OFF</a:t>
            </a:r>
            <a:r>
              <a:rPr lang="ja-JP" altLang="en-US" sz="2400" b="1" dirty="0" smtClean="0">
                <a:latin typeface="メイリオ" pitchFamily="50" charset="-128"/>
                <a:ea typeface="メイリオ" pitchFamily="50" charset="-128"/>
                <a:cs typeface="メイリオ" pitchFamily="50" charset="-128"/>
              </a:rPr>
              <a:t>切り替え時、</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データは反映される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画面上で反映されない</a:t>
            </a:r>
            <a:endParaRPr kumimoji="1" lang="ja-JP" altLang="en-US" sz="2400" b="1" dirty="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275856" y="4941168"/>
            <a:ext cx="5868144" cy="2308324"/>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解決策案</a:t>
            </a:r>
            <a:endParaRPr kumimoji="1" lang="en-US" altLang="ja-JP" sz="2000" b="1" u="sng"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①スクロールバーを切り替える場合は</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画面更新を行う。</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②別の方法でコーディングを行う。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t>         &lt;object&gt;</a:t>
            </a:r>
            <a:r>
              <a:rPr lang="ja-JP" altLang="en-US" sz="2400" b="1" dirty="0" smtClean="0"/>
              <a:t>使用、スクロールバー廃止</a:t>
            </a:r>
            <a:endParaRPr lang="en-US" altLang="ja-JP" sz="2400" b="1" dirty="0" smtClean="0">
              <a:latin typeface="メイリオ" pitchFamily="50" charset="-128"/>
              <a:ea typeface="メイリオ" pitchFamily="50" charset="-128"/>
              <a:cs typeface="メイリオ" pitchFamily="50" charset="-128"/>
            </a:endParaRPr>
          </a:p>
          <a:p>
            <a:endParaRPr kumimoji="1" lang="ja-JP" altLang="en-US" sz="2400"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承認機能</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Picture 3"/>
          <p:cNvPicPr>
            <a:picLocks noChangeAspect="1" noChangeArrowheads="1"/>
          </p:cNvPicPr>
          <p:nvPr/>
        </p:nvPicPr>
        <p:blipFill>
          <a:blip r:embed="rId3" cstate="print"/>
          <a:srcRect/>
          <a:stretch>
            <a:fillRect/>
          </a:stretch>
        </p:blipFill>
        <p:spPr bwMode="auto">
          <a:xfrm>
            <a:off x="1043608" y="980728"/>
            <a:ext cx="2088232" cy="288032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043608" y="3933056"/>
            <a:ext cx="2088232" cy="288032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347864" y="980728"/>
            <a:ext cx="5472608" cy="2836302"/>
          </a:xfrm>
          <a:prstGeom prst="rect">
            <a:avLst/>
          </a:prstGeom>
          <a:noFill/>
          <a:ln w="9525">
            <a:noFill/>
            <a:miter lim="800000"/>
            <a:headEnd/>
            <a:tailEnd/>
          </a:ln>
        </p:spPr>
      </p:pic>
      <p:sp>
        <p:nvSpPr>
          <p:cNvPr id="10" name="フローチャート: 処理 9"/>
          <p:cNvSpPr/>
          <p:nvPr/>
        </p:nvSpPr>
        <p:spPr>
          <a:xfrm>
            <a:off x="179512" y="1124744"/>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student</a:t>
            </a:r>
            <a:endParaRPr kumimoji="1" lang="ja-JP" altLang="en-US" sz="2000" dirty="0">
              <a:latin typeface="メイリオ" pitchFamily="50" charset="-128"/>
              <a:ea typeface="メイリオ" pitchFamily="50" charset="-128"/>
              <a:cs typeface="メイリオ" pitchFamily="50" charset="-128"/>
            </a:endParaRPr>
          </a:p>
        </p:txBody>
      </p:sp>
      <p:sp>
        <p:nvSpPr>
          <p:cNvPr id="11" name="フローチャート: 処理 10"/>
          <p:cNvSpPr/>
          <p:nvPr/>
        </p:nvSpPr>
        <p:spPr>
          <a:xfrm>
            <a:off x="179512" y="4077072"/>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professor</a:t>
            </a:r>
            <a:endParaRPr kumimoji="1" lang="ja-JP" altLang="en-US" sz="2000"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0" y="3861048"/>
            <a:ext cx="914400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1027" name="Picture 3"/>
          <p:cNvPicPr>
            <a:picLocks noChangeAspect="1" noChangeArrowheads="1"/>
          </p:cNvPicPr>
          <p:nvPr/>
        </p:nvPicPr>
        <p:blipFill>
          <a:blip r:embed="rId6" cstate="print"/>
          <a:srcRect/>
          <a:stretch>
            <a:fillRect/>
          </a:stretch>
        </p:blipFill>
        <p:spPr bwMode="auto">
          <a:xfrm>
            <a:off x="3347864" y="3861048"/>
            <a:ext cx="5472608" cy="29249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57</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58</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59</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60040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60</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61</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960440" cy="648072"/>
          </a:xfrm>
          <a:prstGeom prst="roundRect">
            <a:avLst/>
          </a:prstGeom>
          <a:scene3d>
            <a:camera prst="orthographicFront"/>
            <a:lightRig rig="threePt" dir="t"/>
          </a:scene3d>
          <a:sp3d>
            <a:bevelT prst="convex"/>
          </a:sp3d>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b="1" dirty="0" smtClean="0">
                <a:latin typeface="メイリオ" pitchFamily="50" charset="-128"/>
                <a:ea typeface="メイリオ" pitchFamily="50" charset="-128"/>
                <a:cs typeface="メイリオ" pitchFamily="50" charset="-128"/>
              </a:rPr>
              <a:t>※1</a:t>
            </a:r>
            <a:r>
              <a:rPr lang="ja-JP" altLang="en-US" b="1" dirty="0" smtClean="0">
                <a:latin typeface="メイリオ" pitchFamily="50" charset="-128"/>
                <a:ea typeface="メイリオ" pitchFamily="50" charset="-128"/>
                <a:cs typeface="メイリオ" pitchFamily="50" charset="-128"/>
              </a:rPr>
              <a:t>  フレームワーク </a:t>
            </a:r>
            <a:r>
              <a:rPr lang="en-US" altLang="ja-JP"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して機能するソフトウェア。</a:t>
            </a:r>
            <a:endParaRPr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※2  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r>
                        <a:rPr kumimoji="1" lang="en-US" altLang="ja-JP" sz="2000" b="1" dirty="0" smtClean="0">
                          <a:latin typeface="メイリオ" pitchFamily="50" charset="-128"/>
                          <a:ea typeface="メイリオ" pitchFamily="50" charset="-128"/>
                          <a:cs typeface="メイリオ" pitchFamily="50" charset="-128"/>
                        </a:rPr>
                        <a:t>(RAD)</a:t>
                      </a:r>
                    </a:p>
                    <a:p>
                      <a:r>
                        <a:rPr kumimoji="1" lang="ja-JP" altLang="en-US" sz="2000" b="1" dirty="0" smtClean="0">
                          <a:latin typeface="メイリオ" pitchFamily="50" charset="-128"/>
                          <a:ea typeface="メイリオ" pitchFamily="50" charset="-128"/>
                          <a:cs typeface="メイリオ" pitchFamily="50" charset="-128"/>
                        </a:rPr>
                        <a:t>メンテナンス性アップ</a:t>
                      </a:r>
                      <a:r>
                        <a:rPr kumimoji="1" lang="en-US" altLang="ja-JP" sz="2000" b="1" dirty="0" smtClean="0">
                          <a:latin typeface="メイリオ" pitchFamily="50" charset="-128"/>
                          <a:ea typeface="メイリオ" pitchFamily="50" charset="-128"/>
                          <a:cs typeface="メイリオ" pitchFamily="50" charset="-128"/>
                        </a:rPr>
                        <a:t>(MVC)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デザイン性アップ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メンテナンス性アップ</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916832"/>
            <a:ext cx="864096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755576"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11040</TotalTime>
  <Words>6713</Words>
  <Application>Microsoft Office PowerPoint</Application>
  <PresentationFormat>画面に合わせる (4:3)</PresentationFormat>
  <Paragraphs>1551</Paragraphs>
  <Slides>61</Slides>
  <Notes>61</Notes>
  <HiddenSlides>17</HiddenSlides>
  <MMClips>0</MMClips>
  <ScaleCrop>false</ScaleCrop>
  <HeadingPairs>
    <vt:vector size="4" baseType="variant">
      <vt:variant>
        <vt:lpstr>テーマ</vt:lpstr>
      </vt:variant>
      <vt:variant>
        <vt:i4>1</vt:i4>
      </vt:variant>
      <vt:variant>
        <vt:lpstr>スライド タイトル</vt:lpstr>
      </vt:variant>
      <vt:variant>
        <vt:i4>61</vt:i4>
      </vt:variant>
    </vt:vector>
  </HeadingPairs>
  <TitlesOfParts>
    <vt:vector size="62"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MVCモデルとは</vt:lpstr>
      <vt:lpstr>1.4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検討項目の選定プロセス</vt:lpstr>
      <vt:lpstr>3.5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目次</vt:lpstr>
      <vt:lpstr>6.１結論</vt:lpstr>
      <vt:lpstr>6.2 今後の予定</vt:lpstr>
      <vt:lpstr>6.2 今後の予定</vt:lpstr>
      <vt:lpstr>6.2 今後の予定</vt:lpstr>
      <vt:lpstr>ご清聴ありがとうございました。</vt:lpstr>
      <vt:lpstr>テーマ選定に至るプロセス</vt:lpstr>
      <vt:lpstr>ソースコードのコメント規定</vt:lpstr>
      <vt:lpstr>PLATONの移行(NC2⇒NC3)</vt:lpstr>
      <vt:lpstr>苦労したところ</vt:lpstr>
      <vt:lpstr>ソフトウェアやライブラリ</vt:lpstr>
      <vt:lpstr>ソフトウェアやライブラリ</vt:lpstr>
      <vt:lpstr>フレームワークを使う理由</vt:lpstr>
      <vt:lpstr>スクロールバーの問題</vt:lpstr>
      <vt:lpstr>基礎知識の勉強…</vt:lpstr>
      <vt:lpstr>CI(継続的インテグレーション)</vt:lpstr>
      <vt:lpstr>OSS(オープンソースソフトウェア)</vt:lpstr>
      <vt:lpstr>承認機能</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1143</cp:revision>
  <dcterms:created xsi:type="dcterms:W3CDTF">2014-10-23T15:17:38Z</dcterms:created>
  <dcterms:modified xsi:type="dcterms:W3CDTF">2015-03-10T11:21:00Z</dcterms:modified>
</cp:coreProperties>
</file>