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295" r:id="rId14"/>
    <p:sldId id="294" r:id="rId15"/>
    <p:sldId id="323" r:id="rId16"/>
    <p:sldId id="296" r:id="rId17"/>
    <p:sldId id="297" r:id="rId18"/>
    <p:sldId id="298" r:id="rId19"/>
    <p:sldId id="299" r:id="rId20"/>
    <p:sldId id="301" r:id="rId21"/>
    <p:sldId id="300" r:id="rId22"/>
    <p:sldId id="302" r:id="rId23"/>
    <p:sldId id="303" r:id="rId24"/>
    <p:sldId id="304" r:id="rId25"/>
    <p:sldId id="305" r:id="rId26"/>
    <p:sldId id="307" r:id="rId27"/>
    <p:sldId id="306" r:id="rId28"/>
    <p:sldId id="309" r:id="rId29"/>
    <p:sldId id="321" r:id="rId30"/>
    <p:sldId id="325" r:id="rId31"/>
    <p:sldId id="324" r:id="rId32"/>
    <p:sldId id="326" r:id="rId33"/>
    <p:sldId id="330" r:id="rId34"/>
    <p:sldId id="327" r:id="rId35"/>
    <p:sldId id="331" r:id="rId36"/>
    <p:sldId id="328" r:id="rId37"/>
    <p:sldId id="329" r:id="rId38"/>
    <p:sldId id="310" r:id="rId39"/>
    <p:sldId id="320" r:id="rId40"/>
    <p:sldId id="333" r:id="rId41"/>
    <p:sldId id="335" r:id="rId42"/>
    <p:sldId id="336" r:id="rId43"/>
    <p:sldId id="283" r:id="rId44"/>
    <p:sldId id="274" r:id="rId45"/>
    <p:sldId id="311" r:id="rId46"/>
    <p:sldId id="315" r:id="rId47"/>
    <p:sldId id="316" r:id="rId48"/>
    <p:sldId id="317" r:id="rId49"/>
    <p:sldId id="318" r:id="rId50"/>
    <p:sldId id="319" r:id="rId51"/>
    <p:sldId id="334" r:id="rId52"/>
    <p:sldId id="314" r:id="rId53"/>
    <p:sldId id="337" r:id="rId54"/>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64" autoAdjust="0"/>
    <p:restoredTop sz="66960" autoAdjust="0"/>
  </p:normalViewPr>
  <p:slideViewPr>
    <p:cSldViewPr>
      <p:cViewPr varScale="1">
        <p:scale>
          <a:sx n="49" d="100"/>
          <a:sy n="49" d="100"/>
        </p:scale>
        <p:origin x="-1926" y="-84"/>
      </p:cViewPr>
      <p:guideLst>
        <p:guide orient="horz" pos="2160"/>
        <p:guide pos="2880"/>
      </p:guideLst>
    </p:cSldViewPr>
  </p:slideViewPr>
  <p:outlineViewPr>
    <p:cViewPr>
      <p:scale>
        <a:sx n="33" d="100"/>
        <a:sy n="33" d="100"/>
      </p:scale>
      <p:origin x="0" y="2151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9"/>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2014/12/4</a:t>
            </a:fld>
            <a:endParaRPr kumimoji="1"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2014/12/4</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r>
              <a:rPr kumimoji="1" lang="en-US" altLang="ja-JP" dirty="0" smtClean="0"/>
              <a:t>HTML</a:t>
            </a:r>
            <a:r>
              <a:rPr kumimoji="1" lang="ja-JP" altLang="en-US" dirty="0" smtClean="0"/>
              <a:t>にある</a:t>
            </a:r>
            <a:r>
              <a:rPr kumimoji="1" lang="en-US" altLang="ja-JP" dirty="0" smtClean="0"/>
              <a:t>&lt;iframe&gt;</a:t>
            </a:r>
            <a:r>
              <a:rPr kumimoji="1" lang="ja-JP" altLang="en-US" dirty="0" smtClean="0"/>
              <a:t>タグを使用します。</a:t>
            </a:r>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ja-JP" altLang="en-US" dirty="0" smtClean="0"/>
              <a:t>イメージとしてはこのような感じになります。（デモ機）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アジャイル的な開発であることもあり柔軟に可能で、また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p>
          <a:p>
            <a:r>
              <a:rPr kumimoji="1" lang="ja-JP" altLang="en-US" dirty="0" smtClean="0"/>
              <a:t>ここで</a:t>
            </a:r>
            <a:r>
              <a:rPr kumimoji="1" lang="en-US" altLang="ja-JP" dirty="0" smtClean="0"/>
              <a:t>EFO</a:t>
            </a:r>
            <a:r>
              <a:rPr kumimoji="1" lang="ja-JP" altLang="en-US" dirty="0" smtClean="0"/>
              <a:t>（エントリーフォーム最適化）という考え方を説明します。</a:t>
            </a:r>
            <a:endParaRPr kumimoji="1" lang="en-US" altLang="ja-JP" dirty="0" smtClean="0"/>
          </a:p>
          <a:p>
            <a:r>
              <a:rPr kumimoji="1" lang="en-US" altLang="ja-JP" dirty="0" smtClean="0"/>
              <a:t>EFO</a:t>
            </a:r>
            <a:r>
              <a:rPr kumimoji="1" lang="ja-JP" altLang="en-US" dirty="0" smtClean="0"/>
              <a:t>とは</a:t>
            </a:r>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r>
              <a:rPr kumimoji="1" lang="ja-JP" altLang="en-US" dirty="0" smtClean="0"/>
              <a:t>例えば、入力中はフォームを強調すること等があります。</a:t>
            </a:r>
            <a:endParaRPr kumimoji="1" lang="en-US" altLang="ja-JP" dirty="0" smtClean="0"/>
          </a:p>
          <a:p>
            <a:endParaRPr kumimoji="1" lang="en-US" altLang="ja-JP" dirty="0" smtClean="0"/>
          </a:p>
          <a:p>
            <a:r>
              <a:rPr kumimoji="1" lang="ja-JP" altLang="en-US" dirty="0" smtClean="0"/>
              <a:t>そこで、この</a:t>
            </a:r>
            <a:r>
              <a:rPr kumimoji="1" lang="en-US" altLang="ja-JP" dirty="0" smtClean="0"/>
              <a:t>EFO</a:t>
            </a:r>
            <a:r>
              <a:rPr kumimoji="1" lang="ja-JP" altLang="en-US" dirty="0" smtClean="0"/>
              <a:t>の観点を整理し、</a:t>
            </a:r>
            <a:r>
              <a:rPr kumimoji="1" lang="en-US" altLang="ja-JP" dirty="0" smtClean="0"/>
              <a:t>iframe</a:t>
            </a:r>
            <a:r>
              <a:rPr kumimoji="1" lang="ja-JP" altLang="en-US" dirty="0" smtClean="0"/>
              <a:t>プラグインに適用しようと考えました。</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smtClean="0"/>
          </a:p>
          <a:p>
            <a:endParaRPr kumimoji="1" lang="en-US" altLang="ja-JP"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p>
          <a:p>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a:t>
            </a:r>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a:p>
            <a:r>
              <a:rPr kumimoji="1" lang="ja-JP" altLang="en-US" dirty="0" smtClean="0"/>
              <a:t>どうしてこの</a:t>
            </a:r>
            <a:r>
              <a:rPr kumimoji="1" lang="en-US" altLang="ja-JP" dirty="0" smtClean="0"/>
              <a:t>13</a:t>
            </a:r>
            <a:r>
              <a:rPr kumimoji="1" lang="ja-JP" altLang="en-US" dirty="0" smtClean="0"/>
              <a:t>項目にしたかは補足で示すこと！！！！</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例を交えて言葉で説明。</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先に</a:t>
            </a:r>
            <a:r>
              <a:rPr kumimoji="1" lang="en-US" altLang="ja-JP" dirty="0" smtClean="0"/>
              <a:t>iframe</a:t>
            </a:r>
            <a:r>
              <a:rPr kumimoji="1" lang="ja-JP" altLang="en-US" dirty="0" smtClean="0"/>
              <a:t>プラグインとしての機能要件の評価</a:t>
            </a:r>
            <a:endParaRPr kumimoji="1" lang="en-US" altLang="ja-JP" dirty="0" smtClean="0"/>
          </a:p>
          <a:p>
            <a:endParaRPr kumimoji="1" lang="en-US" altLang="ja-JP" dirty="0" smtClean="0"/>
          </a:p>
          <a:p>
            <a:r>
              <a:rPr kumimoji="1" lang="ja-JP" altLang="en-US" dirty="0" smtClean="0"/>
              <a:t>そして次に提案機能の評価をします。</a:t>
            </a:r>
            <a:endParaRPr kumimoji="1" lang="en-US" altLang="ja-JP" dirty="0" smtClean="0"/>
          </a:p>
          <a:p>
            <a:endParaRPr kumimoji="1" lang="en-US" altLang="ja-JP" dirty="0" smtClean="0"/>
          </a:p>
          <a:p>
            <a:r>
              <a:rPr kumimoji="1" lang="ja-JP" altLang="en-US" dirty="0" smtClean="0"/>
              <a:t>機能要件は設計で作成した画面遷移図を満たす実装ができているかどうかを見ます。</a:t>
            </a:r>
            <a:endParaRPr kumimoji="1" lang="en-US" altLang="ja-JP" dirty="0" smtClean="0"/>
          </a:p>
          <a:p>
            <a:endParaRPr kumimoji="1" lang="en-US" altLang="ja-JP" dirty="0" smtClean="0"/>
          </a:p>
          <a:p>
            <a:r>
              <a:rPr kumimoji="1" lang="ja-JP" altLang="en-US" dirty="0" smtClean="0"/>
              <a:t>提案機能については評価内容でも述べた通り、定量的な評価が難しいため</a:t>
            </a:r>
            <a:endParaRPr kumimoji="1" lang="en-US" altLang="ja-JP" dirty="0" smtClean="0"/>
          </a:p>
          <a:p>
            <a:r>
              <a:rPr kumimoji="1" lang="ja-JP" altLang="en-US" dirty="0" smtClean="0"/>
              <a:t>分類する前の</a:t>
            </a:r>
            <a:r>
              <a:rPr kumimoji="1" lang="en-US" altLang="ja-JP" dirty="0" smtClean="0"/>
              <a:t>13</a:t>
            </a:r>
            <a:r>
              <a:rPr kumimoji="1" lang="ja-JP" altLang="en-US" dirty="0" smtClean="0"/>
              <a:t>の検討項目を満たす実装ができているかどうかを見ていきます。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まずは機能要件です。</a:t>
            </a:r>
            <a:endParaRPr kumimoji="1" lang="en-US" altLang="ja-JP" dirty="0" smtClean="0"/>
          </a:p>
          <a:p>
            <a:endParaRPr kumimoji="1" lang="en-US" altLang="ja-JP" dirty="0" smtClean="0"/>
          </a:p>
          <a:p>
            <a:r>
              <a:rPr kumimoji="1" lang="ja-JP" altLang="en-US" dirty="0" smtClean="0"/>
              <a:t>これは画面遷移図の一部です。</a:t>
            </a:r>
            <a:endParaRPr kumimoji="1" lang="en-US" altLang="ja-JP" dirty="0" smtClean="0"/>
          </a:p>
          <a:p>
            <a:endParaRPr kumimoji="1" lang="en-US" altLang="ja-JP" dirty="0" smtClean="0"/>
          </a:p>
          <a:p>
            <a:r>
              <a:rPr kumimoji="1" lang="ja-JP" altLang="en-US" dirty="0" smtClean="0"/>
              <a:t>例えば、右上にあるボタンを押すと、設定する画面が表示されたり、</a:t>
            </a:r>
            <a:endParaRPr kumimoji="1" lang="en-US" altLang="ja-JP" dirty="0" smtClean="0"/>
          </a:p>
          <a:p>
            <a:r>
              <a:rPr kumimoji="1" lang="en-US" altLang="ja-JP" dirty="0" smtClean="0"/>
              <a:t>URL</a:t>
            </a:r>
            <a:r>
              <a:rPr kumimoji="1" lang="ja-JP" altLang="en-US" dirty="0" smtClean="0"/>
              <a:t>を入力して決定ボタンを押すと、登録処理が行われ、正常に登録されたら、</a:t>
            </a:r>
            <a:endParaRPr kumimoji="1" lang="en-US" altLang="ja-JP" dirty="0" smtClean="0"/>
          </a:p>
          <a:p>
            <a:r>
              <a:rPr kumimoji="1" lang="ja-JP" altLang="en-US" dirty="0" smtClean="0"/>
              <a:t>正常に登録しました。というメッセージを出したり、</a:t>
            </a:r>
            <a:endParaRPr kumimoji="1" lang="en-US" altLang="ja-JP" dirty="0" smtClean="0"/>
          </a:p>
          <a:p>
            <a:endParaRPr kumimoji="1" lang="en-US" altLang="ja-JP" dirty="0" smtClean="0"/>
          </a:p>
          <a:p>
            <a:r>
              <a:rPr kumimoji="1" lang="ja-JP" altLang="en-US" dirty="0" smtClean="0"/>
              <a:t>という処理を確認します。</a:t>
            </a:r>
            <a:endParaRPr kumimoji="1" lang="en-US" altLang="ja-JP" dirty="0" smtClean="0"/>
          </a:p>
          <a:p>
            <a:endParaRPr kumimoji="1" lang="en-US" altLang="ja-JP" dirty="0" smtClean="0"/>
          </a:p>
          <a:p>
            <a:r>
              <a:rPr kumimoji="1" lang="ja-JP" altLang="en-US" dirty="0" smtClean="0"/>
              <a:t>この結果、基本的に全ての機能要件を満たす実装ができました。</a:t>
            </a:r>
            <a:endParaRPr kumimoji="1" lang="en-US" altLang="ja-JP" dirty="0" smtClean="0"/>
          </a:p>
          <a:p>
            <a:endParaRPr kumimoji="1" lang="en-US" altLang="ja-JP" dirty="0" smtClean="0"/>
          </a:p>
          <a:p>
            <a:r>
              <a:rPr kumimoji="1" lang="ja-JP" altLang="en-US" dirty="0" smtClean="0"/>
              <a:t>あえて基本的にと言いましたが、一件、</a:t>
            </a:r>
            <a:r>
              <a:rPr kumimoji="1" lang="en-US" altLang="ja-JP" dirty="0" smtClean="0"/>
              <a:t>Web</a:t>
            </a:r>
            <a:r>
              <a:rPr kumimoji="1" lang="ja-JP" altLang="en-US" dirty="0" smtClean="0"/>
              <a:t>ブラウザに依存する問題がでております。</a:t>
            </a:r>
            <a:endParaRPr kumimoji="1" lang="en-US" altLang="ja-JP" dirty="0" smtClean="0"/>
          </a:p>
          <a:p>
            <a:endParaRPr kumimoji="1" lang="en-US" altLang="ja-JP" dirty="0" smtClean="0"/>
          </a:p>
          <a:p>
            <a:r>
              <a:rPr kumimoji="1" lang="ja-JP" altLang="en-US" dirty="0" smtClean="0"/>
              <a:t>これは今後の課題で述べたいと思います。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続きまして提案機能の評価を見ていきます。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[5</a:t>
            </a:r>
            <a:r>
              <a:rPr kumimoji="1" lang="ja-JP" altLang="en-US" dirty="0" smtClean="0"/>
              <a:t>秒</a:t>
            </a:r>
            <a:r>
              <a:rPr kumimoji="1" lang="en-US" altLang="ja-JP" dirty="0" smtClean="0"/>
              <a:t>]</a:t>
            </a:r>
          </a:p>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ja-JP" altLang="en-US" dirty="0" smtClean="0"/>
              <a:t>全てを説明すると時間もありませんので、</a:t>
            </a:r>
            <a:endParaRPr kumimoji="1" lang="en-US" altLang="ja-JP" dirty="0" smtClean="0"/>
          </a:p>
          <a:p>
            <a:r>
              <a:rPr kumimoji="1" lang="ja-JP" altLang="en-US" dirty="0" smtClean="0"/>
              <a:t>数点に絞って説明します。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のフォームを使うことで、自動的にこのように表示することができます。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背景文字で薄く</a:t>
            </a:r>
            <a:r>
              <a:rPr kumimoji="1" lang="en-US" altLang="ja-JP" dirty="0" smtClean="0"/>
              <a:t>400</a:t>
            </a:r>
            <a:r>
              <a:rPr kumimoji="1" lang="ja-JP" altLang="en-US" dirty="0" smtClean="0"/>
              <a:t>という数字がありますが、</a:t>
            </a:r>
            <a:endParaRPr kumimoji="1" lang="en-US" altLang="ja-JP" dirty="0" smtClean="0"/>
          </a:p>
          <a:p>
            <a:r>
              <a:rPr kumimoji="1" lang="ja-JP" altLang="en-US" dirty="0" smtClean="0"/>
              <a:t>何も入力されていない場合</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ja-JP" altLang="en-US" dirty="0" smtClean="0"/>
              <a:t>まずは前置き的なところで、</a:t>
            </a:r>
            <a:endParaRPr kumimoji="1" lang="en-US" altLang="ja-JP" dirty="0" smtClean="0"/>
          </a:p>
          <a:p>
            <a:r>
              <a:rPr kumimoji="1" lang="en-US" altLang="ja-JP" dirty="0" smtClean="0"/>
              <a:t>NC3</a:t>
            </a:r>
            <a:r>
              <a:rPr kumimoji="1" lang="ja-JP" altLang="en-US" dirty="0" smtClean="0"/>
              <a:t>プロジェクトに関連することを説明していきます。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１，３以外の検討結果を説明できるように！</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53</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2014/12/4</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2014/12/4</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2014/12/4</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2014/12/4</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2014/12/4</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2014/12/4</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2014/12/4</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p:cNvGraphicFramePr>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3140968"/>
            <a:ext cx="6408712"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467544" y="4221088"/>
            <a:ext cx="8352928" cy="2232248"/>
          </a:xfrm>
          <a:prstGeom prst="wedgeRoundRectCallout">
            <a:avLst>
              <a:gd name="adj1" fmla="val -11143"/>
              <a:gd name="adj2" fmla="val -69369"/>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AngularJS</a:t>
            </a:r>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4149080"/>
            <a:ext cx="8280920" cy="8640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467544" y="2204864"/>
            <a:ext cx="8424936" cy="1728192"/>
          </a:xfrm>
          <a:prstGeom prst="wedgeRoundRectCallout">
            <a:avLst>
              <a:gd name="adj1" fmla="val -2563"/>
              <a:gd name="adj2" fmla="val 71293"/>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Bootstrap</a:t>
            </a:r>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5373216"/>
            <a:ext cx="7272808"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251520" y="2060848"/>
            <a:ext cx="8640960" cy="3240360"/>
            <a:chOff x="251520" y="2060848"/>
            <a:chExt cx="8640960" cy="3240360"/>
          </a:xfrm>
        </p:grpSpPr>
        <p:sp>
          <p:nvSpPr>
            <p:cNvPr id="11" name="角丸四角形吹き出し 10"/>
            <p:cNvSpPr/>
            <p:nvPr/>
          </p:nvSpPr>
          <p:spPr>
            <a:xfrm>
              <a:off x="251520" y="2060848"/>
              <a:ext cx="8640960" cy="3240360"/>
            </a:xfrm>
            <a:prstGeom prst="wedgeRoundRectCallout">
              <a:avLst>
                <a:gd name="adj1" fmla="val -5989"/>
                <a:gd name="adj2" fmla="val 62381"/>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   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    ※</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p:txBody>
        </p:sp>
        <p:pic>
          <p:nvPicPr>
            <p:cNvPr id="13" name="Picture 2"/>
            <p:cNvPicPr>
              <a:picLocks noChangeAspect="1" noChangeArrowheads="1"/>
            </p:cNvPicPr>
            <p:nvPr/>
          </p:nvPicPr>
          <p:blipFill>
            <a:blip r:embed="rId2" cstate="print"/>
            <a:srcRect/>
            <a:stretch>
              <a:fillRect/>
            </a:stretch>
          </p:blipFill>
          <p:spPr bwMode="auto">
            <a:xfrm>
              <a:off x="7020272" y="4005064"/>
              <a:ext cx="1407577" cy="296332"/>
            </a:xfrm>
            <a:prstGeom prst="rect">
              <a:avLst/>
            </a:prstGeom>
            <a:noFill/>
            <a:ln w="9525">
              <a:noFill/>
              <a:miter lim="800000"/>
              <a:headEnd/>
              <a:tailEnd/>
            </a:ln>
          </p:spPr>
        </p:pic>
        <p:pic>
          <p:nvPicPr>
            <p:cNvPr id="14" name="Picture 5"/>
            <p:cNvPicPr>
              <a:picLocks noChangeAspect="1" noChangeArrowheads="1"/>
            </p:cNvPicPr>
            <p:nvPr/>
          </p:nvPicPr>
          <p:blipFill>
            <a:blip r:embed="rId3" cstate="print"/>
            <a:srcRect/>
            <a:stretch>
              <a:fillRect/>
            </a:stretch>
          </p:blipFill>
          <p:spPr bwMode="auto">
            <a:xfrm>
              <a:off x="7020272" y="4509120"/>
              <a:ext cx="1344149" cy="312593"/>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3933056"/>
            <a:ext cx="49685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開発担当・最終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ts val="24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kumimoji="1" lang="en-US" altLang="ja-JP" sz="2400" dirty="0" smtClean="0"/>
              <a:t>HTML</a:t>
            </a:r>
            <a:r>
              <a:rPr lang="ja-JP" altLang="en-US" sz="2400" dirty="0" smtClean="0"/>
              <a:t>に</a:t>
            </a:r>
            <a:r>
              <a:rPr lang="en-US" altLang="ja-JP" sz="2400" dirty="0" smtClean="0"/>
              <a:t>&lt;iframe&gt;</a:t>
            </a:r>
            <a:r>
              <a:rPr lang="ja-JP" altLang="en-US" sz="2400" dirty="0" smtClean="0"/>
              <a:t>タグを使用。</a:t>
            </a:r>
            <a:endParaRPr lang="en-US" altLang="ja-JP" sz="2400" dirty="0" smtClean="0"/>
          </a:p>
          <a:p>
            <a:r>
              <a:rPr kumimoji="1" lang="ja-JP" altLang="en-US" sz="2400" dirty="0" smtClean="0"/>
              <a:t>このタグを使うことで、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ページを埋め込める。</a:t>
            </a:r>
            <a:endParaRPr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r>
              <a:rPr kumimoji="1" lang="en-US" altLang="ja-JP" sz="2400" dirty="0" smtClean="0"/>
              <a:t>iframe</a:t>
            </a:r>
            <a:r>
              <a:rPr kumimoji="1" lang="ja-JP" altLang="en-US" sz="2400" dirty="0" smtClean="0"/>
              <a:t>プラグインは</a:t>
            </a:r>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の機能として提供しているプラグイン。</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32859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iframe</a:t>
            </a: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980728"/>
          <a:ext cx="8424936" cy="5805268"/>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2251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50709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インフラ系</a:t>
                      </a:r>
                    </a:p>
                    <a:p>
                      <a:pPr algn="ctr">
                        <a:lnSpc>
                          <a:spcPts val="1800"/>
                        </a:lnSpc>
                        <a:spcAft>
                          <a:spcPts val="0"/>
                        </a:spcAft>
                      </a:pPr>
                      <a:r>
                        <a:rPr lang="en-US" sz="1800" b="1" kern="100" dirty="0">
                          <a:latin typeface="Century"/>
                          <a:ea typeface="Mincho"/>
                          <a:cs typeface="Times New Roman"/>
                        </a:rPr>
                        <a:t>VirtualBox, Vagrant, Git</a:t>
                      </a:r>
                      <a:r>
                        <a:rPr lang="ja-JP" sz="1800" b="1"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82960">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フレームワーク・ライブラリ</a:t>
                      </a:r>
                    </a:p>
                    <a:p>
                      <a:pPr algn="ctr">
                        <a:lnSpc>
                          <a:spcPts val="1800"/>
                        </a:lnSpc>
                        <a:spcAft>
                          <a:spcPts val="0"/>
                        </a:spcAft>
                      </a:pPr>
                      <a:r>
                        <a:rPr lang="en-US" sz="1800" b="1" kern="100" dirty="0">
                          <a:latin typeface="Century"/>
                          <a:ea typeface="Mincho"/>
                          <a:cs typeface="Times New Roman"/>
                        </a:rPr>
                        <a:t>CakePHP, AngularJS, Bootstrap</a:t>
                      </a:r>
                      <a:r>
                        <a:rPr lang="ja-JP" sz="1800" b="1"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61926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NC2</a:t>
            </a:r>
            <a:r>
              <a:rPr lang="ja-JP" altLang="en-US" sz="2800" b="1" dirty="0" smtClean="0">
                <a:ea typeface="メイリオ" pitchFamily="50" charset="-128"/>
                <a:cs typeface="メイリオ" pitchFamily="50" charset="-128"/>
              </a:rPr>
              <a:t> </a:t>
            </a:r>
            <a:r>
              <a:rPr lang="en-US" altLang="ja-JP" sz="2800" b="1" dirty="0" smtClean="0">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モジュールのフォーム</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676875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600" b="1" dirty="0" smtClean="0">
                <a:ea typeface="メイリオ" pitchFamily="50" charset="-128"/>
                <a:cs typeface="メイリオ" pitchFamily="50" charset="-128"/>
              </a:rPr>
              <a:t>EFO : Entry Form Optimization</a:t>
            </a:r>
            <a:endParaRPr kumimoji="1" lang="ja-JP" altLang="en-US" sz="36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219256" cy="2448272"/>
          </a:xfrm>
        </p:spPr>
        <p:txBody>
          <a:bodyPr>
            <a:no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プラグインの使用性（使いやすさ、</a:t>
            </a: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操作しやすさ）を考え、</a:t>
            </a: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4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
        <p:nvSpPr>
          <p:cNvPr id="7" name="テキスト ボックス 6"/>
          <p:cNvSpPr txBox="1"/>
          <p:nvPr/>
        </p:nvSpPr>
        <p:spPr>
          <a:xfrm>
            <a:off x="899592"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95736"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60032"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331640"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932040"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96136"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556792"/>
            <a:ext cx="61926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NC2</a:t>
            </a:r>
            <a:r>
              <a:rPr lang="ja-JP" altLang="en-US" sz="2800" b="1" dirty="0" smtClean="0">
                <a:ea typeface="メイリオ" pitchFamily="50" charset="-128"/>
                <a:cs typeface="メイリオ" pitchFamily="50" charset="-128"/>
              </a:rPr>
              <a:t> </a:t>
            </a:r>
            <a:r>
              <a:rPr lang="en-US" altLang="ja-JP" sz="2800" b="1" dirty="0" smtClean="0">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モジュールのフォーム</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24744"/>
          <a:ext cx="8892480" cy="5400599"/>
        </p:xfrm>
        <a:graphic>
          <a:graphicData uri="http://schemas.openxmlformats.org/drawingml/2006/table">
            <a:tbl>
              <a:tblPr/>
              <a:tblGrid>
                <a:gridCol w="536615"/>
                <a:gridCol w="8355865"/>
              </a:tblGrid>
              <a:tr h="463693">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3708">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5722">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4101">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42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60282">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1052735"/>
          <a:ext cx="8568952" cy="5696116"/>
        </p:xfrm>
        <a:graphic>
          <a:graphicData uri="http://schemas.openxmlformats.org/drawingml/2006/table">
            <a:tbl>
              <a:tblPr/>
              <a:tblGrid>
                <a:gridCol w="432048"/>
                <a:gridCol w="5328592"/>
                <a:gridCol w="2808312"/>
              </a:tblGrid>
              <a:tr h="340697">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77349">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157192"/>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8" name="正方形/長方形 7"/>
          <p:cNvSpPr/>
          <p:nvPr/>
        </p:nvSpPr>
        <p:spPr>
          <a:xfrm>
            <a:off x="6012160" y="6093296"/>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564008"/>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dirty="0" smtClean="0"/>
              <a:t>画面のイメージを固める段階で、表示する項目・表示の並び等の精査を行い最適化する。</a:t>
            </a:r>
            <a:endParaRPr lang="en-US" altLang="ja-JP" dirty="0" smtClean="0"/>
          </a:p>
          <a:p>
            <a:r>
              <a:rPr kumimoji="1" lang="en-US" altLang="ja-JP" dirty="0" smtClean="0"/>
              <a:t>Web</a:t>
            </a:r>
            <a:r>
              <a:rPr kumimoji="1" lang="ja-JP" altLang="en-US" dirty="0" smtClean="0"/>
              <a:t>ブラウザ上に表示される部分であるため、</a:t>
            </a:r>
            <a:r>
              <a:rPr kumimoji="1" lang="en-US" altLang="ja-JP" dirty="0" smtClean="0"/>
              <a:t>HTML5</a:t>
            </a:r>
            <a:r>
              <a:rPr kumimoji="1" lang="ja-JP" altLang="en-US" dirty="0" smtClean="0"/>
              <a:t>と</a:t>
            </a:r>
            <a:r>
              <a:rPr kumimoji="1" lang="en-US" altLang="ja-JP" dirty="0" smtClean="0"/>
              <a:t>Bootstrap</a:t>
            </a:r>
            <a:r>
              <a:rPr kumimoji="1" lang="ja-JP" altLang="en-US" dirty="0" smtClean="0"/>
              <a:t>を</a:t>
            </a:r>
            <a:r>
              <a:rPr kumimoji="1" lang="ja-JP" altLang="en-US" dirty="0" smtClean="0"/>
              <a:t>使い、実現</a:t>
            </a:r>
            <a:r>
              <a:rPr kumimoji="1" lang="ja-JP" altLang="en-US" dirty="0" smtClean="0"/>
              <a:t>する。</a:t>
            </a:r>
            <a:endParaRPr kumimoji="1" lang="ja-JP" altLang="en-US"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2060848"/>
            <a:ext cx="8435280" cy="1656184"/>
          </a:xfrm>
        </p:spPr>
        <p:txBody>
          <a:bodyPr>
            <a:noAutofit/>
          </a:bodyPr>
          <a:lstStyle/>
          <a:p>
            <a:r>
              <a:rPr lang="en-US" altLang="ja-JP" dirty="0" smtClean="0"/>
              <a:t>AngularJS</a:t>
            </a:r>
            <a:r>
              <a:rPr lang="ja-JP" altLang="en-US" dirty="0" smtClean="0"/>
              <a:t>の双方向データバインディング機能を利用。</a:t>
            </a:r>
            <a:endParaRPr lang="en-US" altLang="ja-JP" dirty="0" smtClean="0"/>
          </a:p>
          <a:p>
            <a:r>
              <a:rPr kumimoji="1" lang="ja-JP" altLang="en-US" dirty="0" smtClean="0"/>
              <a:t>正常・エラーを区別するフォームの色やアイコン等には</a:t>
            </a:r>
            <a:r>
              <a:rPr lang="en-US" altLang="ja-JP" dirty="0" smtClean="0"/>
              <a:t>Bootstrap</a:t>
            </a:r>
            <a:r>
              <a:rPr lang="ja-JP" altLang="en-US" dirty="0" smtClean="0"/>
              <a:t>を</a:t>
            </a:r>
            <a:r>
              <a:rPr lang="ja-JP" altLang="en-US" dirty="0" smtClean="0"/>
              <a:t>使</a:t>
            </a:r>
            <a:r>
              <a:rPr lang="ja-JP" altLang="en-US" dirty="0" smtClean="0"/>
              <a:t>い、</a:t>
            </a:r>
            <a:r>
              <a:rPr lang="ja-JP" altLang="en-US" dirty="0" smtClean="0"/>
              <a:t>実現</a:t>
            </a:r>
            <a:r>
              <a:rPr lang="ja-JP" altLang="en-US" dirty="0" smtClean="0"/>
              <a:t>する。</a:t>
            </a:r>
            <a:endParaRPr lang="en-US" altLang="ja-JP" dirty="0" smtClean="0"/>
          </a:p>
        </p:txBody>
      </p:sp>
      <p:pic>
        <p:nvPicPr>
          <p:cNvPr id="8" name="図 7"/>
          <p:cNvPicPr/>
          <p:nvPr/>
        </p:nvPicPr>
        <p:blipFill>
          <a:blip r:embed="rId3" cstate="print"/>
          <a:srcRect r="-41"/>
          <a:stretch>
            <a:fillRect/>
          </a:stretch>
        </p:blipFill>
        <p:spPr bwMode="auto">
          <a:xfrm>
            <a:off x="277383" y="5013176"/>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841269"/>
            <a:ext cx="8614449" cy="756083"/>
          </a:xfrm>
          <a:prstGeom prst="rect">
            <a:avLst/>
          </a:prstGeom>
          <a:noFill/>
          <a:ln w="9525">
            <a:noFill/>
            <a:miter lim="800000"/>
            <a:headEnd/>
            <a:tailEnd/>
          </a:ln>
        </p:spPr>
      </p:pic>
      <p:cxnSp>
        <p:nvCxnSpPr>
          <p:cNvPr id="11" name="直線コネクタ 10"/>
          <p:cNvCxnSpPr/>
          <p:nvPr/>
        </p:nvCxnSpPr>
        <p:spPr>
          <a:xfrm>
            <a:off x="3131840" y="2492896"/>
            <a:ext cx="4608512"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683568" y="4273932"/>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4385229" y="6093296"/>
            <a:ext cx="2923075"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ボタンを非活性にする</a:t>
            </a:r>
            <a:endParaRPr kumimoji="1" lang="ja-JP" altLang="en-US"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385229" y="4869160"/>
            <a:ext cx="2923075"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ボタンを活性化する</a:t>
            </a:r>
            <a:endParaRPr kumimoji="1" lang="ja-JP" altLang="en-US"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5112568"/>
          </a:xfrm>
        </p:spPr>
        <p:txBody>
          <a:bodyPr>
            <a:noAutofit/>
          </a:bodyPr>
          <a:lstStyle/>
          <a:p>
            <a:r>
              <a:rPr lang="ja-JP" altLang="en-US" sz="2400" dirty="0" smtClean="0"/>
              <a:t>使用性の評価はアンケート調査やアクセスログ解析が一般的。</a:t>
            </a:r>
            <a:endParaRPr lang="en-US" altLang="ja-JP" sz="2400" dirty="0" smtClean="0"/>
          </a:p>
          <a:p>
            <a:r>
              <a:rPr lang="ja-JP" altLang="en-US" sz="2400" dirty="0" smtClean="0"/>
              <a:t>リリースされていない現段階では定量的な評価は困難であった。</a:t>
            </a:r>
            <a:endParaRPr lang="en-US" altLang="ja-JP" sz="2400" dirty="0" smtClean="0"/>
          </a:p>
          <a:p>
            <a:r>
              <a:rPr kumimoji="1" lang="ja-JP" altLang="en-US" sz="2400" dirty="0" smtClean="0"/>
              <a:t>定量的な評価をするならば</a:t>
            </a:r>
            <a:r>
              <a:rPr kumimoji="1" lang="en-US" altLang="ja-JP" sz="2400" dirty="0" smtClean="0"/>
              <a:t>4</a:t>
            </a:r>
            <a:r>
              <a:rPr kumimoji="1" lang="ja-JP" altLang="en-US" sz="2400" dirty="0" smtClean="0"/>
              <a:t>月以降のリリース後となる。</a:t>
            </a:r>
            <a:endParaRPr kumimoji="1" lang="en-US" altLang="ja-JP" sz="2400" dirty="0" smtClean="0"/>
          </a:p>
          <a:p>
            <a:r>
              <a:rPr kumimoji="1" lang="ja-JP" altLang="en-US" sz="2400" dirty="0" smtClean="0"/>
              <a:t>前述した</a:t>
            </a:r>
            <a:r>
              <a:rPr kumimoji="1" lang="en-US" altLang="ja-JP" sz="2400" dirty="0" smtClean="0"/>
              <a:t>13</a:t>
            </a:r>
            <a:r>
              <a:rPr kumimoji="1" lang="ja-JP" altLang="en-US" sz="2400" dirty="0" smtClean="0"/>
              <a:t>の「評価項目」</a:t>
            </a:r>
            <a:r>
              <a:rPr lang="ja-JP" altLang="en-US" sz="2400" dirty="0" smtClean="0"/>
              <a:t>をそれぞれ満たす実装ができたかを評価する。</a:t>
            </a:r>
            <a:endParaRPr lang="en-US" altLang="ja-JP" sz="2400" dirty="0" smtClean="0"/>
          </a:p>
          <a:p>
            <a:r>
              <a:rPr kumimoji="1" lang="ja-JP" altLang="en-US" sz="2400" dirty="0" smtClean="0"/>
              <a:t>また</a:t>
            </a:r>
            <a:r>
              <a:rPr kumimoji="1" lang="en-US" altLang="ja-JP" sz="2400" dirty="0" smtClean="0"/>
              <a:t>iframe</a:t>
            </a:r>
            <a:r>
              <a:rPr kumimoji="1" lang="ja-JP" altLang="en-US" sz="2400" dirty="0" smtClean="0"/>
              <a:t>プラグイン自体の機能を満たしていることが前提となるため、</a:t>
            </a:r>
            <a:r>
              <a:rPr lang="en-US" altLang="ja-JP" sz="2400" dirty="0" smtClean="0"/>
              <a:t>13</a:t>
            </a:r>
            <a:r>
              <a:rPr lang="ja-JP" altLang="en-US" sz="2400" dirty="0" smtClean="0"/>
              <a:t>項目以外に</a:t>
            </a:r>
            <a:r>
              <a:rPr lang="en-US" altLang="ja-JP" sz="2400" dirty="0" smtClean="0"/>
              <a:t>iframe</a:t>
            </a:r>
            <a:r>
              <a:rPr lang="ja-JP" altLang="en-US" sz="2400" dirty="0" smtClean="0"/>
              <a:t>プラグインとしての機能要件も評価する。</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t>=&gt; </a:t>
            </a:r>
            <a:r>
              <a:rPr lang="ja-JP" altLang="en-US" dirty="0" smtClean="0"/>
              <a:t>画面遷移図を満たす実装か？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提案機能（非機能要件）</a:t>
            </a:r>
            <a:endParaRPr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①表示・入力方法最適化</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②リアルタイムバリデーション</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③サブミットロック</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　</a:t>
            </a:r>
            <a:r>
              <a:rPr lang="en-US" altLang="ja-JP" sz="2800" b="1" dirty="0" smtClean="0">
                <a:solidFill>
                  <a:schemeClr val="bg1">
                    <a:lumMod val="85000"/>
                  </a:schemeClr>
                </a:solidFill>
                <a:latin typeface="メイリオ" pitchFamily="50" charset="-128"/>
                <a:ea typeface="メイリオ" pitchFamily="50" charset="-128"/>
                <a:cs typeface="メイリオ" pitchFamily="50" charset="-128"/>
              </a:rPr>
              <a:t>=&gt;</a:t>
            </a: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 分類前の各検討項目を満たす実装か？</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　　</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15" name="コンテンツ プレースホルダ 14"/>
          <p:cNvSpPr>
            <a:spLocks noGrp="1"/>
          </p:cNvSpPr>
          <p:nvPr>
            <p:ph idx="1"/>
          </p:nvPr>
        </p:nvSpPr>
        <p:spPr>
          <a:xfrm>
            <a:off x="467544" y="1916832"/>
            <a:ext cx="4536504" cy="576064"/>
          </a:xfrm>
        </p:spPr>
        <p:txBody>
          <a:bodyPr>
            <a:normAutofit/>
          </a:bodyPr>
          <a:lstStyle/>
          <a:p>
            <a:r>
              <a:rPr lang="ja-JP" altLang="en-US" dirty="0" smtClean="0"/>
              <a:t>画面遷移図（一部抜粋）</a:t>
            </a:r>
            <a:endParaRPr lang="en-US" altLang="ja-JP" dirty="0" smtClean="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9" name="図 8"/>
          <p:cNvPicPr/>
          <p:nvPr/>
        </p:nvPicPr>
        <p:blipFill>
          <a:blip r:embed="rId3" cstate="print"/>
          <a:srcRect/>
          <a:stretch>
            <a:fillRect/>
          </a:stretch>
        </p:blipFill>
        <p:spPr bwMode="auto">
          <a:xfrm>
            <a:off x="0" y="2420888"/>
            <a:ext cx="9144000" cy="4437112"/>
          </a:xfrm>
          <a:prstGeom prst="rect">
            <a:avLst/>
          </a:prstGeom>
          <a:noFill/>
          <a:ln w="9525">
            <a:noFill/>
            <a:miter lim="800000"/>
            <a:headEnd/>
            <a:tailEnd/>
          </a:ln>
        </p:spPr>
      </p:pic>
      <p:sp>
        <p:nvSpPr>
          <p:cNvPr id="13" name="角丸四角形 12"/>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8" name="角丸四角形 7"/>
          <p:cNvSpPr/>
          <p:nvPr/>
        </p:nvSpPr>
        <p:spPr>
          <a:xfrm>
            <a:off x="1187624" y="4005064"/>
            <a:ext cx="6912768" cy="2520280"/>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800" b="1" dirty="0" smtClean="0">
                <a:latin typeface="メイリオ" pitchFamily="50" charset="-128"/>
                <a:ea typeface="メイリオ" pitchFamily="50" charset="-128"/>
                <a:cs typeface="メイリオ" pitchFamily="50" charset="-128"/>
              </a:rPr>
              <a:t>基本的に全ての機能要件を</a:t>
            </a: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 満たす実装ができた。</a:t>
            </a:r>
            <a:endParaRPr lang="en-US" altLang="ja-JP" sz="2800" b="1" dirty="0" smtClean="0">
              <a:latin typeface="メイリオ" pitchFamily="50" charset="-128"/>
              <a:ea typeface="メイリオ" pitchFamily="50" charset="-128"/>
              <a:cs typeface="メイリオ" pitchFamily="50" charset="-128"/>
            </a:endParaRPr>
          </a:p>
          <a:p>
            <a:pPr algn="ctr">
              <a:buFont typeface="Arial" pitchFamily="34" charset="0"/>
              <a:buChar char="•"/>
            </a:pP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一件、</a:t>
            </a:r>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ブラウザに依存する</a:t>
            </a: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 問題がでており、今後の課題で</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述べる。</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solidFill>
                  <a:schemeClr val="bg1">
                    <a:lumMod val="85000"/>
                  </a:schemeClr>
                </a:solidFill>
              </a:rPr>
              <a:t>=&gt; </a:t>
            </a:r>
            <a:r>
              <a:rPr lang="ja-JP" altLang="en-US" dirty="0" smtClean="0">
                <a:solidFill>
                  <a:schemeClr val="bg1">
                    <a:lumMod val="85000"/>
                  </a:schemeClr>
                </a:solidFill>
              </a:rPr>
              <a:t>画面遷移図を満たす実装か？</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solidFill>
                  <a:schemeClr val="bg1">
                    <a:lumMod val="85000"/>
                  </a:schemeClr>
                </a:solidFill>
                <a:latin typeface="メイリオ" pitchFamily="50" charset="-128"/>
                <a:ea typeface="メイリオ" pitchFamily="50" charset="-128"/>
                <a:cs typeface="メイリオ" pitchFamily="50" charset="-128"/>
              </a:rPr>
              <a:t>機能要件</a:t>
            </a:r>
            <a:endParaRPr kumimoji="1"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2400" b="1" kern="100" dirty="0" smtClean="0">
                          <a:solidFill>
                            <a:srgbClr val="FF0000"/>
                          </a:solidFill>
                          <a:latin typeface="Century"/>
                          <a:ea typeface="Mincho"/>
                          <a:cs typeface="Times New Roman"/>
                        </a:rPr>
                        <a:t>1</a:t>
                      </a:r>
                      <a:endParaRPr lang="ja-JP" altLang="ja-JP" sz="2400" b="1" kern="100" dirty="0" smtClean="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3</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solidFill>
                            <a:srgbClr val="FF0000"/>
                          </a:solidFill>
                          <a:latin typeface="+mn-lt"/>
                          <a:ea typeface="Mincho"/>
                          <a:cs typeface="Times New Roman"/>
                        </a:rPr>
                        <a:t>アクティブなフォームは</a:t>
                      </a:r>
                      <a:r>
                        <a:rPr lang="ja-JP" sz="2000" b="1" kern="100" dirty="0" smtClean="0">
                          <a:solidFill>
                            <a:srgbClr val="FF0000"/>
                          </a:solidFill>
                          <a:latin typeface="+mn-lt"/>
                          <a:ea typeface="Mincho"/>
                          <a:cs typeface="Times New Roman"/>
                        </a:rPr>
                        <a:t>色</a:t>
                      </a:r>
                      <a:r>
                        <a:rPr lang="ja-JP" sz="2000" b="1"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4" name="テキスト ボックス 13"/>
          <p:cNvSpPr txBox="1"/>
          <p:nvPr/>
        </p:nvSpPr>
        <p:spPr>
          <a:xfrm>
            <a:off x="8028384" y="327569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399577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35581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71585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07589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43593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79597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23731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028384" y="278092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028384" y="3543399"/>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 22"/>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1</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u="none"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2</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chemeClr val="bg1">
                              <a:lumMod val="75000"/>
                            </a:schemeClr>
                          </a:solidFill>
                          <a:latin typeface="Century"/>
                          <a:ea typeface="Mincho"/>
                          <a:cs typeface="Times New Roman"/>
                        </a:rPr>
                        <a:t>3</a:t>
                      </a:r>
                      <a:endParaRPr lang="ja-JP" sz="2400" b="1" kern="100" dirty="0">
                        <a:solidFill>
                          <a:schemeClr val="bg1">
                            <a:lumMod val="75000"/>
                          </a:schemeClr>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solidFill>
                            <a:schemeClr val="bg1">
                              <a:lumMod val="75000"/>
                            </a:schemeClr>
                          </a:solidFill>
                          <a:latin typeface="+mn-lt"/>
                          <a:ea typeface="Mincho"/>
                          <a:cs typeface="Times New Roman"/>
                        </a:rPr>
                        <a:t>アクティブなフォームは</a:t>
                      </a:r>
                      <a:r>
                        <a:rPr lang="ja-JP" sz="2000" b="1" kern="100" dirty="0" smtClean="0">
                          <a:solidFill>
                            <a:schemeClr val="bg1">
                              <a:lumMod val="75000"/>
                            </a:schemeClr>
                          </a:solidFill>
                          <a:latin typeface="+mn-lt"/>
                          <a:ea typeface="Mincho"/>
                          <a:cs typeface="Times New Roman"/>
                        </a:rPr>
                        <a:t>色</a:t>
                      </a:r>
                      <a:r>
                        <a:rPr lang="ja-JP" sz="2000" b="1" kern="100" dirty="0">
                          <a:solidFill>
                            <a:schemeClr val="bg1">
                              <a:lumMod val="75000"/>
                            </a:schemeClr>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4</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5</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6</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7</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8</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9</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10</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ラジオボタンやチェックボックス</a:t>
                      </a:r>
                      <a:r>
                        <a:rPr lang="ja-JP" sz="1800" b="1" kern="100" dirty="0" smtClean="0">
                          <a:solidFill>
                            <a:schemeClr val="bg1">
                              <a:lumMod val="75000"/>
                            </a:schemeClr>
                          </a:solidFill>
                          <a:latin typeface="+mn-lt"/>
                          <a:ea typeface="Mincho"/>
                          <a:cs typeface="Times New Roman"/>
                        </a:rPr>
                        <a:t>はラベル</a:t>
                      </a:r>
                      <a:r>
                        <a:rPr lang="ja-JP" sz="1800" b="1" kern="100" dirty="0">
                          <a:solidFill>
                            <a:schemeClr val="bg1">
                              <a:lumMod val="7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755576" y="3356992"/>
            <a:ext cx="6480720" cy="331236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899592" y="3602491"/>
            <a:ext cx="4968552" cy="2562813"/>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411760" y="3480400"/>
            <a:ext cx="4632940" cy="3044944"/>
          </a:xfrm>
          <a:prstGeom prst="rect">
            <a:avLst/>
          </a:prstGeom>
          <a:noFill/>
          <a:ln w="9525">
            <a:noFill/>
            <a:miter lim="800000"/>
            <a:headEnd/>
            <a:tailEnd/>
          </a:ln>
        </p:spPr>
      </p:pic>
      <p:cxnSp>
        <p:nvCxnSpPr>
          <p:cNvPr id="29" name="カギ線コネクタ 28"/>
          <p:cNvCxnSpPr/>
          <p:nvPr/>
        </p:nvCxnSpPr>
        <p:spPr>
          <a:xfrm rot="5400000">
            <a:off x="1079612" y="3681028"/>
            <a:ext cx="1224136" cy="288032"/>
          </a:xfrm>
          <a:prstGeom prst="bentConnector3">
            <a:avLst>
              <a:gd name="adj1" fmla="val 752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83768" y="3284984"/>
            <a:ext cx="1080120" cy="936104"/>
          </a:xfrm>
          <a:prstGeom prst="bentConnector3">
            <a:avLst>
              <a:gd name="adj1" fmla="val 7516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テキスト ボックス 23"/>
          <p:cNvSpPr txBox="1"/>
          <p:nvPr/>
        </p:nvSpPr>
        <p:spPr>
          <a:xfrm>
            <a:off x="8028384" y="278092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5" name="テキスト ボックス 24"/>
          <p:cNvSpPr txBox="1"/>
          <p:nvPr/>
        </p:nvSpPr>
        <p:spPr>
          <a:xfrm>
            <a:off x="8028384" y="32756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8" name="テキスト ボックス 27"/>
          <p:cNvSpPr txBox="1"/>
          <p:nvPr/>
        </p:nvSpPr>
        <p:spPr>
          <a:xfrm>
            <a:off x="8028384" y="3543399"/>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0" name="テキスト ボックス 29"/>
          <p:cNvSpPr txBox="1"/>
          <p:nvPr/>
        </p:nvSpPr>
        <p:spPr>
          <a:xfrm>
            <a:off x="8028384" y="39957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2" name="テキスト ボックス 31"/>
          <p:cNvSpPr txBox="1"/>
          <p:nvPr/>
        </p:nvSpPr>
        <p:spPr>
          <a:xfrm>
            <a:off x="8028384" y="43558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3" name="テキスト ボックス 32"/>
          <p:cNvSpPr txBox="1"/>
          <p:nvPr/>
        </p:nvSpPr>
        <p:spPr>
          <a:xfrm>
            <a:off x="8028384" y="471585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4" name="テキスト ボックス 33"/>
          <p:cNvSpPr txBox="1"/>
          <p:nvPr/>
        </p:nvSpPr>
        <p:spPr>
          <a:xfrm>
            <a:off x="8028384" y="50758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5" name="テキスト ボックス 34"/>
          <p:cNvSpPr txBox="1"/>
          <p:nvPr/>
        </p:nvSpPr>
        <p:spPr>
          <a:xfrm>
            <a:off x="8028384" y="543593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6" name="テキスト ボックス 35"/>
          <p:cNvSpPr txBox="1"/>
          <p:nvPr/>
        </p:nvSpPr>
        <p:spPr>
          <a:xfrm>
            <a:off x="8028384" y="57959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7" name="テキスト ボックス 36"/>
          <p:cNvSpPr txBox="1"/>
          <p:nvPr/>
        </p:nvSpPr>
        <p:spPr>
          <a:xfrm>
            <a:off x="8028384" y="62373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 20"/>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solidFill>
                            <a:schemeClr val="tx1"/>
                          </a:solidFill>
                          <a:latin typeface="+mn-lt"/>
                          <a:ea typeface="Mincho"/>
                          <a:cs typeface="Times New Roman"/>
                        </a:rPr>
                        <a:t>#</a:t>
                      </a:r>
                      <a:endParaRPr lang="ja-JP" sz="2400" b="1" kern="100" dirty="0">
                        <a:solidFill>
                          <a:schemeClr val="tx1"/>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solidFill>
                            <a:schemeClr val="tx1"/>
                          </a:solidFill>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solidFill>
                            <a:schemeClr val="tx1"/>
                          </a:solidFill>
                          <a:latin typeface="+mn-lt"/>
                          <a:ea typeface="Mincho"/>
                          <a:cs typeface="Times New Roman"/>
                        </a:rPr>
                        <a:t>評価</a:t>
                      </a:r>
                      <a:endParaRPr lang="ja-JP" sz="2400" b="1" kern="100" dirty="0">
                        <a:solidFill>
                          <a:schemeClr val="tx1"/>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algn="r">
                        <a:lnSpc>
                          <a:spcPts val="1800"/>
                        </a:lnSpc>
                        <a:spcAft>
                          <a:spcPts val="0"/>
                        </a:spcAft>
                      </a:pPr>
                      <a:r>
                        <a:rPr lang="en-US" sz="2400" b="1" kern="100" dirty="0">
                          <a:solidFill>
                            <a:schemeClr val="bg1">
                              <a:lumMod val="75000"/>
                            </a:schemeClr>
                          </a:solidFill>
                          <a:latin typeface="Century"/>
                          <a:ea typeface="Mincho"/>
                          <a:cs typeface="Times New Roman"/>
                        </a:rPr>
                        <a:t>1</a:t>
                      </a:r>
                      <a:endParaRPr lang="ja-JP" sz="2400" b="1" kern="100" dirty="0">
                        <a:solidFill>
                          <a:schemeClr val="bg1">
                            <a:lumMod val="75000"/>
                          </a:schemeClr>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solidFill>
                            <a:schemeClr val="bg1">
                              <a:lumMod val="75000"/>
                            </a:schemeClr>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2</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3</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u="none" kern="100" dirty="0" smtClean="0">
                          <a:solidFill>
                            <a:srgbClr val="FF0000"/>
                          </a:solidFill>
                          <a:latin typeface="+mn-lt"/>
                          <a:ea typeface="Mincho"/>
                          <a:cs typeface="Times New Roman"/>
                        </a:rPr>
                        <a:t>アクティブなフォームは</a:t>
                      </a:r>
                      <a:r>
                        <a:rPr lang="ja-JP" sz="2000" b="1" u="none" kern="100" dirty="0" smtClean="0">
                          <a:solidFill>
                            <a:srgbClr val="FF0000"/>
                          </a:solidFill>
                          <a:latin typeface="+mn-lt"/>
                          <a:ea typeface="Mincho"/>
                          <a:cs typeface="Times New Roman"/>
                        </a:rPr>
                        <a:t>色</a:t>
                      </a:r>
                      <a:r>
                        <a:rPr lang="ja-JP" sz="2000" b="1" u="none"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4</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5</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6</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7</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8</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9</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10</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ラジオボタンやチェックボックス</a:t>
                      </a:r>
                      <a:r>
                        <a:rPr lang="ja-JP" sz="1800" b="1" kern="100" dirty="0" smtClean="0">
                          <a:solidFill>
                            <a:schemeClr val="bg1">
                              <a:lumMod val="75000"/>
                            </a:schemeClr>
                          </a:solidFill>
                          <a:latin typeface="+mn-lt"/>
                          <a:ea typeface="Mincho"/>
                          <a:cs typeface="Times New Roman"/>
                        </a:rPr>
                        <a:t>はラベル</a:t>
                      </a:r>
                      <a:r>
                        <a:rPr lang="ja-JP" sz="1800" b="1" kern="100" dirty="0">
                          <a:solidFill>
                            <a:schemeClr val="bg1">
                              <a:lumMod val="7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1115616" y="4005064"/>
            <a:ext cx="5328592" cy="273630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1187624" y="4077072"/>
            <a:ext cx="5112568" cy="2592288"/>
          </a:xfrm>
          <a:prstGeom prst="rect">
            <a:avLst/>
          </a:prstGeom>
          <a:noFill/>
          <a:ln w="9525">
            <a:noFill/>
            <a:miter lim="800000"/>
            <a:headEnd/>
            <a:tailEnd/>
          </a:ln>
        </p:spPr>
      </p:pic>
      <p:cxnSp>
        <p:nvCxnSpPr>
          <p:cNvPr id="29" name="カギ線コネクタ 28"/>
          <p:cNvCxnSpPr/>
          <p:nvPr/>
        </p:nvCxnSpPr>
        <p:spPr>
          <a:xfrm rot="16200000" flipH="1">
            <a:off x="2411759" y="4005063"/>
            <a:ext cx="1152130" cy="1008115"/>
          </a:xfrm>
          <a:prstGeom prst="bentConnector3">
            <a:avLst>
              <a:gd name="adj1" fmla="val 2023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2" name="テキスト ボックス 21"/>
          <p:cNvSpPr txBox="1"/>
          <p:nvPr/>
        </p:nvSpPr>
        <p:spPr>
          <a:xfrm>
            <a:off x="8028384" y="278092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028384" y="32756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028384" y="3543399"/>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5" name="テキスト ボックス 24"/>
          <p:cNvSpPr txBox="1"/>
          <p:nvPr/>
        </p:nvSpPr>
        <p:spPr>
          <a:xfrm>
            <a:off x="8028384" y="39957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8" name="テキスト ボックス 27"/>
          <p:cNvSpPr txBox="1"/>
          <p:nvPr/>
        </p:nvSpPr>
        <p:spPr>
          <a:xfrm>
            <a:off x="8028384" y="43558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0" name="テキスト ボックス 29"/>
          <p:cNvSpPr txBox="1"/>
          <p:nvPr/>
        </p:nvSpPr>
        <p:spPr>
          <a:xfrm>
            <a:off x="8028384" y="471585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1" name="テキスト ボックス 30"/>
          <p:cNvSpPr txBox="1"/>
          <p:nvPr/>
        </p:nvSpPr>
        <p:spPr>
          <a:xfrm>
            <a:off x="8028384" y="50758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2" name="テキスト ボックス 31"/>
          <p:cNvSpPr txBox="1"/>
          <p:nvPr/>
        </p:nvSpPr>
        <p:spPr>
          <a:xfrm>
            <a:off x="8028384" y="543593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3" name="テキスト ボックス 32"/>
          <p:cNvSpPr txBox="1"/>
          <p:nvPr/>
        </p:nvSpPr>
        <p:spPr>
          <a:xfrm>
            <a:off x="8028384" y="57959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4" name="テキスト ボックス 33"/>
          <p:cNvSpPr txBox="1"/>
          <p:nvPr/>
        </p:nvSpPr>
        <p:spPr>
          <a:xfrm>
            <a:off x="8028384" y="62373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2492896"/>
          <a:ext cx="3528392" cy="3672408"/>
        </p:xfrm>
        <a:graphic>
          <a:graphicData uri="http://schemas.openxmlformats.org/drawingml/2006/table">
            <a:tbl>
              <a:tblPr/>
              <a:tblGrid>
                <a:gridCol w="504056"/>
                <a:gridCol w="2463001"/>
                <a:gridCol w="561335"/>
              </a:tblGrid>
              <a:tr h="913512">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a:t>
                      </a:r>
                      <a:endParaRPr lang="en-US" altLang="ja-JP" sz="2400" b="1" kern="100" dirty="0" smtClean="0">
                        <a:latin typeface="+mn-lt"/>
                        <a:ea typeface="Mincho"/>
                        <a:cs typeface="Times New Roman"/>
                      </a:endParaRPr>
                    </a:p>
                    <a:p>
                      <a:pPr algn="ctr">
                        <a:lnSpc>
                          <a:spcPts val="1800"/>
                        </a:lnSpc>
                        <a:spcAft>
                          <a:spcPts val="0"/>
                        </a:spcAft>
                      </a:pPr>
                      <a:endParaRPr lang="en-US" altLang="ja-JP" sz="2400" b="1" kern="100" dirty="0" smtClean="0">
                        <a:latin typeface="+mn-lt"/>
                        <a:ea typeface="Mincho"/>
                        <a:cs typeface="Times New Roman"/>
                      </a:endParaRPr>
                    </a:p>
                    <a:p>
                      <a:pPr algn="ctr">
                        <a:lnSpc>
                          <a:spcPts val="1800"/>
                        </a:lnSpc>
                        <a:spcAft>
                          <a:spcPts val="0"/>
                        </a:spcAft>
                      </a:pPr>
                      <a:r>
                        <a:rPr lang="ja-JP" altLang="en-US" sz="2400" b="1" kern="100" dirty="0" smtClean="0">
                          <a:latin typeface="+mn-lt"/>
                          <a:ea typeface="Mincho"/>
                          <a:cs typeface="Times New Roman"/>
                        </a:rPr>
                        <a:t>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900063">
                <a:tc>
                  <a:txBody>
                    <a:bodyPr/>
                    <a:lstStyle/>
                    <a:p>
                      <a:pPr algn="r">
                        <a:lnSpc>
                          <a:spcPts val="1800"/>
                        </a:lnSpc>
                        <a:spcAft>
                          <a:spcPts val="0"/>
                        </a:spcAft>
                      </a:pPr>
                      <a:r>
                        <a:rPr lang="en-US" sz="2400" b="1" kern="100" dirty="0">
                          <a:solidFill>
                            <a:srgbClr val="FF0000"/>
                          </a:solidFill>
                          <a:latin typeface="Century"/>
                          <a:ea typeface="Mincho"/>
                          <a:cs typeface="Times New Roman"/>
                        </a:rPr>
                        <a:t>11</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58833">
                <a:tc>
                  <a:txBody>
                    <a:bodyPr/>
                    <a:lstStyle/>
                    <a:p>
                      <a:pPr algn="r">
                        <a:lnSpc>
                          <a:spcPts val="1800"/>
                        </a:lnSpc>
                        <a:spcAft>
                          <a:spcPts val="0"/>
                        </a:spcAft>
                      </a:pPr>
                      <a:r>
                        <a:rPr lang="en-US" sz="2400" b="1" kern="100" dirty="0">
                          <a:solidFill>
                            <a:srgbClr val="FF0000"/>
                          </a:solidFill>
                          <a:latin typeface="Century"/>
                          <a:ea typeface="Mincho"/>
                          <a:cs typeface="Times New Roman"/>
                        </a:rPr>
                        <a:t>12</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u="none" kern="100" dirty="0">
                          <a:solidFill>
                            <a:srgbClr val="FF0000"/>
                          </a:solidFill>
                          <a:latin typeface="+mn-lt"/>
                          <a:ea typeface="Mincho"/>
                          <a:cs typeface="Times New Roman"/>
                        </a:rPr>
                        <a:t>エラー箇所に正しい情報が入力</a:t>
                      </a:r>
                      <a:r>
                        <a:rPr lang="ja-JP" sz="1800" b="1" u="none" kern="100" dirty="0" smtClean="0">
                          <a:solidFill>
                            <a:srgbClr val="FF0000"/>
                          </a:solidFill>
                          <a:latin typeface="+mn-lt"/>
                          <a:ea typeface="Mincho"/>
                          <a:cs typeface="Times New Roman"/>
                        </a:rPr>
                        <a:t>されたらエラー</a:t>
                      </a:r>
                      <a:r>
                        <a:rPr lang="ja-JP" sz="18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3203848" y="3645024"/>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3203848" y="502246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3773132" y="2484348"/>
            <a:ext cx="5298860" cy="3680956"/>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3928369" y="2564904"/>
            <a:ext cx="5036119" cy="34649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323529" y="2420888"/>
          <a:ext cx="8424935" cy="1080120"/>
        </p:xfrm>
        <a:graphic>
          <a:graphicData uri="http://schemas.openxmlformats.org/drawingml/2006/table">
            <a:tbl>
              <a:tblPr/>
              <a:tblGrid>
                <a:gridCol w="576063"/>
                <a:gridCol w="6823228"/>
                <a:gridCol w="1025644"/>
              </a:tblGrid>
              <a:tr h="432048">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48072">
                <a:tc>
                  <a:txBody>
                    <a:bodyPr/>
                    <a:lstStyle/>
                    <a:p>
                      <a:pPr algn="r">
                        <a:lnSpc>
                          <a:spcPts val="1800"/>
                        </a:lnSpc>
                        <a:spcAft>
                          <a:spcPts val="0"/>
                        </a:spcAft>
                      </a:pPr>
                      <a:r>
                        <a:rPr lang="en-US" sz="2400" b="1" kern="100" dirty="0" smtClean="0">
                          <a:solidFill>
                            <a:srgbClr val="FF0000"/>
                          </a:solidFill>
                          <a:latin typeface="Century"/>
                          <a:ea typeface="Mincho"/>
                          <a:cs typeface="Times New Roman"/>
                        </a:rPr>
                        <a:t>13</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solidFill>
                            <a:srgbClr val="FF0000"/>
                          </a:solidFill>
                          <a:latin typeface="+mn-lt"/>
                          <a:ea typeface="Mincho"/>
                          <a:cs typeface="Times New Roman"/>
                        </a:rPr>
                        <a:t>登録</a:t>
                      </a:r>
                      <a:r>
                        <a:rPr lang="ja-JP" sz="20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028384" y="2967335"/>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645024"/>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742878"/>
            <a:ext cx="8640960" cy="2350417"/>
          </a:xfrm>
          <a:prstGeom prst="rect">
            <a:avLst/>
          </a:prstGeom>
          <a:noFill/>
          <a:ln w="9525">
            <a:noFill/>
            <a:miter lim="800000"/>
            <a:headEnd/>
            <a:tailEnd/>
          </a:ln>
        </p:spPr>
      </p:pic>
      <p:sp>
        <p:nvSpPr>
          <p:cNvPr id="16" name="正方形/長方形 15"/>
          <p:cNvSpPr/>
          <p:nvPr/>
        </p:nvSpPr>
        <p:spPr>
          <a:xfrm>
            <a:off x="1403648" y="6165303"/>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5013175"/>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6165303"/>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5013175"/>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38</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45720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555776" y="2780928"/>
            <a:ext cx="3816424" cy="1512168"/>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の開発者内で共有し、</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による非同期通信による属性変更が</a:t>
            </a:r>
            <a:r>
              <a:rPr lang="en-US" altLang="ja-JP" dirty="0" smtClean="0"/>
              <a:t>Web</a:t>
            </a:r>
            <a:r>
              <a:rPr lang="ja-JP" altLang="en-US" dirty="0" smtClean="0"/>
              <a:t>ブラウザの表示に反映されない。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4896543"/>
          </a:xfrm>
        </p:spPr>
        <p:txBody>
          <a:bodyPr>
            <a:normAutofit/>
          </a:bodyPr>
          <a:lstStyle/>
          <a:p>
            <a:pPr>
              <a:buNone/>
            </a:pPr>
            <a:r>
              <a:rPr kumimoji="1" lang="en-US" altLang="ja-JP" dirty="0" smtClean="0"/>
              <a:t>2.</a:t>
            </a:r>
            <a:r>
              <a:rPr kumimoji="1" lang="ja-JP" altLang="en-US" dirty="0" smtClean="0"/>
              <a:t>本報告書作成中に発生した仕様変更への対応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4896543"/>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a:t>
            </a:r>
            <a:r>
              <a:rPr lang="en-US" altLang="ja-JP" dirty="0" smtClean="0"/>
              <a:t>ERD</a:t>
            </a:r>
            <a:r>
              <a:rPr lang="ja-JP" altLang="en-US" dirty="0" smtClean="0"/>
              <a:t>図、先行実装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43</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評価結果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44</a:t>
            </a:fld>
            <a:endParaRPr kumimoji="1" lang="ja-JP"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a:t>
            </a:r>
            <a:r>
              <a:rPr lang="ja-JP" altLang="en-US" dirty="0" smtClean="0"/>
              <a:t> </a:t>
            </a:r>
            <a:r>
              <a:rPr lang="en-US" altLang="ja-JP" u="sng" dirty="0" smtClean="0"/>
              <a:t>HTML</a:t>
            </a:r>
            <a:r>
              <a:rPr lang="en-US" altLang="ja-JP" dirty="0" smtClean="0"/>
              <a:t>, CSS,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95536" y="3164307"/>
            <a:ext cx="5760640" cy="3405661"/>
          </a:xfrm>
          <a:prstGeom prst="rect">
            <a:avLst/>
          </a:prstGeom>
          <a:noFill/>
          <a:ln w="9525">
            <a:noFill/>
            <a:miter lim="800000"/>
            <a:headEnd/>
            <a:tailEnd/>
          </a:ln>
        </p:spPr>
      </p:pic>
      <p:sp>
        <p:nvSpPr>
          <p:cNvPr id="9" name="四角形吹き出し 8"/>
          <p:cNvSpPr/>
          <p:nvPr/>
        </p:nvSpPr>
        <p:spPr>
          <a:xfrm>
            <a:off x="4355976" y="3284984"/>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85293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3092299"/>
            <a:ext cx="5760640" cy="3405661"/>
          </a:xfrm>
          <a:prstGeom prst="rect">
            <a:avLst/>
          </a:prstGeom>
          <a:noFill/>
          <a:ln w="9525">
            <a:noFill/>
            <a:miter lim="800000"/>
            <a:headEnd/>
            <a:tailEnd/>
          </a:ln>
        </p:spPr>
      </p:pic>
      <p:sp>
        <p:nvSpPr>
          <p:cNvPr id="9" name="四角形吹き出し 8"/>
          <p:cNvSpPr/>
          <p:nvPr/>
        </p:nvSpPr>
        <p:spPr>
          <a:xfrm>
            <a:off x="4283968" y="321297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2" name="フローチャート: 処理 11"/>
          <p:cNvSpPr/>
          <p:nvPr/>
        </p:nvSpPr>
        <p:spPr>
          <a:xfrm>
            <a:off x="4283968" y="278092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graphicFrame>
        <p:nvGraphicFramePr>
          <p:cNvPr id="12" name="表 11"/>
          <p:cNvGraphicFramePr>
            <a:graphicFrameLocks noGrp="1"/>
          </p:cNvGraphicFramePr>
          <p:nvPr/>
        </p:nvGraphicFramePr>
        <p:xfrm>
          <a:off x="179512" y="1052736"/>
          <a:ext cx="8496945" cy="3547665"/>
        </p:xfrm>
        <a:graphic>
          <a:graphicData uri="http://schemas.openxmlformats.org/drawingml/2006/table">
            <a:tbl>
              <a:tblPr/>
              <a:tblGrid>
                <a:gridCol w="642029"/>
                <a:gridCol w="361427"/>
                <a:gridCol w="4973208"/>
                <a:gridCol w="720080"/>
                <a:gridCol w="642504"/>
                <a:gridCol w="571701"/>
                <a:gridCol w="585996"/>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ja-JP" altLang="en-US" sz="2000" kern="100" dirty="0" smtClean="0">
                          <a:latin typeface="Century"/>
                          <a:ea typeface="Mincho"/>
                          <a:cs typeface="Times New Roman"/>
                        </a:rPr>
                        <a:t>１２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smtClean="0">
                          <a:latin typeface="Century"/>
                          <a:ea typeface="Mincho"/>
                          <a:cs typeface="Times New Roman"/>
                        </a:rPr>
                        <a:t>１</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３</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smtClean="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4">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altLang="ja-JP" sz="2000" kern="100" dirty="0" smtClean="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altLang="ja-JP" sz="1800" kern="100" dirty="0" smtClean="0">
                          <a:latin typeface="Century"/>
                          <a:ea typeface="Mincho"/>
                          <a:cs typeface="Times New Roman"/>
                        </a:rPr>
                        <a:t>Web</a:t>
                      </a:r>
                      <a:r>
                        <a:rPr lang="ja-JP" altLang="en-US" sz="1800" kern="100" dirty="0" smtClean="0">
                          <a:latin typeface="Century"/>
                          <a:ea typeface="Mincho"/>
                          <a:cs typeface="Times New Roman"/>
                        </a:rPr>
                        <a:t>ブラウザ問題</a:t>
                      </a:r>
                      <a:r>
                        <a:rPr lang="ja-JP" sz="1800" kern="100" dirty="0" smtClean="0">
                          <a:latin typeface="Century"/>
                          <a:ea typeface="Mincho"/>
                          <a:cs typeface="Times New Roman"/>
                        </a:rPr>
                        <a:t>（</a:t>
                      </a:r>
                      <a:r>
                        <a:rPr lang="ja-JP" sz="1800" kern="100" dirty="0">
                          <a:latin typeface="Century"/>
                          <a:ea typeface="Mincho"/>
                          <a:cs typeface="Times New Roman"/>
                        </a:rPr>
                        <a:t>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4">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sz="2000" kern="100" dirty="0" smtClean="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結論</a:t>
            </a:r>
            <a:endParaRPr kumimoji="1" lang="en-US" altLang="ja-JP"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solidFill>
                            <a:srgbClr val="FF0000"/>
                          </a:solidFill>
                          <a:latin typeface="+mn-lt"/>
                          <a:ea typeface="Mincho"/>
                          <a:cs typeface="Times New Roman"/>
                        </a:rPr>
                        <a:t>アクティブなフォームは</a:t>
                      </a:r>
                      <a:r>
                        <a:rPr lang="ja-JP" sz="2000" kern="100" dirty="0" smtClean="0">
                          <a:solidFill>
                            <a:srgbClr val="FF0000"/>
                          </a:solidFill>
                          <a:latin typeface="+mn-lt"/>
                          <a:ea typeface="Mincho"/>
                          <a:cs typeface="Times New Roman"/>
                        </a:rPr>
                        <a:t>色</a:t>
                      </a:r>
                      <a:r>
                        <a:rPr lang="ja-JP" sz="2000"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3" name="テキスト ボックス 12"/>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テキスト ボックス 13"/>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5" name="テキスト ボックス 14"/>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ox(in)">
                                      <p:cBhvr>
                                        <p:cTn id="25" dur="500"/>
                                        <p:tgtEl>
                                          <p:spTgt spid="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ox(in)">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graphicFrame>
        <p:nvGraphicFramePr>
          <p:cNvPr id="7"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1988840"/>
            <a:ext cx="7992888" cy="9361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8424936" cy="3456384"/>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8837</TotalTime>
  <Words>4711</Words>
  <Application>Microsoft Office PowerPoint</Application>
  <PresentationFormat>画面に合わせる (4:3)</PresentationFormat>
  <Paragraphs>1304</Paragraphs>
  <Slides>53</Slides>
  <Notes>40</Notes>
  <HiddenSlides>10</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5.2 評価結果</vt:lpstr>
      <vt:lpstr>5.2 評価結果</vt:lpstr>
      <vt:lpstr>5.2 評価結果</vt:lpstr>
      <vt:lpstr>目次</vt:lpstr>
      <vt:lpstr>6.１結論</vt:lpstr>
      <vt:lpstr>6.2 今後の予定</vt:lpstr>
      <vt:lpstr>6.2 今後の予定</vt:lpstr>
      <vt:lpstr>6.2 今後の予定</vt:lpstr>
      <vt:lpstr>ご清聴ありがとうございました。</vt:lpstr>
      <vt:lpstr>目次</vt:lpstr>
      <vt:lpstr>OSS(オープンソースソフトウェア)</vt:lpstr>
      <vt:lpstr>1.2 HTML, CSS, Javascript</vt:lpstr>
      <vt:lpstr>1.2 HTML, CSS, Javascript</vt:lpstr>
      <vt:lpstr>1.2 HTML, CSS, Javascript</vt:lpstr>
      <vt:lpstr>1.2 HTML, CSS, Javascript</vt:lpstr>
      <vt:lpstr>1.2 HTML, CSS, Javascript</vt:lpstr>
      <vt:lpstr>6.2 今後の予定</vt:lpstr>
      <vt:lpstr>CI(継続的インテグレーション)</vt:lpstr>
      <vt:lpstr>5.2 評価結果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805</cp:revision>
  <dcterms:created xsi:type="dcterms:W3CDTF">2014-10-23T15:17:38Z</dcterms:created>
  <dcterms:modified xsi:type="dcterms:W3CDTF">2014-12-04T10:40:44Z</dcterms:modified>
</cp:coreProperties>
</file>