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6"/>
  </p:notesMasterIdLst>
  <p:handoutMasterIdLst>
    <p:handoutMasterId r:id="rId57"/>
  </p:handoutMasterIdLst>
  <p:sldIdLst>
    <p:sldId id="256" r:id="rId2"/>
    <p:sldId id="276" r:id="rId3"/>
    <p:sldId id="312" r:id="rId4"/>
    <p:sldId id="285" r:id="rId5"/>
    <p:sldId id="286" r:id="rId6"/>
    <p:sldId id="287" r:id="rId7"/>
    <p:sldId id="288" r:id="rId8"/>
    <p:sldId id="332" r:id="rId9"/>
    <p:sldId id="338" r:id="rId10"/>
    <p:sldId id="339" r:id="rId11"/>
    <p:sldId id="340" r:id="rId12"/>
    <p:sldId id="341" r:id="rId13"/>
    <p:sldId id="342" r:id="rId14"/>
    <p:sldId id="295" r:id="rId15"/>
    <p:sldId id="294" r:id="rId16"/>
    <p:sldId id="323" r:id="rId17"/>
    <p:sldId id="296" r:id="rId18"/>
    <p:sldId id="297" r:id="rId19"/>
    <p:sldId id="298" r:id="rId20"/>
    <p:sldId id="299" r:id="rId21"/>
    <p:sldId id="301" r:id="rId22"/>
    <p:sldId id="300" r:id="rId23"/>
    <p:sldId id="345" r:id="rId24"/>
    <p:sldId id="302" r:id="rId25"/>
    <p:sldId id="303" r:id="rId26"/>
    <p:sldId id="304" r:id="rId27"/>
    <p:sldId id="305" r:id="rId28"/>
    <p:sldId id="307" r:id="rId29"/>
    <p:sldId id="306" r:id="rId30"/>
    <p:sldId id="309" r:id="rId31"/>
    <p:sldId id="321" r:id="rId32"/>
    <p:sldId id="330" r:id="rId33"/>
    <p:sldId id="327" r:id="rId34"/>
    <p:sldId id="331" r:id="rId35"/>
    <p:sldId id="328" r:id="rId36"/>
    <p:sldId id="329" r:id="rId37"/>
    <p:sldId id="348" r:id="rId38"/>
    <p:sldId id="310" r:id="rId39"/>
    <p:sldId id="320" r:id="rId40"/>
    <p:sldId id="333" r:id="rId41"/>
    <p:sldId id="335" r:id="rId42"/>
    <p:sldId id="336" r:id="rId43"/>
    <p:sldId id="283" r:id="rId44"/>
    <p:sldId id="346" r:id="rId45"/>
    <p:sldId id="343" r:id="rId46"/>
    <p:sldId id="344" r:id="rId47"/>
    <p:sldId id="347" r:id="rId48"/>
    <p:sldId id="314" r:id="rId49"/>
    <p:sldId id="311" r:id="rId50"/>
    <p:sldId id="315" r:id="rId51"/>
    <p:sldId id="316" r:id="rId52"/>
    <p:sldId id="317" r:id="rId53"/>
    <p:sldId id="318" r:id="rId54"/>
    <p:sldId id="319" r:id="rId55"/>
  </p:sldIdLst>
  <p:sldSz cx="9144000" cy="6858000" type="screen4x3"/>
  <p:notesSz cx="6735763" cy="986948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CBDF"/>
    <a:srgbClr val="B5DDE9"/>
    <a:srgbClr val="CCDBA9"/>
    <a:srgbClr val="37CBFF"/>
    <a:srgbClr val="CDCDCD"/>
    <a:srgbClr val="F5F5F5"/>
    <a:srgbClr val="D4F4D4"/>
    <a:srgbClr val="A9E9A9"/>
    <a:srgbClr val="EAEAEA"/>
    <a:srgbClr val="E6E6E6"/>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9" autoAdjust="0"/>
    <p:restoredTop sz="78032" autoAdjust="0"/>
  </p:normalViewPr>
  <p:slideViewPr>
    <p:cSldViewPr>
      <p:cViewPr varScale="1">
        <p:scale>
          <a:sx n="83" d="100"/>
          <a:sy n="83" d="100"/>
        </p:scale>
        <p:origin x="-96" y="-1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994" y="-102"/>
      </p:cViewPr>
      <p:guideLst>
        <p:guide orient="horz" pos="3109"/>
        <p:guide pos="2122"/>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15373" y="0"/>
            <a:ext cx="2918831" cy="493474"/>
          </a:xfrm>
          <a:prstGeom prst="rect">
            <a:avLst/>
          </a:prstGeom>
        </p:spPr>
        <p:txBody>
          <a:bodyPr vert="horz" lIns="91440" tIns="45720" rIns="91440" bIns="45720" rtlCol="0"/>
          <a:lstStyle>
            <a:lvl1pPr algn="r">
              <a:defRPr sz="1200"/>
            </a:lvl1pPr>
          </a:lstStyle>
          <a:p>
            <a:fld id="{4D0B171D-DB52-4872-B7A7-CAEB79401EAB}" type="datetimeFigureOut">
              <a:rPr kumimoji="1" lang="ja-JP" altLang="en-US" smtClean="0"/>
              <a:pPr/>
              <a:t>2014/12/8</a:t>
            </a:fld>
            <a:endParaRPr kumimoji="1" lang="ja-JP" altLang="en-US"/>
          </a:p>
        </p:txBody>
      </p:sp>
      <p:sp>
        <p:nvSpPr>
          <p:cNvPr id="4" name="フッター プレースホルダ 3"/>
          <p:cNvSpPr>
            <a:spLocks noGrp="1"/>
          </p:cNvSpPr>
          <p:nvPr>
            <p:ph type="ftr" sz="quarter" idx="2"/>
          </p:nvPr>
        </p:nvSpPr>
        <p:spPr>
          <a:xfrm>
            <a:off x="0" y="9374301"/>
            <a:ext cx="2918831" cy="493474"/>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15373" y="9374301"/>
            <a:ext cx="2918831" cy="493474"/>
          </a:xfrm>
          <a:prstGeom prst="rect">
            <a:avLst/>
          </a:prstGeom>
        </p:spPr>
        <p:txBody>
          <a:bodyPr vert="horz" lIns="91440" tIns="45720" rIns="91440" bIns="45720" rtlCol="0" anchor="b"/>
          <a:lstStyle>
            <a:lvl1pPr algn="r">
              <a:defRPr sz="1200"/>
            </a:lvl1pPr>
          </a:lstStyle>
          <a:p>
            <a:fld id="{DBB5B725-4B17-4B84-A5CE-19E243D3DDDD}"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 2"/>
          <p:cNvSpPr>
            <a:spLocks noGrp="1"/>
          </p:cNvSpPr>
          <p:nvPr>
            <p:ph type="dt" idx="1"/>
          </p:nvPr>
        </p:nvSpPr>
        <p:spPr>
          <a:xfrm>
            <a:off x="3815373" y="0"/>
            <a:ext cx="2918831" cy="493474"/>
          </a:xfrm>
          <a:prstGeom prst="rect">
            <a:avLst/>
          </a:prstGeom>
        </p:spPr>
        <p:txBody>
          <a:bodyPr vert="horz" lIns="91440" tIns="45720" rIns="91440" bIns="45720" rtlCol="0"/>
          <a:lstStyle>
            <a:lvl1pPr algn="r">
              <a:defRPr sz="1200"/>
            </a:lvl1pPr>
          </a:lstStyle>
          <a:p>
            <a:fld id="{768736D5-E0D3-4111-8C4C-E5098B8E037F}" type="datetimeFigureOut">
              <a:rPr kumimoji="1" lang="ja-JP" altLang="en-US" smtClean="0"/>
              <a:pPr/>
              <a:t>2014/12/8</a:t>
            </a:fld>
            <a:endParaRPr kumimoji="1" lang="ja-JP" altLang="en-US" dirty="0"/>
          </a:p>
        </p:txBody>
      </p:sp>
      <p:sp>
        <p:nvSpPr>
          <p:cNvPr id="4" name="スライド イメージ プレースホルダ 3"/>
          <p:cNvSpPr>
            <a:spLocks noGrp="1" noRot="1" noChangeAspect="1"/>
          </p:cNvSpPr>
          <p:nvPr>
            <p:ph type="sldImg" idx="2"/>
          </p:nvPr>
        </p:nvSpPr>
        <p:spPr>
          <a:xfrm>
            <a:off x="900113" y="739775"/>
            <a:ext cx="4935537" cy="370205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 4"/>
          <p:cNvSpPr>
            <a:spLocks noGrp="1"/>
          </p:cNvSpPr>
          <p:nvPr>
            <p:ph type="body" sz="quarter" idx="3"/>
          </p:nvPr>
        </p:nvSpPr>
        <p:spPr>
          <a:xfrm>
            <a:off x="673577" y="4688007"/>
            <a:ext cx="5388610" cy="444127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9374301"/>
            <a:ext cx="2918831" cy="493474"/>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 6"/>
          <p:cNvSpPr>
            <a:spLocks noGrp="1"/>
          </p:cNvSpPr>
          <p:nvPr>
            <p:ph type="sldNum" sz="quarter" idx="5"/>
          </p:nvPr>
        </p:nvSpPr>
        <p:spPr>
          <a:xfrm>
            <a:off x="3815373" y="9374301"/>
            <a:ext cx="2918831" cy="493474"/>
          </a:xfrm>
          <a:prstGeom prst="rect">
            <a:avLst/>
          </a:prstGeom>
        </p:spPr>
        <p:txBody>
          <a:bodyPr vert="horz" lIns="91440" tIns="45720" rIns="91440" bIns="45720" rtlCol="0" anchor="b"/>
          <a:lstStyle>
            <a:lvl1pPr algn="r">
              <a:defRPr sz="1200"/>
            </a:lvl1pPr>
          </a:lstStyle>
          <a:p>
            <a:fld id="{44DF46E2-8AE4-4839-B61A-75E79F11E2DB}"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NetCommons3</a:t>
            </a:r>
            <a:r>
              <a:rPr kumimoji="1" lang="ja-JP" altLang="en-US" dirty="0" smtClean="0"/>
              <a:t>プラグイン開発における機能提案及び、評価と題しまして</a:t>
            </a:r>
            <a:endParaRPr kumimoji="1" lang="en-US" altLang="ja-JP" dirty="0" smtClean="0"/>
          </a:p>
          <a:p>
            <a:r>
              <a:rPr kumimoji="1" lang="ja-JP" altLang="en-US" dirty="0" smtClean="0"/>
              <a:t>ＮＩＩ新井研究室、</a:t>
            </a:r>
            <a:endParaRPr kumimoji="1" lang="en-US" altLang="ja-JP" dirty="0" smtClean="0"/>
          </a:p>
          <a:p>
            <a:r>
              <a:rPr kumimoji="1" lang="ja-JP" altLang="en-US" dirty="0" smtClean="0"/>
              <a:t>（情公共）（消防セ１）の外田が報告させて頂きます。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a:t>
            </a:fld>
            <a:endParaRPr kumimoji="1" lang="ja-JP"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12</a:t>
            </a:fld>
            <a:endParaRPr kumimoji="1" lang="ja-JP"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続いてユーザのメリットを説明します。</a:t>
            </a:r>
            <a:endParaRPr kumimoji="1" lang="en-US" altLang="ja-JP" dirty="0" smtClean="0"/>
          </a:p>
          <a:p>
            <a:r>
              <a:rPr kumimoji="1" lang="ja-JP" altLang="en-US" dirty="0" smtClean="0"/>
              <a:t>管理者側は省略させて頂き、利用者側のメリットを説明したいと思います。</a:t>
            </a:r>
            <a:endParaRPr kumimoji="1" lang="en-US" altLang="ja-JP" dirty="0" smtClean="0"/>
          </a:p>
          <a:p>
            <a:r>
              <a:rPr kumimoji="1" lang="ja-JP" altLang="en-US" dirty="0" smtClean="0"/>
              <a:t>代表的に</a:t>
            </a:r>
            <a:r>
              <a:rPr kumimoji="1" lang="en-US" altLang="ja-JP" dirty="0" smtClean="0"/>
              <a:t>3</a:t>
            </a:r>
            <a:r>
              <a:rPr kumimoji="1" lang="ja-JP" altLang="en-US" dirty="0" smtClean="0"/>
              <a:t>つ説明します。</a:t>
            </a:r>
            <a:endParaRPr kumimoji="1" lang="en-US" altLang="ja-JP" dirty="0" smtClean="0"/>
          </a:p>
          <a:p>
            <a:r>
              <a:rPr kumimoji="1" lang="ja-JP" altLang="en-US" dirty="0" smtClean="0"/>
              <a:t>一つ目は閲覧する媒体に依存しないということで、こちらの画面を見てください。（デモ）</a:t>
            </a:r>
            <a:endParaRPr kumimoji="1" lang="en-US" altLang="ja-JP" dirty="0" smtClean="0"/>
          </a:p>
          <a:p>
            <a:r>
              <a:rPr kumimoji="1" lang="ja-JP" altLang="en-US" dirty="0" smtClean="0"/>
              <a:t>最大化表示の時⇒縮小表示</a:t>
            </a:r>
            <a:endParaRPr kumimoji="1" lang="en-US" altLang="ja-JP" dirty="0" smtClean="0"/>
          </a:p>
          <a:p>
            <a:r>
              <a:rPr kumimoji="1" lang="en-US" altLang="ja-JP" dirty="0" smtClean="0"/>
              <a:t>Bootstrap</a:t>
            </a:r>
            <a:r>
              <a:rPr kumimoji="1" lang="ja-JP" altLang="en-US" dirty="0" smtClean="0"/>
              <a:t>によってこのレスポンシブデザインが実現できます。</a:t>
            </a:r>
            <a:endParaRPr kumimoji="1" lang="en-US" altLang="ja-JP" dirty="0" smtClean="0"/>
          </a:p>
          <a:p>
            <a:r>
              <a:rPr kumimoji="1" lang="ja-JP" altLang="en-US" dirty="0" smtClean="0"/>
              <a:t>二つ目は承認機能です。</a:t>
            </a:r>
            <a:endParaRPr kumimoji="1" lang="en-US" altLang="ja-JP" dirty="0" smtClean="0"/>
          </a:p>
          <a:p>
            <a:r>
              <a:rPr kumimoji="1" lang="ja-JP" altLang="en-US" dirty="0" smtClean="0"/>
              <a:t>これは昨年</a:t>
            </a:r>
            <a:r>
              <a:rPr kumimoji="1" lang="en-US" altLang="ja-JP" dirty="0" smtClean="0"/>
              <a:t>PLATON</a:t>
            </a:r>
            <a:r>
              <a:rPr kumimoji="1" lang="ja-JP" altLang="en-US" dirty="0" smtClean="0"/>
              <a:t>の開発でも非常に悩んだところですが、</a:t>
            </a:r>
            <a:endParaRPr kumimoji="1" lang="en-US" altLang="ja-JP" dirty="0" smtClean="0"/>
          </a:p>
          <a:p>
            <a:r>
              <a:rPr kumimoji="1" lang="ja-JP" altLang="en-US" dirty="0" smtClean="0"/>
              <a:t>この機能があることによって簡単に実現できます。</a:t>
            </a:r>
            <a:endParaRPr kumimoji="1" lang="en-US" altLang="ja-JP" dirty="0" smtClean="0"/>
          </a:p>
          <a:p>
            <a:r>
              <a:rPr kumimoji="1" lang="ja-JP" altLang="en-US" dirty="0" smtClean="0"/>
              <a:t>三つ目がユーザインターフェースが改善されるということで、</a:t>
            </a:r>
            <a:endParaRPr kumimoji="1" lang="en-US" altLang="ja-JP" dirty="0" smtClean="0"/>
          </a:p>
          <a:p>
            <a:r>
              <a:rPr kumimoji="1" lang="ja-JP" altLang="en-US" dirty="0" smtClean="0"/>
              <a:t>私はこの一部に関わることができましたので、その報告を行っていきます。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13</a:t>
            </a:fld>
            <a:endParaRPr kumimoji="1" lang="ja-JP"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続きまして、</a:t>
            </a:r>
            <a:r>
              <a:rPr kumimoji="1" lang="en-US" altLang="ja-JP" dirty="0" smtClean="0"/>
              <a:t>NC3</a:t>
            </a:r>
            <a:r>
              <a:rPr kumimoji="1" lang="ja-JP" altLang="en-US" dirty="0" smtClean="0"/>
              <a:t>プロジェクト内での担当について説明します。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14</a:t>
            </a:fld>
            <a:endParaRPr kumimoji="1" lang="ja-JP"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a:t>
            </a:r>
            <a:r>
              <a:rPr kumimoji="1" lang="ja-JP" altLang="en-US" dirty="0" smtClean="0"/>
              <a:t>プラグインとは何かと言いますと、</a:t>
            </a:r>
            <a:r>
              <a:rPr kumimoji="1" lang="en-US" altLang="ja-JP" dirty="0" smtClean="0"/>
              <a:t>CakePHP</a:t>
            </a:r>
            <a:r>
              <a:rPr kumimoji="1" lang="ja-JP" altLang="en-US" dirty="0" smtClean="0"/>
              <a:t>のアプリケーションの単位を指します。</a:t>
            </a:r>
            <a:endParaRPr kumimoji="1" lang="en-US" altLang="ja-JP" dirty="0" smtClean="0"/>
          </a:p>
          <a:p>
            <a:r>
              <a:rPr kumimoji="1" lang="en-US" altLang="ja-JP" dirty="0" smtClean="0"/>
              <a:t>NC2</a:t>
            </a:r>
            <a:r>
              <a:rPr kumimoji="1" lang="ja-JP" altLang="en-US" dirty="0" smtClean="0"/>
              <a:t>ではモジュール→</a:t>
            </a:r>
            <a:r>
              <a:rPr kumimoji="1" lang="en-US" altLang="ja-JP" dirty="0" smtClean="0"/>
              <a:t>NC3</a:t>
            </a:r>
            <a:r>
              <a:rPr kumimoji="1" lang="ja-JP" altLang="en-US" dirty="0" smtClean="0"/>
              <a:t>ではプラグインという呼称に変わる</a:t>
            </a:r>
            <a:endParaRPr kumimoji="1" lang="en-US" altLang="ja-JP" dirty="0" smtClean="0"/>
          </a:p>
          <a:p>
            <a:endParaRPr kumimoji="1" lang="en-US" altLang="ja-JP" dirty="0" smtClean="0"/>
          </a:p>
          <a:p>
            <a:r>
              <a:rPr kumimoji="1" lang="ja-JP" altLang="en-US" dirty="0" smtClean="0"/>
              <a:t>掲示板はまだ着手したばかりで、本研究は</a:t>
            </a:r>
            <a:r>
              <a:rPr kumimoji="1" lang="en-US" altLang="ja-JP" dirty="0" smtClean="0"/>
              <a:t>iframe</a:t>
            </a:r>
            <a:r>
              <a:rPr kumimoji="1" lang="ja-JP" altLang="en-US" dirty="0" smtClean="0"/>
              <a:t>プラグインをベースに</a:t>
            </a:r>
            <a:r>
              <a:rPr kumimoji="1" lang="en-US" altLang="ja-JP" dirty="0" smtClean="0"/>
              <a:t>UI</a:t>
            </a:r>
            <a:r>
              <a:rPr kumimoji="1" lang="ja-JP" altLang="en-US" dirty="0" smtClean="0"/>
              <a:t>の改善を図りました。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15</a:t>
            </a:fld>
            <a:endParaRPr kumimoji="1" lang="ja-JP"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次</a:t>
            </a:r>
            <a:r>
              <a:rPr kumimoji="1" lang="ja-JP" altLang="en-US" dirty="0" smtClean="0"/>
              <a:t>に</a:t>
            </a:r>
            <a:r>
              <a:rPr kumimoji="1" lang="en-US" altLang="ja-JP" dirty="0" smtClean="0"/>
              <a:t>iframe</a:t>
            </a:r>
            <a:r>
              <a:rPr kumimoji="1" lang="ja-JP" altLang="en-US" dirty="0" smtClean="0"/>
              <a:t>プラグインについて簡単に説明します。</a:t>
            </a:r>
            <a:endParaRPr kumimoji="1" lang="en-US" altLang="ja-JP" dirty="0" smtClean="0"/>
          </a:p>
          <a:p>
            <a:endParaRPr kumimoji="1" lang="en-US" altLang="ja-JP" dirty="0" smtClean="0"/>
          </a:p>
          <a:p>
            <a:r>
              <a:rPr kumimoji="1" lang="ja-JP" altLang="en-US" dirty="0" smtClean="0"/>
              <a:t>このタグを使うことで、</a:t>
            </a:r>
            <a:r>
              <a:rPr kumimoji="1" lang="en-US" altLang="ja-JP" dirty="0" smtClean="0"/>
              <a:t>Web</a:t>
            </a:r>
            <a:r>
              <a:rPr kumimoji="1" lang="ja-JP" altLang="en-US" dirty="0" smtClean="0"/>
              <a:t>ページ内に別の</a:t>
            </a:r>
            <a:r>
              <a:rPr kumimoji="1" lang="en-US" altLang="ja-JP" dirty="0" smtClean="0"/>
              <a:t>Web</a:t>
            </a:r>
            <a:r>
              <a:rPr kumimoji="1" lang="ja-JP" altLang="en-US" dirty="0" smtClean="0"/>
              <a:t>ページを埋め込むことができます。</a:t>
            </a:r>
            <a:endParaRPr kumimoji="1" lang="en-US" altLang="ja-JP" dirty="0" smtClean="0"/>
          </a:p>
          <a:p>
            <a:endParaRPr kumimoji="1" lang="en-US" altLang="ja-JP" dirty="0" smtClean="0"/>
          </a:p>
          <a:p>
            <a:r>
              <a:rPr kumimoji="1" lang="en-US" altLang="ja-JP" dirty="0" smtClean="0"/>
              <a:t>iframe</a:t>
            </a:r>
            <a:r>
              <a:rPr kumimoji="1" lang="ja-JP" altLang="en-US" dirty="0" smtClean="0"/>
              <a:t>プラグインはこの</a:t>
            </a:r>
            <a:r>
              <a:rPr kumimoji="1" lang="en-US" altLang="ja-JP" dirty="0" smtClean="0"/>
              <a:t>iframe</a:t>
            </a:r>
            <a:r>
              <a:rPr kumimoji="1" lang="ja-JP" altLang="en-US" dirty="0" smtClean="0"/>
              <a:t>をＵＩ操作によって簡単に使えるようにするために</a:t>
            </a:r>
            <a:endParaRPr kumimoji="1" lang="en-US" altLang="ja-JP" dirty="0" smtClean="0"/>
          </a:p>
          <a:p>
            <a:r>
              <a:rPr kumimoji="1" lang="en-US" altLang="ja-JP" dirty="0" smtClean="0"/>
              <a:t>NC3</a:t>
            </a:r>
            <a:r>
              <a:rPr kumimoji="1" lang="ja-JP" altLang="en-US" dirty="0" smtClean="0"/>
              <a:t>の機能として提供しているプラグインです。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イメージとしてはこのような感じになります。（デモ機）</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16</a:t>
            </a:fld>
            <a:endParaRPr kumimoji="1" lang="ja-JP"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開発</a:t>
            </a:r>
            <a:r>
              <a:rPr kumimoji="1" lang="ja-JP" altLang="en-US" dirty="0" smtClean="0"/>
              <a:t>スケジュールです。</a:t>
            </a:r>
            <a:endParaRPr kumimoji="1" lang="en-US" altLang="ja-JP" dirty="0" smtClean="0"/>
          </a:p>
          <a:p>
            <a:r>
              <a:rPr kumimoji="1" lang="ja-JP" altLang="en-US" dirty="0" smtClean="0"/>
              <a:t>作業として関連技術の学習、</a:t>
            </a:r>
            <a:r>
              <a:rPr kumimoji="1" lang="en-US" altLang="ja-JP" dirty="0" smtClean="0"/>
              <a:t>NC3</a:t>
            </a:r>
            <a:r>
              <a:rPr kumimoji="1" lang="ja-JP" altLang="en-US" dirty="0" smtClean="0"/>
              <a:t>の仕様理解、</a:t>
            </a:r>
            <a:r>
              <a:rPr kumimoji="1" lang="en-US" altLang="ja-JP" dirty="0" smtClean="0"/>
              <a:t>iframe</a:t>
            </a:r>
            <a:r>
              <a:rPr kumimoji="1" lang="ja-JP" altLang="en-US" dirty="0" smtClean="0"/>
              <a:t>プラグインの開発を並行して行ってきました。</a:t>
            </a:r>
            <a:endParaRPr kumimoji="1" lang="en-US" altLang="ja-JP" dirty="0" smtClean="0"/>
          </a:p>
          <a:p>
            <a:endParaRPr kumimoji="1" lang="en-US" altLang="ja-JP" dirty="0" smtClean="0"/>
          </a:p>
          <a:p>
            <a:r>
              <a:rPr kumimoji="1" lang="en-US" altLang="ja-JP" dirty="0" smtClean="0"/>
              <a:t>Iframe</a:t>
            </a:r>
            <a:r>
              <a:rPr kumimoji="1" lang="ja-JP" altLang="en-US" dirty="0" smtClean="0"/>
              <a:t>プラグインを開発するためには開発する環境を作らなければなりませんので、</a:t>
            </a:r>
            <a:endParaRPr kumimoji="1" lang="en-US" altLang="ja-JP" dirty="0" smtClean="0"/>
          </a:p>
          <a:p>
            <a:r>
              <a:rPr kumimoji="1" lang="ja-JP" altLang="en-US" dirty="0" smtClean="0"/>
              <a:t>まずはインフラソフトの勉強をしながら</a:t>
            </a:r>
            <a:r>
              <a:rPr kumimoji="1" lang="en-US" altLang="ja-JP" dirty="0" smtClean="0"/>
              <a:t>NC3</a:t>
            </a:r>
            <a:r>
              <a:rPr kumimoji="1" lang="ja-JP" altLang="en-US" dirty="0" smtClean="0"/>
              <a:t>のインストール作業を行いました。</a:t>
            </a:r>
            <a:endParaRPr kumimoji="1" lang="en-US" altLang="ja-JP" dirty="0" smtClean="0"/>
          </a:p>
          <a:p>
            <a:r>
              <a:rPr kumimoji="1" lang="ja-JP" altLang="en-US" dirty="0" smtClean="0"/>
              <a:t>フレームワークの勉強は</a:t>
            </a:r>
            <a:r>
              <a:rPr kumimoji="1" lang="en-US" altLang="ja-JP" dirty="0" smtClean="0"/>
              <a:t>5</a:t>
            </a:r>
            <a:r>
              <a:rPr kumimoji="1" lang="ja-JP" altLang="en-US" dirty="0" smtClean="0"/>
              <a:t>月頃は概要的なところを理解して、そのあとは開発で使いながら勉強しました。</a:t>
            </a:r>
            <a:endParaRPr kumimoji="1" lang="en-US" altLang="ja-JP" dirty="0" smtClean="0"/>
          </a:p>
          <a:p>
            <a:endParaRPr kumimoji="1" lang="en-US" altLang="ja-JP" dirty="0" smtClean="0"/>
          </a:p>
          <a:p>
            <a:r>
              <a:rPr kumimoji="1" lang="ja-JP" altLang="en-US" dirty="0" smtClean="0"/>
              <a:t>その間に</a:t>
            </a:r>
            <a:r>
              <a:rPr kumimoji="1" lang="en-US" altLang="ja-JP" dirty="0" smtClean="0"/>
              <a:t>NC3</a:t>
            </a:r>
            <a:r>
              <a:rPr kumimoji="1" lang="ja-JP" altLang="en-US" dirty="0" smtClean="0"/>
              <a:t>の仕様を決める会議であったり、毎週の進捗会議に参加して</a:t>
            </a:r>
            <a:r>
              <a:rPr kumimoji="1" lang="en-US" altLang="ja-JP" dirty="0" smtClean="0"/>
              <a:t>NC3</a:t>
            </a:r>
            <a:r>
              <a:rPr kumimoji="1" lang="ja-JP" altLang="en-US" dirty="0" smtClean="0"/>
              <a:t>の理解を深めていきました。</a:t>
            </a:r>
            <a:endParaRPr kumimoji="1" lang="en-US" altLang="ja-JP" dirty="0" smtClean="0"/>
          </a:p>
          <a:p>
            <a:endParaRPr kumimoji="1" lang="en-US" altLang="ja-JP" dirty="0" smtClean="0"/>
          </a:p>
          <a:p>
            <a:r>
              <a:rPr kumimoji="1" lang="ja-JP" altLang="en-US" dirty="0" smtClean="0"/>
              <a:t>開発についてですが、開発というと設計、プログラミング、テスト、レビューといった流れが一般的ですが、</a:t>
            </a:r>
            <a:endParaRPr kumimoji="1" lang="en-US" altLang="ja-JP" dirty="0" smtClean="0"/>
          </a:p>
          <a:p>
            <a:r>
              <a:rPr kumimoji="1" lang="ja-JP" altLang="en-US" dirty="0" smtClean="0"/>
              <a:t>アジャイル的な開発であることもあり柔軟で、また</a:t>
            </a:r>
            <a:r>
              <a:rPr kumimoji="1" lang="en-US" altLang="ja-JP" dirty="0" smtClean="0"/>
              <a:t>Web</a:t>
            </a:r>
            <a:r>
              <a:rPr kumimoji="1" lang="ja-JP" altLang="en-US" dirty="0" smtClean="0"/>
              <a:t>アプリケーションは画面を元に検討した方が仕様が早く固められる場合もあり、</a:t>
            </a:r>
            <a:endParaRPr kumimoji="1" lang="en-US" altLang="ja-JP" dirty="0" smtClean="0"/>
          </a:p>
          <a:p>
            <a:r>
              <a:rPr kumimoji="1" lang="ja-JP" altLang="en-US" dirty="0" smtClean="0"/>
              <a:t>先に実装、テストを行い、新井教授や開発者に何度か見てもらい仕様が固まったところで、ドキュメントに落とす作業を行っています。</a:t>
            </a:r>
            <a:endParaRPr kumimoji="1" lang="en-US" altLang="ja-JP" dirty="0" smtClean="0"/>
          </a:p>
          <a:p>
            <a:endParaRPr kumimoji="1" lang="en-US" altLang="ja-JP" dirty="0" smtClean="0"/>
          </a:p>
          <a:p>
            <a:r>
              <a:rPr kumimoji="1" lang="ja-JP" altLang="en-US" dirty="0" smtClean="0"/>
              <a:t>最終的なレビューはまだできておらず、</a:t>
            </a:r>
            <a:r>
              <a:rPr kumimoji="1" lang="en-US" altLang="ja-JP" dirty="0" smtClean="0"/>
              <a:t>12</a:t>
            </a:r>
            <a:r>
              <a:rPr kumimoji="1" lang="ja-JP" altLang="en-US" dirty="0" smtClean="0"/>
              <a:t>月後半を予定しています。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17</a:t>
            </a:fld>
            <a:endParaRPr kumimoji="1" lang="ja-JP"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続いてフォームにおける問題点です。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18</a:t>
            </a:fld>
            <a:endParaRPr kumimoji="1" lang="ja-JP"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これ</a:t>
            </a:r>
            <a:r>
              <a:rPr kumimoji="1" lang="ja-JP" altLang="en-US" dirty="0" smtClean="0"/>
              <a:t>は</a:t>
            </a:r>
            <a:r>
              <a:rPr kumimoji="1" lang="en-US" altLang="ja-JP" dirty="0" smtClean="0"/>
              <a:t>NC2</a:t>
            </a:r>
            <a:r>
              <a:rPr kumimoji="1" lang="ja-JP" altLang="en-US" dirty="0" smtClean="0"/>
              <a:t>の</a:t>
            </a:r>
            <a:r>
              <a:rPr kumimoji="1" lang="en-US" altLang="ja-JP" dirty="0" smtClean="0"/>
              <a:t>iframe</a:t>
            </a:r>
            <a:r>
              <a:rPr kumimoji="1" lang="ja-JP" altLang="en-US" dirty="0" smtClean="0"/>
              <a:t>モジュールの編集画面です。</a:t>
            </a:r>
            <a:endParaRPr kumimoji="1" lang="en-US" altLang="ja-JP" dirty="0" smtClean="0"/>
          </a:p>
          <a:p>
            <a:r>
              <a:rPr kumimoji="1" lang="ja-JP" altLang="en-US" dirty="0" smtClean="0"/>
              <a:t>なんとも言えない簡素なＵＩですね。</a:t>
            </a:r>
            <a:endParaRPr kumimoji="1" lang="en-US" altLang="ja-JP" dirty="0" smtClean="0"/>
          </a:p>
          <a:p>
            <a:r>
              <a:rPr kumimoji="1" lang="ja-JP" altLang="en-US" dirty="0" smtClean="0"/>
              <a:t>項目自体が複雑ではないので困ることはなさそうですが、</a:t>
            </a:r>
            <a:endParaRPr kumimoji="1" lang="en-US" altLang="ja-JP" dirty="0" smtClean="0"/>
          </a:p>
          <a:p>
            <a:r>
              <a:rPr kumimoji="1" lang="ja-JP" altLang="en-US" dirty="0" smtClean="0"/>
              <a:t>改良の余地があるようにも見えます。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19</a:t>
            </a:fld>
            <a:endParaRPr kumimoji="1" lang="ja-JP"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ここ</a:t>
            </a:r>
            <a:r>
              <a:rPr kumimoji="1" lang="ja-JP" altLang="en-US" dirty="0" smtClean="0"/>
              <a:t>で</a:t>
            </a:r>
            <a:r>
              <a:rPr kumimoji="1" lang="en-US" altLang="ja-JP" dirty="0" smtClean="0"/>
              <a:t>EFO</a:t>
            </a:r>
            <a:r>
              <a:rPr kumimoji="1" lang="ja-JP" altLang="en-US" dirty="0" smtClean="0"/>
              <a:t>という考え方を説明します。</a:t>
            </a:r>
            <a:endParaRPr kumimoji="1" lang="en-US" altLang="ja-JP" dirty="0" smtClean="0"/>
          </a:p>
          <a:p>
            <a:r>
              <a:rPr kumimoji="1" lang="en-US" altLang="ja-JP" dirty="0" smtClean="0"/>
              <a:t>EFO</a:t>
            </a:r>
            <a:r>
              <a:rPr kumimoji="1" lang="ja-JP" altLang="en-US" dirty="0" smtClean="0"/>
              <a:t>とはエントリーフォームを最適化することで</a:t>
            </a:r>
            <a:endParaRPr kumimoji="1" lang="en-US" altLang="ja-JP" dirty="0" smtClean="0"/>
          </a:p>
          <a:p>
            <a:r>
              <a:rPr kumimoji="1" lang="en-US" altLang="ja-JP" dirty="0" smtClean="0"/>
              <a:t>Web</a:t>
            </a:r>
            <a:r>
              <a:rPr kumimoji="1" lang="ja-JP" altLang="en-US" dirty="0" smtClean="0"/>
              <a:t>サイトの入力フォームを利用しやすいように改善することを示します。</a:t>
            </a:r>
            <a:endParaRPr kumimoji="1" lang="en-US" altLang="ja-JP" dirty="0" smtClean="0"/>
          </a:p>
          <a:p>
            <a:endParaRPr kumimoji="1" lang="en-US" altLang="ja-JP" dirty="0" smtClean="0"/>
          </a:p>
          <a:p>
            <a:r>
              <a:rPr kumimoji="1" lang="ja-JP" altLang="en-US" dirty="0" smtClean="0"/>
              <a:t>そこで、</a:t>
            </a:r>
            <a:r>
              <a:rPr kumimoji="1" lang="en-US" altLang="ja-JP" dirty="0" smtClean="0"/>
              <a:t>iframe</a:t>
            </a:r>
            <a:r>
              <a:rPr kumimoji="1" lang="ja-JP" altLang="en-US" dirty="0" smtClean="0"/>
              <a:t>プラグインの使用性を改善しようと考え、</a:t>
            </a:r>
            <a:r>
              <a:rPr kumimoji="1" lang="en-US" altLang="ja-JP" dirty="0" smtClean="0"/>
              <a:t>EFO</a:t>
            </a:r>
            <a:r>
              <a:rPr kumimoji="1" lang="ja-JP" altLang="en-US" dirty="0" smtClean="0"/>
              <a:t>を検討しました。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20</a:t>
            </a:fld>
            <a:endParaRPr kumimoji="1" lang="ja-JP"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これ</a:t>
            </a:r>
            <a:r>
              <a:rPr kumimoji="1" lang="ja-JP" altLang="en-US" dirty="0" smtClean="0"/>
              <a:t>は先ほどの</a:t>
            </a:r>
            <a:r>
              <a:rPr kumimoji="1" lang="en-US" altLang="ja-JP" dirty="0" smtClean="0"/>
              <a:t>NC2</a:t>
            </a:r>
            <a:r>
              <a:rPr kumimoji="1" lang="ja-JP" altLang="en-US" dirty="0" smtClean="0"/>
              <a:t>の画面です。</a:t>
            </a:r>
            <a:endParaRPr kumimoji="1" lang="en-US" altLang="ja-JP" dirty="0" smtClean="0"/>
          </a:p>
          <a:p>
            <a:r>
              <a:rPr kumimoji="1" lang="en-US" altLang="ja-JP" dirty="0" smtClean="0"/>
              <a:t>EFO</a:t>
            </a:r>
            <a:r>
              <a:rPr kumimoji="1" lang="ja-JP" altLang="en-US" dirty="0" smtClean="0"/>
              <a:t>の例を紹介しますと</a:t>
            </a:r>
            <a:endParaRPr kumimoji="1" lang="en-US" altLang="ja-JP" dirty="0" smtClean="0"/>
          </a:p>
          <a:p>
            <a:r>
              <a:rPr kumimoji="1" lang="ja-JP" altLang="en-US" dirty="0" smtClean="0"/>
              <a:t>このように入力必須項目には必須と表示する、</a:t>
            </a:r>
            <a:endParaRPr kumimoji="1" lang="en-US" altLang="ja-JP" dirty="0" smtClean="0"/>
          </a:p>
          <a:p>
            <a:r>
              <a:rPr kumimoji="1" lang="ja-JP" altLang="en-US" dirty="0" smtClean="0"/>
              <a:t>現在入力中のフォームを強調する、</a:t>
            </a:r>
            <a:endParaRPr kumimoji="1" lang="en-US" altLang="ja-JP" dirty="0" smtClean="0"/>
          </a:p>
          <a:p>
            <a:r>
              <a:rPr kumimoji="1" lang="ja-JP" altLang="en-US" dirty="0" smtClean="0"/>
              <a:t>入力項目についての補足を表示する、等があります。</a:t>
            </a:r>
            <a:endParaRPr kumimoji="1" lang="en-US" altLang="ja-JP" dirty="0" smtClean="0"/>
          </a:p>
          <a:p>
            <a:endParaRPr kumimoji="1" lang="en-US" altLang="ja-JP" dirty="0" smtClean="0"/>
          </a:p>
          <a:p>
            <a:r>
              <a:rPr kumimoji="1" lang="ja-JP" altLang="en-US" dirty="0" smtClean="0"/>
              <a:t>これだけで十分に使用性の改善に繋がるでしょう。</a:t>
            </a:r>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21</a:t>
            </a:fld>
            <a:endParaRPr kumimoji="1"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私</a:t>
            </a:r>
            <a:r>
              <a:rPr kumimoji="1" lang="ja-JP" altLang="en-US" dirty="0" smtClean="0"/>
              <a:t>の本科生時代の卒業研究は</a:t>
            </a:r>
            <a:r>
              <a:rPr kumimoji="1" lang="en-US" altLang="ja-JP" dirty="0" smtClean="0"/>
              <a:t>NetCommons2</a:t>
            </a:r>
            <a:r>
              <a:rPr kumimoji="1" lang="ja-JP" altLang="en-US" dirty="0" smtClean="0"/>
              <a:t>を使って日工専の情報共有基盤を開発するというものでした。</a:t>
            </a:r>
            <a:endParaRPr kumimoji="1" lang="en-US" altLang="ja-JP" dirty="0" smtClean="0"/>
          </a:p>
          <a:p>
            <a:endParaRPr kumimoji="1" lang="en-US" altLang="ja-JP" dirty="0" smtClean="0"/>
          </a:p>
          <a:p>
            <a:r>
              <a:rPr kumimoji="1" lang="en-US" altLang="ja-JP" dirty="0" smtClean="0"/>
              <a:t>NetCommons2</a:t>
            </a:r>
            <a:r>
              <a:rPr kumimoji="1" lang="ja-JP" altLang="en-US" dirty="0" smtClean="0"/>
              <a:t>のソースは改変せず、運用でカバーする方針でした。</a:t>
            </a:r>
            <a:endParaRPr kumimoji="1" lang="en-US" altLang="ja-JP" dirty="0" smtClean="0"/>
          </a:p>
          <a:p>
            <a:r>
              <a:rPr kumimoji="1" lang="ja-JP" altLang="en-US" dirty="0" smtClean="0"/>
              <a:t>発表の際にはインターフェースに関して質問を受けることがありましたが、</a:t>
            </a:r>
            <a:endParaRPr kumimoji="1" lang="en-US" altLang="ja-JP" dirty="0" smtClean="0"/>
          </a:p>
          <a:p>
            <a:r>
              <a:rPr kumimoji="1" lang="en-US" altLang="ja-JP" dirty="0" smtClean="0"/>
              <a:t>NetCommons2</a:t>
            </a:r>
            <a:r>
              <a:rPr kumimoji="1" lang="ja-JP" altLang="en-US" dirty="0" smtClean="0"/>
              <a:t>の仕様であるとしか回答できませんでした。</a:t>
            </a:r>
            <a:endParaRPr kumimoji="1" lang="en-US" altLang="ja-JP" dirty="0" smtClean="0"/>
          </a:p>
          <a:p>
            <a:endParaRPr kumimoji="1" lang="en-US" altLang="ja-JP" dirty="0" smtClean="0"/>
          </a:p>
          <a:p>
            <a:r>
              <a:rPr kumimoji="1" lang="ja-JP" altLang="en-US" dirty="0" smtClean="0"/>
              <a:t>その後、研究科で</a:t>
            </a:r>
            <a:r>
              <a:rPr kumimoji="1" lang="en-US" altLang="ja-JP" dirty="0" smtClean="0"/>
              <a:t>NII</a:t>
            </a:r>
            <a:r>
              <a:rPr kumimoji="1" lang="ja-JP" altLang="en-US" dirty="0" smtClean="0"/>
              <a:t>の新井研究室に入り、運よく</a:t>
            </a:r>
            <a:r>
              <a:rPr kumimoji="1" lang="en-US" altLang="ja-JP" dirty="0" smtClean="0"/>
              <a:t>NetCommons</a:t>
            </a:r>
            <a:r>
              <a:rPr kumimoji="1" lang="ja-JP" altLang="en-US" dirty="0" smtClean="0"/>
              <a:t>バージョン</a:t>
            </a:r>
            <a:r>
              <a:rPr kumimoji="1" lang="en-US" altLang="ja-JP" dirty="0" smtClean="0"/>
              <a:t>3</a:t>
            </a:r>
            <a:r>
              <a:rPr kumimoji="1" lang="ja-JP" altLang="en-US" dirty="0" smtClean="0"/>
              <a:t>の開発に参画することになりました。</a:t>
            </a:r>
            <a:endParaRPr kumimoji="1" lang="en-US" altLang="ja-JP" dirty="0" smtClean="0"/>
          </a:p>
          <a:p>
            <a:endParaRPr kumimoji="1" lang="en-US" altLang="ja-JP" dirty="0" smtClean="0"/>
          </a:p>
          <a:p>
            <a:r>
              <a:rPr kumimoji="1" lang="ja-JP" altLang="en-US" dirty="0" smtClean="0"/>
              <a:t>そこでユーザ目線で入力がしやすく、エラー内容が分かりやすい</a:t>
            </a:r>
            <a:endParaRPr kumimoji="1" lang="en-US" altLang="ja-JP" dirty="0" smtClean="0"/>
          </a:p>
          <a:p>
            <a:r>
              <a:rPr kumimoji="1" lang="ja-JP" altLang="en-US" dirty="0" smtClean="0"/>
              <a:t>非機能要件の特性として扱われる</a:t>
            </a:r>
            <a:r>
              <a:rPr kumimoji="1" lang="en-US" altLang="ja-JP" dirty="0" smtClean="0"/>
              <a:t>『</a:t>
            </a:r>
            <a:r>
              <a:rPr kumimoji="1" lang="ja-JP" altLang="en-US" dirty="0" smtClean="0"/>
              <a:t>使用性</a:t>
            </a:r>
            <a:r>
              <a:rPr kumimoji="1" lang="en-US" altLang="ja-JP" dirty="0" smtClean="0"/>
              <a:t>』</a:t>
            </a:r>
            <a:r>
              <a:rPr kumimoji="1" lang="ja-JP" altLang="en-US" dirty="0" smtClean="0"/>
              <a:t>の面で改善を図り、機能検討、実装、そして評価して行きたいと思います。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a:t>
            </a:fld>
            <a:endParaRPr kumimoji="1" lang="ja-JP"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EFO</a:t>
            </a:r>
            <a:r>
              <a:rPr kumimoji="1" lang="ja-JP" altLang="en-US" dirty="0" smtClean="0"/>
              <a:t>の項目について調査し、こちらの</a:t>
            </a:r>
            <a:r>
              <a:rPr kumimoji="1" lang="en-US" altLang="ja-JP" dirty="0" smtClean="0"/>
              <a:t>13</a:t>
            </a:r>
            <a:r>
              <a:rPr kumimoji="1" lang="ja-JP" altLang="en-US" dirty="0" smtClean="0"/>
              <a:t>項目を検討項目としました。内容梗概にも載せている表です。</a:t>
            </a:r>
            <a:endParaRPr kumimoji="1" lang="en-US" altLang="ja-JP" dirty="0" smtClean="0"/>
          </a:p>
          <a:p>
            <a:endParaRPr kumimoji="1" lang="en-US" altLang="ja-JP" dirty="0" smtClean="0"/>
          </a:p>
          <a:p>
            <a:r>
              <a:rPr kumimoji="1" lang="ja-JP" altLang="en-US" dirty="0" smtClean="0"/>
              <a:t>詳細は以降説明します。</a:t>
            </a:r>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22</a:t>
            </a:fld>
            <a:endParaRPr kumimoji="1" lang="ja-JP"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この</a:t>
            </a:r>
            <a:r>
              <a:rPr kumimoji="1" lang="en-US" altLang="ja-JP" dirty="0" smtClean="0"/>
              <a:t>13</a:t>
            </a:r>
            <a:r>
              <a:rPr kumimoji="1" lang="ja-JP" altLang="en-US" dirty="0" smtClean="0"/>
              <a:t>項目の選定プロセスを説明します。</a:t>
            </a:r>
            <a:endParaRPr kumimoji="1" lang="en-US" altLang="ja-JP" dirty="0" smtClean="0"/>
          </a:p>
          <a:p>
            <a:r>
              <a:rPr kumimoji="1" lang="ja-JP" altLang="en-US" dirty="0" smtClean="0"/>
              <a:t>まず、</a:t>
            </a:r>
            <a:r>
              <a:rPr kumimoji="1" lang="en-US" altLang="ja-JP" dirty="0" smtClean="0"/>
              <a:t>EFO</a:t>
            </a:r>
            <a:r>
              <a:rPr kumimoji="1" lang="ja-JP" altLang="en-US" dirty="0" smtClean="0"/>
              <a:t>というキーワードで</a:t>
            </a:r>
            <a:r>
              <a:rPr kumimoji="1" lang="en-US" altLang="ja-JP" dirty="0" smtClean="0"/>
              <a:t>Google</a:t>
            </a:r>
            <a:r>
              <a:rPr kumimoji="1" lang="ja-JP" altLang="en-US" dirty="0" smtClean="0"/>
              <a:t>内検索をしました。</a:t>
            </a:r>
            <a:endParaRPr kumimoji="1" lang="en-US" altLang="ja-JP" dirty="0" smtClean="0"/>
          </a:p>
          <a:p>
            <a:r>
              <a:rPr kumimoji="1" lang="ja-JP" altLang="en-US" dirty="0" smtClean="0"/>
              <a:t>それから重複を省いた上位</a:t>
            </a:r>
            <a:r>
              <a:rPr kumimoji="1" lang="en-US" altLang="ja-JP" dirty="0" smtClean="0"/>
              <a:t>10</a:t>
            </a:r>
            <a:r>
              <a:rPr kumimoji="1" lang="ja-JP" altLang="en-US" dirty="0" smtClean="0"/>
              <a:t>サイト内に</a:t>
            </a:r>
            <a:r>
              <a:rPr kumimoji="1" lang="en-US" altLang="ja-JP" dirty="0" smtClean="0"/>
              <a:t>EFO</a:t>
            </a:r>
            <a:r>
              <a:rPr kumimoji="1" lang="ja-JP" altLang="en-US" dirty="0" smtClean="0"/>
              <a:t>のポイント、特徴、機能等の項目をピックアップしました。</a:t>
            </a:r>
            <a:endParaRPr kumimoji="1" lang="en-US" altLang="ja-JP" dirty="0" smtClean="0"/>
          </a:p>
          <a:p>
            <a:r>
              <a:rPr kumimoji="1" lang="ja-JP" altLang="en-US" dirty="0" smtClean="0"/>
              <a:t>そのピックアップした項目から重複項目や関連性のない項目を省き、</a:t>
            </a:r>
            <a:r>
              <a:rPr kumimoji="1" lang="en-US" altLang="ja-JP" dirty="0" smtClean="0"/>
              <a:t>24</a:t>
            </a:r>
            <a:r>
              <a:rPr kumimoji="1" lang="ja-JP" altLang="en-US" dirty="0" smtClean="0"/>
              <a:t>項目に絞り、</a:t>
            </a:r>
            <a:endParaRPr kumimoji="1" lang="en-US" altLang="ja-JP" dirty="0" smtClean="0"/>
          </a:p>
          <a:p>
            <a:r>
              <a:rPr kumimoji="1" lang="ja-JP" altLang="en-US" dirty="0" smtClean="0"/>
              <a:t>さらにＮＣ３の仕様、</a:t>
            </a:r>
            <a:r>
              <a:rPr kumimoji="1" lang="en-US" altLang="ja-JP" dirty="0" smtClean="0"/>
              <a:t>iframe</a:t>
            </a:r>
            <a:r>
              <a:rPr kumimoji="1" lang="ja-JP" altLang="en-US" dirty="0" smtClean="0"/>
              <a:t>プラグインの仕様に適さない項目を省き、</a:t>
            </a:r>
            <a:r>
              <a:rPr kumimoji="1" lang="en-US" altLang="ja-JP" dirty="0" smtClean="0"/>
              <a:t>13</a:t>
            </a:r>
            <a:r>
              <a:rPr kumimoji="1" lang="ja-JP" altLang="en-US" dirty="0" smtClean="0"/>
              <a:t>項目に絞りました。</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23</a:t>
            </a:fld>
            <a:endParaRPr kumimoji="1" lang="ja-JP"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続いて解決方法です。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24</a:t>
            </a:fld>
            <a:endParaRPr kumimoji="1" lang="ja-JP"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まずは検討項目の分類です。</a:t>
            </a:r>
            <a:endParaRPr kumimoji="1" lang="en-US" altLang="ja-JP" dirty="0" smtClean="0"/>
          </a:p>
          <a:p>
            <a:r>
              <a:rPr kumimoji="1" lang="ja-JP" altLang="en-US" dirty="0" smtClean="0"/>
              <a:t>私は先ほどの</a:t>
            </a:r>
            <a:r>
              <a:rPr kumimoji="1" lang="en-US" altLang="ja-JP" dirty="0" smtClean="0"/>
              <a:t>13</a:t>
            </a:r>
            <a:r>
              <a:rPr kumimoji="1" lang="ja-JP" altLang="en-US" dirty="0" smtClean="0"/>
              <a:t>項目を三点に分類しました。</a:t>
            </a:r>
            <a:endParaRPr kumimoji="1" lang="en-US" altLang="ja-JP" dirty="0" smtClean="0"/>
          </a:p>
          <a:p>
            <a:r>
              <a:rPr kumimoji="1" lang="ja-JP" altLang="en-US" dirty="0" smtClean="0"/>
              <a:t>一つ目は～</a:t>
            </a:r>
            <a:endParaRPr kumimoji="1" lang="en-US" altLang="ja-JP" dirty="0" smtClean="0"/>
          </a:p>
          <a:p>
            <a:r>
              <a:rPr kumimoji="1" lang="ja-JP" altLang="en-US" dirty="0" smtClean="0"/>
              <a:t>二つ目は～</a:t>
            </a:r>
            <a:endParaRPr kumimoji="1" lang="en-US" altLang="ja-JP" dirty="0" smtClean="0"/>
          </a:p>
          <a:p>
            <a:r>
              <a:rPr kumimoji="1" lang="ja-JP" altLang="en-US" dirty="0" smtClean="0"/>
              <a:t>三つ目は～です。</a:t>
            </a:r>
            <a:endParaRPr kumimoji="1" lang="en-US" altLang="ja-JP" dirty="0" smtClean="0"/>
          </a:p>
          <a:p>
            <a:r>
              <a:rPr kumimoji="1" lang="ja-JP" altLang="en-US" dirty="0" smtClean="0"/>
              <a:t>以下、それぞれについて説明していきます。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25</a:t>
            </a:fld>
            <a:endParaRPr kumimoji="1" lang="ja-JP"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一つ目は表示・入力方法最適化です。</a:t>
            </a:r>
            <a:endParaRPr kumimoji="1" lang="en-US" altLang="ja-JP" dirty="0" smtClean="0"/>
          </a:p>
          <a:p>
            <a:r>
              <a:rPr kumimoji="1" lang="ja-JP" altLang="en-US" dirty="0" smtClean="0"/>
              <a:t>設計は</a:t>
            </a:r>
            <a:r>
              <a:rPr kumimoji="1" lang="en-US" altLang="ja-JP" dirty="0" smtClean="0"/>
              <a:t>NC2</a:t>
            </a:r>
            <a:r>
              <a:rPr kumimoji="1" lang="ja-JP" altLang="en-US" dirty="0" smtClean="0"/>
              <a:t>の画面をもとに固めていくのですが、その時点で、</a:t>
            </a:r>
            <a:endParaRPr kumimoji="1" lang="en-US" altLang="ja-JP" dirty="0" smtClean="0"/>
          </a:p>
          <a:p>
            <a:r>
              <a:rPr kumimoji="1" lang="ja-JP" altLang="en-US" dirty="0" smtClean="0"/>
              <a:t>表示する項目・表示の並び等、整理することで最適化していきます。</a:t>
            </a:r>
            <a:endParaRPr kumimoji="1" lang="en-US" altLang="ja-JP" dirty="0" smtClean="0"/>
          </a:p>
          <a:p>
            <a:r>
              <a:rPr kumimoji="1" lang="ja-JP" altLang="en-US" dirty="0" smtClean="0"/>
              <a:t>例えば、</a:t>
            </a:r>
            <a:r>
              <a:rPr kumimoji="1" lang="en-US" altLang="ja-JP" dirty="0" smtClean="0"/>
              <a:t>Bootstrap</a:t>
            </a:r>
            <a:r>
              <a:rPr kumimoji="1" lang="ja-JP" altLang="en-US" dirty="0" smtClean="0"/>
              <a:t>の入力フォームを利用すると、このように</a:t>
            </a:r>
            <a:endParaRPr kumimoji="1" lang="en-US" altLang="ja-JP" dirty="0" smtClean="0"/>
          </a:p>
          <a:p>
            <a:r>
              <a:rPr kumimoji="1" lang="ja-JP" altLang="en-US" dirty="0" smtClean="0"/>
              <a:t>入力中はハイライトが掛った状態になり、非常に分かりやすくなります。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26</a:t>
            </a:fld>
            <a:endParaRPr kumimoji="1" lang="ja-JP"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二つ目はリアルタイムバリデーションです。</a:t>
            </a:r>
            <a:endParaRPr kumimoji="1" lang="en-US" altLang="ja-JP" dirty="0" smtClean="0"/>
          </a:p>
          <a:p>
            <a:r>
              <a:rPr kumimoji="1" lang="ja-JP" altLang="en-US" dirty="0" smtClean="0"/>
              <a:t>バリデーションとは例えば数字で定義されたフォームがあった場合にきちんと数字が入力されているかどうか検証することを指します。</a:t>
            </a:r>
            <a:endParaRPr kumimoji="1" lang="en-US" altLang="ja-JP" dirty="0" smtClean="0"/>
          </a:p>
          <a:p>
            <a:r>
              <a:rPr kumimoji="1" lang="ja-JP" altLang="en-US" dirty="0" smtClean="0"/>
              <a:t>これには</a:t>
            </a:r>
            <a:r>
              <a:rPr kumimoji="1" lang="en-US" altLang="ja-JP" dirty="0" smtClean="0"/>
              <a:t>AngularJS</a:t>
            </a:r>
            <a:r>
              <a:rPr kumimoji="1" lang="ja-JP" altLang="en-US" dirty="0" smtClean="0"/>
              <a:t>の双方向データバインディングの機能を利用します。</a:t>
            </a:r>
            <a:endParaRPr kumimoji="1" lang="en-US" altLang="ja-JP" dirty="0" smtClean="0"/>
          </a:p>
          <a:p>
            <a:r>
              <a:rPr kumimoji="1" lang="ja-JP" altLang="en-US" dirty="0" smtClean="0"/>
              <a:t>正常の場合は緑、エラーの場合は赤に、リアルタイムでフォームの色を変えます。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27</a:t>
            </a:fld>
            <a:endParaRPr kumimoji="1" lang="ja-JP"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双方向データバインディングの機能ですが、</a:t>
            </a:r>
            <a:endParaRPr kumimoji="1" lang="en-US" altLang="ja-JP" dirty="0" smtClean="0"/>
          </a:p>
          <a:p>
            <a:r>
              <a:rPr kumimoji="1" lang="ja-JP" altLang="en-US" dirty="0" smtClean="0"/>
              <a:t>画面に表示されている</a:t>
            </a:r>
            <a:r>
              <a:rPr kumimoji="1" lang="en-US" altLang="ja-JP" dirty="0" smtClean="0"/>
              <a:t>View</a:t>
            </a:r>
            <a:r>
              <a:rPr kumimoji="1" lang="ja-JP" altLang="en-US" dirty="0" smtClean="0"/>
              <a:t>に使う変数と</a:t>
            </a:r>
            <a:endParaRPr kumimoji="1" lang="en-US" altLang="ja-JP" dirty="0" smtClean="0"/>
          </a:p>
          <a:p>
            <a:r>
              <a:rPr kumimoji="1" lang="en-US" altLang="ja-JP" dirty="0" smtClean="0"/>
              <a:t>Javascript</a:t>
            </a:r>
            <a:r>
              <a:rPr kumimoji="1" lang="ja-JP" altLang="en-US" dirty="0" smtClean="0"/>
              <a:t>側に持つ変数を同じものに指定できる機能です。</a:t>
            </a:r>
            <a:endParaRPr kumimoji="1" lang="en-US" altLang="ja-JP" dirty="0" smtClean="0"/>
          </a:p>
          <a:p>
            <a:r>
              <a:rPr kumimoji="1" lang="ja-JP" altLang="en-US" dirty="0" smtClean="0"/>
              <a:t>例えばこの</a:t>
            </a:r>
            <a:r>
              <a:rPr kumimoji="1" lang="en-US" altLang="ja-JP" dirty="0" smtClean="0"/>
              <a:t>URL</a:t>
            </a:r>
            <a:r>
              <a:rPr kumimoji="1" lang="ja-JP" altLang="en-US" dirty="0" smtClean="0"/>
              <a:t>に入れられた値は、この時点で、</a:t>
            </a:r>
            <a:r>
              <a:rPr kumimoji="1" lang="en-US" altLang="ja-JP" dirty="0" smtClean="0"/>
              <a:t>Javascript</a:t>
            </a:r>
            <a:r>
              <a:rPr kumimoji="1" lang="ja-JP" altLang="en-US" dirty="0" smtClean="0"/>
              <a:t>の変数にも格納されており、</a:t>
            </a:r>
            <a:endParaRPr kumimoji="1" lang="en-US" altLang="ja-JP" dirty="0" smtClean="0"/>
          </a:p>
          <a:p>
            <a:r>
              <a:rPr kumimoji="1" lang="ja-JP" altLang="en-US" dirty="0" smtClean="0"/>
              <a:t>データが登録され、画面が更新された場合は、</a:t>
            </a:r>
            <a:endParaRPr kumimoji="1" lang="en-US" altLang="ja-JP" dirty="0" smtClean="0"/>
          </a:p>
          <a:p>
            <a:r>
              <a:rPr kumimoji="1" lang="ja-JP" altLang="en-US" dirty="0" smtClean="0"/>
              <a:t>モデルに入ったデータが同時にＶｉｅ</a:t>
            </a:r>
            <a:r>
              <a:rPr kumimoji="1" lang="en-US" altLang="ja-JP" dirty="0" smtClean="0"/>
              <a:t>w</a:t>
            </a:r>
            <a:r>
              <a:rPr kumimoji="1" lang="ja-JP" altLang="en-US" dirty="0" smtClean="0"/>
              <a:t>で見れるため、常に同期しているような見え方になります。</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28</a:t>
            </a:fld>
            <a:endParaRPr kumimoji="1" lang="ja-JP"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三つ目はサブミットロックの機能です。</a:t>
            </a:r>
            <a:endParaRPr kumimoji="1" lang="en-US" altLang="ja-JP" dirty="0" smtClean="0"/>
          </a:p>
          <a:p>
            <a:r>
              <a:rPr kumimoji="1" lang="ja-JP" altLang="en-US" dirty="0" smtClean="0"/>
              <a:t>こちらも</a:t>
            </a:r>
            <a:r>
              <a:rPr kumimoji="1" lang="en-US" altLang="ja-JP" dirty="0" smtClean="0"/>
              <a:t>AngularJS</a:t>
            </a:r>
            <a:r>
              <a:rPr kumimoji="1" lang="ja-JP" altLang="en-US" dirty="0" smtClean="0"/>
              <a:t>の双方向データバインディングの機能を利用します。</a:t>
            </a:r>
            <a:endParaRPr kumimoji="1" lang="en-US" altLang="ja-JP" dirty="0" smtClean="0"/>
          </a:p>
          <a:p>
            <a:r>
              <a:rPr kumimoji="1" lang="ja-JP" altLang="en-US" dirty="0" smtClean="0"/>
              <a:t>バリデーションエラーが発生している時は、登録系のボタンが非活性となり、</a:t>
            </a:r>
            <a:endParaRPr kumimoji="1" lang="en-US" altLang="ja-JP" dirty="0" smtClean="0"/>
          </a:p>
          <a:p>
            <a:r>
              <a:rPr kumimoji="1" lang="ja-JP" altLang="en-US" dirty="0" smtClean="0"/>
              <a:t>正常データの場合のみボタンが活性化され、押すことができます。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29</a:t>
            </a:fld>
            <a:endParaRPr kumimoji="1" lang="ja-JP"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続いて評価です。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30</a:t>
            </a:fld>
            <a:endParaRPr kumimoji="1" lang="ja-JP"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まずは評価内容についてです。</a:t>
            </a:r>
            <a:endParaRPr kumimoji="1" lang="en-US" altLang="ja-JP" dirty="0" smtClean="0"/>
          </a:p>
          <a:p>
            <a:r>
              <a:rPr kumimoji="1" lang="ja-JP" altLang="en-US" dirty="0" smtClean="0"/>
              <a:t>非機能要件に該当する使用性の評価ですが、アンケート調査やアクセスログ解析が一般的となります。</a:t>
            </a:r>
            <a:endParaRPr kumimoji="1" lang="en-US" altLang="ja-JP" dirty="0" smtClean="0"/>
          </a:p>
          <a:p>
            <a:r>
              <a:rPr kumimoji="1" lang="ja-JP" altLang="en-US" dirty="0" smtClean="0"/>
              <a:t>しかし、開発中である現段階では定量的な評価は難しい状況にあります。</a:t>
            </a:r>
            <a:endParaRPr kumimoji="1" lang="en-US" altLang="ja-JP" dirty="0" smtClean="0"/>
          </a:p>
          <a:p>
            <a:r>
              <a:rPr kumimoji="1" lang="ja-JP" altLang="en-US" dirty="0" smtClean="0"/>
              <a:t>そのため、前述の</a:t>
            </a:r>
            <a:r>
              <a:rPr kumimoji="1" lang="en-US" altLang="ja-JP" dirty="0" smtClean="0"/>
              <a:t>13</a:t>
            </a:r>
            <a:r>
              <a:rPr kumimoji="1" lang="ja-JP" altLang="en-US" dirty="0" smtClean="0"/>
              <a:t>の評価項目を満たす実装ができたかというのを評価とします。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31</a:t>
            </a:fld>
            <a:endParaRPr kumimoji="1" lang="ja-JP"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報告</a:t>
            </a:r>
            <a:r>
              <a:rPr kumimoji="1" lang="ja-JP" altLang="en-US" dirty="0" smtClean="0"/>
              <a:t>はこのような流れで行います。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a:t>
            </a:fld>
            <a:endParaRPr kumimoji="1" lang="ja-JP"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一つ目は表示・入力方法最適化です。</a:t>
            </a:r>
            <a:endParaRPr kumimoji="1" lang="en-US" altLang="ja-JP" dirty="0" smtClean="0"/>
          </a:p>
          <a:p>
            <a:endParaRPr kumimoji="1" lang="en-US" altLang="ja-JP" dirty="0" smtClean="0"/>
          </a:p>
          <a:p>
            <a:r>
              <a:rPr kumimoji="1" lang="en-US" altLang="ja-JP" dirty="0" smtClean="0"/>
              <a:t>10</a:t>
            </a:r>
            <a:r>
              <a:rPr kumimoji="1" lang="ja-JP" altLang="en-US" dirty="0" smtClean="0"/>
              <a:t>項目ありますが、ここは</a:t>
            </a:r>
            <a:r>
              <a:rPr kumimoji="1" lang="en-US" altLang="ja-JP" dirty="0" smtClean="0"/>
              <a:t>2</a:t>
            </a:r>
            <a:r>
              <a:rPr kumimoji="1" lang="ja-JP" altLang="en-US" dirty="0" smtClean="0"/>
              <a:t>点に絞って説明します。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32</a:t>
            </a:fld>
            <a:endParaRPr kumimoji="1" lang="ja-JP"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一つは必須項目を明確にするということで、</a:t>
            </a:r>
            <a:endParaRPr kumimoji="1" lang="en-US" altLang="ja-JP" dirty="0" smtClean="0"/>
          </a:p>
          <a:p>
            <a:r>
              <a:rPr kumimoji="1" lang="ja-JP" altLang="en-US" dirty="0" smtClean="0"/>
              <a:t>ＵＲ</a:t>
            </a:r>
            <a:r>
              <a:rPr kumimoji="1" lang="en-US" altLang="ja-JP" dirty="0" smtClean="0"/>
              <a:t>L</a:t>
            </a:r>
            <a:r>
              <a:rPr kumimoji="1" lang="ja-JP" altLang="en-US" dirty="0" smtClean="0"/>
              <a:t>が必須ならば、このラベルの横に「必須」という赤いラベルを付けています。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33</a:t>
            </a:fld>
            <a:endParaRPr kumimoji="1" lang="ja-JP"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もう一つはアクティブなフォームは色を変えるということで、</a:t>
            </a:r>
            <a:endParaRPr kumimoji="1" lang="en-US" altLang="ja-JP" dirty="0" smtClean="0"/>
          </a:p>
          <a:p>
            <a:r>
              <a:rPr kumimoji="1" lang="ja-JP" altLang="en-US" dirty="0" smtClean="0"/>
              <a:t>少し</a:t>
            </a:r>
            <a:r>
              <a:rPr kumimoji="1" lang="ja-JP" altLang="en-US" dirty="0" smtClean="0"/>
              <a:t>分かりづらいかもしれませんが、</a:t>
            </a:r>
            <a:endParaRPr kumimoji="1" lang="en-US" altLang="ja-JP" dirty="0" smtClean="0"/>
          </a:p>
          <a:p>
            <a:r>
              <a:rPr kumimoji="1" lang="ja-JP" altLang="en-US" dirty="0" smtClean="0"/>
              <a:t>テキストボックスを選択した際に</a:t>
            </a:r>
            <a:r>
              <a:rPr kumimoji="1" lang="ja-JP" altLang="en-US" dirty="0" smtClean="0"/>
              <a:t>は、少し</a:t>
            </a:r>
            <a:r>
              <a:rPr kumimoji="1" lang="ja-JP" altLang="en-US" dirty="0" smtClean="0"/>
              <a:t>ハイライトが掛って、強調されます。</a:t>
            </a:r>
            <a:endParaRPr kumimoji="1" lang="en-US" altLang="ja-JP" dirty="0" smtClean="0"/>
          </a:p>
          <a:p>
            <a:r>
              <a:rPr kumimoji="1" lang="ja-JP" altLang="en-US" dirty="0" smtClean="0"/>
              <a:t>これは</a:t>
            </a:r>
            <a:r>
              <a:rPr kumimoji="1" lang="en-US" altLang="ja-JP" dirty="0" smtClean="0"/>
              <a:t>Bootstrap</a:t>
            </a:r>
            <a:r>
              <a:rPr kumimoji="1" lang="ja-JP" altLang="en-US" dirty="0" smtClean="0"/>
              <a:t>のフォームを使うことで</a:t>
            </a:r>
            <a:r>
              <a:rPr kumimoji="1" lang="ja-JP" altLang="en-US" dirty="0" smtClean="0"/>
              <a:t>、この</a:t>
            </a:r>
            <a:r>
              <a:rPr kumimoji="1" lang="ja-JP" altLang="en-US" dirty="0" smtClean="0"/>
              <a:t>ように</a:t>
            </a:r>
            <a:r>
              <a:rPr kumimoji="1" lang="ja-JP" altLang="en-US" dirty="0" smtClean="0"/>
              <a:t>表示が実現できます。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34</a:t>
            </a:fld>
            <a:endParaRPr kumimoji="1" lang="ja-JP"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二つ目はリアルタイムバリデーションです。</a:t>
            </a:r>
            <a:endParaRPr kumimoji="1" lang="en-US" altLang="ja-JP" dirty="0" smtClean="0"/>
          </a:p>
          <a:p>
            <a:endParaRPr kumimoji="1" lang="en-US" altLang="ja-JP" dirty="0" smtClean="0"/>
          </a:p>
          <a:p>
            <a:r>
              <a:rPr kumimoji="1" lang="ja-JP" altLang="en-US" dirty="0" smtClean="0"/>
              <a:t>この機能はフォームに入力されているデータをもとにエラーならば、エラーメッセージ、</a:t>
            </a:r>
            <a:endParaRPr kumimoji="1" lang="en-US" altLang="ja-JP" dirty="0" smtClean="0"/>
          </a:p>
          <a:p>
            <a:r>
              <a:rPr kumimoji="1" lang="ja-JP" altLang="en-US" dirty="0" smtClean="0"/>
              <a:t>正常ならば何も表示しないようにリアルタイムで反映するように実装しています。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35</a:t>
            </a:fld>
            <a:endParaRPr kumimoji="1" lang="ja-JP"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三つ目はサブミットロック</a:t>
            </a:r>
            <a:r>
              <a:rPr kumimoji="1" lang="ja-JP" altLang="en-US" dirty="0" smtClean="0"/>
              <a:t>です。</a:t>
            </a:r>
            <a:endParaRPr kumimoji="1" lang="en-US" altLang="ja-JP" dirty="0" smtClean="0"/>
          </a:p>
          <a:p>
            <a:r>
              <a:rPr kumimoji="1" lang="ja-JP" altLang="en-US" dirty="0" smtClean="0"/>
              <a:t>この機能は、エラーの間登録系のボタンを非活性にしておき、</a:t>
            </a:r>
            <a:endParaRPr kumimoji="1" lang="en-US" altLang="ja-JP" dirty="0" smtClean="0"/>
          </a:p>
          <a:p>
            <a:r>
              <a:rPr kumimoji="1" lang="ja-JP" altLang="en-US" dirty="0" smtClean="0"/>
              <a:t>正常なデータが入力された場合は、このボタンを活性化し押せるように実装しました。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36</a:t>
            </a:fld>
            <a:endParaRPr kumimoji="1" lang="ja-JP"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iframe</a:t>
            </a:r>
            <a:r>
              <a:rPr kumimoji="1" lang="ja-JP" altLang="en-US" dirty="0" smtClean="0"/>
              <a:t>プラグインのプログラム規模です。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これから改修がありますので、数は変わると思いますが、</a:t>
            </a:r>
            <a:endParaRPr kumimoji="1" lang="en-US" altLang="ja-JP" dirty="0" smtClean="0"/>
          </a:p>
          <a:p>
            <a:r>
              <a:rPr kumimoji="1" lang="ja-JP" altLang="en-US" dirty="0" smtClean="0"/>
              <a:t>全体としてコアコード・テストコード含めて</a:t>
            </a:r>
            <a:r>
              <a:rPr kumimoji="1" lang="en-US" altLang="ja-JP" dirty="0" smtClean="0"/>
              <a:t>5k</a:t>
            </a:r>
            <a:r>
              <a:rPr kumimoji="1" lang="ja-JP" altLang="en-US" dirty="0" smtClean="0"/>
              <a:t>ステップとなっています。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37</a:t>
            </a:fld>
            <a:endParaRPr kumimoji="1" lang="ja-JP"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続いて結言です。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38</a:t>
            </a:fld>
            <a:endParaRPr kumimoji="1" lang="ja-JP"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結論です。</a:t>
            </a:r>
            <a:endParaRPr kumimoji="1" lang="en-US" altLang="ja-JP" dirty="0" smtClean="0"/>
          </a:p>
          <a:p>
            <a:r>
              <a:rPr kumimoji="1" lang="ja-JP" altLang="en-US" dirty="0" smtClean="0"/>
              <a:t>ＥＦＯの観点からフォームを見て、</a:t>
            </a:r>
            <a:r>
              <a:rPr kumimoji="1" lang="en-US" altLang="ja-JP" dirty="0" smtClean="0"/>
              <a:t>AngularJS</a:t>
            </a:r>
            <a:r>
              <a:rPr kumimoji="1" lang="ja-JP" altLang="en-US" dirty="0" smtClean="0"/>
              <a:t>や</a:t>
            </a:r>
            <a:r>
              <a:rPr kumimoji="1" lang="en-US" altLang="ja-JP" dirty="0" smtClean="0"/>
              <a:t>Bootstrap</a:t>
            </a:r>
            <a:r>
              <a:rPr kumimoji="1" lang="ja-JP" altLang="en-US" dirty="0" smtClean="0"/>
              <a:t>を使って</a:t>
            </a:r>
            <a:endParaRPr kumimoji="1" lang="en-US" altLang="ja-JP" dirty="0" smtClean="0"/>
          </a:p>
          <a:p>
            <a:r>
              <a:rPr kumimoji="1" lang="en-US" altLang="ja-JP" dirty="0" smtClean="0"/>
              <a:t>13</a:t>
            </a:r>
            <a:r>
              <a:rPr kumimoji="1" lang="ja-JP" altLang="en-US" dirty="0" smtClean="0"/>
              <a:t>項目全ての検討項目を満たすことができました。</a:t>
            </a:r>
            <a:endParaRPr kumimoji="1" lang="en-US" altLang="ja-JP" dirty="0" smtClean="0"/>
          </a:p>
          <a:p>
            <a:endParaRPr kumimoji="1" lang="en-US" altLang="ja-JP" dirty="0" smtClean="0"/>
          </a:p>
          <a:p>
            <a:r>
              <a:rPr kumimoji="1" lang="ja-JP" altLang="en-US" dirty="0" smtClean="0"/>
              <a:t>この機能は</a:t>
            </a:r>
            <a:r>
              <a:rPr kumimoji="1" lang="en-US" altLang="ja-JP" dirty="0" smtClean="0"/>
              <a:t>NC3</a:t>
            </a:r>
            <a:r>
              <a:rPr kumimoji="1" lang="ja-JP" altLang="en-US" dirty="0" smtClean="0"/>
              <a:t>の開発者内で共有しまして、</a:t>
            </a:r>
            <a:endParaRPr kumimoji="1" lang="en-US" altLang="ja-JP" dirty="0" smtClean="0"/>
          </a:p>
          <a:p>
            <a:r>
              <a:rPr kumimoji="1" lang="ja-JP" altLang="en-US" dirty="0" smtClean="0"/>
              <a:t>一部の機能は</a:t>
            </a:r>
            <a:r>
              <a:rPr kumimoji="1" lang="en-US" altLang="ja-JP" dirty="0" smtClean="0"/>
              <a:t>NC3</a:t>
            </a:r>
            <a:r>
              <a:rPr kumimoji="1" lang="ja-JP" altLang="en-US" dirty="0" smtClean="0"/>
              <a:t>の仕様として取り入れられています。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39</a:t>
            </a:fld>
            <a:endParaRPr kumimoji="1" lang="ja-JP"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一つ目はスクロールバーのＷｅｂブラウザ依存問題ですが、</a:t>
            </a:r>
            <a:endParaRPr kumimoji="1" lang="en-US" altLang="ja-JP" dirty="0" smtClean="0"/>
          </a:p>
          <a:p>
            <a:r>
              <a:rPr kumimoji="1" lang="ja-JP" altLang="en-US" dirty="0" smtClean="0"/>
              <a:t>技術的な問題を多く含みますので、省略させてもらいます。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40</a:t>
            </a:fld>
            <a:endParaRPr kumimoji="1" lang="ja-JP"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二つ目が仕様変更への対応です。</a:t>
            </a:r>
            <a:endParaRPr kumimoji="1" lang="en-US" altLang="ja-JP" dirty="0" smtClean="0"/>
          </a:p>
          <a:p>
            <a:r>
              <a:rPr kumimoji="1" lang="ja-JP" altLang="en-US" dirty="0" smtClean="0"/>
              <a:t>仕様変更はこれまでにも</a:t>
            </a:r>
            <a:r>
              <a:rPr kumimoji="1" lang="en-US" altLang="ja-JP" dirty="0" smtClean="0"/>
              <a:t>4</a:t>
            </a:r>
            <a:r>
              <a:rPr kumimoji="1" lang="ja-JP" altLang="en-US" dirty="0" smtClean="0"/>
              <a:t>回ほどあり、非常に苦労しているところですが、</a:t>
            </a:r>
            <a:endParaRPr kumimoji="1" lang="en-US" altLang="ja-JP" dirty="0" smtClean="0"/>
          </a:p>
          <a:p>
            <a:r>
              <a:rPr kumimoji="1" lang="ja-JP" altLang="en-US" dirty="0" smtClean="0"/>
              <a:t>徐々に仕様が固まってきて数も減ってきています。</a:t>
            </a:r>
            <a:endParaRPr kumimoji="1" lang="en-US" altLang="ja-JP" dirty="0" smtClean="0"/>
          </a:p>
          <a:p>
            <a:r>
              <a:rPr kumimoji="1" lang="ja-JP" altLang="en-US" dirty="0" smtClean="0"/>
              <a:t>しかしこの報告書作成の期間に一度大きな仕様変更がありましたので、</a:t>
            </a:r>
            <a:endParaRPr kumimoji="1" lang="en-US" altLang="ja-JP" dirty="0" smtClean="0"/>
          </a:p>
          <a:p>
            <a:r>
              <a:rPr kumimoji="1" lang="ja-JP" altLang="en-US" dirty="0" smtClean="0"/>
              <a:t>来週より</a:t>
            </a:r>
            <a:r>
              <a:rPr kumimoji="1" lang="en-US" altLang="ja-JP" dirty="0" smtClean="0"/>
              <a:t>12</a:t>
            </a:r>
            <a:r>
              <a:rPr kumimoji="1" lang="ja-JP" altLang="en-US" dirty="0" smtClean="0"/>
              <a:t>月末にかけて改修作業を行っていく予定です。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41</a:t>
            </a:fld>
            <a:endParaRPr kumimoji="1" lang="ja-JP"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まずは</a:t>
            </a:r>
            <a:r>
              <a:rPr kumimoji="1" lang="en-US" altLang="ja-JP" dirty="0" smtClean="0"/>
              <a:t>NC3</a:t>
            </a:r>
            <a:r>
              <a:rPr kumimoji="1" lang="ja-JP" altLang="en-US" dirty="0" smtClean="0"/>
              <a:t>プロジェクト</a:t>
            </a:r>
            <a:r>
              <a:rPr kumimoji="1" lang="ja-JP" altLang="en-US" dirty="0" smtClean="0"/>
              <a:t>に関して説明</a:t>
            </a:r>
            <a:r>
              <a:rPr kumimoji="1" lang="ja-JP" altLang="en-US" dirty="0" smtClean="0"/>
              <a:t>していきます。</a:t>
            </a:r>
            <a:endParaRPr kumimoji="1" lang="en-US" altLang="ja-JP" dirty="0" smtClean="0"/>
          </a:p>
          <a:p>
            <a:endParaRPr kumimoji="1" lang="en-US" altLang="ja-JP" dirty="0" smtClean="0"/>
          </a:p>
          <a:p>
            <a:r>
              <a:rPr kumimoji="1" lang="ja-JP" altLang="en-US" dirty="0" smtClean="0"/>
              <a:t>またこの先、簡単のために</a:t>
            </a:r>
            <a:endParaRPr kumimoji="1" lang="en-US" altLang="ja-JP" dirty="0" smtClean="0"/>
          </a:p>
          <a:p>
            <a:r>
              <a:rPr kumimoji="1" lang="en-US" altLang="ja-JP" dirty="0" smtClean="0"/>
              <a:t>NetCommons3</a:t>
            </a:r>
            <a:r>
              <a:rPr kumimoji="1" lang="ja-JP" altLang="en-US" dirty="0" smtClean="0"/>
              <a:t>を</a:t>
            </a:r>
            <a:r>
              <a:rPr kumimoji="1" lang="en-US" altLang="ja-JP" dirty="0" smtClean="0"/>
              <a:t>NC3</a:t>
            </a:r>
            <a:r>
              <a:rPr kumimoji="1" lang="ja-JP" altLang="en-US" dirty="0" smtClean="0"/>
              <a:t>・・・</a:t>
            </a:r>
            <a:r>
              <a:rPr kumimoji="1" lang="ja-JP" altLang="en-US" baseline="0" dirty="0" smtClean="0"/>
              <a:t>等と</a:t>
            </a:r>
            <a:r>
              <a:rPr kumimoji="1" lang="ja-JP" altLang="en-US" dirty="0" smtClean="0"/>
              <a:t>表現させて頂きます。</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a:t>
            </a:fld>
            <a:endParaRPr kumimoji="1" lang="ja-JP"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最後に掲示板プラグインの開発です。</a:t>
            </a:r>
            <a:endParaRPr kumimoji="1" lang="en-US" altLang="ja-JP" dirty="0" smtClean="0"/>
          </a:p>
          <a:p>
            <a:r>
              <a:rPr kumimoji="1" lang="ja-JP" altLang="en-US" dirty="0" smtClean="0"/>
              <a:t>こちらは</a:t>
            </a:r>
            <a:r>
              <a:rPr kumimoji="1" lang="en-US" altLang="ja-JP" dirty="0" smtClean="0"/>
              <a:t>12</a:t>
            </a:r>
            <a:r>
              <a:rPr kumimoji="1" lang="ja-JP" altLang="en-US" dirty="0" smtClean="0"/>
              <a:t>月より着手となっており、現在は画面遷移図、</a:t>
            </a:r>
            <a:r>
              <a:rPr kumimoji="1" lang="en-US" altLang="ja-JP" dirty="0" smtClean="0"/>
              <a:t>ER</a:t>
            </a:r>
            <a:r>
              <a:rPr kumimoji="1" lang="ja-JP" altLang="en-US" dirty="0" smtClean="0"/>
              <a:t>図、</a:t>
            </a:r>
            <a:endParaRPr kumimoji="1" lang="en-US" altLang="ja-JP" dirty="0" smtClean="0"/>
          </a:p>
          <a:p>
            <a:r>
              <a:rPr kumimoji="1" lang="ja-JP" altLang="en-US" dirty="0" smtClean="0"/>
              <a:t>プロトタイプ作成等の作業中となります。</a:t>
            </a:r>
            <a:endParaRPr kumimoji="1" lang="en-US" altLang="ja-JP" dirty="0" smtClean="0"/>
          </a:p>
          <a:p>
            <a:r>
              <a:rPr kumimoji="1" lang="ja-JP" altLang="en-US" dirty="0" smtClean="0"/>
              <a:t>こちらにかんしてもＥＦＯの観点からフォームの最適化を行っていく予定です。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42</a:t>
            </a:fld>
            <a:endParaRPr kumimoji="1" lang="ja-JP"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以上</a:t>
            </a:r>
            <a:r>
              <a:rPr kumimoji="1" lang="ja-JP" altLang="en-US" dirty="0" smtClean="0"/>
              <a:t>でＮＩＩ</a:t>
            </a:r>
            <a:r>
              <a:rPr kumimoji="1" lang="ja-JP" altLang="en-US" dirty="0" smtClean="0"/>
              <a:t>　新井研究室</a:t>
            </a:r>
            <a:endParaRPr kumimoji="1" lang="en-US" altLang="ja-JP" dirty="0" smtClean="0"/>
          </a:p>
          <a:p>
            <a:r>
              <a:rPr kumimoji="1" lang="ja-JP" altLang="en-US" dirty="0" smtClean="0"/>
              <a:t>日立製作所　</a:t>
            </a:r>
            <a:r>
              <a:rPr kumimoji="1" lang="ja-JP" altLang="en-US" dirty="0" smtClean="0"/>
              <a:t>（情公共）（消防セ１）</a:t>
            </a:r>
            <a:r>
              <a:rPr kumimoji="1" lang="ja-JP" altLang="en-US" dirty="0" smtClean="0"/>
              <a:t>　外</a:t>
            </a:r>
            <a:r>
              <a:rPr kumimoji="1" lang="ja-JP" altLang="en-US" dirty="0" smtClean="0"/>
              <a:t>田の中間</a:t>
            </a:r>
            <a:r>
              <a:rPr kumimoji="1" lang="ja-JP" altLang="en-US" dirty="0" smtClean="0"/>
              <a:t>発表を終わります。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43</a:t>
            </a:fld>
            <a:endParaRPr kumimoji="1" lang="ja-JP"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45</a:t>
            </a:fld>
            <a:endParaRPr kumimoji="1" lang="ja-JP"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すで</a:t>
            </a:r>
            <a:r>
              <a:rPr kumimoji="1" lang="ja-JP" altLang="en-US" dirty="0" smtClean="0"/>
              <a:t>にご存知の方も多いかと思いますが、</a:t>
            </a:r>
            <a:endParaRPr kumimoji="1" lang="en-US" altLang="ja-JP" dirty="0" smtClean="0"/>
          </a:p>
          <a:p>
            <a:r>
              <a:rPr kumimoji="1" lang="en-US" altLang="ja-JP" dirty="0" smtClean="0"/>
              <a:t>Web</a:t>
            </a:r>
            <a:r>
              <a:rPr kumimoji="1" lang="ja-JP" altLang="en-US" dirty="0" smtClean="0"/>
              <a:t>ブラウザ上で動作するアプリケーションを開発するためには</a:t>
            </a:r>
            <a:endParaRPr kumimoji="1" lang="en-US" altLang="ja-JP" dirty="0" smtClean="0"/>
          </a:p>
          <a:p>
            <a:r>
              <a:rPr kumimoji="1" lang="ja-JP" altLang="en-US" dirty="0" smtClean="0"/>
              <a:t>普通は</a:t>
            </a:r>
            <a:r>
              <a:rPr kumimoji="1" lang="en-US" altLang="ja-JP" dirty="0" smtClean="0"/>
              <a:t>HTML</a:t>
            </a:r>
            <a:r>
              <a:rPr kumimoji="1" lang="ja-JP" altLang="en-US" dirty="0" smtClean="0"/>
              <a:t>などの専門知識が必要で、プログラミング経験が無い人は</a:t>
            </a:r>
            <a:endParaRPr kumimoji="1" lang="en-US" altLang="ja-JP" dirty="0" smtClean="0"/>
          </a:p>
          <a:p>
            <a:r>
              <a:rPr kumimoji="1" lang="ja-JP" altLang="en-US" dirty="0" smtClean="0"/>
              <a:t>とてもではないですが、難しいでしょう。</a:t>
            </a:r>
            <a:endParaRPr kumimoji="1" lang="en-US" altLang="ja-JP" dirty="0" smtClean="0"/>
          </a:p>
          <a:p>
            <a:r>
              <a:rPr kumimoji="1" lang="ja-JP" altLang="en-US" dirty="0" smtClean="0"/>
              <a:t>これを仕組みとして提供するものが</a:t>
            </a:r>
            <a:r>
              <a:rPr kumimoji="1" lang="en-US" altLang="ja-JP" dirty="0" smtClean="0"/>
              <a:t>CMS</a:t>
            </a:r>
            <a:r>
              <a:rPr kumimoji="1" lang="ja-JP" altLang="en-US" dirty="0" smtClean="0"/>
              <a:t>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a:t>
            </a:fld>
            <a:endParaRPr kumimoji="1" lang="ja-JP"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NC</a:t>
            </a:r>
            <a:r>
              <a:rPr kumimoji="1" lang="ja-JP" altLang="en-US" dirty="0" smtClean="0"/>
              <a:t>とは新井研究室で開発されているオープンソースの</a:t>
            </a:r>
            <a:r>
              <a:rPr kumimoji="1" lang="en-US" altLang="ja-JP" dirty="0" smtClean="0"/>
              <a:t>CMS</a:t>
            </a:r>
            <a:r>
              <a:rPr kumimoji="1" lang="ja-JP" altLang="en-US" dirty="0" smtClean="0"/>
              <a:t>です。</a:t>
            </a:r>
            <a:endParaRPr kumimoji="1" lang="en-US" altLang="ja-JP" dirty="0" smtClean="0"/>
          </a:p>
          <a:p>
            <a:r>
              <a:rPr kumimoji="1" lang="ja-JP" altLang="en-US" dirty="0" smtClean="0"/>
              <a:t>参考書に掲載されている古いデータですが、その時点では</a:t>
            </a:r>
            <a:r>
              <a:rPr kumimoji="1" lang="en-US" altLang="ja-JP" dirty="0" smtClean="0"/>
              <a:t>3</a:t>
            </a:r>
            <a:r>
              <a:rPr kumimoji="1" lang="ja-JP" altLang="en-US" dirty="0" smtClean="0"/>
              <a:t>千以上の導入があったようです。</a:t>
            </a:r>
            <a:endParaRPr kumimoji="1" lang="en-US" altLang="ja-JP" dirty="0" smtClean="0"/>
          </a:p>
          <a:p>
            <a:endParaRPr kumimoji="1" lang="en-US" altLang="ja-JP" dirty="0" smtClean="0"/>
          </a:p>
          <a:p>
            <a:r>
              <a:rPr kumimoji="1" lang="ja-JP" altLang="en-US" dirty="0" smtClean="0"/>
              <a:t>またこの</a:t>
            </a:r>
            <a:r>
              <a:rPr kumimoji="1" lang="en-US" altLang="ja-JP" dirty="0" smtClean="0"/>
              <a:t>NC</a:t>
            </a:r>
            <a:r>
              <a:rPr kumimoji="1" lang="ja-JP" altLang="en-US" dirty="0" smtClean="0"/>
              <a:t>はワープロのように入力更新できたり、</a:t>
            </a:r>
            <a:endParaRPr kumimoji="1" lang="en-US" altLang="ja-JP" dirty="0" smtClean="0"/>
          </a:p>
          <a:p>
            <a:r>
              <a:rPr kumimoji="1" lang="ja-JP" altLang="en-US" dirty="0" smtClean="0"/>
              <a:t>インストール直後から様々な機能が使えるため</a:t>
            </a:r>
            <a:endParaRPr kumimoji="1" lang="en-US" altLang="ja-JP" dirty="0" smtClean="0"/>
          </a:p>
          <a:p>
            <a:r>
              <a:rPr kumimoji="1" lang="ja-JP" altLang="en-US" dirty="0" smtClean="0"/>
              <a:t>導入のしやすさで選択されることが多いと考えます。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6</a:t>
            </a:fld>
            <a:endParaRPr kumimoji="1" lang="ja-JP"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そして</a:t>
            </a:r>
            <a:r>
              <a:rPr kumimoji="1" lang="en-US" altLang="ja-JP" dirty="0" smtClean="0"/>
              <a:t>NC3</a:t>
            </a:r>
            <a:r>
              <a:rPr kumimoji="1" lang="ja-JP" altLang="en-US" dirty="0" smtClean="0"/>
              <a:t>ですが、</a:t>
            </a:r>
            <a:r>
              <a:rPr kumimoji="1" lang="en-US" altLang="ja-JP" dirty="0" smtClean="0"/>
              <a:t>NC2</a:t>
            </a:r>
            <a:r>
              <a:rPr kumimoji="1" lang="ja-JP" altLang="en-US" dirty="0" smtClean="0"/>
              <a:t>の後継版となります。</a:t>
            </a:r>
            <a:endParaRPr kumimoji="1" lang="en-US" altLang="ja-JP" dirty="0" smtClean="0"/>
          </a:p>
          <a:p>
            <a:r>
              <a:rPr kumimoji="1" lang="ja-JP" altLang="en-US" dirty="0" smtClean="0"/>
              <a:t>概念的</a:t>
            </a:r>
            <a:r>
              <a:rPr kumimoji="1" lang="ja-JP" altLang="en-US" dirty="0" smtClean="0"/>
              <a:t>なところに大きな変更はありませんが、</a:t>
            </a:r>
            <a:endParaRPr kumimoji="1" lang="en-US" altLang="ja-JP" dirty="0" smtClean="0"/>
          </a:p>
          <a:p>
            <a:r>
              <a:rPr kumimoji="1" lang="ja-JP" altLang="en-US" dirty="0" smtClean="0"/>
              <a:t>開発に使用するソフトウェアやそれに採用するフレームワークに変更があったり、</a:t>
            </a:r>
            <a:endParaRPr kumimoji="1" lang="en-US" altLang="ja-JP" dirty="0" smtClean="0"/>
          </a:p>
          <a:p>
            <a:r>
              <a:rPr kumimoji="1" lang="ja-JP" altLang="en-US" dirty="0" smtClean="0"/>
              <a:t>新たに採用したりと、ソースコードや開発方法は様変わりしています。</a:t>
            </a:r>
            <a:endParaRPr kumimoji="1" lang="en-US" altLang="ja-JP" dirty="0" smtClean="0"/>
          </a:p>
          <a:p>
            <a:endParaRPr kumimoji="1" lang="en-US" altLang="ja-JP" dirty="0" smtClean="0"/>
          </a:p>
          <a:p>
            <a:r>
              <a:rPr kumimoji="1" lang="ja-JP" altLang="en-US" dirty="0" smtClean="0"/>
              <a:t>来年の</a:t>
            </a:r>
            <a:r>
              <a:rPr kumimoji="1" lang="en-US" altLang="ja-JP" dirty="0" smtClean="0"/>
              <a:t>4</a:t>
            </a:r>
            <a:r>
              <a:rPr kumimoji="1" lang="ja-JP" altLang="en-US" dirty="0" smtClean="0"/>
              <a:t>月の</a:t>
            </a:r>
            <a:r>
              <a:rPr kumimoji="1" lang="en-US" altLang="ja-JP" dirty="0" smtClean="0"/>
              <a:t>α</a:t>
            </a:r>
            <a:r>
              <a:rPr kumimoji="1" lang="ja-JP" altLang="en-US" dirty="0" smtClean="0"/>
              <a:t>版リリースに向けて現在開発中です。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7</a:t>
            </a:fld>
            <a:endParaRPr kumimoji="1" lang="ja-JP"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続きまして</a:t>
            </a:r>
            <a:r>
              <a:rPr kumimoji="1" lang="en-US" altLang="ja-JP" dirty="0" smtClean="0"/>
              <a:t>NC2</a:t>
            </a:r>
            <a:r>
              <a:rPr kumimoji="1" lang="ja-JP" altLang="en-US" dirty="0" smtClean="0"/>
              <a:t>との相違点ですが、開発に関するもので技術的なところですので</a:t>
            </a:r>
            <a:r>
              <a:rPr kumimoji="1" lang="ja-JP" altLang="en-US" dirty="0" smtClean="0"/>
              <a:t>、簡潔に説明</a:t>
            </a:r>
            <a:r>
              <a:rPr kumimoji="1" lang="ja-JP" altLang="en-US" dirty="0" smtClean="0"/>
              <a:t>したいと思います。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8</a:t>
            </a:fld>
            <a:endParaRPr kumimoji="1" lang="ja-JP"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9</a:t>
            </a:fld>
            <a:endParaRPr kumimoji="1"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 サブタイトルの書式設定</a:t>
            </a:r>
            <a:endParaRPr kumimoji="1" lang="ja-JP" altLang="en-US" dirty="0"/>
          </a:p>
        </p:txBody>
      </p:sp>
      <p:sp>
        <p:nvSpPr>
          <p:cNvPr id="4" name="日付プレースホルダ 3"/>
          <p:cNvSpPr>
            <a:spLocks noGrp="1"/>
          </p:cNvSpPr>
          <p:nvPr>
            <p:ph type="dt" sz="half" idx="10"/>
          </p:nvPr>
        </p:nvSpPr>
        <p:spPr/>
        <p:txBody>
          <a:bodyPr/>
          <a:lstStyle/>
          <a:p>
            <a:fld id="{A9FED28E-9910-4CC0-BDE8-5AFA225D5F47}" type="datetime1">
              <a:rPr kumimoji="1" lang="ja-JP" altLang="en-US" smtClean="0"/>
              <a:pPr/>
              <a:t>2014/12/8</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6A6F51AD-34C9-47F4-86A8-3B69DA90BEA2}" type="datetime1">
              <a:rPr kumimoji="1" lang="ja-JP" altLang="en-US" smtClean="0"/>
              <a:pPr/>
              <a:t>2014/12/8</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7590417E-B2DC-43DB-A4CD-B72741785689}" type="datetime1">
              <a:rPr kumimoji="1" lang="ja-JP" altLang="en-US" smtClean="0"/>
              <a:pPr/>
              <a:t>2014/12/8</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10"/>
          </p:nvPr>
        </p:nvSpPr>
        <p:spPr/>
        <p:txBody>
          <a:bodyPr/>
          <a:lstStyle/>
          <a:p>
            <a:fld id="{BD1CCC0A-69FD-4DB1-8F69-9B7E47B35B06}" type="datetime1">
              <a:rPr kumimoji="1" lang="ja-JP" altLang="en-US" smtClean="0"/>
              <a:pPr/>
              <a:t>2014/12/8</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a:xfrm>
            <a:off x="7020272" y="6525344"/>
            <a:ext cx="2133600" cy="365125"/>
          </a:xfrm>
        </p:spPr>
        <p:txBody>
          <a:bodyPr/>
          <a:lstStyle>
            <a:lvl1pPr>
              <a:defRPr sz="2000"/>
            </a:lvl1pPr>
          </a:lstStyle>
          <a:p>
            <a:fld id="{D2D8002D-B5B0-4BAC-B1F6-782DDCCE6D9C}" type="slidenum">
              <a:rPr lang="ja-JP" altLang="en-US" smtClean="0"/>
              <a:pPr/>
              <a:t>&lt;#&gt;</a:t>
            </a:fld>
            <a:endParaRPr lang="ja-JP"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0070CAFA-E75C-41BD-BE36-3967424809FA}" type="datetime1">
              <a:rPr kumimoji="1" lang="ja-JP" altLang="en-US" smtClean="0"/>
              <a:pPr/>
              <a:t>2014/12/8</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068F4025-64F1-4470-B5D1-4B3DAE112D35}" type="datetime1">
              <a:rPr kumimoji="1" lang="ja-JP" altLang="en-US" smtClean="0"/>
              <a:pPr/>
              <a:t>2014/12/8</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B9D22DCD-7121-4433-9452-1134E9B0F84C}" type="datetime1">
              <a:rPr kumimoji="1" lang="ja-JP" altLang="en-US" smtClean="0"/>
              <a:pPr/>
              <a:t>2014/12/8</a:t>
            </a:fld>
            <a:endParaRPr kumimoji="1" lang="ja-JP" altLang="en-US" dirty="0"/>
          </a:p>
        </p:txBody>
      </p:sp>
      <p:sp>
        <p:nvSpPr>
          <p:cNvPr id="8" name="フッター プレースホルダ 7"/>
          <p:cNvSpPr>
            <a:spLocks noGrp="1"/>
          </p:cNvSpPr>
          <p:nvPr>
            <p:ph type="ftr" sz="quarter" idx="11"/>
          </p:nvPr>
        </p:nvSpPr>
        <p:spPr/>
        <p:txBody>
          <a:bodyPr/>
          <a:lstStyle/>
          <a:p>
            <a:endParaRPr kumimoji="1" lang="ja-JP" altLang="en-US" dirty="0"/>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C7DC36FC-1499-47BD-B33A-43ABA6D8900D}" type="datetime1">
              <a:rPr kumimoji="1" lang="ja-JP" altLang="en-US" smtClean="0"/>
              <a:pPr/>
              <a:t>2014/12/8</a:t>
            </a:fld>
            <a:endParaRPr kumimoji="1" lang="ja-JP" altLang="en-US" dirty="0"/>
          </a:p>
        </p:txBody>
      </p:sp>
      <p:sp>
        <p:nvSpPr>
          <p:cNvPr id="4" name="フッター プレースホルダ 3"/>
          <p:cNvSpPr>
            <a:spLocks noGrp="1"/>
          </p:cNvSpPr>
          <p:nvPr>
            <p:ph type="ftr" sz="quarter" idx="11"/>
          </p:nvPr>
        </p:nvSpPr>
        <p:spPr/>
        <p:txBody>
          <a:bodyPr/>
          <a:lstStyle/>
          <a:p>
            <a:endParaRPr kumimoji="1" lang="ja-JP" altLang="en-US" dirty="0"/>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D659CCE9-15B5-4EA3-8B94-9C5237C58DE4}" type="datetime1">
              <a:rPr kumimoji="1" lang="ja-JP" altLang="en-US" smtClean="0"/>
              <a:pPr/>
              <a:t>2014/12/8</a:t>
            </a:fld>
            <a:endParaRPr kumimoji="1" lang="ja-JP" altLang="en-US" dirty="0"/>
          </a:p>
        </p:txBody>
      </p:sp>
      <p:sp>
        <p:nvSpPr>
          <p:cNvPr id="3" name="フッター プレースホルダ 2"/>
          <p:cNvSpPr>
            <a:spLocks noGrp="1"/>
          </p:cNvSpPr>
          <p:nvPr>
            <p:ph type="ftr" sz="quarter" idx="1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175F6F9-74FF-4910-8619-FBBF32934514}" type="datetime1">
              <a:rPr kumimoji="1" lang="ja-JP" altLang="en-US" smtClean="0"/>
              <a:pPr/>
              <a:t>2014/12/8</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F71BFCFD-31AB-4D54-B301-796373502974}" type="datetime1">
              <a:rPr kumimoji="1" lang="ja-JP" altLang="en-US" smtClean="0"/>
              <a:pPr/>
              <a:t>2014/12/8</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Shape 7"/>
          <p:cNvGrpSpPr/>
          <p:nvPr userDrawn="1"/>
        </p:nvGrpSpPr>
        <p:grpSpPr>
          <a:xfrm>
            <a:off x="0" y="0"/>
            <a:ext cx="9144000" cy="6858000"/>
            <a:chOff x="0" y="0"/>
            <a:chExt cx="9144000" cy="6760028"/>
          </a:xfrm>
        </p:grpSpPr>
        <p:sp>
          <p:nvSpPr>
            <p:cNvPr id="30" name="Shape 8"/>
            <p:cNvSpPr/>
            <p:nvPr/>
          </p:nvSpPr>
          <p:spPr>
            <a:xfrm>
              <a:off x="0" y="0"/>
              <a:ext cx="9144000" cy="6760028"/>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1" name="Shape 9"/>
            <p:cNvSpPr/>
            <p:nvPr/>
          </p:nvSpPr>
          <p:spPr>
            <a:xfrm>
              <a:off x="7543798" y="0"/>
              <a:ext cx="1600202" cy="2209799"/>
            </a:xfrm>
            <a:custGeom>
              <a:avLst/>
              <a:gdLst/>
              <a:ahLst/>
              <a:cxnLst/>
              <a:rect l="0" t="0" r="0" b="0"/>
              <a:pathLst>
                <a:path w="1432" h="3492" extrusionOk="0">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32" name="Shape 10"/>
            <p:cNvSpPr/>
            <p:nvPr/>
          </p:nvSpPr>
          <p:spPr>
            <a:xfrm>
              <a:off x="5580112" y="6219186"/>
              <a:ext cx="3456384" cy="425876"/>
            </a:xfrm>
            <a:custGeom>
              <a:avLst/>
              <a:gdLst/>
              <a:ahLst/>
              <a:cxnLst/>
              <a:rect l="0" t="0" r="0" b="0"/>
              <a:pathLst>
                <a:path w="17264" h="2710" extrusionOk="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grpSp>
        <p:nvGrpSpPr>
          <p:cNvPr id="19" name="Shape 12"/>
          <p:cNvGrpSpPr/>
          <p:nvPr userDrawn="1"/>
        </p:nvGrpSpPr>
        <p:grpSpPr>
          <a:xfrm>
            <a:off x="-1" y="2141264"/>
            <a:ext cx="5626745" cy="4716736"/>
            <a:chOff x="0" y="2533588"/>
            <a:chExt cx="8022335" cy="8966518"/>
          </a:xfrm>
        </p:grpSpPr>
        <p:sp>
          <p:nvSpPr>
            <p:cNvPr id="20" name="Shape 13"/>
            <p:cNvSpPr/>
            <p:nvPr/>
          </p:nvSpPr>
          <p:spPr>
            <a:xfrm>
              <a:off x="0" y="2533588"/>
              <a:ext cx="4127500" cy="2514597"/>
            </a:xfrm>
            <a:custGeom>
              <a:avLst/>
              <a:gdLst/>
              <a:ahLst/>
              <a:cxnLst/>
              <a:rect l="0" t="0" r="0" b="0"/>
              <a:pathLst>
                <a:path w="2600" h="1587" extrusionOk="0">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rgbClr val="D9F5D9"/>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1" name="Shape 14"/>
            <p:cNvSpPr/>
            <p:nvPr/>
          </p:nvSpPr>
          <p:spPr>
            <a:xfrm>
              <a:off x="0" y="4980432"/>
              <a:ext cx="3184027" cy="6519673"/>
            </a:xfrm>
            <a:custGeom>
              <a:avLst/>
              <a:gdLst/>
              <a:ahLst/>
              <a:cxnLst/>
              <a:rect l="0" t="0" r="0" b="0"/>
              <a:pathLst>
                <a:path w="857" h="2024" extrusionOk="0">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rgbClr val="B4ECB4">
                <a:alpha val="43921"/>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2" name="Shape 15"/>
            <p:cNvSpPr/>
            <p:nvPr/>
          </p:nvSpPr>
          <p:spPr>
            <a:xfrm>
              <a:off x="0" y="3371787"/>
              <a:ext cx="2895601" cy="2154237"/>
            </a:xfrm>
            <a:custGeom>
              <a:avLst/>
              <a:gdLst/>
              <a:ahLst/>
              <a:cxnLst/>
              <a:rect l="0" t="0" r="0" b="0"/>
              <a:pathLst>
                <a:path w="1974" h="1357" extrusionOk="0">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rgbClr val="B4ECB4"/>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3" name="Shape 16"/>
            <p:cNvSpPr/>
            <p:nvPr/>
          </p:nvSpPr>
          <p:spPr>
            <a:xfrm>
              <a:off x="1502663" y="5586916"/>
              <a:ext cx="6519671" cy="5913190"/>
            </a:xfrm>
            <a:custGeom>
              <a:avLst/>
              <a:gdLst/>
              <a:ahLst/>
              <a:cxnLst/>
              <a:rect l="0" t="0" r="0" b="0"/>
              <a:pathLst>
                <a:path w="2552" h="2085" extrusionOk="0">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rgbClr val="F2F2F2">
                <a:alpha val="33725"/>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4" name="Shape 17"/>
            <p:cNvSpPr/>
            <p:nvPr/>
          </p:nvSpPr>
          <p:spPr>
            <a:xfrm>
              <a:off x="1155001" y="5801712"/>
              <a:ext cx="3420932" cy="5698393"/>
            </a:xfrm>
            <a:custGeom>
              <a:avLst/>
              <a:gdLst/>
              <a:ahLst/>
              <a:cxnLst/>
              <a:rect l="0" t="0" r="0" b="0"/>
              <a:pathLst>
                <a:path w="718" h="1804" extrusionOk="0">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rgbClr val="8FE38F">
                <a:alpha val="36862"/>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sp>
        <p:nvSpPr>
          <p:cNvPr id="2" name="タイトル プレースホルダ 1"/>
          <p:cNvSpPr>
            <a:spLocks noGrp="1"/>
          </p:cNvSpPr>
          <p:nvPr>
            <p:ph type="title"/>
          </p:nvPr>
        </p:nvSpPr>
        <p:spPr>
          <a:xfrm>
            <a:off x="457200" y="125760"/>
            <a:ext cx="8229600" cy="1143000"/>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412776"/>
            <a:ext cx="8229600" cy="4713387"/>
          </a:xfrm>
          <a:prstGeom prst="rect">
            <a:avLst/>
          </a:prstGeom>
        </p:spPr>
        <p:txBody>
          <a:bodyPr vert="horz" lIns="91440" tIns="45720" rIns="91440" bIns="45720" rtlCol="0">
            <a:norm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3F5BA-E36A-437C-98D2-FDEE83C185CE}" type="datetime1">
              <a:rPr kumimoji="1" lang="ja-JP" altLang="en-US" smtClean="0"/>
              <a:pPr/>
              <a:t>2014/12/8</a:t>
            </a:fld>
            <a:endParaRPr kumimoji="1" lang="ja-JP" altLang="en-US" dirty="0"/>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 5"/>
          <p:cNvSpPr>
            <a:spLocks noGrp="1"/>
          </p:cNvSpPr>
          <p:nvPr>
            <p:ph type="sldNum" sz="quarter" idx="4"/>
          </p:nvPr>
        </p:nvSpPr>
        <p:spPr>
          <a:xfrm>
            <a:off x="6948264" y="652534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b="1" kern="1200">
          <a:solidFill>
            <a:schemeClr val="tx1"/>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2800" b="1"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Font typeface="Arial" pitchFamily="34" charset="0"/>
        <a:buChar char="–"/>
        <a:defRPr kumimoji="1" sz="2400" b="1" kern="1200">
          <a:solidFill>
            <a:schemeClr val="tx1"/>
          </a:solidFill>
          <a:latin typeface="メイリオ" pitchFamily="50" charset="-128"/>
          <a:ea typeface="メイリオ" pitchFamily="50" charset="-128"/>
          <a:cs typeface="メイリオ" pitchFamily="50" charset="-128"/>
        </a:defRPr>
      </a:lvl2pPr>
      <a:lvl3pPr marL="1143000" indent="-228600" algn="l" defTabSz="914400" rtl="0" eaLnBrk="1" latinLnBrk="0" hangingPunct="1">
        <a:spcBef>
          <a:spcPct val="20000"/>
        </a:spcBef>
        <a:buFont typeface="Arial" pitchFamily="34" charset="0"/>
        <a:buChar char="•"/>
        <a:defRPr kumimoji="1" sz="2000" b="1" kern="1200">
          <a:solidFill>
            <a:schemeClr val="tx1"/>
          </a:solidFill>
          <a:latin typeface="メイリオ" pitchFamily="50" charset="-128"/>
          <a:ea typeface="メイリオ" pitchFamily="50" charset="-128"/>
          <a:cs typeface="メイリオ" pitchFamily="50" charset="-128"/>
        </a:defRPr>
      </a:lvl3pPr>
      <a:lvl4pPr marL="1600200" indent="-228600" algn="l" defTabSz="914400" rtl="0" eaLnBrk="1" latinLnBrk="0" hangingPunct="1">
        <a:spcBef>
          <a:spcPct val="20000"/>
        </a:spcBef>
        <a:buFont typeface="Arial" pitchFamily="34" charset="0"/>
        <a:buChar char="–"/>
        <a:defRPr kumimoji="1" sz="1800" b="1" kern="1200">
          <a:solidFill>
            <a:schemeClr val="tx1"/>
          </a:solidFill>
          <a:latin typeface="メイリオ" pitchFamily="50" charset="-128"/>
          <a:ea typeface="メイリオ" pitchFamily="50" charset="-128"/>
          <a:cs typeface="メイリオ" pitchFamily="50" charset="-128"/>
        </a:defRPr>
      </a:lvl4pPr>
      <a:lvl5pPr marL="2057400" indent="-228600" algn="l" defTabSz="914400" rtl="0" eaLnBrk="1" latinLnBrk="0" hangingPunct="1">
        <a:spcBef>
          <a:spcPct val="20000"/>
        </a:spcBef>
        <a:buFont typeface="Arial" pitchFamily="34" charset="0"/>
        <a:buChar char="»"/>
        <a:defRPr kumimoji="1" sz="1800" b="1"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382911"/>
            <a:ext cx="9144000" cy="1470025"/>
          </a:xfrm>
        </p:spPr>
        <p:txBody>
          <a:bodyPr>
            <a:normAutofit/>
          </a:bodyPr>
          <a:lstStyle/>
          <a:p>
            <a:r>
              <a:rPr kumimoji="1" lang="en-US" altLang="ja-JP" sz="3600" b="1" dirty="0" smtClean="0">
                <a:latin typeface="メイリオ" pitchFamily="50" charset="-128"/>
                <a:ea typeface="メイリオ" pitchFamily="50" charset="-128"/>
                <a:cs typeface="メイリオ" pitchFamily="50" charset="-128"/>
              </a:rPr>
              <a:t>NetCommons3</a:t>
            </a:r>
            <a:r>
              <a:rPr kumimoji="1" lang="ja-JP" altLang="en-US" sz="3600" b="1" dirty="0" smtClean="0">
                <a:latin typeface="メイリオ" pitchFamily="50" charset="-128"/>
                <a:ea typeface="メイリオ" pitchFamily="50" charset="-128"/>
                <a:cs typeface="メイリオ" pitchFamily="50" charset="-128"/>
              </a:rPr>
              <a:t>プラグイン開発における</a:t>
            </a:r>
            <a:r>
              <a:rPr kumimoji="1" lang="en-US" altLang="ja-JP" sz="3600" b="1" dirty="0" smtClean="0">
                <a:latin typeface="メイリオ" pitchFamily="50" charset="-128"/>
                <a:ea typeface="メイリオ" pitchFamily="50" charset="-128"/>
                <a:cs typeface="メイリオ" pitchFamily="50" charset="-128"/>
              </a:rPr>
              <a:t/>
            </a:r>
            <a:br>
              <a:rPr kumimoji="1" lang="en-US" altLang="ja-JP" sz="3600" b="1" dirty="0" smtClean="0">
                <a:latin typeface="メイリオ" pitchFamily="50" charset="-128"/>
                <a:ea typeface="メイリオ" pitchFamily="50" charset="-128"/>
                <a:cs typeface="メイリオ" pitchFamily="50" charset="-128"/>
              </a:rPr>
            </a:br>
            <a:r>
              <a:rPr lang="ja-JP" altLang="en-US" sz="3600" b="1" dirty="0" smtClean="0">
                <a:latin typeface="メイリオ" pitchFamily="50" charset="-128"/>
                <a:ea typeface="メイリオ" pitchFamily="50" charset="-128"/>
                <a:cs typeface="メイリオ" pitchFamily="50" charset="-128"/>
              </a:rPr>
              <a:t>機能提案及び、評価</a:t>
            </a:r>
            <a:endParaRPr kumimoji="1" lang="ja-JP" altLang="en-US" sz="3600" b="1" dirty="0">
              <a:latin typeface="メイリオ" pitchFamily="50" charset="-128"/>
              <a:ea typeface="メイリオ" pitchFamily="50" charset="-128"/>
              <a:cs typeface="メイリオ" pitchFamily="50" charset="-128"/>
            </a:endParaRPr>
          </a:p>
        </p:txBody>
      </p:sp>
      <p:sp>
        <p:nvSpPr>
          <p:cNvPr id="3" name="サブタイトル 2"/>
          <p:cNvSpPr>
            <a:spLocks noGrp="1"/>
          </p:cNvSpPr>
          <p:nvPr>
            <p:ph type="subTitle" idx="1"/>
          </p:nvPr>
        </p:nvSpPr>
        <p:spPr>
          <a:xfrm>
            <a:off x="2339752" y="4293096"/>
            <a:ext cx="6408712" cy="2400672"/>
          </a:xfrm>
        </p:spPr>
        <p:txBody>
          <a:bodyPr>
            <a:noAutofit/>
          </a:bodyPr>
          <a:lstStyle/>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国立情報学研究所</a:t>
            </a:r>
            <a:r>
              <a:rPr lang="ja-JP" altLang="en-US" sz="2400" b="1" dirty="0" smtClean="0">
                <a:solidFill>
                  <a:schemeClr val="tx1"/>
                </a:solidFill>
                <a:latin typeface="メイリオ" pitchFamily="50" charset="-128"/>
                <a:ea typeface="メイリオ" pitchFamily="50" charset="-128"/>
                <a:cs typeface="メイリオ" pitchFamily="50" charset="-128"/>
              </a:rPr>
              <a:t>　社会共有知研究センター</a:t>
            </a:r>
            <a:endParaRPr lang="en-US" altLang="ja-JP" sz="2400" b="1" dirty="0" smtClean="0">
              <a:solidFill>
                <a:schemeClr val="tx1"/>
              </a:solidFill>
              <a:latin typeface="メイリオ" pitchFamily="50" charset="-128"/>
              <a:ea typeface="メイリオ" pitchFamily="50" charset="-128"/>
              <a:cs typeface="メイリオ" pitchFamily="50" charset="-128"/>
            </a:endParaRPr>
          </a:p>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新井研究室</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pPr algn="r"/>
            <a:r>
              <a:rPr lang="ja-JP" altLang="en-US" sz="2400" b="1" dirty="0" smtClean="0">
                <a:solidFill>
                  <a:schemeClr val="tx1"/>
                </a:solidFill>
                <a:latin typeface="メイリオ" pitchFamily="50" charset="-128"/>
                <a:ea typeface="メイリオ" pitchFamily="50" charset="-128"/>
                <a:cs typeface="メイリオ" pitchFamily="50" charset="-128"/>
              </a:rPr>
              <a:t>日立製作所　公共システム事業部</a:t>
            </a:r>
            <a:endParaRPr lang="en-US" altLang="ja-JP" sz="2400" b="1" dirty="0" smtClean="0">
              <a:solidFill>
                <a:schemeClr val="tx1"/>
              </a:solidFill>
              <a:latin typeface="メイリオ" pitchFamily="50" charset="-128"/>
              <a:ea typeface="メイリオ" pitchFamily="50" charset="-128"/>
              <a:cs typeface="メイリオ" pitchFamily="50" charset="-128"/>
            </a:endParaRPr>
          </a:p>
          <a:p>
            <a:pPr algn="r"/>
            <a:r>
              <a:rPr lang="ja-JP" altLang="en-US" sz="2400" b="1" dirty="0" smtClean="0">
                <a:solidFill>
                  <a:schemeClr val="tx1"/>
                </a:solidFill>
                <a:latin typeface="メイリオ" pitchFamily="50" charset="-128"/>
                <a:ea typeface="メイリオ" pitchFamily="50" charset="-128"/>
                <a:cs typeface="メイリオ" pitchFamily="50" charset="-128"/>
              </a:rPr>
              <a:t>消防システム開発センタ　第</a:t>
            </a:r>
            <a:r>
              <a:rPr lang="en-US" altLang="ja-JP" sz="2400" b="1" dirty="0" smtClean="0">
                <a:solidFill>
                  <a:schemeClr val="tx1"/>
                </a:solidFill>
                <a:latin typeface="メイリオ" pitchFamily="50" charset="-128"/>
                <a:ea typeface="メイリオ" pitchFamily="50" charset="-128"/>
                <a:cs typeface="メイリオ" pitchFamily="50" charset="-128"/>
              </a:rPr>
              <a:t>1</a:t>
            </a:r>
            <a:r>
              <a:rPr lang="ja-JP" altLang="en-US" sz="2400" b="1" dirty="0" smtClean="0">
                <a:solidFill>
                  <a:schemeClr val="tx1"/>
                </a:solidFill>
                <a:latin typeface="メイリオ" pitchFamily="50" charset="-128"/>
                <a:ea typeface="メイリオ" pitchFamily="50" charset="-128"/>
                <a:cs typeface="メイリオ" pitchFamily="50" charset="-128"/>
              </a:rPr>
              <a:t>Ｇ</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外田浩太朗</a:t>
            </a:r>
            <a:endParaRPr kumimoji="1" lang="ja-JP" altLang="en-US" sz="2400" b="1" dirty="0">
              <a:solidFill>
                <a:schemeClr val="tx1"/>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コンテンツ プレースホルダ 6"/>
          <p:cNvGraphicFramePr>
            <a:graphicFrameLocks noGrp="1"/>
          </p:cNvGraphicFramePr>
          <p:nvPr>
            <p:ph idx="1"/>
          </p:nvPr>
        </p:nvGraphicFramePr>
        <p:xfrm>
          <a:off x="179511" y="980728"/>
          <a:ext cx="8677473" cy="5688631"/>
        </p:xfrm>
        <a:graphic>
          <a:graphicData uri="http://schemas.openxmlformats.org/drawingml/2006/table">
            <a:tbl>
              <a:tblPr firstRow="1" bandRow="1">
                <a:tableStyleId>{5C22544A-7EE6-4342-B048-85BDC9FD1C3A}</a:tableStyleId>
              </a:tblPr>
              <a:tblGrid>
                <a:gridCol w="351335"/>
                <a:gridCol w="1967474"/>
                <a:gridCol w="1137576"/>
                <a:gridCol w="1602835"/>
                <a:gridCol w="3618253"/>
              </a:tblGrid>
              <a:tr h="797763">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項目</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効果</a:t>
                      </a:r>
                      <a:endParaRPr kumimoji="1" lang="ja-JP" altLang="en-US" sz="2000"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889934">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a:t>
                      </a:r>
                    </a:p>
                    <a:p>
                      <a:pPr algn="ctr"/>
                      <a:r>
                        <a:rPr kumimoji="1" lang="en-US" altLang="ja-JP" sz="2000" b="1" dirty="0" smtClean="0">
                          <a:latin typeface="メイリオ" pitchFamily="50" charset="-128"/>
                          <a:ea typeface="メイリオ" pitchFamily="50" charset="-128"/>
                          <a:cs typeface="メイリオ" pitchFamily="50" charset="-128"/>
                        </a:rPr>
                        <a:t>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47212">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10</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539552" y="3140968"/>
            <a:ext cx="6552728" cy="72008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吹き出し 10"/>
          <p:cNvSpPr/>
          <p:nvPr/>
        </p:nvSpPr>
        <p:spPr>
          <a:xfrm>
            <a:off x="2483768" y="4221088"/>
            <a:ext cx="6336704" cy="1944216"/>
          </a:xfrm>
          <a:prstGeom prst="wedgeRoundRectCallout">
            <a:avLst>
              <a:gd name="adj1" fmla="val -16755"/>
              <a:gd name="adj2" fmla="val -73288"/>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r>
              <a:rPr kumimoji="1" lang="ja-JP" altLang="en-US" sz="2400" b="1" dirty="0" smtClean="0">
                <a:latin typeface="メイリオ" pitchFamily="50" charset="-128"/>
                <a:ea typeface="メイリオ" pitchFamily="50" charset="-128"/>
                <a:cs typeface="メイリオ" pitchFamily="50" charset="-128"/>
              </a:rPr>
              <a:t>・</a:t>
            </a:r>
            <a:r>
              <a:rPr kumimoji="1" lang="en-US" altLang="ja-JP" sz="2400" b="1" dirty="0" smtClean="0">
                <a:latin typeface="メイリオ" pitchFamily="50" charset="-128"/>
                <a:ea typeface="メイリオ" pitchFamily="50" charset="-128"/>
                <a:cs typeface="メイリオ" pitchFamily="50" charset="-128"/>
              </a:rPr>
              <a:t>Javascript</a:t>
            </a:r>
            <a:r>
              <a:rPr kumimoji="1" lang="ja-JP" altLang="en-US" sz="2400" b="1" dirty="0" smtClean="0">
                <a:latin typeface="メイリオ" pitchFamily="50" charset="-128"/>
                <a:ea typeface="メイリオ" pitchFamily="50" charset="-128"/>
                <a:cs typeface="メイリオ" pitchFamily="50" charset="-128"/>
              </a:rPr>
              <a:t>のフレームワーク</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a:t>
            </a:r>
            <a:r>
              <a:rPr kumimoji="1" lang="en-US" altLang="ja-JP" sz="2400" b="1" dirty="0" smtClean="0">
                <a:latin typeface="メイリオ" pitchFamily="50" charset="-128"/>
                <a:ea typeface="メイリオ" pitchFamily="50" charset="-128"/>
                <a:cs typeface="メイリオ" pitchFamily="50" charset="-128"/>
              </a:rPr>
              <a:t>Google</a:t>
            </a:r>
            <a:r>
              <a:rPr kumimoji="1" lang="ja-JP" altLang="en-US" sz="2400" b="1" dirty="0" smtClean="0">
                <a:latin typeface="メイリオ" pitchFamily="50" charset="-128"/>
                <a:ea typeface="メイリオ" pitchFamily="50" charset="-128"/>
                <a:cs typeface="メイリオ" pitchFamily="50" charset="-128"/>
              </a:rPr>
              <a:t>がオープンソースで開発</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a:t>
            </a:r>
            <a:r>
              <a:rPr lang="en-US" altLang="ja-JP" sz="2400" b="1" dirty="0" smtClean="0">
                <a:latin typeface="メイリオ" pitchFamily="50" charset="-128"/>
                <a:ea typeface="メイリオ" pitchFamily="50" charset="-128"/>
                <a:cs typeface="メイリオ" pitchFamily="50" charset="-128"/>
              </a:rPr>
              <a:t>MVC</a:t>
            </a:r>
            <a:r>
              <a:rPr lang="ja-JP" altLang="en-US" sz="2400" b="1" dirty="0" smtClean="0">
                <a:latin typeface="メイリオ" pitchFamily="50" charset="-128"/>
                <a:ea typeface="メイリオ" pitchFamily="50" charset="-128"/>
                <a:cs typeface="メイリオ" pitchFamily="50" charset="-128"/>
              </a:rPr>
              <a:t>モデルが採用されている</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・双方向データバインディング等の特徴</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コンテンツ プレースホルダ 6"/>
          <p:cNvGraphicFramePr>
            <a:graphicFrameLocks noGrp="1"/>
          </p:cNvGraphicFramePr>
          <p:nvPr>
            <p:ph idx="1"/>
          </p:nvPr>
        </p:nvGraphicFramePr>
        <p:xfrm>
          <a:off x="179511" y="980728"/>
          <a:ext cx="8677473" cy="5688631"/>
        </p:xfrm>
        <a:graphic>
          <a:graphicData uri="http://schemas.openxmlformats.org/drawingml/2006/table">
            <a:tbl>
              <a:tblPr firstRow="1" bandRow="1">
                <a:tableStyleId>{5C22544A-7EE6-4342-B048-85BDC9FD1C3A}</a:tableStyleId>
              </a:tblPr>
              <a:tblGrid>
                <a:gridCol w="351335"/>
                <a:gridCol w="1967474"/>
                <a:gridCol w="1137576"/>
                <a:gridCol w="1602835"/>
                <a:gridCol w="3618253"/>
              </a:tblGrid>
              <a:tr h="797763">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項目</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効果</a:t>
                      </a:r>
                      <a:endParaRPr kumimoji="1" lang="ja-JP" altLang="en-US" sz="2000"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889934">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a:t>
                      </a:r>
                    </a:p>
                    <a:p>
                      <a:pPr algn="ctr"/>
                      <a:r>
                        <a:rPr kumimoji="1" lang="en-US" altLang="ja-JP" sz="2000" b="1" dirty="0" smtClean="0">
                          <a:latin typeface="メイリオ" pitchFamily="50" charset="-128"/>
                          <a:ea typeface="メイリオ" pitchFamily="50" charset="-128"/>
                          <a:cs typeface="メイリオ" pitchFamily="50" charset="-128"/>
                        </a:rPr>
                        <a:t>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47212">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11</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539552" y="4149080"/>
            <a:ext cx="8280920" cy="86409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吹き出し 11"/>
          <p:cNvSpPr/>
          <p:nvPr/>
        </p:nvSpPr>
        <p:spPr>
          <a:xfrm>
            <a:off x="2483768" y="1988840"/>
            <a:ext cx="6336704" cy="1728192"/>
          </a:xfrm>
          <a:prstGeom prst="wedgeRoundRectCallout">
            <a:avLst>
              <a:gd name="adj1" fmla="val -20601"/>
              <a:gd name="adj2" fmla="val 86725"/>
              <a:gd name="adj3" fmla="val 16667"/>
            </a:avLst>
          </a:prstGeom>
          <a:scene3d>
            <a:camera prst="orthographicFront"/>
            <a:lightRig rig="threePt" dir="t"/>
          </a:scene3d>
          <a:sp3d>
            <a:bevelT prst="relaxedInset"/>
          </a:sp3d>
        </p:spPr>
        <p:style>
          <a:lnRef idx="1">
            <a:schemeClr val="accent6"/>
          </a:lnRef>
          <a:fillRef idx="2">
            <a:schemeClr val="accent6"/>
          </a:fillRef>
          <a:effectRef idx="1">
            <a:schemeClr val="accent6"/>
          </a:effectRef>
          <a:fontRef idx="minor">
            <a:schemeClr val="dk1"/>
          </a:fontRef>
        </p:style>
        <p:txBody>
          <a:bodyPr rtlCol="0" anchor="ctr"/>
          <a:lstStyle/>
          <a:p>
            <a:r>
              <a:rPr lang="ja-JP" altLang="en-US" sz="2400" b="1" dirty="0" smtClean="0">
                <a:latin typeface="メイリオ" pitchFamily="50" charset="-128"/>
                <a:ea typeface="メイリオ" pitchFamily="50" charset="-128"/>
                <a:cs typeface="メイリオ" pitchFamily="50" charset="-128"/>
              </a:rPr>
              <a:t>・</a:t>
            </a:r>
            <a:r>
              <a:rPr kumimoji="1" lang="en-US" altLang="ja-JP" sz="2400" b="1" dirty="0" smtClean="0">
                <a:latin typeface="メイリオ" pitchFamily="50" charset="-128"/>
                <a:ea typeface="メイリオ" pitchFamily="50" charset="-128"/>
                <a:cs typeface="メイリオ" pitchFamily="50" charset="-128"/>
              </a:rPr>
              <a:t>Twitter</a:t>
            </a:r>
            <a:r>
              <a:rPr kumimoji="1" lang="ja-JP" altLang="en-US" sz="2400" b="1" dirty="0" smtClean="0">
                <a:latin typeface="メイリオ" pitchFamily="50" charset="-128"/>
                <a:ea typeface="メイリオ" pitchFamily="50" charset="-128"/>
                <a:cs typeface="メイリオ" pitchFamily="50" charset="-128"/>
              </a:rPr>
              <a:t>がオープンソースで開発</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a:t>
            </a:r>
            <a:r>
              <a:rPr lang="en-US" altLang="ja-JP" sz="2400" b="1" dirty="0" smtClean="0">
                <a:latin typeface="メイリオ" pitchFamily="50" charset="-128"/>
                <a:ea typeface="メイリオ" pitchFamily="50" charset="-128"/>
                <a:cs typeface="メイリオ" pitchFamily="50" charset="-128"/>
              </a:rPr>
              <a:t>Twitter</a:t>
            </a:r>
            <a:r>
              <a:rPr lang="ja-JP" altLang="en-US" sz="2400" b="1" dirty="0" smtClean="0">
                <a:latin typeface="メイリオ" pitchFamily="50" charset="-128"/>
                <a:ea typeface="メイリオ" pitchFamily="50" charset="-128"/>
                <a:cs typeface="メイリオ" pitchFamily="50" charset="-128"/>
              </a:rPr>
              <a:t>ライクなデザインが表現できる</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・レスポンシブデザインを実現できる</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コンテンツ プレースホルダ 6"/>
          <p:cNvGraphicFramePr>
            <a:graphicFrameLocks noGrp="1"/>
          </p:cNvGraphicFramePr>
          <p:nvPr>
            <p:ph idx="1"/>
          </p:nvPr>
        </p:nvGraphicFramePr>
        <p:xfrm>
          <a:off x="179511" y="980728"/>
          <a:ext cx="8677473" cy="5688631"/>
        </p:xfrm>
        <a:graphic>
          <a:graphicData uri="http://schemas.openxmlformats.org/drawingml/2006/table">
            <a:tbl>
              <a:tblPr firstRow="1" bandRow="1">
                <a:tableStyleId>{5C22544A-7EE6-4342-B048-85BDC9FD1C3A}</a:tableStyleId>
              </a:tblPr>
              <a:tblGrid>
                <a:gridCol w="351335"/>
                <a:gridCol w="1967474"/>
                <a:gridCol w="1137576"/>
                <a:gridCol w="1602835"/>
                <a:gridCol w="3618253"/>
              </a:tblGrid>
              <a:tr h="797763">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項目</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効果</a:t>
                      </a:r>
                      <a:endParaRPr kumimoji="1" lang="ja-JP" altLang="en-US" sz="2000"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889934">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a:t>
                      </a:r>
                    </a:p>
                    <a:p>
                      <a:pPr algn="ctr"/>
                      <a:r>
                        <a:rPr kumimoji="1" lang="en-US" altLang="ja-JP" sz="2000" b="1" dirty="0" smtClean="0">
                          <a:latin typeface="メイリオ" pitchFamily="50" charset="-128"/>
                          <a:ea typeface="メイリオ" pitchFamily="50" charset="-128"/>
                          <a:cs typeface="メイリオ" pitchFamily="50" charset="-128"/>
                        </a:rPr>
                        <a:t>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47212">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12</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539552" y="5373216"/>
            <a:ext cx="7272808" cy="108012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吹き出し 10"/>
          <p:cNvSpPr/>
          <p:nvPr/>
        </p:nvSpPr>
        <p:spPr>
          <a:xfrm>
            <a:off x="395536" y="2276872"/>
            <a:ext cx="8352928" cy="3024336"/>
          </a:xfrm>
          <a:prstGeom prst="wedgeRoundRectCallout">
            <a:avLst>
              <a:gd name="adj1" fmla="val -4994"/>
              <a:gd name="adj2" fmla="val 57434"/>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r>
              <a:rPr kumimoji="1" lang="en-US" altLang="ja-JP" sz="2400" b="1" dirty="0" smtClean="0">
                <a:latin typeface="メイリオ" pitchFamily="50" charset="-128"/>
                <a:ea typeface="メイリオ" pitchFamily="50" charset="-128"/>
                <a:cs typeface="メイリオ" pitchFamily="50" charset="-128"/>
              </a:rPr>
              <a:t>   TravisCI</a:t>
            </a:r>
          </a:p>
          <a:p>
            <a:r>
              <a:rPr lang="ja-JP" altLang="en-US"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Github</a:t>
            </a:r>
            <a:r>
              <a:rPr kumimoji="1" lang="ja-JP" altLang="en-US" sz="2400" b="1" dirty="0" smtClean="0">
                <a:latin typeface="メイリオ" pitchFamily="50" charset="-128"/>
                <a:ea typeface="メイリオ" pitchFamily="50" charset="-128"/>
                <a:cs typeface="メイリオ" pitchFamily="50" charset="-128"/>
              </a:rPr>
              <a:t>と連携し</a:t>
            </a:r>
            <a:r>
              <a:rPr kumimoji="1" lang="en-US" altLang="ja-JP" sz="2400" b="1" dirty="0" smtClean="0">
                <a:latin typeface="メイリオ" pitchFamily="50" charset="-128"/>
                <a:ea typeface="メイリオ" pitchFamily="50" charset="-128"/>
                <a:cs typeface="メイリオ" pitchFamily="50" charset="-128"/>
              </a:rPr>
              <a:t>GitHub</a:t>
            </a:r>
            <a:r>
              <a:rPr kumimoji="1" lang="ja-JP" altLang="en-US" sz="2400" b="1" dirty="0" smtClean="0">
                <a:latin typeface="メイリオ" pitchFamily="50" charset="-128"/>
                <a:ea typeface="メイリオ" pitchFamily="50" charset="-128"/>
                <a:cs typeface="メイリオ" pitchFamily="50" charset="-128"/>
              </a:rPr>
              <a:t>への</a:t>
            </a:r>
            <a:r>
              <a:rPr lang="en-US" altLang="ja-JP" sz="2400" b="1" dirty="0" smtClean="0">
                <a:latin typeface="メイリオ" pitchFamily="50" charset="-128"/>
                <a:ea typeface="メイリオ" pitchFamily="50" charset="-128"/>
                <a:cs typeface="メイリオ" pitchFamily="50" charset="-128"/>
              </a:rPr>
              <a:t>Push</a:t>
            </a:r>
            <a:r>
              <a:rPr lang="ja-JP" altLang="en-US" sz="2400" b="1" dirty="0" smtClean="0">
                <a:latin typeface="メイリオ" pitchFamily="50" charset="-128"/>
                <a:ea typeface="メイリオ" pitchFamily="50" charset="-128"/>
                <a:cs typeface="メイリオ" pitchFamily="50" charset="-128"/>
              </a:rPr>
              <a:t>をトリガーにして</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予め設定した通りに自動でテストを実行する</a:t>
            </a:r>
            <a:endParaRPr lang="en-US" altLang="ja-JP" sz="2400" b="1" dirty="0" smtClean="0">
              <a:latin typeface="メイリオ" pitchFamily="50" charset="-128"/>
              <a:ea typeface="メイリオ" pitchFamily="50" charset="-128"/>
              <a:cs typeface="メイリオ" pitchFamily="50" charset="-128"/>
            </a:endParaRPr>
          </a:p>
          <a:p>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    ※CI</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Continuous Integration</a:t>
            </a: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継続的インテグレーション</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テストを継続的に実行して行くこと</a:t>
            </a:r>
            <a:endParaRPr lang="en-US" altLang="ja-JP" sz="2400" b="1" dirty="0" smtClean="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57200" y="1844824"/>
            <a:ext cx="8229600" cy="1368152"/>
          </a:xfrm>
        </p:spPr>
        <p:txBody>
          <a:bodyPr/>
          <a:lstStyle/>
          <a:p>
            <a:pPr marL="514350" indent="-514350">
              <a:buFont typeface="+mj-lt"/>
              <a:buAutoNum type="arabicPeriod"/>
            </a:pPr>
            <a:r>
              <a:rPr kumimoji="1" lang="ja-JP" altLang="en-US" dirty="0" smtClean="0"/>
              <a:t>独自デザインの反映が簡単になる。</a:t>
            </a:r>
            <a:endParaRPr kumimoji="1" lang="en-US" altLang="ja-JP" dirty="0" smtClean="0"/>
          </a:p>
          <a:p>
            <a:pPr marL="514350" indent="-514350">
              <a:buFont typeface="+mj-lt"/>
              <a:buAutoNum type="arabicPeriod"/>
            </a:pPr>
            <a:r>
              <a:rPr lang="ja-JP" altLang="en-US" dirty="0" smtClean="0"/>
              <a:t>追加機能の開発敷居が低くなる。</a:t>
            </a:r>
            <a:endParaRPr kumimoji="1"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13</a:t>
            </a:fld>
            <a:endParaRPr lang="ja-JP" altLang="en-US" dirty="0"/>
          </a:p>
        </p:txBody>
      </p:sp>
      <p:sp>
        <p:nvSpPr>
          <p:cNvPr id="7" name="タイトル 1"/>
          <p:cNvSpPr>
            <a:spLocks noGrp="1"/>
          </p:cNvSpPr>
          <p:nvPr>
            <p:ph type="title"/>
          </p:nvPr>
        </p:nvSpPr>
        <p:spPr>
          <a:xfrm>
            <a:off x="457200" y="125760"/>
            <a:ext cx="8229600" cy="1143000"/>
          </a:xfrm>
        </p:spPr>
        <p:txBody>
          <a:bodyPr/>
          <a:lstStyle/>
          <a:p>
            <a:r>
              <a:rPr kumimoji="1" lang="en-US" altLang="ja-JP" dirty="0" smtClean="0"/>
              <a:t>1.3 </a:t>
            </a:r>
            <a:r>
              <a:rPr kumimoji="1" lang="ja-JP" altLang="en-US" dirty="0" smtClean="0"/>
              <a:t>ユーザのメリット</a:t>
            </a:r>
            <a:endParaRPr kumimoji="1" lang="ja-JP" altLang="en-US" dirty="0"/>
          </a:p>
        </p:txBody>
      </p:sp>
      <p:sp>
        <p:nvSpPr>
          <p:cNvPr id="8"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323528" y="1052736"/>
            <a:ext cx="338437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ea typeface="メイリオ" pitchFamily="50" charset="-128"/>
                <a:cs typeface="メイリオ" pitchFamily="50" charset="-128"/>
              </a:rPr>
              <a:t>システム管理者</a:t>
            </a:r>
            <a:endParaRPr kumimoji="1" lang="ja-JP" altLang="en-US" sz="2800" b="1" dirty="0">
              <a:ea typeface="メイリオ" pitchFamily="50" charset="-128"/>
              <a:cs typeface="メイリオ" pitchFamily="50" charset="-128"/>
            </a:endParaRPr>
          </a:p>
        </p:txBody>
      </p:sp>
      <p:sp>
        <p:nvSpPr>
          <p:cNvPr id="11" name="角丸四角形 10"/>
          <p:cNvSpPr/>
          <p:nvPr/>
        </p:nvSpPr>
        <p:spPr>
          <a:xfrm>
            <a:off x="323528" y="2924944"/>
            <a:ext cx="338437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ea typeface="メイリオ" pitchFamily="50" charset="-128"/>
                <a:cs typeface="メイリオ" pitchFamily="50" charset="-128"/>
              </a:rPr>
              <a:t>システム利用者</a:t>
            </a:r>
            <a:endParaRPr kumimoji="1" lang="ja-JP" altLang="en-US" sz="2800" b="1" dirty="0">
              <a:ea typeface="メイリオ" pitchFamily="50" charset="-128"/>
              <a:cs typeface="メイリオ" pitchFamily="50" charset="-128"/>
            </a:endParaRPr>
          </a:p>
        </p:txBody>
      </p:sp>
      <p:sp>
        <p:nvSpPr>
          <p:cNvPr id="12" name="コンテンツ プレースホルダ 2"/>
          <p:cNvSpPr txBox="1">
            <a:spLocks/>
          </p:cNvSpPr>
          <p:nvPr/>
        </p:nvSpPr>
        <p:spPr>
          <a:xfrm>
            <a:off x="457200" y="3645024"/>
            <a:ext cx="8229600" cy="252028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閲覧する媒体に依存しない。</a:t>
            </a:r>
            <a:endParaRPr lang="en-US" altLang="ja-JP" sz="2800" b="1" dirty="0" smtClean="0">
              <a:latin typeface="メイリオ" pitchFamily="50" charset="-128"/>
              <a:ea typeface="メイリオ" pitchFamily="50" charset="-128"/>
              <a:cs typeface="メイリオ" pitchFamily="50" charset="-128"/>
            </a:endParaRPr>
          </a:p>
          <a:p>
            <a:pPr marL="514350" lvl="0" indent="-514350">
              <a:spcBef>
                <a:spcPct val="20000"/>
              </a:spcBef>
            </a:pPr>
            <a:r>
              <a:rPr lang="ja-JP" altLang="en-US" sz="2800" b="1" dirty="0" smtClean="0">
                <a:latin typeface="メイリオ" pitchFamily="50" charset="-128"/>
                <a:ea typeface="メイリオ" pitchFamily="50" charset="-128"/>
                <a:cs typeface="メイリオ" pitchFamily="50" charset="-128"/>
              </a:rPr>
              <a:t>　　　レスポンシブデザイン（デモ）</a:t>
            </a:r>
            <a:endParaRPr lang="en-US" altLang="ja-JP" sz="2800" b="1" dirty="0" smtClean="0">
              <a:latin typeface="メイリオ" pitchFamily="50" charset="-128"/>
              <a:ea typeface="メイリオ" pitchFamily="50" charset="-128"/>
              <a:cs typeface="メイリオ" pitchFamily="50" charset="-128"/>
            </a:endParaRPr>
          </a:p>
          <a:p>
            <a:pPr marL="514350" indent="-514350">
              <a:spcBef>
                <a:spcPct val="20000"/>
              </a:spcBef>
              <a:buFont typeface="+mj-lt"/>
              <a:buAutoNum type="arabicPeriod" startAt="2"/>
            </a:pPr>
            <a:r>
              <a:rPr lang="ja-JP" altLang="en-US" sz="2800" b="1" dirty="0" smtClean="0">
                <a:latin typeface="メイリオ" pitchFamily="50" charset="-128"/>
                <a:ea typeface="メイリオ" pitchFamily="50" charset="-128"/>
                <a:cs typeface="メイリオ" pitchFamily="50" charset="-128"/>
              </a:rPr>
              <a:t>承認機能が追加される。</a:t>
            </a:r>
            <a:endParaRPr lang="en-US" altLang="ja-JP" sz="2800" b="1" dirty="0" smtClean="0">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lang="ja-JP" altLang="en-US" sz="2800" b="1" dirty="0" smtClean="0">
                <a:latin typeface="メイリオ" pitchFamily="50" charset="-128"/>
                <a:ea typeface="メイリオ" pitchFamily="50" charset="-128"/>
                <a:cs typeface="メイリオ" pitchFamily="50" charset="-128"/>
              </a:rPr>
              <a:t>ユーザインターフェースが改善される。</a:t>
            </a:r>
            <a:endParaRPr lang="en-US" altLang="ja-JP" sz="2800" b="1" dirty="0" smtClean="0">
              <a:latin typeface="メイリオ" pitchFamily="50" charset="-128"/>
              <a:ea typeface="メイリオ" pitchFamily="50" charset="-128"/>
              <a:cs typeface="メイリオ" pitchFamily="50" charset="-128"/>
            </a:endParaRPr>
          </a:p>
        </p:txBody>
      </p:sp>
      <p:sp>
        <p:nvSpPr>
          <p:cNvPr id="13" name="角丸四角形 12"/>
          <p:cNvSpPr/>
          <p:nvPr/>
        </p:nvSpPr>
        <p:spPr>
          <a:xfrm>
            <a:off x="971600" y="5157192"/>
            <a:ext cx="6552728" cy="43204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p:cNvSpPr/>
          <p:nvPr/>
        </p:nvSpPr>
        <p:spPr>
          <a:xfrm>
            <a:off x="3059832" y="5733256"/>
            <a:ext cx="5040560" cy="936104"/>
          </a:xfrm>
          <a:prstGeom prst="roundRect">
            <a:avLst/>
          </a:prstGeom>
          <a:scene3d>
            <a:camera prst="orthographicFront"/>
            <a:lightRig rig="threePt" dir="t"/>
          </a:scene3d>
          <a:sp3d>
            <a:bevelT w="114300" prst="hardEdge"/>
          </a:sp3d>
        </p:spPr>
        <p:style>
          <a:lnRef idx="1">
            <a:schemeClr val="accent3"/>
          </a:lnRef>
          <a:fillRef idx="2">
            <a:schemeClr val="accent3"/>
          </a:fillRef>
          <a:effectRef idx="1">
            <a:schemeClr val="accent3"/>
          </a:effectRef>
          <a:fontRef idx="minor">
            <a:schemeClr val="dk1"/>
          </a:fontRef>
        </p:style>
        <p:txBody>
          <a:bodyPr rtlCol="0" anchor="b"/>
          <a:lstStyle/>
          <a:p>
            <a:pPr algn="ctr"/>
            <a:r>
              <a:rPr kumimoji="1" lang="ja-JP" altLang="en-US" sz="2400" b="1" dirty="0" smtClean="0">
                <a:latin typeface="メイリオ" pitchFamily="50" charset="-128"/>
                <a:ea typeface="メイリオ" pitchFamily="50" charset="-128"/>
                <a:cs typeface="メイリオ" pitchFamily="50" charset="-128"/>
              </a:rPr>
              <a:t>改善に関わることができた。</a:t>
            </a:r>
            <a:endParaRPr kumimoji="1" lang="en-US" altLang="ja-JP" sz="2400" b="1" dirty="0" smtClean="0">
              <a:latin typeface="メイリオ" pitchFamily="50" charset="-128"/>
              <a:ea typeface="メイリオ" pitchFamily="50" charset="-128"/>
              <a:cs typeface="メイリオ" pitchFamily="50" charset="-128"/>
            </a:endParaRPr>
          </a:p>
          <a:p>
            <a:pPr algn="ctr"/>
            <a:r>
              <a:rPr lang="ja-JP" altLang="en-US" sz="2400" b="1" dirty="0" smtClean="0">
                <a:latin typeface="メイリオ" pitchFamily="50" charset="-128"/>
                <a:ea typeface="メイリオ" pitchFamily="50" charset="-128"/>
                <a:cs typeface="メイリオ" pitchFamily="50" charset="-128"/>
              </a:rPr>
              <a:t>その取り組みを報告。</a:t>
            </a:r>
            <a:endParaRPr kumimoji="1" lang="ja-JP" altLang="en-US" sz="2400" b="1" dirty="0">
              <a:latin typeface="メイリオ" pitchFamily="50" charset="-128"/>
              <a:ea typeface="メイリオ" pitchFamily="50" charset="-128"/>
              <a:cs typeface="メイリオ" pitchFamily="50" charset="-128"/>
            </a:endParaRPr>
          </a:p>
        </p:txBody>
      </p:sp>
      <p:sp>
        <p:nvSpPr>
          <p:cNvPr id="16" name="曲折矢印 15"/>
          <p:cNvSpPr/>
          <p:nvPr/>
        </p:nvSpPr>
        <p:spPr>
          <a:xfrm rot="10800000" flipH="1">
            <a:off x="1907704" y="5661248"/>
            <a:ext cx="1080120" cy="792088"/>
          </a:xfrm>
          <a:prstGeom prst="bentArrow">
            <a:avLst>
              <a:gd name="adj1" fmla="val 35547"/>
              <a:gd name="adj2" fmla="val 32363"/>
              <a:gd name="adj3" fmla="val 25000"/>
              <a:gd name="adj4" fmla="val 21187"/>
            </a:avLst>
          </a:prstGeom>
          <a:effectLst>
            <a:glow rad="101600">
              <a:schemeClr val="accent6">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ja-JP" altLang="en-US">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par>
                          <p:cTn id="11" fill="hold">
                            <p:stCondLst>
                              <p:cond delay="500"/>
                            </p:stCondLst>
                            <p:childTnLst>
                              <p:par>
                                <p:cTn id="12" presetID="22" presetClass="entr" presetSubtype="8" fill="hold" grpId="1"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1"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14</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t>開発担当</a:t>
            </a:r>
            <a:endParaRPr lang="en-US" altLang="ja-JP" sz="3200" dirty="0" smtClean="0"/>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.1</a:t>
            </a:r>
            <a:r>
              <a:rPr lang="ja-JP" altLang="en-US" dirty="0" smtClean="0"/>
              <a:t> プラグイン開発</a:t>
            </a:r>
            <a:endParaRPr kumimoji="1" lang="ja-JP" altLang="en-US" dirty="0"/>
          </a:p>
        </p:txBody>
      </p:sp>
      <p:sp>
        <p:nvSpPr>
          <p:cNvPr id="3" name="コンテンツ プレースホルダ 2"/>
          <p:cNvSpPr>
            <a:spLocks noGrp="1"/>
          </p:cNvSpPr>
          <p:nvPr>
            <p:ph idx="1"/>
          </p:nvPr>
        </p:nvSpPr>
        <p:spPr>
          <a:xfrm>
            <a:off x="457200" y="2420888"/>
            <a:ext cx="8219256" cy="1512168"/>
          </a:xfrm>
        </p:spPr>
        <p:txBody>
          <a:bodyPr>
            <a:normAutofit/>
          </a:bodyPr>
          <a:lstStyle/>
          <a:p>
            <a:r>
              <a:rPr kumimoji="1" lang="en-US" altLang="ja-JP" sz="2400" dirty="0" smtClean="0"/>
              <a:t>CakePHP</a:t>
            </a:r>
            <a:r>
              <a:rPr kumimoji="1" lang="ja-JP" altLang="en-US" sz="2400" dirty="0" smtClean="0"/>
              <a:t>のアプリケーションの単位。</a:t>
            </a:r>
            <a:endParaRPr kumimoji="1" lang="en-US" altLang="ja-JP" sz="2400" dirty="0" smtClean="0"/>
          </a:p>
          <a:p>
            <a:r>
              <a:rPr kumimoji="1" lang="en-US" altLang="ja-JP" sz="2400" dirty="0" smtClean="0"/>
              <a:t>NC2</a:t>
            </a:r>
            <a:r>
              <a:rPr kumimoji="1" lang="ja-JP" altLang="en-US" sz="2400" dirty="0" smtClean="0"/>
              <a:t>で各機能をモジュールと呼んでいたのに対し、</a:t>
            </a:r>
            <a:endParaRPr kumimoji="1" lang="en-US" altLang="ja-JP" sz="2400" dirty="0" smtClean="0"/>
          </a:p>
          <a:p>
            <a:pPr>
              <a:buNone/>
            </a:pPr>
            <a:r>
              <a:rPr lang="ja-JP" altLang="en-US" sz="2400" dirty="0" smtClean="0"/>
              <a:t>　　</a:t>
            </a:r>
            <a:r>
              <a:rPr lang="en-US" altLang="ja-JP" sz="2400" dirty="0" smtClean="0"/>
              <a:t>NC3</a:t>
            </a:r>
            <a:r>
              <a:rPr lang="ja-JP" altLang="en-US" sz="2400" dirty="0" smtClean="0"/>
              <a:t>ではプラグインという呼称になる。</a:t>
            </a:r>
            <a:endParaRPr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484784"/>
            <a:ext cx="3240360"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ea typeface="メイリオ" pitchFamily="50" charset="-128"/>
                <a:cs typeface="メイリオ" pitchFamily="50" charset="-128"/>
              </a:rPr>
              <a:t>プラグインとは</a:t>
            </a:r>
            <a:endParaRPr kumimoji="1" lang="ja-JP" altLang="en-US" sz="2800" b="1" dirty="0">
              <a:ea typeface="メイリオ" pitchFamily="50" charset="-128"/>
              <a:cs typeface="メイリオ" pitchFamily="50" charset="-128"/>
            </a:endParaRPr>
          </a:p>
        </p:txBody>
      </p:sp>
      <p:sp>
        <p:nvSpPr>
          <p:cNvPr id="9" name="角丸四角形 8"/>
          <p:cNvSpPr/>
          <p:nvPr/>
        </p:nvSpPr>
        <p:spPr>
          <a:xfrm>
            <a:off x="323528" y="3933056"/>
            <a:ext cx="237626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開発担当</a:t>
            </a:r>
            <a:endParaRPr kumimoji="1" lang="ja-JP" altLang="en-US" sz="2800" b="1" dirty="0">
              <a:ea typeface="メイリオ" pitchFamily="50" charset="-128"/>
              <a:cs typeface="メイリオ" pitchFamily="50" charset="-128"/>
            </a:endParaRPr>
          </a:p>
        </p:txBody>
      </p:sp>
      <p:sp>
        <p:nvSpPr>
          <p:cNvPr id="10" name="コンテンツ プレースホルダ 2"/>
          <p:cNvSpPr txBox="1">
            <a:spLocks/>
          </p:cNvSpPr>
          <p:nvPr/>
        </p:nvSpPr>
        <p:spPr>
          <a:xfrm>
            <a:off x="467544" y="4797152"/>
            <a:ext cx="8219256" cy="191683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iframe</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プラグイン</a:t>
            </a:r>
            <a:endParaRPr lang="en-US" altLang="ja-JP" sz="2400" b="1" dirty="0" smtClean="0">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400" b="1" dirty="0" smtClean="0">
                <a:latin typeface="メイリオ" pitchFamily="50" charset="-128"/>
                <a:ea typeface="メイリオ" pitchFamily="50" charset="-128"/>
                <a:cs typeface="メイリオ" pitchFamily="50" charset="-128"/>
              </a:rPr>
              <a:t>　　　　</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実装済み・未レビュー</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sz="2400" b="1" dirty="0" smtClean="0">
                <a:latin typeface="メイリオ" pitchFamily="50" charset="-128"/>
                <a:ea typeface="メイリオ" pitchFamily="50" charset="-128"/>
                <a:cs typeface="メイリオ" pitchFamily="50" charset="-128"/>
              </a:rPr>
              <a:t>掲示板プラグイン</a:t>
            </a:r>
            <a:endParaRPr lang="en-US" altLang="ja-JP" sz="2400" b="1" dirty="0" smtClean="0">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12</a:t>
            </a:r>
            <a:r>
              <a:rPr lang="ja-JP" altLang="en-US" sz="2400" b="1" dirty="0" smtClean="0">
                <a:latin typeface="メイリオ" pitchFamily="50" charset="-128"/>
                <a:ea typeface="メイリオ" pitchFamily="50" charset="-128"/>
                <a:cs typeface="メイリオ" pitchFamily="50" charset="-128"/>
              </a:rPr>
              <a:t>月着手開始</a:t>
            </a:r>
            <a:endParaRPr lang="en-US" altLang="ja-JP" sz="2400" b="1" dirty="0" smtClean="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.1</a:t>
            </a:r>
            <a:r>
              <a:rPr lang="ja-JP" altLang="en-US" dirty="0" smtClean="0"/>
              <a:t> プラグイン開発</a:t>
            </a:r>
            <a:endParaRPr kumimoji="1" lang="ja-JP" altLang="en-US" dirty="0"/>
          </a:p>
        </p:txBody>
      </p:sp>
      <p:sp>
        <p:nvSpPr>
          <p:cNvPr id="3" name="コンテンツ プレースホルダ 2"/>
          <p:cNvSpPr>
            <a:spLocks noGrp="1"/>
          </p:cNvSpPr>
          <p:nvPr>
            <p:ph idx="1"/>
          </p:nvPr>
        </p:nvSpPr>
        <p:spPr>
          <a:xfrm>
            <a:off x="457200" y="2420888"/>
            <a:ext cx="8219256" cy="4176464"/>
          </a:xfrm>
        </p:spPr>
        <p:txBody>
          <a:bodyPr>
            <a:normAutofit/>
          </a:bodyPr>
          <a:lstStyle/>
          <a:p>
            <a:r>
              <a:rPr lang="en-US" altLang="ja-JP" sz="2400" dirty="0" smtClean="0"/>
              <a:t>HTML</a:t>
            </a:r>
            <a:r>
              <a:rPr lang="ja-JP" altLang="en-US" sz="2400" dirty="0" smtClean="0"/>
              <a:t>の</a:t>
            </a:r>
            <a:r>
              <a:rPr lang="en-US" altLang="ja-JP" sz="2400" dirty="0" smtClean="0"/>
              <a:t>&lt;iframe&gt;</a:t>
            </a:r>
            <a:r>
              <a:rPr lang="ja-JP" altLang="en-US" sz="2400" dirty="0" smtClean="0"/>
              <a:t>タグ</a:t>
            </a:r>
            <a:r>
              <a:rPr kumimoji="1" lang="ja-JP" altLang="en-US" sz="2400" dirty="0" smtClean="0"/>
              <a:t>を使うことで、</a:t>
            </a:r>
            <a:r>
              <a:rPr kumimoji="1" lang="en-US" altLang="ja-JP" sz="2400" dirty="0" smtClean="0"/>
              <a:t>Web</a:t>
            </a:r>
            <a:r>
              <a:rPr kumimoji="1" lang="ja-JP" altLang="en-US" sz="2400" dirty="0" smtClean="0"/>
              <a:t>ページ内に別の</a:t>
            </a:r>
            <a:r>
              <a:rPr kumimoji="1" lang="en-US" altLang="ja-JP" sz="2400" dirty="0" smtClean="0"/>
              <a:t>Web</a:t>
            </a:r>
            <a:r>
              <a:rPr lang="ja-JP" altLang="en-US" sz="2400" dirty="0" smtClean="0"/>
              <a:t>ページを埋め込む技術。</a:t>
            </a:r>
            <a:endParaRPr lang="en-US" altLang="ja-JP" sz="2400" dirty="0" smtClean="0"/>
          </a:p>
          <a:p>
            <a:endParaRPr lang="en-US" altLang="ja-JP" sz="2400" dirty="0" smtClean="0"/>
          </a:p>
          <a:p>
            <a:r>
              <a:rPr kumimoji="1" lang="en-US" altLang="ja-JP" sz="2400" dirty="0" smtClean="0"/>
              <a:t>iframe</a:t>
            </a:r>
            <a:r>
              <a:rPr kumimoji="1" lang="ja-JP" altLang="en-US" sz="2400" dirty="0" smtClean="0"/>
              <a:t>をフォームを操作することで簡単に使えるように</a:t>
            </a:r>
            <a:r>
              <a:rPr kumimoji="1" lang="en-US" altLang="ja-JP" sz="2400" dirty="0" smtClean="0"/>
              <a:t>NC3</a:t>
            </a:r>
            <a:r>
              <a:rPr kumimoji="1" lang="ja-JP" altLang="en-US" sz="2400" dirty="0" smtClean="0"/>
              <a:t>の機能として提供するプラグイン。</a:t>
            </a:r>
            <a:endParaRPr kumimoji="1" lang="en-US" altLang="ja-JP" sz="2400" dirty="0" smtClean="0"/>
          </a:p>
          <a:p>
            <a:endParaRPr kumimoji="1" lang="en-US" altLang="ja-JP" sz="2400" dirty="0" smtClean="0"/>
          </a:p>
          <a:p>
            <a:r>
              <a:rPr lang="en-US" altLang="ja-JP" sz="2400" dirty="0" smtClean="0"/>
              <a:t>iframe</a:t>
            </a:r>
            <a:r>
              <a:rPr lang="ja-JP" altLang="en-US" sz="2400" dirty="0" smtClean="0"/>
              <a:t>やインラインフレームと呼ぶ。</a:t>
            </a:r>
            <a:endParaRPr lang="en-US" altLang="ja-JP" sz="2400" dirty="0" smtClean="0"/>
          </a:p>
          <a:p>
            <a:endParaRPr kumimoji="1"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484784"/>
            <a:ext cx="568863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800" b="1" dirty="0" smtClean="0">
                <a:latin typeface="メイリオ" pitchFamily="50" charset="-128"/>
                <a:ea typeface="メイリオ" pitchFamily="50" charset="-128"/>
                <a:cs typeface="メイリオ" pitchFamily="50" charset="-128"/>
              </a:rPr>
              <a:t>iframe</a:t>
            </a:r>
            <a:r>
              <a:rPr kumimoji="1" lang="ja-JP" altLang="en-US" sz="2800" b="1" dirty="0" smtClean="0">
                <a:ea typeface="メイリオ" pitchFamily="50" charset="-128"/>
                <a:cs typeface="メイリオ" pitchFamily="50" charset="-128"/>
              </a:rPr>
              <a:t>プラグインとは（デモ）</a:t>
            </a:r>
            <a:endParaRPr kumimoji="1"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.2</a:t>
            </a:r>
            <a:r>
              <a:rPr lang="ja-JP" altLang="en-US" dirty="0" smtClean="0"/>
              <a:t> 開発スケジュール</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179512" y="1142996"/>
          <a:ext cx="8424936" cy="5526369"/>
        </p:xfrm>
        <a:graphic>
          <a:graphicData uri="http://schemas.openxmlformats.org/drawingml/2006/table">
            <a:tbl>
              <a:tblPr/>
              <a:tblGrid>
                <a:gridCol w="473360"/>
                <a:gridCol w="266476"/>
                <a:gridCol w="3868676"/>
                <a:gridCol w="432048"/>
                <a:gridCol w="370580"/>
                <a:gridCol w="421508"/>
                <a:gridCol w="432048"/>
                <a:gridCol w="432048"/>
                <a:gridCol w="432048"/>
                <a:gridCol w="431442"/>
                <a:gridCol w="432654"/>
                <a:gridCol w="432048"/>
              </a:tblGrid>
              <a:tr h="340249">
                <a:tc>
                  <a:txBody>
                    <a:bodyPr/>
                    <a:lstStyle/>
                    <a:p>
                      <a:pPr algn="ctr">
                        <a:lnSpc>
                          <a:spcPts val="1800"/>
                        </a:lnSpc>
                        <a:spcAft>
                          <a:spcPts val="0"/>
                        </a:spcAft>
                      </a:pPr>
                      <a:r>
                        <a:rPr lang="en-US" altLang="ja-JP" sz="2000" b="1" kern="100" dirty="0" smtClean="0">
                          <a:latin typeface="Century"/>
                          <a:ea typeface="Mincho"/>
                          <a:cs typeface="Times New Roman"/>
                        </a:rPr>
                        <a:t>#</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gridSpan="2">
                  <a:txBody>
                    <a:bodyPr/>
                    <a:lstStyle/>
                    <a:p>
                      <a:pPr algn="l" latinLnBrk="1">
                        <a:lnSpc>
                          <a:spcPts val="1800"/>
                        </a:lnSpc>
                        <a:spcAft>
                          <a:spcPts val="0"/>
                        </a:spcAft>
                      </a:pPr>
                      <a:r>
                        <a:rPr lang="ja-JP" altLang="ja-JP" sz="1600" b="1" kern="100" dirty="0" smtClean="0">
                          <a:latin typeface="Century"/>
                          <a:ea typeface="Mincho"/>
                          <a:cs typeface="Times New Roman"/>
                        </a:rPr>
                        <a:t>作業項目</a:t>
                      </a:r>
                      <a:r>
                        <a:rPr lang="ja-JP" altLang="en-US" sz="1600" b="1" kern="100" dirty="0" smtClean="0">
                          <a:latin typeface="Century"/>
                          <a:ea typeface="Mincho"/>
                          <a:cs typeface="Times New Roman"/>
                        </a:rPr>
                        <a:t>　　　　　　　　　　　　　</a:t>
                      </a:r>
                      <a:r>
                        <a:rPr lang="ja-JP" sz="1600" b="1" kern="100" dirty="0" smtClean="0">
                          <a:latin typeface="Century"/>
                          <a:ea typeface="Mincho"/>
                          <a:cs typeface="Times New Roman"/>
                        </a:rPr>
                        <a:t>年月</a:t>
                      </a:r>
                      <a:endParaRPr lang="ja-JP" sz="16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DAEEF3"/>
                    </a:solidFill>
                  </a:tcPr>
                </a:tc>
                <a:tc hMerge="1">
                  <a:txBody>
                    <a:bodyPr/>
                    <a:lstStyle/>
                    <a:p>
                      <a:endParaRPr kumimoji="1" lang="ja-JP" altLang="en-US"/>
                    </a:p>
                  </a:txBody>
                  <a:tcPr/>
                </a:tc>
                <a:tc>
                  <a:txBody>
                    <a:bodyPr/>
                    <a:lstStyle/>
                    <a:p>
                      <a:pPr algn="ctr">
                        <a:lnSpc>
                          <a:spcPts val="1800"/>
                        </a:lnSpc>
                        <a:spcAft>
                          <a:spcPts val="0"/>
                        </a:spcAft>
                      </a:pPr>
                      <a:r>
                        <a:rPr lang="en-US" sz="2000" b="1" kern="100" dirty="0">
                          <a:latin typeface="Century"/>
                          <a:ea typeface="Mincho"/>
                          <a:cs typeface="Times New Roman"/>
                        </a:rPr>
                        <a:t>4</a:t>
                      </a:r>
                      <a:r>
                        <a:rPr lang="ja-JP" sz="2000" b="1" kern="100" dirty="0">
                          <a:latin typeface="Century"/>
                          <a:ea typeface="Mincho"/>
                          <a:cs typeface="Times New Roman"/>
                        </a:rPr>
                        <a:t>　</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5</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6</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7</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8</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9</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10</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11</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12</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40249">
                <a:tc>
                  <a:txBody>
                    <a:bodyPr/>
                    <a:lstStyle/>
                    <a:p>
                      <a:pPr algn="ctr">
                        <a:lnSpc>
                          <a:spcPts val="1800"/>
                        </a:lnSpc>
                        <a:spcAft>
                          <a:spcPts val="0"/>
                        </a:spcAft>
                      </a:pPr>
                      <a:r>
                        <a:rPr lang="en-US" sz="2000" b="1" kern="100" dirty="0">
                          <a:latin typeface="Century"/>
                          <a:ea typeface="Mincho"/>
                          <a:cs typeface="Times New Roman"/>
                        </a:rPr>
                        <a:t>1</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ja-JP" sz="1800" b="1" kern="100" dirty="0">
                          <a:latin typeface="Century"/>
                          <a:ea typeface="Mincho"/>
                          <a:cs typeface="Times New Roman"/>
                        </a:rPr>
                        <a:t>関連技術学習</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83046">
                <a:tc>
                  <a:txBody>
                    <a:bodyPr/>
                    <a:lstStyle/>
                    <a:p>
                      <a:pPr algn="ctr">
                        <a:lnSpc>
                          <a:spcPts val="1800"/>
                        </a:lnSpc>
                        <a:spcAft>
                          <a:spcPts val="0"/>
                        </a:spcAft>
                      </a:pPr>
                      <a:r>
                        <a:rPr lang="en-US" sz="2000" b="1" kern="100" dirty="0">
                          <a:latin typeface="Century"/>
                          <a:ea typeface="Mincho"/>
                          <a:cs typeface="Times New Roman"/>
                        </a:rPr>
                        <a:t>2</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algn="ctr">
                        <a:lnSpc>
                          <a:spcPts val="1800"/>
                        </a:lnSpc>
                        <a:spcAft>
                          <a:spcPts val="0"/>
                        </a:spcAft>
                      </a:pPr>
                      <a:endParaRPr lang="en-US" sz="14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b="1" kern="100" dirty="0">
                          <a:latin typeface="Century"/>
                          <a:ea typeface="Mincho"/>
                          <a:cs typeface="Times New Roman"/>
                        </a:rPr>
                        <a:t>インフラ</a:t>
                      </a:r>
                      <a:r>
                        <a:rPr lang="ja-JP" sz="1800" b="1" kern="100" dirty="0" smtClean="0">
                          <a:latin typeface="Century"/>
                          <a:ea typeface="Mincho"/>
                          <a:cs typeface="Times New Roman"/>
                        </a:rPr>
                        <a:t>系</a:t>
                      </a:r>
                      <a:endParaRPr lang="ja-JP" sz="18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79837">
                <a:tc>
                  <a:txBody>
                    <a:bodyPr/>
                    <a:lstStyle/>
                    <a:p>
                      <a:pPr algn="ctr">
                        <a:lnSpc>
                          <a:spcPts val="1800"/>
                        </a:lnSpc>
                        <a:spcAft>
                          <a:spcPts val="0"/>
                        </a:spcAft>
                      </a:pPr>
                      <a:r>
                        <a:rPr lang="en-US" sz="2000" b="1" kern="100" dirty="0">
                          <a:latin typeface="Century"/>
                          <a:ea typeface="Mincho"/>
                          <a:cs typeface="Times New Roman"/>
                        </a:rPr>
                        <a:t>3</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フレームワーク・</a:t>
                      </a:r>
                      <a:r>
                        <a:rPr lang="ja-JP" sz="1800" b="1" kern="100" dirty="0" smtClean="0">
                          <a:latin typeface="Century"/>
                          <a:ea typeface="Mincho"/>
                          <a:cs typeface="Times New Roman"/>
                        </a:rPr>
                        <a:t>ライブラリ</a:t>
                      </a:r>
                      <a:endParaRPr lang="ja-JP" sz="18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altLang="ja-JP" sz="2000" kern="100" dirty="0" smtClean="0">
                          <a:latin typeface="Century"/>
                          <a:ea typeface="Mincho"/>
                          <a:cs typeface="Times New Roman"/>
                        </a:rPr>
                        <a:t>－</a:t>
                      </a:r>
                      <a:endParaRPr lang="ja-JP" alt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4</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b="1" kern="100" dirty="0" smtClean="0">
                          <a:latin typeface="Century"/>
                          <a:ea typeface="Mincho"/>
                          <a:cs typeface="Times New Roman"/>
                        </a:rPr>
                        <a:t>NC3</a:t>
                      </a:r>
                      <a:r>
                        <a:rPr lang="ja-JP" sz="1800" b="1" kern="100" dirty="0" smtClean="0">
                          <a:latin typeface="Century"/>
                          <a:ea typeface="Mincho"/>
                          <a:cs typeface="Times New Roman"/>
                        </a:rPr>
                        <a:t>仕様理解</a:t>
                      </a:r>
                      <a:endParaRPr lang="ja-JP" sz="18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40249">
                <a:tc>
                  <a:txBody>
                    <a:bodyPr/>
                    <a:lstStyle/>
                    <a:p>
                      <a:pPr algn="ctr">
                        <a:lnSpc>
                          <a:spcPts val="1800"/>
                        </a:lnSpc>
                        <a:spcAft>
                          <a:spcPts val="0"/>
                        </a:spcAft>
                      </a:pPr>
                      <a:r>
                        <a:rPr lang="en-US" sz="2000" b="1" kern="100" dirty="0">
                          <a:latin typeface="Century"/>
                          <a:ea typeface="Mincho"/>
                          <a:cs typeface="Times New Roman"/>
                        </a:rPr>
                        <a:t>5</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b="1" kern="100" dirty="0">
                          <a:latin typeface="Century"/>
                          <a:ea typeface="Mincho"/>
                          <a:cs typeface="Times New Roman"/>
                        </a:rPr>
                        <a:t>仕様検討会議への参加</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6</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en-US" sz="1800" b="1" kern="100" dirty="0">
                          <a:latin typeface="Century"/>
                          <a:ea typeface="Mincho"/>
                          <a:cs typeface="Times New Roman"/>
                        </a:rPr>
                        <a:t>NC2</a:t>
                      </a:r>
                      <a:r>
                        <a:rPr lang="ja-JP" sz="1800" b="1" kern="100" dirty="0">
                          <a:latin typeface="Century"/>
                          <a:ea typeface="Mincho"/>
                          <a:cs typeface="Times New Roman"/>
                        </a:rPr>
                        <a:t>参考書の確認</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7</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en-US" sz="1800" b="1" kern="100" dirty="0">
                          <a:latin typeface="Century"/>
                          <a:ea typeface="Mincho"/>
                          <a:cs typeface="Times New Roman"/>
                        </a:rPr>
                        <a:t>NC3</a:t>
                      </a:r>
                      <a:r>
                        <a:rPr lang="ja-JP" sz="1800" b="1" kern="100" dirty="0">
                          <a:latin typeface="Century"/>
                          <a:ea typeface="Mincho"/>
                          <a:cs typeface="Times New Roman"/>
                        </a:rPr>
                        <a:t>仕様書等の確認</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8</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先行開発プラグインのトレース</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9</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進捗会議の議事録作成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10</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b="1" kern="100" dirty="0">
                          <a:latin typeface="Century"/>
                          <a:ea typeface="Mincho"/>
                          <a:cs typeface="Times New Roman"/>
                        </a:rPr>
                        <a:t>iframe</a:t>
                      </a:r>
                      <a:r>
                        <a:rPr lang="ja-JP" sz="1800" b="1" kern="100" dirty="0">
                          <a:latin typeface="Century"/>
                          <a:ea typeface="Mincho"/>
                          <a:cs typeface="Times New Roman"/>
                        </a:rPr>
                        <a:t>プラグイン開発</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40249">
                <a:tc>
                  <a:txBody>
                    <a:bodyPr/>
                    <a:lstStyle/>
                    <a:p>
                      <a:pPr algn="ctr">
                        <a:lnSpc>
                          <a:spcPts val="1800"/>
                        </a:lnSpc>
                        <a:spcAft>
                          <a:spcPts val="0"/>
                        </a:spcAft>
                      </a:pPr>
                      <a:r>
                        <a:rPr lang="en-US" sz="2000" b="1" kern="100" dirty="0">
                          <a:latin typeface="Century"/>
                          <a:ea typeface="Mincho"/>
                          <a:cs typeface="Times New Roman"/>
                        </a:rPr>
                        <a:t>11</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b="1" kern="100" dirty="0">
                          <a:latin typeface="Century"/>
                          <a:ea typeface="Mincho"/>
                          <a:cs typeface="Times New Roman"/>
                        </a:rPr>
                        <a:t>環境構築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12</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画面遷移図・</a:t>
                      </a:r>
                      <a:r>
                        <a:rPr lang="en-US" sz="1800" b="1" kern="100" dirty="0">
                          <a:latin typeface="Century"/>
                          <a:ea typeface="Mincho"/>
                          <a:cs typeface="Times New Roman"/>
                        </a:rPr>
                        <a:t>ER</a:t>
                      </a:r>
                      <a:r>
                        <a:rPr lang="ja-JP" sz="1800" b="1" kern="100" dirty="0">
                          <a:latin typeface="Century"/>
                          <a:ea typeface="Mincho"/>
                          <a:cs typeface="Times New Roman"/>
                        </a:rPr>
                        <a:t>図作成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13</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実装・テスト（仕様変更対応込み）</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14</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提案機能（調査・実装）</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15</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レビュー</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18</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t>フォームにおける問題点</a:t>
            </a:r>
            <a:endParaRPr lang="en-US" altLang="ja-JP" sz="3200" dirty="0" smtClean="0"/>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3.1</a:t>
            </a:r>
            <a:r>
              <a:rPr lang="ja-JP" altLang="en-US" dirty="0" smtClean="0"/>
              <a:t> </a:t>
            </a:r>
            <a:r>
              <a:rPr lang="en-US" altLang="ja-JP" dirty="0" smtClean="0"/>
              <a:t>NC2</a:t>
            </a:r>
            <a:r>
              <a:rPr lang="ja-JP" altLang="en-US" dirty="0" smtClean="0"/>
              <a:t>のフォーム</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268760"/>
            <a:ext cx="367240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2800" b="1" dirty="0" smtClean="0">
                <a:latin typeface="メイリオ" pitchFamily="50" charset="-128"/>
                <a:ea typeface="メイリオ" pitchFamily="50" charset="-128"/>
                <a:cs typeface="メイリオ" pitchFamily="50" charset="-128"/>
              </a:rPr>
              <a:t>iframe</a:t>
            </a:r>
            <a:r>
              <a:rPr lang="ja-JP" altLang="en-US" sz="2800" b="1" dirty="0" smtClean="0">
                <a:ea typeface="メイリオ" pitchFamily="50" charset="-128"/>
                <a:cs typeface="メイリオ" pitchFamily="50" charset="-128"/>
              </a:rPr>
              <a:t>モジュール</a:t>
            </a:r>
            <a:endParaRPr kumimoji="1" lang="ja-JP" altLang="en-US" sz="2800" b="1" dirty="0">
              <a:ea typeface="メイリオ" pitchFamily="50" charset="-128"/>
              <a:cs typeface="メイリオ" pitchFamily="50" charset="-128"/>
            </a:endParaRPr>
          </a:p>
        </p:txBody>
      </p:sp>
      <p:pic>
        <p:nvPicPr>
          <p:cNvPr id="11" name="Picture 2"/>
          <p:cNvPicPr>
            <a:picLocks noChangeAspect="1" noChangeArrowheads="1"/>
          </p:cNvPicPr>
          <p:nvPr/>
        </p:nvPicPr>
        <p:blipFill>
          <a:blip r:embed="rId3" cstate="print"/>
          <a:srcRect/>
          <a:stretch>
            <a:fillRect/>
          </a:stretch>
        </p:blipFill>
        <p:spPr bwMode="auto">
          <a:xfrm>
            <a:off x="251520" y="2276872"/>
            <a:ext cx="8589754" cy="3168352"/>
          </a:xfrm>
          <a:prstGeom prst="rect">
            <a:avLst/>
          </a:prstGeom>
          <a:noFill/>
          <a:ln w="9525">
            <a:noFill/>
            <a:miter lim="800000"/>
            <a:headEnd/>
            <a:tailEnd/>
          </a:ln>
        </p:spPr>
      </p:pic>
      <p:sp>
        <p:nvSpPr>
          <p:cNvPr id="8" name="コンテンツ プレースホルダ 2"/>
          <p:cNvSpPr>
            <a:spLocks noGrp="1"/>
          </p:cNvSpPr>
          <p:nvPr>
            <p:ph idx="1"/>
          </p:nvPr>
        </p:nvSpPr>
        <p:spPr>
          <a:xfrm>
            <a:off x="3095328" y="5517232"/>
            <a:ext cx="5797152" cy="936104"/>
          </a:xfrm>
        </p:spPr>
        <p:txBody>
          <a:bodyPr>
            <a:noAutofit/>
          </a:bodyPr>
          <a:lstStyle/>
          <a:p>
            <a:r>
              <a:rPr lang="ja-JP" altLang="en-US" sz="2400" dirty="0" smtClean="0"/>
              <a:t>入力するときに困ることはなさそう。</a:t>
            </a:r>
            <a:endParaRPr lang="en-US" altLang="ja-JP" sz="2400" dirty="0" smtClean="0"/>
          </a:p>
          <a:p>
            <a:r>
              <a:rPr lang="ja-JP" altLang="en-US" sz="2400" dirty="0" smtClean="0"/>
              <a:t>改善の余地があるのではないか。</a:t>
            </a:r>
            <a:endParaRPr kumimoji="1" lang="en-US" altLang="ja-JP" sz="2400" dirty="0" smtClean="0"/>
          </a:p>
          <a:p>
            <a:endParaRPr kumimoji="1" lang="ja-JP" alt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 5"/>
          <p:cNvSpPr>
            <a:spLocks noGrp="1"/>
          </p:cNvSpPr>
          <p:nvPr>
            <p:ph idx="1"/>
          </p:nvPr>
        </p:nvSpPr>
        <p:spPr>
          <a:xfrm>
            <a:off x="395536" y="3933056"/>
            <a:ext cx="8748464" cy="1152128"/>
          </a:xfrm>
        </p:spPr>
        <p:txBody>
          <a:bodyPr>
            <a:normAutofit/>
          </a:bodyPr>
          <a:lstStyle/>
          <a:p>
            <a:r>
              <a:rPr lang="en-US" altLang="ja-JP" sz="2400" dirty="0" smtClean="0"/>
              <a:t>NetCommons3</a:t>
            </a:r>
            <a:r>
              <a:rPr lang="ja-JP" altLang="en-US" sz="2400" dirty="0" smtClean="0"/>
              <a:t>開発プロジェクトに参画している。</a:t>
            </a:r>
            <a:endParaRPr lang="en-US" altLang="ja-JP" sz="2400" dirty="0" smtClean="0"/>
          </a:p>
          <a:p>
            <a:r>
              <a:rPr lang="ja-JP" altLang="en-US" sz="2400" dirty="0" smtClean="0"/>
              <a:t>プラグイン開発の中でフォームを提案する機会を得た。</a:t>
            </a:r>
            <a:endParaRPr kumimoji="1"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a:t>
            </a:fld>
            <a:endParaRPr kumimoji="1" lang="ja-JP" altLang="en-US" dirty="0"/>
          </a:p>
        </p:txBody>
      </p:sp>
      <p:sp>
        <p:nvSpPr>
          <p:cNvPr id="7" name="角丸四角形 6"/>
          <p:cNvSpPr/>
          <p:nvPr/>
        </p:nvSpPr>
        <p:spPr>
          <a:xfrm>
            <a:off x="539552" y="4941168"/>
            <a:ext cx="8136904" cy="1656184"/>
          </a:xfrm>
          <a:prstGeom prst="round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400" b="1" dirty="0" smtClean="0">
                <a:latin typeface="メイリオ" pitchFamily="50" charset="-128"/>
                <a:ea typeface="メイリオ" pitchFamily="50" charset="-128"/>
                <a:cs typeface="メイリオ" pitchFamily="50" charset="-128"/>
              </a:rPr>
              <a:t>　　　　・入力がしやすい</a:t>
            </a:r>
            <a:endParaRPr lang="en-US" altLang="ja-JP" sz="2400" b="1" dirty="0" smtClean="0">
              <a:latin typeface="メイリオ" pitchFamily="50" charset="-128"/>
              <a:ea typeface="メイリオ" pitchFamily="50" charset="-128"/>
              <a:cs typeface="メイリオ" pitchFamily="50" charset="-128"/>
            </a:endParaRPr>
          </a:p>
          <a:p>
            <a:pPr>
              <a:spcAft>
                <a:spcPts val="1200"/>
              </a:spcAft>
            </a:pPr>
            <a:r>
              <a:rPr lang="ja-JP" altLang="en-US" sz="2400" b="1" dirty="0" smtClean="0">
                <a:latin typeface="メイリオ" pitchFamily="50" charset="-128"/>
                <a:ea typeface="メイリオ" pitchFamily="50" charset="-128"/>
                <a:cs typeface="メイリオ" pitchFamily="50" charset="-128"/>
              </a:rPr>
              <a:t>　　　　・エラー内容が分かりやすい </a:t>
            </a:r>
            <a:r>
              <a:rPr lang="en-US" altLang="ja-JP" sz="2400" b="1" dirty="0" smtClean="0">
                <a:latin typeface="メイリオ" pitchFamily="50" charset="-128"/>
                <a:ea typeface="メイリオ" pitchFamily="50" charset="-128"/>
                <a:cs typeface="メイリオ" pitchFamily="50" charset="-128"/>
              </a:rPr>
              <a:t>etc.</a:t>
            </a: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=&gt; </a:t>
            </a:r>
            <a:r>
              <a:rPr lang="ja-JP" altLang="en-US" sz="2800" b="1" dirty="0" smtClean="0">
                <a:latin typeface="メイリオ" pitchFamily="50" charset="-128"/>
                <a:ea typeface="メイリオ" pitchFamily="50" charset="-128"/>
                <a:cs typeface="メイリオ" pitchFamily="50" charset="-128"/>
              </a:rPr>
              <a:t>使用性が高いフォームを提案・評価する</a:t>
            </a:r>
            <a:endParaRPr kumimoji="1" lang="ja-JP" altLang="en-US" sz="2400" b="1" dirty="0">
              <a:latin typeface="メイリオ" pitchFamily="50" charset="-128"/>
              <a:ea typeface="メイリオ" pitchFamily="50" charset="-128"/>
              <a:cs typeface="メイリオ" pitchFamily="50" charset="-128"/>
            </a:endParaRPr>
          </a:p>
        </p:txBody>
      </p:sp>
      <p:sp>
        <p:nvSpPr>
          <p:cNvPr id="8" name="コンテンツ プレースホルダ 5"/>
          <p:cNvSpPr txBox="1">
            <a:spLocks/>
          </p:cNvSpPr>
          <p:nvPr/>
        </p:nvSpPr>
        <p:spPr>
          <a:xfrm>
            <a:off x="395536" y="1700808"/>
            <a:ext cx="8568952" cy="194421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NetCommons2</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のソースは改変せず、運用でカバーする方針で研究。</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インターフェース等に関して質問を受けたが、</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NetCommons2</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の仕様であるとしか回答できず。</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正方形/長方形 8"/>
          <p:cNvSpPr/>
          <p:nvPr/>
        </p:nvSpPr>
        <p:spPr>
          <a:xfrm>
            <a:off x="251520" y="1196752"/>
            <a:ext cx="4176464" cy="504056"/>
          </a:xfrm>
          <a:prstGeom prst="rect">
            <a:avLst/>
          </a:prstGeom>
          <a:noFill/>
          <a:ln>
            <a:noFill/>
          </a:ln>
          <a:effectLst>
            <a:outerShdw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800" b="1" dirty="0" smtClean="0">
                <a:solidFill>
                  <a:schemeClr val="tx1"/>
                </a:solidFill>
                <a:latin typeface="メイリオ" pitchFamily="50" charset="-128"/>
                <a:ea typeface="メイリオ" pitchFamily="50" charset="-128"/>
                <a:cs typeface="メイリオ" pitchFamily="50" charset="-128"/>
              </a:rPr>
              <a:t>本科生時代の卒業研究</a:t>
            </a:r>
          </a:p>
        </p:txBody>
      </p:sp>
      <p:sp>
        <p:nvSpPr>
          <p:cNvPr id="10" name="正方形/長方形 9"/>
          <p:cNvSpPr/>
          <p:nvPr/>
        </p:nvSpPr>
        <p:spPr>
          <a:xfrm>
            <a:off x="251520" y="3429000"/>
            <a:ext cx="3456384" cy="504056"/>
          </a:xfrm>
          <a:prstGeom prst="rect">
            <a:avLst/>
          </a:prstGeom>
          <a:noFill/>
          <a:ln>
            <a:noFill/>
          </a:ln>
          <a:effectLst>
            <a:outerShdw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800" b="1" dirty="0" smtClean="0">
                <a:solidFill>
                  <a:schemeClr val="tx1"/>
                </a:solidFill>
                <a:latin typeface="メイリオ" pitchFamily="50" charset="-128"/>
                <a:ea typeface="メイリオ" pitchFamily="50" charset="-128"/>
                <a:cs typeface="メイリオ" pitchFamily="50" charset="-128"/>
              </a:rPr>
              <a:t>研究科進学</a:t>
            </a:r>
          </a:p>
        </p:txBody>
      </p:sp>
      <p:sp>
        <p:nvSpPr>
          <p:cNvPr id="13" name="タイトル 4"/>
          <p:cNvSpPr txBox="1">
            <a:spLocks/>
          </p:cNvSpPr>
          <p:nvPr/>
        </p:nvSpPr>
        <p:spPr>
          <a:xfrm>
            <a:off x="518864" y="12576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背景と目的</a:t>
            </a:r>
            <a:endParaRPr kumimoji="1" lang="ja-JP" altLang="en-US" sz="4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3.2</a:t>
            </a:r>
            <a:r>
              <a:rPr lang="ja-JP" altLang="en-US" dirty="0" smtClean="0"/>
              <a:t> </a:t>
            </a:r>
            <a:r>
              <a:rPr lang="en-US" altLang="ja-JP" dirty="0" smtClean="0"/>
              <a:t>EFO</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268760"/>
            <a:ext cx="5256584"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800" b="1" dirty="0" smtClean="0">
                <a:latin typeface="メイリオ" pitchFamily="50" charset="-128"/>
                <a:ea typeface="メイリオ" pitchFamily="50" charset="-128"/>
                <a:cs typeface="メイリオ" pitchFamily="50" charset="-128"/>
              </a:rPr>
              <a:t>Entry Form Optimization</a:t>
            </a:r>
            <a:endParaRPr kumimoji="1" lang="ja-JP" altLang="en-US" sz="2800" b="1" dirty="0">
              <a:latin typeface="メイリオ" pitchFamily="50" charset="-128"/>
              <a:ea typeface="メイリオ" pitchFamily="50" charset="-128"/>
              <a:cs typeface="メイリオ" pitchFamily="50" charset="-128"/>
            </a:endParaRPr>
          </a:p>
        </p:txBody>
      </p:sp>
      <p:sp>
        <p:nvSpPr>
          <p:cNvPr id="7" name="コンテンツ プレースホルダ 2"/>
          <p:cNvSpPr>
            <a:spLocks noGrp="1"/>
          </p:cNvSpPr>
          <p:nvPr>
            <p:ph idx="1"/>
          </p:nvPr>
        </p:nvSpPr>
        <p:spPr>
          <a:xfrm>
            <a:off x="457200" y="2204864"/>
            <a:ext cx="8507288" cy="2448272"/>
          </a:xfrm>
        </p:spPr>
        <p:txBody>
          <a:bodyPr>
            <a:noAutofit/>
          </a:bodyPr>
          <a:lstStyle/>
          <a:p>
            <a:r>
              <a:rPr lang="ja-JP" altLang="en-US" sz="2400" dirty="0" smtClean="0"/>
              <a:t>フォームを利用しやすいように改善することで、利用者の途中離脱を減らし、最適化すること。</a:t>
            </a:r>
            <a:endParaRPr lang="en-US" altLang="ja-JP" sz="2400" dirty="0" smtClean="0"/>
          </a:p>
          <a:p>
            <a:r>
              <a:rPr lang="ja-JP" altLang="en-US" sz="2400" dirty="0" smtClean="0"/>
              <a:t>例えば、</a:t>
            </a:r>
            <a:r>
              <a:rPr lang="ja-JP" altLang="en-US" sz="2000" dirty="0" smtClean="0"/>
              <a:t>入力中はフォームを強調する</a:t>
            </a:r>
            <a:endParaRPr lang="en-US" altLang="ja-JP" sz="2000" dirty="0" smtClean="0"/>
          </a:p>
          <a:p>
            <a:pPr>
              <a:buNone/>
            </a:pPr>
            <a:r>
              <a:rPr lang="ja-JP" altLang="en-US" sz="2000" dirty="0" smtClean="0"/>
              <a:t>　　　　　  「必須項目です」等ラベルを付ける</a:t>
            </a:r>
            <a:endParaRPr lang="en-US" altLang="ja-JP" sz="2000" dirty="0" smtClean="0"/>
          </a:p>
          <a:p>
            <a:pPr>
              <a:buNone/>
            </a:pPr>
            <a:r>
              <a:rPr lang="ja-JP" altLang="en-US" sz="2400" dirty="0" smtClean="0"/>
              <a:t>　等によってユーザのストレス・手間を減らすことができる。</a:t>
            </a:r>
            <a:endParaRPr lang="en-US" altLang="ja-JP" sz="2400" dirty="0" smtClean="0"/>
          </a:p>
          <a:p>
            <a:endParaRPr kumimoji="1" lang="ja-JP" altLang="en-US" sz="2400" dirty="0"/>
          </a:p>
        </p:txBody>
      </p:sp>
      <p:sp>
        <p:nvSpPr>
          <p:cNvPr id="8" name="角丸四角形 7"/>
          <p:cNvSpPr/>
          <p:nvPr/>
        </p:nvSpPr>
        <p:spPr>
          <a:xfrm>
            <a:off x="755576" y="4797152"/>
            <a:ext cx="7704856" cy="1368152"/>
          </a:xfrm>
          <a:prstGeom prst="round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2800" b="1" dirty="0" smtClean="0">
                <a:latin typeface="メイリオ" pitchFamily="50" charset="-128"/>
                <a:ea typeface="メイリオ" pitchFamily="50" charset="-128"/>
                <a:cs typeface="メイリオ" pitchFamily="50" charset="-128"/>
              </a:rPr>
              <a:t>iframe</a:t>
            </a:r>
            <a:r>
              <a:rPr lang="ja-JP" altLang="en-US" sz="2800" b="1" dirty="0" smtClean="0">
                <a:latin typeface="メイリオ" pitchFamily="50" charset="-128"/>
                <a:ea typeface="メイリオ" pitchFamily="50" charset="-128"/>
                <a:cs typeface="メイリオ" pitchFamily="50" charset="-128"/>
              </a:rPr>
              <a:t>プラグインの使用性改善を考え、</a:t>
            </a:r>
            <a:endParaRPr lang="en-US" altLang="ja-JP" sz="2800" b="1" dirty="0" smtClean="0">
              <a:latin typeface="メイリオ" pitchFamily="50" charset="-128"/>
              <a:ea typeface="メイリオ" pitchFamily="50" charset="-128"/>
              <a:cs typeface="メイリオ" pitchFamily="50" charset="-128"/>
            </a:endParaRPr>
          </a:p>
          <a:p>
            <a:pPr algn="ctr"/>
            <a:r>
              <a:rPr lang="en-US" altLang="ja-JP" sz="2800" b="1" dirty="0" smtClean="0">
                <a:latin typeface="メイリオ" pitchFamily="50" charset="-128"/>
                <a:ea typeface="メイリオ" pitchFamily="50" charset="-128"/>
                <a:cs typeface="メイリオ" pitchFamily="50" charset="-128"/>
              </a:rPr>
              <a:t>EFO</a:t>
            </a:r>
            <a:r>
              <a:rPr lang="ja-JP" altLang="en-US" sz="2800" b="1" dirty="0" smtClean="0">
                <a:latin typeface="メイリオ" pitchFamily="50" charset="-128"/>
                <a:ea typeface="メイリオ" pitchFamily="50" charset="-128"/>
                <a:cs typeface="メイリオ" pitchFamily="50" charset="-128"/>
              </a:rPr>
              <a:t>を検討した。</a:t>
            </a:r>
            <a:endParaRPr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3.3</a:t>
            </a:r>
            <a:r>
              <a:rPr lang="ja-JP" altLang="en-US" dirty="0" smtClean="0"/>
              <a:t> </a:t>
            </a:r>
            <a:r>
              <a:rPr lang="en-US" altLang="ja-JP" dirty="0" smtClean="0"/>
              <a:t>EFO</a:t>
            </a:r>
            <a:r>
              <a:rPr lang="ja-JP" altLang="en-US" dirty="0" smtClean="0"/>
              <a:t>適用イメージ</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11" name="Picture 2"/>
          <p:cNvPicPr>
            <a:picLocks noChangeAspect="1" noChangeArrowheads="1"/>
          </p:cNvPicPr>
          <p:nvPr/>
        </p:nvPicPr>
        <p:blipFill>
          <a:blip r:embed="rId3" cstate="print"/>
          <a:srcRect/>
          <a:stretch>
            <a:fillRect/>
          </a:stretch>
        </p:blipFill>
        <p:spPr bwMode="auto">
          <a:xfrm>
            <a:off x="251520" y="2708920"/>
            <a:ext cx="8589754" cy="3168352"/>
          </a:xfrm>
          <a:prstGeom prst="rect">
            <a:avLst/>
          </a:prstGeom>
          <a:noFill/>
          <a:ln w="9525">
            <a:noFill/>
            <a:miter lim="800000"/>
            <a:headEnd/>
            <a:tailEnd/>
          </a:ln>
        </p:spPr>
      </p:pic>
      <p:sp>
        <p:nvSpPr>
          <p:cNvPr id="7" name="テキスト ボックス 6"/>
          <p:cNvSpPr txBox="1"/>
          <p:nvPr/>
        </p:nvSpPr>
        <p:spPr>
          <a:xfrm>
            <a:off x="827584" y="3501008"/>
            <a:ext cx="1080120" cy="338554"/>
          </a:xfrm>
          <a:prstGeom prst="rect">
            <a:avLst/>
          </a:prstGeom>
          <a:noFill/>
        </p:spPr>
        <p:txBody>
          <a:bodyPr wrap="square" rtlCol="0">
            <a:spAutoFit/>
          </a:bodyPr>
          <a:lstStyle/>
          <a:p>
            <a:r>
              <a:rPr kumimoji="1" lang="en-US" altLang="ja-JP" sz="1600" dirty="0" smtClean="0">
                <a:solidFill>
                  <a:srgbClr val="FF0000"/>
                </a:solidFill>
                <a:latin typeface="メイリオ" pitchFamily="50" charset="-128"/>
                <a:ea typeface="メイリオ" pitchFamily="50" charset="-128"/>
                <a:cs typeface="メイリオ" pitchFamily="50" charset="-128"/>
              </a:rPr>
              <a:t>【</a:t>
            </a:r>
            <a:r>
              <a:rPr kumimoji="1" lang="ja-JP" altLang="en-US" sz="1600" dirty="0" smtClean="0">
                <a:solidFill>
                  <a:srgbClr val="FF0000"/>
                </a:solidFill>
                <a:latin typeface="メイリオ" pitchFamily="50" charset="-128"/>
                <a:ea typeface="メイリオ" pitchFamily="50" charset="-128"/>
                <a:cs typeface="メイリオ" pitchFamily="50" charset="-128"/>
              </a:rPr>
              <a:t>必須</a:t>
            </a:r>
            <a:r>
              <a:rPr kumimoji="1" lang="en-US" altLang="ja-JP" sz="1600" dirty="0" smtClean="0">
                <a:solidFill>
                  <a:srgbClr val="FF0000"/>
                </a:solidFill>
                <a:latin typeface="メイリオ" pitchFamily="50" charset="-128"/>
                <a:ea typeface="メイリオ" pitchFamily="50" charset="-128"/>
                <a:cs typeface="メイリオ" pitchFamily="50" charset="-128"/>
              </a:rPr>
              <a:t>】</a:t>
            </a:r>
            <a:endParaRPr kumimoji="1" lang="ja-JP" altLang="en-US" sz="1600" dirty="0">
              <a:solidFill>
                <a:srgbClr val="FF0000"/>
              </a:solidFill>
              <a:latin typeface="メイリオ" pitchFamily="50" charset="-128"/>
              <a:ea typeface="メイリオ" pitchFamily="50" charset="-128"/>
              <a:cs typeface="メイリオ" pitchFamily="50" charset="-128"/>
            </a:endParaRPr>
          </a:p>
        </p:txBody>
      </p:sp>
      <p:sp>
        <p:nvSpPr>
          <p:cNvPr id="8" name="正方形/長方形 7"/>
          <p:cNvSpPr/>
          <p:nvPr/>
        </p:nvSpPr>
        <p:spPr>
          <a:xfrm>
            <a:off x="2123728" y="3501008"/>
            <a:ext cx="6408712" cy="288032"/>
          </a:xfrm>
          <a:prstGeom prst="rect">
            <a:avLst/>
          </a:prstGeom>
          <a:noFill/>
          <a:ln>
            <a:solidFill>
              <a:srgbClr val="37CBFF"/>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4788024" y="3954542"/>
            <a:ext cx="3384376" cy="338554"/>
          </a:xfrm>
          <a:prstGeom prst="rect">
            <a:avLst/>
          </a:prstGeom>
          <a:noFill/>
        </p:spPr>
        <p:txBody>
          <a:bodyPr wrap="square" rtlCol="0">
            <a:spAutoFit/>
          </a:bodyPr>
          <a:lstStyle/>
          <a:p>
            <a:r>
              <a:rPr kumimoji="1" lang="en-US" altLang="ja-JP" sz="1600" dirty="0" smtClean="0">
                <a:solidFill>
                  <a:srgbClr val="FF0000"/>
                </a:solidFill>
                <a:latin typeface="メイリオ" pitchFamily="50" charset="-128"/>
                <a:ea typeface="メイリオ" pitchFamily="50" charset="-128"/>
                <a:cs typeface="メイリオ" pitchFamily="50" charset="-128"/>
              </a:rPr>
              <a:t>※1~2000</a:t>
            </a:r>
            <a:r>
              <a:rPr lang="ja-JP" altLang="en-US" sz="1600" dirty="0" smtClean="0">
                <a:solidFill>
                  <a:srgbClr val="FF0000"/>
                </a:solidFill>
                <a:latin typeface="メイリオ" pitchFamily="50" charset="-128"/>
                <a:ea typeface="メイリオ" pitchFamily="50" charset="-128"/>
                <a:cs typeface="メイリオ" pitchFamily="50" charset="-128"/>
              </a:rPr>
              <a:t>で指定してください。</a:t>
            </a:r>
            <a:endParaRPr kumimoji="1" lang="ja-JP" altLang="en-US" sz="1600" dirty="0">
              <a:solidFill>
                <a:srgbClr val="FF0000"/>
              </a:solidFill>
              <a:latin typeface="メイリオ" pitchFamily="50" charset="-128"/>
              <a:ea typeface="メイリオ" pitchFamily="50" charset="-128"/>
              <a:cs typeface="メイリオ" pitchFamily="50" charset="-128"/>
            </a:endParaRPr>
          </a:p>
        </p:txBody>
      </p:sp>
      <p:sp>
        <p:nvSpPr>
          <p:cNvPr id="10" name="角丸四角形吹き出し 9"/>
          <p:cNvSpPr/>
          <p:nvPr/>
        </p:nvSpPr>
        <p:spPr>
          <a:xfrm>
            <a:off x="1259632" y="2420888"/>
            <a:ext cx="3280364" cy="864096"/>
          </a:xfrm>
          <a:prstGeom prst="wedgeRoundRectCallout">
            <a:avLst>
              <a:gd name="adj1" fmla="val -39471"/>
              <a:gd name="adj2" fmla="val 75685"/>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ユーザに入力してほしい</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項目を強調する</a:t>
            </a:r>
            <a:endParaRPr kumimoji="1" lang="ja-JP" altLang="en-US" sz="2000" b="1" dirty="0">
              <a:latin typeface="メイリオ" pitchFamily="50" charset="-128"/>
              <a:ea typeface="メイリオ" pitchFamily="50" charset="-128"/>
              <a:cs typeface="メイリオ" pitchFamily="50" charset="-128"/>
            </a:endParaRPr>
          </a:p>
        </p:txBody>
      </p:sp>
      <p:sp>
        <p:nvSpPr>
          <p:cNvPr id="12" name="角丸四角形吹き出し 11"/>
          <p:cNvSpPr/>
          <p:nvPr/>
        </p:nvSpPr>
        <p:spPr>
          <a:xfrm>
            <a:off x="4860032" y="2420888"/>
            <a:ext cx="3600400" cy="864096"/>
          </a:xfrm>
          <a:prstGeom prst="wedgeRoundRectCallout">
            <a:avLst>
              <a:gd name="adj1" fmla="val -49088"/>
              <a:gd name="adj2" fmla="val 90032"/>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現在入力しているフォーム</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を強調する</a:t>
            </a:r>
            <a:endParaRPr kumimoji="1" lang="ja-JP" altLang="en-US" sz="2000" b="1" dirty="0">
              <a:latin typeface="メイリオ" pitchFamily="50" charset="-128"/>
              <a:ea typeface="メイリオ" pitchFamily="50" charset="-128"/>
              <a:cs typeface="メイリオ" pitchFamily="50" charset="-128"/>
            </a:endParaRPr>
          </a:p>
        </p:txBody>
      </p:sp>
      <p:sp>
        <p:nvSpPr>
          <p:cNvPr id="13" name="角丸四角形吹き出し 12"/>
          <p:cNvSpPr/>
          <p:nvPr/>
        </p:nvSpPr>
        <p:spPr>
          <a:xfrm>
            <a:off x="5724128" y="4581128"/>
            <a:ext cx="3168352" cy="864096"/>
          </a:xfrm>
          <a:prstGeom prst="wedgeRoundRectCallout">
            <a:avLst>
              <a:gd name="adj1" fmla="val -37363"/>
              <a:gd name="adj2" fmla="val -91657"/>
              <a:gd name="adj3" fmla="val 16667"/>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入力項目についての</a:t>
            </a:r>
            <a:endParaRPr lang="en-US" altLang="ja-JP" sz="2000" b="1" dirty="0" smtClean="0">
              <a:latin typeface="メイリオ" pitchFamily="50" charset="-128"/>
              <a:ea typeface="メイリオ" pitchFamily="50" charset="-128"/>
              <a:cs typeface="メイリオ" pitchFamily="50" charset="-128"/>
            </a:endParaRPr>
          </a:p>
          <a:p>
            <a:pPr algn="ctr"/>
            <a:r>
              <a:rPr kumimoji="1" lang="ja-JP" altLang="en-US" sz="2000" b="1" dirty="0" smtClean="0">
                <a:latin typeface="メイリオ" pitchFamily="50" charset="-128"/>
                <a:ea typeface="メイリオ" pitchFamily="50" charset="-128"/>
                <a:cs typeface="メイリオ" pitchFamily="50" charset="-128"/>
              </a:rPr>
              <a:t>補足を表示する</a:t>
            </a:r>
            <a:endParaRPr kumimoji="1" lang="ja-JP" altLang="en-US" sz="2000" b="1" dirty="0">
              <a:latin typeface="メイリオ" pitchFamily="50" charset="-128"/>
              <a:ea typeface="メイリオ" pitchFamily="50" charset="-128"/>
              <a:cs typeface="メイリオ" pitchFamily="50" charset="-128"/>
            </a:endParaRPr>
          </a:p>
        </p:txBody>
      </p:sp>
      <p:sp>
        <p:nvSpPr>
          <p:cNvPr id="14" name="角丸四角形 13"/>
          <p:cNvSpPr/>
          <p:nvPr/>
        </p:nvSpPr>
        <p:spPr>
          <a:xfrm>
            <a:off x="251520" y="1268760"/>
            <a:ext cx="367240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2800" b="1" dirty="0" smtClean="0">
                <a:latin typeface="メイリオ" pitchFamily="50" charset="-128"/>
                <a:ea typeface="メイリオ" pitchFamily="50" charset="-128"/>
                <a:cs typeface="メイリオ" pitchFamily="50" charset="-128"/>
              </a:rPr>
              <a:t>iframe</a:t>
            </a:r>
            <a:r>
              <a:rPr lang="ja-JP" altLang="en-US" sz="2800" b="1" dirty="0" smtClean="0">
                <a:ea typeface="メイリオ" pitchFamily="50" charset="-128"/>
                <a:cs typeface="メイリオ" pitchFamily="50" charset="-128"/>
              </a:rPr>
              <a:t>モジュール</a:t>
            </a:r>
            <a:endParaRPr kumimoji="1"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dissolv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animBg="1"/>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3.4</a:t>
            </a:r>
            <a:r>
              <a:rPr lang="ja-JP" altLang="en-US" dirty="0" smtClean="0"/>
              <a:t> 検討項目</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0" name="表 9"/>
          <p:cNvGraphicFramePr>
            <a:graphicFrameLocks noGrp="1"/>
          </p:cNvGraphicFramePr>
          <p:nvPr/>
        </p:nvGraphicFramePr>
        <p:xfrm>
          <a:off x="107504" y="1124744"/>
          <a:ext cx="8892480" cy="5400599"/>
        </p:xfrm>
        <a:graphic>
          <a:graphicData uri="http://schemas.openxmlformats.org/drawingml/2006/table">
            <a:tbl>
              <a:tblPr/>
              <a:tblGrid>
                <a:gridCol w="536615"/>
                <a:gridCol w="8355865"/>
              </a:tblGrid>
              <a:tr h="463693">
                <a:tc>
                  <a:txBody>
                    <a:bodyPr/>
                    <a:lstStyle/>
                    <a:p>
                      <a:pPr algn="ctr">
                        <a:lnSpc>
                          <a:spcPts val="1800"/>
                        </a:lnSpc>
                        <a:spcAft>
                          <a:spcPts val="0"/>
                        </a:spcAft>
                      </a:pPr>
                      <a:r>
                        <a:rPr lang="en-US" altLang="ja-JP" sz="2400" b="1" kern="100" dirty="0" smtClean="0">
                          <a:latin typeface="+mn-lt"/>
                          <a:ea typeface="Mincho"/>
                          <a:cs typeface="Times New Roman"/>
                        </a:rPr>
                        <a:t>#</a:t>
                      </a:r>
                      <a:endParaRPr lang="ja-JP" sz="24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3708">
                <a:tc>
                  <a:txBody>
                    <a:bodyPr/>
                    <a:lstStyle/>
                    <a:p>
                      <a:pPr algn="ctr">
                        <a:lnSpc>
                          <a:spcPts val="1800"/>
                        </a:lnSpc>
                        <a:spcAft>
                          <a:spcPts val="0"/>
                        </a:spcAft>
                      </a:pPr>
                      <a:r>
                        <a:rPr lang="en-US" sz="2000" b="1" kern="100" dirty="0">
                          <a:latin typeface="Century"/>
                          <a:ea typeface="Mincho"/>
                          <a:cs typeface="Times New Roman"/>
                        </a:rPr>
                        <a:t>1</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3708">
                <a:tc>
                  <a:txBody>
                    <a:bodyPr/>
                    <a:lstStyle/>
                    <a:p>
                      <a:pPr algn="ctr">
                        <a:lnSpc>
                          <a:spcPts val="1800"/>
                        </a:lnSpc>
                        <a:spcAft>
                          <a:spcPts val="0"/>
                        </a:spcAft>
                      </a:pPr>
                      <a:r>
                        <a:rPr lang="en-US" sz="2000" b="1" kern="100" dirty="0">
                          <a:latin typeface="Century"/>
                          <a:ea typeface="Mincho"/>
                          <a:cs typeface="Times New Roman"/>
                        </a:rPr>
                        <a:t>2</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3708">
                <a:tc>
                  <a:txBody>
                    <a:bodyPr/>
                    <a:lstStyle/>
                    <a:p>
                      <a:pPr algn="ctr">
                        <a:lnSpc>
                          <a:spcPts val="1800"/>
                        </a:lnSpc>
                        <a:spcAft>
                          <a:spcPts val="0"/>
                        </a:spcAft>
                      </a:pPr>
                      <a:r>
                        <a:rPr lang="en-US" sz="2000" b="1" kern="100" dirty="0">
                          <a:latin typeface="Century"/>
                          <a:ea typeface="Mincho"/>
                          <a:cs typeface="Times New Roman"/>
                        </a:rPr>
                        <a:t>3</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2000" b="1" kern="100" dirty="0" smtClean="0">
                          <a:latin typeface="+mn-lt"/>
                          <a:ea typeface="Mincho"/>
                          <a:cs typeface="Times New Roman"/>
                        </a:rPr>
                        <a:t>アクティブなフォームは</a:t>
                      </a:r>
                      <a:r>
                        <a:rPr lang="ja-JP" sz="2000" b="1" kern="100" dirty="0" smtClean="0">
                          <a:latin typeface="+mn-lt"/>
                          <a:ea typeface="Mincho"/>
                          <a:cs typeface="Times New Roman"/>
                        </a:rPr>
                        <a:t>色</a:t>
                      </a:r>
                      <a:r>
                        <a:rPr lang="ja-JP" sz="2000" b="1"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5722">
                <a:tc>
                  <a:txBody>
                    <a:bodyPr/>
                    <a:lstStyle/>
                    <a:p>
                      <a:pPr algn="ctr">
                        <a:lnSpc>
                          <a:spcPts val="1800"/>
                        </a:lnSpc>
                        <a:spcAft>
                          <a:spcPts val="0"/>
                        </a:spcAft>
                      </a:pPr>
                      <a:r>
                        <a:rPr lang="en-US" sz="2000" b="1" kern="100" dirty="0">
                          <a:latin typeface="Century"/>
                          <a:ea typeface="Mincho"/>
                          <a:cs typeface="Times New Roman"/>
                        </a:rPr>
                        <a:t>4</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3708">
                <a:tc>
                  <a:txBody>
                    <a:bodyPr/>
                    <a:lstStyle/>
                    <a:p>
                      <a:pPr algn="ctr">
                        <a:lnSpc>
                          <a:spcPts val="1800"/>
                        </a:lnSpc>
                        <a:spcAft>
                          <a:spcPts val="0"/>
                        </a:spcAft>
                      </a:pPr>
                      <a:r>
                        <a:rPr lang="en-US" sz="2000" b="1" kern="100" dirty="0">
                          <a:latin typeface="Century"/>
                          <a:ea typeface="Mincho"/>
                          <a:cs typeface="Times New Roman"/>
                        </a:rPr>
                        <a:t>5</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3708">
                <a:tc>
                  <a:txBody>
                    <a:bodyPr/>
                    <a:lstStyle/>
                    <a:p>
                      <a:pPr algn="ctr">
                        <a:lnSpc>
                          <a:spcPts val="1800"/>
                        </a:lnSpc>
                        <a:spcAft>
                          <a:spcPts val="0"/>
                        </a:spcAft>
                      </a:pPr>
                      <a:r>
                        <a:rPr lang="en-US" sz="2000" b="1" kern="100" dirty="0">
                          <a:latin typeface="Century"/>
                          <a:ea typeface="Mincho"/>
                          <a:cs typeface="Times New Roman"/>
                        </a:rPr>
                        <a:t>6</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3708">
                <a:tc>
                  <a:txBody>
                    <a:bodyPr/>
                    <a:lstStyle/>
                    <a:p>
                      <a:pPr algn="ctr">
                        <a:lnSpc>
                          <a:spcPts val="1800"/>
                        </a:lnSpc>
                        <a:spcAft>
                          <a:spcPts val="0"/>
                        </a:spcAft>
                      </a:pPr>
                      <a:r>
                        <a:rPr lang="en-US" sz="2000" b="1" kern="100" dirty="0">
                          <a:latin typeface="Century"/>
                          <a:ea typeface="Mincho"/>
                          <a:cs typeface="Times New Roman"/>
                        </a:rPr>
                        <a:t>7</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3708">
                <a:tc>
                  <a:txBody>
                    <a:bodyPr/>
                    <a:lstStyle/>
                    <a:p>
                      <a:pPr algn="ctr">
                        <a:lnSpc>
                          <a:spcPts val="1800"/>
                        </a:lnSpc>
                        <a:spcAft>
                          <a:spcPts val="0"/>
                        </a:spcAft>
                      </a:pPr>
                      <a:r>
                        <a:rPr lang="en-US" sz="2000" b="1" kern="100">
                          <a:latin typeface="Century"/>
                          <a:ea typeface="Mincho"/>
                          <a:cs typeface="Times New Roman"/>
                        </a:rPr>
                        <a:t>8</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altLang="en-US" sz="2000" b="1" kern="100" dirty="0" smtClean="0">
                          <a:latin typeface="+mn-lt"/>
                          <a:ea typeface="Mincho"/>
                          <a:cs typeface="Times New Roman"/>
                        </a:rPr>
                        <a:t>初期表示の文言を設定する</a:t>
                      </a:r>
                      <a:endParaRPr lang="ja-JP" sz="20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3708">
                <a:tc>
                  <a:txBody>
                    <a:bodyPr/>
                    <a:lstStyle/>
                    <a:p>
                      <a:pPr algn="ctr">
                        <a:lnSpc>
                          <a:spcPts val="1800"/>
                        </a:lnSpc>
                        <a:spcAft>
                          <a:spcPts val="0"/>
                        </a:spcAft>
                      </a:pPr>
                      <a:r>
                        <a:rPr lang="en-US" sz="2000" b="1" kern="100">
                          <a:latin typeface="Century"/>
                          <a:ea typeface="Mincho"/>
                          <a:cs typeface="Times New Roman"/>
                        </a:rPr>
                        <a:t>9</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34101">
                <a:tc>
                  <a:txBody>
                    <a:bodyPr/>
                    <a:lstStyle/>
                    <a:p>
                      <a:pPr algn="ctr">
                        <a:lnSpc>
                          <a:spcPts val="1800"/>
                        </a:lnSpc>
                        <a:spcAft>
                          <a:spcPts val="0"/>
                        </a:spcAft>
                      </a:pPr>
                      <a:r>
                        <a:rPr lang="en-US" sz="2000" b="1" kern="100">
                          <a:latin typeface="Century"/>
                          <a:ea typeface="Mincho"/>
                          <a:cs typeface="Times New Roman"/>
                        </a:rPr>
                        <a:t>10</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ラジオボタンやチェックボックス</a:t>
                      </a:r>
                      <a:r>
                        <a:rPr lang="ja-JP" sz="2000" b="1" kern="100" dirty="0" smtClean="0">
                          <a:latin typeface="+mn-lt"/>
                          <a:ea typeface="Mincho"/>
                          <a:cs typeface="Times New Roman"/>
                        </a:rPr>
                        <a:t>はラベル</a:t>
                      </a:r>
                      <a:r>
                        <a:rPr lang="ja-JP" sz="2000" b="1"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3708">
                <a:tc>
                  <a:txBody>
                    <a:bodyPr/>
                    <a:lstStyle/>
                    <a:p>
                      <a:pPr algn="ctr">
                        <a:lnSpc>
                          <a:spcPts val="1800"/>
                        </a:lnSpc>
                        <a:spcAft>
                          <a:spcPts val="0"/>
                        </a:spcAft>
                      </a:pPr>
                      <a:r>
                        <a:rPr lang="en-US" sz="2000" b="1" kern="100">
                          <a:latin typeface="Century"/>
                          <a:ea typeface="Mincho"/>
                          <a:cs typeface="Times New Roman"/>
                        </a:rPr>
                        <a:t>11</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429">
                <a:tc>
                  <a:txBody>
                    <a:bodyPr/>
                    <a:lstStyle/>
                    <a:p>
                      <a:pPr algn="ctr">
                        <a:lnSpc>
                          <a:spcPts val="1800"/>
                        </a:lnSpc>
                        <a:spcAft>
                          <a:spcPts val="0"/>
                        </a:spcAft>
                      </a:pPr>
                      <a:r>
                        <a:rPr lang="en-US" sz="2000" b="1" kern="100" dirty="0">
                          <a:latin typeface="Century"/>
                          <a:ea typeface="Mincho"/>
                          <a:cs typeface="Times New Roman"/>
                        </a:rPr>
                        <a:t>12</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エラー箇所に正しい情報が入力</a:t>
                      </a:r>
                      <a:r>
                        <a:rPr lang="ja-JP" sz="2000" b="1" kern="100" dirty="0" smtClean="0">
                          <a:latin typeface="+mn-lt"/>
                          <a:ea typeface="Mincho"/>
                          <a:cs typeface="Times New Roman"/>
                        </a:rPr>
                        <a:t>されたらエラー</a:t>
                      </a:r>
                      <a:r>
                        <a:rPr lang="ja-JP" sz="2000" b="1"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60282">
                <a:tc>
                  <a:txBody>
                    <a:bodyPr/>
                    <a:lstStyle/>
                    <a:p>
                      <a:pPr algn="ctr">
                        <a:lnSpc>
                          <a:spcPts val="1800"/>
                        </a:lnSpc>
                        <a:spcAft>
                          <a:spcPts val="0"/>
                        </a:spcAft>
                      </a:pPr>
                      <a:r>
                        <a:rPr lang="en-US" sz="2000" b="1" kern="100" dirty="0" smtClean="0">
                          <a:latin typeface="Century"/>
                          <a:ea typeface="Mincho"/>
                          <a:cs typeface="Times New Roman"/>
                        </a:rPr>
                        <a:t>13</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smtClean="0">
                          <a:latin typeface="+mn-lt"/>
                          <a:ea typeface="Mincho"/>
                          <a:cs typeface="Times New Roman"/>
                        </a:rPr>
                        <a:t>登録</a:t>
                      </a:r>
                      <a:r>
                        <a:rPr lang="ja-JP" sz="2000" b="1" kern="100" dirty="0">
                          <a:latin typeface="+mn-lt"/>
                          <a:ea typeface="Mincho"/>
                          <a:cs typeface="Times New Roman"/>
                        </a:rPr>
                        <a:t>ボタンは全ての入力が完了したら押せるようにする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検討項目の選定プロセス</a:t>
            </a:r>
            <a:endParaRPr kumimoji="1" lang="ja-JP" altLang="en-US" dirty="0"/>
          </a:p>
        </p:txBody>
      </p:sp>
      <p:sp>
        <p:nvSpPr>
          <p:cNvPr id="3" name="コンテンツ プレースホルダ 2"/>
          <p:cNvSpPr>
            <a:spLocks noGrp="1"/>
          </p:cNvSpPr>
          <p:nvPr>
            <p:ph idx="1"/>
          </p:nvPr>
        </p:nvSpPr>
        <p:spPr/>
        <p:txBody>
          <a:bodyPr/>
          <a:lstStyle/>
          <a:p>
            <a:pPr marL="514350" indent="-514350">
              <a:buFont typeface="+mj-ea"/>
              <a:buAutoNum type="circleNumDbPlain"/>
            </a:pPr>
            <a:r>
              <a:rPr kumimoji="1" lang="en-US" altLang="ja-JP" dirty="0" smtClean="0"/>
              <a:t>『EFO』</a:t>
            </a:r>
            <a:r>
              <a:rPr lang="ja-JP" altLang="en-US" dirty="0" smtClean="0"/>
              <a:t>という</a:t>
            </a:r>
            <a:r>
              <a:rPr kumimoji="1" lang="ja-JP" altLang="en-US" dirty="0" smtClean="0"/>
              <a:t>キーワード</a:t>
            </a:r>
            <a:r>
              <a:rPr kumimoji="1" lang="en-US" altLang="ja-JP" dirty="0" smtClean="0"/>
              <a:t>Google</a:t>
            </a:r>
            <a:r>
              <a:rPr kumimoji="1" lang="ja-JP" altLang="en-US" dirty="0" smtClean="0"/>
              <a:t>内検索。</a:t>
            </a:r>
            <a:endParaRPr kumimoji="1" lang="en-US" altLang="ja-JP" dirty="0" smtClean="0"/>
          </a:p>
          <a:p>
            <a:pPr marL="514350" indent="-514350">
              <a:buFont typeface="+mj-ea"/>
              <a:buAutoNum type="circleNumDbPlain"/>
            </a:pPr>
            <a:r>
              <a:rPr lang="ja-JP" altLang="en-US" dirty="0" smtClean="0"/>
              <a:t>重複を省いた上位１０サイト内の</a:t>
            </a:r>
            <a:r>
              <a:rPr lang="en-US" altLang="ja-JP" dirty="0" smtClean="0"/>
              <a:t>EFO</a:t>
            </a:r>
            <a:r>
              <a:rPr lang="ja-JP" altLang="en-US" dirty="0" smtClean="0"/>
              <a:t>のポイント、特徴、機能等の項目をピックアップ。</a:t>
            </a:r>
            <a:endParaRPr lang="en-US" altLang="ja-JP" dirty="0" smtClean="0"/>
          </a:p>
          <a:p>
            <a:pPr marL="514350" indent="-514350">
              <a:buFont typeface="+mj-ea"/>
              <a:buAutoNum type="circleNumDbPlain"/>
            </a:pPr>
            <a:r>
              <a:rPr kumimoji="1" lang="ja-JP" altLang="en-US" dirty="0" smtClean="0"/>
              <a:t>ピックアップ項目の重複項目や関連性の無い項目等を省く。</a:t>
            </a:r>
            <a:r>
              <a:rPr kumimoji="1" lang="en-US" altLang="ja-JP" dirty="0" smtClean="0"/>
              <a:t>【126</a:t>
            </a:r>
            <a:r>
              <a:rPr kumimoji="1" lang="ja-JP" altLang="en-US" dirty="0" smtClean="0"/>
              <a:t>項目</a:t>
            </a:r>
            <a:r>
              <a:rPr lang="en-US" altLang="ja-JP" dirty="0" smtClean="0"/>
              <a:t>-&gt;24</a:t>
            </a:r>
            <a:r>
              <a:rPr lang="ja-JP" altLang="en-US" dirty="0" smtClean="0"/>
              <a:t>項目</a:t>
            </a:r>
            <a:r>
              <a:rPr kumimoji="1" lang="en-US" altLang="ja-JP" dirty="0" smtClean="0"/>
              <a:t>】</a:t>
            </a:r>
          </a:p>
          <a:p>
            <a:pPr marL="514350" indent="-514350">
              <a:buFont typeface="+mj-ea"/>
              <a:buAutoNum type="circleNumDbPlain"/>
            </a:pPr>
            <a:r>
              <a:rPr kumimoji="1" lang="en-US" altLang="ja-JP" dirty="0" smtClean="0"/>
              <a:t>NC3</a:t>
            </a:r>
            <a:r>
              <a:rPr kumimoji="1" lang="ja-JP" altLang="en-US" dirty="0" smtClean="0"/>
              <a:t>の仕様、</a:t>
            </a:r>
            <a:r>
              <a:rPr kumimoji="1" lang="en-US" altLang="ja-JP" dirty="0" smtClean="0"/>
              <a:t>iframe</a:t>
            </a:r>
            <a:r>
              <a:rPr kumimoji="1" lang="ja-JP" altLang="en-US" dirty="0" smtClean="0"/>
              <a:t>プラグインの仕様</a:t>
            </a:r>
            <a:endParaRPr kumimoji="1" lang="en-US" altLang="ja-JP" dirty="0" smtClean="0"/>
          </a:p>
          <a:p>
            <a:pPr marL="514350" indent="-514350">
              <a:buNone/>
            </a:pPr>
            <a:r>
              <a:rPr lang="ja-JP" altLang="en-US" dirty="0" smtClean="0"/>
              <a:t>　に適さない項目を省く。</a:t>
            </a:r>
            <a:r>
              <a:rPr lang="en-US" altLang="ja-JP" dirty="0" smtClean="0"/>
              <a:t>【24</a:t>
            </a:r>
            <a:r>
              <a:rPr lang="ja-JP" altLang="en-US" dirty="0" smtClean="0"/>
              <a:t>項目</a:t>
            </a:r>
            <a:r>
              <a:rPr lang="en-US" altLang="ja-JP" dirty="0" smtClean="0"/>
              <a:t>-&gt;13</a:t>
            </a:r>
            <a:r>
              <a:rPr lang="ja-JP" altLang="en-US" dirty="0" smtClean="0"/>
              <a:t>項目</a:t>
            </a:r>
            <a:r>
              <a:rPr lang="en-US" altLang="ja-JP" dirty="0" smtClean="0"/>
              <a:t>】</a:t>
            </a: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24</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t>解決方法</a:t>
            </a:r>
            <a:endParaRPr kumimoji="1" lang="en-US" altLang="ja-JP" sz="3200" dirty="0" smtClean="0"/>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a:t>
            </a:r>
            <a:r>
              <a:rPr kumimoji="1" lang="en-US" altLang="ja-JP" dirty="0" smtClean="0"/>
              <a:t>.1</a:t>
            </a:r>
            <a:r>
              <a:rPr lang="ja-JP" altLang="en-US" dirty="0" smtClean="0"/>
              <a:t> 検討項目の分類</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0" name="表 9"/>
          <p:cNvGraphicFramePr>
            <a:graphicFrameLocks noGrp="1"/>
          </p:cNvGraphicFramePr>
          <p:nvPr/>
        </p:nvGraphicFramePr>
        <p:xfrm>
          <a:off x="179512" y="1052735"/>
          <a:ext cx="8568952" cy="5696116"/>
        </p:xfrm>
        <a:graphic>
          <a:graphicData uri="http://schemas.openxmlformats.org/drawingml/2006/table">
            <a:tbl>
              <a:tblPr/>
              <a:tblGrid>
                <a:gridCol w="432048"/>
                <a:gridCol w="5328592"/>
                <a:gridCol w="2808312"/>
              </a:tblGrid>
              <a:tr h="340697">
                <a:tc>
                  <a:txBody>
                    <a:bodyPr/>
                    <a:lstStyle/>
                    <a:p>
                      <a:pPr algn="ctr">
                        <a:lnSpc>
                          <a:spcPts val="1800"/>
                        </a:lnSpc>
                        <a:spcAft>
                          <a:spcPts val="0"/>
                        </a:spcAft>
                      </a:pPr>
                      <a:r>
                        <a:rPr lang="en-US" altLang="ja-JP" sz="2000" b="1" kern="100" dirty="0" smtClean="0">
                          <a:latin typeface="+mn-lt"/>
                          <a:ea typeface="Mincho"/>
                          <a:cs typeface="Times New Roman"/>
                        </a:rPr>
                        <a:t>#</a:t>
                      </a:r>
                      <a:endParaRPr lang="ja-JP" sz="20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000" b="1" kern="100" dirty="0">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000" b="1" kern="100" dirty="0" smtClean="0">
                          <a:latin typeface="+mn-lt"/>
                          <a:ea typeface="Mincho"/>
                          <a:cs typeface="Times New Roman"/>
                        </a:rPr>
                        <a:t>分類</a:t>
                      </a:r>
                      <a:endParaRPr lang="ja-JP" sz="20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1</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rowSpan="10">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2</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3</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altLang="en-US" sz="1800" b="1" kern="100" dirty="0" smtClean="0">
                          <a:latin typeface="+mn-lt"/>
                          <a:ea typeface="Mincho"/>
                          <a:cs typeface="Times New Roman"/>
                        </a:rPr>
                        <a:t>アクティブなフォームは</a:t>
                      </a:r>
                      <a:r>
                        <a:rPr lang="ja-JP" sz="1800" b="1" kern="100" dirty="0" smtClean="0">
                          <a:latin typeface="+mn-lt"/>
                          <a:ea typeface="Mincho"/>
                          <a:cs typeface="Times New Roman"/>
                        </a:rPr>
                        <a:t>色</a:t>
                      </a:r>
                      <a:r>
                        <a:rPr lang="ja-JP" sz="1800" b="1"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7746">
                <a:tc>
                  <a:txBody>
                    <a:bodyPr/>
                    <a:lstStyle/>
                    <a:p>
                      <a:pPr algn="r">
                        <a:lnSpc>
                          <a:spcPts val="1800"/>
                        </a:lnSpc>
                        <a:spcAft>
                          <a:spcPts val="0"/>
                        </a:spcAft>
                      </a:pPr>
                      <a:r>
                        <a:rPr lang="en-US" sz="1800" b="1" kern="100" dirty="0">
                          <a:latin typeface="Century"/>
                          <a:ea typeface="Mincho"/>
                          <a:cs typeface="Times New Roman"/>
                        </a:rPr>
                        <a:t>4</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5</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6</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7</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8</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altLang="en-US" sz="1800" b="1" kern="100" dirty="0" smtClean="0">
                          <a:latin typeface="+mn-lt"/>
                          <a:ea typeface="Mincho"/>
                          <a:cs typeface="Times New Roman"/>
                        </a:rPr>
                        <a:t>初期表示の文言を設定する</a:t>
                      </a:r>
                      <a:endParaRPr lang="ja-JP" altLang="ja-JP" sz="18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9</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577349">
                <a:tc>
                  <a:txBody>
                    <a:bodyPr/>
                    <a:lstStyle/>
                    <a:p>
                      <a:pPr algn="r">
                        <a:lnSpc>
                          <a:spcPts val="1800"/>
                        </a:lnSpc>
                        <a:spcAft>
                          <a:spcPts val="0"/>
                        </a:spcAft>
                      </a:pPr>
                      <a:r>
                        <a:rPr lang="en-US" sz="1800" b="1" kern="100" dirty="0">
                          <a:latin typeface="Century"/>
                          <a:ea typeface="Mincho"/>
                          <a:cs typeface="Times New Roman"/>
                        </a:rPr>
                        <a:t>10</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ラジオボタンやチェックボックス</a:t>
                      </a:r>
                      <a:r>
                        <a:rPr lang="ja-JP" sz="1800" b="1" kern="100" dirty="0" smtClean="0">
                          <a:latin typeface="+mn-lt"/>
                          <a:ea typeface="Mincho"/>
                          <a:cs typeface="Times New Roman"/>
                        </a:rPr>
                        <a:t>はラベル</a:t>
                      </a:r>
                      <a:r>
                        <a:rPr lang="ja-JP" sz="1800" b="1"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11</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rowSpan="2">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590272">
                <a:tc>
                  <a:txBody>
                    <a:bodyPr/>
                    <a:lstStyle/>
                    <a:p>
                      <a:pPr algn="r">
                        <a:lnSpc>
                          <a:spcPts val="1800"/>
                        </a:lnSpc>
                        <a:spcAft>
                          <a:spcPts val="0"/>
                        </a:spcAft>
                      </a:pPr>
                      <a:r>
                        <a:rPr lang="en-US" sz="1800" b="1" kern="100" dirty="0">
                          <a:latin typeface="Century"/>
                          <a:ea typeface="Mincho"/>
                          <a:cs typeface="Times New Roman"/>
                        </a:rPr>
                        <a:t>12</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エラー箇所に正しい情報が入力</a:t>
                      </a:r>
                      <a:r>
                        <a:rPr lang="ja-JP" sz="1800" b="1" kern="100" dirty="0" smtClean="0">
                          <a:latin typeface="+mn-lt"/>
                          <a:ea typeface="Mincho"/>
                          <a:cs typeface="Times New Roman"/>
                        </a:rPr>
                        <a:t>されたらエラー</a:t>
                      </a:r>
                      <a:r>
                        <a:rPr lang="ja-JP" sz="1800" b="1"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727564">
                <a:tc>
                  <a:txBody>
                    <a:bodyPr/>
                    <a:lstStyle/>
                    <a:p>
                      <a:pPr algn="r">
                        <a:lnSpc>
                          <a:spcPts val="1800"/>
                        </a:lnSpc>
                        <a:spcAft>
                          <a:spcPts val="0"/>
                        </a:spcAft>
                      </a:pPr>
                      <a:r>
                        <a:rPr lang="en-US" sz="1800" b="1" kern="100" dirty="0" smtClean="0">
                          <a:latin typeface="Century"/>
                          <a:ea typeface="Mincho"/>
                          <a:cs typeface="Times New Roman"/>
                        </a:rPr>
                        <a:t>13</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lnSpc>
                          <a:spcPts val="1800"/>
                        </a:lnSpc>
                        <a:spcAft>
                          <a:spcPts val="0"/>
                        </a:spcAft>
                      </a:pPr>
                      <a:r>
                        <a:rPr lang="ja-JP" sz="1800" b="1" kern="100" dirty="0" smtClean="0">
                          <a:latin typeface="+mn-lt"/>
                          <a:ea typeface="Mincho"/>
                          <a:cs typeface="Times New Roman"/>
                        </a:rPr>
                        <a:t>登録</a:t>
                      </a:r>
                      <a:r>
                        <a:rPr lang="ja-JP" sz="1800" b="1" kern="100" dirty="0">
                          <a:latin typeface="+mn-lt"/>
                          <a:ea typeface="Mincho"/>
                          <a:cs typeface="Times New Roman"/>
                        </a:rPr>
                        <a:t>ボタンは全ての入力が完了したら押せるようにする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r>
            </a:tbl>
          </a:graphicData>
        </a:graphic>
      </p:graphicFrame>
      <p:sp>
        <p:nvSpPr>
          <p:cNvPr id="7" name="正方形/長方形 6"/>
          <p:cNvSpPr/>
          <p:nvPr/>
        </p:nvSpPr>
        <p:spPr>
          <a:xfrm>
            <a:off x="6012160" y="5157192"/>
            <a:ext cx="2664296" cy="792088"/>
          </a:xfrm>
          <a:prstGeom prst="rect">
            <a:avLst/>
          </a:prstGeom>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b="1" kern="100" dirty="0" smtClean="0">
                <a:solidFill>
                  <a:schemeClr val="tx1"/>
                </a:solidFill>
                <a:ea typeface="Mincho"/>
                <a:cs typeface="Times New Roman"/>
              </a:rPr>
              <a:t>リアルタイム</a:t>
            </a:r>
            <a:endParaRPr lang="en-US" altLang="ja-JP" b="1" kern="100" dirty="0" smtClean="0">
              <a:solidFill>
                <a:schemeClr val="tx1"/>
              </a:solidFill>
              <a:ea typeface="Mincho"/>
              <a:cs typeface="Times New Roman"/>
            </a:endParaRPr>
          </a:p>
          <a:p>
            <a:pPr algn="ctr"/>
            <a:r>
              <a:rPr lang="ja-JP" altLang="en-US" b="1" kern="100" dirty="0" smtClean="0">
                <a:solidFill>
                  <a:schemeClr val="tx1"/>
                </a:solidFill>
                <a:ea typeface="Mincho"/>
                <a:cs typeface="Times New Roman"/>
              </a:rPr>
              <a:t>バリデーション</a:t>
            </a:r>
          </a:p>
        </p:txBody>
      </p:sp>
      <p:sp>
        <p:nvSpPr>
          <p:cNvPr id="8" name="正方形/長方形 7"/>
          <p:cNvSpPr/>
          <p:nvPr/>
        </p:nvSpPr>
        <p:spPr>
          <a:xfrm>
            <a:off x="6012160" y="6093296"/>
            <a:ext cx="2664296" cy="576064"/>
          </a:xfrm>
          <a:prstGeom prst="rect">
            <a:avLst/>
          </a:prstGeom>
          <a:scene3d>
            <a:camera prst="orthographicFront"/>
            <a:lightRig rig="threePt" dir="t"/>
          </a:scene3d>
          <a:sp3d>
            <a:bevelT w="139700" prst="cross"/>
          </a:sp3d>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b="1" kern="100" dirty="0" smtClean="0">
                <a:solidFill>
                  <a:schemeClr val="tx1"/>
                </a:solidFill>
                <a:ea typeface="Mincho"/>
                <a:cs typeface="Times New Roman"/>
              </a:rPr>
              <a:t>サブミットロック</a:t>
            </a:r>
          </a:p>
        </p:txBody>
      </p:sp>
      <p:sp>
        <p:nvSpPr>
          <p:cNvPr id="6" name="正方形/長方形 5"/>
          <p:cNvSpPr/>
          <p:nvPr/>
        </p:nvSpPr>
        <p:spPr>
          <a:xfrm>
            <a:off x="6012160" y="1449168"/>
            <a:ext cx="2664296" cy="3564008"/>
          </a:xfrm>
          <a:prstGeom prst="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b="1" kern="100" dirty="0" smtClean="0">
                <a:solidFill>
                  <a:schemeClr val="tx1"/>
                </a:solidFill>
                <a:ea typeface="Mincho"/>
                <a:cs typeface="Times New Roman"/>
              </a:rPr>
              <a:t>表示・入力方法最適化</a:t>
            </a:r>
            <a:endParaRPr lang="ja-JP" altLang="en-US" b="1" kern="100" dirty="0">
              <a:solidFill>
                <a:schemeClr val="tx1"/>
              </a:solidFill>
              <a:ea typeface="Mincho"/>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1" name="コンテンツ プレースホルダ 2"/>
          <p:cNvSpPr>
            <a:spLocks noGrp="1"/>
          </p:cNvSpPr>
          <p:nvPr>
            <p:ph idx="1"/>
          </p:nvPr>
        </p:nvSpPr>
        <p:spPr>
          <a:xfrm>
            <a:off x="457200" y="2348880"/>
            <a:ext cx="8363272" cy="2088232"/>
          </a:xfrm>
        </p:spPr>
        <p:txBody>
          <a:bodyPr>
            <a:normAutofit/>
          </a:bodyPr>
          <a:lstStyle/>
          <a:p>
            <a:r>
              <a:rPr lang="ja-JP" altLang="en-US" sz="2400" dirty="0" smtClean="0"/>
              <a:t>画面のイメージを固める段階で、表示する項目・表示の並び等の精査を行い最適化する。</a:t>
            </a:r>
            <a:endParaRPr lang="en-US" altLang="ja-JP" sz="2400" dirty="0" smtClean="0"/>
          </a:p>
          <a:p>
            <a:r>
              <a:rPr kumimoji="1" lang="en-US" altLang="ja-JP" sz="2400" dirty="0" smtClean="0"/>
              <a:t>Web</a:t>
            </a:r>
            <a:r>
              <a:rPr kumimoji="1" lang="ja-JP" altLang="en-US" sz="2400" dirty="0" smtClean="0"/>
              <a:t>ブラウザ上に表示される部分であるため、</a:t>
            </a:r>
            <a:r>
              <a:rPr kumimoji="1" lang="en-US" altLang="ja-JP" sz="2400" dirty="0" smtClean="0"/>
              <a:t>HTML5</a:t>
            </a:r>
            <a:r>
              <a:rPr kumimoji="1" lang="ja-JP" altLang="en-US" sz="2400" dirty="0" smtClean="0"/>
              <a:t>と</a:t>
            </a:r>
            <a:r>
              <a:rPr kumimoji="1" lang="en-US" altLang="ja-JP" sz="2400" dirty="0" smtClean="0"/>
              <a:t>Bootstrap</a:t>
            </a:r>
            <a:r>
              <a:rPr kumimoji="1" lang="ja-JP" altLang="en-US" sz="2400" dirty="0" smtClean="0"/>
              <a:t>を使い、実現する。</a:t>
            </a:r>
            <a:endParaRPr kumimoji="1" lang="ja-JP" altLang="en-US" sz="2400" dirty="0"/>
          </a:p>
        </p:txBody>
      </p:sp>
      <p:sp>
        <p:nvSpPr>
          <p:cNvPr id="12" name="テキスト ボックス 11"/>
          <p:cNvSpPr txBox="1"/>
          <p:nvPr/>
        </p:nvSpPr>
        <p:spPr>
          <a:xfrm>
            <a:off x="683568" y="4581128"/>
            <a:ext cx="1584178" cy="523220"/>
          </a:xfrm>
          <a:prstGeom prst="rect">
            <a:avLst/>
          </a:prstGeom>
          <a:noFill/>
        </p:spPr>
        <p:txBody>
          <a:bodyPr wrap="square" rtlCol="0">
            <a:spAutoFit/>
          </a:bodyPr>
          <a:lstStyle/>
          <a:p>
            <a:r>
              <a:rPr kumimoji="1" lang="ja-JP" altLang="en-US" sz="2800" b="1" dirty="0" smtClean="0">
                <a:latin typeface="メイリオ" pitchFamily="50" charset="-128"/>
                <a:ea typeface="メイリオ" pitchFamily="50" charset="-128"/>
                <a:cs typeface="メイリオ" pitchFamily="50" charset="-128"/>
              </a:rPr>
              <a:t>例えば、</a:t>
            </a:r>
            <a:endParaRPr kumimoji="1" lang="ja-JP" altLang="en-US" sz="2800" b="1" dirty="0">
              <a:latin typeface="メイリオ" pitchFamily="50" charset="-128"/>
              <a:ea typeface="メイリオ" pitchFamily="50" charset="-128"/>
              <a:cs typeface="メイリオ" pitchFamily="50" charset="-128"/>
            </a:endParaRPr>
          </a:p>
        </p:txBody>
      </p:sp>
      <p:pic>
        <p:nvPicPr>
          <p:cNvPr id="13" name="図 12"/>
          <p:cNvPicPr/>
          <p:nvPr/>
        </p:nvPicPr>
        <p:blipFill>
          <a:blip r:embed="rId3" cstate="print"/>
          <a:srcRect/>
          <a:stretch>
            <a:fillRect/>
          </a:stretch>
        </p:blipFill>
        <p:spPr bwMode="auto">
          <a:xfrm>
            <a:off x="251520" y="5157192"/>
            <a:ext cx="8591494" cy="792088"/>
          </a:xfrm>
          <a:prstGeom prst="rect">
            <a:avLst/>
          </a:prstGeom>
          <a:noFill/>
          <a:ln w="9525">
            <a:noFill/>
            <a:miter lim="800000"/>
            <a:headEnd/>
            <a:tailEnd/>
          </a:ln>
        </p:spPr>
      </p:pic>
      <p:sp>
        <p:nvSpPr>
          <p:cNvPr id="8" name="角丸四角形 7"/>
          <p:cNvSpPr/>
          <p:nvPr/>
        </p:nvSpPr>
        <p:spPr>
          <a:xfrm>
            <a:off x="323528" y="1196752"/>
            <a:ext cx="5112568"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①表示・入力方法最適化</a:t>
            </a:r>
            <a:endParaRPr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a:t>
            </a:r>
            <a:r>
              <a:rPr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67544" y="2204864"/>
            <a:ext cx="8435280" cy="1656184"/>
          </a:xfrm>
        </p:spPr>
        <p:txBody>
          <a:bodyPr>
            <a:noAutofit/>
          </a:bodyPr>
          <a:lstStyle/>
          <a:p>
            <a:r>
              <a:rPr lang="en-US" altLang="ja-JP" sz="2400" dirty="0" smtClean="0"/>
              <a:t>AngularJS</a:t>
            </a:r>
            <a:r>
              <a:rPr lang="ja-JP" altLang="en-US" sz="2400" dirty="0" smtClean="0"/>
              <a:t>の双方向データバインディング機能を利用。</a:t>
            </a:r>
            <a:endParaRPr lang="en-US" altLang="ja-JP" sz="2400" dirty="0" smtClean="0"/>
          </a:p>
          <a:p>
            <a:r>
              <a:rPr kumimoji="1" lang="ja-JP" altLang="en-US" sz="2400" dirty="0" smtClean="0"/>
              <a:t>正常・エラーを区別するフォームの色やアイコン等には</a:t>
            </a:r>
            <a:r>
              <a:rPr lang="en-US" altLang="ja-JP" sz="2400" dirty="0" smtClean="0"/>
              <a:t>Bootstrap</a:t>
            </a:r>
            <a:r>
              <a:rPr lang="ja-JP" altLang="en-US" sz="2400" dirty="0" smtClean="0"/>
              <a:t>を使い、実現する。</a:t>
            </a:r>
            <a:endParaRPr lang="en-US" altLang="ja-JP" sz="2400" dirty="0" smtClean="0"/>
          </a:p>
        </p:txBody>
      </p:sp>
      <p:pic>
        <p:nvPicPr>
          <p:cNvPr id="8" name="図 7"/>
          <p:cNvPicPr/>
          <p:nvPr/>
        </p:nvPicPr>
        <p:blipFill>
          <a:blip r:embed="rId3" cstate="print"/>
          <a:srcRect r="-41"/>
          <a:stretch>
            <a:fillRect/>
          </a:stretch>
        </p:blipFill>
        <p:spPr bwMode="auto">
          <a:xfrm>
            <a:off x="277383" y="4221088"/>
            <a:ext cx="8615097" cy="720080"/>
          </a:xfrm>
          <a:prstGeom prst="rect">
            <a:avLst/>
          </a:prstGeom>
          <a:noFill/>
          <a:ln w="9525">
            <a:noFill/>
            <a:miter lim="800000"/>
            <a:headEnd/>
            <a:tailEnd/>
          </a:ln>
        </p:spPr>
      </p:pic>
      <p:pic>
        <p:nvPicPr>
          <p:cNvPr id="9" name="図 8"/>
          <p:cNvPicPr/>
          <p:nvPr/>
        </p:nvPicPr>
        <p:blipFill>
          <a:blip r:embed="rId4" cstate="print"/>
          <a:srcRect r="-21"/>
          <a:stretch>
            <a:fillRect/>
          </a:stretch>
        </p:blipFill>
        <p:spPr bwMode="auto">
          <a:xfrm>
            <a:off x="277614" y="5085184"/>
            <a:ext cx="8614449" cy="756083"/>
          </a:xfrm>
          <a:prstGeom prst="rect">
            <a:avLst/>
          </a:prstGeom>
          <a:noFill/>
          <a:ln w="9525">
            <a:noFill/>
            <a:miter lim="800000"/>
            <a:headEnd/>
            <a:tailEnd/>
          </a:ln>
        </p:spPr>
      </p:pic>
      <p:cxnSp>
        <p:nvCxnSpPr>
          <p:cNvPr id="11" name="直線コネクタ 10"/>
          <p:cNvCxnSpPr/>
          <p:nvPr/>
        </p:nvCxnSpPr>
        <p:spPr>
          <a:xfrm>
            <a:off x="2771800" y="2564904"/>
            <a:ext cx="3960440" cy="0"/>
          </a:xfrm>
          <a:prstGeom prst="line">
            <a:avLst/>
          </a:prstGeom>
          <a:ln>
            <a:solidFill>
              <a:srgbClr val="FF0000"/>
            </a:solidFill>
          </a:ln>
          <a:effectLst>
            <a:outerShdw blurRad="40000" dist="23000" dir="5400000" rotWithShape="0">
              <a:srgbClr val="000000">
                <a:alpha val="35000"/>
              </a:srgbClr>
            </a:outerShdw>
            <a:reflection blurRad="6350" stA="50000" endA="300" endPos="90000" dist="508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10" name="テキスト ボックス 9"/>
          <p:cNvSpPr txBox="1"/>
          <p:nvPr/>
        </p:nvSpPr>
        <p:spPr>
          <a:xfrm>
            <a:off x="467544" y="3645024"/>
            <a:ext cx="1584178" cy="523220"/>
          </a:xfrm>
          <a:prstGeom prst="rect">
            <a:avLst/>
          </a:prstGeom>
          <a:noFill/>
        </p:spPr>
        <p:txBody>
          <a:bodyPr wrap="square" rtlCol="0">
            <a:spAutoFit/>
          </a:bodyPr>
          <a:lstStyle/>
          <a:p>
            <a:r>
              <a:rPr kumimoji="1" lang="ja-JP" altLang="en-US" sz="2800" b="1" dirty="0" smtClean="0">
                <a:latin typeface="メイリオ" pitchFamily="50" charset="-128"/>
                <a:ea typeface="メイリオ" pitchFamily="50" charset="-128"/>
                <a:cs typeface="メイリオ" pitchFamily="50" charset="-128"/>
              </a:rPr>
              <a:t>例えば、</a:t>
            </a:r>
            <a:endParaRPr kumimoji="1" lang="ja-JP" altLang="en-US" sz="2800" b="1" dirty="0">
              <a:latin typeface="メイリオ" pitchFamily="50" charset="-128"/>
              <a:ea typeface="メイリオ" pitchFamily="50" charset="-128"/>
              <a:cs typeface="メイリオ" pitchFamily="50" charset="-128"/>
            </a:endParaRPr>
          </a:p>
        </p:txBody>
      </p:sp>
      <p:sp>
        <p:nvSpPr>
          <p:cNvPr id="14" name="角丸四角形 13"/>
          <p:cNvSpPr/>
          <p:nvPr/>
        </p:nvSpPr>
        <p:spPr>
          <a:xfrm>
            <a:off x="323528" y="1196752"/>
            <a:ext cx="6120680"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②リアルタイムバリデーション</a:t>
            </a:r>
            <a:r>
              <a:rPr lang="en-US" altLang="ja-JP" sz="2000" b="1" dirty="0" smtClean="0">
                <a:ea typeface="メイリオ" pitchFamily="50" charset="-128"/>
                <a:cs typeface="メイリオ" pitchFamily="50" charset="-128"/>
              </a:rPr>
              <a:t>※1</a:t>
            </a:r>
            <a:endParaRPr lang="ja-JP" altLang="en-US" sz="2800" b="1" dirty="0">
              <a:ea typeface="メイリオ" pitchFamily="50" charset="-128"/>
              <a:cs typeface="メイリオ" pitchFamily="50" charset="-128"/>
            </a:endParaRPr>
          </a:p>
        </p:txBody>
      </p:sp>
      <p:sp>
        <p:nvSpPr>
          <p:cNvPr id="12" name="テキスト ボックス 11"/>
          <p:cNvSpPr txBox="1"/>
          <p:nvPr/>
        </p:nvSpPr>
        <p:spPr>
          <a:xfrm>
            <a:off x="251520" y="6167045"/>
            <a:ext cx="8568952" cy="646331"/>
          </a:xfrm>
          <a:prstGeom prst="rect">
            <a:avLst/>
          </a:prstGeom>
          <a:noFill/>
        </p:spPr>
        <p:txBody>
          <a:bodyPr wrap="square" rtlCol="0">
            <a:spAutoFit/>
          </a:bodyPr>
          <a:lstStyle/>
          <a:p>
            <a:r>
              <a:rPr lang="en-US" altLang="ja-JP" dirty="0" smtClean="0">
                <a:latin typeface="メイリオ" pitchFamily="50" charset="-128"/>
                <a:ea typeface="メイリオ" pitchFamily="50" charset="-128"/>
                <a:cs typeface="メイリオ" pitchFamily="50" charset="-128"/>
              </a:rPr>
              <a:t>※1</a:t>
            </a:r>
            <a:r>
              <a:rPr lang="ja-JP" altLang="en-US" dirty="0" smtClean="0">
                <a:latin typeface="メイリオ" pitchFamily="50" charset="-128"/>
                <a:ea typeface="メイリオ" pitchFamily="50" charset="-128"/>
                <a:cs typeface="メイリオ" pitchFamily="50" charset="-128"/>
              </a:rPr>
              <a:t>  バリデーション </a:t>
            </a:r>
            <a:r>
              <a:rPr lang="en-US" altLang="ja-JP" dirty="0" smtClean="0">
                <a:latin typeface="メイリオ" pitchFamily="50" charset="-128"/>
                <a:ea typeface="メイリオ" pitchFamily="50" charset="-128"/>
                <a:cs typeface="メイリオ" pitchFamily="50" charset="-128"/>
              </a:rPr>
              <a:t>:</a:t>
            </a:r>
            <a:r>
              <a:rPr lang="ja-JP" altLang="en-US" dirty="0" smtClean="0">
                <a:latin typeface="メイリオ" pitchFamily="50" charset="-128"/>
                <a:ea typeface="メイリオ" pitchFamily="50" charset="-128"/>
                <a:cs typeface="メイリオ" pitchFamily="50" charset="-128"/>
              </a:rPr>
              <a:t> 仕様や文法などに照らして適切に記述されているか否かを</a:t>
            </a:r>
            <a:endParaRPr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　　　　　　　　　　検証すること。</a:t>
            </a:r>
            <a:endParaRPr lang="en-US" altLang="ja-JP" dirty="0" smtClean="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57200" y="1916832"/>
            <a:ext cx="8219256" cy="2880320"/>
          </a:xfrm>
        </p:spPr>
        <p:txBody>
          <a:bodyPr>
            <a:normAutofit/>
          </a:bodyPr>
          <a:lstStyle/>
          <a:p>
            <a:r>
              <a:rPr lang="en-US" altLang="ja-JP" sz="2400" dirty="0" smtClean="0"/>
              <a:t>AngularJS</a:t>
            </a:r>
            <a:r>
              <a:rPr lang="ja-JP" altLang="en-US" sz="2400" dirty="0" smtClean="0"/>
              <a:t>は</a:t>
            </a:r>
            <a:r>
              <a:rPr lang="en-US" altLang="ja-JP" sz="2400" dirty="0" smtClean="0"/>
              <a:t>”</a:t>
            </a:r>
            <a:r>
              <a:rPr lang="ja-JP" altLang="en-US" sz="2400" dirty="0" smtClean="0"/>
              <a:t>データ源が単一であることは重要</a:t>
            </a:r>
            <a:r>
              <a:rPr lang="en-US" altLang="ja-JP" sz="2400" dirty="0" smtClean="0"/>
              <a:t>”</a:t>
            </a:r>
            <a:r>
              <a:rPr lang="ja-JP" altLang="en-US" sz="2400" dirty="0" smtClean="0"/>
              <a:t>という考え方のもとにある。</a:t>
            </a:r>
            <a:endParaRPr lang="en-US" altLang="ja-JP" sz="2400" dirty="0" smtClean="0"/>
          </a:p>
          <a:p>
            <a:r>
              <a:rPr lang="en-US" altLang="ja-JP" sz="2400" dirty="0" smtClean="0"/>
              <a:t>View</a:t>
            </a:r>
            <a:r>
              <a:rPr lang="ja-JP" altLang="en-US" sz="2400" dirty="0" smtClean="0"/>
              <a:t>と</a:t>
            </a:r>
            <a:r>
              <a:rPr lang="en-US" altLang="ja-JP" sz="2400" dirty="0" smtClean="0"/>
              <a:t>Model</a:t>
            </a:r>
            <a:r>
              <a:rPr lang="ja-JP" altLang="en-US" sz="2400" dirty="0" smtClean="0"/>
              <a:t>のデータを自動的に同期することを示す。</a:t>
            </a:r>
            <a:endParaRPr lang="en-US" altLang="ja-JP" sz="2400" dirty="0" smtClean="0"/>
          </a:p>
          <a:p>
            <a:r>
              <a:rPr lang="en-US" altLang="ja-JP" sz="2400" dirty="0" smtClean="0"/>
              <a:t>View</a:t>
            </a:r>
            <a:r>
              <a:rPr lang="ja-JP" altLang="en-US" sz="2400" dirty="0" smtClean="0"/>
              <a:t>は常に</a:t>
            </a:r>
            <a:r>
              <a:rPr lang="en-US" altLang="ja-JP" sz="2400" dirty="0" smtClean="0"/>
              <a:t>Model</a:t>
            </a:r>
            <a:r>
              <a:rPr lang="ja-JP" altLang="en-US" sz="2400" dirty="0" smtClean="0"/>
              <a:t>の状態を投影し、</a:t>
            </a:r>
            <a:r>
              <a:rPr lang="en-US" altLang="ja-JP" sz="2400" dirty="0" smtClean="0"/>
              <a:t>Model</a:t>
            </a:r>
            <a:r>
              <a:rPr lang="ja-JP" altLang="en-US" sz="2400" dirty="0" smtClean="0"/>
              <a:t>が変更されるとその変更が</a:t>
            </a:r>
            <a:r>
              <a:rPr lang="en-US" altLang="ja-JP" sz="2400" dirty="0" smtClean="0"/>
              <a:t>View</a:t>
            </a:r>
            <a:r>
              <a:rPr lang="ja-JP" altLang="en-US" sz="2400" dirty="0" smtClean="0"/>
              <a:t>に反映される。</a:t>
            </a:r>
            <a:endParaRPr lang="en-US" altLang="ja-JP" sz="2400" dirty="0" smtClean="0"/>
          </a:p>
          <a:p>
            <a:r>
              <a:rPr lang="en-US" altLang="ja-JP" sz="2400" dirty="0" smtClean="0"/>
              <a:t>View</a:t>
            </a:r>
            <a:r>
              <a:rPr lang="ja-JP" altLang="en-US" sz="2400" dirty="0" smtClean="0"/>
              <a:t>が変更された場合も同様である。</a:t>
            </a:r>
            <a:endParaRPr lang="en-US" altLang="ja-JP" sz="2400" dirty="0" smtClean="0"/>
          </a:p>
          <a:p>
            <a:endParaRPr lang="en-US" altLang="ja-JP" sz="2400" dirty="0" smtClean="0"/>
          </a:p>
        </p:txBody>
      </p:sp>
      <p:sp>
        <p:nvSpPr>
          <p:cNvPr id="10" name="角丸四角形 9"/>
          <p:cNvSpPr/>
          <p:nvPr/>
        </p:nvSpPr>
        <p:spPr>
          <a:xfrm>
            <a:off x="323528" y="1196752"/>
            <a:ext cx="669674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ea typeface="メイリオ" pitchFamily="50" charset="-128"/>
                <a:cs typeface="メイリオ" pitchFamily="50" charset="-128"/>
              </a:rPr>
              <a:t>双方向データバインディング（デモ）</a:t>
            </a:r>
            <a:endParaRPr kumimoji="1" lang="ja-JP" altLang="en-US" sz="2800" b="1" dirty="0">
              <a:ea typeface="メイリオ" pitchFamily="50" charset="-128"/>
              <a:cs typeface="メイリオ" pitchFamily="50" charset="-128"/>
            </a:endParaRPr>
          </a:p>
        </p:txBody>
      </p:sp>
      <p:pic>
        <p:nvPicPr>
          <p:cNvPr id="7" name="Picture 2"/>
          <p:cNvPicPr>
            <a:picLocks noChangeAspect="1" noChangeArrowheads="1"/>
          </p:cNvPicPr>
          <p:nvPr/>
        </p:nvPicPr>
        <p:blipFill>
          <a:blip r:embed="rId3" cstate="print"/>
          <a:srcRect/>
          <a:stretch>
            <a:fillRect/>
          </a:stretch>
        </p:blipFill>
        <p:spPr bwMode="auto">
          <a:xfrm>
            <a:off x="1691680" y="4365104"/>
            <a:ext cx="5668068" cy="2420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32048" y="1988840"/>
            <a:ext cx="8676456" cy="2088232"/>
          </a:xfrm>
        </p:spPr>
        <p:txBody>
          <a:bodyPr>
            <a:noAutofit/>
          </a:bodyPr>
          <a:lstStyle/>
          <a:p>
            <a:r>
              <a:rPr lang="en-US" altLang="ja-JP" sz="2400" dirty="0" smtClean="0"/>
              <a:t>AngularJS</a:t>
            </a:r>
            <a:r>
              <a:rPr lang="ja-JP" altLang="en-US" sz="2400" dirty="0" smtClean="0"/>
              <a:t>の双方向データバインディング機能を利用。</a:t>
            </a:r>
            <a:endParaRPr lang="en-US" altLang="ja-JP" sz="2400" dirty="0" smtClean="0"/>
          </a:p>
          <a:p>
            <a:r>
              <a:rPr lang="ja-JP" altLang="en-US" sz="2400" dirty="0" smtClean="0"/>
              <a:t>バリデーションエラーが発生している場合、決定や一時保存のボタンを非活性にする。</a:t>
            </a:r>
            <a:endParaRPr lang="en-US" altLang="ja-JP" sz="2400" dirty="0" smtClean="0"/>
          </a:p>
          <a:p>
            <a:r>
              <a:rPr lang="ja-JP" altLang="en-US" sz="2400" dirty="0" smtClean="0"/>
              <a:t>正常なデータが入力されている場合、ボタン押下が可能。</a:t>
            </a:r>
            <a:endParaRPr lang="en-US" altLang="ja-JP" sz="2400" dirty="0" smtClean="0"/>
          </a:p>
        </p:txBody>
      </p:sp>
      <p:pic>
        <p:nvPicPr>
          <p:cNvPr id="7" name="図 6"/>
          <p:cNvPicPr/>
          <p:nvPr/>
        </p:nvPicPr>
        <p:blipFill>
          <a:blip r:embed="rId3" cstate="print"/>
          <a:srcRect r="-41"/>
          <a:stretch>
            <a:fillRect/>
          </a:stretch>
        </p:blipFill>
        <p:spPr bwMode="auto">
          <a:xfrm>
            <a:off x="360040" y="4119485"/>
            <a:ext cx="8604448" cy="719190"/>
          </a:xfrm>
          <a:prstGeom prst="rect">
            <a:avLst/>
          </a:prstGeom>
          <a:noFill/>
          <a:ln w="9525">
            <a:noFill/>
            <a:miter lim="800000"/>
            <a:headEnd/>
            <a:tailEnd/>
          </a:ln>
        </p:spPr>
      </p:pic>
      <p:pic>
        <p:nvPicPr>
          <p:cNvPr id="8" name="図 7"/>
          <p:cNvPicPr/>
          <p:nvPr/>
        </p:nvPicPr>
        <p:blipFill>
          <a:blip r:embed="rId4" cstate="print"/>
          <a:srcRect r="-21"/>
          <a:stretch>
            <a:fillRect/>
          </a:stretch>
        </p:blipFill>
        <p:spPr bwMode="auto">
          <a:xfrm>
            <a:off x="360360" y="5288611"/>
            <a:ext cx="8603805" cy="755149"/>
          </a:xfrm>
          <a:prstGeom prst="rect">
            <a:avLst/>
          </a:prstGeom>
          <a:noFill/>
          <a:ln w="9525">
            <a:noFill/>
            <a:miter lim="800000"/>
            <a:headEnd/>
            <a:tailEnd/>
          </a:ln>
        </p:spPr>
      </p:pic>
      <p:pic>
        <p:nvPicPr>
          <p:cNvPr id="63490" name="Picture 2"/>
          <p:cNvPicPr>
            <a:picLocks noChangeAspect="1" noChangeArrowheads="1"/>
          </p:cNvPicPr>
          <p:nvPr/>
        </p:nvPicPr>
        <p:blipFill>
          <a:blip r:embed="rId5" cstate="print"/>
          <a:srcRect/>
          <a:stretch>
            <a:fillRect/>
          </a:stretch>
        </p:blipFill>
        <p:spPr bwMode="auto">
          <a:xfrm>
            <a:off x="7668344" y="4838675"/>
            <a:ext cx="864096" cy="590466"/>
          </a:xfrm>
          <a:prstGeom prst="rect">
            <a:avLst/>
          </a:prstGeom>
          <a:noFill/>
          <a:ln w="9525">
            <a:noFill/>
            <a:miter lim="800000"/>
            <a:headEnd/>
            <a:tailEnd/>
          </a:ln>
        </p:spPr>
      </p:pic>
      <p:pic>
        <p:nvPicPr>
          <p:cNvPr id="63491" name="Picture 3"/>
          <p:cNvPicPr>
            <a:picLocks noChangeAspect="1" noChangeArrowheads="1"/>
          </p:cNvPicPr>
          <p:nvPr/>
        </p:nvPicPr>
        <p:blipFill>
          <a:blip r:embed="rId6" cstate="print"/>
          <a:srcRect/>
          <a:stretch>
            <a:fillRect/>
          </a:stretch>
        </p:blipFill>
        <p:spPr bwMode="auto">
          <a:xfrm>
            <a:off x="7668344" y="5998060"/>
            <a:ext cx="864096" cy="599292"/>
          </a:xfrm>
          <a:prstGeom prst="rect">
            <a:avLst/>
          </a:prstGeom>
          <a:noFill/>
          <a:ln w="9525">
            <a:noFill/>
            <a:miter lim="800000"/>
            <a:headEnd/>
            <a:tailEnd/>
          </a:ln>
        </p:spPr>
      </p:pic>
      <p:sp>
        <p:nvSpPr>
          <p:cNvPr id="10" name="テキスト ボックス 9"/>
          <p:cNvSpPr txBox="1"/>
          <p:nvPr/>
        </p:nvSpPr>
        <p:spPr>
          <a:xfrm>
            <a:off x="323528" y="3717032"/>
            <a:ext cx="1440160" cy="461665"/>
          </a:xfrm>
          <a:prstGeom prst="rect">
            <a:avLst/>
          </a:prstGeom>
          <a:noFill/>
        </p:spPr>
        <p:txBody>
          <a:bodyPr wrap="square" rtlCol="0">
            <a:spAutoFit/>
          </a:bodyPr>
          <a:lstStyle/>
          <a:p>
            <a:r>
              <a:rPr kumimoji="1" lang="ja-JP" altLang="en-US" sz="2400" b="1" dirty="0" smtClean="0">
                <a:latin typeface="メイリオ" pitchFamily="50" charset="-128"/>
                <a:ea typeface="メイリオ" pitchFamily="50" charset="-128"/>
                <a:cs typeface="メイリオ" pitchFamily="50" charset="-128"/>
              </a:rPr>
              <a:t>例えば、</a:t>
            </a:r>
            <a:endParaRPr kumimoji="1" lang="ja-JP" altLang="en-US" sz="2400" b="1" dirty="0">
              <a:latin typeface="メイリオ" pitchFamily="50" charset="-128"/>
              <a:ea typeface="メイリオ" pitchFamily="50" charset="-128"/>
              <a:cs typeface="メイリオ" pitchFamily="50" charset="-128"/>
            </a:endParaRPr>
          </a:p>
        </p:txBody>
      </p:sp>
      <p:sp>
        <p:nvSpPr>
          <p:cNvPr id="11" name="角丸四角形吹き出し 10"/>
          <p:cNvSpPr/>
          <p:nvPr/>
        </p:nvSpPr>
        <p:spPr>
          <a:xfrm>
            <a:off x="3779913" y="6093296"/>
            <a:ext cx="3528392" cy="576064"/>
          </a:xfrm>
          <a:prstGeom prst="wedgeRoundRectCallout">
            <a:avLst>
              <a:gd name="adj1" fmla="val 61699"/>
              <a:gd name="adj2" fmla="val -18555"/>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400" b="1" dirty="0" smtClean="0">
                <a:latin typeface="メイリオ" pitchFamily="50" charset="-128"/>
                <a:ea typeface="メイリオ" pitchFamily="50" charset="-128"/>
                <a:cs typeface="メイリオ" pitchFamily="50" charset="-128"/>
              </a:rPr>
              <a:t>ボタンを非活性にする</a:t>
            </a:r>
            <a:endParaRPr kumimoji="1" lang="ja-JP" altLang="en-US" sz="2400" b="1" dirty="0">
              <a:latin typeface="メイリオ" pitchFamily="50" charset="-128"/>
              <a:ea typeface="メイリオ" pitchFamily="50" charset="-128"/>
              <a:cs typeface="メイリオ" pitchFamily="50" charset="-128"/>
            </a:endParaRPr>
          </a:p>
        </p:txBody>
      </p:sp>
      <p:sp>
        <p:nvSpPr>
          <p:cNvPr id="12" name="角丸四角形吹き出し 11"/>
          <p:cNvSpPr/>
          <p:nvPr/>
        </p:nvSpPr>
        <p:spPr>
          <a:xfrm>
            <a:off x="3779913" y="4869160"/>
            <a:ext cx="3528392" cy="576064"/>
          </a:xfrm>
          <a:prstGeom prst="wedgeRoundRectCallout">
            <a:avLst>
              <a:gd name="adj1" fmla="val 62364"/>
              <a:gd name="adj2" fmla="val -15177"/>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400" b="1" dirty="0" smtClean="0">
                <a:latin typeface="メイリオ" pitchFamily="50" charset="-128"/>
                <a:ea typeface="メイリオ" pitchFamily="50" charset="-128"/>
                <a:cs typeface="メイリオ" pitchFamily="50" charset="-128"/>
              </a:rPr>
              <a:t>ボタンを活性化する</a:t>
            </a:r>
            <a:endParaRPr kumimoji="1" lang="ja-JP" altLang="en-US" sz="2400" b="1" dirty="0">
              <a:latin typeface="メイリオ" pitchFamily="50" charset="-128"/>
              <a:ea typeface="メイリオ" pitchFamily="50" charset="-128"/>
              <a:cs typeface="メイリオ" pitchFamily="50" charset="-128"/>
            </a:endParaRPr>
          </a:p>
        </p:txBody>
      </p:sp>
      <p:sp>
        <p:nvSpPr>
          <p:cNvPr id="13" name="角丸四角形 12"/>
          <p:cNvSpPr/>
          <p:nvPr/>
        </p:nvSpPr>
        <p:spPr>
          <a:xfrm>
            <a:off x="323528" y="1196752"/>
            <a:ext cx="4392488"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③サブミットロック</a:t>
            </a:r>
            <a:endParaRPr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t>NetCommons3</a:t>
            </a:r>
            <a:r>
              <a:rPr lang="ja-JP" altLang="en-US" sz="3200" dirty="0" smtClean="0"/>
              <a:t>プロジェクト</a:t>
            </a:r>
            <a:endParaRPr lang="en-US" altLang="ja-JP" sz="3200" dirty="0" smtClean="0"/>
          </a:p>
          <a:p>
            <a:pPr marL="514350" indent="-514350">
              <a:buFont typeface="+mj-lt"/>
              <a:buAutoNum type="arabicPeriod"/>
            </a:pPr>
            <a:r>
              <a:rPr lang="ja-JP" altLang="en-US" sz="3200" dirty="0" smtClean="0"/>
              <a:t>開発担当</a:t>
            </a:r>
            <a:endParaRPr lang="en-US" altLang="ja-JP" sz="3200" dirty="0" smtClean="0"/>
          </a:p>
          <a:p>
            <a:pPr marL="514350" indent="-514350">
              <a:buFont typeface="+mj-lt"/>
              <a:buAutoNum type="arabicPeriod"/>
            </a:pPr>
            <a:r>
              <a:rPr lang="ja-JP" altLang="en-US" sz="3200" dirty="0" smtClean="0"/>
              <a:t>フォームにおける問題点</a:t>
            </a:r>
            <a:endParaRPr lang="en-US" altLang="ja-JP" sz="3200" dirty="0" smtClean="0"/>
          </a:p>
          <a:p>
            <a:pPr marL="514350" indent="-514350">
              <a:buFont typeface="+mj-lt"/>
              <a:buAutoNum type="arabicPeriod"/>
            </a:pPr>
            <a:r>
              <a:rPr kumimoji="1" lang="ja-JP" altLang="en-US" sz="3200" dirty="0" smtClean="0"/>
              <a:t>解決方法</a:t>
            </a:r>
            <a:endParaRPr kumimoji="1" lang="en-US" altLang="ja-JP" sz="3200" dirty="0" smtClean="0"/>
          </a:p>
          <a:p>
            <a:pPr marL="514350" indent="-514350">
              <a:buFont typeface="+mj-lt"/>
              <a:buAutoNum type="arabicPeriod"/>
            </a:pPr>
            <a:r>
              <a:rPr lang="ja-JP" altLang="en-US" sz="3200" dirty="0" smtClean="0"/>
              <a:t>評価</a:t>
            </a:r>
            <a:endParaRPr kumimoji="1" lang="en-US" altLang="ja-JP" sz="3200" dirty="0" smtClean="0"/>
          </a:p>
          <a:p>
            <a:pPr marL="514350" indent="-514350">
              <a:buFont typeface="+mj-lt"/>
              <a:buAutoNum type="arabicPeriod"/>
            </a:pPr>
            <a:r>
              <a:rPr kumimoji="1" lang="ja-JP" altLang="en-US" sz="3200" dirty="0" smtClean="0"/>
              <a:t>結言</a:t>
            </a:r>
            <a:endParaRPr kumimoji="1" lang="en-US" altLang="ja-JP" sz="32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a:t>
            </a:fld>
            <a:endParaRPr kumimoji="1" lang="ja-JP"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30</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t>評価</a:t>
            </a:r>
            <a:endParaRPr kumimoji="1" lang="en-US" altLang="ja-JP" sz="3200" dirty="0" smtClean="0"/>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5.1</a:t>
            </a:r>
            <a:r>
              <a:rPr lang="ja-JP" altLang="en-US" dirty="0" smtClean="0"/>
              <a:t> 評価内容</a:t>
            </a:r>
            <a:endParaRPr kumimoji="1" lang="ja-JP" altLang="en-US" dirty="0"/>
          </a:p>
        </p:txBody>
      </p:sp>
      <p:sp>
        <p:nvSpPr>
          <p:cNvPr id="6" name="コンテンツ プレースホルダ 5"/>
          <p:cNvSpPr>
            <a:spLocks noGrp="1"/>
          </p:cNvSpPr>
          <p:nvPr>
            <p:ph idx="1"/>
          </p:nvPr>
        </p:nvSpPr>
        <p:spPr>
          <a:xfrm>
            <a:off x="457200" y="1412776"/>
            <a:ext cx="8003232" cy="4680520"/>
          </a:xfrm>
        </p:spPr>
        <p:txBody>
          <a:bodyPr>
            <a:noAutofit/>
          </a:bodyPr>
          <a:lstStyle/>
          <a:p>
            <a:r>
              <a:rPr lang="ja-JP" altLang="en-US" dirty="0" smtClean="0"/>
              <a:t>使用性の評価はアンケート調査やアクセスログ解析が一般的。</a:t>
            </a:r>
            <a:r>
              <a:rPr lang="en-US" altLang="ja-JP" dirty="0" smtClean="0"/>
              <a:t>(</a:t>
            </a:r>
            <a:r>
              <a:rPr lang="ja-JP" altLang="en-US" dirty="0" smtClean="0"/>
              <a:t>大量のデータが必要。</a:t>
            </a:r>
            <a:r>
              <a:rPr lang="en-US" altLang="ja-JP" dirty="0" smtClean="0"/>
              <a:t>)</a:t>
            </a:r>
          </a:p>
          <a:p>
            <a:r>
              <a:rPr lang="ja-JP" altLang="en-US" dirty="0" smtClean="0"/>
              <a:t>リリースされていない現段階では定量的な評価は困難。</a:t>
            </a:r>
            <a:endParaRPr lang="en-US" altLang="ja-JP" dirty="0" smtClean="0"/>
          </a:p>
          <a:p>
            <a:r>
              <a:rPr kumimoji="1" lang="ja-JP" altLang="en-US" dirty="0" smtClean="0"/>
              <a:t>定量的な評価は、</a:t>
            </a:r>
            <a:r>
              <a:rPr kumimoji="1" lang="en-US" altLang="ja-JP" dirty="0" smtClean="0"/>
              <a:t>4</a:t>
            </a:r>
            <a:r>
              <a:rPr kumimoji="1" lang="ja-JP" altLang="en-US" dirty="0" smtClean="0"/>
              <a:t>月以降のリリース後となる。</a:t>
            </a:r>
            <a:endParaRPr kumimoji="1" lang="en-US" altLang="ja-JP" dirty="0" smtClean="0"/>
          </a:p>
          <a:p>
            <a:r>
              <a:rPr kumimoji="1" lang="ja-JP" altLang="en-US" dirty="0" smtClean="0"/>
              <a:t>前述した</a:t>
            </a:r>
            <a:r>
              <a:rPr kumimoji="1" lang="en-US" altLang="ja-JP" dirty="0" smtClean="0"/>
              <a:t>13</a:t>
            </a:r>
            <a:r>
              <a:rPr kumimoji="1" lang="ja-JP" altLang="en-US" dirty="0" smtClean="0"/>
              <a:t>の「評価項目」</a:t>
            </a:r>
            <a:r>
              <a:rPr lang="ja-JP" altLang="en-US" dirty="0" smtClean="0"/>
              <a:t>をそれぞれ満たす実装ができたかを評価する。</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表 25"/>
          <p:cNvGraphicFramePr>
            <a:graphicFrameLocks noGrp="1"/>
          </p:cNvGraphicFramePr>
          <p:nvPr/>
        </p:nvGraphicFramePr>
        <p:xfrm>
          <a:off x="0" y="1363840"/>
          <a:ext cx="9144000" cy="5494159"/>
        </p:xfrm>
        <a:graphic>
          <a:graphicData uri="http://schemas.openxmlformats.org/drawingml/2006/table">
            <a:tbl>
              <a:tblPr/>
              <a:tblGrid>
                <a:gridCol w="395536"/>
                <a:gridCol w="3744416"/>
                <a:gridCol w="4032448"/>
                <a:gridCol w="971600"/>
              </a:tblGrid>
              <a:tr h="469218">
                <a:tc>
                  <a:txBody>
                    <a:bodyPr/>
                    <a:lstStyle/>
                    <a:p>
                      <a:pPr algn="ctr">
                        <a:lnSpc>
                          <a:spcPts val="1800"/>
                        </a:lnSpc>
                        <a:spcAft>
                          <a:spcPts val="0"/>
                        </a:spcAft>
                      </a:pPr>
                      <a:r>
                        <a:rPr lang="en-US" altLang="ja-JP" sz="2400" b="1" kern="100" dirty="0" smtClean="0">
                          <a:latin typeface="メイリオ" pitchFamily="50" charset="-128"/>
                          <a:ea typeface="メイリオ" pitchFamily="50" charset="-128"/>
                          <a:cs typeface="メイリオ" pitchFamily="50" charset="-128"/>
                        </a:rPr>
                        <a:t>#</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algn="ctr" defTabSz="914400" rtl="0" eaLnBrk="1" latinLnBrk="0" hangingPunct="1">
                        <a:lnSpc>
                          <a:spcPts val="1800"/>
                        </a:lnSpc>
                        <a:spcAft>
                          <a:spcPts val="0"/>
                        </a:spcAft>
                      </a:pPr>
                      <a:r>
                        <a:rPr kumimoji="1" lang="ja-JP" altLang="en-US" sz="2400" b="1" kern="100" dirty="0" smtClean="0">
                          <a:solidFill>
                            <a:schemeClr val="tx1"/>
                          </a:solidFill>
                          <a:latin typeface="メイリオ" pitchFamily="50" charset="-128"/>
                          <a:ea typeface="メイリオ" pitchFamily="50" charset="-128"/>
                          <a:cs typeface="メイリオ" pitchFamily="50" charset="-128"/>
                        </a:rPr>
                        <a:t>概要</a:t>
                      </a:r>
                      <a:endParaRPr kumimoji="1" lang="ja-JP" sz="2400" b="1" kern="100" dirty="0">
                        <a:solidFill>
                          <a:schemeClr val="tx1"/>
                        </a:solidFill>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評価</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6420">
                <a:tc>
                  <a:txBody>
                    <a:bodyPr/>
                    <a:lstStyle/>
                    <a:p>
                      <a:pPr marL="0" marR="0" indent="0" algn="r" defTabSz="914400" rtl="0" eaLnBrk="1" fontAlgn="auto" latinLnBrk="0" hangingPunct="1">
                        <a:lnSpc>
                          <a:spcPts val="1800"/>
                        </a:lnSpc>
                        <a:spcBef>
                          <a:spcPts val="0"/>
                        </a:spcBef>
                        <a:spcAft>
                          <a:spcPts val="0"/>
                        </a:spcAft>
                        <a:buClrTx/>
                        <a:buSzTx/>
                        <a:buFontTx/>
                        <a:buNone/>
                        <a:tabLst/>
                        <a:defRPr/>
                      </a:pPr>
                      <a:r>
                        <a:rPr lang="en-US" altLang="ja-JP" sz="1600" b="1" kern="100" dirty="0" smtClean="0">
                          <a:solidFill>
                            <a:srgbClr val="FF0000"/>
                          </a:solidFill>
                          <a:latin typeface="Century"/>
                          <a:ea typeface="Mincho"/>
                          <a:cs typeface="Times New Roman"/>
                        </a:rPr>
                        <a:t>1</a:t>
                      </a:r>
                      <a:endParaRPr lang="ja-JP" altLang="ja-JP" sz="1600" b="1" kern="100" dirty="0" smtClean="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rgbClr val="FF0000"/>
                          </a:solidFill>
                          <a:latin typeface="+mn-lt"/>
                          <a:ea typeface="Mincho"/>
                          <a:cs typeface="Times New Roman"/>
                        </a:rPr>
                        <a:t>必須項目を明確にする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tx1"/>
                          </a:solidFill>
                          <a:latin typeface="+mn-lt"/>
                          <a:ea typeface="Mincho"/>
                          <a:cs typeface="Times New Roman"/>
                        </a:rPr>
                        <a:t>必須項目はラベルの横に『必須』と明記。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latin typeface="Century"/>
                          <a:ea typeface="Mincho"/>
                          <a:cs typeface="Times New Roman"/>
                        </a:rPr>
                        <a:t>2</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latin typeface="+mn-lt"/>
                          <a:ea typeface="Mincho"/>
                          <a:cs typeface="Times New Roman"/>
                        </a:rPr>
                        <a:t>何のためのフォームか明記する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tx1"/>
                          </a:solidFill>
                          <a:latin typeface="+mn-lt"/>
                          <a:ea typeface="Mincho"/>
                          <a:cs typeface="Times New Roman"/>
                        </a:rPr>
                        <a:t>タブ名やラベル名からフォームの目的を判別できるように表示名称を精査。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rgbClr val="FF0000"/>
                          </a:solidFill>
                          <a:latin typeface="Century"/>
                          <a:ea typeface="Mincho"/>
                          <a:cs typeface="Times New Roman"/>
                        </a:rPr>
                        <a:t>3</a:t>
                      </a:r>
                      <a:endParaRPr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1600" b="1" kern="100" dirty="0" smtClean="0">
                          <a:solidFill>
                            <a:srgbClr val="FF0000"/>
                          </a:solidFill>
                          <a:latin typeface="+mn-lt"/>
                          <a:ea typeface="Mincho"/>
                          <a:cs typeface="Times New Roman"/>
                        </a:rPr>
                        <a:t>アクティブなフォームは</a:t>
                      </a:r>
                      <a:r>
                        <a:rPr lang="ja-JP" sz="1600" b="1" kern="100" dirty="0" smtClean="0">
                          <a:solidFill>
                            <a:srgbClr val="FF0000"/>
                          </a:solidFill>
                          <a:latin typeface="+mn-lt"/>
                          <a:ea typeface="Mincho"/>
                          <a:cs typeface="Times New Roman"/>
                        </a:rPr>
                        <a:t>色</a:t>
                      </a:r>
                      <a:r>
                        <a:rPr lang="ja-JP" sz="1600" b="1" kern="100" dirty="0">
                          <a:solidFill>
                            <a:srgbClr val="FF0000"/>
                          </a:solidFill>
                          <a:latin typeface="+mn-lt"/>
                          <a:ea typeface="Mincho"/>
                          <a:cs typeface="Times New Roman"/>
                        </a:rPr>
                        <a:t>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tx1"/>
                          </a:solidFill>
                          <a:latin typeface="+mn-lt"/>
                          <a:ea typeface="Mincho"/>
                          <a:cs typeface="Times New Roman"/>
                        </a:rPr>
                        <a:t>アクティブ時はフォームを強調。</a:t>
                      </a:r>
                    </a:p>
                    <a:p>
                      <a:pPr marL="0" algn="just" defTabSz="914400" rtl="0" eaLnBrk="1" latinLnBrk="0" hangingPunct="1">
                        <a:lnSpc>
                          <a:spcPts val="1800"/>
                        </a:lnSpc>
                        <a:spcAft>
                          <a:spcPts val="0"/>
                        </a:spcAft>
                      </a:pPr>
                      <a:r>
                        <a:rPr kumimoji="1" lang="ja-JP" altLang="en-US" sz="1400" b="1" kern="100" dirty="0" smtClean="0">
                          <a:solidFill>
                            <a:schemeClr val="tx1"/>
                          </a:solidFill>
                          <a:latin typeface="+mn-lt"/>
                          <a:ea typeface="Mincho"/>
                          <a:cs typeface="Times New Roman"/>
                        </a:rPr>
                        <a:t>（</a:t>
                      </a:r>
                      <a:r>
                        <a:rPr kumimoji="1" lang="en-US" altLang="en-US" sz="1400" b="1" kern="100" dirty="0" smtClean="0">
                          <a:solidFill>
                            <a:schemeClr val="tx1"/>
                          </a:solidFill>
                          <a:latin typeface="+mn-lt"/>
                          <a:ea typeface="Mincho"/>
                          <a:cs typeface="Times New Roman"/>
                        </a:rPr>
                        <a:t>Bootstrap</a:t>
                      </a:r>
                      <a:r>
                        <a:rPr kumimoji="1" lang="ja-JP" altLang="en-US" sz="1400" b="1" kern="100" dirty="0" smtClean="0">
                          <a:solidFill>
                            <a:schemeClr val="tx1"/>
                          </a:solidFill>
                          <a:latin typeface="+mn-lt"/>
                          <a:ea typeface="Mincho"/>
                          <a:cs typeface="Times New Roman"/>
                        </a:rPr>
                        <a:t>により実現）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latin typeface="Century"/>
                          <a:ea typeface="Mincho"/>
                          <a:cs typeface="Times New Roman"/>
                        </a:rPr>
                        <a:t>4</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latin typeface="+mn-lt"/>
                          <a:ea typeface="Mincho"/>
                          <a:cs typeface="Times New Roman"/>
                        </a:rPr>
                        <a:t>送信ボタンの表現を変える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tx1"/>
                          </a:solidFill>
                          <a:latin typeface="+mn-lt"/>
                          <a:ea typeface="Mincho"/>
                          <a:cs typeface="Times New Roman"/>
                        </a:rPr>
                        <a:t>ボタンの色や表現は</a:t>
                      </a:r>
                      <a:r>
                        <a:rPr kumimoji="1" lang="en-US" altLang="en-US" sz="1400" b="1" kern="100" dirty="0" smtClean="0">
                          <a:solidFill>
                            <a:schemeClr val="tx1"/>
                          </a:solidFill>
                          <a:latin typeface="+mn-lt"/>
                          <a:ea typeface="Mincho"/>
                          <a:cs typeface="Times New Roman"/>
                        </a:rPr>
                        <a:t>NC3</a:t>
                      </a:r>
                      <a:r>
                        <a:rPr kumimoji="1" lang="ja-JP" altLang="en-US" sz="1400" b="1" kern="100" dirty="0" smtClean="0">
                          <a:solidFill>
                            <a:schemeClr val="tx1"/>
                          </a:solidFill>
                          <a:latin typeface="+mn-lt"/>
                          <a:ea typeface="Mincho"/>
                          <a:cs typeface="Times New Roman"/>
                        </a:rPr>
                        <a:t>で共通化。</a:t>
                      </a:r>
                    </a:p>
                    <a:p>
                      <a:pPr marL="0" algn="just" defTabSz="914400" rtl="0" eaLnBrk="1" latinLnBrk="0" hangingPunct="1">
                        <a:lnSpc>
                          <a:spcPts val="1800"/>
                        </a:lnSpc>
                        <a:spcAft>
                          <a:spcPts val="0"/>
                        </a:spcAft>
                      </a:pPr>
                      <a:r>
                        <a:rPr kumimoji="1" lang="ja-JP" altLang="en-US" sz="1400" b="1" kern="100" dirty="0" smtClean="0">
                          <a:solidFill>
                            <a:schemeClr val="tx1"/>
                          </a:solidFill>
                          <a:latin typeface="+mn-lt"/>
                          <a:ea typeface="Mincho"/>
                          <a:cs typeface="Times New Roman"/>
                        </a:rPr>
                        <a:t>（キャンセル、一時保存、決定等）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latin typeface="Century"/>
                          <a:ea typeface="Mincho"/>
                          <a:cs typeface="Times New Roman"/>
                        </a:rPr>
                        <a:t>5</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latin typeface="+mn-lt"/>
                          <a:ea typeface="Mincho"/>
                          <a:cs typeface="Times New Roman"/>
                        </a:rPr>
                        <a:t>フォームの項目は垂直にする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tx1"/>
                          </a:solidFill>
                          <a:latin typeface="+mn-lt"/>
                          <a:ea typeface="Mincho"/>
                          <a:cs typeface="Times New Roman"/>
                        </a:rPr>
                        <a:t>仕様により、</a:t>
                      </a:r>
                      <a:r>
                        <a:rPr kumimoji="1" lang="en-US" altLang="en-US" sz="1400" b="1" kern="100" dirty="0" smtClean="0">
                          <a:solidFill>
                            <a:schemeClr val="tx1"/>
                          </a:solidFill>
                          <a:latin typeface="+mn-lt"/>
                          <a:ea typeface="Mincho"/>
                          <a:cs typeface="Times New Roman"/>
                        </a:rPr>
                        <a:t>NC2</a:t>
                      </a:r>
                      <a:r>
                        <a:rPr kumimoji="1" lang="ja-JP" altLang="en-US" sz="1400" b="1" kern="100" dirty="0" smtClean="0">
                          <a:solidFill>
                            <a:schemeClr val="tx1"/>
                          </a:solidFill>
                          <a:latin typeface="+mn-lt"/>
                          <a:ea typeface="Mincho"/>
                          <a:cs typeface="Times New Roman"/>
                        </a:rPr>
                        <a:t>では存在したフレームの幅の指定が無くなり、垂直に並ぶ。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6420">
                <a:tc>
                  <a:txBody>
                    <a:bodyPr/>
                    <a:lstStyle/>
                    <a:p>
                      <a:pPr algn="r">
                        <a:lnSpc>
                          <a:spcPts val="1800"/>
                        </a:lnSpc>
                        <a:spcAft>
                          <a:spcPts val="0"/>
                        </a:spcAft>
                      </a:pPr>
                      <a:r>
                        <a:rPr lang="en-US" sz="1600" b="1" kern="100" dirty="0">
                          <a:latin typeface="Century"/>
                          <a:ea typeface="Mincho"/>
                          <a:cs typeface="Times New Roman"/>
                        </a:rPr>
                        <a:t>6</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latin typeface="+mn-lt"/>
                          <a:ea typeface="Mincho"/>
                          <a:cs typeface="Times New Roman"/>
                        </a:rPr>
                        <a:t>不要な項目は入れない</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tx1"/>
                          </a:solidFill>
                          <a:latin typeface="+mn-lt"/>
                          <a:ea typeface="Mincho"/>
                          <a:cs typeface="Times New Roman"/>
                        </a:rPr>
                        <a:t>NC2</a:t>
                      </a:r>
                      <a:r>
                        <a:rPr kumimoji="1" lang="ja-JP" altLang="en-US" sz="1400" b="1" kern="100" dirty="0" smtClean="0">
                          <a:solidFill>
                            <a:schemeClr val="tx1"/>
                          </a:solidFill>
                          <a:latin typeface="+mn-lt"/>
                          <a:ea typeface="Mincho"/>
                          <a:cs typeface="Times New Roman"/>
                        </a:rPr>
                        <a:t>より単純な項目に精査。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6420">
                <a:tc>
                  <a:txBody>
                    <a:bodyPr/>
                    <a:lstStyle/>
                    <a:p>
                      <a:pPr algn="r">
                        <a:lnSpc>
                          <a:spcPts val="1800"/>
                        </a:lnSpc>
                        <a:spcAft>
                          <a:spcPts val="0"/>
                        </a:spcAft>
                      </a:pPr>
                      <a:r>
                        <a:rPr lang="en-US" sz="1600" b="1" kern="100" dirty="0">
                          <a:latin typeface="Century"/>
                          <a:ea typeface="Mincho"/>
                          <a:cs typeface="Times New Roman"/>
                        </a:rPr>
                        <a:t>7</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latin typeface="+mn-lt"/>
                          <a:ea typeface="Mincho"/>
                          <a:cs typeface="Times New Roman"/>
                        </a:rPr>
                        <a:t>タブボタンで移動できるようにする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tx1"/>
                          </a:solidFill>
                          <a:latin typeface="+mn-lt"/>
                          <a:ea typeface="Mincho"/>
                          <a:cs typeface="Times New Roman"/>
                        </a:rPr>
                        <a:t>HTML</a:t>
                      </a:r>
                      <a:r>
                        <a:rPr kumimoji="1" lang="ja-JP" altLang="en-US" sz="1400" b="1" kern="100" dirty="0" smtClean="0">
                          <a:solidFill>
                            <a:schemeClr val="tx1"/>
                          </a:solidFill>
                          <a:latin typeface="+mn-lt"/>
                          <a:ea typeface="Mincho"/>
                          <a:cs typeface="Times New Roman"/>
                        </a:rPr>
                        <a:t>の機能により可能。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latin typeface="Century"/>
                          <a:ea typeface="Mincho"/>
                          <a:cs typeface="Times New Roman"/>
                        </a:rPr>
                        <a:t>8</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altLang="en-US" sz="1600" b="1" kern="100" dirty="0" smtClean="0">
                          <a:latin typeface="+mn-lt"/>
                          <a:ea typeface="Mincho"/>
                          <a:cs typeface="Times New Roman"/>
                        </a:rPr>
                        <a:t>初期表示の文言を設定する</a:t>
                      </a:r>
                      <a:endParaRPr lang="ja-JP" altLang="ja-JP" sz="16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tx1"/>
                          </a:solidFill>
                          <a:latin typeface="+mn-lt"/>
                          <a:ea typeface="Mincho"/>
                          <a:cs typeface="Times New Roman"/>
                        </a:rPr>
                        <a:t>プレースホルダーを使用し、フォームが空の場合は初期表示の文言を設定。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949800">
                <a:tc>
                  <a:txBody>
                    <a:bodyPr/>
                    <a:lstStyle/>
                    <a:p>
                      <a:pPr algn="r">
                        <a:lnSpc>
                          <a:spcPts val="1800"/>
                        </a:lnSpc>
                        <a:spcAft>
                          <a:spcPts val="0"/>
                        </a:spcAft>
                      </a:pPr>
                      <a:r>
                        <a:rPr lang="en-US" sz="1600" b="1" kern="100" dirty="0">
                          <a:latin typeface="Century"/>
                          <a:ea typeface="Mincho"/>
                          <a:cs typeface="Times New Roman"/>
                        </a:rPr>
                        <a:t>9</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latin typeface="+mn-lt"/>
                          <a:ea typeface="Mincho"/>
                          <a:cs typeface="Times New Roman"/>
                        </a:rPr>
                        <a:t>末尾のスペースは自動削除する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tx1"/>
                          </a:solidFill>
                          <a:latin typeface="+mn-lt"/>
                          <a:ea typeface="Mincho"/>
                          <a:cs typeface="Times New Roman"/>
                        </a:rPr>
                        <a:t>URL</a:t>
                      </a:r>
                      <a:r>
                        <a:rPr kumimoji="1" lang="ja-JP" altLang="en-US" sz="1400" b="1" kern="100" dirty="0" smtClean="0">
                          <a:solidFill>
                            <a:schemeClr val="tx1"/>
                          </a:solidFill>
                          <a:latin typeface="+mn-lt"/>
                          <a:ea typeface="Mincho"/>
                          <a:cs typeface="Times New Roman"/>
                        </a:rPr>
                        <a:t>では、半角・全角スペースは自動削除。</a:t>
                      </a:r>
                    </a:p>
                    <a:p>
                      <a:pPr marL="0" algn="just" defTabSz="914400" rtl="0" eaLnBrk="1" latinLnBrk="0" hangingPunct="1">
                        <a:lnSpc>
                          <a:spcPts val="1800"/>
                        </a:lnSpc>
                        <a:spcAft>
                          <a:spcPts val="0"/>
                        </a:spcAft>
                      </a:pPr>
                      <a:r>
                        <a:rPr kumimoji="1" lang="ja-JP" altLang="en-US" sz="1400" b="1" kern="100" dirty="0" smtClean="0">
                          <a:solidFill>
                            <a:schemeClr val="tx1"/>
                          </a:solidFill>
                          <a:latin typeface="+mn-lt"/>
                          <a:ea typeface="Mincho"/>
                          <a:cs typeface="Times New Roman"/>
                        </a:rPr>
                        <a:t>フレームの高さでは、半角スペースは自動削除され、全角スペースが入ると後述のサブミットロックがかかる。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01381">
                <a:tc>
                  <a:txBody>
                    <a:bodyPr/>
                    <a:lstStyle/>
                    <a:p>
                      <a:pPr algn="r">
                        <a:lnSpc>
                          <a:spcPts val="1800"/>
                        </a:lnSpc>
                        <a:spcAft>
                          <a:spcPts val="0"/>
                        </a:spcAft>
                      </a:pPr>
                      <a:r>
                        <a:rPr lang="en-US" sz="1600" b="1" kern="100" dirty="0">
                          <a:latin typeface="Century"/>
                          <a:ea typeface="Mincho"/>
                          <a:cs typeface="Times New Roman"/>
                        </a:rPr>
                        <a:t>10</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latin typeface="+mn-lt"/>
                          <a:ea typeface="Mincho"/>
                          <a:cs typeface="Times New Roman"/>
                        </a:rPr>
                        <a:t>ラジオボタンやチェックボックス</a:t>
                      </a:r>
                      <a:r>
                        <a:rPr lang="ja-JP" sz="1600" b="1" kern="100" dirty="0" smtClean="0">
                          <a:latin typeface="+mn-lt"/>
                          <a:ea typeface="Mincho"/>
                          <a:cs typeface="Times New Roman"/>
                        </a:rPr>
                        <a:t>はラベル</a:t>
                      </a:r>
                      <a:r>
                        <a:rPr lang="ja-JP" sz="1600" b="1" kern="100" dirty="0">
                          <a:latin typeface="+mn-lt"/>
                          <a:ea typeface="Mincho"/>
                          <a:cs typeface="Times New Roman"/>
                        </a:rPr>
                        <a:t>を押しても選べるようにする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tx1"/>
                          </a:solidFill>
                          <a:latin typeface="+mn-lt"/>
                          <a:ea typeface="Mincho"/>
                          <a:cs typeface="Times New Roman"/>
                        </a:rPr>
                        <a:t>ラベル押下でも選択可能。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4" name="テキスト ボックス 13"/>
          <p:cNvSpPr txBox="1"/>
          <p:nvPr/>
        </p:nvSpPr>
        <p:spPr>
          <a:xfrm>
            <a:off x="8460432" y="2204864"/>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16" name="テキスト ボックス 15"/>
          <p:cNvSpPr txBox="1"/>
          <p:nvPr/>
        </p:nvSpPr>
        <p:spPr>
          <a:xfrm>
            <a:off x="8460432" y="3140968"/>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17" name="テキスト ボックス 16"/>
          <p:cNvSpPr txBox="1"/>
          <p:nvPr/>
        </p:nvSpPr>
        <p:spPr>
          <a:xfrm>
            <a:off x="8460432" y="3635732"/>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18" name="テキスト ボックス 17"/>
          <p:cNvSpPr txBox="1"/>
          <p:nvPr/>
        </p:nvSpPr>
        <p:spPr>
          <a:xfrm>
            <a:off x="8460432" y="4047455"/>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19" name="テキスト ボックス 18"/>
          <p:cNvSpPr txBox="1"/>
          <p:nvPr/>
        </p:nvSpPr>
        <p:spPr>
          <a:xfrm>
            <a:off x="8460432" y="4407495"/>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20" name="テキスト ボックス 19"/>
          <p:cNvSpPr txBox="1"/>
          <p:nvPr/>
        </p:nvSpPr>
        <p:spPr>
          <a:xfrm>
            <a:off x="8460432" y="4839543"/>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21" name="テキスト ボックス 20"/>
          <p:cNvSpPr txBox="1"/>
          <p:nvPr/>
        </p:nvSpPr>
        <p:spPr>
          <a:xfrm>
            <a:off x="8460432" y="5517232"/>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22" name="テキスト ボックス 21"/>
          <p:cNvSpPr txBox="1"/>
          <p:nvPr/>
        </p:nvSpPr>
        <p:spPr>
          <a:xfrm>
            <a:off x="8460432" y="6309320"/>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23" name="テキスト ボックス 22"/>
          <p:cNvSpPr txBox="1"/>
          <p:nvPr/>
        </p:nvSpPr>
        <p:spPr>
          <a:xfrm>
            <a:off x="8460432" y="1772816"/>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24" name="テキスト ボックス 23"/>
          <p:cNvSpPr txBox="1"/>
          <p:nvPr/>
        </p:nvSpPr>
        <p:spPr>
          <a:xfrm>
            <a:off x="8460432" y="2708920"/>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ox(in)">
                                      <p:cBhvr>
                                        <p:cTn id="10" dur="500"/>
                                        <p:tgtEl>
                                          <p:spTgt spid="1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ox(in)">
                                      <p:cBhvr>
                                        <p:cTn id="13" dur="500"/>
                                        <p:tgtEl>
                                          <p:spTgt spid="17"/>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ox(in)">
                                      <p:cBhvr>
                                        <p:cTn id="16" dur="500"/>
                                        <p:tgtEl>
                                          <p:spTgt spid="18"/>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ox(in)">
                                      <p:cBhvr>
                                        <p:cTn id="19" dur="500"/>
                                        <p:tgtEl>
                                          <p:spTgt spid="19"/>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ox(in)">
                                      <p:cBhvr>
                                        <p:cTn id="22" dur="500"/>
                                        <p:tgtEl>
                                          <p:spTgt spid="20"/>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ox(in)">
                                      <p:cBhvr>
                                        <p:cTn id="25" dur="500"/>
                                        <p:tgtEl>
                                          <p:spTgt spid="21"/>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ox(in)">
                                      <p:cBhvr>
                                        <p:cTn id="28" dur="500"/>
                                        <p:tgtEl>
                                          <p:spTgt spid="22"/>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ox(in)">
                                      <p:cBhvr>
                                        <p:cTn id="31" dur="500"/>
                                        <p:tgtEl>
                                          <p:spTgt spid="23"/>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ox(in)">
                                      <p:cBhvr>
                                        <p:cTn id="3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18" grpId="0"/>
      <p:bldP spid="19" grpId="0"/>
      <p:bldP spid="20" grpId="0"/>
      <p:bldP spid="21" grpId="0"/>
      <p:bldP spid="22" grpId="0"/>
      <p:bldP spid="23" grpId="0"/>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 name="表 61"/>
          <p:cNvGraphicFramePr>
            <a:graphicFrameLocks noGrp="1"/>
          </p:cNvGraphicFramePr>
          <p:nvPr/>
        </p:nvGraphicFramePr>
        <p:xfrm>
          <a:off x="0" y="1363840"/>
          <a:ext cx="9144000" cy="5494159"/>
        </p:xfrm>
        <a:graphic>
          <a:graphicData uri="http://schemas.openxmlformats.org/drawingml/2006/table">
            <a:tbl>
              <a:tblPr/>
              <a:tblGrid>
                <a:gridCol w="395536"/>
                <a:gridCol w="3744416"/>
                <a:gridCol w="4032448"/>
                <a:gridCol w="971600"/>
              </a:tblGrid>
              <a:tr h="469218">
                <a:tc>
                  <a:txBody>
                    <a:bodyPr/>
                    <a:lstStyle/>
                    <a:p>
                      <a:pPr algn="ctr">
                        <a:lnSpc>
                          <a:spcPts val="1800"/>
                        </a:lnSpc>
                        <a:spcAft>
                          <a:spcPts val="0"/>
                        </a:spcAft>
                      </a:pPr>
                      <a:r>
                        <a:rPr lang="en-US" altLang="ja-JP" sz="2400" b="1" kern="100" dirty="0" smtClean="0">
                          <a:latin typeface="メイリオ" pitchFamily="50" charset="-128"/>
                          <a:ea typeface="メイリオ" pitchFamily="50" charset="-128"/>
                          <a:cs typeface="メイリオ" pitchFamily="50" charset="-128"/>
                        </a:rPr>
                        <a:t>#</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概要</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評価</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6420">
                <a:tc>
                  <a:txBody>
                    <a:bodyPr/>
                    <a:lstStyle/>
                    <a:p>
                      <a:pPr marL="0" marR="0" indent="0" algn="r" defTabSz="914400" rtl="0" eaLnBrk="1" fontAlgn="auto" latinLnBrk="0" hangingPunct="1">
                        <a:lnSpc>
                          <a:spcPts val="1800"/>
                        </a:lnSpc>
                        <a:spcBef>
                          <a:spcPts val="0"/>
                        </a:spcBef>
                        <a:spcAft>
                          <a:spcPts val="0"/>
                        </a:spcAft>
                        <a:buClrTx/>
                        <a:buSzTx/>
                        <a:buFontTx/>
                        <a:buNone/>
                        <a:tabLst/>
                        <a:defRPr/>
                      </a:pPr>
                      <a:r>
                        <a:rPr lang="en-US" altLang="ja-JP" sz="1600" b="1" kern="100" dirty="0" smtClean="0">
                          <a:solidFill>
                            <a:srgbClr val="FF0000"/>
                          </a:solidFill>
                          <a:latin typeface="Century"/>
                          <a:ea typeface="Mincho"/>
                          <a:cs typeface="Times New Roman"/>
                        </a:rPr>
                        <a:t>1</a:t>
                      </a:r>
                      <a:endParaRPr lang="ja-JP" altLang="ja-JP" sz="1600" b="1" kern="100" dirty="0" smtClean="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rgbClr val="FF0000"/>
                          </a:solidFill>
                          <a:latin typeface="+mn-lt"/>
                          <a:ea typeface="Mincho"/>
                          <a:cs typeface="Times New Roman"/>
                        </a:rPr>
                        <a:t>必須項目を明確にする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rgbClr val="FF0000"/>
                          </a:solidFill>
                          <a:latin typeface="+mn-lt"/>
                          <a:ea typeface="Mincho"/>
                          <a:cs typeface="Times New Roman"/>
                        </a:rPr>
                        <a:t>必須項目はラベルの横に『必須』と明記。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2</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何のためのフォームか明記する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タブ名やラベル名からフォームの目的を判別できるように表示名称を精査。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3</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1600" b="1" kern="100" dirty="0" smtClean="0">
                          <a:solidFill>
                            <a:schemeClr val="bg1">
                              <a:lumMod val="75000"/>
                            </a:schemeClr>
                          </a:solidFill>
                          <a:latin typeface="+mn-lt"/>
                          <a:ea typeface="Mincho"/>
                          <a:cs typeface="Times New Roman"/>
                        </a:rPr>
                        <a:t>アクティブなフォームは</a:t>
                      </a:r>
                      <a:r>
                        <a:rPr lang="ja-JP" sz="1600" b="1" kern="100" dirty="0" smtClean="0">
                          <a:solidFill>
                            <a:schemeClr val="bg1">
                              <a:lumMod val="75000"/>
                            </a:schemeClr>
                          </a:solidFill>
                          <a:latin typeface="+mn-lt"/>
                          <a:ea typeface="Mincho"/>
                          <a:cs typeface="Times New Roman"/>
                        </a:rPr>
                        <a:t>色</a:t>
                      </a:r>
                      <a:r>
                        <a:rPr lang="ja-JP" sz="1600" b="1" kern="100" dirty="0">
                          <a:solidFill>
                            <a:schemeClr val="bg1">
                              <a:lumMod val="75000"/>
                            </a:schemeClr>
                          </a:solidFill>
                          <a:latin typeface="+mn-lt"/>
                          <a:ea typeface="Mincho"/>
                          <a:cs typeface="Times New Roman"/>
                        </a:rPr>
                        <a:t>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アクティブ時はフォームを強調。</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a:t>
                      </a:r>
                      <a:r>
                        <a:rPr kumimoji="1" lang="en-US" altLang="en-US" sz="1400" b="1" kern="100" dirty="0" smtClean="0">
                          <a:solidFill>
                            <a:schemeClr val="bg1">
                              <a:lumMod val="75000"/>
                            </a:schemeClr>
                          </a:solidFill>
                          <a:latin typeface="+mn-lt"/>
                          <a:ea typeface="Mincho"/>
                          <a:cs typeface="Times New Roman"/>
                        </a:rPr>
                        <a:t>Bootstrap</a:t>
                      </a:r>
                      <a:r>
                        <a:rPr kumimoji="1" lang="ja-JP" altLang="en-US" sz="1400" b="1" kern="100" dirty="0" smtClean="0">
                          <a:solidFill>
                            <a:schemeClr val="bg1">
                              <a:lumMod val="75000"/>
                            </a:schemeClr>
                          </a:solidFill>
                          <a:latin typeface="+mn-lt"/>
                          <a:ea typeface="Mincho"/>
                          <a:cs typeface="Times New Roman"/>
                        </a:rPr>
                        <a:t>により実現）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4</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送信ボタンの表現を変える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ボタンの色や表現は</a:t>
                      </a:r>
                      <a:r>
                        <a:rPr kumimoji="1" lang="en-US" altLang="en-US" sz="1400" b="1" kern="100" dirty="0" smtClean="0">
                          <a:solidFill>
                            <a:schemeClr val="bg1">
                              <a:lumMod val="75000"/>
                            </a:schemeClr>
                          </a:solidFill>
                          <a:latin typeface="+mn-lt"/>
                          <a:ea typeface="Mincho"/>
                          <a:cs typeface="Times New Roman"/>
                        </a:rPr>
                        <a:t>NC3</a:t>
                      </a:r>
                      <a:r>
                        <a:rPr kumimoji="1" lang="ja-JP" altLang="en-US" sz="1400" b="1" kern="100" dirty="0" smtClean="0">
                          <a:solidFill>
                            <a:schemeClr val="bg1">
                              <a:lumMod val="75000"/>
                            </a:schemeClr>
                          </a:solidFill>
                          <a:latin typeface="+mn-lt"/>
                          <a:ea typeface="Mincho"/>
                          <a:cs typeface="Times New Roman"/>
                        </a:rPr>
                        <a:t>で共通化。</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（キャンセル、一時保存、決定等）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5</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フォームの項目は垂直にする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仕様により、</a:t>
                      </a:r>
                      <a:r>
                        <a:rPr kumimoji="1" lang="en-US" altLang="en-US" sz="1400" b="1" kern="100" dirty="0" smtClean="0">
                          <a:solidFill>
                            <a:schemeClr val="bg1">
                              <a:lumMod val="75000"/>
                            </a:schemeClr>
                          </a:solidFill>
                          <a:latin typeface="+mn-lt"/>
                          <a:ea typeface="Mincho"/>
                          <a:cs typeface="Times New Roman"/>
                        </a:rPr>
                        <a:t>NC2</a:t>
                      </a:r>
                      <a:r>
                        <a:rPr kumimoji="1" lang="ja-JP" altLang="en-US" sz="1400" b="1" kern="100" dirty="0" smtClean="0">
                          <a:solidFill>
                            <a:schemeClr val="bg1">
                              <a:lumMod val="75000"/>
                            </a:schemeClr>
                          </a:solidFill>
                          <a:latin typeface="+mn-lt"/>
                          <a:ea typeface="Mincho"/>
                          <a:cs typeface="Times New Roman"/>
                        </a:rPr>
                        <a:t>では存在したフレームの幅の指定が無くなり、垂直に並ぶ。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642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6</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不要な項目は入れない</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NC2</a:t>
                      </a:r>
                      <a:r>
                        <a:rPr kumimoji="1" lang="ja-JP" altLang="en-US" sz="1400" b="1" kern="100" dirty="0" smtClean="0">
                          <a:solidFill>
                            <a:schemeClr val="bg1">
                              <a:lumMod val="75000"/>
                            </a:schemeClr>
                          </a:solidFill>
                          <a:latin typeface="+mn-lt"/>
                          <a:ea typeface="Mincho"/>
                          <a:cs typeface="Times New Roman"/>
                        </a:rPr>
                        <a:t>より単純な項目に精査。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642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7</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タブボタンで移動できるようにする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HTML</a:t>
                      </a:r>
                      <a:r>
                        <a:rPr kumimoji="1" lang="ja-JP" altLang="en-US" sz="1400" b="1" kern="100" dirty="0" smtClean="0">
                          <a:solidFill>
                            <a:schemeClr val="bg1">
                              <a:lumMod val="75000"/>
                            </a:schemeClr>
                          </a:solidFill>
                          <a:latin typeface="+mn-lt"/>
                          <a:ea typeface="Mincho"/>
                          <a:cs typeface="Times New Roman"/>
                        </a:rPr>
                        <a:t>の機能により可能。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8</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altLang="en-US" sz="1600" b="1" kern="100" dirty="0" smtClean="0">
                          <a:solidFill>
                            <a:schemeClr val="bg1">
                              <a:lumMod val="75000"/>
                            </a:schemeClr>
                          </a:solidFill>
                          <a:latin typeface="+mn-lt"/>
                          <a:ea typeface="Mincho"/>
                          <a:cs typeface="Times New Roman"/>
                        </a:rPr>
                        <a:t>初期表示の文言を設定する</a:t>
                      </a:r>
                      <a:endParaRPr lang="ja-JP" altLang="ja-JP" sz="1600" b="1" kern="100" dirty="0">
                        <a:solidFill>
                          <a:schemeClr val="bg1">
                            <a:lumMod val="75000"/>
                          </a:schemeClr>
                        </a:solidFill>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プレースホルダーを使用し、フォームが空の場合は初期表示の文言を設定。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9498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9</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末尾のスペースは自動削除する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URL</a:t>
                      </a:r>
                      <a:r>
                        <a:rPr kumimoji="1" lang="ja-JP" altLang="en-US" sz="1400" b="1" kern="100" dirty="0" smtClean="0">
                          <a:solidFill>
                            <a:schemeClr val="bg1">
                              <a:lumMod val="75000"/>
                            </a:schemeClr>
                          </a:solidFill>
                          <a:latin typeface="+mn-lt"/>
                          <a:ea typeface="Mincho"/>
                          <a:cs typeface="Times New Roman"/>
                        </a:rPr>
                        <a:t>では、半角・全角スペースは自動削除。</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フレームの高さでは、半角スペースは自動削除され、全角スペースが入ると後述のサブミットロックがかかる。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01381">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10</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ラジオボタンやチェックボックス</a:t>
                      </a:r>
                      <a:r>
                        <a:rPr lang="ja-JP" sz="1600" b="1" kern="100" dirty="0" smtClean="0">
                          <a:solidFill>
                            <a:schemeClr val="bg1">
                              <a:lumMod val="75000"/>
                            </a:schemeClr>
                          </a:solidFill>
                          <a:latin typeface="+mn-lt"/>
                          <a:ea typeface="Mincho"/>
                          <a:cs typeface="Times New Roman"/>
                        </a:rPr>
                        <a:t>はラベル</a:t>
                      </a:r>
                      <a:r>
                        <a:rPr lang="ja-JP" sz="1600" b="1" kern="100" dirty="0">
                          <a:solidFill>
                            <a:schemeClr val="bg1">
                              <a:lumMod val="75000"/>
                            </a:schemeClr>
                          </a:solidFill>
                          <a:latin typeface="+mn-lt"/>
                          <a:ea typeface="Mincho"/>
                          <a:cs typeface="Times New Roman"/>
                        </a:rPr>
                        <a:t>を押しても選べるようにする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ラベル押下でも選択可能。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63"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64" name="テキスト ボックス 63"/>
          <p:cNvSpPr txBox="1"/>
          <p:nvPr/>
        </p:nvSpPr>
        <p:spPr>
          <a:xfrm>
            <a:off x="8460432" y="2204864"/>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5" name="テキスト ボックス 64"/>
          <p:cNvSpPr txBox="1"/>
          <p:nvPr/>
        </p:nvSpPr>
        <p:spPr>
          <a:xfrm>
            <a:off x="8460432" y="3140968"/>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6" name="テキスト ボックス 65"/>
          <p:cNvSpPr txBox="1"/>
          <p:nvPr/>
        </p:nvSpPr>
        <p:spPr>
          <a:xfrm>
            <a:off x="8460432" y="3635732"/>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7" name="テキスト ボックス 66"/>
          <p:cNvSpPr txBox="1"/>
          <p:nvPr/>
        </p:nvSpPr>
        <p:spPr>
          <a:xfrm>
            <a:off x="8460432" y="4047455"/>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8" name="テキスト ボックス 67"/>
          <p:cNvSpPr txBox="1"/>
          <p:nvPr/>
        </p:nvSpPr>
        <p:spPr>
          <a:xfrm>
            <a:off x="8460432" y="4407495"/>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9" name="テキスト ボックス 68"/>
          <p:cNvSpPr txBox="1"/>
          <p:nvPr/>
        </p:nvSpPr>
        <p:spPr>
          <a:xfrm>
            <a:off x="8460432" y="4839543"/>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70" name="テキスト ボックス 69"/>
          <p:cNvSpPr txBox="1"/>
          <p:nvPr/>
        </p:nvSpPr>
        <p:spPr>
          <a:xfrm>
            <a:off x="8460432" y="5517232"/>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71" name="テキスト ボックス 70"/>
          <p:cNvSpPr txBox="1"/>
          <p:nvPr/>
        </p:nvSpPr>
        <p:spPr>
          <a:xfrm>
            <a:off x="8460432" y="6309320"/>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72" name="テキスト ボックス 71"/>
          <p:cNvSpPr txBox="1"/>
          <p:nvPr/>
        </p:nvSpPr>
        <p:spPr>
          <a:xfrm>
            <a:off x="8460432" y="1772816"/>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73" name="テキスト ボックス 72"/>
          <p:cNvSpPr txBox="1"/>
          <p:nvPr/>
        </p:nvSpPr>
        <p:spPr>
          <a:xfrm>
            <a:off x="8460432" y="2708920"/>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27" name="正方形/長方形 26"/>
          <p:cNvSpPr/>
          <p:nvPr/>
        </p:nvSpPr>
        <p:spPr>
          <a:xfrm>
            <a:off x="467544" y="2276872"/>
            <a:ext cx="7992888" cy="4392488"/>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1028" name="Picture 4"/>
          <p:cNvPicPr>
            <a:picLocks noChangeAspect="1" noChangeArrowheads="1"/>
          </p:cNvPicPr>
          <p:nvPr/>
        </p:nvPicPr>
        <p:blipFill>
          <a:blip r:embed="rId3" cstate="print"/>
          <a:srcRect/>
          <a:stretch>
            <a:fillRect/>
          </a:stretch>
        </p:blipFill>
        <p:spPr bwMode="auto">
          <a:xfrm>
            <a:off x="539553" y="2420889"/>
            <a:ext cx="5723707" cy="2952327"/>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2838339" y="2924944"/>
            <a:ext cx="5478077" cy="3600400"/>
          </a:xfrm>
          <a:prstGeom prst="rect">
            <a:avLst/>
          </a:prstGeom>
          <a:noFill/>
          <a:ln w="9525">
            <a:noFill/>
            <a:miter lim="800000"/>
            <a:headEnd/>
            <a:tailEnd/>
          </a:ln>
        </p:spPr>
      </p:pic>
      <p:cxnSp>
        <p:nvCxnSpPr>
          <p:cNvPr id="29" name="カギ線コネクタ 28"/>
          <p:cNvCxnSpPr/>
          <p:nvPr/>
        </p:nvCxnSpPr>
        <p:spPr>
          <a:xfrm rot="5400000">
            <a:off x="899594" y="2564902"/>
            <a:ext cx="1224136" cy="360044"/>
          </a:xfrm>
          <a:prstGeom prst="bentConnector3">
            <a:avLst>
              <a:gd name="adj1" fmla="val 74010"/>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31" name="カギ線コネクタ 30"/>
          <p:cNvCxnSpPr/>
          <p:nvPr/>
        </p:nvCxnSpPr>
        <p:spPr>
          <a:xfrm rot="16200000" flipH="1">
            <a:off x="2411760" y="2132856"/>
            <a:ext cx="1728192" cy="1728192"/>
          </a:xfrm>
          <a:prstGeom prst="bentConnector3">
            <a:avLst>
              <a:gd name="adj1" fmla="val 77715"/>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par>
                                <p:cTn id="8" presetID="9" presetClass="entr" presetSubtype="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dissolve">
                                      <p:cBhvr>
                                        <p:cTn id="10" dur="500"/>
                                        <p:tgtEl>
                                          <p:spTgt spid="1028"/>
                                        </p:tgtEl>
                                      </p:cBhvr>
                                    </p:animEffect>
                                  </p:childTnLst>
                                </p:cTn>
                              </p:par>
                              <p:par>
                                <p:cTn id="11" presetID="9" presetClass="entr" presetSubtype="0" fill="hold" nodeType="with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dissolve">
                                      <p:cBhvr>
                                        <p:cTn id="13" dur="500"/>
                                        <p:tgtEl>
                                          <p:spTgt spid="1027"/>
                                        </p:tgtEl>
                                      </p:cBhvr>
                                    </p:animEffect>
                                  </p:childTnLst>
                                </p:cTn>
                              </p:par>
                              <p:par>
                                <p:cTn id="14" presetID="9"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dissolve">
                                      <p:cBhvr>
                                        <p:cTn id="16" dur="500"/>
                                        <p:tgtEl>
                                          <p:spTgt spid="31"/>
                                        </p:tgtEl>
                                      </p:cBhvr>
                                    </p:animEffect>
                                  </p:childTnLst>
                                </p:cTn>
                              </p:par>
                              <p:par>
                                <p:cTn id="17" presetID="9"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表 34"/>
          <p:cNvGraphicFramePr>
            <a:graphicFrameLocks noGrp="1"/>
          </p:cNvGraphicFramePr>
          <p:nvPr/>
        </p:nvGraphicFramePr>
        <p:xfrm>
          <a:off x="0" y="1363840"/>
          <a:ext cx="9144000" cy="5494159"/>
        </p:xfrm>
        <a:graphic>
          <a:graphicData uri="http://schemas.openxmlformats.org/drawingml/2006/table">
            <a:tbl>
              <a:tblPr/>
              <a:tblGrid>
                <a:gridCol w="395536"/>
                <a:gridCol w="3744416"/>
                <a:gridCol w="4032448"/>
                <a:gridCol w="971600"/>
              </a:tblGrid>
              <a:tr h="469218">
                <a:tc>
                  <a:txBody>
                    <a:bodyPr/>
                    <a:lstStyle/>
                    <a:p>
                      <a:pPr algn="ctr">
                        <a:lnSpc>
                          <a:spcPts val="1800"/>
                        </a:lnSpc>
                        <a:spcAft>
                          <a:spcPts val="0"/>
                        </a:spcAft>
                      </a:pPr>
                      <a:r>
                        <a:rPr lang="en-US" altLang="ja-JP" sz="2400" b="1" kern="100" dirty="0" smtClean="0">
                          <a:latin typeface="メイリオ" pitchFamily="50" charset="-128"/>
                          <a:ea typeface="メイリオ" pitchFamily="50" charset="-128"/>
                          <a:cs typeface="メイリオ" pitchFamily="50" charset="-128"/>
                        </a:rPr>
                        <a:t>#</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概要</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評価</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6420">
                <a:tc>
                  <a:txBody>
                    <a:bodyPr/>
                    <a:lstStyle/>
                    <a:p>
                      <a:pPr marL="0" marR="0" indent="0" algn="r" defTabSz="914400" rtl="0" eaLnBrk="1" fontAlgn="auto" latinLnBrk="0" hangingPunct="1">
                        <a:lnSpc>
                          <a:spcPts val="1800"/>
                        </a:lnSpc>
                        <a:spcBef>
                          <a:spcPts val="0"/>
                        </a:spcBef>
                        <a:spcAft>
                          <a:spcPts val="0"/>
                        </a:spcAft>
                        <a:buClrTx/>
                        <a:buSzTx/>
                        <a:buFontTx/>
                        <a:buNone/>
                        <a:tabLst/>
                        <a:defRPr/>
                      </a:pPr>
                      <a:r>
                        <a:rPr lang="en-US" altLang="ja-JP" sz="1600" b="1" kern="100" dirty="0" smtClean="0">
                          <a:solidFill>
                            <a:schemeClr val="bg1">
                              <a:lumMod val="75000"/>
                            </a:schemeClr>
                          </a:solidFill>
                          <a:latin typeface="Century"/>
                          <a:ea typeface="Mincho"/>
                          <a:cs typeface="Times New Roman"/>
                        </a:rPr>
                        <a:t>1</a:t>
                      </a:r>
                      <a:endParaRPr lang="ja-JP" altLang="ja-JP" sz="1600" b="1" kern="100" dirty="0" smtClean="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必須項目を明確にする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必須項目はラベルの横に『必須』と明記。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2</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何のためのフォームか明記する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タブ名やラベル名からフォームの目的を判別できるように表示名称を精査。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rgbClr val="FF0000"/>
                          </a:solidFill>
                          <a:latin typeface="Century"/>
                          <a:ea typeface="Mincho"/>
                          <a:cs typeface="Times New Roman"/>
                        </a:rPr>
                        <a:t>3</a:t>
                      </a:r>
                      <a:endParaRPr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1600" b="1" kern="100" dirty="0" smtClean="0">
                          <a:solidFill>
                            <a:srgbClr val="FF0000"/>
                          </a:solidFill>
                          <a:latin typeface="+mn-lt"/>
                          <a:ea typeface="Mincho"/>
                          <a:cs typeface="Times New Roman"/>
                        </a:rPr>
                        <a:t>アクティブなフォームは</a:t>
                      </a:r>
                      <a:r>
                        <a:rPr lang="ja-JP" sz="1600" b="1" kern="100" dirty="0" smtClean="0">
                          <a:solidFill>
                            <a:srgbClr val="FF0000"/>
                          </a:solidFill>
                          <a:latin typeface="+mn-lt"/>
                          <a:ea typeface="Mincho"/>
                          <a:cs typeface="Times New Roman"/>
                        </a:rPr>
                        <a:t>色</a:t>
                      </a:r>
                      <a:r>
                        <a:rPr lang="ja-JP" sz="1600" b="1" kern="100" dirty="0">
                          <a:solidFill>
                            <a:srgbClr val="FF0000"/>
                          </a:solidFill>
                          <a:latin typeface="+mn-lt"/>
                          <a:ea typeface="Mincho"/>
                          <a:cs typeface="Times New Roman"/>
                        </a:rPr>
                        <a:t>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rgbClr val="FF0000"/>
                          </a:solidFill>
                          <a:latin typeface="+mn-lt"/>
                          <a:ea typeface="Mincho"/>
                          <a:cs typeface="Times New Roman"/>
                        </a:rPr>
                        <a:t>アクティブ時はフォームを強調。</a:t>
                      </a:r>
                    </a:p>
                    <a:p>
                      <a:pPr marL="0" algn="just" defTabSz="914400" rtl="0" eaLnBrk="1" latinLnBrk="0" hangingPunct="1">
                        <a:lnSpc>
                          <a:spcPts val="1800"/>
                        </a:lnSpc>
                        <a:spcAft>
                          <a:spcPts val="0"/>
                        </a:spcAft>
                      </a:pPr>
                      <a:r>
                        <a:rPr kumimoji="1" lang="ja-JP" altLang="en-US" sz="1400" b="1" kern="100" dirty="0" smtClean="0">
                          <a:solidFill>
                            <a:srgbClr val="FF0000"/>
                          </a:solidFill>
                          <a:latin typeface="+mn-lt"/>
                          <a:ea typeface="Mincho"/>
                          <a:cs typeface="Times New Roman"/>
                        </a:rPr>
                        <a:t>（</a:t>
                      </a:r>
                      <a:r>
                        <a:rPr kumimoji="1" lang="en-US" altLang="en-US" sz="1400" b="1" kern="100" dirty="0" smtClean="0">
                          <a:solidFill>
                            <a:srgbClr val="FF0000"/>
                          </a:solidFill>
                          <a:latin typeface="+mn-lt"/>
                          <a:ea typeface="Mincho"/>
                          <a:cs typeface="Times New Roman"/>
                        </a:rPr>
                        <a:t>Bootstrap</a:t>
                      </a:r>
                      <a:r>
                        <a:rPr kumimoji="1" lang="ja-JP" altLang="en-US" sz="1400" b="1" kern="100" dirty="0" smtClean="0">
                          <a:solidFill>
                            <a:srgbClr val="FF0000"/>
                          </a:solidFill>
                          <a:latin typeface="+mn-lt"/>
                          <a:ea typeface="Mincho"/>
                          <a:cs typeface="Times New Roman"/>
                        </a:rPr>
                        <a:t>により実現）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4</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送信ボタンの表現を変える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ボタンの色や表現は</a:t>
                      </a:r>
                      <a:r>
                        <a:rPr kumimoji="1" lang="en-US" altLang="en-US" sz="1400" b="1" kern="100" dirty="0" smtClean="0">
                          <a:solidFill>
                            <a:schemeClr val="bg1">
                              <a:lumMod val="75000"/>
                            </a:schemeClr>
                          </a:solidFill>
                          <a:latin typeface="+mn-lt"/>
                          <a:ea typeface="Mincho"/>
                          <a:cs typeface="Times New Roman"/>
                        </a:rPr>
                        <a:t>NC3</a:t>
                      </a:r>
                      <a:r>
                        <a:rPr kumimoji="1" lang="ja-JP" altLang="en-US" sz="1400" b="1" kern="100" dirty="0" smtClean="0">
                          <a:solidFill>
                            <a:schemeClr val="bg1">
                              <a:lumMod val="75000"/>
                            </a:schemeClr>
                          </a:solidFill>
                          <a:latin typeface="+mn-lt"/>
                          <a:ea typeface="Mincho"/>
                          <a:cs typeface="Times New Roman"/>
                        </a:rPr>
                        <a:t>で共通化。</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（キャンセル、一時保存、決定等）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5</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フォームの項目は垂直にする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仕様により、</a:t>
                      </a:r>
                      <a:r>
                        <a:rPr kumimoji="1" lang="en-US" altLang="en-US" sz="1400" b="1" kern="100" dirty="0" smtClean="0">
                          <a:solidFill>
                            <a:schemeClr val="bg1">
                              <a:lumMod val="75000"/>
                            </a:schemeClr>
                          </a:solidFill>
                          <a:latin typeface="+mn-lt"/>
                          <a:ea typeface="Mincho"/>
                          <a:cs typeface="Times New Roman"/>
                        </a:rPr>
                        <a:t>NC2</a:t>
                      </a:r>
                      <a:r>
                        <a:rPr kumimoji="1" lang="ja-JP" altLang="en-US" sz="1400" b="1" kern="100" dirty="0" smtClean="0">
                          <a:solidFill>
                            <a:schemeClr val="bg1">
                              <a:lumMod val="75000"/>
                            </a:schemeClr>
                          </a:solidFill>
                          <a:latin typeface="+mn-lt"/>
                          <a:ea typeface="Mincho"/>
                          <a:cs typeface="Times New Roman"/>
                        </a:rPr>
                        <a:t>では存在したフレームの幅の指定が無くなり、垂直に並ぶ。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642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6</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不要な項目は入れない</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NC2</a:t>
                      </a:r>
                      <a:r>
                        <a:rPr kumimoji="1" lang="ja-JP" altLang="en-US" sz="1400" b="1" kern="100" dirty="0" smtClean="0">
                          <a:solidFill>
                            <a:schemeClr val="bg1">
                              <a:lumMod val="75000"/>
                            </a:schemeClr>
                          </a:solidFill>
                          <a:latin typeface="+mn-lt"/>
                          <a:ea typeface="Mincho"/>
                          <a:cs typeface="Times New Roman"/>
                        </a:rPr>
                        <a:t>より単純な項目に精査。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642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7</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タブボタンで移動できるようにする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HTML</a:t>
                      </a:r>
                      <a:r>
                        <a:rPr kumimoji="1" lang="ja-JP" altLang="en-US" sz="1400" b="1" kern="100" dirty="0" smtClean="0">
                          <a:solidFill>
                            <a:schemeClr val="bg1">
                              <a:lumMod val="75000"/>
                            </a:schemeClr>
                          </a:solidFill>
                          <a:latin typeface="+mn-lt"/>
                          <a:ea typeface="Mincho"/>
                          <a:cs typeface="Times New Roman"/>
                        </a:rPr>
                        <a:t>の機能により可能。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8</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altLang="en-US" sz="1600" b="1" kern="100" dirty="0" smtClean="0">
                          <a:solidFill>
                            <a:schemeClr val="bg1">
                              <a:lumMod val="75000"/>
                            </a:schemeClr>
                          </a:solidFill>
                          <a:latin typeface="+mn-lt"/>
                          <a:ea typeface="Mincho"/>
                          <a:cs typeface="Times New Roman"/>
                        </a:rPr>
                        <a:t>初期表示の文言を設定する</a:t>
                      </a:r>
                      <a:endParaRPr lang="ja-JP" altLang="ja-JP" sz="1600" b="1" kern="100" dirty="0">
                        <a:solidFill>
                          <a:schemeClr val="bg1">
                            <a:lumMod val="75000"/>
                          </a:schemeClr>
                        </a:solidFill>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プレースホルダーを使用し、フォームが空の場合は初期表示の文言を設定。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9498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9</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末尾のスペースは自動削除する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URL</a:t>
                      </a:r>
                      <a:r>
                        <a:rPr kumimoji="1" lang="ja-JP" altLang="en-US" sz="1400" b="1" kern="100" dirty="0" smtClean="0">
                          <a:solidFill>
                            <a:schemeClr val="bg1">
                              <a:lumMod val="75000"/>
                            </a:schemeClr>
                          </a:solidFill>
                          <a:latin typeface="+mn-lt"/>
                          <a:ea typeface="Mincho"/>
                          <a:cs typeface="Times New Roman"/>
                        </a:rPr>
                        <a:t>では、半角・全角スペースは自動削除。</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フレームの高さでは、半角スペースは自動削除され、全角スペースが入ると後述のサブミットロックがかかる。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01381">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10</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ラジオボタンやチェックボックス</a:t>
                      </a:r>
                      <a:r>
                        <a:rPr lang="ja-JP" sz="1600" b="1" kern="100" dirty="0" smtClean="0">
                          <a:solidFill>
                            <a:schemeClr val="bg1">
                              <a:lumMod val="75000"/>
                            </a:schemeClr>
                          </a:solidFill>
                          <a:latin typeface="+mn-lt"/>
                          <a:ea typeface="Mincho"/>
                          <a:cs typeface="Times New Roman"/>
                        </a:rPr>
                        <a:t>はラベル</a:t>
                      </a:r>
                      <a:r>
                        <a:rPr lang="ja-JP" sz="1600" b="1" kern="100" dirty="0">
                          <a:solidFill>
                            <a:schemeClr val="bg1">
                              <a:lumMod val="75000"/>
                            </a:schemeClr>
                          </a:solidFill>
                          <a:latin typeface="+mn-lt"/>
                          <a:ea typeface="Mincho"/>
                          <a:cs typeface="Times New Roman"/>
                        </a:rPr>
                        <a:t>を押しても選べるようにする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ラベル押下でも選択可能。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36"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37" name="テキスト ボックス 36"/>
          <p:cNvSpPr txBox="1"/>
          <p:nvPr/>
        </p:nvSpPr>
        <p:spPr>
          <a:xfrm>
            <a:off x="8460432" y="2204864"/>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8" name="テキスト ボックス 37"/>
          <p:cNvSpPr txBox="1"/>
          <p:nvPr/>
        </p:nvSpPr>
        <p:spPr>
          <a:xfrm>
            <a:off x="8460432" y="3140968"/>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9" name="テキスト ボックス 38"/>
          <p:cNvSpPr txBox="1"/>
          <p:nvPr/>
        </p:nvSpPr>
        <p:spPr>
          <a:xfrm>
            <a:off x="8460432" y="3635732"/>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0" name="テキスト ボックス 39"/>
          <p:cNvSpPr txBox="1"/>
          <p:nvPr/>
        </p:nvSpPr>
        <p:spPr>
          <a:xfrm>
            <a:off x="8460432" y="4047455"/>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1" name="テキスト ボックス 40"/>
          <p:cNvSpPr txBox="1"/>
          <p:nvPr/>
        </p:nvSpPr>
        <p:spPr>
          <a:xfrm>
            <a:off x="8460432" y="4407495"/>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2" name="テキスト ボックス 41"/>
          <p:cNvSpPr txBox="1"/>
          <p:nvPr/>
        </p:nvSpPr>
        <p:spPr>
          <a:xfrm>
            <a:off x="8460432" y="4839543"/>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3" name="テキスト ボックス 42"/>
          <p:cNvSpPr txBox="1"/>
          <p:nvPr/>
        </p:nvSpPr>
        <p:spPr>
          <a:xfrm>
            <a:off x="8460432" y="5517232"/>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4" name="テキスト ボックス 43"/>
          <p:cNvSpPr txBox="1"/>
          <p:nvPr/>
        </p:nvSpPr>
        <p:spPr>
          <a:xfrm>
            <a:off x="8460432" y="6309320"/>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5" name="テキスト ボックス 44"/>
          <p:cNvSpPr txBox="1"/>
          <p:nvPr/>
        </p:nvSpPr>
        <p:spPr>
          <a:xfrm>
            <a:off x="8460432" y="1772816"/>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6" name="テキスト ボックス 45"/>
          <p:cNvSpPr txBox="1"/>
          <p:nvPr/>
        </p:nvSpPr>
        <p:spPr>
          <a:xfrm>
            <a:off x="8460432" y="2708920"/>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34</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27" name="正方形/長方形 26"/>
          <p:cNvSpPr/>
          <p:nvPr/>
        </p:nvSpPr>
        <p:spPr>
          <a:xfrm>
            <a:off x="539552" y="3140968"/>
            <a:ext cx="6768752" cy="3456384"/>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2050" name="Picture 2"/>
          <p:cNvPicPr>
            <a:picLocks noChangeAspect="1" noChangeArrowheads="1"/>
          </p:cNvPicPr>
          <p:nvPr/>
        </p:nvPicPr>
        <p:blipFill>
          <a:blip r:embed="rId3" cstate="print"/>
          <a:srcRect l="27672" t="16000" r="28054" b="42000"/>
          <a:stretch>
            <a:fillRect/>
          </a:stretch>
        </p:blipFill>
        <p:spPr bwMode="auto">
          <a:xfrm>
            <a:off x="611559" y="3212976"/>
            <a:ext cx="6494343" cy="3292906"/>
          </a:xfrm>
          <a:prstGeom prst="rect">
            <a:avLst/>
          </a:prstGeom>
          <a:noFill/>
          <a:ln w="9525">
            <a:noFill/>
            <a:miter lim="800000"/>
            <a:headEnd/>
            <a:tailEnd/>
          </a:ln>
        </p:spPr>
      </p:pic>
      <p:cxnSp>
        <p:nvCxnSpPr>
          <p:cNvPr id="29" name="カギ線コネクタ 28"/>
          <p:cNvCxnSpPr/>
          <p:nvPr/>
        </p:nvCxnSpPr>
        <p:spPr>
          <a:xfrm rot="16200000" flipH="1">
            <a:off x="1691680" y="3356992"/>
            <a:ext cx="1440161" cy="864096"/>
          </a:xfrm>
          <a:prstGeom prst="bentConnector3">
            <a:avLst>
              <a:gd name="adj1" fmla="val 50000"/>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dissolve">
                                      <p:cBhvr>
                                        <p:cTn id="10" dur="500"/>
                                        <p:tgtEl>
                                          <p:spTgt spid="205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2800" b="1" noProof="0" dirty="0" smtClean="0">
                <a:latin typeface="メイリオ" pitchFamily="50" charset="-128"/>
                <a:ea typeface="メイリオ" pitchFamily="50" charset="-128"/>
                <a:cs typeface="メイリオ" pitchFamily="50" charset="-128"/>
              </a:rPr>
              <a:t>②リアルタイムバリデーション</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0" y="1340769"/>
          <a:ext cx="9144000" cy="2513237"/>
        </p:xfrm>
        <a:graphic>
          <a:graphicData uri="http://schemas.openxmlformats.org/drawingml/2006/table">
            <a:tbl>
              <a:tblPr/>
              <a:tblGrid>
                <a:gridCol w="395536"/>
                <a:gridCol w="3744416"/>
                <a:gridCol w="4032448"/>
                <a:gridCol w="971600"/>
              </a:tblGrid>
              <a:tr h="504055">
                <a:tc>
                  <a:txBody>
                    <a:bodyPr/>
                    <a:lstStyle/>
                    <a:p>
                      <a:pPr marL="0" algn="ctr" defTabSz="914400" rtl="0" eaLnBrk="1" latinLnBrk="0" hangingPunct="1">
                        <a:lnSpc>
                          <a:spcPts val="1800"/>
                        </a:lnSpc>
                        <a:spcAft>
                          <a:spcPts val="0"/>
                        </a:spcAft>
                      </a:pPr>
                      <a:r>
                        <a:rPr kumimoji="1" lang="en-US" altLang="ja-JP" sz="2400" b="1" kern="100" dirty="0" smtClean="0">
                          <a:solidFill>
                            <a:schemeClr val="tx1"/>
                          </a:solidFill>
                          <a:latin typeface="メイリオ" pitchFamily="50" charset="-128"/>
                          <a:ea typeface="メイリオ" pitchFamily="50" charset="-128"/>
                          <a:cs typeface="メイリオ" pitchFamily="50" charset="-128"/>
                        </a:rPr>
                        <a:t>#</a:t>
                      </a:r>
                      <a:endParaRPr kumimoji="1" lang="ja-JP" altLang="en-US" sz="2400" b="1" kern="100" dirty="0">
                        <a:solidFill>
                          <a:schemeClr val="tx1"/>
                        </a:solidFill>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algn="ctr" defTabSz="914400" rtl="0" eaLnBrk="1" latinLnBrk="0" hangingPunct="1">
                        <a:lnSpc>
                          <a:spcPts val="1800"/>
                        </a:lnSpc>
                        <a:spcAft>
                          <a:spcPts val="0"/>
                        </a:spcAft>
                      </a:pPr>
                      <a:r>
                        <a:rPr kumimoji="1" lang="ja-JP" altLang="en-US" sz="2400" b="1" kern="100" dirty="0">
                          <a:solidFill>
                            <a:schemeClr val="tx1"/>
                          </a:solidFill>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algn="ctr" defTabSz="914400" rtl="0" eaLnBrk="1" latinLnBrk="0" hangingPunct="1">
                        <a:lnSpc>
                          <a:spcPts val="1800"/>
                        </a:lnSpc>
                        <a:spcAft>
                          <a:spcPts val="0"/>
                        </a:spcAft>
                      </a:pPr>
                      <a:r>
                        <a:rPr kumimoji="1" lang="ja-JP" altLang="en-US" sz="2400" b="1" kern="100" dirty="0" smtClean="0">
                          <a:solidFill>
                            <a:schemeClr val="tx1"/>
                          </a:solidFill>
                          <a:latin typeface="メイリオ" pitchFamily="50" charset="-128"/>
                          <a:ea typeface="メイリオ" pitchFamily="50" charset="-128"/>
                          <a:cs typeface="メイリオ" pitchFamily="50" charset="-128"/>
                        </a:rPr>
                        <a:t>概要</a:t>
                      </a:r>
                      <a:endParaRPr kumimoji="1" lang="ja-JP" altLang="en-US" sz="2400" b="1" kern="100" dirty="0">
                        <a:solidFill>
                          <a:schemeClr val="tx1"/>
                        </a:solidFill>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algn="ctr" defTabSz="914400" rtl="0" eaLnBrk="1" latinLnBrk="0" hangingPunct="1">
                        <a:lnSpc>
                          <a:spcPts val="1800"/>
                        </a:lnSpc>
                        <a:spcAft>
                          <a:spcPts val="0"/>
                        </a:spcAft>
                      </a:pPr>
                      <a:r>
                        <a:rPr kumimoji="1" lang="ja-JP" altLang="en-US" sz="2400" b="1" kern="100" dirty="0" smtClean="0">
                          <a:solidFill>
                            <a:schemeClr val="tx1"/>
                          </a:solidFill>
                          <a:latin typeface="メイリオ" pitchFamily="50" charset="-128"/>
                          <a:ea typeface="メイリオ" pitchFamily="50" charset="-128"/>
                          <a:cs typeface="メイリオ" pitchFamily="50" charset="-128"/>
                        </a:rPr>
                        <a:t>評価</a:t>
                      </a:r>
                      <a:endParaRPr kumimoji="1" lang="ja-JP" altLang="en-US" sz="2400" b="1" kern="100" dirty="0">
                        <a:solidFill>
                          <a:schemeClr val="tx1"/>
                        </a:solidFill>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655476">
                <a:tc>
                  <a:txBody>
                    <a:bodyPr/>
                    <a:lstStyle/>
                    <a:p>
                      <a:pPr algn="r">
                        <a:lnSpc>
                          <a:spcPts val="1800"/>
                        </a:lnSpc>
                        <a:spcAft>
                          <a:spcPts val="0"/>
                        </a:spcAft>
                      </a:pPr>
                      <a:r>
                        <a:rPr lang="en-US" sz="1600" b="1" kern="100" dirty="0">
                          <a:solidFill>
                            <a:srgbClr val="FF0000"/>
                          </a:solidFill>
                          <a:latin typeface="Century"/>
                          <a:ea typeface="Mincho"/>
                          <a:cs typeface="Times New Roman"/>
                        </a:rPr>
                        <a:t>11</a:t>
                      </a:r>
                      <a:endParaRPr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u="none" kern="100" dirty="0">
                          <a:solidFill>
                            <a:srgbClr val="FF0000"/>
                          </a:solidFill>
                          <a:latin typeface="+mn-lt"/>
                          <a:ea typeface="Mincho"/>
                          <a:cs typeface="Times New Roman"/>
                        </a:rPr>
                        <a:t>エラーを明記する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rgbClr val="FF0000"/>
                          </a:solidFill>
                          <a:latin typeface="+mn-lt"/>
                          <a:ea typeface="Mincho"/>
                          <a:cs typeface="Times New Roman"/>
                        </a:rPr>
                        <a:t>不正な値が入力された場合、エラーをフォームの直後（真下）に表示。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20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353706">
                <a:tc>
                  <a:txBody>
                    <a:bodyPr/>
                    <a:lstStyle/>
                    <a:p>
                      <a:pPr algn="r">
                        <a:lnSpc>
                          <a:spcPts val="1800"/>
                        </a:lnSpc>
                        <a:spcAft>
                          <a:spcPts val="0"/>
                        </a:spcAft>
                      </a:pPr>
                      <a:r>
                        <a:rPr lang="en-US" sz="1600" b="1" kern="100" dirty="0">
                          <a:solidFill>
                            <a:srgbClr val="FF0000"/>
                          </a:solidFill>
                          <a:latin typeface="Century"/>
                          <a:ea typeface="Mincho"/>
                          <a:cs typeface="Times New Roman"/>
                        </a:rPr>
                        <a:t>12</a:t>
                      </a:r>
                      <a:endParaRPr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u="none" kern="100" dirty="0">
                          <a:solidFill>
                            <a:srgbClr val="FF0000"/>
                          </a:solidFill>
                          <a:latin typeface="+mn-lt"/>
                          <a:ea typeface="Mincho"/>
                          <a:cs typeface="Times New Roman"/>
                        </a:rPr>
                        <a:t>エラー箇所に正しい情報が入力</a:t>
                      </a:r>
                      <a:r>
                        <a:rPr lang="ja-JP" sz="1600" b="1" u="none" kern="100" dirty="0" smtClean="0">
                          <a:solidFill>
                            <a:srgbClr val="FF0000"/>
                          </a:solidFill>
                          <a:latin typeface="+mn-lt"/>
                          <a:ea typeface="Mincho"/>
                          <a:cs typeface="Times New Roman"/>
                        </a:rPr>
                        <a:t>されたらエラー</a:t>
                      </a:r>
                      <a:r>
                        <a:rPr lang="ja-JP" sz="1600" b="1" u="none" kern="100" dirty="0">
                          <a:solidFill>
                            <a:srgbClr val="FF0000"/>
                          </a:solidFill>
                          <a:latin typeface="+mn-lt"/>
                          <a:ea typeface="Mincho"/>
                          <a:cs typeface="Times New Roman"/>
                        </a:rPr>
                        <a:t>をリアルタイムで消す</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rgbClr val="FF0000"/>
                          </a:solidFill>
                          <a:latin typeface="+mn-lt"/>
                          <a:ea typeface="Mincho"/>
                          <a:cs typeface="Times New Roman"/>
                        </a:rPr>
                        <a:t>エラーであればエラーメッセージを表示し、正しいデータであれば何も表示しないようリアルタイムで反映。</a:t>
                      </a:r>
                    </a:p>
                    <a:p>
                      <a:pPr marL="0" algn="just" defTabSz="914400" rtl="0" eaLnBrk="1" latinLnBrk="0" hangingPunct="1">
                        <a:lnSpc>
                          <a:spcPts val="1800"/>
                        </a:lnSpc>
                        <a:spcAft>
                          <a:spcPts val="0"/>
                        </a:spcAft>
                      </a:pPr>
                      <a:r>
                        <a:rPr kumimoji="1" lang="ja-JP" altLang="en-US" sz="1400" b="1" kern="100" dirty="0" smtClean="0">
                          <a:solidFill>
                            <a:srgbClr val="FF0000"/>
                          </a:solidFill>
                          <a:latin typeface="+mn-lt"/>
                          <a:ea typeface="Mincho"/>
                          <a:cs typeface="Times New Roman"/>
                        </a:rPr>
                        <a:t>（</a:t>
                      </a:r>
                      <a:r>
                        <a:rPr kumimoji="1" lang="en-US" altLang="en-US" sz="1400" b="1" kern="100" dirty="0" smtClean="0">
                          <a:solidFill>
                            <a:srgbClr val="FF0000"/>
                          </a:solidFill>
                          <a:latin typeface="+mn-lt"/>
                          <a:ea typeface="Mincho"/>
                          <a:cs typeface="Times New Roman"/>
                        </a:rPr>
                        <a:t>AngularJS</a:t>
                      </a:r>
                      <a:r>
                        <a:rPr kumimoji="1" lang="ja-JP" altLang="en-US" sz="1400" b="1" kern="100" dirty="0" smtClean="0">
                          <a:solidFill>
                            <a:srgbClr val="FF0000"/>
                          </a:solidFill>
                          <a:latin typeface="+mn-lt"/>
                          <a:ea typeface="Mincho"/>
                          <a:cs typeface="Times New Roman"/>
                        </a:rPr>
                        <a:t>により実現）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20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10" name="テキスト ボックス 9"/>
          <p:cNvSpPr txBox="1"/>
          <p:nvPr/>
        </p:nvSpPr>
        <p:spPr>
          <a:xfrm>
            <a:off x="8388424" y="1988840"/>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13" name="テキスト ボックス 12"/>
          <p:cNvSpPr txBox="1"/>
          <p:nvPr/>
        </p:nvSpPr>
        <p:spPr>
          <a:xfrm>
            <a:off x="8388424" y="3429000"/>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14" name="正方形/長方形 13"/>
          <p:cNvSpPr/>
          <p:nvPr/>
        </p:nvSpPr>
        <p:spPr>
          <a:xfrm>
            <a:off x="2195736" y="3645024"/>
            <a:ext cx="4536504" cy="3096344"/>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3075" name="Picture 3"/>
          <p:cNvPicPr>
            <a:picLocks noChangeAspect="1" noChangeArrowheads="1"/>
          </p:cNvPicPr>
          <p:nvPr/>
        </p:nvPicPr>
        <p:blipFill>
          <a:blip r:embed="rId3" cstate="print"/>
          <a:srcRect/>
          <a:stretch>
            <a:fillRect/>
          </a:stretch>
        </p:blipFill>
        <p:spPr bwMode="auto">
          <a:xfrm>
            <a:off x="2339752" y="3717032"/>
            <a:ext cx="4248472" cy="292301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ox(in)">
                                      <p:cBhvr>
                                        <p:cTn id="10" dur="500"/>
                                        <p:tgtEl>
                                          <p:spTgt spid="13"/>
                                        </p:tgtEl>
                                      </p:cBhvr>
                                    </p:animEffect>
                                  </p:childTnLst>
                                </p:cTn>
                              </p:par>
                              <p:par>
                                <p:cTn id="11" presetID="9" presetClass="entr" presetSubtype="0" fill="hold" nodeType="withEffect">
                                  <p:stCondLst>
                                    <p:cond delay="0"/>
                                  </p:stCondLst>
                                  <p:childTnLst>
                                    <p:set>
                                      <p:cBhvr>
                                        <p:cTn id="12" dur="1" fill="hold">
                                          <p:stCondLst>
                                            <p:cond delay="0"/>
                                          </p:stCondLst>
                                        </p:cTn>
                                        <p:tgtEl>
                                          <p:spTgt spid="3075"/>
                                        </p:tgtEl>
                                        <p:attrNameLst>
                                          <p:attrName>style.visibility</p:attrName>
                                        </p:attrNameLst>
                                      </p:cBhvr>
                                      <p:to>
                                        <p:strVal val="visible"/>
                                      </p:to>
                                    </p:set>
                                    <p:animEffect transition="in" filter="dissolve">
                                      <p:cBhvr>
                                        <p:cTn id="13" dur="500"/>
                                        <p:tgtEl>
                                          <p:spTgt spid="307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dissolv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③サブミットロック</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0" y="1340768"/>
          <a:ext cx="9144000" cy="1584176"/>
        </p:xfrm>
        <a:graphic>
          <a:graphicData uri="http://schemas.openxmlformats.org/drawingml/2006/table">
            <a:tbl>
              <a:tblPr/>
              <a:tblGrid>
                <a:gridCol w="395536"/>
                <a:gridCol w="3744416"/>
                <a:gridCol w="4032448"/>
                <a:gridCol w="971600"/>
              </a:tblGrid>
              <a:tr h="504056">
                <a:tc>
                  <a:txBody>
                    <a:bodyPr/>
                    <a:lstStyle/>
                    <a:p>
                      <a:pPr algn="ctr">
                        <a:lnSpc>
                          <a:spcPts val="1800"/>
                        </a:lnSpc>
                        <a:spcAft>
                          <a:spcPts val="0"/>
                        </a:spcAft>
                      </a:pPr>
                      <a:r>
                        <a:rPr lang="en-US" altLang="ja-JP" sz="2400" b="1" kern="100" dirty="0" smtClean="0">
                          <a:latin typeface="メイリオ" pitchFamily="50" charset="-128"/>
                          <a:ea typeface="メイリオ" pitchFamily="50" charset="-128"/>
                          <a:cs typeface="メイリオ" pitchFamily="50" charset="-128"/>
                        </a:rPr>
                        <a:t>#</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概要</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評価</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1080120">
                <a:tc>
                  <a:txBody>
                    <a:bodyPr/>
                    <a:lstStyle/>
                    <a:p>
                      <a:pPr marL="0" algn="just" defTabSz="914400" rtl="0" eaLnBrk="1" latinLnBrk="0" hangingPunct="1">
                        <a:lnSpc>
                          <a:spcPts val="1800"/>
                        </a:lnSpc>
                        <a:spcAft>
                          <a:spcPts val="0"/>
                        </a:spcAft>
                      </a:pPr>
                      <a:r>
                        <a:rPr kumimoji="1" lang="en-US" sz="1600" b="1" kern="100" dirty="0" smtClean="0">
                          <a:solidFill>
                            <a:srgbClr val="FF0000"/>
                          </a:solidFill>
                          <a:latin typeface="Century"/>
                          <a:ea typeface="Mincho"/>
                          <a:cs typeface="Times New Roman"/>
                        </a:rPr>
                        <a:t>13</a:t>
                      </a:r>
                      <a:endParaRPr kumimoji="1"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sz="1600" b="1" kern="100" dirty="0" smtClean="0">
                          <a:solidFill>
                            <a:srgbClr val="FF0000"/>
                          </a:solidFill>
                          <a:latin typeface="+mn-lt"/>
                          <a:ea typeface="Mincho"/>
                          <a:cs typeface="Times New Roman"/>
                        </a:rPr>
                        <a:t>登録</a:t>
                      </a:r>
                      <a:r>
                        <a:rPr kumimoji="1" lang="ja-JP" sz="1600" b="1" kern="100" dirty="0">
                          <a:solidFill>
                            <a:srgbClr val="FF0000"/>
                          </a:solidFill>
                          <a:latin typeface="+mn-lt"/>
                          <a:ea typeface="Mincho"/>
                          <a:cs typeface="Times New Roman"/>
                        </a:rPr>
                        <a:t>ボタンは全ての入力が完了したら押せるようにする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ja-JP" sz="1400" b="1" kern="100" dirty="0" smtClean="0">
                          <a:solidFill>
                            <a:srgbClr val="FF0000"/>
                          </a:solidFill>
                          <a:latin typeface="+mn-lt"/>
                          <a:ea typeface="Mincho"/>
                          <a:cs typeface="Times New Roman"/>
                        </a:rPr>
                        <a:t>エラーの間はボタンを非活性にしておき、正しい情報が入力された場合、ボタンを活性化する。</a:t>
                      </a:r>
                      <a:endParaRPr kumimoji="1" lang="ja-JP" sz="1400" b="1" kern="100" dirty="0">
                        <a:solidFill>
                          <a:srgbClr val="FF0000"/>
                        </a:solidFill>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sz="2400" b="1" kern="100" dirty="0">
                        <a:solidFill>
                          <a:schemeClr val="tx1"/>
                        </a:solidFill>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0" name="テキスト ボックス 9"/>
          <p:cNvSpPr txBox="1"/>
          <p:nvPr/>
        </p:nvSpPr>
        <p:spPr>
          <a:xfrm>
            <a:off x="8460432" y="2132856"/>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11" name="正方形/長方形 10"/>
          <p:cNvSpPr/>
          <p:nvPr/>
        </p:nvSpPr>
        <p:spPr>
          <a:xfrm>
            <a:off x="107504" y="3068960"/>
            <a:ext cx="8856984" cy="2592287"/>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4098" name="Picture 2"/>
          <p:cNvPicPr>
            <a:picLocks noChangeAspect="1" noChangeArrowheads="1"/>
          </p:cNvPicPr>
          <p:nvPr/>
        </p:nvPicPr>
        <p:blipFill>
          <a:blip r:embed="rId3" cstate="print"/>
          <a:srcRect/>
          <a:stretch>
            <a:fillRect/>
          </a:stretch>
        </p:blipFill>
        <p:spPr bwMode="auto">
          <a:xfrm>
            <a:off x="179512" y="3166814"/>
            <a:ext cx="8640960" cy="2350417"/>
          </a:xfrm>
          <a:prstGeom prst="rect">
            <a:avLst/>
          </a:prstGeom>
          <a:noFill/>
          <a:ln w="9525">
            <a:noFill/>
            <a:miter lim="800000"/>
            <a:headEnd/>
            <a:tailEnd/>
          </a:ln>
        </p:spPr>
      </p:pic>
      <p:sp>
        <p:nvSpPr>
          <p:cNvPr id="16" name="正方形/長方形 15"/>
          <p:cNvSpPr/>
          <p:nvPr/>
        </p:nvSpPr>
        <p:spPr>
          <a:xfrm>
            <a:off x="1403648" y="5589239"/>
            <a:ext cx="2088232" cy="548680"/>
          </a:xfrm>
          <a:prstGeom prst="rect">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ボタン非活性</a:t>
            </a:r>
            <a:endParaRPr lang="ja-JP" altLang="en-US" sz="2000" b="1" dirty="0">
              <a:latin typeface="メイリオ" pitchFamily="50" charset="-128"/>
              <a:ea typeface="メイリオ" pitchFamily="50" charset="-128"/>
              <a:cs typeface="メイリオ" pitchFamily="50" charset="-128"/>
            </a:endParaRPr>
          </a:p>
        </p:txBody>
      </p:sp>
      <p:sp>
        <p:nvSpPr>
          <p:cNvPr id="14" name="線吹き出し 2 (枠付き) 13"/>
          <p:cNvSpPr/>
          <p:nvPr/>
        </p:nvSpPr>
        <p:spPr>
          <a:xfrm rot="16200000">
            <a:off x="2555776" y="4437111"/>
            <a:ext cx="360040" cy="1080120"/>
          </a:xfrm>
          <a:prstGeom prst="borderCallout2">
            <a:avLst>
              <a:gd name="adj1" fmla="val 48494"/>
              <a:gd name="adj2" fmla="val 5395"/>
              <a:gd name="adj3" fmla="val 49638"/>
              <a:gd name="adj4" fmla="val -58423"/>
              <a:gd name="adj5" fmla="val 17546"/>
              <a:gd name="adj6" fmla="val -129037"/>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5580112" y="5589239"/>
            <a:ext cx="2160240" cy="548680"/>
          </a:xfrm>
          <a:prstGeom prst="rect">
            <a:avLst/>
          </a:prstGeom>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ボタン活性化</a:t>
            </a:r>
            <a:endParaRPr lang="ja-JP" altLang="en-US" sz="2000" b="1" dirty="0">
              <a:latin typeface="メイリオ" pitchFamily="50" charset="-128"/>
              <a:ea typeface="メイリオ" pitchFamily="50" charset="-128"/>
              <a:cs typeface="メイリオ" pitchFamily="50" charset="-128"/>
            </a:endParaRPr>
          </a:p>
        </p:txBody>
      </p:sp>
      <p:sp>
        <p:nvSpPr>
          <p:cNvPr id="15" name="線吹き出し 2 (枠付き) 14"/>
          <p:cNvSpPr/>
          <p:nvPr/>
        </p:nvSpPr>
        <p:spPr>
          <a:xfrm rot="16200000">
            <a:off x="6876256" y="4437111"/>
            <a:ext cx="360040" cy="1080120"/>
          </a:xfrm>
          <a:prstGeom prst="borderCallout2">
            <a:avLst>
              <a:gd name="adj1" fmla="val 47350"/>
              <a:gd name="adj2" fmla="val -11765"/>
              <a:gd name="adj3" fmla="val 47350"/>
              <a:gd name="adj4" fmla="val -54991"/>
              <a:gd name="adj5" fmla="val 11827"/>
              <a:gd name="adj6" fmla="val -125605"/>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9"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dissolve">
                                      <p:cBhvr>
                                        <p:cTn id="10" dur="500"/>
                                        <p:tgtEl>
                                          <p:spTgt spid="409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strips(downLeft)">
                                      <p:cBhvr>
                                        <p:cTn id="18" dur="500"/>
                                        <p:tgtEl>
                                          <p:spTgt spid="14"/>
                                        </p:tgtEl>
                                      </p:cBhvr>
                                    </p:animEffect>
                                  </p:childTnLst>
                                </p:cTn>
                              </p:par>
                              <p:par>
                                <p:cTn id="19" presetID="18" presetClass="entr" presetSubtype="1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strips(downLeft)">
                                      <p:cBhvr>
                                        <p:cTn id="21" dur="500"/>
                                        <p:tgtEl>
                                          <p:spTgt spid="15"/>
                                        </p:tgtEl>
                                      </p:cBhvr>
                                    </p:animEffect>
                                  </p:childTnLst>
                                </p:cTn>
                              </p:par>
                              <p:par>
                                <p:cTn id="22" presetID="18" presetClass="entr" presetSubtype="12"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strips(downLeft)">
                                      <p:cBhvr>
                                        <p:cTn id="24" dur="500"/>
                                        <p:tgtEl>
                                          <p:spTgt spid="16"/>
                                        </p:tgtEl>
                                      </p:cBhvr>
                                    </p:animEffect>
                                  </p:childTnLst>
                                </p:cTn>
                              </p:par>
                              <p:par>
                                <p:cTn id="25" presetID="18" presetClass="entr" presetSubtype="12"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strips(downLeft)">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6" grpId="0" animBg="1"/>
      <p:bldP spid="14" grpId="0" animBg="1"/>
      <p:bldP spid="17" grpId="0" animBg="1"/>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5.3 </a:t>
            </a:r>
            <a:r>
              <a:rPr lang="ja-JP" altLang="en-US" dirty="0" smtClean="0"/>
              <a:t>プログラム規模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37</a:t>
            </a:fld>
            <a:endParaRPr lang="ja-JP" altLang="en-US" dirty="0"/>
          </a:p>
        </p:txBody>
      </p:sp>
      <p:graphicFrame>
        <p:nvGraphicFramePr>
          <p:cNvPr id="5" name="表 4"/>
          <p:cNvGraphicFramePr>
            <a:graphicFrameLocks noGrp="1"/>
          </p:cNvGraphicFramePr>
          <p:nvPr/>
        </p:nvGraphicFramePr>
        <p:xfrm>
          <a:off x="323528" y="1268757"/>
          <a:ext cx="8496944" cy="5112568"/>
        </p:xfrm>
        <a:graphic>
          <a:graphicData uri="http://schemas.openxmlformats.org/drawingml/2006/table">
            <a:tbl>
              <a:tblPr/>
              <a:tblGrid>
                <a:gridCol w="1388655"/>
                <a:gridCol w="520651"/>
                <a:gridCol w="2029110"/>
                <a:gridCol w="1601889"/>
                <a:gridCol w="1601889"/>
                <a:gridCol w="1354750"/>
              </a:tblGrid>
              <a:tr h="398838">
                <a:tc rowSpan="2">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項番</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rowSpan="2" gridSpan="2">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項目</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rowSpan="2" hMerge="1">
                  <a:txBody>
                    <a:bodyPr/>
                    <a:lstStyle/>
                    <a:p>
                      <a:endParaRPr kumimoji="1" lang="ja-JP" altLang="en-US"/>
                    </a:p>
                  </a:txBody>
                  <a:tcPr/>
                </a:tc>
                <a:tc gridSpan="3">
                  <a:txBody>
                    <a:bodyPr/>
                    <a:lstStyle/>
                    <a:p>
                      <a:pPr algn="ctr">
                        <a:lnSpc>
                          <a:spcPts val="1800"/>
                        </a:lnSpc>
                        <a:spcAft>
                          <a:spcPts val="0"/>
                        </a:spcAft>
                      </a:pPr>
                      <a:r>
                        <a:rPr kumimoji="1" lang="ja-JP" sz="2000" b="1" kern="100" dirty="0">
                          <a:solidFill>
                            <a:schemeClr val="tx1"/>
                          </a:solidFill>
                          <a:latin typeface="+mn-lt"/>
                          <a:ea typeface="Mincho"/>
                          <a:cs typeface="Times New Roman"/>
                        </a:rPr>
                        <a:t>行数</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hMerge="1">
                  <a:txBody>
                    <a:bodyPr/>
                    <a:lstStyle/>
                    <a:p>
                      <a:endParaRPr kumimoji="1" lang="ja-JP" altLang="en-US"/>
                    </a:p>
                  </a:txBody>
                  <a:tcPr/>
                </a:tc>
                <a:tc hMerge="1">
                  <a:txBody>
                    <a:bodyPr/>
                    <a:lstStyle/>
                    <a:p>
                      <a:endParaRPr kumimoji="1" lang="ja-JP" altLang="en-US"/>
                    </a:p>
                  </a:txBody>
                  <a:tcPr/>
                </a:tc>
              </a:tr>
              <a:tr h="638140">
                <a:tc vMerge="1">
                  <a:txBody>
                    <a:bodyPr/>
                    <a:lstStyle/>
                    <a:p>
                      <a:endParaRPr kumimoji="1" lang="ja-JP" altLang="en-US"/>
                    </a:p>
                  </a:txBody>
                  <a:tcPr/>
                </a:tc>
                <a:tc gridSpan="2" vMerge="1">
                  <a:txBody>
                    <a:bodyPr/>
                    <a:lstStyle/>
                    <a:p>
                      <a:endParaRPr kumimoji="1" lang="ja-JP" altLang="en-US"/>
                    </a:p>
                  </a:txBody>
                  <a:tcPr/>
                </a:tc>
                <a:tc hMerge="1" vMerge="1">
                  <a:txBody>
                    <a:bodyPr/>
                    <a:lstStyle/>
                    <a:p>
                      <a:endParaRPr kumimoji="1" lang="ja-JP" altLang="en-US"/>
                    </a:p>
                  </a:txBody>
                  <a:tcPr/>
                </a:tc>
                <a:tc>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有効行</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コメント</a:t>
                      </a:r>
                      <a:r>
                        <a:rPr kumimoji="1" lang="ja-JP" sz="2000" b="1" kern="100" dirty="0" smtClean="0">
                          <a:solidFill>
                            <a:schemeClr val="tx1"/>
                          </a:solidFill>
                          <a:latin typeface="+mn-lt"/>
                          <a:ea typeface="Mincho"/>
                          <a:cs typeface="Times New Roman"/>
                        </a:rPr>
                        <a:t>・</a:t>
                      </a:r>
                      <a:endParaRPr kumimoji="1" lang="en-US" altLang="ja-JP" sz="2000" b="1" kern="100" dirty="0" smtClean="0">
                        <a:solidFill>
                          <a:schemeClr val="tx1"/>
                        </a:solidFill>
                        <a:latin typeface="+mn-lt"/>
                        <a:ea typeface="Mincho"/>
                        <a:cs typeface="Times New Roman"/>
                      </a:endParaRPr>
                    </a:p>
                    <a:p>
                      <a:pPr marL="0" algn="ctr" defTabSz="914400" rtl="0" eaLnBrk="1" latinLnBrk="0" hangingPunct="1">
                        <a:lnSpc>
                          <a:spcPts val="1800"/>
                        </a:lnSpc>
                        <a:spcAft>
                          <a:spcPts val="0"/>
                        </a:spcAft>
                      </a:pPr>
                      <a:r>
                        <a:rPr kumimoji="1" lang="ja-JP" sz="2000" b="1" kern="100" dirty="0" smtClean="0">
                          <a:solidFill>
                            <a:schemeClr val="tx1"/>
                          </a:solidFill>
                          <a:latin typeface="+mn-lt"/>
                          <a:ea typeface="Mincho"/>
                          <a:cs typeface="Times New Roman"/>
                        </a:rPr>
                        <a:t>空白</a:t>
                      </a:r>
                      <a:r>
                        <a:rPr kumimoji="1" lang="ja-JP" sz="2000" b="1" kern="100" dirty="0">
                          <a:solidFill>
                            <a:schemeClr val="tx1"/>
                          </a:solidFill>
                          <a:latin typeface="+mn-lt"/>
                          <a:ea typeface="Mincho"/>
                          <a:cs typeface="Times New Roman"/>
                        </a:rPr>
                        <a:t>行</a:t>
                      </a: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合計行</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454499">
                <a:tc>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gridSpan="2">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PHP</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DE9D9"/>
                    </a:solidFill>
                  </a:tcPr>
                </a:tc>
                <a:tc hMerge="1">
                  <a:txBody>
                    <a:bodyPr/>
                    <a:lstStyle/>
                    <a:p>
                      <a:endParaRPr kumimoji="1" lang="ja-JP" altLang="en-US"/>
                    </a:p>
                  </a:txBody>
                  <a:tcPr/>
                </a:tc>
                <a:tc gridSpan="3">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hMerge="1">
                  <a:txBody>
                    <a:bodyPr/>
                    <a:lstStyle/>
                    <a:p>
                      <a:endParaRPr kumimoji="1" lang="ja-JP" altLang="en-US"/>
                    </a:p>
                  </a:txBody>
                  <a:tcPr/>
                </a:tc>
                <a:tc hMerge="1">
                  <a:txBody>
                    <a:bodyPr/>
                    <a:lstStyle/>
                    <a:p>
                      <a:endParaRPr kumimoji="1" lang="ja-JP" altLang="en-US"/>
                    </a:p>
                  </a:txBody>
                  <a:tcPr/>
                </a:tc>
              </a:tr>
              <a:tr h="454499">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1</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marL="0" algn="just" defTabSz="914400" rtl="0" eaLnBrk="1" latinLnBrk="0" hangingPunct="1">
                        <a:lnSpc>
                          <a:spcPts val="1800"/>
                        </a:lnSpc>
                        <a:spcAft>
                          <a:spcPts val="0"/>
                        </a:spcAft>
                      </a:pPr>
                      <a:endParaRPr kumimoji="1" lang="en-US" sz="2000" b="1" kern="100" dirty="0">
                        <a:solidFill>
                          <a:schemeClr val="tx1"/>
                        </a:solidFill>
                        <a:latin typeface="+mn-lt"/>
                        <a:ea typeface="Mincho"/>
                        <a:cs typeface="Times New Roman"/>
                      </a:endParaRPr>
                    </a:p>
                  </a:txBody>
                  <a:tcPr marL="58381" marR="58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DE9D9"/>
                    </a:solidFill>
                  </a:tcPr>
                </a:tc>
                <a:tc>
                  <a:txBody>
                    <a:bodyPr/>
                    <a:lstStyle/>
                    <a:p>
                      <a:pPr marL="0" algn="just"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モデル</a:t>
                      </a: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211</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177</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388</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54499">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2</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marL="0" algn="just"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ビュー</a:t>
                      </a: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336</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191</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527</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54499">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3</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marL="0" algn="just"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コントローラ</a:t>
                      </a: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206</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228</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434</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54499">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4</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marL="0" algn="just"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テスト</a:t>
                      </a: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1877</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1261</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3138</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901548">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5</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marL="0" algn="just" defTabSz="914400" rtl="0" eaLnBrk="1" latinLnBrk="0" hangingPunct="1">
                        <a:lnSpc>
                          <a:spcPts val="1800"/>
                        </a:lnSpc>
                        <a:spcAft>
                          <a:spcPts val="0"/>
                        </a:spcAft>
                      </a:pPr>
                      <a:r>
                        <a:rPr kumimoji="1" lang="ja-JP" sz="2000" b="1" kern="100" dirty="0" smtClean="0">
                          <a:solidFill>
                            <a:schemeClr val="tx1"/>
                          </a:solidFill>
                          <a:latin typeface="+mn-lt"/>
                          <a:ea typeface="Mincho"/>
                          <a:cs typeface="Times New Roman"/>
                        </a:rPr>
                        <a:t>その他</a:t>
                      </a:r>
                      <a:endParaRPr kumimoji="1" lang="en-US" altLang="ja-JP" sz="2000" b="1" kern="100" dirty="0" smtClean="0">
                        <a:solidFill>
                          <a:schemeClr val="tx1"/>
                        </a:solidFill>
                        <a:latin typeface="+mn-lt"/>
                        <a:ea typeface="Mincho"/>
                        <a:cs typeface="Times New Roman"/>
                      </a:endParaRPr>
                    </a:p>
                    <a:p>
                      <a:pPr marL="0" algn="just" defTabSz="914400" rtl="0" eaLnBrk="1" latinLnBrk="0" hangingPunct="1">
                        <a:lnSpc>
                          <a:spcPts val="1800"/>
                        </a:lnSpc>
                        <a:spcAft>
                          <a:spcPts val="0"/>
                        </a:spcAft>
                      </a:pPr>
                      <a:r>
                        <a:rPr kumimoji="1" lang="ja-JP" sz="2000" b="1" kern="100" dirty="0" smtClean="0">
                          <a:solidFill>
                            <a:schemeClr val="tx1"/>
                          </a:solidFill>
                          <a:latin typeface="+mn-lt"/>
                          <a:ea typeface="Mincho"/>
                          <a:cs typeface="Times New Roman"/>
                        </a:rPr>
                        <a:t>設定ファイル</a:t>
                      </a:r>
                      <a:r>
                        <a:rPr kumimoji="1" lang="ja-JP" altLang="en-US" sz="2000" b="1" kern="100" dirty="0" smtClean="0">
                          <a:solidFill>
                            <a:schemeClr val="tx1"/>
                          </a:solidFill>
                          <a:latin typeface="+mn-lt"/>
                          <a:ea typeface="Mincho"/>
                          <a:cs typeface="Times New Roman"/>
                        </a:rPr>
                        <a:t>等</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142</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95</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237</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47048">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6</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6">
                        <a:lumMod val="20000"/>
                        <a:lumOff val="80000"/>
                      </a:schemeClr>
                    </a:solidFill>
                  </a:tcPr>
                </a:tc>
                <a:tc gridSpan="2">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Javascript</a:t>
                      </a:r>
                      <a:endParaRPr kumimoji="1" lang="ja-JP" sz="20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endParaRPr kumimoji="1" lang="ja-JP" altLang="en-US"/>
                    </a:p>
                  </a:txBody>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249</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233</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482</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6">
                        <a:lumMod val="20000"/>
                        <a:lumOff val="80000"/>
                      </a:schemeClr>
                    </a:solidFill>
                  </a:tcPr>
                </a:tc>
              </a:tr>
              <a:tr h="454499">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7</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総行数</a:t>
                      </a: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3021</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2185</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5206</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7"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38</a:t>
            </a:fld>
            <a:endParaRPr kumimoji="1" lang="ja-JP" altLang="en-US" dirty="0"/>
          </a:p>
        </p:txBody>
      </p:sp>
      <p:sp>
        <p:nvSpPr>
          <p:cNvPr id="9"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t>結言</a:t>
            </a:r>
            <a:endParaRPr kumimoji="1" lang="en-US" altLang="ja-JP" sz="32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a:t>
            </a:r>
            <a:r>
              <a:rPr lang="ja-JP" altLang="en-US" dirty="0" smtClean="0"/>
              <a:t>１結論</a:t>
            </a:r>
            <a:endParaRPr kumimoji="1" lang="ja-JP" altLang="en-US" dirty="0"/>
          </a:p>
        </p:txBody>
      </p:sp>
      <p:sp>
        <p:nvSpPr>
          <p:cNvPr id="6" name="コンテンツ プレースホルダ 5"/>
          <p:cNvSpPr>
            <a:spLocks noGrp="1"/>
          </p:cNvSpPr>
          <p:nvPr>
            <p:ph idx="1"/>
          </p:nvPr>
        </p:nvSpPr>
        <p:spPr>
          <a:xfrm>
            <a:off x="251520" y="1412776"/>
            <a:ext cx="8686800" cy="4713387"/>
          </a:xfrm>
        </p:spPr>
        <p:txBody>
          <a:bodyPr/>
          <a:lstStyle/>
          <a:p>
            <a:r>
              <a:rPr lang="en-US" altLang="ja-JP" dirty="0" smtClean="0"/>
              <a:t>EFO</a:t>
            </a:r>
            <a:r>
              <a:rPr lang="ja-JP" altLang="en-US" dirty="0" smtClean="0"/>
              <a:t>の観点からフォームの機能を設計・実装し、</a:t>
            </a:r>
            <a:endParaRPr lang="en-US" altLang="ja-JP" dirty="0" smtClean="0"/>
          </a:p>
          <a:p>
            <a:pPr>
              <a:buNone/>
            </a:pPr>
            <a:r>
              <a:rPr lang="ja-JP" altLang="en-US" dirty="0" smtClean="0"/>
              <a:t>　全ての検討項目</a:t>
            </a:r>
            <a:r>
              <a:rPr lang="en-US" altLang="ja-JP" dirty="0" smtClean="0"/>
              <a:t>(</a:t>
            </a:r>
            <a:r>
              <a:rPr lang="ja-JP" altLang="en-US" dirty="0" smtClean="0"/>
              <a:t>全</a:t>
            </a:r>
            <a:r>
              <a:rPr lang="en-US" altLang="ja-JP" dirty="0" smtClean="0"/>
              <a:t>13</a:t>
            </a:r>
            <a:r>
              <a:rPr lang="ja-JP" altLang="en-US" dirty="0" smtClean="0"/>
              <a:t>項目</a:t>
            </a:r>
            <a:r>
              <a:rPr lang="en-US" altLang="ja-JP" dirty="0" smtClean="0"/>
              <a:t>)</a:t>
            </a:r>
            <a:r>
              <a:rPr lang="ja-JP" altLang="en-US" dirty="0" smtClean="0"/>
              <a:t>を満たすことができた。</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7" name="下矢印 6"/>
          <p:cNvSpPr/>
          <p:nvPr/>
        </p:nvSpPr>
        <p:spPr>
          <a:xfrm>
            <a:off x="2699792" y="2780928"/>
            <a:ext cx="3600400" cy="1296144"/>
          </a:xfrm>
          <a:prstGeom prst="downArrow">
            <a:avLst/>
          </a:prstGeom>
          <a:effectLst>
            <a:glow rad="101600">
              <a:schemeClr val="accent6">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8" name="角丸四角形 7"/>
          <p:cNvSpPr/>
          <p:nvPr/>
        </p:nvSpPr>
        <p:spPr>
          <a:xfrm>
            <a:off x="467544" y="4509120"/>
            <a:ext cx="8208912" cy="1512168"/>
          </a:xfrm>
          <a:prstGeom prst="roundRect">
            <a:avLst/>
          </a:prstGeom>
          <a:scene3d>
            <a:camera prst="orthographicFront"/>
            <a:lightRig rig="threePt" dir="t"/>
          </a:scene3d>
          <a:sp3d>
            <a:bevelT w="114300" prst="hardEdge"/>
          </a:sp3d>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800" b="1" dirty="0" smtClean="0">
                <a:latin typeface="メイリオ" pitchFamily="50" charset="-128"/>
                <a:ea typeface="メイリオ" pitchFamily="50" charset="-128"/>
                <a:cs typeface="メイリオ" pitchFamily="50" charset="-128"/>
              </a:rPr>
              <a:t>この機能を</a:t>
            </a:r>
            <a:r>
              <a:rPr kumimoji="1" lang="en-US" altLang="ja-JP" sz="2800" b="1" dirty="0" smtClean="0">
                <a:latin typeface="メイリオ" pitchFamily="50" charset="-128"/>
                <a:ea typeface="メイリオ" pitchFamily="50" charset="-128"/>
                <a:cs typeface="メイリオ" pitchFamily="50" charset="-128"/>
              </a:rPr>
              <a:t>NC3</a:t>
            </a:r>
            <a:r>
              <a:rPr kumimoji="1" lang="ja-JP" altLang="en-US" sz="2800" b="1" dirty="0" smtClean="0">
                <a:latin typeface="メイリオ" pitchFamily="50" charset="-128"/>
                <a:ea typeface="メイリオ" pitchFamily="50" charset="-128"/>
                <a:cs typeface="メイリオ" pitchFamily="50" charset="-128"/>
              </a:rPr>
              <a:t>の開発者内で共有</a:t>
            </a:r>
            <a:endParaRPr kumimoji="1" lang="en-US" altLang="ja-JP" sz="2800" b="1" dirty="0" smtClean="0">
              <a:latin typeface="メイリオ" pitchFamily="50" charset="-128"/>
              <a:ea typeface="メイリオ" pitchFamily="50" charset="-128"/>
              <a:cs typeface="メイリオ" pitchFamily="50" charset="-128"/>
            </a:endParaRPr>
          </a:p>
          <a:p>
            <a:pPr algn="ctr"/>
            <a:r>
              <a:rPr lang="ja-JP" altLang="en-US" sz="2800" b="1" dirty="0" smtClean="0">
                <a:latin typeface="メイリオ" pitchFamily="50" charset="-128"/>
                <a:ea typeface="メイリオ" pitchFamily="50" charset="-128"/>
                <a:cs typeface="メイリオ" pitchFamily="50" charset="-128"/>
              </a:rPr>
              <a:t>一部の機能は</a:t>
            </a:r>
            <a:r>
              <a:rPr lang="en-US" altLang="ja-JP" sz="2800" b="1" dirty="0" smtClean="0">
                <a:latin typeface="メイリオ" pitchFamily="50" charset="-128"/>
                <a:ea typeface="メイリオ" pitchFamily="50" charset="-128"/>
                <a:cs typeface="メイリオ" pitchFamily="50" charset="-128"/>
              </a:rPr>
              <a:t>NC3</a:t>
            </a:r>
            <a:r>
              <a:rPr lang="ja-JP" altLang="en-US" sz="2800" b="1" dirty="0" smtClean="0">
                <a:latin typeface="メイリオ" pitchFamily="50" charset="-128"/>
                <a:ea typeface="メイリオ" pitchFamily="50" charset="-128"/>
                <a:cs typeface="メイリオ" pitchFamily="50" charset="-128"/>
              </a:rPr>
              <a:t>の仕様として取り入れられた。</a:t>
            </a:r>
            <a:endParaRPr kumimoji="1"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a:t>
            </a:fld>
            <a:endParaRPr kumimoji="1" lang="ja-JP" altLang="en-US" dirty="0"/>
          </a:p>
        </p:txBody>
      </p:sp>
      <p:sp>
        <p:nvSpPr>
          <p:cNvPr id="9"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t>NetCommons3</a:t>
            </a:r>
            <a:r>
              <a:rPr lang="ja-JP" altLang="en-US" sz="3200" dirty="0" smtClean="0"/>
              <a:t>プロジェクト</a:t>
            </a:r>
            <a:endParaRPr lang="en-US" altLang="ja-JP" sz="3200" dirty="0" smtClean="0"/>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457200" y="1052736"/>
            <a:ext cx="8229600" cy="2880320"/>
          </a:xfrm>
        </p:spPr>
        <p:txBody>
          <a:bodyPr>
            <a:normAutofit/>
          </a:bodyPr>
          <a:lstStyle/>
          <a:p>
            <a:pPr>
              <a:buNone/>
            </a:pPr>
            <a:r>
              <a:rPr kumimoji="1" lang="en-US" altLang="ja-JP" dirty="0" smtClean="0"/>
              <a:t>1. </a:t>
            </a:r>
            <a:r>
              <a:rPr lang="ja-JP" altLang="en-US" dirty="0" smtClean="0"/>
              <a:t>スクロールバーの</a:t>
            </a:r>
            <a:r>
              <a:rPr lang="en-US" altLang="ja-JP" dirty="0" smtClean="0"/>
              <a:t>Web</a:t>
            </a:r>
            <a:r>
              <a:rPr lang="ja-JP" altLang="en-US" dirty="0" smtClean="0"/>
              <a:t>ブラウザ依存問題</a:t>
            </a:r>
            <a:endParaRPr lang="en-US" altLang="ja-JP" dirty="0" smtClean="0"/>
          </a:p>
          <a:p>
            <a:pPr lvl="1"/>
            <a:r>
              <a:rPr lang="en-US" altLang="ja-JP" dirty="0" smtClean="0"/>
              <a:t>Ajax</a:t>
            </a:r>
            <a:r>
              <a:rPr lang="ja-JP" altLang="en-US" dirty="0" smtClean="0"/>
              <a:t>の非同期通信による属性変更が</a:t>
            </a:r>
            <a:r>
              <a:rPr lang="en-US" altLang="ja-JP" dirty="0" smtClean="0"/>
              <a:t>Web</a:t>
            </a:r>
            <a:r>
              <a:rPr lang="ja-JP" altLang="en-US" dirty="0" smtClean="0"/>
              <a:t>ブラウザに反映されない。　</a:t>
            </a:r>
            <a:endParaRPr lang="en-US" altLang="ja-JP" dirty="0" smtClean="0"/>
          </a:p>
          <a:p>
            <a:pPr lvl="1"/>
            <a:r>
              <a:rPr lang="ja-JP" altLang="en-US" dirty="0" smtClean="0"/>
              <a:t>調査した結果、</a:t>
            </a:r>
            <a:r>
              <a:rPr lang="en-US" altLang="ja-JP" dirty="0" smtClean="0"/>
              <a:t>Firefox</a:t>
            </a:r>
            <a:r>
              <a:rPr lang="ja-JP" altLang="en-US" dirty="0" smtClean="0"/>
              <a:t>以外のブラウザ＋</a:t>
            </a:r>
            <a:r>
              <a:rPr lang="en-US" altLang="ja-JP" dirty="0" smtClean="0"/>
              <a:t>HTML5</a:t>
            </a:r>
            <a:r>
              <a:rPr lang="ja-JP" altLang="en-US" dirty="0" smtClean="0"/>
              <a:t>の組み合わせで発生。</a:t>
            </a:r>
            <a:endParaRPr lang="en-US" altLang="ja-JP" dirty="0" smtClean="0"/>
          </a:p>
          <a:p>
            <a:pPr>
              <a:buNone/>
            </a:pP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40</a:t>
            </a:fld>
            <a:endParaRPr lang="ja-JP" altLang="en-US" dirty="0"/>
          </a:p>
        </p:txBody>
      </p:sp>
      <p:graphicFrame>
        <p:nvGraphicFramePr>
          <p:cNvPr id="8" name="表 7"/>
          <p:cNvGraphicFramePr>
            <a:graphicFrameLocks noGrp="1"/>
          </p:cNvGraphicFramePr>
          <p:nvPr/>
        </p:nvGraphicFramePr>
        <p:xfrm>
          <a:off x="323528" y="3140968"/>
          <a:ext cx="8352928" cy="3573018"/>
        </p:xfrm>
        <a:graphic>
          <a:graphicData uri="http://schemas.openxmlformats.org/drawingml/2006/table">
            <a:tbl>
              <a:tblPr/>
              <a:tblGrid>
                <a:gridCol w="439673"/>
                <a:gridCol w="2231400"/>
                <a:gridCol w="2492324"/>
                <a:gridCol w="1609590"/>
                <a:gridCol w="1579941"/>
              </a:tblGrid>
              <a:tr h="649638">
                <a:tc>
                  <a:txBody>
                    <a:bodyPr/>
                    <a:lstStyle/>
                    <a:p>
                      <a:pPr algn="ctr">
                        <a:lnSpc>
                          <a:spcPts val="1800"/>
                        </a:lnSpc>
                        <a:spcAft>
                          <a:spcPts val="0"/>
                        </a:spcAft>
                      </a:pPr>
                      <a:r>
                        <a:rPr lang="ja-JP" sz="1800" b="1" kern="100" dirty="0">
                          <a:latin typeface="Century"/>
                          <a:ea typeface="Mincho"/>
                          <a:cs typeface="Times New Roman"/>
                        </a:rPr>
                        <a:t>項番</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sz="1800" b="1" kern="100" dirty="0" smtClean="0">
                          <a:latin typeface="Century"/>
                          <a:ea typeface="Mincho"/>
                          <a:cs typeface="Times New Roman"/>
                        </a:rPr>
                        <a:t>分類</a:t>
                      </a:r>
                      <a:endParaRPr lang="en-US" altLang="ja-JP" sz="1800" b="1" kern="100" dirty="0" smtClean="0">
                        <a:latin typeface="Century"/>
                        <a:ea typeface="Mincho"/>
                        <a:cs typeface="Times New Roman"/>
                      </a:endParaRPr>
                    </a:p>
                    <a:p>
                      <a:pPr algn="ctr">
                        <a:lnSpc>
                          <a:spcPts val="1800"/>
                        </a:lnSpc>
                        <a:spcAft>
                          <a:spcPts val="0"/>
                        </a:spcAft>
                      </a:pPr>
                      <a:r>
                        <a:rPr lang="ja-JP" sz="1800" b="1" kern="100" dirty="0" smtClean="0">
                          <a:latin typeface="Century"/>
                          <a:ea typeface="Mincho"/>
                          <a:cs typeface="Times New Roman"/>
                        </a:rPr>
                        <a:t>（ベース</a:t>
                      </a:r>
                      <a:r>
                        <a:rPr lang="ja-JP" altLang="en-US" sz="1800" b="1" kern="100" dirty="0" smtClean="0">
                          <a:latin typeface="Century"/>
                          <a:ea typeface="Mincho"/>
                          <a:cs typeface="Times New Roman"/>
                        </a:rPr>
                        <a:t>ブラウザ</a:t>
                      </a:r>
                      <a:r>
                        <a:rPr lang="ja-JP" sz="1800" b="1" kern="100" dirty="0" smtClean="0">
                          <a:latin typeface="Century"/>
                          <a:ea typeface="Mincho"/>
                          <a:cs typeface="Times New Roman"/>
                        </a:rPr>
                        <a:t>）</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800" b="1" kern="100" dirty="0">
                          <a:latin typeface="Century"/>
                          <a:ea typeface="Mincho"/>
                          <a:cs typeface="Times New Roman"/>
                        </a:rPr>
                        <a:t>Web</a:t>
                      </a:r>
                      <a:r>
                        <a:rPr lang="ja-JP" sz="1800" b="1" kern="100" dirty="0">
                          <a:latin typeface="Century"/>
                          <a:ea typeface="Mincho"/>
                          <a:cs typeface="Times New Roman"/>
                        </a:rPr>
                        <a:t>ブラウザ</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800" b="1" kern="100">
                          <a:latin typeface="Century"/>
                          <a:ea typeface="Mincho"/>
                          <a:cs typeface="Times New Roman"/>
                        </a:rPr>
                        <a:t>Windows</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800" b="1" kern="100">
                          <a:latin typeface="Century"/>
                          <a:ea typeface="Mincho"/>
                          <a:cs typeface="Times New Roman"/>
                        </a:rPr>
                        <a:t>Mac</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24820">
                <a:tc>
                  <a:txBody>
                    <a:bodyPr/>
                    <a:lstStyle/>
                    <a:p>
                      <a:pPr algn="ctr">
                        <a:lnSpc>
                          <a:spcPts val="1800"/>
                        </a:lnSpc>
                        <a:spcAft>
                          <a:spcPts val="0"/>
                        </a:spcAft>
                      </a:pPr>
                      <a:r>
                        <a:rPr lang="en-US" sz="1800" b="1" kern="100" dirty="0">
                          <a:latin typeface="Century"/>
                          <a:ea typeface="Mincho"/>
                          <a:cs typeface="Times New Roman"/>
                        </a:rPr>
                        <a:t>1</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Internet Explorer</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Internet Explorer</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324820">
                <a:tc>
                  <a:txBody>
                    <a:bodyPr/>
                    <a:lstStyle/>
                    <a:p>
                      <a:pPr algn="ctr">
                        <a:lnSpc>
                          <a:spcPts val="1800"/>
                        </a:lnSpc>
                        <a:spcAft>
                          <a:spcPts val="0"/>
                        </a:spcAft>
                      </a:pPr>
                      <a:r>
                        <a:rPr lang="en-US" sz="1800" b="1" kern="100">
                          <a:latin typeface="Century"/>
                          <a:ea typeface="Mincho"/>
                          <a:cs typeface="Times New Roman"/>
                        </a:rPr>
                        <a:t>2</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3">
                  <a:txBody>
                    <a:bodyPr/>
                    <a:lstStyle/>
                    <a:p>
                      <a:pPr algn="just">
                        <a:lnSpc>
                          <a:spcPts val="1800"/>
                        </a:lnSpc>
                        <a:spcAft>
                          <a:spcPts val="0"/>
                        </a:spcAft>
                      </a:pPr>
                      <a:r>
                        <a:rPr lang="en-US" sz="1800" b="1" kern="100" dirty="0">
                          <a:solidFill>
                            <a:srgbClr val="FF0000"/>
                          </a:solidFill>
                          <a:latin typeface="Century"/>
                          <a:ea typeface="Mincho"/>
                          <a:cs typeface="Times New Roman"/>
                        </a:rPr>
                        <a:t>Firefox</a:t>
                      </a:r>
                      <a:endParaRPr lang="ja-JP" sz="1800" b="1" kern="100" dirty="0">
                        <a:solidFill>
                          <a:srgbClr val="FF0000"/>
                        </a:solidFill>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Firefox</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4820">
                <a:tc>
                  <a:txBody>
                    <a:bodyPr/>
                    <a:lstStyle/>
                    <a:p>
                      <a:pPr algn="ctr">
                        <a:lnSpc>
                          <a:spcPts val="1800"/>
                        </a:lnSpc>
                        <a:spcAft>
                          <a:spcPts val="0"/>
                        </a:spcAft>
                      </a:pPr>
                      <a:r>
                        <a:rPr lang="en-US" sz="1800" b="1" kern="100" dirty="0">
                          <a:latin typeface="Century"/>
                          <a:ea typeface="Mincho"/>
                          <a:cs typeface="Times New Roman"/>
                        </a:rPr>
                        <a:t>3</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800" b="1" kern="100" dirty="0">
                          <a:solidFill>
                            <a:srgbClr val="FF0000"/>
                          </a:solidFill>
                          <a:latin typeface="Century"/>
                          <a:ea typeface="Mincho"/>
                          <a:cs typeface="Times New Roman"/>
                        </a:rPr>
                        <a:t>Comodo IceDragon</a:t>
                      </a:r>
                      <a:endParaRPr lang="ja-JP" sz="1800" b="1" kern="100" dirty="0">
                        <a:solidFill>
                          <a:srgbClr val="FF0000"/>
                        </a:solidFill>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324820">
                <a:tc>
                  <a:txBody>
                    <a:bodyPr/>
                    <a:lstStyle/>
                    <a:p>
                      <a:pPr algn="ctr">
                        <a:lnSpc>
                          <a:spcPts val="1800"/>
                        </a:lnSpc>
                        <a:spcAft>
                          <a:spcPts val="0"/>
                        </a:spcAft>
                      </a:pPr>
                      <a:r>
                        <a:rPr lang="en-US" sz="1800" b="1" kern="100">
                          <a:latin typeface="Century"/>
                          <a:ea typeface="Mincho"/>
                          <a:cs typeface="Times New Roman"/>
                        </a:rPr>
                        <a:t>4</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just">
                        <a:lnSpc>
                          <a:spcPts val="1800"/>
                        </a:lnSpc>
                        <a:spcAft>
                          <a:spcPts val="0"/>
                        </a:spcAft>
                      </a:pPr>
                      <a:r>
                        <a:rPr lang="en-US" sz="1800" b="1" kern="100" dirty="0">
                          <a:latin typeface="Century"/>
                          <a:ea typeface="Mincho"/>
                          <a:cs typeface="Times New Roman"/>
                        </a:rPr>
                        <a:t>Pale Moon</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324820">
                <a:tc>
                  <a:txBody>
                    <a:bodyPr/>
                    <a:lstStyle/>
                    <a:p>
                      <a:pPr algn="ctr">
                        <a:lnSpc>
                          <a:spcPts val="1800"/>
                        </a:lnSpc>
                        <a:spcAft>
                          <a:spcPts val="0"/>
                        </a:spcAft>
                      </a:pPr>
                      <a:r>
                        <a:rPr lang="en-US" sz="1800" b="1" kern="100" dirty="0">
                          <a:latin typeface="Century"/>
                          <a:ea typeface="Mincho"/>
                          <a:cs typeface="Times New Roman"/>
                        </a:rPr>
                        <a:t>5</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Safari</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Safari</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4820">
                <a:tc>
                  <a:txBody>
                    <a:bodyPr/>
                    <a:lstStyle/>
                    <a:p>
                      <a:pPr algn="ctr">
                        <a:lnSpc>
                          <a:spcPts val="1800"/>
                        </a:lnSpc>
                        <a:spcAft>
                          <a:spcPts val="0"/>
                        </a:spcAft>
                      </a:pPr>
                      <a:r>
                        <a:rPr lang="en-US" sz="1800" b="1" kern="100">
                          <a:latin typeface="Century"/>
                          <a:ea typeface="Mincho"/>
                          <a:cs typeface="Times New Roman"/>
                        </a:rPr>
                        <a:t>6</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4">
                  <a:txBody>
                    <a:bodyPr/>
                    <a:lstStyle/>
                    <a:p>
                      <a:pPr algn="just">
                        <a:lnSpc>
                          <a:spcPts val="1800"/>
                        </a:lnSpc>
                        <a:spcAft>
                          <a:spcPts val="0"/>
                        </a:spcAft>
                      </a:pPr>
                      <a:r>
                        <a:rPr lang="en-US" sz="1800" b="1" kern="100" dirty="0">
                          <a:latin typeface="Century"/>
                          <a:ea typeface="Mincho"/>
                          <a:cs typeface="Times New Roman"/>
                        </a:rPr>
                        <a:t>Chromium</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a:latin typeface="Century"/>
                          <a:ea typeface="Mincho"/>
                          <a:cs typeface="Times New Roman"/>
                        </a:rPr>
                        <a:t>Google Chrome</a:t>
                      </a:r>
                      <a:endParaRPr lang="ja-JP" sz="1800" b="1" kern="10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4820">
                <a:tc>
                  <a:txBody>
                    <a:bodyPr/>
                    <a:lstStyle/>
                    <a:p>
                      <a:pPr algn="ctr">
                        <a:lnSpc>
                          <a:spcPts val="1800"/>
                        </a:lnSpc>
                        <a:spcAft>
                          <a:spcPts val="0"/>
                        </a:spcAft>
                      </a:pPr>
                      <a:r>
                        <a:rPr lang="en-US" sz="1800" b="1" kern="100" dirty="0">
                          <a:latin typeface="Century"/>
                          <a:ea typeface="Mincho"/>
                          <a:cs typeface="Times New Roman"/>
                        </a:rPr>
                        <a:t>7</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800" b="1" kern="100">
                          <a:latin typeface="Century"/>
                          <a:ea typeface="Mincho"/>
                          <a:cs typeface="Times New Roman"/>
                        </a:rPr>
                        <a:t>Opera</a:t>
                      </a:r>
                      <a:endParaRPr lang="ja-JP" sz="1800" b="1" kern="10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4820">
                <a:tc>
                  <a:txBody>
                    <a:bodyPr/>
                    <a:lstStyle/>
                    <a:p>
                      <a:pPr algn="ctr">
                        <a:lnSpc>
                          <a:spcPts val="1800"/>
                        </a:lnSpc>
                        <a:spcAft>
                          <a:spcPts val="0"/>
                        </a:spcAft>
                      </a:pPr>
                      <a:r>
                        <a:rPr lang="en-US" sz="1800" b="1" kern="100" dirty="0">
                          <a:latin typeface="Century"/>
                          <a:ea typeface="Mincho"/>
                          <a:cs typeface="Times New Roman"/>
                        </a:rPr>
                        <a:t>8</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just">
                        <a:lnSpc>
                          <a:spcPts val="1800"/>
                        </a:lnSpc>
                        <a:spcAft>
                          <a:spcPts val="0"/>
                        </a:spcAft>
                      </a:pPr>
                      <a:r>
                        <a:rPr lang="en-US" sz="1800" b="1" kern="100">
                          <a:latin typeface="Century"/>
                          <a:ea typeface="Mincho"/>
                          <a:cs typeface="Times New Roman"/>
                        </a:rPr>
                        <a:t>Sleipnir</a:t>
                      </a:r>
                      <a:endParaRPr lang="ja-JP" sz="1800" b="1" kern="10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4820">
                <a:tc>
                  <a:txBody>
                    <a:bodyPr/>
                    <a:lstStyle/>
                    <a:p>
                      <a:pPr algn="ctr">
                        <a:lnSpc>
                          <a:spcPts val="1800"/>
                        </a:lnSpc>
                        <a:spcAft>
                          <a:spcPts val="0"/>
                        </a:spcAft>
                      </a:pPr>
                      <a:r>
                        <a:rPr lang="en-US" sz="1800" b="1" kern="100" dirty="0">
                          <a:latin typeface="Century"/>
                          <a:ea typeface="Mincho"/>
                          <a:cs typeface="Times New Roman"/>
                        </a:rPr>
                        <a:t>9</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800" b="1" kern="100" dirty="0">
                          <a:solidFill>
                            <a:srgbClr val="FF0000"/>
                          </a:solidFill>
                          <a:latin typeface="Century"/>
                          <a:ea typeface="Mincho"/>
                          <a:cs typeface="Times New Roman"/>
                        </a:rPr>
                        <a:t>Comodo Dragon</a:t>
                      </a:r>
                      <a:endParaRPr lang="ja-JP" sz="1800" b="1" kern="100" dirty="0">
                        <a:solidFill>
                          <a:srgbClr val="FF0000"/>
                        </a:solidFill>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bl>
          </a:graphicData>
        </a:graphic>
      </p:graphicFrame>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323528" y="1484784"/>
            <a:ext cx="8496944" cy="5373216"/>
          </a:xfrm>
        </p:spPr>
        <p:txBody>
          <a:bodyPr>
            <a:normAutofit/>
          </a:bodyPr>
          <a:lstStyle/>
          <a:p>
            <a:pPr>
              <a:buNone/>
            </a:pPr>
            <a:r>
              <a:rPr kumimoji="1" lang="en-US" altLang="ja-JP" dirty="0" smtClean="0"/>
              <a:t>2.</a:t>
            </a:r>
            <a:r>
              <a:rPr kumimoji="1" lang="ja-JP" altLang="en-US" dirty="0" smtClean="0"/>
              <a:t> 仕様変更への対応</a:t>
            </a:r>
            <a:endParaRPr kumimoji="1" lang="en-US" altLang="ja-JP" dirty="0" smtClean="0"/>
          </a:p>
          <a:p>
            <a:pPr lvl="1"/>
            <a:r>
              <a:rPr lang="en-US" altLang="ja-JP" dirty="0" smtClean="0"/>
              <a:t>11</a:t>
            </a:r>
            <a:r>
              <a:rPr lang="ja-JP" altLang="en-US" dirty="0" smtClean="0"/>
              <a:t>月中旬から下旬にかけて、お知らせプラグインのコードレビューを行った。</a:t>
            </a:r>
            <a:endParaRPr lang="en-US" altLang="ja-JP" dirty="0" smtClean="0"/>
          </a:p>
          <a:p>
            <a:pPr lvl="1"/>
            <a:r>
              <a:rPr lang="ja-JP" altLang="en-US" dirty="0" smtClean="0"/>
              <a:t>バリデーションの仕様を以下のように変更。</a:t>
            </a:r>
            <a:endParaRPr lang="en-US" altLang="ja-JP" dirty="0" smtClean="0"/>
          </a:p>
          <a:p>
            <a:pPr lvl="1"/>
            <a:endParaRPr lang="en-US" altLang="ja-JP" dirty="0" smtClean="0"/>
          </a:p>
          <a:p>
            <a:pPr marL="1314450" lvl="2" indent="-457200">
              <a:buFont typeface="+mj-ea"/>
              <a:buAutoNum type="circleNumDbPlain"/>
            </a:pPr>
            <a:r>
              <a:rPr lang="ja-JP" altLang="en-US" sz="2400" dirty="0" smtClean="0"/>
              <a:t>セッティングモード内のバリデーションはサーバサイド</a:t>
            </a:r>
            <a:r>
              <a:rPr lang="en-US" altLang="ja-JP" sz="2400" dirty="0" smtClean="0"/>
              <a:t>(CakePHP)</a:t>
            </a:r>
            <a:r>
              <a:rPr lang="ja-JP" altLang="en-US" sz="2400" dirty="0" smtClean="0"/>
              <a:t>のみにする。</a:t>
            </a:r>
            <a:endParaRPr lang="en-US" altLang="ja-JP" sz="2400" dirty="0" smtClean="0"/>
          </a:p>
          <a:p>
            <a:pPr marL="1314450" lvl="2" indent="-457200">
              <a:buFont typeface="+mj-ea"/>
              <a:buAutoNum type="circleNumDbPlain"/>
            </a:pPr>
            <a:r>
              <a:rPr lang="ja-JP" altLang="en-US" sz="2400" dirty="0" smtClean="0"/>
              <a:t>クライアントサイド</a:t>
            </a:r>
            <a:r>
              <a:rPr lang="en-US" altLang="ja-JP" sz="2400" dirty="0" smtClean="0"/>
              <a:t>(AngularJS)</a:t>
            </a:r>
            <a:r>
              <a:rPr lang="ja-JP" altLang="en-US" sz="2400" dirty="0" smtClean="0"/>
              <a:t>で行う。</a:t>
            </a:r>
            <a:endParaRPr lang="en-US" altLang="ja-JP" sz="2400" dirty="0" smtClean="0"/>
          </a:p>
          <a:p>
            <a:pPr marL="1314450" lvl="2" indent="-457200">
              <a:buFont typeface="+mj-ea"/>
              <a:buAutoNum type="circleNumDbPlain"/>
            </a:pPr>
            <a:endParaRPr lang="en-US" altLang="ja-JP" sz="2400" dirty="0" smtClean="0"/>
          </a:p>
          <a:p>
            <a:pPr lvl="1"/>
            <a:r>
              <a:rPr lang="en-US" altLang="ja-JP" dirty="0" smtClean="0"/>
              <a:t>iframe</a:t>
            </a:r>
            <a:r>
              <a:rPr lang="ja-JP" altLang="en-US" dirty="0" smtClean="0"/>
              <a:t>プラグインは編集をセッティングモード内で行うため</a:t>
            </a:r>
            <a:r>
              <a:rPr lang="en-US" altLang="ja-JP" dirty="0" smtClean="0"/>
              <a:t>AngularJS</a:t>
            </a:r>
            <a:r>
              <a:rPr lang="ja-JP" altLang="en-US" dirty="0" smtClean="0"/>
              <a:t>による実装は改修の必要あり。</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41</a:t>
            </a:fld>
            <a:endParaRPr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457200" y="1484785"/>
            <a:ext cx="8229600" cy="2880320"/>
          </a:xfrm>
        </p:spPr>
        <p:txBody>
          <a:bodyPr>
            <a:normAutofit/>
          </a:bodyPr>
          <a:lstStyle/>
          <a:p>
            <a:pPr>
              <a:buNone/>
            </a:pPr>
            <a:r>
              <a:rPr lang="en-US" altLang="ja-JP" dirty="0" smtClean="0"/>
              <a:t>3</a:t>
            </a:r>
            <a:r>
              <a:rPr kumimoji="1" lang="en-US" altLang="ja-JP" dirty="0" smtClean="0"/>
              <a:t>.</a:t>
            </a:r>
            <a:r>
              <a:rPr kumimoji="1" lang="ja-JP" altLang="en-US" dirty="0" smtClean="0"/>
              <a:t>掲示板プラグインの開発</a:t>
            </a:r>
          </a:p>
          <a:p>
            <a:pPr lvl="1"/>
            <a:r>
              <a:rPr lang="en-US" altLang="ja-JP" dirty="0" smtClean="0"/>
              <a:t>12</a:t>
            </a:r>
            <a:r>
              <a:rPr lang="ja-JP" altLang="en-US" dirty="0" smtClean="0"/>
              <a:t>月より着手。</a:t>
            </a:r>
            <a:endParaRPr lang="en-US" altLang="ja-JP" dirty="0" smtClean="0"/>
          </a:p>
          <a:p>
            <a:pPr lvl="1"/>
            <a:r>
              <a:rPr lang="en-US" altLang="ja-JP" dirty="0" smtClean="0"/>
              <a:t>3</a:t>
            </a:r>
            <a:r>
              <a:rPr lang="ja-JP" altLang="en-US" dirty="0" smtClean="0"/>
              <a:t>月末に</a:t>
            </a:r>
            <a:r>
              <a:rPr lang="en-US" altLang="ja-JP" dirty="0" smtClean="0"/>
              <a:t>iframe</a:t>
            </a:r>
            <a:r>
              <a:rPr lang="ja-JP" altLang="en-US" dirty="0" smtClean="0"/>
              <a:t>プラグインと合わせて納品予定。</a:t>
            </a:r>
            <a:endParaRPr lang="en-US" altLang="ja-JP" dirty="0" smtClean="0"/>
          </a:p>
          <a:p>
            <a:pPr lvl="1"/>
            <a:r>
              <a:rPr lang="ja-JP" altLang="en-US" dirty="0" smtClean="0"/>
              <a:t>画面</a:t>
            </a:r>
            <a:r>
              <a:rPr lang="ja-JP" altLang="en-US" dirty="0" smtClean="0"/>
              <a:t>遷移図作成、</a:t>
            </a:r>
            <a:r>
              <a:rPr lang="en-US" altLang="ja-JP" dirty="0" smtClean="0"/>
              <a:t>ER</a:t>
            </a:r>
            <a:r>
              <a:rPr lang="ja-JP" altLang="en-US" dirty="0" smtClean="0"/>
              <a:t>図作成、</a:t>
            </a:r>
            <a:r>
              <a:rPr lang="ja-JP" altLang="en-US" dirty="0" smtClean="0"/>
              <a:t>先行実装</a:t>
            </a:r>
            <a:r>
              <a:rPr lang="en-US" altLang="ja-JP" dirty="0" smtClean="0"/>
              <a:t>(</a:t>
            </a:r>
            <a:r>
              <a:rPr lang="ja-JP" altLang="en-US" dirty="0" smtClean="0"/>
              <a:t>プロトタイプ作成</a:t>
            </a:r>
            <a:r>
              <a:rPr lang="en-US" altLang="ja-JP" dirty="0" smtClean="0"/>
              <a:t>)</a:t>
            </a:r>
            <a:r>
              <a:rPr lang="ja-JP" altLang="en-US" dirty="0" smtClean="0"/>
              <a:t>作業中。</a:t>
            </a:r>
            <a:endParaRPr lang="en-US" altLang="ja-JP" dirty="0" smtClean="0"/>
          </a:p>
          <a:p>
            <a:pPr lvl="1"/>
            <a:r>
              <a:rPr lang="en-US" altLang="ja-JP" dirty="0" smtClean="0"/>
              <a:t>EFO</a:t>
            </a:r>
            <a:r>
              <a:rPr lang="ja-JP" altLang="en-US" dirty="0" smtClean="0"/>
              <a:t>の観点でフォーム最適化を考慮する。</a:t>
            </a:r>
            <a:endParaRPr lang="en-US" altLang="ja-JP" dirty="0" smtClean="0"/>
          </a:p>
          <a:p>
            <a:pPr lvl="1"/>
            <a:endParaRPr lang="en-US" altLang="ja-JP" dirty="0" smtClean="0"/>
          </a:p>
          <a:p>
            <a:pPr lvl="1"/>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42</a:t>
            </a:fld>
            <a:endParaRPr lang="ja-JP" altLang="en-US" dirty="0"/>
          </a:p>
        </p:txBody>
      </p:sp>
      <p:sp>
        <p:nvSpPr>
          <p:cNvPr id="8"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75656" y="980728"/>
            <a:ext cx="6444208" cy="1143000"/>
          </a:xfrm>
        </p:spPr>
        <p:txBody>
          <a:bodyPr>
            <a:normAutofit fontScale="90000"/>
          </a:bodyPr>
          <a:lstStyle/>
          <a:p>
            <a:r>
              <a:rPr lang="ja-JP" altLang="en-US" sz="3600" dirty="0" smtClean="0"/>
              <a:t>ご清聴ありがとうございました。</a:t>
            </a:r>
            <a:endParaRPr kumimoji="1" lang="ja-JP" altLang="en-US" sz="3600"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43</a:t>
            </a:fld>
            <a:endParaRPr kumimoji="1" lang="ja-JP" altLang="en-US" dirty="0"/>
          </a:p>
        </p:txBody>
      </p:sp>
      <p:cxnSp>
        <p:nvCxnSpPr>
          <p:cNvPr id="7" name="直線コネクタ 6"/>
          <p:cNvCxnSpPr/>
          <p:nvPr/>
        </p:nvCxnSpPr>
        <p:spPr>
          <a:xfrm>
            <a:off x="3275856" y="4725144"/>
            <a:ext cx="5472608" cy="0"/>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0" name="正方形/長方形 9"/>
          <p:cNvSpPr/>
          <p:nvPr/>
        </p:nvSpPr>
        <p:spPr>
          <a:xfrm>
            <a:off x="2843808" y="3717032"/>
            <a:ext cx="5976664" cy="830997"/>
          </a:xfrm>
          <a:prstGeom prst="rect">
            <a:avLst/>
          </a:prstGeom>
        </p:spPr>
        <p:txBody>
          <a:bodyPr wrap="square">
            <a:spAutoFit/>
          </a:bodyPr>
          <a:lstStyle/>
          <a:p>
            <a:pPr algn="r"/>
            <a:r>
              <a:rPr lang="en-US" altLang="ja-JP" sz="2400" b="1" dirty="0" smtClean="0">
                <a:latin typeface="メイリオ" pitchFamily="50" charset="-128"/>
                <a:ea typeface="メイリオ" pitchFamily="50" charset="-128"/>
                <a:cs typeface="メイリオ" pitchFamily="50" charset="-128"/>
              </a:rPr>
              <a:t>NetCommons3</a:t>
            </a:r>
            <a:r>
              <a:rPr lang="ja-JP" altLang="en-US" sz="2400" b="1" dirty="0" smtClean="0">
                <a:latin typeface="メイリオ" pitchFamily="50" charset="-128"/>
                <a:ea typeface="メイリオ" pitchFamily="50" charset="-128"/>
                <a:cs typeface="メイリオ" pitchFamily="50" charset="-128"/>
              </a:rPr>
              <a:t>プラグイン開発における</a:t>
            </a:r>
            <a:endParaRPr lang="en-US" altLang="ja-JP" sz="2400" b="1" dirty="0" smtClean="0">
              <a:latin typeface="メイリオ" pitchFamily="50" charset="-128"/>
              <a:ea typeface="メイリオ" pitchFamily="50" charset="-128"/>
              <a:cs typeface="メイリオ" pitchFamily="50" charset="-128"/>
            </a:endParaRPr>
          </a:p>
          <a:p>
            <a:pPr algn="r"/>
            <a:r>
              <a:rPr lang="ja-JP" altLang="en-US" sz="2400" b="1" dirty="0" smtClean="0">
                <a:latin typeface="メイリオ" pitchFamily="50" charset="-128"/>
                <a:ea typeface="メイリオ" pitchFamily="50" charset="-128"/>
                <a:cs typeface="メイリオ" pitchFamily="50" charset="-128"/>
              </a:rPr>
              <a:t>機能提案及び、評価</a:t>
            </a:r>
            <a:endParaRPr lang="ja-JP" altLang="en-US" sz="2400" b="1" dirty="0">
              <a:latin typeface="メイリオ" pitchFamily="50" charset="-128"/>
              <a:ea typeface="メイリオ" pitchFamily="50" charset="-128"/>
              <a:cs typeface="メイリオ" pitchFamily="50" charset="-128"/>
            </a:endParaRPr>
          </a:p>
        </p:txBody>
      </p:sp>
      <p:sp>
        <p:nvSpPr>
          <p:cNvPr id="13" name="サブタイトル 2"/>
          <p:cNvSpPr txBox="1">
            <a:spLocks/>
          </p:cNvSpPr>
          <p:nvPr/>
        </p:nvSpPr>
        <p:spPr>
          <a:xfrm>
            <a:off x="2987824" y="4869160"/>
            <a:ext cx="5832648" cy="1752600"/>
          </a:xfrm>
          <a:prstGeom prst="rect">
            <a:avLst/>
          </a:prstGeom>
        </p:spPr>
        <p:txBody>
          <a:bodyPr vert="horz" lIns="91440" tIns="45720" rIns="91440" bIns="45720" rtlCol="0">
            <a:no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国立情報学研究所　社会共有知研究センター</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新井研究室</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日立製作所　公共システム事業部</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消防システム開発センタ　第</a:t>
            </a:r>
            <a:r>
              <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1</a:t>
            </a: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Ｇ</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外田浩太朗</a:t>
            </a:r>
            <a:endParaRPr kumimoji="1" lang="ja-JP" altLang="en-US" b="1" i="0" u="none" strike="noStrike" kern="1200" cap="none" spc="0" normalizeH="0" baseline="0" noProof="0" dirty="0">
              <a:ln>
                <a:noFill/>
              </a:ln>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テーマ選定に至るプロセス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44</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正方形/長方形 5"/>
          <p:cNvSpPr/>
          <p:nvPr/>
        </p:nvSpPr>
        <p:spPr>
          <a:xfrm>
            <a:off x="179512" y="1556792"/>
            <a:ext cx="1872208" cy="648072"/>
          </a:xfrm>
          <a:prstGeom prst="rect">
            <a:avLst/>
          </a:prstGeom>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2400" b="1" dirty="0" smtClean="0">
                <a:latin typeface="メイリオ" pitchFamily="50" charset="-128"/>
                <a:ea typeface="メイリオ" pitchFamily="50" charset="-128"/>
                <a:cs typeface="メイリオ" pitchFamily="50" charset="-128"/>
              </a:rPr>
              <a:t>NC3PJ</a:t>
            </a:r>
            <a:r>
              <a:rPr kumimoji="1" lang="ja-JP" altLang="en-US" sz="2400" b="1" dirty="0" smtClean="0">
                <a:latin typeface="メイリオ" pitchFamily="50" charset="-128"/>
                <a:ea typeface="メイリオ" pitchFamily="50" charset="-128"/>
                <a:cs typeface="メイリオ" pitchFamily="50" charset="-128"/>
              </a:rPr>
              <a:t>参画</a:t>
            </a:r>
            <a:endParaRPr kumimoji="1" lang="ja-JP" altLang="en-US" sz="2400" b="1" dirty="0">
              <a:latin typeface="メイリオ" pitchFamily="50" charset="-128"/>
              <a:ea typeface="メイリオ" pitchFamily="50" charset="-128"/>
              <a:cs typeface="メイリオ" pitchFamily="50" charset="-128"/>
            </a:endParaRPr>
          </a:p>
        </p:txBody>
      </p:sp>
      <p:sp>
        <p:nvSpPr>
          <p:cNvPr id="7" name="正方形/長方形 6"/>
          <p:cNvSpPr/>
          <p:nvPr/>
        </p:nvSpPr>
        <p:spPr>
          <a:xfrm>
            <a:off x="4788024" y="1556792"/>
            <a:ext cx="2016224" cy="648072"/>
          </a:xfrm>
          <a:prstGeom prst="rect">
            <a:avLst/>
          </a:prstGeom>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2400" b="1" dirty="0" smtClean="0">
                <a:latin typeface="メイリオ" pitchFamily="50" charset="-128"/>
                <a:ea typeface="メイリオ" pitchFamily="50" charset="-128"/>
                <a:cs typeface="メイリオ" pitchFamily="50" charset="-128"/>
              </a:rPr>
              <a:t>フォーム提案</a:t>
            </a:r>
            <a:endParaRPr kumimoji="1" lang="ja-JP" altLang="en-US" sz="2400" b="1" dirty="0">
              <a:latin typeface="メイリオ" pitchFamily="50" charset="-128"/>
              <a:ea typeface="メイリオ" pitchFamily="50" charset="-128"/>
              <a:cs typeface="メイリオ" pitchFamily="50" charset="-128"/>
            </a:endParaRPr>
          </a:p>
        </p:txBody>
      </p:sp>
      <p:sp>
        <p:nvSpPr>
          <p:cNvPr id="8" name="正方形/長方形 7"/>
          <p:cNvSpPr/>
          <p:nvPr/>
        </p:nvSpPr>
        <p:spPr>
          <a:xfrm>
            <a:off x="7164288" y="1556792"/>
            <a:ext cx="1764704" cy="648072"/>
          </a:xfrm>
          <a:prstGeom prst="rect">
            <a:avLst/>
          </a:prstGeom>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2400" b="1" dirty="0" smtClean="0">
                <a:latin typeface="メイリオ" pitchFamily="50" charset="-128"/>
                <a:ea typeface="メイリオ" pitchFamily="50" charset="-128"/>
                <a:cs typeface="メイリオ" pitchFamily="50" charset="-128"/>
              </a:rPr>
              <a:t>一部採用</a:t>
            </a:r>
            <a:endParaRPr kumimoji="1" lang="ja-JP" altLang="en-US" sz="2400" b="1" dirty="0">
              <a:latin typeface="メイリオ" pitchFamily="50" charset="-128"/>
              <a:ea typeface="メイリオ" pitchFamily="50" charset="-128"/>
              <a:cs typeface="メイリオ" pitchFamily="50" charset="-128"/>
            </a:endParaRPr>
          </a:p>
        </p:txBody>
      </p:sp>
      <p:cxnSp>
        <p:nvCxnSpPr>
          <p:cNvPr id="10" name="直線矢印コネクタ 9"/>
          <p:cNvCxnSpPr>
            <a:stCxn id="6" idx="3"/>
            <a:endCxn id="16" idx="1"/>
          </p:cNvCxnSpPr>
          <p:nvPr/>
        </p:nvCxnSpPr>
        <p:spPr>
          <a:xfrm>
            <a:off x="2051720" y="1880828"/>
            <a:ext cx="360040" cy="0"/>
          </a:xfrm>
          <a:prstGeom prst="straightConnector1">
            <a:avLst/>
          </a:prstGeom>
          <a:ln w="57150">
            <a:solidFill>
              <a:schemeClr val="accent6">
                <a:lumMod val="75000"/>
              </a:schemeClr>
            </a:solidFill>
            <a:tailEnd type="arrow"/>
          </a:ln>
        </p:spPr>
        <p:style>
          <a:lnRef idx="3">
            <a:schemeClr val="accent6"/>
          </a:lnRef>
          <a:fillRef idx="0">
            <a:schemeClr val="accent6"/>
          </a:fillRef>
          <a:effectRef idx="2">
            <a:schemeClr val="accent6"/>
          </a:effectRef>
          <a:fontRef idx="minor">
            <a:schemeClr val="tx1"/>
          </a:fontRef>
        </p:style>
      </p:cxnSp>
      <p:cxnSp>
        <p:nvCxnSpPr>
          <p:cNvPr id="12" name="直線矢印コネクタ 11"/>
          <p:cNvCxnSpPr>
            <a:stCxn id="7" idx="3"/>
            <a:endCxn id="8" idx="1"/>
          </p:cNvCxnSpPr>
          <p:nvPr/>
        </p:nvCxnSpPr>
        <p:spPr>
          <a:xfrm>
            <a:off x="6804248" y="1880828"/>
            <a:ext cx="360040" cy="0"/>
          </a:xfrm>
          <a:prstGeom prst="straightConnector1">
            <a:avLst/>
          </a:prstGeom>
          <a:ln w="57150">
            <a:solidFill>
              <a:schemeClr val="accent6">
                <a:lumMod val="75000"/>
              </a:schemeClr>
            </a:solidFill>
            <a:tailEnd type="arrow"/>
          </a:ln>
        </p:spPr>
        <p:style>
          <a:lnRef idx="3">
            <a:schemeClr val="accent6"/>
          </a:lnRef>
          <a:fillRef idx="0">
            <a:schemeClr val="accent6"/>
          </a:fillRef>
          <a:effectRef idx="2">
            <a:schemeClr val="accent6"/>
          </a:effectRef>
          <a:fontRef idx="minor">
            <a:schemeClr val="tx1"/>
          </a:fontRef>
        </p:style>
      </p:cxnSp>
      <p:sp>
        <p:nvSpPr>
          <p:cNvPr id="15" name="角丸四角形吹き出し 14"/>
          <p:cNvSpPr/>
          <p:nvPr/>
        </p:nvSpPr>
        <p:spPr>
          <a:xfrm>
            <a:off x="539552" y="3068960"/>
            <a:ext cx="8064896" cy="1224136"/>
          </a:xfrm>
          <a:prstGeom prst="wedgeRoundRectCallout">
            <a:avLst>
              <a:gd name="adj1" fmla="val -14219"/>
              <a:gd name="adj2" fmla="val -11159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6" name="正方形/長方形 15"/>
          <p:cNvSpPr/>
          <p:nvPr/>
        </p:nvSpPr>
        <p:spPr>
          <a:xfrm>
            <a:off x="2411760" y="1484784"/>
            <a:ext cx="2016224" cy="792088"/>
          </a:xfrm>
          <a:prstGeom prst="rect">
            <a:avLst/>
          </a:prstGeom>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2000" b="1" dirty="0" smtClean="0">
                <a:latin typeface="メイリオ" pitchFamily="50" charset="-128"/>
                <a:ea typeface="メイリオ" pitchFamily="50" charset="-128"/>
                <a:cs typeface="メイリオ" pitchFamily="50" charset="-128"/>
              </a:rPr>
              <a:t>Iframe</a:t>
            </a:r>
          </a:p>
          <a:p>
            <a:pPr algn="ctr"/>
            <a:r>
              <a:rPr lang="ja-JP" altLang="en-US" sz="2000" b="1" dirty="0" smtClean="0">
                <a:latin typeface="メイリオ" pitchFamily="50" charset="-128"/>
                <a:ea typeface="メイリオ" pitchFamily="50" charset="-128"/>
                <a:cs typeface="メイリオ" pitchFamily="50" charset="-128"/>
              </a:rPr>
              <a:t>プラグイン開発</a:t>
            </a:r>
          </a:p>
        </p:txBody>
      </p:sp>
      <p:sp>
        <p:nvSpPr>
          <p:cNvPr id="17" name="正方形/長方形 16"/>
          <p:cNvSpPr/>
          <p:nvPr/>
        </p:nvSpPr>
        <p:spPr>
          <a:xfrm>
            <a:off x="755576" y="3212976"/>
            <a:ext cx="2232248" cy="864096"/>
          </a:xfrm>
          <a:prstGeom prst="rect">
            <a:avLst/>
          </a:prstGeom>
          <a:scene3d>
            <a:camera prst="orthographicFront"/>
            <a:lightRig rig="threePt" dir="t"/>
          </a:scene3d>
          <a:sp3d>
            <a:bevelT prst="convex"/>
          </a:sp3d>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設計</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ja-JP" altLang="en-US" sz="2000" b="1" dirty="0" smtClean="0">
                <a:latin typeface="メイリオ" pitchFamily="50" charset="-128"/>
                <a:ea typeface="メイリオ" pitchFamily="50" charset="-128"/>
                <a:cs typeface="メイリオ" pitchFamily="50" charset="-128"/>
              </a:rPr>
              <a:t>プロトタイプ作成</a:t>
            </a:r>
            <a:endParaRPr kumimoji="1" lang="ja-JP" altLang="en-US" sz="2000" b="1" dirty="0">
              <a:latin typeface="メイリオ" pitchFamily="50" charset="-128"/>
              <a:ea typeface="メイリオ" pitchFamily="50" charset="-128"/>
              <a:cs typeface="メイリオ" pitchFamily="50" charset="-128"/>
            </a:endParaRPr>
          </a:p>
        </p:txBody>
      </p:sp>
      <p:sp>
        <p:nvSpPr>
          <p:cNvPr id="18" name="正方形/長方形 17"/>
          <p:cNvSpPr/>
          <p:nvPr/>
        </p:nvSpPr>
        <p:spPr>
          <a:xfrm>
            <a:off x="3635896" y="3356992"/>
            <a:ext cx="1800200" cy="576064"/>
          </a:xfrm>
          <a:prstGeom prst="rect">
            <a:avLst/>
          </a:prstGeom>
          <a:scene3d>
            <a:camera prst="orthographicFront"/>
            <a:lightRig rig="threePt" dir="t"/>
          </a:scene3d>
          <a:sp3d>
            <a:bevelT prst="convex"/>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実装・テスト</a:t>
            </a:r>
          </a:p>
        </p:txBody>
      </p:sp>
      <p:sp>
        <p:nvSpPr>
          <p:cNvPr id="19" name="正方形/長方形 18"/>
          <p:cNvSpPr/>
          <p:nvPr/>
        </p:nvSpPr>
        <p:spPr>
          <a:xfrm>
            <a:off x="6372200" y="3356992"/>
            <a:ext cx="1800200" cy="576064"/>
          </a:xfrm>
          <a:prstGeom prst="rect">
            <a:avLst/>
          </a:prstGeom>
          <a:scene3d>
            <a:camera prst="orthographicFront"/>
            <a:lightRig rig="threePt" dir="t"/>
          </a:scene3d>
          <a:sp3d>
            <a:bevelT prst="convex"/>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レビュー</a:t>
            </a:r>
          </a:p>
        </p:txBody>
      </p:sp>
      <p:cxnSp>
        <p:nvCxnSpPr>
          <p:cNvPr id="20" name="直線矢印コネクタ 19"/>
          <p:cNvCxnSpPr>
            <a:stCxn id="17" idx="3"/>
            <a:endCxn id="18" idx="1"/>
          </p:cNvCxnSpPr>
          <p:nvPr/>
        </p:nvCxnSpPr>
        <p:spPr>
          <a:xfrm>
            <a:off x="2987824" y="3645024"/>
            <a:ext cx="648072" cy="0"/>
          </a:xfrm>
          <a:prstGeom prst="straightConnector1">
            <a:avLst/>
          </a:prstGeom>
          <a:ln w="57150">
            <a:solidFill>
              <a:schemeClr val="tx2">
                <a:lumMod val="60000"/>
                <a:lumOff val="40000"/>
              </a:schemeClr>
            </a:solidFill>
            <a:tailEnd type="arrow"/>
          </a:ln>
        </p:spPr>
        <p:style>
          <a:lnRef idx="3">
            <a:schemeClr val="accent1"/>
          </a:lnRef>
          <a:fillRef idx="0">
            <a:schemeClr val="accent1"/>
          </a:fillRef>
          <a:effectRef idx="2">
            <a:schemeClr val="accent1"/>
          </a:effectRef>
          <a:fontRef idx="minor">
            <a:schemeClr val="tx1"/>
          </a:fontRef>
        </p:style>
      </p:cxnSp>
      <p:cxnSp>
        <p:nvCxnSpPr>
          <p:cNvPr id="25" name="直線矢印コネクタ 24"/>
          <p:cNvCxnSpPr>
            <a:stCxn id="18" idx="3"/>
            <a:endCxn id="19" idx="1"/>
          </p:cNvCxnSpPr>
          <p:nvPr/>
        </p:nvCxnSpPr>
        <p:spPr>
          <a:xfrm>
            <a:off x="5436096" y="3645024"/>
            <a:ext cx="936104" cy="0"/>
          </a:xfrm>
          <a:prstGeom prst="straightConnector1">
            <a:avLst/>
          </a:prstGeom>
          <a:ln w="57150">
            <a:solidFill>
              <a:schemeClr val="tx2">
                <a:lumMod val="60000"/>
                <a:lumOff val="40000"/>
              </a:schemeClr>
            </a:solidFill>
            <a:tailEnd type="arrow"/>
          </a:ln>
        </p:spPr>
        <p:style>
          <a:lnRef idx="3">
            <a:schemeClr val="accent1"/>
          </a:lnRef>
          <a:fillRef idx="0">
            <a:schemeClr val="accent1"/>
          </a:fillRef>
          <a:effectRef idx="2">
            <a:schemeClr val="accent1"/>
          </a:effectRef>
          <a:fontRef idx="minor">
            <a:schemeClr val="tx1"/>
          </a:fontRef>
        </p:style>
      </p:cxnSp>
      <p:cxnSp>
        <p:nvCxnSpPr>
          <p:cNvPr id="59" name="直線矢印コネクタ 58"/>
          <p:cNvCxnSpPr>
            <a:stCxn id="16" idx="3"/>
            <a:endCxn id="7" idx="1"/>
          </p:cNvCxnSpPr>
          <p:nvPr/>
        </p:nvCxnSpPr>
        <p:spPr>
          <a:xfrm>
            <a:off x="4427984" y="1880828"/>
            <a:ext cx="360040" cy="0"/>
          </a:xfrm>
          <a:prstGeom prst="straightConnector1">
            <a:avLst/>
          </a:prstGeom>
          <a:ln w="57150">
            <a:solidFill>
              <a:schemeClr val="accent6">
                <a:lumMod val="75000"/>
              </a:schemeClr>
            </a:solidFill>
            <a:tailEnd type="arrow"/>
          </a:ln>
        </p:spPr>
        <p:style>
          <a:lnRef idx="3">
            <a:schemeClr val="accent6"/>
          </a:lnRef>
          <a:fillRef idx="0">
            <a:schemeClr val="accent6"/>
          </a:fillRef>
          <a:effectRef idx="2">
            <a:schemeClr val="accent6"/>
          </a:effectRef>
          <a:fontRef idx="minor">
            <a:schemeClr val="tx1"/>
          </a:fontRef>
        </p:style>
      </p:cxnSp>
      <p:sp>
        <p:nvSpPr>
          <p:cNvPr id="87" name="角丸四角形吹き出し 86"/>
          <p:cNvSpPr/>
          <p:nvPr/>
        </p:nvSpPr>
        <p:spPr>
          <a:xfrm>
            <a:off x="539552" y="5085184"/>
            <a:ext cx="8064896" cy="1224136"/>
          </a:xfrm>
          <a:prstGeom prst="wedgeRoundRectCallout">
            <a:avLst>
              <a:gd name="adj1" fmla="val -31766"/>
              <a:gd name="adj2" fmla="val -128492"/>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28" name="角丸四角形 127"/>
          <p:cNvSpPr/>
          <p:nvPr/>
        </p:nvSpPr>
        <p:spPr>
          <a:xfrm>
            <a:off x="251520" y="4509120"/>
            <a:ext cx="8640960" cy="2088232"/>
          </a:xfrm>
          <a:prstGeom prst="roundRect">
            <a:avLst/>
          </a:prstGeom>
          <a:solidFill>
            <a:schemeClr val="bg1"/>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t"/>
          <a:lstStyle/>
          <a:p>
            <a:r>
              <a:rPr kumimoji="1" lang="ja-JP" altLang="en-US" sz="2400" b="1" dirty="0" smtClean="0">
                <a:latin typeface="メイリオ" pitchFamily="50" charset="-128"/>
                <a:ea typeface="メイリオ" pitchFamily="50" charset="-128"/>
                <a:cs typeface="メイリオ" pitchFamily="50" charset="-128"/>
              </a:rPr>
              <a:t>テーマ選定</a:t>
            </a:r>
            <a:r>
              <a:rPr lang="ja-JP" altLang="en-US" sz="2400" b="1" dirty="0" smtClean="0">
                <a:latin typeface="メイリオ" pitchFamily="50" charset="-128"/>
                <a:ea typeface="メイリオ" pitchFamily="50" charset="-128"/>
                <a:cs typeface="メイリオ" pitchFamily="50" charset="-128"/>
              </a:rPr>
              <a:t>部分</a:t>
            </a:r>
            <a:endParaRPr kumimoji="1" lang="ja-JP" altLang="en-US" sz="2400" b="1" dirty="0">
              <a:latin typeface="メイリオ" pitchFamily="50" charset="-128"/>
              <a:ea typeface="メイリオ" pitchFamily="50" charset="-128"/>
              <a:cs typeface="メイリオ" pitchFamily="50" charset="-128"/>
            </a:endParaRPr>
          </a:p>
        </p:txBody>
      </p:sp>
      <p:grpSp>
        <p:nvGrpSpPr>
          <p:cNvPr id="129" name="グループ化 128"/>
          <p:cNvGrpSpPr/>
          <p:nvPr/>
        </p:nvGrpSpPr>
        <p:grpSpPr>
          <a:xfrm>
            <a:off x="755576" y="5229200"/>
            <a:ext cx="7560840" cy="864096"/>
            <a:chOff x="755576" y="5229200"/>
            <a:chExt cx="7560840" cy="864096"/>
          </a:xfrm>
        </p:grpSpPr>
        <p:sp>
          <p:nvSpPr>
            <p:cNvPr id="88" name="正方形/長方形 87"/>
            <p:cNvSpPr/>
            <p:nvPr/>
          </p:nvSpPr>
          <p:spPr>
            <a:xfrm>
              <a:off x="755576" y="5229200"/>
              <a:ext cx="1944216" cy="864096"/>
            </a:xfrm>
            <a:prstGeom prst="rect">
              <a:avLst/>
            </a:prstGeom>
            <a:scene3d>
              <a:camera prst="orthographicFront"/>
              <a:lightRig rig="threePt" dir="t"/>
            </a:scene3d>
            <a:sp3d>
              <a:bevelT prst="convex"/>
            </a:sp3d>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EFO</a:t>
              </a:r>
              <a:r>
                <a:rPr kumimoji="1" lang="ja-JP" altLang="en-US" sz="2000" b="1" dirty="0" smtClean="0">
                  <a:latin typeface="メイリオ" pitchFamily="50" charset="-128"/>
                  <a:ea typeface="メイリオ" pitchFamily="50" charset="-128"/>
                  <a:cs typeface="メイリオ" pitchFamily="50" charset="-128"/>
                </a:rPr>
                <a:t>検討項目</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ja-JP" altLang="en-US" sz="2000" b="1" dirty="0" smtClean="0">
                  <a:latin typeface="メイリオ" pitchFamily="50" charset="-128"/>
                  <a:ea typeface="メイリオ" pitchFamily="50" charset="-128"/>
                  <a:cs typeface="メイリオ" pitchFamily="50" charset="-128"/>
                </a:rPr>
                <a:t>の列挙</a:t>
              </a:r>
              <a:endParaRPr kumimoji="1" lang="ja-JP" altLang="en-US" sz="2000" b="1" dirty="0">
                <a:latin typeface="メイリオ" pitchFamily="50" charset="-128"/>
                <a:ea typeface="メイリオ" pitchFamily="50" charset="-128"/>
                <a:cs typeface="メイリオ" pitchFamily="50" charset="-128"/>
              </a:endParaRPr>
            </a:p>
          </p:txBody>
        </p:sp>
        <p:sp>
          <p:nvSpPr>
            <p:cNvPr id="89" name="正方形/長方形 88"/>
            <p:cNvSpPr/>
            <p:nvPr/>
          </p:nvSpPr>
          <p:spPr>
            <a:xfrm>
              <a:off x="3203848" y="5229200"/>
              <a:ext cx="1728192" cy="864096"/>
            </a:xfrm>
            <a:prstGeom prst="rect">
              <a:avLst/>
            </a:prstGeom>
            <a:scene3d>
              <a:camera prst="orthographicFront"/>
              <a:lightRig rig="threePt" dir="t"/>
            </a:scene3d>
            <a:sp3d>
              <a:bevelT prst="convex"/>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検討項目の</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絞り込み</a:t>
              </a:r>
            </a:p>
          </p:txBody>
        </p:sp>
        <p:sp>
          <p:nvSpPr>
            <p:cNvPr id="90" name="正方形/長方形 89"/>
            <p:cNvSpPr/>
            <p:nvPr/>
          </p:nvSpPr>
          <p:spPr>
            <a:xfrm>
              <a:off x="5436096" y="5373216"/>
              <a:ext cx="1224136" cy="576064"/>
            </a:xfrm>
            <a:prstGeom prst="rect">
              <a:avLst/>
            </a:prstGeom>
            <a:scene3d>
              <a:camera prst="orthographicFront"/>
              <a:lightRig rig="threePt" dir="t"/>
            </a:scene3d>
            <a:sp3d>
              <a:bevelT prst="convex"/>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実装</a:t>
              </a:r>
            </a:p>
          </p:txBody>
        </p:sp>
        <p:cxnSp>
          <p:nvCxnSpPr>
            <p:cNvPr id="91" name="直線矢印コネクタ 90"/>
            <p:cNvCxnSpPr>
              <a:stCxn id="88" idx="3"/>
              <a:endCxn id="89" idx="1"/>
            </p:cNvCxnSpPr>
            <p:nvPr/>
          </p:nvCxnSpPr>
          <p:spPr>
            <a:xfrm>
              <a:off x="2699792" y="5661248"/>
              <a:ext cx="504056" cy="0"/>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cxnSp>
          <p:nvCxnSpPr>
            <p:cNvPr id="92" name="直線矢印コネクタ 91"/>
            <p:cNvCxnSpPr>
              <a:stCxn id="89" idx="3"/>
              <a:endCxn id="90" idx="1"/>
            </p:cNvCxnSpPr>
            <p:nvPr/>
          </p:nvCxnSpPr>
          <p:spPr>
            <a:xfrm>
              <a:off x="4932040" y="5661248"/>
              <a:ext cx="504056" cy="0"/>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sp>
          <p:nvSpPr>
            <p:cNvPr id="110" name="正方形/長方形 109"/>
            <p:cNvSpPr/>
            <p:nvPr/>
          </p:nvSpPr>
          <p:spPr>
            <a:xfrm>
              <a:off x="7164288" y="5373216"/>
              <a:ext cx="1152128" cy="576064"/>
            </a:xfrm>
            <a:prstGeom prst="rect">
              <a:avLst/>
            </a:prstGeom>
            <a:scene3d>
              <a:camera prst="orthographicFront"/>
              <a:lightRig rig="threePt" dir="t"/>
            </a:scene3d>
            <a:sp3d>
              <a:bevelT prst="convex"/>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評価</a:t>
              </a:r>
            </a:p>
          </p:txBody>
        </p:sp>
        <p:cxnSp>
          <p:nvCxnSpPr>
            <p:cNvPr id="112" name="直線矢印コネクタ 111"/>
            <p:cNvCxnSpPr>
              <a:stCxn id="90" idx="3"/>
              <a:endCxn id="110" idx="1"/>
            </p:cNvCxnSpPr>
            <p:nvPr/>
          </p:nvCxnSpPr>
          <p:spPr>
            <a:xfrm>
              <a:off x="6660232" y="5661248"/>
              <a:ext cx="504056" cy="0"/>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dissolve">
                                      <p:cBhvr>
                                        <p:cTn id="7"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PLATON</a:t>
            </a:r>
            <a:r>
              <a:rPr lang="ja-JP" altLang="en-US" dirty="0" smtClean="0"/>
              <a:t>の移行</a:t>
            </a:r>
            <a:r>
              <a:rPr lang="en-US" altLang="ja-JP" dirty="0" smtClean="0"/>
              <a:t>(NC2</a:t>
            </a:r>
            <a:r>
              <a:rPr lang="ja-JP" altLang="en-US" dirty="0" smtClean="0"/>
              <a:t>⇒</a:t>
            </a:r>
            <a:r>
              <a:rPr lang="en-US" altLang="ja-JP" dirty="0" smtClean="0"/>
              <a:t>NC3)</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45</a:t>
            </a:fld>
            <a:endParaRPr lang="ja-JP" altLang="en-US" dirty="0"/>
          </a:p>
        </p:txBody>
      </p:sp>
      <p:sp>
        <p:nvSpPr>
          <p:cNvPr id="9" name="コンテンツ プレースホルダ 5"/>
          <p:cNvSpPr txBox="1">
            <a:spLocks/>
          </p:cNvSpPr>
          <p:nvPr/>
        </p:nvSpPr>
        <p:spPr>
          <a:xfrm>
            <a:off x="323528" y="1340768"/>
            <a:ext cx="8280920" cy="3672408"/>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NC3</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の正式版リリースの後、</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NC2</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から</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NC3</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への移行ツールを開発予定</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移行ツール配布時期はまだ未定。</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sz="2800" b="1" dirty="0" smtClean="0">
                <a:latin typeface="メイリオ" pitchFamily="50" charset="-128"/>
                <a:ea typeface="メイリオ" pitchFamily="50" charset="-128"/>
                <a:cs typeface="メイリオ" pitchFamily="50" charset="-128"/>
              </a:rPr>
              <a:t>移行ツールを利用することで</a:t>
            </a:r>
            <a:r>
              <a:rPr lang="en-US" altLang="ja-JP" sz="2800" b="1" dirty="0" smtClean="0">
                <a:latin typeface="メイリオ" pitchFamily="50" charset="-128"/>
                <a:ea typeface="メイリオ" pitchFamily="50" charset="-128"/>
                <a:cs typeface="メイリオ" pitchFamily="50" charset="-128"/>
              </a:rPr>
              <a:t>NC3</a:t>
            </a:r>
            <a:r>
              <a:rPr lang="ja-JP" altLang="en-US" sz="2800" b="1" dirty="0" smtClean="0">
                <a:latin typeface="メイリオ" pitchFamily="50" charset="-128"/>
                <a:ea typeface="メイリオ" pitchFamily="50" charset="-128"/>
                <a:cs typeface="メイリオ" pitchFamily="50" charset="-128"/>
              </a:rPr>
              <a:t>への乗り換え工数は減らせる。</a:t>
            </a:r>
            <a:endParaRPr lang="en-US" altLang="ja-JP" sz="2800" b="1" dirty="0" smtClean="0">
              <a:latin typeface="メイリオ" pitchFamily="50" charset="-128"/>
              <a:ea typeface="メイリオ" pitchFamily="50" charset="-128"/>
              <a:cs typeface="メイリオ" pitchFamily="50" charset="-128"/>
            </a:endParaRPr>
          </a:p>
        </p:txBody>
      </p:sp>
      <p:sp>
        <p:nvSpPr>
          <p:cNvPr id="23"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graphicFrame>
        <p:nvGraphicFramePr>
          <p:cNvPr id="24" name="表 23"/>
          <p:cNvGraphicFramePr>
            <a:graphicFrameLocks noGrp="1"/>
          </p:cNvGraphicFramePr>
          <p:nvPr/>
        </p:nvGraphicFramePr>
        <p:xfrm>
          <a:off x="827584" y="3861048"/>
          <a:ext cx="7848872" cy="2016225"/>
        </p:xfrm>
        <a:graphic>
          <a:graphicData uri="http://schemas.openxmlformats.org/drawingml/2006/table">
            <a:tbl>
              <a:tblPr/>
              <a:tblGrid>
                <a:gridCol w="642029"/>
                <a:gridCol w="2238291"/>
                <a:gridCol w="1152128"/>
                <a:gridCol w="1152128"/>
                <a:gridCol w="1152128"/>
                <a:gridCol w="1512168"/>
              </a:tblGrid>
              <a:tr h="403245">
                <a:tc>
                  <a:txBody>
                    <a:bodyPr/>
                    <a:lstStyle/>
                    <a:p>
                      <a:pPr algn="ctr">
                        <a:lnSpc>
                          <a:spcPts val="1800"/>
                        </a:lnSpc>
                        <a:spcAft>
                          <a:spcPts val="0"/>
                        </a:spcAft>
                      </a:pPr>
                      <a:r>
                        <a:rPr lang="en-US" altLang="ja-JP" sz="2000" b="1" kern="100" dirty="0" smtClean="0">
                          <a:latin typeface="Century"/>
                          <a:ea typeface="Mincho"/>
                          <a:cs typeface="Times New Roman"/>
                        </a:rPr>
                        <a:t>#</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l" latinLnBrk="1">
                        <a:lnSpc>
                          <a:spcPts val="1800"/>
                        </a:lnSpc>
                        <a:spcAft>
                          <a:spcPts val="0"/>
                        </a:spcAft>
                      </a:pPr>
                      <a:r>
                        <a:rPr lang="ja-JP" altLang="ja-JP" sz="1600" b="1" kern="100" dirty="0" smtClean="0">
                          <a:latin typeface="Century"/>
                          <a:ea typeface="Mincho"/>
                          <a:cs typeface="Times New Roman"/>
                        </a:rPr>
                        <a:t>作業項目</a:t>
                      </a:r>
                      <a:r>
                        <a:rPr lang="ja-JP" altLang="en-US" sz="1600" b="1" kern="100" dirty="0" smtClean="0">
                          <a:latin typeface="Century"/>
                          <a:ea typeface="Mincho"/>
                          <a:cs typeface="Times New Roman"/>
                        </a:rPr>
                        <a:t>　　　　　</a:t>
                      </a:r>
                      <a:r>
                        <a:rPr lang="ja-JP" sz="1600" b="1" kern="100" dirty="0" smtClean="0">
                          <a:latin typeface="Century"/>
                          <a:ea typeface="Mincho"/>
                          <a:cs typeface="Times New Roman"/>
                        </a:rPr>
                        <a:t>月</a:t>
                      </a:r>
                      <a:endParaRPr lang="ja-JP" sz="16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DAEEF3"/>
                    </a:solidFill>
                  </a:tcPr>
                </a:tc>
                <a:tc>
                  <a:txBody>
                    <a:bodyPr/>
                    <a:lstStyle/>
                    <a:p>
                      <a:pPr algn="ctr">
                        <a:lnSpc>
                          <a:spcPts val="1800"/>
                        </a:lnSpc>
                        <a:spcAft>
                          <a:spcPts val="0"/>
                        </a:spcAft>
                      </a:pPr>
                      <a:r>
                        <a:rPr lang="en-US" altLang="ja-JP" sz="2000" b="1" kern="100" dirty="0" smtClean="0">
                          <a:latin typeface="Century"/>
                          <a:ea typeface="Mincho"/>
                          <a:cs typeface="Times New Roman"/>
                        </a:rPr>
                        <a:t>2014/3</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en-US" altLang="ja-JP" sz="2000" b="1" kern="100" dirty="0" smtClean="0">
                          <a:solidFill>
                            <a:schemeClr val="tx1"/>
                          </a:solidFill>
                          <a:latin typeface="Century"/>
                          <a:ea typeface="Mincho"/>
                          <a:cs typeface="Times New Roman"/>
                        </a:rPr>
                        <a:t>2015/8</a:t>
                      </a:r>
                      <a:endParaRPr kumimoji="1" lang="ja-JP" altLang="en-US" sz="2000" b="1" kern="100" dirty="0" smtClean="0">
                        <a:solidFill>
                          <a:schemeClr val="tx1"/>
                        </a:solidFill>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en-US" altLang="ja-JP" sz="2000" b="1" kern="100" dirty="0" smtClean="0">
                          <a:solidFill>
                            <a:schemeClr val="tx1"/>
                          </a:solidFill>
                          <a:latin typeface="Century"/>
                          <a:ea typeface="Mincho"/>
                          <a:cs typeface="Times New Roman"/>
                        </a:rPr>
                        <a:t>2015/3</a:t>
                      </a:r>
                      <a:endParaRPr kumimoji="1" lang="ja-JP" altLang="en-US" sz="2000" b="1" kern="100" dirty="0" smtClean="0">
                        <a:solidFill>
                          <a:schemeClr val="tx1"/>
                        </a:solidFill>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en-US" altLang="ja-JP" sz="2000" b="1" kern="100" dirty="0" smtClean="0">
                          <a:solidFill>
                            <a:schemeClr val="tx1"/>
                          </a:solidFill>
                          <a:latin typeface="Century"/>
                          <a:ea typeface="Mincho"/>
                          <a:cs typeface="Times New Roman"/>
                        </a:rPr>
                        <a:t>2015/8</a:t>
                      </a:r>
                      <a:endParaRPr kumimoji="1" lang="ja-JP" altLang="en-US" sz="2000" b="1" kern="100" dirty="0" smtClean="0">
                        <a:solidFill>
                          <a:schemeClr val="tx1"/>
                        </a:solidFill>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403245">
                <a:tc>
                  <a:txBody>
                    <a:bodyPr/>
                    <a:lstStyle/>
                    <a:p>
                      <a:pPr algn="ctr">
                        <a:lnSpc>
                          <a:spcPts val="1800"/>
                        </a:lnSpc>
                        <a:spcAft>
                          <a:spcPts val="0"/>
                        </a:spcAft>
                      </a:pPr>
                      <a:r>
                        <a:rPr lang="en-US" altLang="ja-JP" sz="2000" b="1" kern="100" dirty="0" smtClean="0">
                          <a:latin typeface="Century"/>
                          <a:ea typeface="Mincho"/>
                          <a:cs typeface="Times New Roman"/>
                        </a:rPr>
                        <a:t>1</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en-US" altLang="ja-JP" b="1" dirty="0" smtClean="0">
                          <a:latin typeface="メイリオ" pitchFamily="50" charset="-128"/>
                          <a:ea typeface="メイリオ" pitchFamily="50" charset="-128"/>
                          <a:cs typeface="メイリオ" pitchFamily="50" charset="-128"/>
                        </a:rPr>
                        <a:t>α</a:t>
                      </a:r>
                      <a:r>
                        <a:rPr lang="ja-JP" altLang="en-US" b="1" dirty="0" smtClean="0">
                          <a:latin typeface="メイリオ" pitchFamily="50" charset="-128"/>
                          <a:ea typeface="メイリオ" pitchFamily="50" charset="-128"/>
                          <a:cs typeface="メイリオ" pitchFamily="50" charset="-128"/>
                        </a:rPr>
                        <a:t>版リリース</a:t>
                      </a:r>
                      <a:endParaRPr lang="ja-JP" altLang="en-US" b="1" dirty="0">
                        <a:latin typeface="メイリオ" pitchFamily="50" charset="-128"/>
                        <a:ea typeface="メイリオ"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altLang="en-US" sz="2000" b="1" kern="100" dirty="0" smtClean="0">
                          <a:latin typeface="HGP創英角ﾎﾟｯﾌﾟ体" pitchFamily="50" charset="-128"/>
                          <a:ea typeface="HGP創英角ﾎﾟｯﾌﾟ体" pitchFamily="50" charset="-128"/>
                          <a:cs typeface="メイリオ" pitchFamily="50" charset="-128"/>
                        </a:rPr>
                        <a:t>○</a:t>
                      </a:r>
                      <a:endParaRPr lang="ja-JP" sz="2000" b="1" kern="100" dirty="0">
                        <a:latin typeface="HGP創英角ﾎﾟｯﾌﾟ体" pitchFamily="50" charset="-128"/>
                        <a:ea typeface="HGP創英角ﾎﾟｯﾌﾟ体" pitchFamily="50" charset="-128"/>
                        <a:cs typeface="メイリオ" pitchFamily="50" charset="-128"/>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245">
                <a:tc>
                  <a:txBody>
                    <a:bodyPr/>
                    <a:lstStyle/>
                    <a:p>
                      <a:pPr algn="ctr">
                        <a:lnSpc>
                          <a:spcPts val="1800"/>
                        </a:lnSpc>
                        <a:spcAft>
                          <a:spcPts val="0"/>
                        </a:spcAft>
                      </a:pPr>
                      <a:r>
                        <a:rPr lang="en-US" altLang="ja-JP" sz="2000" b="1" kern="100" dirty="0" smtClean="0">
                          <a:latin typeface="Century"/>
                          <a:ea typeface="Mincho"/>
                          <a:cs typeface="Times New Roman"/>
                        </a:rPr>
                        <a:t>2</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altLang="ja-JP" b="1" dirty="0" smtClean="0">
                          <a:latin typeface="メイリオ" pitchFamily="50" charset="-128"/>
                          <a:ea typeface="メイリオ" pitchFamily="50" charset="-128"/>
                          <a:cs typeface="メイリオ" pitchFamily="50" charset="-128"/>
                        </a:rPr>
                        <a:t>β</a:t>
                      </a:r>
                      <a:r>
                        <a:rPr lang="ja-JP" altLang="en-US" b="1" dirty="0" smtClean="0">
                          <a:latin typeface="メイリオ" pitchFamily="50" charset="-128"/>
                          <a:ea typeface="メイリオ" pitchFamily="50" charset="-128"/>
                          <a:cs typeface="メイリオ" pitchFamily="50" charset="-128"/>
                        </a:rPr>
                        <a:t>版リリース</a:t>
                      </a:r>
                      <a:endParaRPr lang="ja-JP" altLang="en-US" b="1" dirty="0">
                        <a:latin typeface="メイリオ" pitchFamily="50" charset="-128"/>
                        <a:ea typeface="メイリオ"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ja-JP" altLang="en-US" sz="2000" b="1" kern="100" dirty="0" smtClean="0">
                          <a:solidFill>
                            <a:schemeClr val="tx1"/>
                          </a:solidFill>
                          <a:latin typeface="HGP創英角ﾎﾟｯﾌﾟ体" pitchFamily="50" charset="-128"/>
                          <a:ea typeface="HGP創英角ﾎﾟｯﾌﾟ体" pitchFamily="50" charset="-128"/>
                          <a:cs typeface="メイリオ" pitchFamily="50" charset="-128"/>
                        </a:rPr>
                        <a:t>○</a:t>
                      </a:r>
                      <a:endParaRPr kumimoji="1" lang="ja-JP" altLang="ja-JP" sz="2000" b="1" kern="100" dirty="0">
                        <a:solidFill>
                          <a:schemeClr val="tx1"/>
                        </a:solidFill>
                        <a:latin typeface="HGP創英角ﾎﾟｯﾌﾟ体" pitchFamily="50" charset="-128"/>
                        <a:ea typeface="HGP創英角ﾎﾟｯﾌﾟ体" pitchFamily="50" charset="-128"/>
                        <a:cs typeface="メイリオ" pitchFamily="50" charset="-128"/>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03245">
                <a:tc>
                  <a:txBody>
                    <a:bodyPr/>
                    <a:lstStyle/>
                    <a:p>
                      <a:pPr algn="ctr">
                        <a:lnSpc>
                          <a:spcPts val="1800"/>
                        </a:lnSpc>
                        <a:spcAft>
                          <a:spcPts val="0"/>
                        </a:spcAft>
                      </a:pPr>
                      <a:r>
                        <a:rPr lang="en-US" altLang="ja-JP" sz="2000" b="1" kern="100" dirty="0" smtClean="0">
                          <a:latin typeface="Century"/>
                          <a:ea typeface="Mincho"/>
                          <a:cs typeface="Times New Roman"/>
                        </a:rPr>
                        <a:t>3</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ja-JP" altLang="en-US" b="1" dirty="0" smtClean="0">
                          <a:latin typeface="メイリオ" pitchFamily="50" charset="-128"/>
                          <a:ea typeface="メイリオ" pitchFamily="50" charset="-128"/>
                          <a:cs typeface="メイリオ" pitchFamily="50" charset="-128"/>
                        </a:rPr>
                        <a:t>正式版リリース</a:t>
                      </a:r>
                      <a:endParaRPr lang="ja-JP" altLang="en-US" b="1" dirty="0">
                        <a:latin typeface="メイリオ" pitchFamily="50" charset="-128"/>
                        <a:ea typeface="メイリオ"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ja-JP" altLang="en-US" sz="2000" b="1" kern="100" dirty="0">
                          <a:solidFill>
                            <a:schemeClr val="tx1"/>
                          </a:solidFill>
                          <a:latin typeface="HGP創英角ﾎﾟｯﾌﾟ体" pitchFamily="50" charset="-128"/>
                          <a:ea typeface="HGP創英角ﾎﾟｯﾌﾟ体" pitchFamily="50" charset="-128"/>
                          <a:cs typeface="メイリオ" pitchFamily="50" charset="-128"/>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245">
                <a:tc>
                  <a:txBody>
                    <a:bodyPr/>
                    <a:lstStyle/>
                    <a:p>
                      <a:pPr algn="ctr">
                        <a:lnSpc>
                          <a:spcPts val="1800"/>
                        </a:lnSpc>
                        <a:spcAft>
                          <a:spcPts val="0"/>
                        </a:spcAft>
                      </a:pPr>
                      <a:r>
                        <a:rPr lang="en-US" altLang="ja-JP" sz="2000" b="1" kern="100" dirty="0" smtClean="0">
                          <a:latin typeface="Century"/>
                          <a:ea typeface="Mincho"/>
                          <a:cs typeface="Times New Roman"/>
                        </a:rPr>
                        <a:t>4</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r>
                        <a:rPr lang="ja-JP" altLang="en-US" b="1" dirty="0" smtClean="0">
                          <a:latin typeface="メイリオ" pitchFamily="50" charset="-128"/>
                          <a:ea typeface="メイリオ" pitchFamily="50" charset="-128"/>
                          <a:cs typeface="メイリオ" pitchFamily="50" charset="-128"/>
                        </a:rPr>
                        <a:t>移行ツール配布</a:t>
                      </a:r>
                      <a:endParaRPr lang="ja-JP" altLang="en-US" b="1" dirty="0">
                        <a:latin typeface="メイリオ" pitchFamily="50" charset="-128"/>
                        <a:ea typeface="メイリオ"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ctr" defTabSz="914400" rtl="0" eaLnBrk="1" latinLnBrk="0" hangingPunct="1">
                        <a:lnSpc>
                          <a:spcPts val="1800"/>
                        </a:lnSpc>
                        <a:spcAft>
                          <a:spcPts val="0"/>
                        </a:spcAft>
                      </a:pPr>
                      <a:r>
                        <a:rPr kumimoji="1" lang="ja-JP" altLang="en-US" sz="2000" b="1" kern="100" dirty="0" smtClean="0">
                          <a:solidFill>
                            <a:schemeClr val="tx1"/>
                          </a:solidFill>
                          <a:latin typeface="HGP創英角ﾎﾟｯﾌﾟ体" pitchFamily="50" charset="-128"/>
                          <a:ea typeface="HGP創英角ﾎﾟｯﾌﾟ体" pitchFamily="50" charset="-128"/>
                          <a:cs typeface="メイリオ" pitchFamily="50" charset="-128"/>
                        </a:rPr>
                        <a:t>○</a:t>
                      </a:r>
                      <a:endParaRPr kumimoji="1" lang="ja-JP" altLang="en-US" sz="2000" b="1" kern="100" dirty="0">
                        <a:solidFill>
                          <a:schemeClr val="tx1"/>
                        </a:solidFill>
                        <a:latin typeface="HGP創英角ﾎﾟｯﾌﾟ体" pitchFamily="50" charset="-128"/>
                        <a:ea typeface="HGP創英角ﾎﾟｯﾌﾟ体" pitchFamily="50" charset="-128"/>
                        <a:cs typeface="メイリオ" pitchFamily="50" charset="-128"/>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25" name="テキスト ボックス 24"/>
          <p:cNvSpPr txBox="1"/>
          <p:nvPr/>
        </p:nvSpPr>
        <p:spPr>
          <a:xfrm>
            <a:off x="755576" y="5934670"/>
            <a:ext cx="6264696" cy="923330"/>
          </a:xfrm>
          <a:prstGeom prst="rect">
            <a:avLst/>
          </a:prstGeom>
          <a:noFill/>
        </p:spPr>
        <p:txBody>
          <a:bodyPr wrap="square" rtlCol="0">
            <a:spAutoFit/>
          </a:bodyPr>
          <a:lstStyle/>
          <a:p>
            <a:r>
              <a:rPr lang="en-US" altLang="ja-JP" dirty="0" smtClean="0">
                <a:latin typeface="メイリオ" pitchFamily="50" charset="-128"/>
                <a:ea typeface="メイリオ" pitchFamily="50" charset="-128"/>
                <a:cs typeface="メイリオ" pitchFamily="50" charset="-128"/>
              </a:rPr>
              <a:t>α</a:t>
            </a:r>
            <a:r>
              <a:rPr kumimoji="1" lang="ja-JP" altLang="en-US" dirty="0" smtClean="0">
                <a:latin typeface="メイリオ" pitchFamily="50" charset="-128"/>
                <a:ea typeface="メイリオ" pitchFamily="50" charset="-128"/>
                <a:cs typeface="メイリオ" pitchFamily="50" charset="-128"/>
              </a:rPr>
              <a:t>版：</a:t>
            </a:r>
            <a:r>
              <a:rPr lang="ja-JP" altLang="en-US" dirty="0" smtClean="0">
                <a:latin typeface="メイリオ" pitchFamily="50" charset="-128"/>
                <a:ea typeface="メイリオ" pitchFamily="50" charset="-128"/>
                <a:cs typeface="メイリオ" pitchFamily="50" charset="-128"/>
              </a:rPr>
              <a:t>機能が不足している試作版</a:t>
            </a:r>
            <a:endParaRPr lang="en-US" altLang="ja-JP" dirty="0" smtClean="0">
              <a:latin typeface="メイリオ" pitchFamily="50" charset="-128"/>
              <a:ea typeface="メイリオ" pitchFamily="50" charset="-128"/>
              <a:cs typeface="メイリオ" pitchFamily="50" charset="-128"/>
            </a:endParaRPr>
          </a:p>
          <a:p>
            <a:r>
              <a:rPr lang="en-US" altLang="ja-JP" dirty="0" smtClean="0">
                <a:latin typeface="メイリオ" pitchFamily="50" charset="-128"/>
                <a:ea typeface="メイリオ" pitchFamily="50" charset="-128"/>
                <a:cs typeface="メイリオ" pitchFamily="50" charset="-128"/>
              </a:rPr>
              <a:t>β</a:t>
            </a:r>
            <a:r>
              <a:rPr kumimoji="1" lang="ja-JP" altLang="en-US" dirty="0" smtClean="0">
                <a:latin typeface="メイリオ" pitchFamily="50" charset="-128"/>
                <a:ea typeface="メイリオ" pitchFamily="50" charset="-128"/>
                <a:cs typeface="メイリオ" pitchFamily="50" charset="-128"/>
              </a:rPr>
              <a:t>版：</a:t>
            </a:r>
            <a:r>
              <a:rPr lang="ja-JP" altLang="en-US" dirty="0" smtClean="0">
                <a:latin typeface="メイリオ" pitchFamily="50" charset="-128"/>
                <a:ea typeface="メイリオ" pitchFamily="50" charset="-128"/>
                <a:cs typeface="メイリオ" pitchFamily="50" charset="-128"/>
              </a:rPr>
              <a:t>機能が一部不足しているおり、動作が不安定</a:t>
            </a:r>
            <a:endParaRPr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正式版：</a:t>
            </a:r>
            <a:r>
              <a:rPr lang="ja-JP" altLang="en-US" dirty="0" smtClean="0">
                <a:latin typeface="メイリオ" pitchFamily="50" charset="-128"/>
                <a:ea typeface="メイリオ" pitchFamily="50" charset="-128"/>
                <a:cs typeface="メイリオ" pitchFamily="50" charset="-128"/>
              </a:rPr>
              <a:t>対応の</a:t>
            </a:r>
            <a:r>
              <a:rPr lang="en-US" altLang="ja-JP" dirty="0" smtClean="0">
                <a:latin typeface="メイリオ" pitchFamily="50" charset="-128"/>
                <a:ea typeface="メイリオ" pitchFamily="50" charset="-128"/>
                <a:cs typeface="メイリオ" pitchFamily="50" charset="-128"/>
              </a:rPr>
              <a:t>OS</a:t>
            </a:r>
            <a:r>
              <a:rPr lang="ja-JP" altLang="en-US" dirty="0" smtClean="0">
                <a:latin typeface="メイリオ" pitchFamily="50" charset="-128"/>
                <a:ea typeface="メイリオ" pitchFamily="50" charset="-128"/>
                <a:cs typeface="メイリオ" pitchFamily="50" charset="-128"/>
              </a:rPr>
              <a:t>の上では問題なく動く</a:t>
            </a:r>
            <a:endParaRPr kumimoji="1" lang="en-US" altLang="ja-JP" dirty="0" smtClean="0">
              <a:latin typeface="メイリオ" pitchFamily="50" charset="-128"/>
              <a:ea typeface="メイリオ" pitchFamily="50" charset="-128"/>
              <a:cs typeface="メイリオ" pitchFamily="50" charset="-128"/>
            </a:endParaRPr>
          </a:p>
        </p:txBody>
      </p:sp>
      <p:sp>
        <p:nvSpPr>
          <p:cNvPr id="26" name="角丸四角形 25"/>
          <p:cNvSpPr/>
          <p:nvPr/>
        </p:nvSpPr>
        <p:spPr>
          <a:xfrm>
            <a:off x="4932040" y="3645024"/>
            <a:ext cx="3744416" cy="360040"/>
          </a:xfrm>
          <a:prstGeom prst="roundRect">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dirty="0" smtClean="0"/>
              <a:t>未定</a:t>
            </a:r>
            <a:endParaRPr kumimoji="1" lang="ja-JP" altLang="en-US" sz="2000"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ソフトウェア</a:t>
            </a:r>
            <a:r>
              <a:rPr lang="ja-JP" altLang="en-US" dirty="0" smtClean="0"/>
              <a:t>やライブラリ</a:t>
            </a:r>
            <a:endParaRPr kumimoji="1" lang="ja-JP" altLang="en-US" dirty="0"/>
          </a:p>
        </p:txBody>
      </p:sp>
      <p:sp>
        <p:nvSpPr>
          <p:cNvPr id="3" name="コンテンツ プレースホルダ 2"/>
          <p:cNvSpPr>
            <a:spLocks noGrp="1"/>
          </p:cNvSpPr>
          <p:nvPr>
            <p:ph idx="1"/>
          </p:nvPr>
        </p:nvSpPr>
        <p:spPr>
          <a:xfrm>
            <a:off x="457200" y="1412776"/>
            <a:ext cx="4114800" cy="4713387"/>
          </a:xfrm>
        </p:spPr>
        <p:txBody>
          <a:bodyPr/>
          <a:lstStyle/>
          <a:p>
            <a:r>
              <a:rPr lang="en-US" altLang="ja-JP" dirty="0" smtClean="0"/>
              <a:t>VirtualBox</a:t>
            </a:r>
          </a:p>
          <a:p>
            <a:r>
              <a:rPr kumimoji="1" lang="en-US" altLang="ja-JP" dirty="0" smtClean="0"/>
              <a:t>Vagrant</a:t>
            </a:r>
          </a:p>
          <a:p>
            <a:r>
              <a:rPr lang="en-US" altLang="ja-JP" dirty="0" smtClean="0"/>
              <a:t>Git</a:t>
            </a:r>
            <a:endParaRPr kumimoji="1" lang="en-US" altLang="ja-JP" dirty="0" smtClean="0"/>
          </a:p>
          <a:p>
            <a:r>
              <a:rPr kumimoji="1" lang="en-US" altLang="ja-JP" dirty="0" smtClean="0"/>
              <a:t>GitHub</a:t>
            </a:r>
          </a:p>
          <a:p>
            <a:r>
              <a:rPr lang="en-US" altLang="ja-JP" dirty="0" smtClean="0"/>
              <a:t>TravisCI</a:t>
            </a:r>
          </a:p>
          <a:p>
            <a:r>
              <a:rPr kumimoji="1" lang="en-US" altLang="ja-JP" dirty="0" smtClean="0"/>
              <a:t>Composer</a:t>
            </a:r>
          </a:p>
          <a:p>
            <a:r>
              <a:rPr lang="en-US" altLang="ja-JP" dirty="0" smtClean="0"/>
              <a:t>Pencil Project</a:t>
            </a:r>
          </a:p>
          <a:p>
            <a:r>
              <a:rPr kumimoji="1" lang="en-US" altLang="ja-JP" dirty="0" smtClean="0"/>
              <a:t>MySQL</a:t>
            </a:r>
          </a:p>
          <a:p>
            <a:r>
              <a:rPr lang="en-US" altLang="ja-JP" dirty="0" smtClean="0"/>
              <a:t>MySQL Workbench</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txBox="1">
            <a:spLocks/>
          </p:cNvSpPr>
          <p:nvPr/>
        </p:nvSpPr>
        <p:spPr>
          <a:xfrm>
            <a:off x="4572000" y="1412776"/>
            <a:ext cx="4114800" cy="471338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CakePHP</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ja-JP" sz="2800" b="1" dirty="0" smtClean="0">
                <a:latin typeface="メイリオ" pitchFamily="50" charset="-128"/>
                <a:ea typeface="メイリオ" pitchFamily="50" charset="-128"/>
                <a:cs typeface="メイリオ" pitchFamily="50" charset="-128"/>
              </a:rPr>
              <a:t>AngularJS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ja-JP" sz="2800" b="1" dirty="0" smtClean="0">
                <a:latin typeface="メイリオ" pitchFamily="50" charset="-128"/>
                <a:ea typeface="メイリオ" pitchFamily="50" charset="-128"/>
                <a:cs typeface="メイリオ" pitchFamily="50" charset="-128"/>
              </a:rPr>
              <a:t>Bootstrap</a:t>
            </a:r>
            <a:endParaRPr lang="en-US" altLang="ja-JP" sz="2800" b="1" dirty="0" smtClean="0">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ja-JP" sz="2800" b="1" dirty="0" smtClean="0">
                <a:latin typeface="メイリオ" pitchFamily="50" charset="-128"/>
                <a:ea typeface="メイリオ" pitchFamily="50" charset="-128"/>
                <a:cs typeface="メイリオ" pitchFamily="50" charset="-128"/>
              </a:rPr>
              <a:t>jQuery</a:t>
            </a:r>
            <a:endParaRPr lang="en-US" altLang="ja-JP" sz="2800" b="1" dirty="0" smtClean="0">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altLang="ja-JP" sz="2800" b="1" dirty="0" smtClean="0">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altLang="ja-JP" sz="2800" b="1" dirty="0" smtClean="0">
                <a:latin typeface="メイリオ" pitchFamily="50" charset="-128"/>
                <a:ea typeface="メイリオ" pitchFamily="50" charset="-128"/>
                <a:cs typeface="メイリオ" pitchFamily="50" charset="-128"/>
              </a:rPr>
              <a:t>                  e</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tc.</a:t>
            </a:r>
            <a:endParaRPr kumimoji="1" lang="ja-JP" altLang="en-US" sz="28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基礎知識の勉強</a:t>
            </a:r>
            <a:r>
              <a:rPr lang="en-US" altLang="ja-JP" dirty="0" smtClean="0"/>
              <a:t>…</a:t>
            </a:r>
            <a:endParaRPr kumimoji="1" lang="ja-JP" altLang="en-US" dirty="0"/>
          </a:p>
        </p:txBody>
      </p:sp>
      <p:sp>
        <p:nvSpPr>
          <p:cNvPr id="3" name="コンテンツ プレースホルダ 2"/>
          <p:cNvSpPr>
            <a:spLocks noGrp="1"/>
          </p:cNvSpPr>
          <p:nvPr>
            <p:ph idx="1"/>
          </p:nvPr>
        </p:nvSpPr>
        <p:spPr>
          <a:xfrm>
            <a:off x="179512" y="1484784"/>
            <a:ext cx="5040560" cy="5373216"/>
          </a:xfrm>
        </p:spPr>
        <p:txBody>
          <a:bodyPr>
            <a:normAutofit fontScale="85000" lnSpcReduction="20000"/>
          </a:bodyPr>
          <a:lstStyle/>
          <a:p>
            <a:r>
              <a:rPr kumimoji="1" lang="ja-JP" altLang="en-US" dirty="0" smtClean="0"/>
              <a:t>ドットインストール</a:t>
            </a:r>
            <a:endParaRPr lang="en-US" altLang="ja-JP" dirty="0" smtClean="0"/>
          </a:p>
          <a:p>
            <a:pPr lvl="1"/>
            <a:r>
              <a:rPr lang="ja-JP" altLang="en-US" dirty="0" smtClean="0"/>
              <a:t>受講レッスン</a:t>
            </a:r>
            <a:endParaRPr lang="en-US" altLang="ja-JP" dirty="0" smtClean="0"/>
          </a:p>
          <a:p>
            <a:pPr lvl="2"/>
            <a:r>
              <a:rPr kumimoji="1" lang="en-US" altLang="ja-JP" dirty="0" smtClean="0"/>
              <a:t>HTML</a:t>
            </a:r>
            <a:r>
              <a:rPr kumimoji="1" lang="ja-JP" altLang="en-US" dirty="0" smtClean="0"/>
              <a:t>入門</a:t>
            </a:r>
            <a:endParaRPr kumimoji="1" lang="en-US" altLang="ja-JP" dirty="0" smtClean="0"/>
          </a:p>
          <a:p>
            <a:pPr lvl="2"/>
            <a:r>
              <a:rPr kumimoji="1" lang="en-US" altLang="ja-JP" dirty="0" smtClean="0"/>
              <a:t>CSS</a:t>
            </a:r>
            <a:r>
              <a:rPr kumimoji="1" lang="ja-JP" altLang="en-US" dirty="0" smtClean="0"/>
              <a:t>入門</a:t>
            </a:r>
            <a:endParaRPr kumimoji="1" lang="en-US" altLang="ja-JP" dirty="0" smtClean="0"/>
          </a:p>
          <a:p>
            <a:pPr lvl="2"/>
            <a:r>
              <a:rPr kumimoji="1" lang="en-US" altLang="ja-JP" dirty="0" smtClean="0"/>
              <a:t>CSS3</a:t>
            </a:r>
            <a:r>
              <a:rPr kumimoji="1" lang="ja-JP" altLang="en-US" dirty="0" smtClean="0"/>
              <a:t>入門</a:t>
            </a:r>
            <a:endParaRPr kumimoji="1" lang="en-US" altLang="ja-JP" dirty="0" smtClean="0"/>
          </a:p>
          <a:p>
            <a:pPr lvl="2"/>
            <a:r>
              <a:rPr kumimoji="1" lang="en-US" altLang="ja-JP" dirty="0" smtClean="0"/>
              <a:t>Javascript</a:t>
            </a:r>
            <a:r>
              <a:rPr kumimoji="1" lang="ja-JP" altLang="en-US" dirty="0" smtClean="0"/>
              <a:t>入門</a:t>
            </a:r>
            <a:endParaRPr kumimoji="1" lang="en-US" altLang="ja-JP" dirty="0" smtClean="0"/>
          </a:p>
          <a:p>
            <a:pPr lvl="2"/>
            <a:r>
              <a:rPr kumimoji="1" lang="en-US" altLang="ja-JP" dirty="0" smtClean="0"/>
              <a:t>jQuery</a:t>
            </a:r>
            <a:r>
              <a:rPr kumimoji="1" lang="ja-JP" altLang="en-US" dirty="0" smtClean="0"/>
              <a:t>入門</a:t>
            </a:r>
            <a:endParaRPr kumimoji="1" lang="en-US" altLang="ja-JP" dirty="0" smtClean="0"/>
          </a:p>
          <a:p>
            <a:pPr lvl="2"/>
            <a:r>
              <a:rPr kumimoji="1" lang="en-US" altLang="ja-JP" dirty="0" smtClean="0"/>
              <a:t>Bootstrap 3.0</a:t>
            </a:r>
            <a:r>
              <a:rPr kumimoji="1" lang="ja-JP" altLang="en-US" dirty="0" smtClean="0"/>
              <a:t>入門</a:t>
            </a:r>
            <a:endParaRPr kumimoji="1" lang="en-US" altLang="ja-JP" dirty="0" smtClean="0"/>
          </a:p>
          <a:p>
            <a:pPr lvl="2"/>
            <a:r>
              <a:rPr lang="en-US" altLang="ja-JP" dirty="0" smtClean="0"/>
              <a:t>UNIX</a:t>
            </a:r>
            <a:r>
              <a:rPr lang="ja-JP" altLang="en-US" dirty="0" smtClean="0"/>
              <a:t>コマンド入門</a:t>
            </a:r>
            <a:r>
              <a:rPr lang="en-US" altLang="ja-JP" dirty="0" smtClean="0"/>
              <a:t>(</a:t>
            </a:r>
            <a:r>
              <a:rPr lang="ja-JP" altLang="en-US" dirty="0" smtClean="0"/>
              <a:t>一般ユーザ編</a:t>
            </a:r>
            <a:r>
              <a:rPr lang="en-US" altLang="ja-JP" dirty="0" smtClean="0"/>
              <a:t>)</a:t>
            </a:r>
          </a:p>
          <a:p>
            <a:pPr lvl="2"/>
            <a:r>
              <a:rPr kumimoji="1" lang="ja-JP" altLang="en-US" dirty="0" smtClean="0"/>
              <a:t>ローカル開発環境の構築</a:t>
            </a:r>
            <a:endParaRPr kumimoji="1" lang="en-US" altLang="ja-JP" dirty="0" smtClean="0"/>
          </a:p>
          <a:p>
            <a:pPr lvl="2"/>
            <a:r>
              <a:rPr lang="en-US" altLang="ja-JP" dirty="0" smtClean="0"/>
              <a:t>Vagrant</a:t>
            </a:r>
            <a:r>
              <a:rPr lang="ja-JP" altLang="en-US" dirty="0" smtClean="0"/>
              <a:t>入門</a:t>
            </a:r>
            <a:endParaRPr lang="en-US" altLang="ja-JP" dirty="0" smtClean="0"/>
          </a:p>
          <a:p>
            <a:pPr lvl="2"/>
            <a:r>
              <a:rPr kumimoji="1" lang="en-US" altLang="ja-JP" dirty="0" smtClean="0"/>
              <a:t>MySQL</a:t>
            </a:r>
            <a:r>
              <a:rPr kumimoji="1" lang="ja-JP" altLang="en-US" dirty="0" smtClean="0"/>
              <a:t>入門</a:t>
            </a:r>
            <a:endParaRPr kumimoji="1" lang="en-US" altLang="ja-JP" dirty="0" smtClean="0"/>
          </a:p>
          <a:p>
            <a:pPr lvl="2"/>
            <a:r>
              <a:rPr kumimoji="1" lang="en-US" altLang="ja-JP" dirty="0" smtClean="0"/>
              <a:t>PostgreSQL</a:t>
            </a:r>
            <a:r>
              <a:rPr kumimoji="1" lang="ja-JP" altLang="en-US" dirty="0" smtClean="0"/>
              <a:t>入門</a:t>
            </a:r>
            <a:endParaRPr kumimoji="1" lang="en-US" altLang="ja-JP" dirty="0" smtClean="0"/>
          </a:p>
          <a:p>
            <a:pPr lvl="2"/>
            <a:r>
              <a:rPr kumimoji="1" lang="en-US" altLang="ja-JP" dirty="0" smtClean="0"/>
              <a:t>CakePHP</a:t>
            </a:r>
            <a:r>
              <a:rPr kumimoji="1" lang="ja-JP" altLang="en-US" dirty="0" smtClean="0"/>
              <a:t>入門</a:t>
            </a:r>
            <a:endParaRPr kumimoji="1" lang="en-US" altLang="ja-JP" dirty="0" smtClean="0"/>
          </a:p>
          <a:p>
            <a:pPr lvl="2"/>
            <a:r>
              <a:rPr kumimoji="1" lang="en-US" altLang="ja-JP" dirty="0" smtClean="0"/>
              <a:t>vim</a:t>
            </a:r>
            <a:r>
              <a:rPr kumimoji="1" lang="ja-JP" altLang="en-US" dirty="0" smtClean="0"/>
              <a:t>入門</a:t>
            </a:r>
            <a:endParaRPr kumimoji="1" lang="en-US" altLang="ja-JP" dirty="0" smtClean="0"/>
          </a:p>
          <a:p>
            <a:pPr lvl="2"/>
            <a:r>
              <a:rPr lang="en-US" altLang="ja-JP" dirty="0" smtClean="0"/>
              <a:t>Git</a:t>
            </a:r>
            <a:r>
              <a:rPr lang="ja-JP" altLang="en-US" dirty="0" smtClean="0"/>
              <a:t>入門</a:t>
            </a:r>
            <a:endParaRPr lang="en-US" altLang="ja-JP" dirty="0" smtClean="0"/>
          </a:p>
          <a:p>
            <a:r>
              <a:rPr kumimoji="1" lang="ja-JP" altLang="en-US" dirty="0" smtClean="0"/>
              <a:t>書籍</a:t>
            </a:r>
            <a:endParaRPr kumimoji="1" lang="en-US" altLang="ja-JP" dirty="0" smtClean="0"/>
          </a:p>
          <a:p>
            <a:r>
              <a:rPr lang="ja-JP" altLang="en-US" dirty="0" smtClean="0"/>
              <a:t>公式</a:t>
            </a:r>
            <a:r>
              <a:rPr lang="en-US" altLang="ja-JP" dirty="0" smtClean="0"/>
              <a:t>Web</a:t>
            </a:r>
            <a:r>
              <a:rPr lang="ja-JP" altLang="en-US" dirty="0" smtClean="0"/>
              <a:t>サイト</a:t>
            </a:r>
            <a:endParaRPr kumimoji="1" lang="en-US" altLang="ja-JP" dirty="0" smtClean="0"/>
          </a:p>
          <a:p>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pic>
        <p:nvPicPr>
          <p:cNvPr id="1027" name="Picture 3"/>
          <p:cNvPicPr>
            <a:picLocks noChangeAspect="1" noChangeArrowheads="1"/>
          </p:cNvPicPr>
          <p:nvPr/>
        </p:nvPicPr>
        <p:blipFill>
          <a:blip r:embed="rId2" cstate="print"/>
          <a:srcRect/>
          <a:stretch>
            <a:fillRect/>
          </a:stretch>
        </p:blipFill>
        <p:spPr bwMode="auto">
          <a:xfrm>
            <a:off x="5076056" y="2010544"/>
            <a:ext cx="3333750" cy="9144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4644008" y="1883668"/>
            <a:ext cx="1771650" cy="342900"/>
          </a:xfrm>
          <a:prstGeom prst="rect">
            <a:avLst/>
          </a:prstGeom>
          <a:noFill/>
          <a:ln w="9525">
            <a:noFill/>
            <a:miter lim="800000"/>
            <a:headEnd/>
            <a:tailEnd/>
          </a:ln>
        </p:spPr>
      </p:pic>
      <p:sp>
        <p:nvSpPr>
          <p:cNvPr id="9" name="コンテンツ プレースホルダ 2"/>
          <p:cNvSpPr txBox="1">
            <a:spLocks/>
          </p:cNvSpPr>
          <p:nvPr/>
        </p:nvSpPr>
        <p:spPr>
          <a:xfrm>
            <a:off x="5039544" y="3429000"/>
            <a:ext cx="4104456" cy="2664296"/>
          </a:xfrm>
          <a:prstGeom prst="rect">
            <a:avLst/>
          </a:prstGeom>
        </p:spPr>
        <p:txBody>
          <a:bodyPr vert="horz" lIns="91440" tIns="45720" rIns="91440" bIns="45720" rtlCol="0">
            <a:normAutofit/>
          </a:bodyPr>
          <a:lstStyle/>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入門</a:t>
            </a:r>
            <a:r>
              <a:rPr lang="en-US" altLang="ja-JP" sz="1700" b="1" dirty="0" smtClean="0">
                <a:latin typeface="メイリオ" pitchFamily="50" charset="-128"/>
                <a:ea typeface="メイリオ" pitchFamily="50" charset="-128"/>
                <a:cs typeface="メイリオ" pitchFamily="50" charset="-128"/>
              </a:rPr>
              <a:t>(</a:t>
            </a:r>
            <a:r>
              <a:rPr lang="ja-JP" altLang="en-US" sz="1700" b="1" dirty="0" smtClean="0">
                <a:latin typeface="メイリオ" pitchFamily="50" charset="-128"/>
                <a:ea typeface="メイリオ" pitchFamily="50" charset="-128"/>
                <a:cs typeface="メイリオ" pitchFamily="50" charset="-128"/>
              </a:rPr>
              <a:t>基本編</a:t>
            </a:r>
            <a:r>
              <a:rPr lang="en-US" altLang="ja-JP" sz="1700" b="1" dirty="0" smtClean="0">
                <a:latin typeface="メイリオ" pitchFamily="50" charset="-128"/>
                <a:ea typeface="メイリオ" pitchFamily="50" charset="-128"/>
                <a:cs typeface="メイリオ" pitchFamily="50" charset="-128"/>
              </a:rPr>
              <a:t>)</a:t>
            </a: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入門</a:t>
            </a:r>
            <a:r>
              <a:rPr lang="en-US" altLang="ja-JP" sz="1700" b="1" dirty="0" smtClean="0">
                <a:latin typeface="メイリオ" pitchFamily="50" charset="-128"/>
                <a:ea typeface="メイリオ" pitchFamily="50" charset="-128"/>
                <a:cs typeface="メイリオ" pitchFamily="50" charset="-128"/>
              </a:rPr>
              <a:t>(</a:t>
            </a:r>
            <a:r>
              <a:rPr lang="ja-JP" altLang="en-US" sz="1700" b="1" dirty="0" smtClean="0">
                <a:latin typeface="メイリオ" pitchFamily="50" charset="-128"/>
                <a:ea typeface="メイリオ" pitchFamily="50" charset="-128"/>
                <a:cs typeface="メイリオ" pitchFamily="50" charset="-128"/>
              </a:rPr>
              <a:t>応用編</a:t>
            </a:r>
            <a:r>
              <a:rPr lang="en-US" altLang="ja-JP" sz="1700" b="1" dirty="0" smtClean="0">
                <a:latin typeface="メイリオ" pitchFamily="50" charset="-128"/>
                <a:ea typeface="メイリオ" pitchFamily="50" charset="-128"/>
                <a:cs typeface="メイリオ" pitchFamily="50" charset="-128"/>
              </a:rPr>
              <a:t>)</a:t>
            </a: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で作る「簡易掲示板」</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で作る「シンプルカレンダー」</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で作る投票システム</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で作る「画像掲示板」</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で作る「ビンゴシート」</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AngularJS</a:t>
            </a:r>
            <a:r>
              <a:rPr lang="ja-JP" altLang="en-US" sz="1700" b="1" dirty="0" smtClean="0">
                <a:latin typeface="メイリオ" pitchFamily="50" charset="-128"/>
                <a:ea typeface="メイリオ" pitchFamily="50" charset="-128"/>
                <a:cs typeface="メイリオ" pitchFamily="50" charset="-128"/>
              </a:rPr>
              <a:t>入門</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AngularJS</a:t>
            </a:r>
            <a:r>
              <a:rPr lang="ja-JP" altLang="en-US" sz="1700" b="1" dirty="0" smtClean="0">
                <a:latin typeface="メイリオ" pitchFamily="50" charset="-128"/>
                <a:ea typeface="メイリオ" pitchFamily="50" charset="-128"/>
                <a:cs typeface="メイリオ" pitchFamily="50" charset="-128"/>
              </a:rPr>
              <a:t>で作る</a:t>
            </a:r>
            <a:r>
              <a:rPr lang="en-US" altLang="ja-JP" sz="1700" b="1" dirty="0" err="1" smtClean="0">
                <a:latin typeface="メイリオ" pitchFamily="50" charset="-128"/>
                <a:ea typeface="メイリオ" pitchFamily="50" charset="-128"/>
                <a:cs typeface="メイリオ" pitchFamily="50" charset="-128"/>
              </a:rPr>
              <a:t>ToDo</a:t>
            </a:r>
            <a:r>
              <a:rPr lang="ja-JP" altLang="en-US" sz="1700" b="1" dirty="0" smtClean="0">
                <a:latin typeface="メイリオ" pitchFamily="50" charset="-128"/>
                <a:ea typeface="メイリオ" pitchFamily="50" charset="-128"/>
                <a:cs typeface="メイリオ" pitchFamily="50" charset="-128"/>
              </a:rPr>
              <a:t>アプリ</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ja-JP" altLang="en-US" sz="28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3347864" y="1484784"/>
            <a:ext cx="2880320" cy="400110"/>
          </a:xfrm>
          <a:prstGeom prst="rect">
            <a:avLst/>
          </a:prstGeom>
          <a:noFill/>
        </p:spPr>
        <p:txBody>
          <a:bodyPr wrap="square" rtlCol="0">
            <a:spAutoFit/>
          </a:bodyPr>
          <a:lstStyle/>
          <a:p>
            <a:r>
              <a:rPr lang="ja-JP" altLang="en-US" sz="20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2</a:t>
            </a:r>
            <a:r>
              <a:rPr lang="ja-JP" altLang="en-US" sz="2000" b="1" dirty="0" smtClean="0">
                <a:latin typeface="メイリオ" pitchFamily="50" charset="-128"/>
                <a:ea typeface="メイリオ" pitchFamily="50" charset="-128"/>
                <a:cs typeface="メイリオ" pitchFamily="50" charset="-128"/>
              </a:rPr>
              <a:t>月～</a:t>
            </a:r>
            <a:r>
              <a:rPr lang="en-US" altLang="ja-JP" sz="2000" b="1" dirty="0" smtClean="0">
                <a:latin typeface="メイリオ" pitchFamily="50" charset="-128"/>
                <a:ea typeface="メイリオ" pitchFamily="50" charset="-128"/>
                <a:cs typeface="メイリオ" pitchFamily="50" charset="-128"/>
              </a:rPr>
              <a:t>4</a:t>
            </a:r>
            <a:r>
              <a:rPr lang="ja-JP" altLang="en-US" sz="2000" b="1" dirty="0" smtClean="0">
                <a:latin typeface="メイリオ" pitchFamily="50" charset="-128"/>
                <a:ea typeface="メイリオ" pitchFamily="50" charset="-128"/>
                <a:cs typeface="メイリオ" pitchFamily="50" charset="-128"/>
              </a:rPr>
              <a:t>月にかけて）</a:t>
            </a:r>
            <a:endParaRPr kumimoji="1" lang="ja-JP" altLang="en-US" sz="2000" b="1" dirty="0">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CI(</a:t>
            </a:r>
            <a:r>
              <a:rPr kumimoji="1" lang="ja-JP" altLang="en-US" sz="3600" dirty="0" smtClean="0"/>
              <a:t>継続的インテグレーション</a:t>
            </a:r>
            <a:r>
              <a:rPr kumimoji="1" lang="en-US" altLang="ja-JP" sz="3600" dirty="0" smtClean="0"/>
              <a:t>)</a:t>
            </a:r>
            <a:endParaRPr kumimoji="1" lang="ja-JP" altLang="en-US" sz="3600" dirty="0"/>
          </a:p>
        </p:txBody>
      </p:sp>
      <p:sp>
        <p:nvSpPr>
          <p:cNvPr id="3" name="コンテンツ プレースホルダ 2"/>
          <p:cNvSpPr>
            <a:spLocks noGrp="1"/>
          </p:cNvSpPr>
          <p:nvPr>
            <p:ph idx="1"/>
          </p:nvPr>
        </p:nvSpPr>
        <p:spPr>
          <a:xfrm>
            <a:off x="457200" y="1412776"/>
            <a:ext cx="8229600" cy="5184576"/>
          </a:xfrm>
        </p:spPr>
        <p:txBody>
          <a:bodyPr>
            <a:normAutofit/>
          </a:bodyPr>
          <a:lstStyle/>
          <a:p>
            <a:r>
              <a:rPr lang="en-US" altLang="ja-JP" dirty="0" smtClean="0"/>
              <a:t>XP(</a:t>
            </a:r>
            <a:r>
              <a:rPr lang="ja-JP" altLang="en-US" dirty="0" smtClean="0"/>
              <a:t>エクストリームプログラミング</a:t>
            </a:r>
            <a:r>
              <a:rPr lang="en-US" altLang="ja-JP" dirty="0" smtClean="0"/>
              <a:t>)</a:t>
            </a:r>
            <a:r>
              <a:rPr lang="ja-JP" altLang="en-US" dirty="0" smtClean="0"/>
              <a:t>のプラクティスの一つ。</a:t>
            </a:r>
            <a:endParaRPr lang="en-US" altLang="ja-JP" dirty="0" smtClean="0"/>
          </a:p>
          <a:p>
            <a:endParaRPr lang="en-US" altLang="ja-JP" dirty="0" smtClean="0"/>
          </a:p>
          <a:p>
            <a:r>
              <a:rPr lang="en-US" altLang="ja-JP" dirty="0" smtClean="0"/>
              <a:t>XP</a:t>
            </a:r>
            <a:r>
              <a:rPr lang="ja-JP" altLang="en-US" dirty="0" smtClean="0"/>
              <a:t>とはソフトウェア開発手法の総称である。</a:t>
            </a:r>
            <a:endParaRPr lang="en-US" altLang="ja-JP" dirty="0" smtClean="0"/>
          </a:p>
          <a:p>
            <a:r>
              <a:rPr lang="ja-JP" altLang="en-US" dirty="0" smtClean="0"/>
              <a:t>開発が進むにつれ変更コストが高くなることが一般的だが、自動テストなど様々な対策により変更コストが大きくならないように工夫し、柔軟性を実現する。</a:t>
            </a:r>
            <a:endParaRPr lang="en-US" altLang="ja-JP" dirty="0" smtClean="0"/>
          </a:p>
          <a:p>
            <a:r>
              <a:rPr lang="en-US" altLang="ja-JP" dirty="0" smtClean="0"/>
              <a:t>5</a:t>
            </a:r>
            <a:r>
              <a:rPr lang="ja-JP" altLang="en-US" dirty="0" smtClean="0"/>
              <a:t>つの価値、</a:t>
            </a:r>
            <a:r>
              <a:rPr lang="en-US" altLang="ja-JP" dirty="0" smtClean="0"/>
              <a:t>19</a:t>
            </a:r>
            <a:r>
              <a:rPr lang="ja-JP" altLang="en-US" dirty="0" smtClean="0"/>
              <a:t>のプラクティス</a:t>
            </a:r>
            <a:r>
              <a:rPr lang="en-US" altLang="ja-JP" dirty="0" smtClean="0"/>
              <a:t>(</a:t>
            </a:r>
            <a:r>
              <a:rPr lang="ja-JP" altLang="en-US" dirty="0" smtClean="0"/>
              <a:t>実践</a:t>
            </a:r>
            <a:r>
              <a:rPr lang="en-US" altLang="ja-JP" dirty="0" smtClean="0"/>
              <a:t>)</a:t>
            </a:r>
            <a:r>
              <a:rPr lang="ja-JP" altLang="en-US" dirty="0" smtClean="0"/>
              <a:t>を定義。</a:t>
            </a:r>
            <a:endParaRPr lang="en-US" altLang="ja-JP" dirty="0" smtClean="0"/>
          </a:p>
          <a:p>
            <a:pPr>
              <a:buNone/>
            </a:pPr>
            <a:r>
              <a:rPr lang="ja-JP" altLang="en-US" dirty="0" smtClean="0"/>
              <a:t>　　</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OSS(</a:t>
            </a:r>
            <a:r>
              <a:rPr kumimoji="1" lang="ja-JP" altLang="en-US" sz="3600" dirty="0" smtClean="0"/>
              <a:t>オープンソースソフトウェア</a:t>
            </a:r>
            <a:r>
              <a:rPr kumimoji="1" lang="en-US" altLang="ja-JP" sz="3600" dirty="0" smtClean="0"/>
              <a:t>)</a:t>
            </a:r>
            <a:endParaRPr kumimoji="1" lang="ja-JP" altLang="en-US" sz="3600" dirty="0"/>
          </a:p>
        </p:txBody>
      </p:sp>
      <p:sp>
        <p:nvSpPr>
          <p:cNvPr id="3" name="コンテンツ プレースホルダ 2"/>
          <p:cNvSpPr>
            <a:spLocks noGrp="1"/>
          </p:cNvSpPr>
          <p:nvPr>
            <p:ph idx="1"/>
          </p:nvPr>
        </p:nvSpPr>
        <p:spPr/>
        <p:txBody>
          <a:bodyPr/>
          <a:lstStyle/>
          <a:p>
            <a:r>
              <a:rPr lang="en-US" altLang="ja-JP" dirty="0" smtClean="0"/>
              <a:t>OSS</a:t>
            </a:r>
          </a:p>
          <a:p>
            <a:pPr>
              <a:buNone/>
            </a:pPr>
            <a:r>
              <a:rPr kumimoji="1" lang="ja-JP" altLang="en-US" dirty="0" smtClean="0"/>
              <a:t>　無償で使用可能。</a:t>
            </a:r>
            <a:endParaRPr kumimoji="1" lang="en-US" altLang="ja-JP" dirty="0" smtClean="0"/>
          </a:p>
          <a:p>
            <a:pPr>
              <a:buNone/>
            </a:pPr>
            <a:r>
              <a:rPr lang="ja-JP" altLang="en-US" dirty="0" smtClean="0"/>
              <a:t>　</a:t>
            </a:r>
            <a:r>
              <a:rPr kumimoji="1" lang="ja-JP" altLang="en-US" dirty="0" smtClean="0"/>
              <a:t>複製、改変、再配布が可能。</a:t>
            </a:r>
            <a:endParaRPr kumimoji="1" lang="en-US" altLang="ja-JP" dirty="0" smtClean="0"/>
          </a:p>
          <a:p>
            <a:pPr>
              <a:buNone/>
            </a:pPr>
            <a:endParaRPr kumimoji="1" lang="en-US" altLang="ja-JP" dirty="0" smtClean="0"/>
          </a:p>
          <a:p>
            <a:r>
              <a:rPr kumimoji="1" lang="ja-JP" altLang="en-US" dirty="0" smtClean="0"/>
              <a:t>フリーソフト</a:t>
            </a:r>
            <a:endParaRPr kumimoji="1" lang="en-US" altLang="ja-JP" dirty="0" smtClean="0"/>
          </a:p>
          <a:p>
            <a:pPr>
              <a:buNone/>
            </a:pPr>
            <a:r>
              <a:rPr lang="ja-JP" altLang="en-US" dirty="0" smtClean="0"/>
              <a:t>　無償で使用可能。</a:t>
            </a:r>
            <a:endParaRPr lang="en-US" altLang="ja-JP" dirty="0" smtClean="0"/>
          </a:p>
          <a:p>
            <a:pPr>
              <a:buNone/>
            </a:pPr>
            <a:r>
              <a:rPr lang="ja-JP" altLang="en-US" dirty="0" smtClean="0"/>
              <a:t>　　</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2099989"/>
            <a:ext cx="8229600" cy="3633267"/>
          </a:xfrm>
        </p:spPr>
        <p:txBody>
          <a:bodyPr>
            <a:noAutofit/>
          </a:bodyPr>
          <a:lstStyle/>
          <a:p>
            <a:r>
              <a:rPr kumimoji="1" lang="en-US" altLang="ja-JP" sz="2400" dirty="0" smtClean="0"/>
              <a:t>HTML</a:t>
            </a:r>
            <a:r>
              <a:rPr kumimoji="1" lang="ja-JP" altLang="en-US" sz="2400" dirty="0" smtClean="0"/>
              <a:t>や</a:t>
            </a:r>
            <a:r>
              <a:rPr kumimoji="1" lang="en-US" altLang="ja-JP" sz="2400" dirty="0" smtClean="0"/>
              <a:t>CSS</a:t>
            </a:r>
            <a:r>
              <a:rPr kumimoji="1" lang="ja-JP" altLang="en-US" sz="2400" dirty="0" smtClean="0"/>
              <a:t>、</a:t>
            </a:r>
            <a:r>
              <a:rPr kumimoji="1" lang="en-US" altLang="ja-JP" sz="2400" dirty="0" smtClean="0"/>
              <a:t>Javascript</a:t>
            </a:r>
            <a:r>
              <a:rPr kumimoji="1" lang="ja-JP" altLang="en-US" sz="2400" dirty="0" smtClean="0"/>
              <a:t>等の専門知識を必要とせず</a:t>
            </a:r>
            <a:r>
              <a:rPr kumimoji="1" lang="en-US" altLang="ja-JP" sz="2400" dirty="0" smtClean="0"/>
              <a:t>Web</a:t>
            </a:r>
            <a:r>
              <a:rPr kumimoji="1" lang="ja-JP" altLang="en-US" sz="2400" dirty="0" smtClean="0"/>
              <a:t>ページを作成する仕組みを提供するシステム。</a:t>
            </a:r>
            <a:endParaRPr kumimoji="1" lang="en-US" altLang="ja-JP" sz="2400" dirty="0" smtClean="0"/>
          </a:p>
          <a:p>
            <a:r>
              <a:rPr lang="ja-JP" altLang="en-US" sz="2400" dirty="0" smtClean="0"/>
              <a:t>一概には説明できないが、ブログであったり、学校や企業のＨＰ等を簡単に作成できる。</a:t>
            </a:r>
            <a:endParaRPr lang="en-US" altLang="ja-JP" sz="2400" dirty="0" smtClean="0"/>
          </a:p>
          <a:p>
            <a:r>
              <a:rPr kumimoji="1" lang="en-US" altLang="ja-JP" sz="2400" dirty="0" smtClean="0"/>
              <a:t>WordPress</a:t>
            </a:r>
            <a:r>
              <a:rPr kumimoji="1" lang="ja-JP" altLang="en-US" sz="2400" dirty="0" smtClean="0"/>
              <a:t>というブログサイト重視の</a:t>
            </a:r>
            <a:r>
              <a:rPr kumimoji="1" lang="en-US" altLang="ja-JP" sz="2400" dirty="0" smtClean="0"/>
              <a:t>CMS</a:t>
            </a:r>
            <a:r>
              <a:rPr kumimoji="1" lang="ja-JP" altLang="en-US" sz="2400" dirty="0" smtClean="0"/>
              <a:t>が最も広く知られている。</a:t>
            </a:r>
            <a:endParaRPr kumimoji="1" lang="en-US" altLang="ja-JP" sz="2400" dirty="0" smtClean="0"/>
          </a:p>
          <a:p>
            <a:r>
              <a:rPr lang="ja-JP" altLang="en-US" sz="2400" dirty="0" smtClean="0"/>
              <a:t>導入しやすさ、デザイン重視、</a:t>
            </a:r>
            <a:r>
              <a:rPr lang="en-US" altLang="ja-JP" sz="2400" dirty="0" smtClean="0"/>
              <a:t>E-</a:t>
            </a:r>
            <a:r>
              <a:rPr lang="ja-JP" altLang="en-US" sz="2400" dirty="0" smtClean="0"/>
              <a:t>コマース特化、カスタマイズ性重視、等様々な用途の</a:t>
            </a:r>
            <a:r>
              <a:rPr lang="en-US" altLang="ja-JP" sz="2400" dirty="0" smtClean="0"/>
              <a:t>CMS</a:t>
            </a:r>
            <a:r>
              <a:rPr lang="ja-JP" altLang="en-US" sz="2400" dirty="0" smtClean="0"/>
              <a:t>が出回っている。</a:t>
            </a:r>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640871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800" b="1" dirty="0" smtClean="0">
                <a:latin typeface="メイリオ" pitchFamily="50" charset="-128"/>
                <a:ea typeface="メイリオ" pitchFamily="50" charset="-128"/>
                <a:cs typeface="メイリオ" pitchFamily="50" charset="-128"/>
              </a:rPr>
              <a:t>Contents Management System</a:t>
            </a:r>
            <a:endParaRPr kumimoji="1"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HTML</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50</a:t>
            </a:fld>
            <a:endParaRPr lang="ja-JP" altLang="en-US" dirty="0"/>
          </a:p>
        </p:txBody>
      </p:sp>
      <p:pic>
        <p:nvPicPr>
          <p:cNvPr id="2050" name="Picture 2"/>
          <p:cNvPicPr>
            <a:picLocks noChangeAspect="1" noChangeArrowheads="1"/>
          </p:cNvPicPr>
          <p:nvPr/>
        </p:nvPicPr>
        <p:blipFill>
          <a:blip r:embed="rId2" cstate="print"/>
          <a:srcRect/>
          <a:stretch>
            <a:fillRect/>
          </a:stretch>
        </p:blipFill>
        <p:spPr bwMode="auto">
          <a:xfrm>
            <a:off x="251520" y="2876275"/>
            <a:ext cx="5760640" cy="3405661"/>
          </a:xfrm>
          <a:prstGeom prst="rect">
            <a:avLst/>
          </a:prstGeom>
          <a:noFill/>
          <a:ln w="9525">
            <a:noFill/>
            <a:miter lim="800000"/>
            <a:headEnd/>
            <a:tailEnd/>
          </a:ln>
        </p:spPr>
      </p:pic>
      <p:sp>
        <p:nvSpPr>
          <p:cNvPr id="9" name="四角形吹き出し 8"/>
          <p:cNvSpPr/>
          <p:nvPr/>
        </p:nvSpPr>
        <p:spPr>
          <a:xfrm>
            <a:off x="5508104" y="3284984"/>
            <a:ext cx="3384376" cy="2664296"/>
          </a:xfrm>
          <a:prstGeom prst="wedgeRectCallout">
            <a:avLst>
              <a:gd name="adj1" fmla="val -78720"/>
              <a:gd name="adj2" fmla="val 29476"/>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a:t>
            </a:r>
            <a:r>
              <a:rPr lang="en-US" altLang="ja-JP" u="sng" dirty="0" smtClean="0">
                <a:solidFill>
                  <a:srgbClr val="FF0000"/>
                </a:solidFill>
              </a:rPr>
              <a:t>&lt;title&gt;Google&lt;/title&gt;</a:t>
            </a:r>
          </a:p>
          <a:p>
            <a:r>
              <a:rPr lang="en-US" altLang="ja-JP" dirty="0" smtClean="0"/>
              <a:t>    &lt;/head&gt;</a:t>
            </a:r>
          </a:p>
          <a:p>
            <a:r>
              <a:rPr lang="en-US" altLang="ja-JP" dirty="0" smtClean="0"/>
              <a:t>    &lt;body&gt;</a:t>
            </a:r>
          </a:p>
          <a:p>
            <a:r>
              <a:rPr lang="en-US" altLang="ja-JP" dirty="0" smtClean="0"/>
              <a:t>        &lt;textarea&gt;&lt;/textarea&gt;</a:t>
            </a:r>
          </a:p>
          <a:p>
            <a:r>
              <a:rPr lang="en-US" altLang="ja-JP" dirty="0" smtClean="0"/>
              <a:t>    &lt;/body&gt;</a:t>
            </a:r>
          </a:p>
          <a:p>
            <a:r>
              <a:rPr lang="en-US" altLang="ja-JP" dirty="0" smtClean="0"/>
              <a:t>&lt;/html&gt;</a:t>
            </a:r>
          </a:p>
        </p:txBody>
      </p:sp>
      <p:sp>
        <p:nvSpPr>
          <p:cNvPr id="10" name="コンテンツ プレースホルダ 2"/>
          <p:cNvSpPr>
            <a:spLocks noGrp="1"/>
          </p:cNvSpPr>
          <p:nvPr>
            <p:ph idx="1"/>
          </p:nvPr>
        </p:nvSpPr>
        <p:spPr>
          <a:xfrm>
            <a:off x="611560" y="1340768"/>
            <a:ext cx="8229600" cy="1440160"/>
          </a:xfrm>
        </p:spPr>
        <p:txBody>
          <a:bodyPr>
            <a:normAutofit/>
          </a:bodyPr>
          <a:lstStyle/>
          <a:p>
            <a:r>
              <a:rPr kumimoji="1" lang="en-US" altLang="ja-JP" sz="2400" dirty="0" smtClean="0"/>
              <a:t>HTML(HyperText </a:t>
            </a:r>
            <a:r>
              <a:rPr lang="en-US" altLang="ja-JP" sz="2400" dirty="0" smtClean="0"/>
              <a:t>Ma</a:t>
            </a:r>
            <a:r>
              <a:rPr kumimoji="1" lang="en-US" altLang="ja-JP" sz="2400" dirty="0" smtClean="0"/>
              <a:t>rkup </a:t>
            </a:r>
            <a:r>
              <a:rPr lang="en-US" altLang="ja-JP" sz="2400" dirty="0" smtClean="0"/>
              <a:t>L</a:t>
            </a:r>
            <a:r>
              <a:rPr kumimoji="1" lang="en-US" altLang="ja-JP" sz="2400" dirty="0" smtClean="0"/>
              <a:t>anguage)</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ページを記述するためのマークアップ言語。</a:t>
            </a:r>
            <a:endParaRPr lang="en-US" altLang="ja-JP" sz="2400" dirty="0" smtClean="0"/>
          </a:p>
          <a:p>
            <a:pPr>
              <a:buNone/>
            </a:pPr>
            <a:r>
              <a:rPr lang="ja-JP" altLang="en-US" sz="2400" dirty="0" smtClean="0"/>
              <a:t>　これから主流になる</a:t>
            </a:r>
            <a:r>
              <a:rPr lang="en-US" altLang="ja-JP" sz="2400" dirty="0" smtClean="0"/>
              <a:t>HTML5</a:t>
            </a:r>
            <a:r>
              <a:rPr lang="ja-JP" altLang="en-US" sz="2400" dirty="0" smtClean="0"/>
              <a:t>を採用。</a:t>
            </a:r>
            <a:r>
              <a:rPr lang="en-US" altLang="ja-JP" sz="2400" dirty="0" smtClean="0"/>
              <a:t>『</a:t>
            </a:r>
            <a:r>
              <a:rPr kumimoji="1" lang="ja-JP" altLang="en-US" sz="2400" dirty="0" smtClean="0"/>
              <a:t>ページ</a:t>
            </a:r>
            <a:r>
              <a:rPr lang="ja-JP" altLang="en-US" sz="2400" dirty="0" smtClean="0"/>
              <a:t>の</a:t>
            </a:r>
            <a:r>
              <a:rPr kumimoji="1" lang="ja-JP" altLang="en-US" sz="2400" dirty="0" smtClean="0"/>
              <a:t>構成</a:t>
            </a:r>
            <a:r>
              <a:rPr kumimoji="1" lang="en-US" altLang="ja-JP" sz="2400" dirty="0" smtClean="0"/>
              <a:t>』</a:t>
            </a:r>
            <a:endParaRPr kumimoji="1" lang="ja-JP" altLang="en-US" sz="2400" dirty="0"/>
          </a:p>
        </p:txBody>
      </p:sp>
      <p:sp>
        <p:nvSpPr>
          <p:cNvPr id="11" name="フローチャート: 処理 10"/>
          <p:cNvSpPr/>
          <p:nvPr/>
        </p:nvSpPr>
        <p:spPr>
          <a:xfrm>
            <a:off x="5508104" y="2852936"/>
            <a:ext cx="3384376"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2000" dirty="0" smtClean="0"/>
              <a:t>Google.html</a:t>
            </a:r>
            <a:endParaRPr kumimoji="1" lang="ja-JP" altLang="en-US" sz="2000" dirty="0"/>
          </a:p>
        </p:txBody>
      </p:sp>
      <p:sp>
        <p:nvSpPr>
          <p:cNvPr id="13"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CSS</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51</a:t>
            </a:fld>
            <a:endParaRPr lang="ja-JP" altLang="en-US" dirty="0"/>
          </a:p>
        </p:txBody>
      </p:sp>
      <p:pic>
        <p:nvPicPr>
          <p:cNvPr id="2050" name="Picture 2"/>
          <p:cNvPicPr>
            <a:picLocks noChangeAspect="1" noChangeArrowheads="1"/>
          </p:cNvPicPr>
          <p:nvPr/>
        </p:nvPicPr>
        <p:blipFill>
          <a:blip r:embed="rId2" cstate="print"/>
          <a:srcRect/>
          <a:stretch>
            <a:fillRect/>
          </a:stretch>
        </p:blipFill>
        <p:spPr bwMode="auto">
          <a:xfrm>
            <a:off x="251520" y="3020291"/>
            <a:ext cx="5760640" cy="3405661"/>
          </a:xfrm>
          <a:prstGeom prst="rect">
            <a:avLst/>
          </a:prstGeom>
          <a:noFill/>
          <a:ln w="9525">
            <a:noFill/>
            <a:miter lim="800000"/>
            <a:headEnd/>
            <a:tailEnd/>
          </a:ln>
        </p:spPr>
      </p:pic>
      <p:sp>
        <p:nvSpPr>
          <p:cNvPr id="9" name="四角形吹き出し 8"/>
          <p:cNvSpPr/>
          <p:nvPr/>
        </p:nvSpPr>
        <p:spPr>
          <a:xfrm>
            <a:off x="4644008" y="3212976"/>
            <a:ext cx="4176464" cy="2996952"/>
          </a:xfrm>
          <a:prstGeom prst="wedgeRectCallout">
            <a:avLst>
              <a:gd name="adj1" fmla="val -60449"/>
              <a:gd name="adj2" fmla="val 27098"/>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&lt;/head&gt;</a:t>
            </a:r>
          </a:p>
          <a:p>
            <a:r>
              <a:rPr lang="en-US" altLang="ja-JP" dirty="0" smtClean="0"/>
              <a:t>    &lt;body</a:t>
            </a:r>
            <a:r>
              <a:rPr lang="ja-JP" altLang="en-US" dirty="0" smtClean="0"/>
              <a:t> </a:t>
            </a:r>
            <a:r>
              <a:rPr lang="en-US" altLang="ja-JP" u="sng" dirty="0" smtClean="0">
                <a:solidFill>
                  <a:srgbClr val="FF0000"/>
                </a:solidFill>
              </a:rPr>
              <a:t>style=“text-align: center;”</a:t>
            </a:r>
            <a:r>
              <a:rPr lang="en-US" altLang="ja-JP" dirty="0" smtClean="0"/>
              <a:t>&gt;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p:txBody>
      </p:sp>
      <p:sp>
        <p:nvSpPr>
          <p:cNvPr id="10" name="コンテンツ プレースホルダ 2"/>
          <p:cNvSpPr>
            <a:spLocks noGrp="1"/>
          </p:cNvSpPr>
          <p:nvPr>
            <p:ph idx="1"/>
          </p:nvPr>
        </p:nvSpPr>
        <p:spPr>
          <a:xfrm>
            <a:off x="611560" y="1340768"/>
            <a:ext cx="8229600" cy="1152128"/>
          </a:xfrm>
        </p:spPr>
        <p:txBody>
          <a:bodyPr>
            <a:normAutofit/>
          </a:bodyPr>
          <a:lstStyle/>
          <a:p>
            <a:r>
              <a:rPr kumimoji="1" lang="en-US" altLang="ja-JP" sz="2400" dirty="0" smtClean="0"/>
              <a:t>CSS(Cascading Style Sheet)</a:t>
            </a:r>
            <a:r>
              <a:rPr kumimoji="1" lang="ja-JP" altLang="en-US" sz="2400" dirty="0" smtClean="0"/>
              <a:t>とは</a:t>
            </a:r>
            <a:endParaRPr kumimoji="1" lang="en-US" altLang="ja-JP" sz="2400" dirty="0" smtClean="0"/>
          </a:p>
          <a:p>
            <a:pPr>
              <a:buNone/>
            </a:pPr>
            <a:r>
              <a:rPr lang="ja-JP" altLang="en-US" sz="2400" dirty="0" smtClean="0"/>
              <a:t>　要素をどのように表示するかを指示する。</a:t>
            </a:r>
            <a:r>
              <a:rPr lang="en-US" altLang="ja-JP" sz="2400" dirty="0" smtClean="0"/>
              <a:t>『</a:t>
            </a:r>
            <a:r>
              <a:rPr lang="ja-JP" altLang="en-US" sz="2400" dirty="0" smtClean="0"/>
              <a:t>見た目</a:t>
            </a:r>
            <a:r>
              <a:rPr lang="en-US" altLang="ja-JP" sz="2400" dirty="0" smtClean="0"/>
              <a:t>』</a:t>
            </a:r>
            <a:endParaRPr kumimoji="1" lang="ja-JP" altLang="en-US" sz="2400" dirty="0"/>
          </a:p>
        </p:txBody>
      </p:sp>
      <p:sp>
        <p:nvSpPr>
          <p:cNvPr id="11" name="フローチャート: 処理 10"/>
          <p:cNvSpPr/>
          <p:nvPr/>
        </p:nvSpPr>
        <p:spPr>
          <a:xfrm>
            <a:off x="4644008" y="2780928"/>
            <a:ext cx="4176464"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①</a:t>
            </a:r>
            <a:r>
              <a:rPr lang="en-US" altLang="ja-JP" sz="2000" dirty="0" smtClean="0"/>
              <a:t>style</a:t>
            </a:r>
            <a:r>
              <a:rPr lang="ja-JP" altLang="en-US" sz="2000" dirty="0" smtClean="0"/>
              <a:t>属性で記述</a:t>
            </a:r>
            <a:endParaRPr kumimoji="1" lang="ja-JP" altLang="en-US" sz="2000" dirty="0"/>
          </a:p>
        </p:txBody>
      </p:sp>
      <p:sp>
        <p:nvSpPr>
          <p:cNvPr id="12"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CSS</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52</a:t>
            </a:fld>
            <a:endParaRPr lang="ja-JP" altLang="en-US" dirty="0"/>
          </a:p>
        </p:txBody>
      </p:sp>
      <p:pic>
        <p:nvPicPr>
          <p:cNvPr id="2050" name="Picture 2"/>
          <p:cNvPicPr>
            <a:picLocks noChangeAspect="1" noChangeArrowheads="1"/>
          </p:cNvPicPr>
          <p:nvPr/>
        </p:nvPicPr>
        <p:blipFill>
          <a:blip r:embed="rId2" cstate="print"/>
          <a:srcRect/>
          <a:stretch>
            <a:fillRect/>
          </a:stretch>
        </p:blipFill>
        <p:spPr bwMode="auto">
          <a:xfrm>
            <a:off x="323528" y="2924944"/>
            <a:ext cx="5760640" cy="3405661"/>
          </a:xfrm>
          <a:prstGeom prst="rect">
            <a:avLst/>
          </a:prstGeom>
          <a:noFill/>
          <a:ln w="9525">
            <a:noFill/>
            <a:miter lim="800000"/>
            <a:headEnd/>
            <a:tailEnd/>
          </a:ln>
        </p:spPr>
      </p:pic>
      <p:sp>
        <p:nvSpPr>
          <p:cNvPr id="9" name="四角形吹き出し 8"/>
          <p:cNvSpPr/>
          <p:nvPr/>
        </p:nvSpPr>
        <p:spPr>
          <a:xfrm>
            <a:off x="4283968" y="3045621"/>
            <a:ext cx="4320480" cy="3140968"/>
          </a:xfrm>
          <a:prstGeom prst="wedgeRectCallout">
            <a:avLst>
              <a:gd name="adj1" fmla="val -63514"/>
              <a:gd name="adj2" fmla="val 2604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a:t>
            </a:r>
            <a:r>
              <a:rPr lang="en-US" altLang="ja-JP" u="sng" dirty="0" smtClean="0">
                <a:solidFill>
                  <a:srgbClr val="FF0000"/>
                </a:solidFill>
              </a:rPr>
              <a:t>&lt;link rel=“stylesheet” type=“text/css”</a:t>
            </a:r>
          </a:p>
          <a:p>
            <a:r>
              <a:rPr lang="en-US" altLang="ja-JP" dirty="0" smtClean="0">
                <a:solidFill>
                  <a:srgbClr val="FF0000"/>
                </a:solidFill>
              </a:rPr>
              <a:t>          </a:t>
            </a:r>
            <a:r>
              <a:rPr lang="en-US" altLang="ja-JP" u="sng" dirty="0" smtClean="0">
                <a:solidFill>
                  <a:srgbClr val="FF0000"/>
                </a:solidFill>
              </a:rPr>
              <a:t>href=“Google.css”&gt;&lt;/link&gt;</a:t>
            </a:r>
          </a:p>
          <a:p>
            <a:r>
              <a:rPr lang="en-US" altLang="ja-JP" dirty="0" smtClean="0"/>
              <a:t>    &lt;/head&gt;</a:t>
            </a:r>
          </a:p>
          <a:p>
            <a:r>
              <a:rPr lang="en-US" altLang="ja-JP" dirty="0" smtClean="0"/>
              <a:t>    &lt;body&gt;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p:txBody>
      </p:sp>
      <p:sp>
        <p:nvSpPr>
          <p:cNvPr id="11" name="四角形吹き出し 10"/>
          <p:cNvSpPr/>
          <p:nvPr/>
        </p:nvSpPr>
        <p:spPr>
          <a:xfrm>
            <a:off x="6516216" y="5061845"/>
            <a:ext cx="2376264" cy="1052736"/>
          </a:xfrm>
          <a:prstGeom prst="wedgeRectCallout">
            <a:avLst>
              <a:gd name="adj1" fmla="val -79128"/>
              <a:gd name="adj2" fmla="val -27774"/>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ja-JP" dirty="0" smtClean="0">
                <a:solidFill>
                  <a:srgbClr val="FF0000"/>
                </a:solidFill>
              </a:rPr>
              <a:t>  </a:t>
            </a:r>
            <a:r>
              <a:rPr lang="en-US" altLang="ja-JP" u="sng" dirty="0" smtClean="0">
                <a:solidFill>
                  <a:srgbClr val="FF0000"/>
                </a:solidFill>
              </a:rPr>
              <a:t>textarea {</a:t>
            </a:r>
          </a:p>
          <a:p>
            <a:r>
              <a:rPr lang="en-US" altLang="ja-JP" dirty="0" smtClean="0">
                <a:solidFill>
                  <a:srgbClr val="FF0000"/>
                </a:solidFill>
              </a:rPr>
              <a:t>      </a:t>
            </a:r>
            <a:r>
              <a:rPr lang="en-US" altLang="ja-JP" u="sng" dirty="0" smtClean="0">
                <a:solidFill>
                  <a:srgbClr val="FF0000"/>
                </a:solidFill>
              </a:rPr>
              <a:t>text-align: center;</a:t>
            </a:r>
          </a:p>
          <a:p>
            <a:r>
              <a:rPr lang="en-US" altLang="ja-JP" dirty="0" smtClean="0">
                <a:solidFill>
                  <a:srgbClr val="FF0000"/>
                </a:solidFill>
              </a:rPr>
              <a:t>  </a:t>
            </a:r>
            <a:r>
              <a:rPr lang="en-US" altLang="ja-JP" u="sng" dirty="0" smtClean="0">
                <a:solidFill>
                  <a:srgbClr val="FF0000"/>
                </a:solidFill>
              </a:rPr>
              <a:t>}</a:t>
            </a:r>
          </a:p>
        </p:txBody>
      </p:sp>
      <p:sp>
        <p:nvSpPr>
          <p:cNvPr id="12" name="フローチャート: 処理 11"/>
          <p:cNvSpPr/>
          <p:nvPr/>
        </p:nvSpPr>
        <p:spPr>
          <a:xfrm>
            <a:off x="4283968" y="2613573"/>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②外部ファイルを読み込む（一般的）</a:t>
            </a:r>
            <a:endParaRPr kumimoji="1" lang="ja-JP" altLang="en-US" sz="2000" dirty="0"/>
          </a:p>
        </p:txBody>
      </p:sp>
      <p:sp>
        <p:nvSpPr>
          <p:cNvPr id="13" name="フローチャート: 処理 12"/>
          <p:cNvSpPr/>
          <p:nvPr/>
        </p:nvSpPr>
        <p:spPr>
          <a:xfrm>
            <a:off x="6516216" y="4629797"/>
            <a:ext cx="2376264" cy="432048"/>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000" dirty="0" smtClean="0"/>
              <a:t>Google.css</a:t>
            </a:r>
            <a:endParaRPr kumimoji="1" lang="ja-JP" altLang="en-US" sz="2000" dirty="0"/>
          </a:p>
        </p:txBody>
      </p:sp>
      <p:sp>
        <p:nvSpPr>
          <p:cNvPr id="15" name="コンテンツ プレースホルダ 2"/>
          <p:cNvSpPr txBox="1">
            <a:spLocks/>
          </p:cNvSpPr>
          <p:nvPr/>
        </p:nvSpPr>
        <p:spPr>
          <a:xfrm>
            <a:off x="611560" y="1340768"/>
            <a:ext cx="8229600" cy="115212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CSS(Cascading Style Sheet)</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とは</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要素をどのように表示するかを指示する。</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見た目</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endParaRPr kumimoji="1" lang="ja-JP" altLang="en-US"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4"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53</a:t>
            </a:fld>
            <a:endParaRPr lang="ja-JP" altLang="en-US" dirty="0"/>
          </a:p>
        </p:txBody>
      </p:sp>
      <p:pic>
        <p:nvPicPr>
          <p:cNvPr id="2050" name="Picture 2"/>
          <p:cNvPicPr>
            <a:picLocks noChangeAspect="1" noChangeArrowheads="1"/>
          </p:cNvPicPr>
          <p:nvPr/>
        </p:nvPicPr>
        <p:blipFill>
          <a:blip r:embed="rId2" cstate="print"/>
          <a:srcRect/>
          <a:stretch>
            <a:fillRect/>
          </a:stretch>
        </p:blipFill>
        <p:spPr bwMode="auto">
          <a:xfrm>
            <a:off x="323528" y="2924945"/>
            <a:ext cx="4019426" cy="2376264"/>
          </a:xfrm>
          <a:prstGeom prst="rect">
            <a:avLst/>
          </a:prstGeom>
          <a:noFill/>
          <a:ln w="9525">
            <a:noFill/>
            <a:miter lim="800000"/>
            <a:headEnd/>
            <a:tailEnd/>
          </a:ln>
        </p:spPr>
      </p:pic>
      <p:sp>
        <p:nvSpPr>
          <p:cNvPr id="9" name="四角形吹き出し 8"/>
          <p:cNvSpPr/>
          <p:nvPr/>
        </p:nvSpPr>
        <p:spPr>
          <a:xfrm>
            <a:off x="4355976" y="2564904"/>
            <a:ext cx="4320480" cy="4149080"/>
          </a:xfrm>
          <a:prstGeom prst="wedgeRectCallout">
            <a:avLst>
              <a:gd name="adj1" fmla="val -77372"/>
              <a:gd name="adj2" fmla="val 4880"/>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ja-JP" altLang="en-US" dirty="0" smtClean="0"/>
              <a:t>        </a:t>
            </a:r>
            <a:r>
              <a:rPr lang="en-US" altLang="ja-JP" dirty="0" smtClean="0">
                <a:solidFill>
                  <a:srgbClr val="FF0000"/>
                </a:solidFill>
              </a:rPr>
              <a:t>&lt;script type=“text/javascript”&gt;</a:t>
            </a:r>
          </a:p>
          <a:p>
            <a:r>
              <a:rPr lang="en-US" altLang="ja-JP" dirty="0" smtClean="0">
                <a:solidFill>
                  <a:srgbClr val="FF0000"/>
                </a:solidFill>
              </a:rPr>
              <a:t>            function Hello(){</a:t>
            </a:r>
          </a:p>
          <a:p>
            <a:r>
              <a:rPr lang="en-US" altLang="ja-JP" dirty="0" smtClean="0">
                <a:solidFill>
                  <a:srgbClr val="FF0000"/>
                </a:solidFill>
              </a:rPr>
              <a:t>                alert(”</a:t>
            </a:r>
            <a:r>
              <a:rPr lang="ja-JP" altLang="en-US" dirty="0" smtClean="0">
                <a:solidFill>
                  <a:srgbClr val="FF0000"/>
                </a:solidFill>
              </a:rPr>
              <a:t>こんにちは</a:t>
            </a:r>
            <a:r>
              <a:rPr lang="en-US" altLang="ja-JP" dirty="0" smtClean="0">
                <a:solidFill>
                  <a:srgbClr val="FF0000"/>
                </a:solidFill>
              </a:rPr>
              <a:t>”);</a:t>
            </a:r>
          </a:p>
          <a:p>
            <a:r>
              <a:rPr lang="en-US" altLang="ja-JP" dirty="0" smtClean="0">
                <a:solidFill>
                  <a:srgbClr val="FF0000"/>
                </a:solidFill>
              </a:rPr>
              <a:t>            }</a:t>
            </a:r>
          </a:p>
          <a:p>
            <a:r>
              <a:rPr lang="en-US" altLang="ja-JP" dirty="0" smtClean="0">
                <a:solidFill>
                  <a:srgbClr val="FF0000"/>
                </a:solidFill>
              </a:rPr>
              <a:t>        &lt;/script&gt;</a:t>
            </a:r>
          </a:p>
          <a:p>
            <a:r>
              <a:rPr lang="ja-JP" altLang="en-US" dirty="0" smtClean="0"/>
              <a:t>    </a:t>
            </a:r>
            <a:r>
              <a:rPr lang="en-US" altLang="ja-JP" dirty="0" smtClean="0"/>
              <a:t>&lt;/head&gt;</a:t>
            </a:r>
          </a:p>
          <a:p>
            <a:r>
              <a:rPr lang="en-US" altLang="ja-JP" dirty="0" smtClean="0"/>
              <a:t>    &lt;body&gt;</a:t>
            </a:r>
          </a:p>
          <a:p>
            <a:r>
              <a:rPr lang="en-US" altLang="ja-JP" dirty="0" smtClean="0"/>
              <a:t>        &lt;button onclick=“Hello”&gt;</a:t>
            </a:r>
          </a:p>
          <a:p>
            <a:r>
              <a:rPr lang="ja-JP" altLang="en-US" dirty="0" smtClean="0"/>
              <a:t>            </a:t>
            </a:r>
            <a:r>
              <a:rPr lang="en-US" altLang="ja-JP" dirty="0" smtClean="0"/>
              <a:t>Google</a:t>
            </a:r>
            <a:r>
              <a:rPr lang="ja-JP" altLang="en-US" dirty="0" smtClean="0"/>
              <a:t>検索　　　 　</a:t>
            </a:r>
            <a:endParaRPr lang="en-US" altLang="ja-JP" dirty="0" smtClean="0"/>
          </a:p>
          <a:p>
            <a:r>
              <a:rPr lang="en-US" altLang="ja-JP" dirty="0" smtClean="0"/>
              <a:t>        &lt;/button&gt;</a:t>
            </a:r>
          </a:p>
          <a:p>
            <a:r>
              <a:rPr lang="en-US" altLang="ja-JP" dirty="0" smtClean="0"/>
              <a:t>    &lt;/body&gt;</a:t>
            </a:r>
          </a:p>
          <a:p>
            <a:r>
              <a:rPr lang="en-US" altLang="ja-JP" dirty="0" smtClean="0"/>
              <a:t>&lt;/html&gt;</a:t>
            </a:r>
            <a:endParaRPr lang="en-US" altLang="ja-JP" u="sng" dirty="0" smtClean="0">
              <a:solidFill>
                <a:srgbClr val="FF0000"/>
              </a:solidFill>
            </a:endParaRPr>
          </a:p>
        </p:txBody>
      </p:sp>
      <p:sp>
        <p:nvSpPr>
          <p:cNvPr id="10" name="コンテンツ プレースホルダ 2"/>
          <p:cNvSpPr>
            <a:spLocks noGrp="1"/>
          </p:cNvSpPr>
          <p:nvPr>
            <p:ph idx="1"/>
          </p:nvPr>
        </p:nvSpPr>
        <p:spPr>
          <a:xfrm>
            <a:off x="611560" y="1307901"/>
            <a:ext cx="8229600" cy="1545035"/>
          </a:xfrm>
        </p:spPr>
        <p:txBody>
          <a:bodyPr>
            <a:normAutofit/>
          </a:bodyPr>
          <a:lstStyle/>
          <a:p>
            <a:r>
              <a:rPr kumimoji="1" lang="en-US" altLang="ja-JP" sz="2400" dirty="0" smtClean="0"/>
              <a:t>Javascript</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ブラウザで動作するスクリプト言語。</a:t>
            </a:r>
            <a:endParaRPr lang="en-US" altLang="ja-JP" sz="2400" dirty="0" smtClean="0"/>
          </a:p>
          <a:p>
            <a:pPr>
              <a:buNone/>
            </a:pPr>
            <a:r>
              <a:rPr lang="ja-JP" altLang="en-US" sz="2400" dirty="0" smtClean="0"/>
              <a:t>　</a:t>
            </a:r>
            <a:r>
              <a:rPr lang="en-US" altLang="ja-JP" sz="2400" dirty="0" smtClean="0"/>
              <a:t>『</a:t>
            </a:r>
            <a:r>
              <a:rPr lang="ja-JP" altLang="en-US" sz="2400" dirty="0" smtClean="0"/>
              <a:t>動き</a:t>
            </a:r>
            <a:r>
              <a:rPr lang="en-US" altLang="ja-JP" sz="2400" dirty="0" smtClean="0"/>
              <a:t>』</a:t>
            </a:r>
            <a:endParaRPr lang="ja-JP" altLang="en-US" sz="2400" dirty="0" smtClean="0"/>
          </a:p>
          <a:p>
            <a:pPr>
              <a:buNone/>
            </a:pPr>
            <a:endParaRPr kumimoji="1" lang="ja-JP" altLang="en-US" sz="2400" dirty="0"/>
          </a:p>
        </p:txBody>
      </p:sp>
      <p:sp>
        <p:nvSpPr>
          <p:cNvPr id="12" name="フローチャート: 処理 11"/>
          <p:cNvSpPr/>
          <p:nvPr/>
        </p:nvSpPr>
        <p:spPr>
          <a:xfrm>
            <a:off x="4355976" y="2132856"/>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①</a:t>
            </a:r>
            <a:r>
              <a:rPr lang="en-US" altLang="ja-JP" sz="2000" dirty="0" smtClean="0"/>
              <a:t>script</a:t>
            </a:r>
            <a:r>
              <a:rPr lang="ja-JP" altLang="en-US" sz="2000" dirty="0" smtClean="0"/>
              <a:t>タグ内に記述</a:t>
            </a:r>
          </a:p>
        </p:txBody>
      </p:sp>
      <p:sp>
        <p:nvSpPr>
          <p:cNvPr id="11"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コンテンツ プレースホルダ 2"/>
          <p:cNvSpPr>
            <a:spLocks noGrp="1"/>
          </p:cNvSpPr>
          <p:nvPr>
            <p:ph idx="1"/>
          </p:nvPr>
        </p:nvSpPr>
        <p:spPr>
          <a:xfrm>
            <a:off x="611560" y="1307901"/>
            <a:ext cx="8229600" cy="1545035"/>
          </a:xfrm>
        </p:spPr>
        <p:txBody>
          <a:bodyPr>
            <a:normAutofit/>
          </a:bodyPr>
          <a:lstStyle/>
          <a:p>
            <a:r>
              <a:rPr kumimoji="1" lang="en-US" altLang="ja-JP" sz="2400" dirty="0" smtClean="0"/>
              <a:t>Javascript</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ブラウザで動作するスクリプト言語。</a:t>
            </a:r>
            <a:endParaRPr lang="en-US" altLang="ja-JP" sz="2400" dirty="0" smtClean="0"/>
          </a:p>
          <a:p>
            <a:pPr>
              <a:buNone/>
            </a:pPr>
            <a:r>
              <a:rPr lang="ja-JP" altLang="en-US" sz="2400" dirty="0" smtClean="0"/>
              <a:t>　</a:t>
            </a:r>
            <a:r>
              <a:rPr lang="en-US" altLang="ja-JP" sz="2400" dirty="0" smtClean="0"/>
              <a:t>『</a:t>
            </a:r>
            <a:r>
              <a:rPr lang="ja-JP" altLang="en-US" sz="2400" dirty="0" smtClean="0"/>
              <a:t>動き</a:t>
            </a:r>
            <a:r>
              <a:rPr lang="en-US" altLang="ja-JP" sz="2400" dirty="0" smtClean="0"/>
              <a:t>』</a:t>
            </a:r>
            <a:endParaRPr lang="ja-JP" altLang="en-US" sz="2400" dirty="0" smtClean="0"/>
          </a:p>
          <a:p>
            <a:pPr>
              <a:buNone/>
            </a:pPr>
            <a:endParaRPr kumimoji="1" lang="ja-JP" altLang="en-US" sz="2400" dirty="0"/>
          </a:p>
        </p:txBody>
      </p:sp>
      <p:sp>
        <p:nvSpPr>
          <p:cNvPr id="2" name="タイトル 1"/>
          <p:cNvSpPr>
            <a:spLocks noGrp="1"/>
          </p:cNvSpPr>
          <p:nvPr>
            <p:ph type="title"/>
          </p:nvPr>
        </p:nvSpPr>
        <p:spPr/>
        <p:txBody>
          <a:bodyPr/>
          <a:lstStyle/>
          <a:p>
            <a:r>
              <a:rPr lang="en-US" altLang="ja-JP" dirty="0" smtClean="0"/>
              <a:t>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54</a:t>
            </a:fld>
            <a:endParaRPr lang="ja-JP" altLang="en-US" dirty="0"/>
          </a:p>
        </p:txBody>
      </p:sp>
      <p:pic>
        <p:nvPicPr>
          <p:cNvPr id="2050" name="Picture 2"/>
          <p:cNvPicPr>
            <a:picLocks noChangeAspect="1" noChangeArrowheads="1"/>
          </p:cNvPicPr>
          <p:nvPr/>
        </p:nvPicPr>
        <p:blipFill>
          <a:blip r:embed="rId2" cstate="print"/>
          <a:srcRect/>
          <a:stretch>
            <a:fillRect/>
          </a:stretch>
        </p:blipFill>
        <p:spPr bwMode="auto">
          <a:xfrm>
            <a:off x="179511" y="2708920"/>
            <a:ext cx="4263027" cy="2520280"/>
          </a:xfrm>
          <a:prstGeom prst="rect">
            <a:avLst/>
          </a:prstGeom>
          <a:noFill/>
          <a:ln w="9525">
            <a:noFill/>
            <a:miter lim="800000"/>
            <a:headEnd/>
            <a:tailEnd/>
          </a:ln>
        </p:spPr>
      </p:pic>
      <p:sp>
        <p:nvSpPr>
          <p:cNvPr id="9" name="四角形吹き出し 8"/>
          <p:cNvSpPr/>
          <p:nvPr/>
        </p:nvSpPr>
        <p:spPr>
          <a:xfrm>
            <a:off x="3419872" y="2852936"/>
            <a:ext cx="4320480" cy="3429000"/>
          </a:xfrm>
          <a:prstGeom prst="wedgeRectCallout">
            <a:avLst>
              <a:gd name="adj1" fmla="val -60490"/>
              <a:gd name="adj2" fmla="val 318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&lt;script type=“text/javacript”</a:t>
            </a:r>
          </a:p>
          <a:p>
            <a:r>
              <a:rPr lang="en-US" altLang="ja-JP" dirty="0" smtClean="0"/>
              <a:t>           src=“Google.js”&gt;&lt;/script&gt;</a:t>
            </a:r>
          </a:p>
          <a:p>
            <a:r>
              <a:rPr lang="ja-JP" altLang="en-US" dirty="0" smtClean="0"/>
              <a:t>    </a:t>
            </a:r>
            <a:r>
              <a:rPr lang="en-US" altLang="ja-JP" dirty="0" smtClean="0"/>
              <a:t>&lt;/head&gt;</a:t>
            </a:r>
          </a:p>
          <a:p>
            <a:r>
              <a:rPr lang="en-US" altLang="ja-JP" dirty="0" smtClean="0"/>
              <a:t>    &lt;body&gt;</a:t>
            </a:r>
          </a:p>
          <a:p>
            <a:r>
              <a:rPr lang="en-US" altLang="ja-JP" dirty="0" smtClean="0"/>
              <a:t>        &lt;button onclick=“Hello”&gt;</a:t>
            </a:r>
          </a:p>
          <a:p>
            <a:r>
              <a:rPr lang="ja-JP" altLang="en-US" dirty="0" smtClean="0"/>
              <a:t>            </a:t>
            </a:r>
            <a:r>
              <a:rPr lang="en-US" altLang="ja-JP" dirty="0" smtClean="0"/>
              <a:t>Google</a:t>
            </a:r>
            <a:r>
              <a:rPr lang="ja-JP" altLang="en-US" dirty="0" smtClean="0"/>
              <a:t>検索　　　 　</a:t>
            </a:r>
            <a:endParaRPr lang="en-US" altLang="ja-JP" dirty="0" smtClean="0"/>
          </a:p>
          <a:p>
            <a:r>
              <a:rPr lang="en-US" altLang="ja-JP" dirty="0" smtClean="0"/>
              <a:t>        &lt;/button&gt;</a:t>
            </a:r>
          </a:p>
          <a:p>
            <a:r>
              <a:rPr lang="en-US" altLang="ja-JP" dirty="0" smtClean="0"/>
              <a:t>    &lt;/body&gt;</a:t>
            </a:r>
          </a:p>
          <a:p>
            <a:r>
              <a:rPr lang="en-US" altLang="ja-JP" dirty="0" smtClean="0"/>
              <a:t>&lt;/html&gt;</a:t>
            </a:r>
          </a:p>
        </p:txBody>
      </p:sp>
      <p:sp>
        <p:nvSpPr>
          <p:cNvPr id="12" name="フローチャート: 処理 11"/>
          <p:cNvSpPr/>
          <p:nvPr/>
        </p:nvSpPr>
        <p:spPr>
          <a:xfrm>
            <a:off x="3419872" y="2420888"/>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②外部ファイルを読み込む（一般的）</a:t>
            </a:r>
          </a:p>
        </p:txBody>
      </p:sp>
      <p:sp>
        <p:nvSpPr>
          <p:cNvPr id="10"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11" name="四角形吹き出し 10"/>
          <p:cNvSpPr/>
          <p:nvPr/>
        </p:nvSpPr>
        <p:spPr>
          <a:xfrm>
            <a:off x="6588224" y="4509120"/>
            <a:ext cx="2376264" cy="1052736"/>
          </a:xfrm>
          <a:prstGeom prst="wedgeRectCallout">
            <a:avLst>
              <a:gd name="adj1" fmla="val -98827"/>
              <a:gd name="adj2" fmla="val -75340"/>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ja-JP" dirty="0" smtClean="0">
                <a:solidFill>
                  <a:srgbClr val="FF0000"/>
                </a:solidFill>
              </a:rPr>
              <a:t>function Hello(){</a:t>
            </a:r>
            <a:br>
              <a:rPr lang="en-US" altLang="ja-JP" dirty="0" smtClean="0">
                <a:solidFill>
                  <a:srgbClr val="FF0000"/>
                </a:solidFill>
              </a:rPr>
            </a:br>
            <a:r>
              <a:rPr lang="en-US" altLang="ja-JP" dirty="0" smtClean="0">
                <a:solidFill>
                  <a:srgbClr val="FF0000"/>
                </a:solidFill>
              </a:rPr>
              <a:t>  alert("</a:t>
            </a:r>
            <a:r>
              <a:rPr lang="ja-JP" altLang="en-US" dirty="0" smtClean="0">
                <a:solidFill>
                  <a:srgbClr val="FF0000"/>
                </a:solidFill>
              </a:rPr>
              <a:t>こんにちは</a:t>
            </a:r>
            <a:r>
              <a:rPr lang="en-US" altLang="ja-JP" dirty="0" smtClean="0">
                <a:solidFill>
                  <a:srgbClr val="FF0000"/>
                </a:solidFill>
              </a:rPr>
              <a:t>");</a:t>
            </a:r>
            <a:r>
              <a:rPr lang="ja-JP" altLang="en-US" dirty="0" smtClean="0">
                <a:solidFill>
                  <a:srgbClr val="FF0000"/>
                </a:solidFill>
              </a:rPr>
              <a:t/>
            </a:r>
            <a:br>
              <a:rPr lang="ja-JP" altLang="en-US" dirty="0" smtClean="0">
                <a:solidFill>
                  <a:srgbClr val="FF0000"/>
                </a:solidFill>
              </a:rPr>
            </a:br>
            <a:r>
              <a:rPr lang="en-US" altLang="ja-JP" dirty="0" smtClean="0">
                <a:solidFill>
                  <a:srgbClr val="FF0000"/>
                </a:solidFill>
              </a:rPr>
              <a:t>}</a:t>
            </a:r>
            <a:endParaRPr lang="en-US" altLang="ja-JP" u="sng" dirty="0" smtClean="0">
              <a:solidFill>
                <a:srgbClr val="FF0000"/>
              </a:solidFill>
            </a:endParaRPr>
          </a:p>
        </p:txBody>
      </p:sp>
      <p:sp>
        <p:nvSpPr>
          <p:cNvPr id="13" name="フローチャート: 処理 12"/>
          <p:cNvSpPr/>
          <p:nvPr/>
        </p:nvSpPr>
        <p:spPr>
          <a:xfrm>
            <a:off x="6588224" y="4077072"/>
            <a:ext cx="2376264" cy="432048"/>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000" dirty="0" smtClean="0"/>
              <a:t>Google.js</a:t>
            </a:r>
            <a:endParaRPr kumimoji="1" lang="ja-JP" altLang="en-US" sz="20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1988840"/>
            <a:ext cx="8229600" cy="2592288"/>
          </a:xfrm>
        </p:spPr>
        <p:txBody>
          <a:bodyPr/>
          <a:lstStyle/>
          <a:p>
            <a:r>
              <a:rPr lang="en-US" altLang="ja-JP" sz="2400" dirty="0" smtClean="0"/>
              <a:t>NII</a:t>
            </a:r>
            <a:r>
              <a:rPr lang="ja-JP" altLang="en-US" sz="2400" dirty="0" smtClean="0"/>
              <a:t> の新井研究室で開発されている</a:t>
            </a:r>
            <a:endParaRPr lang="en-US" altLang="ja-JP" sz="2400" dirty="0" smtClean="0"/>
          </a:p>
          <a:p>
            <a:r>
              <a:rPr lang="ja-JP" altLang="en-US" sz="2400" dirty="0" smtClean="0"/>
              <a:t>オープンソースの</a:t>
            </a:r>
            <a:r>
              <a:rPr lang="en-US" altLang="ja-JP" sz="2400" dirty="0" smtClean="0"/>
              <a:t>CMS</a:t>
            </a:r>
            <a:endParaRPr kumimoji="1" lang="en-US" altLang="ja-JP" sz="2400" dirty="0" smtClean="0"/>
          </a:p>
          <a:p>
            <a:r>
              <a:rPr kumimoji="1" lang="en-US" altLang="ja-JP" sz="2400" dirty="0" smtClean="0"/>
              <a:t>2,000</a:t>
            </a:r>
            <a:r>
              <a:rPr kumimoji="1" lang="ja-JP" altLang="en-US" sz="2400" dirty="0" smtClean="0"/>
              <a:t>以上の学校</a:t>
            </a:r>
            <a:r>
              <a:rPr lang="ja-JP" altLang="en-US" sz="2400" dirty="0" smtClean="0"/>
              <a:t>、都道府県レベルの教育センターでは</a:t>
            </a:r>
            <a:r>
              <a:rPr lang="en-US" altLang="ja-JP" sz="2400" dirty="0" smtClean="0"/>
              <a:t>3</a:t>
            </a:r>
            <a:r>
              <a:rPr lang="ja-JP" altLang="en-US" sz="2400" dirty="0" smtClean="0"/>
              <a:t>分の</a:t>
            </a:r>
            <a:r>
              <a:rPr lang="en-US" altLang="ja-JP" sz="2400" dirty="0" smtClean="0"/>
              <a:t>2</a:t>
            </a:r>
            <a:r>
              <a:rPr lang="ja-JP" altLang="en-US" sz="2400" dirty="0" smtClean="0"/>
              <a:t>以上で使われている</a:t>
            </a:r>
            <a:endParaRPr lang="en-US" altLang="ja-JP" sz="2400" dirty="0" smtClean="0"/>
          </a:p>
          <a:p>
            <a:r>
              <a:rPr kumimoji="1" lang="ja-JP" altLang="en-US" sz="2400" dirty="0" smtClean="0"/>
              <a:t>企業や</a:t>
            </a:r>
            <a:r>
              <a:rPr kumimoji="1" lang="en-US" altLang="ja-JP" sz="2400" dirty="0" smtClean="0"/>
              <a:t>NPO</a:t>
            </a:r>
            <a:r>
              <a:rPr kumimoji="1" lang="ja-JP" altLang="en-US" sz="2400" dirty="0" smtClean="0"/>
              <a:t>団体等も利用</a:t>
            </a:r>
            <a:endParaRPr kumimoji="1" lang="en-US" altLang="ja-JP" sz="2400" dirty="0" smtClean="0"/>
          </a:p>
          <a:p>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345638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2800" b="1" dirty="0" smtClean="0">
                <a:latin typeface="メイリオ" pitchFamily="50" charset="-128"/>
                <a:ea typeface="メイリオ" pitchFamily="50" charset="-128"/>
                <a:cs typeface="メイリオ" pitchFamily="50" charset="-128"/>
              </a:rPr>
              <a:t>NetCommons</a:t>
            </a:r>
            <a:endParaRPr kumimoji="1" lang="ja-JP" altLang="en-US" sz="2800" b="1" dirty="0">
              <a:latin typeface="メイリオ" pitchFamily="50" charset="-128"/>
              <a:ea typeface="メイリオ" pitchFamily="50" charset="-128"/>
              <a:cs typeface="メイリオ" pitchFamily="50" charset="-128"/>
            </a:endParaRPr>
          </a:p>
        </p:txBody>
      </p:sp>
      <p:sp>
        <p:nvSpPr>
          <p:cNvPr id="7" name="コンテンツ プレースホルダ 2"/>
          <p:cNvSpPr txBox="1">
            <a:spLocks/>
          </p:cNvSpPr>
          <p:nvPr/>
        </p:nvSpPr>
        <p:spPr>
          <a:xfrm>
            <a:off x="1619672" y="4149080"/>
            <a:ext cx="7524328" cy="93610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3</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,000</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以上の導入が確認されている。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2"/>
          <p:cNvSpPr txBox="1">
            <a:spLocks/>
          </p:cNvSpPr>
          <p:nvPr/>
        </p:nvSpPr>
        <p:spPr>
          <a:xfrm>
            <a:off x="457200" y="4797152"/>
            <a:ext cx="8229600" cy="1512168"/>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売り文句「ワープロやメールを書けるスキル</a:t>
            </a:r>
            <a:r>
              <a:rPr lang="ja-JP" altLang="en-US" sz="2400" b="1" dirty="0" smtClean="0">
                <a:latin typeface="メイリオ" pitchFamily="50" charset="-128"/>
                <a:ea typeface="メイリオ" pitchFamily="50" charset="-128"/>
                <a:cs typeface="メイリオ" pitchFamily="50" charset="-128"/>
              </a:rPr>
              <a:t>があればブログ感覚で入力</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や更新ができる」</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lvl="0" indent="-342900">
              <a:spcBef>
                <a:spcPct val="20000"/>
              </a:spcBef>
              <a:buFont typeface="Arial" pitchFamily="34" charset="0"/>
              <a:buChar char="•"/>
            </a:pPr>
            <a:r>
              <a:rPr lang="ja-JP" altLang="en-US" sz="2400" b="1" dirty="0" smtClean="0">
                <a:latin typeface="メイリオ" pitchFamily="50" charset="-128"/>
                <a:ea typeface="メイリオ" pitchFamily="50" charset="-128"/>
                <a:cs typeface="メイリオ" pitchFamily="50" charset="-128"/>
              </a:rPr>
              <a:t>インストール直後から様々な機能を使える</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0" name="コンテンツ プレースホルダ 2"/>
          <p:cNvSpPr txBox="1">
            <a:spLocks/>
          </p:cNvSpPr>
          <p:nvPr/>
        </p:nvSpPr>
        <p:spPr>
          <a:xfrm>
            <a:off x="1619672" y="6165304"/>
            <a:ext cx="7524328" cy="69269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導入のしやすさの分野で選択される。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2132856"/>
            <a:ext cx="8219256" cy="3168352"/>
          </a:xfrm>
        </p:spPr>
        <p:txBody>
          <a:bodyPr>
            <a:normAutofit/>
          </a:bodyPr>
          <a:lstStyle/>
          <a:p>
            <a:r>
              <a:rPr lang="ja-JP" altLang="en-US" sz="2400" dirty="0" smtClean="0"/>
              <a:t>現在リリースされている</a:t>
            </a:r>
            <a:r>
              <a:rPr lang="en-US" altLang="ja-JP" sz="2400" dirty="0" smtClean="0"/>
              <a:t>NC2(ver 2.4.2.0)</a:t>
            </a:r>
            <a:r>
              <a:rPr lang="ja-JP" altLang="en-US" sz="2400" dirty="0" smtClean="0"/>
              <a:t>の後継版。</a:t>
            </a:r>
            <a:endParaRPr lang="en-US" altLang="ja-JP" sz="2400" dirty="0" smtClean="0"/>
          </a:p>
          <a:p>
            <a:r>
              <a:rPr kumimoji="1" lang="en-US" altLang="ja-JP" sz="2400" dirty="0" smtClean="0"/>
              <a:t>NC2</a:t>
            </a:r>
            <a:r>
              <a:rPr kumimoji="1" lang="ja-JP" altLang="en-US" sz="2400" dirty="0" smtClean="0"/>
              <a:t>同様、ルームやグループ、権限</a:t>
            </a:r>
            <a:r>
              <a:rPr lang="ja-JP" altLang="en-US" sz="2400" dirty="0" smtClean="0"/>
              <a:t>、といった概念は基本的に変更なし。</a:t>
            </a:r>
            <a:endParaRPr lang="en-US" altLang="ja-JP" sz="2400" dirty="0" smtClean="0"/>
          </a:p>
          <a:p>
            <a:r>
              <a:rPr lang="ja-JP" altLang="en-US" sz="2400" dirty="0" smtClean="0"/>
              <a:t>開発に使用するソフトウェアやソフトウェアに適用するフレームワーク</a:t>
            </a:r>
            <a:r>
              <a:rPr lang="en-US" altLang="ja-JP" sz="1600" dirty="0" smtClean="0"/>
              <a:t>※1</a:t>
            </a:r>
            <a:r>
              <a:rPr lang="ja-JP" altLang="en-US" sz="2400" dirty="0" smtClean="0"/>
              <a:t>等の変更があり、中身（ソースコード）や開発方法等は様変わり。</a:t>
            </a:r>
            <a:endParaRPr lang="en-US" altLang="ja-JP" sz="2400" dirty="0" smtClean="0"/>
          </a:p>
          <a:p>
            <a:r>
              <a:rPr lang="ja-JP" altLang="en-US" sz="2400" dirty="0" smtClean="0"/>
              <a:t>翌年</a:t>
            </a:r>
            <a:r>
              <a:rPr lang="en-US" altLang="ja-JP" sz="2400" dirty="0" smtClean="0"/>
              <a:t>3</a:t>
            </a:r>
            <a:r>
              <a:rPr lang="ja-JP" altLang="en-US" sz="2400" dirty="0" smtClean="0"/>
              <a:t>月末の</a:t>
            </a:r>
            <a:r>
              <a:rPr lang="en-US" altLang="ja-JP" sz="2400" dirty="0" smtClean="0"/>
              <a:t>α</a:t>
            </a:r>
            <a:r>
              <a:rPr lang="ja-JP" altLang="en-US" sz="2400" dirty="0" smtClean="0"/>
              <a:t>版</a:t>
            </a:r>
            <a:r>
              <a:rPr lang="en-US" altLang="ja-JP" sz="1600" dirty="0" smtClean="0"/>
              <a:t>※2</a:t>
            </a:r>
            <a:r>
              <a:rPr lang="ja-JP" altLang="en-US" sz="2400" dirty="0" smtClean="0"/>
              <a:t>リリースに向けて現在開発中。</a:t>
            </a:r>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374441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2800" b="1" dirty="0" smtClean="0">
                <a:latin typeface="メイリオ" pitchFamily="50" charset="-128"/>
                <a:ea typeface="メイリオ" pitchFamily="50" charset="-128"/>
                <a:cs typeface="メイリオ" pitchFamily="50" charset="-128"/>
              </a:rPr>
              <a:t>NetCommons</a:t>
            </a: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3</a:t>
            </a:r>
            <a:endParaRPr kumimoji="1" lang="ja-JP" altLang="en-US" sz="2800" b="1" dirty="0">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395536" y="5517232"/>
            <a:ext cx="8424936" cy="1200329"/>
          </a:xfrm>
          <a:prstGeom prst="rect">
            <a:avLst/>
          </a:prstGeom>
          <a:noFill/>
        </p:spPr>
        <p:txBody>
          <a:bodyPr wrap="square" rtlCol="0">
            <a:spAutoFit/>
          </a:bodyPr>
          <a:lstStyle/>
          <a:p>
            <a:r>
              <a:rPr lang="en-US" altLang="ja-JP" dirty="0" smtClean="0">
                <a:latin typeface="メイリオ" pitchFamily="50" charset="-128"/>
                <a:ea typeface="メイリオ" pitchFamily="50" charset="-128"/>
                <a:cs typeface="メイリオ" pitchFamily="50" charset="-128"/>
              </a:rPr>
              <a:t>※1</a:t>
            </a:r>
            <a:r>
              <a:rPr lang="ja-JP" altLang="en-US" dirty="0" smtClean="0">
                <a:latin typeface="メイリオ" pitchFamily="50" charset="-128"/>
                <a:ea typeface="メイリオ" pitchFamily="50" charset="-128"/>
                <a:cs typeface="メイリオ" pitchFamily="50" charset="-128"/>
              </a:rPr>
              <a:t>  フレームワーク </a:t>
            </a:r>
            <a:r>
              <a:rPr lang="en-US" altLang="ja-JP" dirty="0" smtClean="0">
                <a:latin typeface="メイリオ" pitchFamily="50" charset="-128"/>
                <a:ea typeface="メイリオ" pitchFamily="50" charset="-128"/>
                <a:cs typeface="メイリオ" pitchFamily="50" charset="-128"/>
              </a:rPr>
              <a:t>: </a:t>
            </a:r>
            <a:r>
              <a:rPr lang="ja-JP" altLang="en-US" dirty="0" smtClean="0">
                <a:latin typeface="メイリオ" pitchFamily="50" charset="-128"/>
                <a:ea typeface="メイリオ" pitchFamily="50" charset="-128"/>
                <a:cs typeface="メイリオ" pitchFamily="50" charset="-128"/>
              </a:rPr>
              <a:t>アプリケーションを開発する際に頻繁に必要する</a:t>
            </a:r>
            <a:endParaRPr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　　　　　　　　　　汎用的な機能を纏めて提供し、アプリケーションの土台と</a:t>
            </a:r>
            <a:endParaRPr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　　　　　　　　　　して機能するソフトウェア。</a:t>
            </a:r>
            <a:endParaRPr lang="en-US" altLang="ja-JP" dirty="0" smtClean="0">
              <a:latin typeface="メイリオ" pitchFamily="50" charset="-128"/>
              <a:ea typeface="メイリオ" pitchFamily="50" charset="-128"/>
              <a:cs typeface="メイリオ" pitchFamily="50" charset="-128"/>
            </a:endParaRPr>
          </a:p>
          <a:p>
            <a:r>
              <a:rPr lang="en-US" altLang="ja-JP" dirty="0" smtClean="0">
                <a:latin typeface="メイリオ" pitchFamily="50" charset="-128"/>
                <a:ea typeface="メイリオ" pitchFamily="50" charset="-128"/>
                <a:cs typeface="メイリオ" pitchFamily="50" charset="-128"/>
              </a:rPr>
              <a:t>※2  α</a:t>
            </a:r>
            <a:r>
              <a:rPr kumimoji="1" lang="ja-JP" altLang="en-US" dirty="0" smtClean="0">
                <a:latin typeface="メイリオ" pitchFamily="50" charset="-128"/>
                <a:ea typeface="メイリオ" pitchFamily="50" charset="-128"/>
                <a:cs typeface="メイリオ" pitchFamily="50" charset="-128"/>
              </a:rPr>
              <a:t>版：</a:t>
            </a:r>
            <a:r>
              <a:rPr lang="ja-JP" altLang="en-US" dirty="0" smtClean="0">
                <a:latin typeface="メイリオ" pitchFamily="50" charset="-128"/>
                <a:ea typeface="メイリオ" pitchFamily="50" charset="-128"/>
                <a:cs typeface="メイリオ" pitchFamily="50" charset="-128"/>
              </a:rPr>
              <a:t>機能が不足している、あるいはバグを含む試作版。</a:t>
            </a:r>
            <a:endParaRPr lang="en-US" altLang="ja-JP" dirty="0" smtClean="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8</a:t>
            </a:fld>
            <a:endParaRPr lang="ja-JP" altLang="en-US" dirty="0"/>
          </a:p>
        </p:txBody>
      </p:sp>
      <p:graphicFrame>
        <p:nvGraphicFramePr>
          <p:cNvPr id="7" name="コンテンツ プレースホルダ 6"/>
          <p:cNvGraphicFramePr>
            <a:graphicFrameLocks noGrp="1"/>
          </p:cNvGraphicFramePr>
          <p:nvPr>
            <p:ph idx="1"/>
          </p:nvPr>
        </p:nvGraphicFramePr>
        <p:xfrm>
          <a:off x="179511" y="980728"/>
          <a:ext cx="8677473" cy="5688631"/>
        </p:xfrm>
        <a:graphic>
          <a:graphicData uri="http://schemas.openxmlformats.org/drawingml/2006/table">
            <a:tbl>
              <a:tblPr firstRow="1" bandRow="1">
                <a:tableStyleId>{5C22544A-7EE6-4342-B048-85BDC9FD1C3A}</a:tableStyleId>
              </a:tblPr>
              <a:tblGrid>
                <a:gridCol w="351335"/>
                <a:gridCol w="1967474"/>
                <a:gridCol w="1137576"/>
                <a:gridCol w="1602835"/>
                <a:gridCol w="3618253"/>
              </a:tblGrid>
              <a:tr h="797763">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項目</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効果</a:t>
                      </a:r>
                      <a:endParaRPr kumimoji="1" lang="ja-JP" altLang="en-US" sz="2000"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889934">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a:t>
                      </a:r>
                    </a:p>
                    <a:p>
                      <a:pPr algn="ctr"/>
                      <a:r>
                        <a:rPr kumimoji="1" lang="en-US" altLang="ja-JP" sz="2000" b="1" dirty="0" smtClean="0">
                          <a:latin typeface="メイリオ" pitchFamily="50" charset="-128"/>
                          <a:ea typeface="メイリオ" pitchFamily="50" charset="-128"/>
                          <a:cs typeface="メイリオ" pitchFamily="50" charset="-128"/>
                        </a:rPr>
                        <a:t>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47212">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コンテンツ プレースホルダ 6"/>
          <p:cNvGraphicFramePr>
            <a:graphicFrameLocks/>
          </p:cNvGraphicFramePr>
          <p:nvPr/>
        </p:nvGraphicFramePr>
        <p:xfrm>
          <a:off x="179511" y="980728"/>
          <a:ext cx="8677473" cy="5688631"/>
        </p:xfrm>
        <a:graphic>
          <a:graphicData uri="http://schemas.openxmlformats.org/drawingml/2006/table">
            <a:tbl>
              <a:tblPr firstRow="1" bandRow="1">
                <a:tableStyleId>{5C22544A-7EE6-4342-B048-85BDC9FD1C3A}</a:tableStyleId>
              </a:tblPr>
              <a:tblGrid>
                <a:gridCol w="351335"/>
                <a:gridCol w="1967474"/>
                <a:gridCol w="1137576"/>
                <a:gridCol w="1602835"/>
                <a:gridCol w="3618253"/>
              </a:tblGrid>
              <a:tr h="797763">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項目</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効果</a:t>
                      </a:r>
                      <a:endParaRPr kumimoji="1" lang="ja-JP" altLang="en-US" sz="2000"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889934">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a:t>
                      </a:r>
                    </a:p>
                    <a:p>
                      <a:pPr algn="ctr"/>
                      <a:r>
                        <a:rPr kumimoji="1" lang="en-US" altLang="ja-JP" sz="2000" b="1" dirty="0" smtClean="0">
                          <a:latin typeface="メイリオ" pitchFamily="50" charset="-128"/>
                          <a:ea typeface="メイリオ" pitchFamily="50" charset="-128"/>
                          <a:cs typeface="メイリオ" pitchFamily="50" charset="-128"/>
                        </a:rPr>
                        <a:t>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47212">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9</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539552" y="1916832"/>
            <a:ext cx="7992888" cy="100811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吹き出し 5"/>
          <p:cNvSpPr/>
          <p:nvPr/>
        </p:nvSpPr>
        <p:spPr>
          <a:xfrm>
            <a:off x="467544" y="3284984"/>
            <a:ext cx="7920880" cy="3168352"/>
          </a:xfrm>
          <a:prstGeom prst="wedgeRoundRectCallout">
            <a:avLst>
              <a:gd name="adj1" fmla="val -25284"/>
              <a:gd name="adj2" fmla="val -62514"/>
              <a:gd name="adj3" fmla="val 16667"/>
            </a:avLst>
          </a:prstGeom>
          <a:scene3d>
            <a:camera prst="orthographicFront"/>
            <a:lightRig rig="threePt" dir="t"/>
          </a:scene3d>
          <a:sp3d>
            <a:bevelT prst="relaxedInset"/>
          </a:sp3d>
        </p:spPr>
        <p:style>
          <a:lnRef idx="1">
            <a:schemeClr val="accent5"/>
          </a:lnRef>
          <a:fillRef idx="2">
            <a:schemeClr val="accent5"/>
          </a:fillRef>
          <a:effectRef idx="1">
            <a:schemeClr val="accent5"/>
          </a:effectRef>
          <a:fontRef idx="minor">
            <a:schemeClr val="dk1"/>
          </a:fontRef>
        </p:style>
        <p:txBody>
          <a:bodyPr rtlCol="0" anchor="t"/>
          <a:lstStyle/>
          <a:p>
            <a:r>
              <a:rPr kumimoji="1"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以前</a:t>
            </a:r>
            <a:r>
              <a:rPr kumimoji="1" lang="en-US" altLang="ja-JP" sz="2400" b="1" dirty="0" smtClean="0">
                <a:latin typeface="メイリオ" pitchFamily="50" charset="-128"/>
                <a:ea typeface="メイリオ" pitchFamily="50" charset="-128"/>
                <a:cs typeface="メイリオ" pitchFamily="50" charset="-128"/>
              </a:rPr>
              <a:t>]</a:t>
            </a:r>
          </a:p>
          <a:p>
            <a:r>
              <a:rPr kumimoji="1" lang="ja-JP" altLang="en-US"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Maple</a:t>
            </a:r>
            <a:r>
              <a:rPr kumimoji="1" lang="ja-JP" altLang="en-US" sz="2400" b="1" dirty="0" smtClean="0">
                <a:latin typeface="メイリオ" pitchFamily="50" charset="-128"/>
                <a:ea typeface="メイリオ" pitchFamily="50" charset="-128"/>
                <a:cs typeface="メイリオ" pitchFamily="50" charset="-128"/>
              </a:rPr>
              <a:t>　  ・開発者が日本人でドキュメントが豊富</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・開発は終了しており、サポートがない</a:t>
            </a:r>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[NC3]</a:t>
            </a: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CakePHP</a:t>
            </a:r>
            <a:r>
              <a:rPr lang="ja-JP" altLang="en-US" sz="2400" b="1" dirty="0" smtClean="0">
                <a:latin typeface="メイリオ" pitchFamily="50" charset="-128"/>
                <a:ea typeface="メイリオ" pitchFamily="50" charset="-128"/>
                <a:cs typeface="メイリオ" pitchFamily="50" charset="-128"/>
              </a:rPr>
              <a:t>  ・日本国内では最も使われている</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・ドキュメントやノウハウが豊富</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MVC</a:t>
            </a:r>
            <a:r>
              <a:rPr lang="ja-JP" altLang="en-US" sz="2400" b="1" dirty="0" smtClean="0">
                <a:latin typeface="メイリオ" pitchFamily="50" charset="-128"/>
                <a:ea typeface="メイリオ" pitchFamily="50" charset="-128"/>
                <a:cs typeface="メイリオ" pitchFamily="50" charset="-128"/>
              </a:rPr>
              <a:t>モデルが採用されている</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現在も盛んに開発が行われている</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9643</TotalTime>
  <Words>5947</Words>
  <Application>Microsoft Office PowerPoint</Application>
  <PresentationFormat>画面に合わせる (4:3)</PresentationFormat>
  <Paragraphs>1399</Paragraphs>
  <Slides>54</Slides>
  <Notes>42</Notes>
  <HiddenSlides>11</HiddenSlides>
  <MMClips>0</MMClips>
  <ScaleCrop>false</ScaleCrop>
  <HeadingPairs>
    <vt:vector size="4" baseType="variant">
      <vt:variant>
        <vt:lpstr>テーマ</vt:lpstr>
      </vt:variant>
      <vt:variant>
        <vt:i4>1</vt:i4>
      </vt:variant>
      <vt:variant>
        <vt:lpstr>スライド タイトル</vt:lpstr>
      </vt:variant>
      <vt:variant>
        <vt:i4>54</vt:i4>
      </vt:variant>
    </vt:vector>
  </HeadingPairs>
  <TitlesOfParts>
    <vt:vector size="55" baseType="lpstr">
      <vt:lpstr>Office テーマ</vt:lpstr>
      <vt:lpstr>NetCommons3プラグイン開発における 機能提案及び、評価</vt:lpstr>
      <vt:lpstr>スライド 2</vt:lpstr>
      <vt:lpstr>目次</vt:lpstr>
      <vt:lpstr>目次</vt:lpstr>
      <vt:lpstr>1.1 CMS</vt:lpstr>
      <vt:lpstr>1.1 CMS</vt:lpstr>
      <vt:lpstr>1.1 CMS</vt:lpstr>
      <vt:lpstr>1.2 NC2との主な相違点</vt:lpstr>
      <vt:lpstr>1.2 NC2との主な相違点</vt:lpstr>
      <vt:lpstr>1.2 NC2との主な相違点</vt:lpstr>
      <vt:lpstr>1.2 NC2との主な相違点</vt:lpstr>
      <vt:lpstr>1.2 NC2との主な相違点</vt:lpstr>
      <vt:lpstr>1.3 ユーザのメリット</vt:lpstr>
      <vt:lpstr>目次</vt:lpstr>
      <vt:lpstr>２.1 プラグイン開発</vt:lpstr>
      <vt:lpstr>２.1 プラグイン開発</vt:lpstr>
      <vt:lpstr>２.2 開発スケジュール</vt:lpstr>
      <vt:lpstr>目次</vt:lpstr>
      <vt:lpstr>3.1 NC2のフォーム</vt:lpstr>
      <vt:lpstr>3.2 EFO</vt:lpstr>
      <vt:lpstr>3.3 EFO適用イメージ</vt:lpstr>
      <vt:lpstr>3.4 検討項目</vt:lpstr>
      <vt:lpstr>検討項目の選定プロセス</vt:lpstr>
      <vt:lpstr>目次</vt:lpstr>
      <vt:lpstr>4.1 検討項目の分類</vt:lpstr>
      <vt:lpstr>4.2 実現方法</vt:lpstr>
      <vt:lpstr>4.2 実現方法</vt:lpstr>
      <vt:lpstr>4.2 実現方法</vt:lpstr>
      <vt:lpstr>4.2 実現方法</vt:lpstr>
      <vt:lpstr>目次</vt:lpstr>
      <vt:lpstr>5.1 評価内容</vt:lpstr>
      <vt:lpstr>5.2 評価結果</vt:lpstr>
      <vt:lpstr>5.2 評価結果</vt:lpstr>
      <vt:lpstr>5.2 評価結果</vt:lpstr>
      <vt:lpstr>5.2 評価結果</vt:lpstr>
      <vt:lpstr>5.2 評価結果</vt:lpstr>
      <vt:lpstr>5.3 プログラム規模</vt:lpstr>
      <vt:lpstr>目次</vt:lpstr>
      <vt:lpstr>6.１結論</vt:lpstr>
      <vt:lpstr>6.2 今後の予定</vt:lpstr>
      <vt:lpstr>6.2 今後の予定</vt:lpstr>
      <vt:lpstr>6.2 今後の予定</vt:lpstr>
      <vt:lpstr>ご清聴ありがとうございました。</vt:lpstr>
      <vt:lpstr>テーマ選定に至るプロセス</vt:lpstr>
      <vt:lpstr>PLATONの移行(NC2⇒NC3)</vt:lpstr>
      <vt:lpstr>ソフトウェアやライブラリ</vt:lpstr>
      <vt:lpstr>基礎知識の勉強…</vt:lpstr>
      <vt:lpstr>CI(継続的インテグレーション)</vt:lpstr>
      <vt:lpstr>OSS(オープンソースソフトウェア)</vt:lpstr>
      <vt:lpstr>HTML</vt:lpstr>
      <vt:lpstr>CSS</vt:lpstr>
      <vt:lpstr>CSS</vt:lpstr>
      <vt:lpstr>Javascript</vt:lpstr>
      <vt:lpstr>Javascript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NetCommons3開発における 機能提案および評価</dc:title>
  <dc:creator>joho</dc:creator>
  <cp:lastModifiedBy>hokada</cp:lastModifiedBy>
  <cp:revision>989</cp:revision>
  <dcterms:created xsi:type="dcterms:W3CDTF">2014-10-23T15:17:38Z</dcterms:created>
  <dcterms:modified xsi:type="dcterms:W3CDTF">2014-12-08T10:06:28Z</dcterms:modified>
</cp:coreProperties>
</file>